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22047592109131efd7a98c31f003d3bbd5763b2.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821b75f43309bb4ca92128b86228ec4688069dd.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21b504229a1c027a3efd49105ba476cc2e6ba07.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39902"/>
                  </a:lnTo>
                  <a:lnTo>
                    <a:pt x="2851928" y="0"/>
                  </a:lnTo>
                  <a:lnTo>
                    <a:pt x="3111195" y="0"/>
                  </a:lnTo>
                  <a:lnTo>
                    <a:pt x="3370461" y="39902"/>
                  </a:lnTo>
                  <a:lnTo>
                    <a:pt x="3629727" y="0"/>
                  </a:lnTo>
                  <a:lnTo>
                    <a:pt x="3888994" y="39902"/>
                  </a:lnTo>
                  <a:lnTo>
                    <a:pt x="4148260" y="0"/>
                  </a:lnTo>
                  <a:lnTo>
                    <a:pt x="4407526" y="0"/>
                  </a:lnTo>
                  <a:lnTo>
                    <a:pt x="4666792" y="0"/>
                  </a:lnTo>
                  <a:lnTo>
                    <a:pt x="4926059" y="79805"/>
                  </a:lnTo>
                  <a:lnTo>
                    <a:pt x="5185325" y="0"/>
                  </a:lnTo>
                  <a:lnTo>
                    <a:pt x="5444591" y="79805"/>
                  </a:lnTo>
                  <a:lnTo>
                    <a:pt x="5703857" y="119708"/>
                  </a:lnTo>
                  <a:lnTo>
                    <a:pt x="5963124" y="39902"/>
                  </a:lnTo>
                  <a:lnTo>
                    <a:pt x="6222390" y="79805"/>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99513"/>
            </a:xfrm>
            <a:custGeom>
              <a:avLst/>
              <a:pathLst>
                <a:path w="6481656" h="199513">
                  <a:moveTo>
                    <a:pt x="0" y="0"/>
                  </a:moveTo>
                  <a:lnTo>
                    <a:pt x="259266" y="0"/>
                  </a:lnTo>
                  <a:lnTo>
                    <a:pt x="518532" y="79805"/>
                  </a:lnTo>
                  <a:lnTo>
                    <a:pt x="777798" y="0"/>
                  </a:lnTo>
                  <a:lnTo>
                    <a:pt x="1037065" y="119708"/>
                  </a:lnTo>
                  <a:lnTo>
                    <a:pt x="1296331" y="0"/>
                  </a:lnTo>
                  <a:lnTo>
                    <a:pt x="1555597" y="0"/>
                  </a:lnTo>
                  <a:lnTo>
                    <a:pt x="1814863" y="0"/>
                  </a:lnTo>
                  <a:lnTo>
                    <a:pt x="2074130" y="0"/>
                  </a:lnTo>
                  <a:lnTo>
                    <a:pt x="2333396" y="39902"/>
                  </a:lnTo>
                  <a:lnTo>
                    <a:pt x="2592662" y="119708"/>
                  </a:lnTo>
                  <a:lnTo>
                    <a:pt x="2851928" y="39902"/>
                  </a:lnTo>
                  <a:lnTo>
                    <a:pt x="3111195" y="39902"/>
                  </a:lnTo>
                  <a:lnTo>
                    <a:pt x="3370461" y="79805"/>
                  </a:lnTo>
                  <a:lnTo>
                    <a:pt x="3629727" y="39902"/>
                  </a:lnTo>
                  <a:lnTo>
                    <a:pt x="3888994" y="199513"/>
                  </a:lnTo>
                  <a:lnTo>
                    <a:pt x="4148260" y="39902"/>
                  </a:lnTo>
                  <a:lnTo>
                    <a:pt x="4407526" y="39902"/>
                  </a:lnTo>
                  <a:lnTo>
                    <a:pt x="4666792" y="39902"/>
                  </a:lnTo>
                  <a:lnTo>
                    <a:pt x="4926059" y="79805"/>
                  </a:lnTo>
                  <a:lnTo>
                    <a:pt x="5185325" y="0"/>
                  </a:lnTo>
                  <a:lnTo>
                    <a:pt x="5444591" y="119708"/>
                  </a:lnTo>
                  <a:lnTo>
                    <a:pt x="5703857" y="119708"/>
                  </a:lnTo>
                  <a:lnTo>
                    <a:pt x="5963124" y="119708"/>
                  </a:lnTo>
                  <a:lnTo>
                    <a:pt x="6222390" y="79805"/>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59124"/>
            </a:xfrm>
            <a:custGeom>
              <a:avLst/>
              <a:pathLst>
                <a:path w="6481656" h="359124">
                  <a:moveTo>
                    <a:pt x="0" y="0"/>
                  </a:moveTo>
                  <a:lnTo>
                    <a:pt x="259266" y="359124"/>
                  </a:lnTo>
                  <a:lnTo>
                    <a:pt x="518532" y="0"/>
                  </a:lnTo>
                  <a:lnTo>
                    <a:pt x="777798" y="39902"/>
                  </a:lnTo>
                  <a:lnTo>
                    <a:pt x="1037065" y="39902"/>
                  </a:lnTo>
                  <a:lnTo>
                    <a:pt x="1296331" y="0"/>
                  </a:lnTo>
                  <a:lnTo>
                    <a:pt x="1555597" y="0"/>
                  </a:lnTo>
                  <a:lnTo>
                    <a:pt x="1814863" y="0"/>
                  </a:lnTo>
                  <a:lnTo>
                    <a:pt x="2074130" y="0"/>
                  </a:lnTo>
                  <a:lnTo>
                    <a:pt x="2333396" y="0"/>
                  </a:lnTo>
                  <a:lnTo>
                    <a:pt x="2592662" y="0"/>
                  </a:lnTo>
                  <a:lnTo>
                    <a:pt x="2851928" y="0"/>
                  </a:lnTo>
                  <a:lnTo>
                    <a:pt x="3111195" y="159610"/>
                  </a:lnTo>
                  <a:lnTo>
                    <a:pt x="3370461" y="0"/>
                  </a:lnTo>
                  <a:lnTo>
                    <a:pt x="3629727" y="239416"/>
                  </a:lnTo>
                  <a:lnTo>
                    <a:pt x="3888994" y="159610"/>
                  </a:lnTo>
                  <a:lnTo>
                    <a:pt x="4148260" y="39902"/>
                  </a:lnTo>
                  <a:lnTo>
                    <a:pt x="4407526" y="239416"/>
                  </a:lnTo>
                  <a:lnTo>
                    <a:pt x="4666792" y="119708"/>
                  </a:lnTo>
                  <a:lnTo>
                    <a:pt x="4926059" y="79805"/>
                  </a:lnTo>
                  <a:lnTo>
                    <a:pt x="5185325" y="159610"/>
                  </a:lnTo>
                  <a:lnTo>
                    <a:pt x="5444591" y="119708"/>
                  </a:lnTo>
                  <a:lnTo>
                    <a:pt x="5703857" y="159610"/>
                  </a:lnTo>
                  <a:lnTo>
                    <a:pt x="5963124" y="159610"/>
                  </a:lnTo>
                  <a:lnTo>
                    <a:pt x="6222390" y="159610"/>
                  </a:lnTo>
                  <a:lnTo>
                    <a:pt x="6481656" y="239416"/>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359124"/>
            </a:xfrm>
            <a:custGeom>
              <a:avLst/>
              <a:pathLst>
                <a:path w="6481656" h="359124">
                  <a:moveTo>
                    <a:pt x="0" y="0"/>
                  </a:moveTo>
                  <a:lnTo>
                    <a:pt x="259266" y="0"/>
                  </a:lnTo>
                  <a:lnTo>
                    <a:pt x="518532" y="0"/>
                  </a:lnTo>
                  <a:lnTo>
                    <a:pt x="777798" y="39902"/>
                  </a:lnTo>
                  <a:lnTo>
                    <a:pt x="1037065" y="39902"/>
                  </a:lnTo>
                  <a:lnTo>
                    <a:pt x="1296331" y="79805"/>
                  </a:lnTo>
                  <a:lnTo>
                    <a:pt x="1555597" y="119708"/>
                  </a:lnTo>
                  <a:lnTo>
                    <a:pt x="1814863" y="159610"/>
                  </a:lnTo>
                  <a:lnTo>
                    <a:pt x="2074130" y="199513"/>
                  </a:lnTo>
                  <a:lnTo>
                    <a:pt x="2333396" y="0"/>
                  </a:lnTo>
                  <a:lnTo>
                    <a:pt x="2592662" y="0"/>
                  </a:lnTo>
                  <a:lnTo>
                    <a:pt x="2851928" y="0"/>
                  </a:lnTo>
                  <a:lnTo>
                    <a:pt x="3111195" y="359124"/>
                  </a:lnTo>
                  <a:lnTo>
                    <a:pt x="3370461" y="199513"/>
                  </a:lnTo>
                  <a:lnTo>
                    <a:pt x="3629727" y="359124"/>
                  </a:lnTo>
                  <a:lnTo>
                    <a:pt x="3888994" y="359124"/>
                  </a:lnTo>
                  <a:lnTo>
                    <a:pt x="4148260" y="119708"/>
                  </a:lnTo>
                  <a:lnTo>
                    <a:pt x="4407526" y="159610"/>
                  </a:lnTo>
                  <a:lnTo>
                    <a:pt x="4666792" y="119708"/>
                  </a:lnTo>
                  <a:lnTo>
                    <a:pt x="4926059" y="39902"/>
                  </a:lnTo>
                  <a:lnTo>
                    <a:pt x="5185325" y="0"/>
                  </a:lnTo>
                  <a:lnTo>
                    <a:pt x="5444591" y="199513"/>
                  </a:lnTo>
                  <a:lnTo>
                    <a:pt x="5703857" y="239416"/>
                  </a:lnTo>
                  <a:lnTo>
                    <a:pt x="5963124" y="199513"/>
                  </a:lnTo>
                  <a:lnTo>
                    <a:pt x="6222390" y="79805"/>
                  </a:lnTo>
                  <a:lnTo>
                    <a:pt x="6481656" y="23941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645" y="1045826"/>
              <a:ext cx="250296" cy="263348"/>
            </a:xfrm>
            <a:custGeom>
              <a:avLst/>
              <a:pathLst>
                <a:path w="250296" h="263348">
                  <a:moveTo>
                    <a:pt x="250296" y="0"/>
                  </a:moveTo>
                  <a:lnTo>
                    <a:pt x="0" y="263348"/>
                  </a:lnTo>
                </a:path>
              </a:pathLst>
            </a:custGeom>
          </p:spPr>
          <p:txBody>
            <a:bodyPr/>
            <a:lstStyle/>
            <a:p/>
          </p:txBody>
        </p:sp>
        <p:sp>
          <p:nvSpPr>
            <p:cNvPr id="42" name="pl42"/>
            <p:cNvSpPr/>
            <p:nvPr/>
          </p:nvSpPr>
          <p:spPr>
            <a:xfrm>
              <a:off x="7933640" y="1324337"/>
              <a:ext cx="246302" cy="146191"/>
            </a:xfrm>
            <a:custGeom>
              <a:avLst/>
              <a:pathLst>
                <a:path w="246302" h="146191">
                  <a:moveTo>
                    <a:pt x="246302" y="0"/>
                  </a:moveTo>
                  <a:lnTo>
                    <a:pt x="0" y="146191"/>
                  </a:lnTo>
                </a:path>
              </a:pathLst>
            </a:custGeom>
          </p:spPr>
          <p:txBody>
            <a:bodyPr/>
            <a:lstStyle/>
            <a:p/>
          </p:txBody>
        </p:sp>
        <p:sp>
          <p:nvSpPr>
            <p:cNvPr id="43" name="pl43"/>
            <p:cNvSpPr/>
            <p:nvPr/>
          </p:nvSpPr>
          <p:spPr>
            <a:xfrm>
              <a:off x="7939038" y="1559284"/>
              <a:ext cx="240903" cy="16467"/>
            </a:xfrm>
            <a:custGeom>
              <a:avLst/>
              <a:pathLst>
                <a:path w="240903" h="16467">
                  <a:moveTo>
                    <a:pt x="240903" y="16467"/>
                  </a:moveTo>
                  <a:lnTo>
                    <a:pt x="0" y="0"/>
                  </a:lnTo>
                </a:path>
              </a:pathLst>
            </a:custGeom>
          </p:spPr>
          <p:txBody>
            <a:bodyPr/>
            <a:lstStyle/>
            <a:p/>
          </p:txBody>
        </p:sp>
        <p:sp>
          <p:nvSpPr>
            <p:cNvPr id="44" name="pl44"/>
            <p:cNvSpPr/>
            <p:nvPr/>
          </p:nvSpPr>
          <p:spPr>
            <a:xfrm>
              <a:off x="7929777" y="1567423"/>
              <a:ext cx="250164" cy="258198"/>
            </a:xfrm>
            <a:custGeom>
              <a:avLst/>
              <a:pathLst>
                <a:path w="250164" h="258198">
                  <a:moveTo>
                    <a:pt x="250164" y="258198"/>
                  </a:moveTo>
                  <a:lnTo>
                    <a:pt x="0" y="0"/>
                  </a:lnTo>
                </a:path>
              </a:pathLst>
            </a:custGeom>
          </p:spPr>
          <p:txBody>
            <a:bodyPr/>
            <a:lstStyle/>
            <a:p/>
          </p:txBody>
        </p:sp>
        <p:sp>
          <p:nvSpPr>
            <p:cNvPr id="45" name="pg45"/>
            <p:cNvSpPr/>
            <p:nvPr/>
          </p:nvSpPr>
          <p:spPr>
            <a:xfrm>
              <a:off x="8111362" y="93353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7437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1038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512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9" name="pg49"/>
            <p:cNvSpPr/>
            <p:nvPr/>
          </p:nvSpPr>
          <p:spPr>
            <a:xfrm>
              <a:off x="8111362" y="148488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2572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1" name="pg51"/>
            <p:cNvSpPr/>
            <p:nvPr/>
          </p:nvSpPr>
          <p:spPr>
            <a:xfrm>
              <a:off x="8111362" y="175610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79695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5258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Saint Kitts and Nevis,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but close to the 95% target.
Between 2024 and 2025, 1 vaccines increased coverage, 3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0725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4528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9984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1417855"/>
              <a:ext cx="1861912" cy="132384"/>
            </a:xfrm>
            <a:prstGeom prst="rect">
              <a:avLst/>
            </a:prstGeom>
            <a:solidFill>
              <a:srgbClr val="D9D9D9">
                <a:alpha val="60000"/>
              </a:srgbClr>
            </a:solidFill>
          </p:spPr>
          <p:txBody>
            <a:bodyPr/>
            <a:lstStyle/>
            <a:p/>
          </p:txBody>
        </p:sp>
        <p:sp>
          <p:nvSpPr>
            <p:cNvPr id="9" name="pl9"/>
            <p:cNvSpPr/>
            <p:nvPr/>
          </p:nvSpPr>
          <p:spPr>
            <a:xfrm>
              <a:off x="18348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39742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1" name="pt11"/>
            <p:cNvSpPr/>
            <p:nvPr/>
          </p:nvSpPr>
          <p:spPr>
            <a:xfrm>
              <a:off x="918461"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36707"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491357"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45919" y="48826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5919"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5919"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00480"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09604"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6416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91446"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91446"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818727"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846007"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873288"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900569"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927850"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27850"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55131"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955131"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982411"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0969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09692"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36973"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36973"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425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4254"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4254"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6425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206425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2064254"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2064254"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2064254"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206425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tx44"/>
            <p:cNvSpPr/>
            <p:nvPr/>
          </p:nvSpPr>
          <p:spPr>
            <a:xfrm>
              <a:off x="1098222"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5" name="tx45"/>
            <p:cNvSpPr/>
            <p:nvPr/>
          </p:nvSpPr>
          <p:spPr>
            <a:xfrm>
              <a:off x="1316468"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6" name="tx46"/>
            <p:cNvSpPr/>
            <p:nvPr/>
          </p:nvSpPr>
          <p:spPr>
            <a:xfrm>
              <a:off x="1671118"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7" name="tx47"/>
            <p:cNvSpPr/>
            <p:nvPr/>
          </p:nvSpPr>
          <p:spPr>
            <a:xfrm>
              <a:off x="1280603"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8" name="tx48"/>
            <p:cNvSpPr/>
            <p:nvPr/>
          </p:nvSpPr>
          <p:spPr>
            <a:xfrm>
              <a:off x="1285028"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 name="tx49"/>
            <p:cNvSpPr/>
            <p:nvPr/>
          </p:nvSpPr>
          <p:spPr>
            <a:xfrm>
              <a:off x="1285028" y="463087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0" name="tx50"/>
            <p:cNvSpPr/>
            <p:nvPr/>
          </p:nvSpPr>
          <p:spPr>
            <a:xfrm>
              <a:off x="1343976"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1" name="tx51"/>
            <p:cNvSpPr/>
            <p:nvPr/>
          </p:nvSpPr>
          <p:spPr>
            <a:xfrm>
              <a:off x="1439940"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2" name="tx52"/>
            <p:cNvSpPr/>
            <p:nvPr/>
          </p:nvSpPr>
          <p:spPr>
            <a:xfrm>
              <a:off x="1498888"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3" name="tx53"/>
            <p:cNvSpPr/>
            <p:nvPr/>
          </p:nvSpPr>
          <p:spPr>
            <a:xfrm>
              <a:off x="1552603"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 name="tx54"/>
            <p:cNvSpPr/>
            <p:nvPr/>
          </p:nvSpPr>
          <p:spPr>
            <a:xfrm>
              <a:off x="1526130"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 name="tx55"/>
            <p:cNvSpPr/>
            <p:nvPr/>
          </p:nvSpPr>
          <p:spPr>
            <a:xfrm>
              <a:off x="1571033"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6" name="tx56"/>
            <p:cNvSpPr/>
            <p:nvPr/>
          </p:nvSpPr>
          <p:spPr>
            <a:xfrm>
              <a:off x="1589503"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7" name="tx57"/>
            <p:cNvSpPr/>
            <p:nvPr/>
          </p:nvSpPr>
          <p:spPr>
            <a:xfrm>
              <a:off x="1616783"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8" name="tx58"/>
            <p:cNvSpPr/>
            <p:nvPr/>
          </p:nvSpPr>
          <p:spPr>
            <a:xfrm>
              <a:off x="1630866"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59" name="tx59"/>
            <p:cNvSpPr/>
            <p:nvPr/>
          </p:nvSpPr>
          <p:spPr>
            <a:xfrm>
              <a:off x="1671345"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 name="tx60"/>
            <p:cNvSpPr/>
            <p:nvPr/>
          </p:nvSpPr>
          <p:spPr>
            <a:xfrm>
              <a:off x="1671345"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1" name="tx61"/>
            <p:cNvSpPr/>
            <p:nvPr/>
          </p:nvSpPr>
          <p:spPr>
            <a:xfrm>
              <a:off x="1685428"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2" name="tx62"/>
            <p:cNvSpPr/>
            <p:nvPr/>
          </p:nvSpPr>
          <p:spPr>
            <a:xfrm>
              <a:off x="1703090"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3" name="tx63"/>
            <p:cNvSpPr/>
            <p:nvPr/>
          </p:nvSpPr>
          <p:spPr>
            <a:xfrm>
              <a:off x="1752457"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4" name="tx64"/>
            <p:cNvSpPr/>
            <p:nvPr/>
          </p:nvSpPr>
          <p:spPr>
            <a:xfrm>
              <a:off x="1779738"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5" name="tx65"/>
            <p:cNvSpPr/>
            <p:nvPr/>
          </p:nvSpPr>
          <p:spPr>
            <a:xfrm>
              <a:off x="1731178" y="251269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6" name="tx66"/>
            <p:cNvSpPr/>
            <p:nvPr/>
          </p:nvSpPr>
          <p:spPr>
            <a:xfrm>
              <a:off x="1780468" y="238228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7" name="tx67"/>
            <p:cNvSpPr/>
            <p:nvPr/>
          </p:nvSpPr>
          <p:spPr>
            <a:xfrm>
              <a:off x="1784893" y="224796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68" name="tx68"/>
            <p:cNvSpPr/>
            <p:nvPr/>
          </p:nvSpPr>
          <p:spPr>
            <a:xfrm>
              <a:off x="180778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69" name="tx69"/>
            <p:cNvSpPr/>
            <p:nvPr/>
          </p:nvSpPr>
          <p:spPr>
            <a:xfrm>
              <a:off x="1807749" y="198319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0" name="tx70"/>
            <p:cNvSpPr/>
            <p:nvPr/>
          </p:nvSpPr>
          <p:spPr>
            <a:xfrm>
              <a:off x="1803362" y="185080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1" name="tx71"/>
            <p:cNvSpPr/>
            <p:nvPr/>
          </p:nvSpPr>
          <p:spPr>
            <a:xfrm>
              <a:off x="1820946" y="17184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2" name="tx72"/>
            <p:cNvSpPr/>
            <p:nvPr/>
          </p:nvSpPr>
          <p:spPr>
            <a:xfrm>
              <a:off x="1798937" y="158603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3" name="tx73"/>
            <p:cNvSpPr/>
            <p:nvPr/>
          </p:nvSpPr>
          <p:spPr>
            <a:xfrm>
              <a:off x="1807749" y="145559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4" name="tx74"/>
            <p:cNvSpPr/>
            <p:nvPr/>
          </p:nvSpPr>
          <p:spPr>
            <a:xfrm>
              <a:off x="1812213"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5" name="tx75"/>
            <p:cNvSpPr/>
            <p:nvPr/>
          </p:nvSpPr>
          <p:spPr>
            <a:xfrm>
              <a:off x="1812251"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6" name="tx76"/>
            <p:cNvSpPr/>
            <p:nvPr/>
          </p:nvSpPr>
          <p:spPr>
            <a:xfrm>
              <a:off x="1803362"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7" name="rc77"/>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78" name="pl78"/>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8387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33843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9299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2" name="rc82"/>
            <p:cNvSpPr/>
            <p:nvPr/>
          </p:nvSpPr>
          <p:spPr>
            <a:xfrm>
              <a:off x="2275410" y="2212161"/>
              <a:ext cx="1861912" cy="132384"/>
            </a:xfrm>
            <a:prstGeom prst="rect">
              <a:avLst/>
            </a:prstGeom>
            <a:solidFill>
              <a:srgbClr val="D9D9D9">
                <a:alpha val="60000"/>
              </a:srgbClr>
            </a:solidFill>
          </p:spPr>
          <p:txBody>
            <a:bodyPr/>
            <a:lstStyle/>
            <a:p/>
          </p:txBody>
        </p:sp>
        <p:sp>
          <p:nvSpPr>
            <p:cNvPr id="83" name="pl83"/>
            <p:cNvSpPr/>
            <p:nvPr/>
          </p:nvSpPr>
          <p:spPr>
            <a:xfrm>
              <a:off x="360262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84" name="tx84"/>
            <p:cNvSpPr/>
            <p:nvPr/>
          </p:nvSpPr>
          <p:spPr>
            <a:xfrm>
              <a:off x="316523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5" name="pt85"/>
            <p:cNvSpPr/>
            <p:nvPr/>
          </p:nvSpPr>
          <p:spPr>
            <a:xfrm>
              <a:off x="265899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6" name="pt86"/>
            <p:cNvSpPr/>
            <p:nvPr/>
          </p:nvSpPr>
          <p:spPr>
            <a:xfrm>
              <a:off x="2877244" y="514745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7" name="pt87"/>
            <p:cNvSpPr/>
            <p:nvPr/>
          </p:nvSpPr>
          <p:spPr>
            <a:xfrm>
              <a:off x="2904524" y="50150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8" name="pt88"/>
            <p:cNvSpPr/>
            <p:nvPr/>
          </p:nvSpPr>
          <p:spPr>
            <a:xfrm>
              <a:off x="3341017"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9" name="pt89"/>
            <p:cNvSpPr/>
            <p:nvPr/>
          </p:nvSpPr>
          <p:spPr>
            <a:xfrm>
              <a:off x="3395578"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0" name="pt90"/>
            <p:cNvSpPr/>
            <p:nvPr/>
          </p:nvSpPr>
          <p:spPr>
            <a:xfrm>
              <a:off x="3395578" y="461791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1" name="pt91"/>
            <p:cNvSpPr/>
            <p:nvPr/>
          </p:nvSpPr>
          <p:spPr>
            <a:xfrm>
              <a:off x="3477421"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3477421"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347742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4" name="pt94"/>
            <p:cNvSpPr/>
            <p:nvPr/>
          </p:nvSpPr>
          <p:spPr>
            <a:xfrm>
              <a:off x="3559263"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5" name="pt95"/>
            <p:cNvSpPr/>
            <p:nvPr/>
          </p:nvSpPr>
          <p:spPr>
            <a:xfrm>
              <a:off x="3586544"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586544" y="38236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613825"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613825" y="355884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641105" y="34264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641105" y="32940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668386" y="31616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722948" y="30293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750228" y="289691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4" name="pt104"/>
            <p:cNvSpPr/>
            <p:nvPr/>
          </p:nvSpPr>
          <p:spPr>
            <a:xfrm>
              <a:off x="3804790" y="27645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5" name="pt105"/>
            <p:cNvSpPr/>
            <p:nvPr/>
          </p:nvSpPr>
          <p:spPr>
            <a:xfrm>
              <a:off x="3832071"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886632"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7" name="pt107"/>
            <p:cNvSpPr/>
            <p:nvPr/>
          </p:nvSpPr>
          <p:spPr>
            <a:xfrm>
              <a:off x="3886632"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8" name="pt108"/>
            <p:cNvSpPr/>
            <p:nvPr/>
          </p:nvSpPr>
          <p:spPr>
            <a:xfrm>
              <a:off x="3886632"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9" name="pt109"/>
            <p:cNvSpPr/>
            <p:nvPr/>
          </p:nvSpPr>
          <p:spPr>
            <a:xfrm>
              <a:off x="3913913"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0" name="pt110"/>
            <p:cNvSpPr/>
            <p:nvPr/>
          </p:nvSpPr>
          <p:spPr>
            <a:xfrm>
              <a:off x="3913913"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913913"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94119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995755"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995755"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995755"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995755"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995755"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tx118"/>
            <p:cNvSpPr/>
            <p:nvPr/>
          </p:nvSpPr>
          <p:spPr>
            <a:xfrm>
              <a:off x="2838758"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19" name="tx119"/>
            <p:cNvSpPr/>
            <p:nvPr/>
          </p:nvSpPr>
          <p:spPr>
            <a:xfrm>
              <a:off x="3057005" y="516235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0" name="tx120"/>
            <p:cNvSpPr/>
            <p:nvPr/>
          </p:nvSpPr>
          <p:spPr>
            <a:xfrm>
              <a:off x="3084285" y="50279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1" name="tx121"/>
            <p:cNvSpPr/>
            <p:nvPr/>
          </p:nvSpPr>
          <p:spPr>
            <a:xfrm>
              <a:off x="3520778"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2" name="tx122"/>
            <p:cNvSpPr/>
            <p:nvPr/>
          </p:nvSpPr>
          <p:spPr>
            <a:xfrm>
              <a:off x="3575339"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3" name="tx123"/>
            <p:cNvSpPr/>
            <p:nvPr/>
          </p:nvSpPr>
          <p:spPr>
            <a:xfrm>
              <a:off x="3575339" y="4630877"/>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4" name="tx124"/>
            <p:cNvSpPr/>
            <p:nvPr/>
          </p:nvSpPr>
          <p:spPr>
            <a:xfrm>
              <a:off x="3220916"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5" name="tx125"/>
            <p:cNvSpPr/>
            <p:nvPr/>
          </p:nvSpPr>
          <p:spPr>
            <a:xfrm>
              <a:off x="3220916" y="43680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26" name="tx126"/>
            <p:cNvSpPr/>
            <p:nvPr/>
          </p:nvSpPr>
          <p:spPr>
            <a:xfrm>
              <a:off x="3216530" y="423372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27" name="tx127"/>
            <p:cNvSpPr/>
            <p:nvPr/>
          </p:nvSpPr>
          <p:spPr>
            <a:xfrm>
              <a:off x="3320420"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28" name="tx128"/>
            <p:cNvSpPr/>
            <p:nvPr/>
          </p:nvSpPr>
          <p:spPr>
            <a:xfrm>
              <a:off x="3330039" y="39708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29" name="tx129"/>
            <p:cNvSpPr/>
            <p:nvPr/>
          </p:nvSpPr>
          <p:spPr>
            <a:xfrm>
              <a:off x="3338850"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0" name="tx130"/>
            <p:cNvSpPr/>
            <p:nvPr/>
          </p:nvSpPr>
          <p:spPr>
            <a:xfrm>
              <a:off x="335732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1" name="tx131"/>
            <p:cNvSpPr/>
            <p:nvPr/>
          </p:nvSpPr>
          <p:spPr>
            <a:xfrm>
              <a:off x="3357320"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2" name="tx132"/>
            <p:cNvSpPr/>
            <p:nvPr/>
          </p:nvSpPr>
          <p:spPr>
            <a:xfrm>
              <a:off x="3384601"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3" name="tx133"/>
            <p:cNvSpPr/>
            <p:nvPr/>
          </p:nvSpPr>
          <p:spPr>
            <a:xfrm>
              <a:off x="3375828" y="330897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4" name="tx134"/>
            <p:cNvSpPr/>
            <p:nvPr/>
          </p:nvSpPr>
          <p:spPr>
            <a:xfrm>
              <a:off x="3389872" y="317461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5" name="tx135"/>
            <p:cNvSpPr/>
            <p:nvPr/>
          </p:nvSpPr>
          <p:spPr>
            <a:xfrm>
              <a:off x="3457631" y="304420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36" name="tx136"/>
            <p:cNvSpPr/>
            <p:nvPr/>
          </p:nvSpPr>
          <p:spPr>
            <a:xfrm>
              <a:off x="3480526" y="291182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37" name="tx137"/>
            <p:cNvSpPr/>
            <p:nvPr/>
          </p:nvSpPr>
          <p:spPr>
            <a:xfrm>
              <a:off x="3548285" y="277745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38" name="tx138"/>
            <p:cNvSpPr/>
            <p:nvPr/>
          </p:nvSpPr>
          <p:spPr>
            <a:xfrm>
              <a:off x="3562368"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39" name="tx139"/>
            <p:cNvSpPr/>
            <p:nvPr/>
          </p:nvSpPr>
          <p:spPr>
            <a:xfrm>
              <a:off x="3634553" y="25127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0" name="tx140"/>
            <p:cNvSpPr/>
            <p:nvPr/>
          </p:nvSpPr>
          <p:spPr>
            <a:xfrm>
              <a:off x="3634591" y="238131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1" name="tx141"/>
            <p:cNvSpPr/>
            <p:nvPr/>
          </p:nvSpPr>
          <p:spPr>
            <a:xfrm>
              <a:off x="3630127" y="224990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2" name="tx142"/>
            <p:cNvSpPr/>
            <p:nvPr/>
          </p:nvSpPr>
          <p:spPr>
            <a:xfrm>
              <a:off x="3683959" y="211557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3" name="tx143"/>
            <p:cNvSpPr/>
            <p:nvPr/>
          </p:nvSpPr>
          <p:spPr>
            <a:xfrm>
              <a:off x="3683959" y="1983191"/>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4" name="tx144"/>
            <p:cNvSpPr/>
            <p:nvPr/>
          </p:nvSpPr>
          <p:spPr>
            <a:xfrm>
              <a:off x="3653022" y="185177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5" name="tx145"/>
            <p:cNvSpPr/>
            <p:nvPr/>
          </p:nvSpPr>
          <p:spPr>
            <a:xfrm>
              <a:off x="3689192" y="1718384"/>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46" name="tx146"/>
            <p:cNvSpPr/>
            <p:nvPr/>
          </p:nvSpPr>
          <p:spPr>
            <a:xfrm>
              <a:off x="3739289" y="1586038"/>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47" name="tx147"/>
            <p:cNvSpPr/>
            <p:nvPr/>
          </p:nvSpPr>
          <p:spPr>
            <a:xfrm>
              <a:off x="3734864" y="145365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48" name="tx148"/>
            <p:cNvSpPr/>
            <p:nvPr/>
          </p:nvSpPr>
          <p:spPr>
            <a:xfrm>
              <a:off x="3752448" y="132127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49" name="tx149"/>
            <p:cNvSpPr/>
            <p:nvPr/>
          </p:nvSpPr>
          <p:spPr>
            <a:xfrm>
              <a:off x="3730439" y="11888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0" name="tx150"/>
            <p:cNvSpPr/>
            <p:nvPr/>
          </p:nvSpPr>
          <p:spPr>
            <a:xfrm>
              <a:off x="3743715"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1" name="rc151"/>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52" name="pl152"/>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702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315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8614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4206912" y="2079777"/>
              <a:ext cx="1861912" cy="132384"/>
            </a:xfrm>
            <a:prstGeom prst="rect">
              <a:avLst/>
            </a:prstGeom>
            <a:solidFill>
              <a:srgbClr val="D9D9D9">
                <a:alpha val="60000"/>
              </a:srgbClr>
            </a:solidFill>
          </p:spPr>
          <p:txBody>
            <a:bodyPr/>
            <a:lstStyle/>
            <a:p/>
          </p:txBody>
        </p:sp>
        <p:sp>
          <p:nvSpPr>
            <p:cNvPr id="157" name="pl157"/>
            <p:cNvSpPr/>
            <p:nvPr/>
          </p:nvSpPr>
          <p:spPr>
            <a:xfrm>
              <a:off x="569780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8" name="tx158"/>
            <p:cNvSpPr/>
            <p:nvPr/>
          </p:nvSpPr>
          <p:spPr>
            <a:xfrm>
              <a:off x="526042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59" name="pt159"/>
            <p:cNvSpPr/>
            <p:nvPr/>
          </p:nvSpPr>
          <p:spPr>
            <a:xfrm>
              <a:off x="4699622"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0" name="pt160"/>
            <p:cNvSpPr/>
            <p:nvPr/>
          </p:nvSpPr>
          <p:spPr>
            <a:xfrm>
              <a:off x="5081553"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1" name="pt161"/>
            <p:cNvSpPr/>
            <p:nvPr/>
          </p:nvSpPr>
          <p:spPr>
            <a:xfrm>
              <a:off x="5163396"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2" name="pt162"/>
            <p:cNvSpPr/>
            <p:nvPr/>
          </p:nvSpPr>
          <p:spPr>
            <a:xfrm>
              <a:off x="5354361"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3" name="pt163"/>
            <p:cNvSpPr/>
            <p:nvPr/>
          </p:nvSpPr>
          <p:spPr>
            <a:xfrm>
              <a:off x="5381642"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4" name="pt164"/>
            <p:cNvSpPr/>
            <p:nvPr/>
          </p:nvSpPr>
          <p:spPr>
            <a:xfrm>
              <a:off x="5436203"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5" name="pt165"/>
            <p:cNvSpPr/>
            <p:nvPr/>
          </p:nvSpPr>
          <p:spPr>
            <a:xfrm>
              <a:off x="5463484"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5545326"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7" name="pt167"/>
            <p:cNvSpPr/>
            <p:nvPr/>
          </p:nvSpPr>
          <p:spPr>
            <a:xfrm>
              <a:off x="562716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8" name="pt168"/>
            <p:cNvSpPr/>
            <p:nvPr/>
          </p:nvSpPr>
          <p:spPr>
            <a:xfrm>
              <a:off x="5654450"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9" name="pt169"/>
            <p:cNvSpPr/>
            <p:nvPr/>
          </p:nvSpPr>
          <p:spPr>
            <a:xfrm>
              <a:off x="5654450"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5681730"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1" name="pt171"/>
            <p:cNvSpPr/>
            <p:nvPr/>
          </p:nvSpPr>
          <p:spPr>
            <a:xfrm>
              <a:off x="5709011"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2" name="pt172"/>
            <p:cNvSpPr/>
            <p:nvPr/>
          </p:nvSpPr>
          <p:spPr>
            <a:xfrm>
              <a:off x="5736292"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3" name="pt173"/>
            <p:cNvSpPr/>
            <p:nvPr/>
          </p:nvSpPr>
          <p:spPr>
            <a:xfrm>
              <a:off x="5763573"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4" name="pt174"/>
            <p:cNvSpPr/>
            <p:nvPr/>
          </p:nvSpPr>
          <p:spPr>
            <a:xfrm>
              <a:off x="5790853"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5" name="pt175"/>
            <p:cNvSpPr/>
            <p:nvPr/>
          </p:nvSpPr>
          <p:spPr>
            <a:xfrm>
              <a:off x="5790853"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18134"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7" name="pt177"/>
            <p:cNvSpPr/>
            <p:nvPr/>
          </p:nvSpPr>
          <p:spPr>
            <a:xfrm>
              <a:off x="5818134"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8" name="pt178"/>
            <p:cNvSpPr/>
            <p:nvPr/>
          </p:nvSpPr>
          <p:spPr>
            <a:xfrm>
              <a:off x="5845415"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9" name="pt179"/>
            <p:cNvSpPr/>
            <p:nvPr/>
          </p:nvSpPr>
          <p:spPr>
            <a:xfrm>
              <a:off x="587269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0" name="pt180"/>
            <p:cNvSpPr/>
            <p:nvPr/>
          </p:nvSpPr>
          <p:spPr>
            <a:xfrm>
              <a:off x="5899976"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1" name="pt181"/>
            <p:cNvSpPr/>
            <p:nvPr/>
          </p:nvSpPr>
          <p:spPr>
            <a:xfrm>
              <a:off x="5899976"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899976"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899976"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27257"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927257"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927257"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92725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927257"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927257"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927257"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92725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tx192"/>
            <p:cNvSpPr/>
            <p:nvPr/>
          </p:nvSpPr>
          <p:spPr>
            <a:xfrm>
              <a:off x="4879383"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3" name="tx193"/>
            <p:cNvSpPr/>
            <p:nvPr/>
          </p:nvSpPr>
          <p:spPr>
            <a:xfrm>
              <a:off x="5261314"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94" name="tx194"/>
            <p:cNvSpPr/>
            <p:nvPr/>
          </p:nvSpPr>
          <p:spPr>
            <a:xfrm>
              <a:off x="5343156"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95" name="tx195"/>
            <p:cNvSpPr/>
            <p:nvPr/>
          </p:nvSpPr>
          <p:spPr>
            <a:xfrm>
              <a:off x="5534122"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96" name="tx196"/>
            <p:cNvSpPr/>
            <p:nvPr/>
          </p:nvSpPr>
          <p:spPr>
            <a:xfrm>
              <a:off x="5561403"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97" name="tx197"/>
            <p:cNvSpPr/>
            <p:nvPr/>
          </p:nvSpPr>
          <p:spPr>
            <a:xfrm>
              <a:off x="5170887" y="46308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98" name="tx198"/>
            <p:cNvSpPr/>
            <p:nvPr/>
          </p:nvSpPr>
          <p:spPr>
            <a:xfrm>
              <a:off x="5206979"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99" name="tx199"/>
            <p:cNvSpPr/>
            <p:nvPr/>
          </p:nvSpPr>
          <p:spPr>
            <a:xfrm>
              <a:off x="5275663"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0" name="tx200"/>
            <p:cNvSpPr/>
            <p:nvPr/>
          </p:nvSpPr>
          <p:spPr>
            <a:xfrm>
              <a:off x="5361891"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1" name="tx201"/>
            <p:cNvSpPr/>
            <p:nvPr/>
          </p:nvSpPr>
          <p:spPr>
            <a:xfrm>
              <a:off x="5415606"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2" name="tx202"/>
            <p:cNvSpPr/>
            <p:nvPr/>
          </p:nvSpPr>
          <p:spPr>
            <a:xfrm>
              <a:off x="5389133"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3" name="tx203"/>
            <p:cNvSpPr/>
            <p:nvPr/>
          </p:nvSpPr>
          <p:spPr>
            <a:xfrm>
              <a:off x="5434037"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04" name="tx204"/>
            <p:cNvSpPr/>
            <p:nvPr/>
          </p:nvSpPr>
          <p:spPr>
            <a:xfrm>
              <a:off x="5452506"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05" name="tx205"/>
            <p:cNvSpPr/>
            <p:nvPr/>
          </p:nvSpPr>
          <p:spPr>
            <a:xfrm>
              <a:off x="5479787"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06" name="tx206"/>
            <p:cNvSpPr/>
            <p:nvPr/>
          </p:nvSpPr>
          <p:spPr>
            <a:xfrm>
              <a:off x="5493870"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07" name="tx207"/>
            <p:cNvSpPr/>
            <p:nvPr/>
          </p:nvSpPr>
          <p:spPr>
            <a:xfrm>
              <a:off x="5534349"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08" name="tx208"/>
            <p:cNvSpPr/>
            <p:nvPr/>
          </p:nvSpPr>
          <p:spPr>
            <a:xfrm>
              <a:off x="5534349"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09" name="tx209"/>
            <p:cNvSpPr/>
            <p:nvPr/>
          </p:nvSpPr>
          <p:spPr>
            <a:xfrm>
              <a:off x="5548432"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0" name="tx210"/>
            <p:cNvSpPr/>
            <p:nvPr/>
          </p:nvSpPr>
          <p:spPr>
            <a:xfrm>
              <a:off x="5566093"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1" name="tx211"/>
            <p:cNvSpPr/>
            <p:nvPr/>
          </p:nvSpPr>
          <p:spPr>
            <a:xfrm>
              <a:off x="5615461"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2" name="tx212"/>
            <p:cNvSpPr/>
            <p:nvPr/>
          </p:nvSpPr>
          <p:spPr>
            <a:xfrm>
              <a:off x="5642742"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3" name="tx213"/>
            <p:cNvSpPr/>
            <p:nvPr/>
          </p:nvSpPr>
          <p:spPr>
            <a:xfrm>
              <a:off x="5643472"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14" name="tx214"/>
            <p:cNvSpPr/>
            <p:nvPr/>
          </p:nvSpPr>
          <p:spPr>
            <a:xfrm>
              <a:off x="5647897" y="238034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15" name="tx215"/>
            <p:cNvSpPr/>
            <p:nvPr/>
          </p:nvSpPr>
          <p:spPr>
            <a:xfrm>
              <a:off x="5621462" y="224792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16" name="tx216"/>
            <p:cNvSpPr/>
            <p:nvPr/>
          </p:nvSpPr>
          <p:spPr>
            <a:xfrm>
              <a:off x="5643472" y="21175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17" name="tx217"/>
            <p:cNvSpPr/>
            <p:nvPr/>
          </p:nvSpPr>
          <p:spPr>
            <a:xfrm>
              <a:off x="5670791" y="1983191"/>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18" name="tx218"/>
            <p:cNvSpPr/>
            <p:nvPr/>
          </p:nvSpPr>
          <p:spPr>
            <a:xfrm>
              <a:off x="567075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19" name="tx219"/>
            <p:cNvSpPr/>
            <p:nvPr/>
          </p:nvSpPr>
          <p:spPr>
            <a:xfrm>
              <a:off x="5666366" y="17184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0" name="tx220"/>
            <p:cNvSpPr/>
            <p:nvPr/>
          </p:nvSpPr>
          <p:spPr>
            <a:xfrm>
              <a:off x="5683950"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1" name="tx221"/>
            <p:cNvSpPr/>
            <p:nvPr/>
          </p:nvSpPr>
          <p:spPr>
            <a:xfrm>
              <a:off x="5661941" y="145365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2" name="tx222"/>
            <p:cNvSpPr/>
            <p:nvPr/>
          </p:nvSpPr>
          <p:spPr>
            <a:xfrm>
              <a:off x="5675216"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3" name="tx223"/>
            <p:cNvSpPr/>
            <p:nvPr/>
          </p:nvSpPr>
          <p:spPr>
            <a:xfrm>
              <a:off x="5675255"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24" name="tx224"/>
            <p:cNvSpPr/>
            <p:nvPr/>
          </p:nvSpPr>
          <p:spPr>
            <a:xfrm>
              <a:off x="5666366"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25" name="rc225"/>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226" name="pl226"/>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6701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2473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7929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0" name="rc230"/>
            <p:cNvSpPr/>
            <p:nvPr/>
          </p:nvSpPr>
          <p:spPr>
            <a:xfrm>
              <a:off x="6138414" y="2111805"/>
              <a:ext cx="1861912" cy="136654"/>
            </a:xfrm>
            <a:prstGeom prst="rect">
              <a:avLst/>
            </a:prstGeom>
            <a:solidFill>
              <a:srgbClr val="D9D9D9">
                <a:alpha val="60000"/>
              </a:srgbClr>
            </a:solidFill>
          </p:spPr>
          <p:txBody>
            <a:bodyPr/>
            <a:lstStyle/>
            <a:p/>
          </p:txBody>
        </p:sp>
        <p:sp>
          <p:nvSpPr>
            <p:cNvPr id="231" name="pl231"/>
            <p:cNvSpPr/>
            <p:nvPr/>
          </p:nvSpPr>
          <p:spPr>
            <a:xfrm>
              <a:off x="74383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2" name="tx232"/>
            <p:cNvSpPr/>
            <p:nvPr/>
          </p:nvSpPr>
          <p:spPr>
            <a:xfrm>
              <a:off x="700096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33" name="pt233"/>
            <p:cNvSpPr/>
            <p:nvPr/>
          </p:nvSpPr>
          <p:spPr>
            <a:xfrm>
              <a:off x="663112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4" name="pt234"/>
            <p:cNvSpPr/>
            <p:nvPr/>
          </p:nvSpPr>
          <p:spPr>
            <a:xfrm>
              <a:off x="6767528" y="514318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5" name="pt235"/>
            <p:cNvSpPr/>
            <p:nvPr/>
          </p:nvSpPr>
          <p:spPr>
            <a:xfrm>
              <a:off x="7176740" y="500652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7231301" y="48698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7258582" y="473321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8" name="pt238"/>
            <p:cNvSpPr/>
            <p:nvPr/>
          </p:nvSpPr>
          <p:spPr>
            <a:xfrm>
              <a:off x="7340424" y="459656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7340424" y="445990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7367705" y="432325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7449547" y="418659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7449547" y="404994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7504109" y="391328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7504109" y="37766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7531390" y="363997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7558671" y="35033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7558671" y="336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585951" y="32300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640513" y="309335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0" name="pt250"/>
            <p:cNvSpPr/>
            <p:nvPr/>
          </p:nvSpPr>
          <p:spPr>
            <a:xfrm>
              <a:off x="7667794" y="295670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1" name="pt251"/>
            <p:cNvSpPr/>
            <p:nvPr/>
          </p:nvSpPr>
          <p:spPr>
            <a:xfrm>
              <a:off x="7695074" y="282005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2" name="pt252"/>
            <p:cNvSpPr/>
            <p:nvPr/>
          </p:nvSpPr>
          <p:spPr>
            <a:xfrm>
              <a:off x="7695074" y="268339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695074" y="25467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749636" y="24100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pt255"/>
            <p:cNvSpPr/>
            <p:nvPr/>
          </p:nvSpPr>
          <p:spPr>
            <a:xfrm>
              <a:off x="7749636" y="22734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749636" y="21367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776917" y="20001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776917" y="186346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776917" y="17268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858759" y="15901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858759" y="145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858759" y="131684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858759" y="118019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85875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810885"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66" name="tx266"/>
            <p:cNvSpPr/>
            <p:nvPr/>
          </p:nvSpPr>
          <p:spPr>
            <a:xfrm>
              <a:off x="6947289" y="515610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67" name="tx267"/>
            <p:cNvSpPr/>
            <p:nvPr/>
          </p:nvSpPr>
          <p:spPr>
            <a:xfrm>
              <a:off x="7356501" y="5019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68" name="tx268"/>
            <p:cNvSpPr/>
            <p:nvPr/>
          </p:nvSpPr>
          <p:spPr>
            <a:xfrm>
              <a:off x="7411062" y="488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69" name="tx269"/>
            <p:cNvSpPr/>
            <p:nvPr/>
          </p:nvSpPr>
          <p:spPr>
            <a:xfrm>
              <a:off x="7438343" y="47461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0" name="tx270"/>
            <p:cNvSpPr/>
            <p:nvPr/>
          </p:nvSpPr>
          <p:spPr>
            <a:xfrm>
              <a:off x="7083920" y="4611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1" name="tx271"/>
            <p:cNvSpPr/>
            <p:nvPr/>
          </p:nvSpPr>
          <p:spPr>
            <a:xfrm>
              <a:off x="7083920" y="44748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72" name="tx272"/>
            <p:cNvSpPr/>
            <p:nvPr/>
          </p:nvSpPr>
          <p:spPr>
            <a:xfrm>
              <a:off x="7098041" y="433621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73" name="tx273"/>
            <p:cNvSpPr/>
            <p:nvPr/>
          </p:nvSpPr>
          <p:spPr>
            <a:xfrm>
              <a:off x="7193043" y="42015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74" name="tx274"/>
            <p:cNvSpPr/>
            <p:nvPr/>
          </p:nvSpPr>
          <p:spPr>
            <a:xfrm>
              <a:off x="7201854" y="4062906"/>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75" name="tx275"/>
            <p:cNvSpPr/>
            <p:nvPr/>
          </p:nvSpPr>
          <p:spPr>
            <a:xfrm>
              <a:off x="7265266" y="3928192"/>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76" name="tx276"/>
            <p:cNvSpPr/>
            <p:nvPr/>
          </p:nvSpPr>
          <p:spPr>
            <a:xfrm>
              <a:off x="7247604" y="379153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77" name="tx277"/>
            <p:cNvSpPr/>
            <p:nvPr/>
          </p:nvSpPr>
          <p:spPr>
            <a:xfrm>
              <a:off x="7266112" y="365488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78" name="tx278"/>
            <p:cNvSpPr/>
            <p:nvPr/>
          </p:nvSpPr>
          <p:spPr>
            <a:xfrm>
              <a:off x="7302205" y="35162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79" name="tx279"/>
            <p:cNvSpPr/>
            <p:nvPr/>
          </p:nvSpPr>
          <p:spPr>
            <a:xfrm>
              <a:off x="7280157" y="337959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0" name="tx280"/>
            <p:cNvSpPr/>
            <p:nvPr/>
          </p:nvSpPr>
          <p:spPr>
            <a:xfrm>
              <a:off x="7320635" y="32449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1" name="tx281"/>
            <p:cNvSpPr/>
            <p:nvPr/>
          </p:nvSpPr>
          <p:spPr>
            <a:xfrm>
              <a:off x="7384008" y="310826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82" name="tx282"/>
            <p:cNvSpPr/>
            <p:nvPr/>
          </p:nvSpPr>
          <p:spPr>
            <a:xfrm>
              <a:off x="7411289" y="296962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83" name="tx283"/>
            <p:cNvSpPr/>
            <p:nvPr/>
          </p:nvSpPr>
          <p:spPr>
            <a:xfrm>
              <a:off x="7438570" y="283301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84" name="tx284"/>
            <p:cNvSpPr/>
            <p:nvPr/>
          </p:nvSpPr>
          <p:spPr>
            <a:xfrm>
              <a:off x="7425372" y="269829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85" name="tx285"/>
            <p:cNvSpPr/>
            <p:nvPr/>
          </p:nvSpPr>
          <p:spPr>
            <a:xfrm>
              <a:off x="7425372" y="255970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86" name="tx286"/>
            <p:cNvSpPr/>
            <p:nvPr/>
          </p:nvSpPr>
          <p:spPr>
            <a:xfrm>
              <a:off x="7497556" y="2423049"/>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87" name="tx287"/>
            <p:cNvSpPr/>
            <p:nvPr/>
          </p:nvSpPr>
          <p:spPr>
            <a:xfrm>
              <a:off x="7497595" y="228736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88" name="tx288"/>
            <p:cNvSpPr/>
            <p:nvPr/>
          </p:nvSpPr>
          <p:spPr>
            <a:xfrm>
              <a:off x="7493131" y="21516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89" name="tx289"/>
            <p:cNvSpPr/>
            <p:nvPr/>
          </p:nvSpPr>
          <p:spPr>
            <a:xfrm>
              <a:off x="7546963" y="201308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0" name="tx290"/>
            <p:cNvSpPr/>
            <p:nvPr/>
          </p:nvSpPr>
          <p:spPr>
            <a:xfrm>
              <a:off x="7546963" y="187643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1" name="tx291"/>
            <p:cNvSpPr/>
            <p:nvPr/>
          </p:nvSpPr>
          <p:spPr>
            <a:xfrm>
              <a:off x="7516026" y="174074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92" name="tx292"/>
            <p:cNvSpPr/>
            <p:nvPr/>
          </p:nvSpPr>
          <p:spPr>
            <a:xfrm>
              <a:off x="7597868" y="16031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93" name="tx293"/>
            <p:cNvSpPr/>
            <p:nvPr/>
          </p:nvSpPr>
          <p:spPr>
            <a:xfrm>
              <a:off x="7615452" y="14664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94" name="tx294"/>
            <p:cNvSpPr/>
            <p:nvPr/>
          </p:nvSpPr>
          <p:spPr>
            <a:xfrm>
              <a:off x="7593443" y="132981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95" name="tx295"/>
            <p:cNvSpPr/>
            <p:nvPr/>
          </p:nvSpPr>
          <p:spPr>
            <a:xfrm>
              <a:off x="7606718" y="119315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96" name="tx296"/>
            <p:cNvSpPr/>
            <p:nvPr/>
          </p:nvSpPr>
          <p:spPr>
            <a:xfrm>
              <a:off x="7606757" y="105646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97" name="rc297"/>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98" name="pl298"/>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332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91788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97244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2" name="rc302"/>
            <p:cNvSpPr/>
            <p:nvPr/>
          </p:nvSpPr>
          <p:spPr>
            <a:xfrm>
              <a:off x="8069916" y="2476930"/>
              <a:ext cx="1861912" cy="132384"/>
            </a:xfrm>
            <a:prstGeom prst="rect">
              <a:avLst/>
            </a:prstGeom>
            <a:solidFill>
              <a:srgbClr val="D9D9D9">
                <a:alpha val="60000"/>
              </a:srgbClr>
            </a:solidFill>
          </p:spPr>
          <p:txBody>
            <a:bodyPr/>
            <a:lstStyle/>
            <a:p/>
          </p:txBody>
        </p:sp>
        <p:sp>
          <p:nvSpPr>
            <p:cNvPr id="303" name="pl303"/>
            <p:cNvSpPr/>
            <p:nvPr/>
          </p:nvSpPr>
          <p:spPr>
            <a:xfrm>
              <a:off x="947896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4" name="tx304"/>
            <p:cNvSpPr/>
            <p:nvPr/>
          </p:nvSpPr>
          <p:spPr>
            <a:xfrm>
              <a:off x="904158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05" name="pt305"/>
            <p:cNvSpPr/>
            <p:nvPr/>
          </p:nvSpPr>
          <p:spPr>
            <a:xfrm>
              <a:off x="8535345"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780872"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7" name="pt307"/>
            <p:cNvSpPr/>
            <p:nvPr/>
          </p:nvSpPr>
          <p:spPr>
            <a:xfrm>
              <a:off x="8917276" y="501506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917276" y="488268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9217365"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0" name="pt310"/>
            <p:cNvSpPr/>
            <p:nvPr/>
          </p:nvSpPr>
          <p:spPr>
            <a:xfrm>
              <a:off x="9271926"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9326488"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9353769"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3" name="pt313"/>
            <p:cNvSpPr/>
            <p:nvPr/>
          </p:nvSpPr>
          <p:spPr>
            <a:xfrm>
              <a:off x="938104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4" name="pt314"/>
            <p:cNvSpPr/>
            <p:nvPr/>
          </p:nvSpPr>
          <p:spPr>
            <a:xfrm>
              <a:off x="9435611"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5" name="pt315"/>
            <p:cNvSpPr/>
            <p:nvPr/>
          </p:nvSpPr>
          <p:spPr>
            <a:xfrm>
              <a:off x="9462892"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6" name="pt316"/>
            <p:cNvSpPr/>
            <p:nvPr/>
          </p:nvSpPr>
          <p:spPr>
            <a:xfrm>
              <a:off x="9462892" y="38236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7" name="pt317"/>
            <p:cNvSpPr/>
            <p:nvPr/>
          </p:nvSpPr>
          <p:spPr>
            <a:xfrm>
              <a:off x="9490172"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490172" y="355884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517453" y="34264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9544734"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1" name="pt321"/>
            <p:cNvSpPr/>
            <p:nvPr/>
          </p:nvSpPr>
          <p:spPr>
            <a:xfrm>
              <a:off x="954473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2" name="pt322"/>
            <p:cNvSpPr/>
            <p:nvPr/>
          </p:nvSpPr>
          <p:spPr>
            <a:xfrm>
              <a:off x="9544734" y="30293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3" name="pt323"/>
            <p:cNvSpPr/>
            <p:nvPr/>
          </p:nvSpPr>
          <p:spPr>
            <a:xfrm>
              <a:off x="9572015" y="289691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9572015" y="27645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5" name="pt325"/>
            <p:cNvSpPr/>
            <p:nvPr/>
          </p:nvSpPr>
          <p:spPr>
            <a:xfrm>
              <a:off x="9626576"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6" name="pt326"/>
            <p:cNvSpPr/>
            <p:nvPr/>
          </p:nvSpPr>
          <p:spPr>
            <a:xfrm>
              <a:off x="9626576" y="24997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7" name="pt327"/>
            <p:cNvSpPr/>
            <p:nvPr/>
          </p:nvSpPr>
          <p:spPr>
            <a:xfrm>
              <a:off x="9626576" y="236738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8" name="pt328"/>
            <p:cNvSpPr/>
            <p:nvPr/>
          </p:nvSpPr>
          <p:spPr>
            <a:xfrm>
              <a:off x="9653857" y="22349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9" name="pt329"/>
            <p:cNvSpPr/>
            <p:nvPr/>
          </p:nvSpPr>
          <p:spPr>
            <a:xfrm>
              <a:off x="9681138"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0" name="pt330"/>
            <p:cNvSpPr/>
            <p:nvPr/>
          </p:nvSpPr>
          <p:spPr>
            <a:xfrm>
              <a:off x="9681138"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1" name="pt331"/>
            <p:cNvSpPr/>
            <p:nvPr/>
          </p:nvSpPr>
          <p:spPr>
            <a:xfrm>
              <a:off x="9735699"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2" name="pt332"/>
            <p:cNvSpPr/>
            <p:nvPr/>
          </p:nvSpPr>
          <p:spPr>
            <a:xfrm>
              <a:off x="9762980"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976298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9762980"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9790261"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pt336"/>
            <p:cNvSpPr/>
            <p:nvPr/>
          </p:nvSpPr>
          <p:spPr>
            <a:xfrm>
              <a:off x="9790261"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7" name="pt337"/>
            <p:cNvSpPr/>
            <p:nvPr/>
          </p:nvSpPr>
          <p:spPr>
            <a:xfrm>
              <a:off x="97902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8" name="tx338"/>
            <p:cNvSpPr/>
            <p:nvPr/>
          </p:nvSpPr>
          <p:spPr>
            <a:xfrm>
              <a:off x="871510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39" name="tx339"/>
            <p:cNvSpPr/>
            <p:nvPr/>
          </p:nvSpPr>
          <p:spPr>
            <a:xfrm>
              <a:off x="8960633" y="516235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40" name="tx340"/>
            <p:cNvSpPr/>
            <p:nvPr/>
          </p:nvSpPr>
          <p:spPr>
            <a:xfrm>
              <a:off x="9097037" y="50279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41" name="tx341"/>
            <p:cNvSpPr/>
            <p:nvPr/>
          </p:nvSpPr>
          <p:spPr>
            <a:xfrm>
              <a:off x="9097037"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42" name="tx342"/>
            <p:cNvSpPr/>
            <p:nvPr/>
          </p:nvSpPr>
          <p:spPr>
            <a:xfrm>
              <a:off x="9397125"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43" name="tx343"/>
            <p:cNvSpPr/>
            <p:nvPr/>
          </p:nvSpPr>
          <p:spPr>
            <a:xfrm>
              <a:off x="9002224" y="463281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44" name="tx344"/>
            <p:cNvSpPr/>
            <p:nvPr/>
          </p:nvSpPr>
          <p:spPr>
            <a:xfrm>
              <a:off x="9061171" y="44984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45" name="tx345"/>
            <p:cNvSpPr/>
            <p:nvPr/>
          </p:nvSpPr>
          <p:spPr>
            <a:xfrm>
              <a:off x="9084066" y="43661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46" name="tx346"/>
            <p:cNvSpPr/>
            <p:nvPr/>
          </p:nvSpPr>
          <p:spPr>
            <a:xfrm>
              <a:off x="9124544" y="42356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47" name="tx347"/>
            <p:cNvSpPr/>
            <p:nvPr/>
          </p:nvSpPr>
          <p:spPr>
            <a:xfrm>
              <a:off x="9187917" y="410134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48" name="tx348"/>
            <p:cNvSpPr/>
            <p:nvPr/>
          </p:nvSpPr>
          <p:spPr>
            <a:xfrm>
              <a:off x="9197614" y="397089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49" name="tx349"/>
            <p:cNvSpPr/>
            <p:nvPr/>
          </p:nvSpPr>
          <p:spPr>
            <a:xfrm>
              <a:off x="9206387" y="383851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50" name="tx350"/>
            <p:cNvSpPr/>
            <p:nvPr/>
          </p:nvSpPr>
          <p:spPr>
            <a:xfrm>
              <a:off x="9251329" y="370612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51" name="tx351"/>
            <p:cNvSpPr/>
            <p:nvPr/>
          </p:nvSpPr>
          <p:spPr>
            <a:xfrm>
              <a:off x="9224856" y="357374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52" name="tx352"/>
            <p:cNvSpPr/>
            <p:nvPr/>
          </p:nvSpPr>
          <p:spPr>
            <a:xfrm>
              <a:off x="9260948"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53" name="tx353"/>
            <p:cNvSpPr/>
            <p:nvPr/>
          </p:nvSpPr>
          <p:spPr>
            <a:xfrm>
              <a:off x="9288229" y="33089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54" name="tx354"/>
            <p:cNvSpPr/>
            <p:nvPr/>
          </p:nvSpPr>
          <p:spPr>
            <a:xfrm>
              <a:off x="9275070"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55" name="tx355"/>
            <p:cNvSpPr/>
            <p:nvPr/>
          </p:nvSpPr>
          <p:spPr>
            <a:xfrm>
              <a:off x="9288229" y="30442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56" name="tx356"/>
            <p:cNvSpPr/>
            <p:nvPr/>
          </p:nvSpPr>
          <p:spPr>
            <a:xfrm>
              <a:off x="9315510" y="290988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57" name="tx357"/>
            <p:cNvSpPr/>
            <p:nvPr/>
          </p:nvSpPr>
          <p:spPr>
            <a:xfrm>
              <a:off x="9315510" y="277745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58" name="tx358"/>
            <p:cNvSpPr/>
            <p:nvPr/>
          </p:nvSpPr>
          <p:spPr>
            <a:xfrm>
              <a:off x="9374535" y="264608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59" name="tx359"/>
            <p:cNvSpPr/>
            <p:nvPr/>
          </p:nvSpPr>
          <p:spPr>
            <a:xfrm>
              <a:off x="9370071"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60" name="tx360"/>
            <p:cNvSpPr/>
            <p:nvPr/>
          </p:nvSpPr>
          <p:spPr>
            <a:xfrm>
              <a:off x="9374574" y="238030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61" name="tx361"/>
            <p:cNvSpPr/>
            <p:nvPr/>
          </p:nvSpPr>
          <p:spPr>
            <a:xfrm>
              <a:off x="9423903" y="224796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62" name="tx362"/>
            <p:cNvSpPr/>
            <p:nvPr/>
          </p:nvSpPr>
          <p:spPr>
            <a:xfrm>
              <a:off x="9429058" y="2115575"/>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63" name="tx363"/>
            <p:cNvSpPr/>
            <p:nvPr/>
          </p:nvSpPr>
          <p:spPr>
            <a:xfrm>
              <a:off x="9402624" y="198315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64" name="tx364"/>
            <p:cNvSpPr/>
            <p:nvPr/>
          </p:nvSpPr>
          <p:spPr>
            <a:xfrm>
              <a:off x="9479233" y="185080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65" name="tx365"/>
            <p:cNvSpPr/>
            <p:nvPr/>
          </p:nvSpPr>
          <p:spPr>
            <a:xfrm>
              <a:off x="9533026" y="171842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66" name="tx366"/>
            <p:cNvSpPr/>
            <p:nvPr/>
          </p:nvSpPr>
          <p:spPr>
            <a:xfrm>
              <a:off x="9519673"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67" name="tx367"/>
            <p:cNvSpPr/>
            <p:nvPr/>
          </p:nvSpPr>
          <p:spPr>
            <a:xfrm>
              <a:off x="9502089" y="145462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68" name="tx368"/>
            <p:cNvSpPr/>
            <p:nvPr/>
          </p:nvSpPr>
          <p:spPr>
            <a:xfrm>
              <a:off x="9529370" y="132127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69" name="tx369"/>
            <p:cNvSpPr/>
            <p:nvPr/>
          </p:nvSpPr>
          <p:spPr>
            <a:xfrm>
              <a:off x="9524945" y="11888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70" name="tx370"/>
            <p:cNvSpPr/>
            <p:nvPr/>
          </p:nvSpPr>
          <p:spPr>
            <a:xfrm>
              <a:off x="9538220"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71" name="rc371"/>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5647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1103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6559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6" name="rc376"/>
            <p:cNvSpPr/>
            <p:nvPr/>
          </p:nvSpPr>
          <p:spPr>
            <a:xfrm>
              <a:off x="10001418" y="1815008"/>
              <a:ext cx="1861912" cy="132384"/>
            </a:xfrm>
            <a:prstGeom prst="rect">
              <a:avLst/>
            </a:prstGeom>
            <a:solidFill>
              <a:srgbClr val="D9D9D9">
                <a:alpha val="60000"/>
              </a:srgbClr>
            </a:solidFill>
          </p:spPr>
          <p:txBody>
            <a:bodyPr/>
            <a:lstStyle/>
            <a:p/>
          </p:txBody>
        </p:sp>
        <p:sp>
          <p:nvSpPr>
            <p:cNvPr id="377" name="pl377"/>
            <p:cNvSpPr/>
            <p:nvPr/>
          </p:nvSpPr>
          <p:spPr>
            <a:xfrm>
              <a:off x="110012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8" name="tx378"/>
            <p:cNvSpPr/>
            <p:nvPr/>
          </p:nvSpPr>
          <p:spPr>
            <a:xfrm>
              <a:off x="1056387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79" name="pt379"/>
            <p:cNvSpPr/>
            <p:nvPr/>
          </p:nvSpPr>
          <p:spPr>
            <a:xfrm>
              <a:off x="10057636"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0" name="pt380"/>
            <p:cNvSpPr/>
            <p:nvPr/>
          </p:nvSpPr>
          <p:spPr>
            <a:xfrm>
              <a:off x="10275882" y="514745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330443" y="50150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439566" y="488268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0685093" y="47502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0794216" y="461791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0821497" y="448553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6" name="pt386"/>
            <p:cNvSpPr/>
            <p:nvPr/>
          </p:nvSpPr>
          <p:spPr>
            <a:xfrm>
              <a:off x="10848778" y="435314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10903340" y="422076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903340" y="408837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9" name="pt389"/>
            <p:cNvSpPr/>
            <p:nvPr/>
          </p:nvSpPr>
          <p:spPr>
            <a:xfrm>
              <a:off x="10957901" y="395599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0" name="pt390"/>
            <p:cNvSpPr/>
            <p:nvPr/>
          </p:nvSpPr>
          <p:spPr>
            <a:xfrm>
              <a:off x="11039743" y="382360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1" name="pt391"/>
            <p:cNvSpPr/>
            <p:nvPr/>
          </p:nvSpPr>
          <p:spPr>
            <a:xfrm>
              <a:off x="11094305" y="369122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2" name="pt392"/>
            <p:cNvSpPr/>
            <p:nvPr/>
          </p:nvSpPr>
          <p:spPr>
            <a:xfrm>
              <a:off x="11148866" y="355884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3" name="pt393"/>
            <p:cNvSpPr/>
            <p:nvPr/>
          </p:nvSpPr>
          <p:spPr>
            <a:xfrm>
              <a:off x="11148866" y="342645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4" name="pt394"/>
            <p:cNvSpPr/>
            <p:nvPr/>
          </p:nvSpPr>
          <p:spPr>
            <a:xfrm>
              <a:off x="11148866" y="32940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5" name="pt395"/>
            <p:cNvSpPr/>
            <p:nvPr/>
          </p:nvSpPr>
          <p:spPr>
            <a:xfrm>
              <a:off x="11176147" y="31616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6" name="pt396"/>
            <p:cNvSpPr/>
            <p:nvPr/>
          </p:nvSpPr>
          <p:spPr>
            <a:xfrm>
              <a:off x="11257990" y="30293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1312551" y="289691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1312551" y="276453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9" name="pt399"/>
            <p:cNvSpPr/>
            <p:nvPr/>
          </p:nvSpPr>
          <p:spPr>
            <a:xfrm>
              <a:off x="11339832" y="26321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0" name="pt400"/>
            <p:cNvSpPr/>
            <p:nvPr/>
          </p:nvSpPr>
          <p:spPr>
            <a:xfrm>
              <a:off x="11339832" y="24997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1" name="pt401"/>
            <p:cNvSpPr/>
            <p:nvPr/>
          </p:nvSpPr>
          <p:spPr>
            <a:xfrm>
              <a:off x="11367113" y="23673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2" name="pt402"/>
            <p:cNvSpPr/>
            <p:nvPr/>
          </p:nvSpPr>
          <p:spPr>
            <a:xfrm>
              <a:off x="11503517" y="22349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3" name="pt403"/>
            <p:cNvSpPr/>
            <p:nvPr/>
          </p:nvSpPr>
          <p:spPr>
            <a:xfrm>
              <a:off x="1153079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4" name="pt404"/>
            <p:cNvSpPr/>
            <p:nvPr/>
          </p:nvSpPr>
          <p:spPr>
            <a:xfrm>
              <a:off x="11558078" y="197022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5" name="pt405"/>
            <p:cNvSpPr/>
            <p:nvPr/>
          </p:nvSpPr>
          <p:spPr>
            <a:xfrm>
              <a:off x="11558078" y="183784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6" name="pt406"/>
            <p:cNvSpPr/>
            <p:nvPr/>
          </p:nvSpPr>
          <p:spPr>
            <a:xfrm>
              <a:off x="11612640"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116126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11639920"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11667201"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11721763"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1172176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tx412"/>
            <p:cNvSpPr/>
            <p:nvPr/>
          </p:nvSpPr>
          <p:spPr>
            <a:xfrm>
              <a:off x="1023739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13" name="tx413"/>
            <p:cNvSpPr/>
            <p:nvPr/>
          </p:nvSpPr>
          <p:spPr>
            <a:xfrm>
              <a:off x="10455643" y="516041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14" name="tx414"/>
            <p:cNvSpPr/>
            <p:nvPr/>
          </p:nvSpPr>
          <p:spPr>
            <a:xfrm>
              <a:off x="10510204"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15" name="tx415"/>
            <p:cNvSpPr/>
            <p:nvPr/>
          </p:nvSpPr>
          <p:spPr>
            <a:xfrm>
              <a:off x="10619327"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16" name="tx416"/>
            <p:cNvSpPr/>
            <p:nvPr/>
          </p:nvSpPr>
          <p:spPr>
            <a:xfrm>
              <a:off x="10864854" y="47632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17" name="tx417"/>
            <p:cNvSpPr/>
            <p:nvPr/>
          </p:nvSpPr>
          <p:spPr>
            <a:xfrm>
              <a:off x="10973977" y="46308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18" name="tx418"/>
            <p:cNvSpPr/>
            <p:nvPr/>
          </p:nvSpPr>
          <p:spPr>
            <a:xfrm>
              <a:off x="11001258"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19" name="tx419"/>
            <p:cNvSpPr/>
            <p:nvPr/>
          </p:nvSpPr>
          <p:spPr>
            <a:xfrm>
              <a:off x="11028539" y="43661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20" name="tx420"/>
            <p:cNvSpPr/>
            <p:nvPr/>
          </p:nvSpPr>
          <p:spPr>
            <a:xfrm>
              <a:off x="11083100" y="423566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21" name="tx421"/>
            <p:cNvSpPr/>
            <p:nvPr/>
          </p:nvSpPr>
          <p:spPr>
            <a:xfrm>
              <a:off x="11083100" y="41032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22" name="tx422"/>
            <p:cNvSpPr/>
            <p:nvPr/>
          </p:nvSpPr>
          <p:spPr>
            <a:xfrm>
              <a:off x="11137662" y="396895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23" name="tx423"/>
            <p:cNvSpPr/>
            <p:nvPr/>
          </p:nvSpPr>
          <p:spPr>
            <a:xfrm>
              <a:off x="11219504" y="383851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24" name="tx424"/>
            <p:cNvSpPr/>
            <p:nvPr/>
          </p:nvSpPr>
          <p:spPr>
            <a:xfrm>
              <a:off x="11274066"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25" name="tx425"/>
            <p:cNvSpPr/>
            <p:nvPr/>
          </p:nvSpPr>
          <p:spPr>
            <a:xfrm>
              <a:off x="11328627" y="3571803"/>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26" name="tx426"/>
            <p:cNvSpPr/>
            <p:nvPr/>
          </p:nvSpPr>
          <p:spPr>
            <a:xfrm>
              <a:off x="11328627" y="343938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27" name="tx427"/>
            <p:cNvSpPr/>
            <p:nvPr/>
          </p:nvSpPr>
          <p:spPr>
            <a:xfrm>
              <a:off x="11328627" y="3307034"/>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28" name="tx428"/>
            <p:cNvSpPr/>
            <p:nvPr/>
          </p:nvSpPr>
          <p:spPr>
            <a:xfrm>
              <a:off x="11355908"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29" name="tx429"/>
            <p:cNvSpPr/>
            <p:nvPr/>
          </p:nvSpPr>
          <p:spPr>
            <a:xfrm>
              <a:off x="11001524" y="304226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30" name="tx430"/>
            <p:cNvSpPr/>
            <p:nvPr/>
          </p:nvSpPr>
          <p:spPr>
            <a:xfrm>
              <a:off x="11042887" y="290988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31" name="tx431"/>
            <p:cNvSpPr/>
            <p:nvPr/>
          </p:nvSpPr>
          <p:spPr>
            <a:xfrm>
              <a:off x="11047274" y="2779438"/>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32" name="tx432"/>
            <p:cNvSpPr/>
            <p:nvPr/>
          </p:nvSpPr>
          <p:spPr>
            <a:xfrm>
              <a:off x="11083327" y="264705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33" name="tx433"/>
            <p:cNvSpPr/>
            <p:nvPr/>
          </p:nvSpPr>
          <p:spPr>
            <a:xfrm>
              <a:off x="11083327"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34" name="tx434"/>
            <p:cNvSpPr/>
            <p:nvPr/>
          </p:nvSpPr>
          <p:spPr>
            <a:xfrm>
              <a:off x="11110608" y="238030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35" name="tx435"/>
            <p:cNvSpPr/>
            <p:nvPr/>
          </p:nvSpPr>
          <p:spPr>
            <a:xfrm>
              <a:off x="11264673" y="224990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36" name="tx436"/>
            <p:cNvSpPr/>
            <p:nvPr/>
          </p:nvSpPr>
          <p:spPr>
            <a:xfrm>
              <a:off x="11300843" y="211557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37" name="tx437"/>
            <p:cNvSpPr/>
            <p:nvPr/>
          </p:nvSpPr>
          <p:spPr>
            <a:xfrm>
              <a:off x="11306037" y="1984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38" name="tx438"/>
            <p:cNvSpPr/>
            <p:nvPr/>
          </p:nvSpPr>
          <p:spPr>
            <a:xfrm>
              <a:off x="11301573" y="18527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39" name="tx439"/>
            <p:cNvSpPr/>
            <p:nvPr/>
          </p:nvSpPr>
          <p:spPr>
            <a:xfrm>
              <a:off x="11382686" y="171842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40" name="tx440"/>
            <p:cNvSpPr/>
            <p:nvPr/>
          </p:nvSpPr>
          <p:spPr>
            <a:xfrm>
              <a:off x="11351748" y="1587009"/>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41" name="tx441"/>
            <p:cNvSpPr/>
            <p:nvPr/>
          </p:nvSpPr>
          <p:spPr>
            <a:xfrm>
              <a:off x="11387918" y="145361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42" name="tx442"/>
            <p:cNvSpPr/>
            <p:nvPr/>
          </p:nvSpPr>
          <p:spPr>
            <a:xfrm>
              <a:off x="11401885" y="132127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43" name="tx443"/>
            <p:cNvSpPr/>
            <p:nvPr/>
          </p:nvSpPr>
          <p:spPr>
            <a:xfrm>
              <a:off x="11460872" y="118888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44" name="tx444"/>
            <p:cNvSpPr/>
            <p:nvPr/>
          </p:nvSpPr>
          <p:spPr>
            <a:xfrm>
              <a:off x="11469722"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45" name="rc445"/>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446" name="rc44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448" name="rc44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9" name="tx44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450" name="rc45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1" name="tx45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452" name="rc45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(95%)</a:t>
              </a:r>
            </a:p>
          </p:txBody>
        </p:sp>
        <p:sp>
          <p:nvSpPr>
            <p:cNvPr id="454" name="rc45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(93%)</a:t>
              </a:r>
            </a:p>
          </p:txBody>
        </p:sp>
        <p:sp>
          <p:nvSpPr>
            <p:cNvPr id="456" name="rc45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(93%)</a:t>
              </a:r>
            </a:p>
          </p:txBody>
        </p:sp>
        <p:sp>
          <p:nvSpPr>
            <p:cNvPr id="458" name="pl458"/>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59" name="pl459"/>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90725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14528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19984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29861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64" name="tx464"/>
            <p:cNvSpPr/>
            <p:nvPr/>
          </p:nvSpPr>
          <p:spPr>
            <a:xfrm rot="-5400000">
              <a:off x="84496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65" name="tx465"/>
            <p:cNvSpPr/>
            <p:nvPr/>
          </p:nvSpPr>
          <p:spPr>
            <a:xfrm rot="-5400000">
              <a:off x="139055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66" name="tx466"/>
            <p:cNvSpPr/>
            <p:nvPr/>
          </p:nvSpPr>
          <p:spPr>
            <a:xfrm rot="-5400000">
              <a:off x="19354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7" name="pl467"/>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68" name="pl468"/>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28387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33843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39299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22301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3" name="tx473"/>
            <p:cNvSpPr/>
            <p:nvPr/>
          </p:nvSpPr>
          <p:spPr>
            <a:xfrm rot="-5400000">
              <a:off x="277646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4" name="tx474"/>
            <p:cNvSpPr/>
            <p:nvPr/>
          </p:nvSpPr>
          <p:spPr>
            <a:xfrm rot="-5400000">
              <a:off x="33220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5" name="tx475"/>
            <p:cNvSpPr/>
            <p:nvPr/>
          </p:nvSpPr>
          <p:spPr>
            <a:xfrm rot="-5400000">
              <a:off x="38669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6" name="pl476"/>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77" name="pl477"/>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47702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5315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58614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416161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2" name="tx482"/>
            <p:cNvSpPr/>
            <p:nvPr/>
          </p:nvSpPr>
          <p:spPr>
            <a:xfrm rot="-5400000">
              <a:off x="470796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3" name="tx483"/>
            <p:cNvSpPr/>
            <p:nvPr/>
          </p:nvSpPr>
          <p:spPr>
            <a:xfrm rot="-5400000">
              <a:off x="52535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4" name="tx484"/>
            <p:cNvSpPr/>
            <p:nvPr/>
          </p:nvSpPr>
          <p:spPr>
            <a:xfrm rot="-5400000">
              <a:off x="57984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85" name="pl485"/>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86" name="pl486"/>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6701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72473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77929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609311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1" name="tx491"/>
            <p:cNvSpPr/>
            <p:nvPr/>
          </p:nvSpPr>
          <p:spPr>
            <a:xfrm rot="-5400000">
              <a:off x="66394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2" name="tx492"/>
            <p:cNvSpPr/>
            <p:nvPr/>
          </p:nvSpPr>
          <p:spPr>
            <a:xfrm rot="-5400000">
              <a:off x="718505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93" name="tx493"/>
            <p:cNvSpPr/>
            <p:nvPr/>
          </p:nvSpPr>
          <p:spPr>
            <a:xfrm rot="-5400000">
              <a:off x="77299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4" name="pl49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95" name="pl49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86332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91788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97244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tx499"/>
            <p:cNvSpPr/>
            <p:nvPr/>
          </p:nvSpPr>
          <p:spPr>
            <a:xfrm rot="-5400000">
              <a:off x="802462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0" name="tx500"/>
            <p:cNvSpPr/>
            <p:nvPr/>
          </p:nvSpPr>
          <p:spPr>
            <a:xfrm rot="-5400000">
              <a:off x="857097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01" name="tx501"/>
            <p:cNvSpPr/>
            <p:nvPr/>
          </p:nvSpPr>
          <p:spPr>
            <a:xfrm rot="-5400000">
              <a:off x="91165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2" name="tx502"/>
            <p:cNvSpPr/>
            <p:nvPr/>
          </p:nvSpPr>
          <p:spPr>
            <a:xfrm rot="-5400000">
              <a:off x="96614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3" name="pl503"/>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04" name="pl504"/>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105647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111103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116559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99561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1050247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1104806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115929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tx51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3" name="tx513"/>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4" name="pt514"/>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5" name="pt515"/>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6" name="pt516"/>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7" name="pt517"/>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8" name="pt518"/>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9" name="pt519"/>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0" name="tx520"/>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21" name="tx521"/>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2" name="tx522"/>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3" name="tx523"/>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4" name="tx524"/>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5" name="tx525"/>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6" name="tx526"/>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527" name="tx527"/>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8" name="tx528"/>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kna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05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96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87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650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141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33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55638"/>
              <a:ext cx="239888" cy="260359"/>
            </a:xfrm>
            <a:prstGeom prst="rect">
              <a:avLst/>
            </a:prstGeom>
            <a:solidFill>
              <a:srgbClr val="1CABE2">
                <a:alpha val="85098"/>
              </a:srgbClr>
            </a:solidFill>
          </p:spPr>
          <p:txBody>
            <a:bodyPr/>
            <a:lstStyle/>
            <a:p/>
          </p:txBody>
        </p:sp>
        <p:sp>
          <p:nvSpPr>
            <p:cNvPr id="24" name="rc24"/>
            <p:cNvSpPr/>
            <p:nvPr/>
          </p:nvSpPr>
          <p:spPr>
            <a:xfrm>
              <a:off x="1562816" y="3855638"/>
              <a:ext cx="239888" cy="260359"/>
            </a:xfrm>
            <a:prstGeom prst="rect">
              <a:avLst/>
            </a:prstGeom>
            <a:solidFill>
              <a:srgbClr val="1CABE2">
                <a:alpha val="85098"/>
              </a:srgbClr>
            </a:solidFill>
          </p:spPr>
          <p:txBody>
            <a:bodyPr/>
            <a:lstStyle/>
            <a:p/>
          </p:txBody>
        </p:sp>
        <p:sp>
          <p:nvSpPr>
            <p:cNvPr id="25" name="rc25"/>
            <p:cNvSpPr/>
            <p:nvPr/>
          </p:nvSpPr>
          <p:spPr>
            <a:xfrm>
              <a:off x="1829360" y="3855638"/>
              <a:ext cx="239888" cy="260359"/>
            </a:xfrm>
            <a:prstGeom prst="rect">
              <a:avLst/>
            </a:prstGeom>
            <a:solidFill>
              <a:srgbClr val="1CABE2">
                <a:alpha val="85098"/>
              </a:srgbClr>
            </a:solidFill>
          </p:spPr>
          <p:txBody>
            <a:bodyPr/>
            <a:lstStyle/>
            <a:p/>
          </p:txBody>
        </p:sp>
        <p:sp>
          <p:nvSpPr>
            <p:cNvPr id="26" name="rc26"/>
            <p:cNvSpPr/>
            <p:nvPr/>
          </p:nvSpPr>
          <p:spPr>
            <a:xfrm>
              <a:off x="2095903" y="3855638"/>
              <a:ext cx="239888" cy="260359"/>
            </a:xfrm>
            <a:prstGeom prst="rect">
              <a:avLst/>
            </a:prstGeom>
            <a:solidFill>
              <a:srgbClr val="1CABE2">
                <a:alpha val="85098"/>
              </a:srgbClr>
            </a:solidFill>
          </p:spPr>
          <p:txBody>
            <a:bodyPr/>
            <a:lstStyle/>
            <a:p/>
          </p:txBody>
        </p:sp>
        <p:sp>
          <p:nvSpPr>
            <p:cNvPr id="27" name="rc27"/>
            <p:cNvSpPr/>
            <p:nvPr/>
          </p:nvSpPr>
          <p:spPr>
            <a:xfrm>
              <a:off x="2362446" y="3855638"/>
              <a:ext cx="239888" cy="260359"/>
            </a:xfrm>
            <a:prstGeom prst="rect">
              <a:avLst/>
            </a:prstGeom>
            <a:solidFill>
              <a:srgbClr val="1CABE2">
                <a:alpha val="85098"/>
              </a:srgbClr>
            </a:solidFill>
          </p:spPr>
          <p:txBody>
            <a:bodyPr/>
            <a:lstStyle/>
            <a:p/>
          </p:txBody>
        </p:sp>
        <p:sp>
          <p:nvSpPr>
            <p:cNvPr id="28" name="rc28"/>
            <p:cNvSpPr/>
            <p:nvPr/>
          </p:nvSpPr>
          <p:spPr>
            <a:xfrm>
              <a:off x="2628989" y="3888182"/>
              <a:ext cx="239888" cy="227814"/>
            </a:xfrm>
            <a:prstGeom prst="rect">
              <a:avLst/>
            </a:prstGeom>
            <a:solidFill>
              <a:srgbClr val="1CABE2">
                <a:alpha val="85098"/>
              </a:srgbClr>
            </a:solidFill>
          </p:spPr>
          <p:txBody>
            <a:bodyPr/>
            <a:lstStyle/>
            <a:p/>
          </p:txBody>
        </p:sp>
        <p:sp>
          <p:nvSpPr>
            <p:cNvPr id="29" name="rc29"/>
            <p:cNvSpPr/>
            <p:nvPr/>
          </p:nvSpPr>
          <p:spPr>
            <a:xfrm>
              <a:off x="2895532" y="3888182"/>
              <a:ext cx="239888" cy="227814"/>
            </a:xfrm>
            <a:prstGeom prst="rect">
              <a:avLst/>
            </a:prstGeom>
            <a:solidFill>
              <a:srgbClr val="1CABE2">
                <a:alpha val="85098"/>
              </a:srgbClr>
            </a:solidFill>
          </p:spPr>
          <p:txBody>
            <a:bodyPr/>
            <a:lstStyle/>
            <a:p/>
          </p:txBody>
        </p:sp>
        <p:sp>
          <p:nvSpPr>
            <p:cNvPr id="30" name="rc30"/>
            <p:cNvSpPr/>
            <p:nvPr/>
          </p:nvSpPr>
          <p:spPr>
            <a:xfrm>
              <a:off x="3162075" y="3888182"/>
              <a:ext cx="239888" cy="227814"/>
            </a:xfrm>
            <a:prstGeom prst="rect">
              <a:avLst/>
            </a:prstGeom>
            <a:solidFill>
              <a:srgbClr val="1CABE2">
                <a:alpha val="85098"/>
              </a:srgbClr>
            </a:solidFill>
          </p:spPr>
          <p:txBody>
            <a:bodyPr/>
            <a:lstStyle/>
            <a:p/>
          </p:txBody>
        </p:sp>
        <p:sp>
          <p:nvSpPr>
            <p:cNvPr id="31" name="rc31"/>
            <p:cNvSpPr/>
            <p:nvPr/>
          </p:nvSpPr>
          <p:spPr>
            <a:xfrm>
              <a:off x="3428618" y="3888182"/>
              <a:ext cx="239888" cy="227814"/>
            </a:xfrm>
            <a:prstGeom prst="rect">
              <a:avLst/>
            </a:prstGeom>
            <a:solidFill>
              <a:srgbClr val="1CABE2">
                <a:alpha val="85098"/>
              </a:srgbClr>
            </a:solidFill>
          </p:spPr>
          <p:txBody>
            <a:bodyPr/>
            <a:lstStyle/>
            <a:p/>
          </p:txBody>
        </p:sp>
        <p:sp>
          <p:nvSpPr>
            <p:cNvPr id="32" name="rc32"/>
            <p:cNvSpPr/>
            <p:nvPr/>
          </p:nvSpPr>
          <p:spPr>
            <a:xfrm>
              <a:off x="3695161" y="3888182"/>
              <a:ext cx="239888" cy="227814"/>
            </a:xfrm>
            <a:prstGeom prst="rect">
              <a:avLst/>
            </a:prstGeom>
            <a:solidFill>
              <a:srgbClr val="1CABE2">
                <a:alpha val="85098"/>
              </a:srgbClr>
            </a:solidFill>
          </p:spPr>
          <p:txBody>
            <a:bodyPr/>
            <a:lstStyle/>
            <a:p/>
          </p:txBody>
        </p:sp>
        <p:sp>
          <p:nvSpPr>
            <p:cNvPr id="33" name="rc33"/>
            <p:cNvSpPr/>
            <p:nvPr/>
          </p:nvSpPr>
          <p:spPr>
            <a:xfrm>
              <a:off x="3961705" y="3660368"/>
              <a:ext cx="239888" cy="455629"/>
            </a:xfrm>
            <a:prstGeom prst="rect">
              <a:avLst/>
            </a:prstGeom>
            <a:solidFill>
              <a:srgbClr val="1CABE2">
                <a:alpha val="85098"/>
              </a:srgbClr>
            </a:solidFill>
          </p:spPr>
          <p:txBody>
            <a:bodyPr/>
            <a:lstStyle/>
            <a:p/>
          </p:txBody>
        </p:sp>
        <p:sp>
          <p:nvSpPr>
            <p:cNvPr id="34" name="rc34"/>
            <p:cNvSpPr/>
            <p:nvPr/>
          </p:nvSpPr>
          <p:spPr>
            <a:xfrm>
              <a:off x="4228248" y="3888182"/>
              <a:ext cx="239888" cy="227814"/>
            </a:xfrm>
            <a:prstGeom prst="rect">
              <a:avLst/>
            </a:prstGeom>
            <a:solidFill>
              <a:srgbClr val="1CABE2">
                <a:alpha val="85098"/>
              </a:srgbClr>
            </a:solidFill>
          </p:spPr>
          <p:txBody>
            <a:bodyPr/>
            <a:lstStyle/>
            <a:p/>
          </p:txBody>
        </p:sp>
        <p:sp>
          <p:nvSpPr>
            <p:cNvPr id="35" name="rc35"/>
            <p:cNvSpPr/>
            <p:nvPr/>
          </p:nvSpPr>
          <p:spPr>
            <a:xfrm>
              <a:off x="4494791" y="3888182"/>
              <a:ext cx="239888" cy="227814"/>
            </a:xfrm>
            <a:prstGeom prst="rect">
              <a:avLst/>
            </a:prstGeom>
            <a:solidFill>
              <a:srgbClr val="1CABE2">
                <a:alpha val="85098"/>
              </a:srgbClr>
            </a:solidFill>
          </p:spPr>
          <p:txBody>
            <a:bodyPr/>
            <a:lstStyle/>
            <a:p/>
          </p:txBody>
        </p:sp>
        <p:sp>
          <p:nvSpPr>
            <p:cNvPr id="36" name="rc36"/>
            <p:cNvSpPr/>
            <p:nvPr/>
          </p:nvSpPr>
          <p:spPr>
            <a:xfrm>
              <a:off x="4761334" y="3692913"/>
              <a:ext cx="239888" cy="423084"/>
            </a:xfrm>
            <a:prstGeom prst="rect">
              <a:avLst/>
            </a:prstGeom>
            <a:solidFill>
              <a:srgbClr val="1CABE2">
                <a:alpha val="85098"/>
              </a:srgbClr>
            </a:solidFill>
          </p:spPr>
          <p:txBody>
            <a:bodyPr/>
            <a:lstStyle/>
            <a:p/>
          </p:txBody>
        </p:sp>
        <p:sp>
          <p:nvSpPr>
            <p:cNvPr id="37" name="rc37"/>
            <p:cNvSpPr/>
            <p:nvPr/>
          </p:nvSpPr>
          <p:spPr>
            <a:xfrm>
              <a:off x="5027877" y="3920727"/>
              <a:ext cx="239888" cy="195269"/>
            </a:xfrm>
            <a:prstGeom prst="rect">
              <a:avLst/>
            </a:prstGeom>
            <a:solidFill>
              <a:srgbClr val="1CABE2">
                <a:alpha val="85098"/>
              </a:srgbClr>
            </a:solidFill>
          </p:spPr>
          <p:txBody>
            <a:bodyPr/>
            <a:lstStyle/>
            <a:p/>
          </p:txBody>
        </p:sp>
        <p:sp>
          <p:nvSpPr>
            <p:cNvPr id="38" name="rc38"/>
            <p:cNvSpPr/>
            <p:nvPr/>
          </p:nvSpPr>
          <p:spPr>
            <a:xfrm>
              <a:off x="5294420" y="3692913"/>
              <a:ext cx="239888" cy="423084"/>
            </a:xfrm>
            <a:prstGeom prst="rect">
              <a:avLst/>
            </a:prstGeom>
            <a:solidFill>
              <a:srgbClr val="1CABE2">
                <a:alpha val="85098"/>
              </a:srgbClr>
            </a:solidFill>
          </p:spPr>
          <p:txBody>
            <a:bodyPr/>
            <a:lstStyle/>
            <a:p/>
          </p:txBody>
        </p:sp>
        <p:sp>
          <p:nvSpPr>
            <p:cNvPr id="39" name="rc39"/>
            <p:cNvSpPr/>
            <p:nvPr/>
          </p:nvSpPr>
          <p:spPr>
            <a:xfrm>
              <a:off x="5560963" y="3920727"/>
              <a:ext cx="239888" cy="195269"/>
            </a:xfrm>
            <a:prstGeom prst="rect">
              <a:avLst/>
            </a:prstGeom>
            <a:solidFill>
              <a:srgbClr val="1CABE2">
                <a:alpha val="85098"/>
              </a:srgbClr>
            </a:solidFill>
          </p:spPr>
          <p:txBody>
            <a:bodyPr/>
            <a:lstStyle/>
            <a:p/>
          </p:txBody>
        </p:sp>
        <p:sp>
          <p:nvSpPr>
            <p:cNvPr id="40" name="rc40"/>
            <p:cNvSpPr/>
            <p:nvPr/>
          </p:nvSpPr>
          <p:spPr>
            <a:xfrm>
              <a:off x="5827506" y="3920727"/>
              <a:ext cx="239888" cy="195269"/>
            </a:xfrm>
            <a:prstGeom prst="rect">
              <a:avLst/>
            </a:prstGeom>
            <a:solidFill>
              <a:srgbClr val="1CABE2">
                <a:alpha val="85098"/>
              </a:srgbClr>
            </a:solidFill>
          </p:spPr>
          <p:txBody>
            <a:bodyPr/>
            <a:lstStyle/>
            <a:p/>
          </p:txBody>
        </p:sp>
        <p:sp>
          <p:nvSpPr>
            <p:cNvPr id="41" name="rc41"/>
            <p:cNvSpPr/>
            <p:nvPr/>
          </p:nvSpPr>
          <p:spPr>
            <a:xfrm>
              <a:off x="6094049" y="3920727"/>
              <a:ext cx="239888" cy="195269"/>
            </a:xfrm>
            <a:prstGeom prst="rect">
              <a:avLst/>
            </a:prstGeom>
            <a:solidFill>
              <a:srgbClr val="1CABE2">
                <a:alpha val="85098"/>
              </a:srgbClr>
            </a:solidFill>
          </p:spPr>
          <p:txBody>
            <a:bodyPr/>
            <a:lstStyle/>
            <a:p/>
          </p:txBody>
        </p:sp>
        <p:sp>
          <p:nvSpPr>
            <p:cNvPr id="42" name="rc42"/>
            <p:cNvSpPr/>
            <p:nvPr/>
          </p:nvSpPr>
          <p:spPr>
            <a:xfrm>
              <a:off x="6360593" y="3530188"/>
              <a:ext cx="239888" cy="585809"/>
            </a:xfrm>
            <a:prstGeom prst="rect">
              <a:avLst/>
            </a:prstGeom>
            <a:solidFill>
              <a:srgbClr val="1CABE2">
                <a:alpha val="85098"/>
              </a:srgbClr>
            </a:solidFill>
          </p:spPr>
          <p:txBody>
            <a:bodyPr/>
            <a:lstStyle/>
            <a:p/>
          </p:txBody>
        </p:sp>
        <p:sp>
          <p:nvSpPr>
            <p:cNvPr id="43" name="rc43"/>
            <p:cNvSpPr/>
            <p:nvPr/>
          </p:nvSpPr>
          <p:spPr>
            <a:xfrm>
              <a:off x="6627136" y="3920727"/>
              <a:ext cx="239888" cy="195269"/>
            </a:xfrm>
            <a:prstGeom prst="rect">
              <a:avLst/>
            </a:prstGeom>
            <a:solidFill>
              <a:srgbClr val="1CABE2">
                <a:alpha val="85098"/>
              </a:srgbClr>
            </a:solidFill>
          </p:spPr>
          <p:txBody>
            <a:bodyPr/>
            <a:lstStyle/>
            <a:p/>
          </p:txBody>
        </p:sp>
        <p:sp>
          <p:nvSpPr>
            <p:cNvPr id="44" name="rc44"/>
            <p:cNvSpPr/>
            <p:nvPr/>
          </p:nvSpPr>
          <p:spPr>
            <a:xfrm>
              <a:off x="6893679" y="3562733"/>
              <a:ext cx="239888" cy="553264"/>
            </a:xfrm>
            <a:prstGeom prst="rect">
              <a:avLst/>
            </a:prstGeom>
            <a:solidFill>
              <a:srgbClr val="1CABE2">
                <a:alpha val="85098"/>
              </a:srgbClr>
            </a:solidFill>
          </p:spPr>
          <p:txBody>
            <a:bodyPr/>
            <a:lstStyle/>
            <a:p/>
          </p:txBody>
        </p:sp>
        <p:sp>
          <p:nvSpPr>
            <p:cNvPr id="45" name="rc45"/>
            <p:cNvSpPr/>
            <p:nvPr/>
          </p:nvSpPr>
          <p:spPr>
            <a:xfrm>
              <a:off x="7160222" y="3400008"/>
              <a:ext cx="239888" cy="715989"/>
            </a:xfrm>
            <a:prstGeom prst="rect">
              <a:avLst/>
            </a:prstGeom>
            <a:solidFill>
              <a:srgbClr val="1CABE2">
                <a:alpha val="85098"/>
              </a:srgbClr>
            </a:solidFill>
          </p:spPr>
          <p:txBody>
            <a:bodyPr/>
            <a:lstStyle/>
            <a:p/>
          </p:txBody>
        </p:sp>
        <p:sp>
          <p:nvSpPr>
            <p:cNvPr id="46" name="rc46"/>
            <p:cNvSpPr/>
            <p:nvPr/>
          </p:nvSpPr>
          <p:spPr>
            <a:xfrm>
              <a:off x="7426765" y="3758003"/>
              <a:ext cx="239888" cy="357994"/>
            </a:xfrm>
            <a:prstGeom prst="rect">
              <a:avLst/>
            </a:prstGeom>
            <a:solidFill>
              <a:srgbClr val="1CABE2">
                <a:alpha val="85098"/>
              </a:srgbClr>
            </a:solidFill>
          </p:spPr>
          <p:txBody>
            <a:bodyPr/>
            <a:lstStyle/>
            <a:p/>
          </p:txBody>
        </p:sp>
        <p:sp>
          <p:nvSpPr>
            <p:cNvPr id="47" name="rc47"/>
            <p:cNvSpPr/>
            <p:nvPr/>
          </p:nvSpPr>
          <p:spPr>
            <a:xfrm>
              <a:off x="7693308" y="3595278"/>
              <a:ext cx="239888" cy="520719"/>
            </a:xfrm>
            <a:prstGeom prst="rect">
              <a:avLst/>
            </a:prstGeom>
            <a:solidFill>
              <a:srgbClr val="1CABE2">
                <a:alpha val="85098"/>
              </a:srgbClr>
            </a:solidFill>
          </p:spPr>
          <p:txBody>
            <a:bodyPr/>
            <a:lstStyle/>
            <a:p/>
          </p:txBody>
        </p:sp>
        <p:sp>
          <p:nvSpPr>
            <p:cNvPr id="48" name="rc48"/>
            <p:cNvSpPr/>
            <p:nvPr/>
          </p:nvSpPr>
          <p:spPr>
            <a:xfrm>
              <a:off x="7959851" y="3953272"/>
              <a:ext cx="239888" cy="162724"/>
            </a:xfrm>
            <a:prstGeom prst="rect">
              <a:avLst/>
            </a:prstGeom>
            <a:solidFill>
              <a:srgbClr val="1CABE2">
                <a:alpha val="85098"/>
              </a:srgbClr>
            </a:solidFill>
          </p:spPr>
          <p:txBody>
            <a:bodyPr/>
            <a:lstStyle/>
            <a:p/>
          </p:txBody>
        </p:sp>
        <p:sp>
          <p:nvSpPr>
            <p:cNvPr id="49" name="rc49"/>
            <p:cNvSpPr/>
            <p:nvPr/>
          </p:nvSpPr>
          <p:spPr>
            <a:xfrm>
              <a:off x="1296273" y="3855638"/>
              <a:ext cx="239888" cy="0"/>
            </a:xfrm>
            <a:prstGeom prst="rect">
              <a:avLst/>
            </a:prstGeom>
            <a:solidFill>
              <a:srgbClr val="B3B3B3">
                <a:alpha val="85098"/>
              </a:srgbClr>
            </a:solidFill>
          </p:spPr>
          <p:txBody>
            <a:bodyPr/>
            <a:lstStyle/>
            <a:p/>
          </p:txBody>
        </p:sp>
        <p:sp>
          <p:nvSpPr>
            <p:cNvPr id="50" name="rc50"/>
            <p:cNvSpPr/>
            <p:nvPr/>
          </p:nvSpPr>
          <p:spPr>
            <a:xfrm>
              <a:off x="1562816" y="3855638"/>
              <a:ext cx="239888" cy="0"/>
            </a:xfrm>
            <a:prstGeom prst="rect">
              <a:avLst/>
            </a:prstGeom>
            <a:solidFill>
              <a:srgbClr val="B3B3B3">
                <a:alpha val="85098"/>
              </a:srgbClr>
            </a:solidFill>
          </p:spPr>
          <p:txBody>
            <a:bodyPr/>
            <a:lstStyle/>
            <a:p/>
          </p:txBody>
        </p:sp>
        <p:sp>
          <p:nvSpPr>
            <p:cNvPr id="51" name="rc51"/>
            <p:cNvSpPr/>
            <p:nvPr/>
          </p:nvSpPr>
          <p:spPr>
            <a:xfrm>
              <a:off x="1829360" y="3367463"/>
              <a:ext cx="239888" cy="488174"/>
            </a:xfrm>
            <a:prstGeom prst="rect">
              <a:avLst/>
            </a:prstGeom>
            <a:solidFill>
              <a:srgbClr val="B3B3B3">
                <a:alpha val="85098"/>
              </a:srgbClr>
            </a:solidFill>
          </p:spPr>
          <p:txBody>
            <a:bodyPr/>
            <a:lstStyle/>
            <a:p/>
          </p:txBody>
        </p:sp>
        <p:sp>
          <p:nvSpPr>
            <p:cNvPr id="52" name="rc52"/>
            <p:cNvSpPr/>
            <p:nvPr/>
          </p:nvSpPr>
          <p:spPr>
            <a:xfrm>
              <a:off x="2095903" y="3855638"/>
              <a:ext cx="239888" cy="0"/>
            </a:xfrm>
            <a:prstGeom prst="rect">
              <a:avLst/>
            </a:prstGeom>
            <a:solidFill>
              <a:srgbClr val="B3B3B3">
                <a:alpha val="85098"/>
              </a:srgbClr>
            </a:solidFill>
          </p:spPr>
          <p:txBody>
            <a:bodyPr/>
            <a:lstStyle/>
            <a:p/>
          </p:txBody>
        </p:sp>
        <p:sp>
          <p:nvSpPr>
            <p:cNvPr id="53" name="rc53"/>
            <p:cNvSpPr/>
            <p:nvPr/>
          </p:nvSpPr>
          <p:spPr>
            <a:xfrm>
              <a:off x="2362446" y="3139649"/>
              <a:ext cx="239888" cy="715989"/>
            </a:xfrm>
            <a:prstGeom prst="rect">
              <a:avLst/>
            </a:prstGeom>
            <a:solidFill>
              <a:srgbClr val="B3B3B3">
                <a:alpha val="85098"/>
              </a:srgbClr>
            </a:solidFill>
          </p:spPr>
          <p:txBody>
            <a:bodyPr/>
            <a:lstStyle/>
            <a:p/>
          </p:txBody>
        </p:sp>
        <p:sp>
          <p:nvSpPr>
            <p:cNvPr id="54" name="rc54"/>
            <p:cNvSpPr/>
            <p:nvPr/>
          </p:nvSpPr>
          <p:spPr>
            <a:xfrm>
              <a:off x="2628989" y="3888182"/>
              <a:ext cx="239888" cy="0"/>
            </a:xfrm>
            <a:prstGeom prst="rect">
              <a:avLst/>
            </a:prstGeom>
            <a:solidFill>
              <a:srgbClr val="B3B3B3">
                <a:alpha val="85098"/>
              </a:srgbClr>
            </a:solidFill>
          </p:spPr>
          <p:txBody>
            <a:bodyPr/>
            <a:lstStyle/>
            <a:p/>
          </p:txBody>
        </p:sp>
        <p:sp>
          <p:nvSpPr>
            <p:cNvPr id="55" name="rc55"/>
            <p:cNvSpPr/>
            <p:nvPr/>
          </p:nvSpPr>
          <p:spPr>
            <a:xfrm>
              <a:off x="2895532" y="3888182"/>
              <a:ext cx="239888" cy="0"/>
            </a:xfrm>
            <a:prstGeom prst="rect">
              <a:avLst/>
            </a:prstGeom>
            <a:solidFill>
              <a:srgbClr val="B3B3B3">
                <a:alpha val="85098"/>
              </a:srgbClr>
            </a:solidFill>
          </p:spPr>
          <p:txBody>
            <a:bodyPr/>
            <a:lstStyle/>
            <a:p/>
          </p:txBody>
        </p:sp>
        <p:sp>
          <p:nvSpPr>
            <p:cNvPr id="56" name="rc56"/>
            <p:cNvSpPr/>
            <p:nvPr/>
          </p:nvSpPr>
          <p:spPr>
            <a:xfrm>
              <a:off x="3162075" y="3888182"/>
              <a:ext cx="239888" cy="0"/>
            </a:xfrm>
            <a:prstGeom prst="rect">
              <a:avLst/>
            </a:prstGeom>
            <a:solidFill>
              <a:srgbClr val="B3B3B3">
                <a:alpha val="85098"/>
              </a:srgbClr>
            </a:solidFill>
          </p:spPr>
          <p:txBody>
            <a:bodyPr/>
            <a:lstStyle/>
            <a:p/>
          </p:txBody>
        </p:sp>
        <p:sp>
          <p:nvSpPr>
            <p:cNvPr id="57" name="rc57"/>
            <p:cNvSpPr/>
            <p:nvPr/>
          </p:nvSpPr>
          <p:spPr>
            <a:xfrm>
              <a:off x="3428618" y="3888182"/>
              <a:ext cx="239888" cy="0"/>
            </a:xfrm>
            <a:prstGeom prst="rect">
              <a:avLst/>
            </a:prstGeom>
            <a:solidFill>
              <a:srgbClr val="B3B3B3">
                <a:alpha val="85098"/>
              </a:srgbClr>
            </a:solidFill>
          </p:spPr>
          <p:txBody>
            <a:bodyPr/>
            <a:lstStyle/>
            <a:p/>
          </p:txBody>
        </p:sp>
        <p:sp>
          <p:nvSpPr>
            <p:cNvPr id="58" name="rc58"/>
            <p:cNvSpPr/>
            <p:nvPr/>
          </p:nvSpPr>
          <p:spPr>
            <a:xfrm>
              <a:off x="3695161" y="3660368"/>
              <a:ext cx="239888" cy="227814"/>
            </a:xfrm>
            <a:prstGeom prst="rect">
              <a:avLst/>
            </a:prstGeom>
            <a:solidFill>
              <a:srgbClr val="B3B3B3">
                <a:alpha val="85098"/>
              </a:srgbClr>
            </a:solidFill>
          </p:spPr>
          <p:txBody>
            <a:bodyPr/>
            <a:lstStyle/>
            <a:p/>
          </p:txBody>
        </p:sp>
        <p:sp>
          <p:nvSpPr>
            <p:cNvPr id="59" name="rc59"/>
            <p:cNvSpPr/>
            <p:nvPr/>
          </p:nvSpPr>
          <p:spPr>
            <a:xfrm>
              <a:off x="3961705" y="3204738"/>
              <a:ext cx="239888" cy="455629"/>
            </a:xfrm>
            <a:prstGeom prst="rect">
              <a:avLst/>
            </a:prstGeom>
            <a:solidFill>
              <a:srgbClr val="B3B3B3">
                <a:alpha val="85098"/>
              </a:srgbClr>
            </a:solidFill>
          </p:spPr>
          <p:txBody>
            <a:bodyPr/>
            <a:lstStyle/>
            <a:p/>
          </p:txBody>
        </p:sp>
        <p:sp>
          <p:nvSpPr>
            <p:cNvPr id="60" name="rc60"/>
            <p:cNvSpPr/>
            <p:nvPr/>
          </p:nvSpPr>
          <p:spPr>
            <a:xfrm>
              <a:off x="4228248" y="3660368"/>
              <a:ext cx="239888" cy="227814"/>
            </a:xfrm>
            <a:prstGeom prst="rect">
              <a:avLst/>
            </a:prstGeom>
            <a:solidFill>
              <a:srgbClr val="B3B3B3">
                <a:alpha val="85098"/>
              </a:srgbClr>
            </a:solidFill>
          </p:spPr>
          <p:txBody>
            <a:bodyPr/>
            <a:lstStyle/>
            <a:p/>
          </p:txBody>
        </p:sp>
        <p:sp>
          <p:nvSpPr>
            <p:cNvPr id="61" name="rc61"/>
            <p:cNvSpPr/>
            <p:nvPr/>
          </p:nvSpPr>
          <p:spPr>
            <a:xfrm>
              <a:off x="4494791" y="3692913"/>
              <a:ext cx="239888" cy="195269"/>
            </a:xfrm>
            <a:prstGeom prst="rect">
              <a:avLst/>
            </a:prstGeom>
            <a:solidFill>
              <a:srgbClr val="B3B3B3">
                <a:alpha val="85098"/>
              </a:srgbClr>
            </a:solidFill>
          </p:spPr>
          <p:txBody>
            <a:bodyPr/>
            <a:lstStyle/>
            <a:p/>
          </p:txBody>
        </p:sp>
        <p:sp>
          <p:nvSpPr>
            <p:cNvPr id="62" name="rc62"/>
            <p:cNvSpPr/>
            <p:nvPr/>
          </p:nvSpPr>
          <p:spPr>
            <a:xfrm>
              <a:off x="4761334" y="3465098"/>
              <a:ext cx="239888" cy="227814"/>
            </a:xfrm>
            <a:prstGeom prst="rect">
              <a:avLst/>
            </a:prstGeom>
            <a:solidFill>
              <a:srgbClr val="B3B3B3">
                <a:alpha val="85098"/>
              </a:srgbClr>
            </a:solidFill>
          </p:spPr>
          <p:txBody>
            <a:bodyPr/>
            <a:lstStyle/>
            <a:p/>
          </p:txBody>
        </p:sp>
        <p:sp>
          <p:nvSpPr>
            <p:cNvPr id="63" name="rc63"/>
            <p:cNvSpPr/>
            <p:nvPr/>
          </p:nvSpPr>
          <p:spPr>
            <a:xfrm>
              <a:off x="5027877" y="3692913"/>
              <a:ext cx="239888" cy="227814"/>
            </a:xfrm>
            <a:prstGeom prst="rect">
              <a:avLst/>
            </a:prstGeom>
            <a:solidFill>
              <a:srgbClr val="B3B3B3">
                <a:alpha val="85098"/>
              </a:srgbClr>
            </a:solidFill>
          </p:spPr>
          <p:txBody>
            <a:bodyPr/>
            <a:lstStyle/>
            <a:p/>
          </p:txBody>
        </p:sp>
        <p:sp>
          <p:nvSpPr>
            <p:cNvPr id="64" name="rc64"/>
            <p:cNvSpPr/>
            <p:nvPr/>
          </p:nvSpPr>
          <p:spPr>
            <a:xfrm>
              <a:off x="5294420" y="2879289"/>
              <a:ext cx="239888" cy="813623"/>
            </a:xfrm>
            <a:prstGeom prst="rect">
              <a:avLst/>
            </a:prstGeom>
            <a:solidFill>
              <a:srgbClr val="B3B3B3">
                <a:alpha val="85098"/>
              </a:srgbClr>
            </a:solidFill>
          </p:spPr>
          <p:txBody>
            <a:bodyPr/>
            <a:lstStyle/>
            <a:p/>
          </p:txBody>
        </p:sp>
        <p:sp>
          <p:nvSpPr>
            <p:cNvPr id="65" name="rc65"/>
            <p:cNvSpPr/>
            <p:nvPr/>
          </p:nvSpPr>
          <p:spPr>
            <a:xfrm>
              <a:off x="5560963" y="3692913"/>
              <a:ext cx="239888" cy="227814"/>
            </a:xfrm>
            <a:prstGeom prst="rect">
              <a:avLst/>
            </a:prstGeom>
            <a:solidFill>
              <a:srgbClr val="B3B3B3">
                <a:alpha val="85098"/>
              </a:srgbClr>
            </a:solidFill>
          </p:spPr>
          <p:txBody>
            <a:bodyPr/>
            <a:lstStyle/>
            <a:p/>
          </p:txBody>
        </p:sp>
        <p:sp>
          <p:nvSpPr>
            <p:cNvPr id="66" name="rc66"/>
            <p:cNvSpPr/>
            <p:nvPr/>
          </p:nvSpPr>
          <p:spPr>
            <a:xfrm>
              <a:off x="5827506" y="3725458"/>
              <a:ext cx="239888" cy="195269"/>
            </a:xfrm>
            <a:prstGeom prst="rect">
              <a:avLst/>
            </a:prstGeom>
            <a:solidFill>
              <a:srgbClr val="B3B3B3">
                <a:alpha val="85098"/>
              </a:srgbClr>
            </a:solidFill>
          </p:spPr>
          <p:txBody>
            <a:bodyPr/>
            <a:lstStyle/>
            <a:p/>
          </p:txBody>
        </p:sp>
        <p:sp>
          <p:nvSpPr>
            <p:cNvPr id="67" name="rc67"/>
            <p:cNvSpPr/>
            <p:nvPr/>
          </p:nvSpPr>
          <p:spPr>
            <a:xfrm>
              <a:off x="6094049" y="3725458"/>
              <a:ext cx="239888" cy="195269"/>
            </a:xfrm>
            <a:prstGeom prst="rect">
              <a:avLst/>
            </a:prstGeom>
            <a:solidFill>
              <a:srgbClr val="B3B3B3">
                <a:alpha val="85098"/>
              </a:srgbClr>
            </a:solidFill>
          </p:spPr>
          <p:txBody>
            <a:bodyPr/>
            <a:lstStyle/>
            <a:p/>
          </p:txBody>
        </p:sp>
        <p:sp>
          <p:nvSpPr>
            <p:cNvPr id="68" name="rc68"/>
            <p:cNvSpPr/>
            <p:nvPr/>
          </p:nvSpPr>
          <p:spPr>
            <a:xfrm>
              <a:off x="6360593" y="3530188"/>
              <a:ext cx="239888" cy="0"/>
            </a:xfrm>
            <a:prstGeom prst="rect">
              <a:avLst/>
            </a:prstGeom>
            <a:solidFill>
              <a:srgbClr val="B3B3B3">
                <a:alpha val="85098"/>
              </a:srgbClr>
            </a:solidFill>
          </p:spPr>
          <p:txBody>
            <a:bodyPr/>
            <a:lstStyle/>
            <a:p/>
          </p:txBody>
        </p:sp>
        <p:sp>
          <p:nvSpPr>
            <p:cNvPr id="69" name="rc69"/>
            <p:cNvSpPr/>
            <p:nvPr/>
          </p:nvSpPr>
          <p:spPr>
            <a:xfrm>
              <a:off x="6627136" y="3920727"/>
              <a:ext cx="239888" cy="0"/>
            </a:xfrm>
            <a:prstGeom prst="rect">
              <a:avLst/>
            </a:prstGeom>
            <a:solidFill>
              <a:srgbClr val="B3B3B3">
                <a:alpha val="85098"/>
              </a:srgbClr>
            </a:solidFill>
          </p:spPr>
          <p:txBody>
            <a:bodyPr/>
            <a:lstStyle/>
            <a:p/>
          </p:txBody>
        </p:sp>
        <p:sp>
          <p:nvSpPr>
            <p:cNvPr id="70" name="rc70"/>
            <p:cNvSpPr/>
            <p:nvPr/>
          </p:nvSpPr>
          <p:spPr>
            <a:xfrm>
              <a:off x="6893679" y="3367463"/>
              <a:ext cx="239888" cy="195269"/>
            </a:xfrm>
            <a:prstGeom prst="rect">
              <a:avLst/>
            </a:prstGeom>
            <a:solidFill>
              <a:srgbClr val="B3B3B3">
                <a:alpha val="85098"/>
              </a:srgbClr>
            </a:solidFill>
          </p:spPr>
          <p:txBody>
            <a:bodyPr/>
            <a:lstStyle/>
            <a:p/>
          </p:txBody>
        </p:sp>
        <p:sp>
          <p:nvSpPr>
            <p:cNvPr id="71" name="rc71"/>
            <p:cNvSpPr/>
            <p:nvPr/>
          </p:nvSpPr>
          <p:spPr>
            <a:xfrm>
              <a:off x="7160222" y="3400008"/>
              <a:ext cx="239888" cy="0"/>
            </a:xfrm>
            <a:prstGeom prst="rect">
              <a:avLst/>
            </a:prstGeom>
            <a:solidFill>
              <a:srgbClr val="B3B3B3">
                <a:alpha val="85098"/>
              </a:srgbClr>
            </a:solidFill>
          </p:spPr>
          <p:txBody>
            <a:bodyPr/>
            <a:lstStyle/>
            <a:p/>
          </p:txBody>
        </p:sp>
        <p:sp>
          <p:nvSpPr>
            <p:cNvPr id="72" name="rc72"/>
            <p:cNvSpPr/>
            <p:nvPr/>
          </p:nvSpPr>
          <p:spPr>
            <a:xfrm>
              <a:off x="7426765" y="3400008"/>
              <a:ext cx="239888" cy="357994"/>
            </a:xfrm>
            <a:prstGeom prst="rect">
              <a:avLst/>
            </a:prstGeom>
            <a:solidFill>
              <a:srgbClr val="B3B3B3">
                <a:alpha val="85098"/>
              </a:srgbClr>
            </a:solidFill>
          </p:spPr>
          <p:txBody>
            <a:bodyPr/>
            <a:lstStyle/>
            <a:p/>
          </p:txBody>
        </p:sp>
        <p:sp>
          <p:nvSpPr>
            <p:cNvPr id="73" name="rc73"/>
            <p:cNvSpPr/>
            <p:nvPr/>
          </p:nvSpPr>
          <p:spPr>
            <a:xfrm>
              <a:off x="7693308" y="3595278"/>
              <a:ext cx="239888" cy="0"/>
            </a:xfrm>
            <a:prstGeom prst="rect">
              <a:avLst/>
            </a:prstGeom>
            <a:solidFill>
              <a:srgbClr val="B3B3B3">
                <a:alpha val="85098"/>
              </a:srgbClr>
            </a:solidFill>
          </p:spPr>
          <p:txBody>
            <a:bodyPr/>
            <a:lstStyle/>
            <a:p/>
          </p:txBody>
        </p:sp>
        <p:sp>
          <p:nvSpPr>
            <p:cNvPr id="74" name="rc74"/>
            <p:cNvSpPr/>
            <p:nvPr/>
          </p:nvSpPr>
          <p:spPr>
            <a:xfrm>
              <a:off x="7959851" y="3237283"/>
              <a:ext cx="239888" cy="715989"/>
            </a:xfrm>
            <a:prstGeom prst="rect">
              <a:avLst/>
            </a:prstGeom>
            <a:solidFill>
              <a:srgbClr val="B3B3B3">
                <a:alpha val="85098"/>
              </a:srgbClr>
            </a:solidFill>
          </p:spPr>
          <p:txBody>
            <a:bodyPr/>
            <a:lstStyle/>
            <a:p/>
          </p:txBody>
        </p:sp>
        <p:sp>
          <p:nvSpPr>
            <p:cNvPr id="75" name="pl75"/>
            <p:cNvSpPr/>
            <p:nvPr/>
          </p:nvSpPr>
          <p:spPr>
            <a:xfrm>
              <a:off x="1416218" y="2075428"/>
              <a:ext cx="6663577" cy="61835"/>
            </a:xfrm>
            <a:custGeom>
              <a:avLst/>
              <a:pathLst>
                <a:path w="6663577" h="61835">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20611"/>
                  </a:lnTo>
                  <a:lnTo>
                    <a:pt x="2931974" y="0"/>
                  </a:lnTo>
                  <a:lnTo>
                    <a:pt x="3198517" y="0"/>
                  </a:lnTo>
                  <a:lnTo>
                    <a:pt x="3465060" y="20611"/>
                  </a:lnTo>
                  <a:lnTo>
                    <a:pt x="3731603" y="0"/>
                  </a:lnTo>
                  <a:lnTo>
                    <a:pt x="3998146" y="20611"/>
                  </a:lnTo>
                  <a:lnTo>
                    <a:pt x="4264689" y="0"/>
                  </a:lnTo>
                  <a:lnTo>
                    <a:pt x="4531233" y="0"/>
                  </a:lnTo>
                  <a:lnTo>
                    <a:pt x="4797776" y="0"/>
                  </a:lnTo>
                  <a:lnTo>
                    <a:pt x="5064319" y="41223"/>
                  </a:lnTo>
                  <a:lnTo>
                    <a:pt x="5330862" y="0"/>
                  </a:lnTo>
                  <a:lnTo>
                    <a:pt x="5597405" y="41223"/>
                  </a:lnTo>
                  <a:lnTo>
                    <a:pt x="5863948" y="61835"/>
                  </a:lnTo>
                  <a:lnTo>
                    <a:pt x="6130491" y="20611"/>
                  </a:lnTo>
                  <a:lnTo>
                    <a:pt x="6397034" y="41223"/>
                  </a:lnTo>
                  <a:lnTo>
                    <a:pt x="6663577" y="0"/>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75428"/>
              <a:ext cx="6663577" cy="103059"/>
            </a:xfrm>
            <a:custGeom>
              <a:avLst/>
              <a:pathLst>
                <a:path w="6663577" h="103059">
                  <a:moveTo>
                    <a:pt x="0" y="0"/>
                  </a:moveTo>
                  <a:lnTo>
                    <a:pt x="266543" y="0"/>
                  </a:lnTo>
                  <a:lnTo>
                    <a:pt x="533086" y="41223"/>
                  </a:lnTo>
                  <a:lnTo>
                    <a:pt x="799629" y="0"/>
                  </a:lnTo>
                  <a:lnTo>
                    <a:pt x="1066172" y="61835"/>
                  </a:lnTo>
                  <a:lnTo>
                    <a:pt x="1332715" y="0"/>
                  </a:lnTo>
                  <a:lnTo>
                    <a:pt x="1599258" y="0"/>
                  </a:lnTo>
                  <a:lnTo>
                    <a:pt x="1865801" y="0"/>
                  </a:lnTo>
                  <a:lnTo>
                    <a:pt x="2132344" y="0"/>
                  </a:lnTo>
                  <a:lnTo>
                    <a:pt x="2398888" y="20611"/>
                  </a:lnTo>
                  <a:lnTo>
                    <a:pt x="2665431" y="61835"/>
                  </a:lnTo>
                  <a:lnTo>
                    <a:pt x="2931974" y="20611"/>
                  </a:lnTo>
                  <a:lnTo>
                    <a:pt x="3198517" y="20611"/>
                  </a:lnTo>
                  <a:lnTo>
                    <a:pt x="3465060" y="41223"/>
                  </a:lnTo>
                  <a:lnTo>
                    <a:pt x="3731603" y="20611"/>
                  </a:lnTo>
                  <a:lnTo>
                    <a:pt x="3998146" y="103059"/>
                  </a:lnTo>
                  <a:lnTo>
                    <a:pt x="4264689" y="20611"/>
                  </a:lnTo>
                  <a:lnTo>
                    <a:pt x="4531233" y="20611"/>
                  </a:lnTo>
                  <a:lnTo>
                    <a:pt x="4797776" y="20611"/>
                  </a:lnTo>
                  <a:lnTo>
                    <a:pt x="5064319" y="41223"/>
                  </a:lnTo>
                  <a:lnTo>
                    <a:pt x="5330862" y="0"/>
                  </a:lnTo>
                  <a:lnTo>
                    <a:pt x="5597405" y="61835"/>
                  </a:lnTo>
                  <a:lnTo>
                    <a:pt x="5863948" y="61835"/>
                  </a:lnTo>
                  <a:lnTo>
                    <a:pt x="6130491" y="61835"/>
                  </a:lnTo>
                  <a:lnTo>
                    <a:pt x="6397034" y="41223"/>
                  </a:lnTo>
                  <a:lnTo>
                    <a:pt x="6663577" y="82447"/>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89" name="tx89"/>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535407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2" name="tx92"/>
            <p:cNvSpPr/>
            <p:nvPr/>
          </p:nvSpPr>
          <p:spPr>
            <a:xfrm>
              <a:off x="642024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95333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721987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748642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7" name="tx97"/>
            <p:cNvSpPr/>
            <p:nvPr/>
          </p:nvSpPr>
          <p:spPr>
            <a:xfrm>
              <a:off x="7752963"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801950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9" name="tx99"/>
            <p:cNvSpPr/>
            <p:nvPr/>
          </p:nvSpPr>
          <p:spPr>
            <a:xfrm>
              <a:off x="1294130" y="373759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0" name="tx100"/>
            <p:cNvSpPr/>
            <p:nvPr/>
          </p:nvSpPr>
          <p:spPr>
            <a:xfrm>
              <a:off x="2626845" y="377014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3959561" y="308670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5292277"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6358449" y="341214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6624992" y="380268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891535" y="324942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7158078" y="328196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7424622" y="328196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691165" y="347723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957708" y="311924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733081" y="3412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2" name="tx112"/>
            <p:cNvSpPr/>
            <p:nvPr/>
          </p:nvSpPr>
          <p:spPr>
            <a:xfrm>
              <a:off x="733081" y="27620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13" name="tx113"/>
            <p:cNvSpPr/>
            <p:nvPr/>
          </p:nvSpPr>
          <p:spPr>
            <a:xfrm>
              <a:off x="733081" y="21111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14" name="tx11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1" name="tx13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4" name="tx13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63170" y="4979579"/>
              <a:ext cx="201456" cy="201456"/>
            </a:xfrm>
            <a:prstGeom prst="rect">
              <a:avLst/>
            </a:prstGeom>
            <a:solidFill>
              <a:srgbClr val="B3B3B3">
                <a:alpha val="85098"/>
              </a:srgbClr>
            </a:solidFill>
          </p:spPr>
          <p:txBody>
            <a:bodyPr/>
            <a:lstStyle/>
            <a:p/>
          </p:txBody>
        </p:sp>
        <p:sp>
          <p:nvSpPr>
            <p:cNvPr id="137" name="rc137"/>
            <p:cNvSpPr/>
            <p:nvPr/>
          </p:nvSpPr>
          <p:spPr>
            <a:xfrm>
              <a:off x="5565324" y="4979579"/>
              <a:ext cx="201456" cy="201456"/>
            </a:xfrm>
            <a:prstGeom prst="rect">
              <a:avLst/>
            </a:prstGeom>
            <a:solidFill>
              <a:srgbClr val="1CABE2">
                <a:alpha val="85098"/>
              </a:srgbClr>
            </a:solidFill>
          </p:spPr>
          <p:txBody>
            <a:bodyPr/>
            <a:lstStyle/>
            <a:p/>
          </p:txBody>
        </p:sp>
        <p:sp>
          <p:nvSpPr>
            <p:cNvPr id="138" name="tx13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1" name="tx141"/>
            <p:cNvSpPr/>
            <p:nvPr/>
          </p:nvSpPr>
          <p:spPr>
            <a:xfrm>
              <a:off x="951100" y="1592892"/>
              <a:ext cx="24415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Kitts and Nevis, 2000-2025</a:t>
              </a:r>
            </a:p>
          </p:txBody>
        </p:sp>
        <p:sp>
          <p:nvSpPr>
            <p:cNvPr id="142" name="pl142"/>
            <p:cNvSpPr/>
            <p:nvPr/>
          </p:nvSpPr>
          <p:spPr>
            <a:xfrm>
              <a:off x="257469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1315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6883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85311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4099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726143"/>
              <a:ext cx="4602311" cy="119033"/>
            </a:xfrm>
            <a:prstGeom prst="rect">
              <a:avLst/>
            </a:prstGeom>
            <a:solidFill>
              <a:srgbClr val="1CABE2">
                <a:alpha val="85098"/>
              </a:srgbClr>
            </a:solidFill>
          </p:spPr>
          <p:txBody>
            <a:bodyPr/>
            <a:lstStyle/>
            <a:p/>
          </p:txBody>
        </p:sp>
        <p:sp>
          <p:nvSpPr>
            <p:cNvPr id="152" name="rc152"/>
            <p:cNvSpPr/>
            <p:nvPr/>
          </p:nvSpPr>
          <p:spPr>
            <a:xfrm>
              <a:off x="1296273" y="5577352"/>
              <a:ext cx="4090943" cy="119033"/>
            </a:xfrm>
            <a:prstGeom prst="rect">
              <a:avLst/>
            </a:prstGeom>
            <a:solidFill>
              <a:srgbClr val="1CABE2">
                <a:alpha val="85098"/>
              </a:srgbClr>
            </a:solidFill>
          </p:spPr>
          <p:txBody>
            <a:bodyPr/>
            <a:lstStyle/>
            <a:p/>
          </p:txBody>
        </p:sp>
        <p:sp>
          <p:nvSpPr>
            <p:cNvPr id="153" name="rc153"/>
            <p:cNvSpPr/>
            <p:nvPr/>
          </p:nvSpPr>
          <p:spPr>
            <a:xfrm>
              <a:off x="1296273" y="5428560"/>
              <a:ext cx="1278419" cy="119033"/>
            </a:xfrm>
            <a:prstGeom prst="rect">
              <a:avLst/>
            </a:prstGeom>
            <a:solidFill>
              <a:srgbClr val="1CABE2">
                <a:alpha val="85098"/>
              </a:srgbClr>
            </a:solidFill>
          </p:spPr>
          <p:txBody>
            <a:bodyPr/>
            <a:lstStyle/>
            <a:p/>
          </p:txBody>
        </p:sp>
        <p:sp>
          <p:nvSpPr>
            <p:cNvPr id="154" name="rc154"/>
            <p:cNvSpPr/>
            <p:nvPr/>
          </p:nvSpPr>
          <p:spPr>
            <a:xfrm>
              <a:off x="5898585" y="5726143"/>
              <a:ext cx="0" cy="119033"/>
            </a:xfrm>
            <a:prstGeom prst="rect">
              <a:avLst/>
            </a:prstGeom>
            <a:solidFill>
              <a:srgbClr val="B3B3B3">
                <a:alpha val="85098"/>
              </a:srgbClr>
            </a:solidFill>
          </p:spPr>
          <p:txBody>
            <a:bodyPr/>
            <a:lstStyle/>
            <a:p/>
          </p:txBody>
        </p:sp>
        <p:sp>
          <p:nvSpPr>
            <p:cNvPr id="155" name="rc155"/>
            <p:cNvSpPr/>
            <p:nvPr/>
          </p:nvSpPr>
          <p:spPr>
            <a:xfrm>
              <a:off x="5387217" y="5577352"/>
              <a:ext cx="0" cy="119033"/>
            </a:xfrm>
            <a:prstGeom prst="rect">
              <a:avLst/>
            </a:prstGeom>
            <a:solidFill>
              <a:srgbClr val="B3B3B3">
                <a:alpha val="85098"/>
              </a:srgbClr>
            </a:solidFill>
          </p:spPr>
          <p:txBody>
            <a:bodyPr/>
            <a:lstStyle/>
            <a:p/>
          </p:txBody>
        </p:sp>
        <p:sp>
          <p:nvSpPr>
            <p:cNvPr id="156" name="rc156"/>
            <p:cNvSpPr/>
            <p:nvPr/>
          </p:nvSpPr>
          <p:spPr>
            <a:xfrm>
              <a:off x="2574693" y="5428560"/>
              <a:ext cx="5625046" cy="119033"/>
            </a:xfrm>
            <a:prstGeom prst="rect">
              <a:avLst/>
            </a:prstGeom>
            <a:solidFill>
              <a:srgbClr val="B3B3B3">
                <a:alpha val="85098"/>
              </a:srgbClr>
            </a:solidFill>
          </p:spPr>
          <p:txBody>
            <a:bodyPr/>
            <a:lstStyle/>
            <a:p/>
          </p:txBody>
        </p:sp>
        <p:sp>
          <p:nvSpPr>
            <p:cNvPr id="157" name="tx157"/>
            <p:cNvSpPr/>
            <p:nvPr/>
          </p:nvSpPr>
          <p:spPr>
            <a:xfrm>
              <a:off x="6028812"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8" name="tx158"/>
            <p:cNvSpPr/>
            <p:nvPr/>
          </p:nvSpPr>
          <p:spPr>
            <a:xfrm>
              <a:off x="5517444"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9" name="tx159"/>
            <p:cNvSpPr/>
            <p:nvPr/>
          </p:nvSpPr>
          <p:spPr>
            <a:xfrm>
              <a:off x="832996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0" name="tx16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3" name="tx163"/>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4" name="tx164"/>
            <p:cNvSpPr/>
            <p:nvPr/>
          </p:nvSpPr>
          <p:spPr>
            <a:xfrm>
              <a:off x="3775418"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65" name="tx165"/>
            <p:cNvSpPr/>
            <p:nvPr/>
          </p:nvSpPr>
          <p:spPr>
            <a:xfrm>
              <a:off x="6332258"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66" name="tx166"/>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7" name="tx16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8" name="tx16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9" name="tx16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Saint Kitts and Nevis.
In 2025, DTP1 coverage in Saint Kitts and Nevis increased to 99%. There were &lt;100 children who missed out on any DTP vaccination (zero-dose children).
DTP3 coverage declined at at 95% in 2025, leaving &lt;100 children vulnerable to vaccine-preventable diseases.</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95%, leaving &lt;100 children un- or under-vaccinated, including &lt;100 zero-dose and &lt;100 with only partial protection.</a:t>
            </a:r>
          </a:p>
        </p:txBody>
      </p:sp>
      <p:grpSp xmlns:pic="http://schemas.openxmlformats.org/drawingml/2006/picture">
        <p:nvGrpSpPr>
          <p:cNvPr id="172" name=""/>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21871"/>
                  </a:lnTo>
                  <a:lnTo>
                    <a:pt x="1494809" y="0"/>
                  </a:lnTo>
                  <a:lnTo>
                    <a:pt x="1630700" y="0"/>
                  </a:lnTo>
                  <a:lnTo>
                    <a:pt x="1766592" y="21871"/>
                  </a:lnTo>
                  <a:lnTo>
                    <a:pt x="1902484" y="0"/>
                  </a:lnTo>
                  <a:lnTo>
                    <a:pt x="2038375" y="21871"/>
                  </a:lnTo>
                  <a:lnTo>
                    <a:pt x="2174267" y="0"/>
                  </a:lnTo>
                  <a:lnTo>
                    <a:pt x="2310159" y="0"/>
                  </a:lnTo>
                  <a:lnTo>
                    <a:pt x="2446051" y="0"/>
                  </a:lnTo>
                  <a:lnTo>
                    <a:pt x="2581942" y="43742"/>
                  </a:lnTo>
                  <a:lnTo>
                    <a:pt x="2717834" y="0"/>
                  </a:lnTo>
                  <a:lnTo>
                    <a:pt x="2853726" y="43742"/>
                  </a:lnTo>
                  <a:lnTo>
                    <a:pt x="2989618" y="65614"/>
                  </a:lnTo>
                  <a:lnTo>
                    <a:pt x="3125509" y="21871"/>
                  </a:lnTo>
                  <a:lnTo>
                    <a:pt x="3261401" y="437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21871"/>
                  </a:lnTo>
                  <a:lnTo>
                    <a:pt x="1494809" y="0"/>
                  </a:lnTo>
                  <a:lnTo>
                    <a:pt x="1630700" y="0"/>
                  </a:lnTo>
                  <a:lnTo>
                    <a:pt x="1766592" y="21871"/>
                  </a:lnTo>
                  <a:lnTo>
                    <a:pt x="1902484" y="0"/>
                  </a:lnTo>
                  <a:lnTo>
                    <a:pt x="2038375" y="21871"/>
                  </a:lnTo>
                  <a:lnTo>
                    <a:pt x="2174267" y="0"/>
                  </a:lnTo>
                  <a:lnTo>
                    <a:pt x="2310159" y="0"/>
                  </a:lnTo>
                  <a:lnTo>
                    <a:pt x="2446051" y="0"/>
                  </a:lnTo>
                  <a:lnTo>
                    <a:pt x="2581942" y="43742"/>
                  </a:lnTo>
                  <a:lnTo>
                    <a:pt x="2717834" y="0"/>
                  </a:lnTo>
                  <a:lnTo>
                    <a:pt x="2853726" y="43742"/>
                  </a:lnTo>
                  <a:lnTo>
                    <a:pt x="2989618" y="65614"/>
                  </a:lnTo>
                  <a:lnTo>
                    <a:pt x="3125509" y="21871"/>
                  </a:lnTo>
                  <a:lnTo>
                    <a:pt x="3261401" y="437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21871"/>
                  </a:lnTo>
                  <a:lnTo>
                    <a:pt x="1494809" y="0"/>
                  </a:lnTo>
                  <a:lnTo>
                    <a:pt x="1630700" y="0"/>
                  </a:lnTo>
                  <a:lnTo>
                    <a:pt x="1766592" y="21871"/>
                  </a:lnTo>
                  <a:lnTo>
                    <a:pt x="1902484" y="0"/>
                  </a:lnTo>
                  <a:lnTo>
                    <a:pt x="2038375" y="21871"/>
                  </a:lnTo>
                  <a:lnTo>
                    <a:pt x="2174267" y="0"/>
                  </a:lnTo>
                  <a:lnTo>
                    <a:pt x="2310159" y="0"/>
                  </a:lnTo>
                  <a:lnTo>
                    <a:pt x="2446051" y="0"/>
                  </a:lnTo>
                  <a:lnTo>
                    <a:pt x="2581942" y="43742"/>
                  </a:lnTo>
                  <a:lnTo>
                    <a:pt x="2717834" y="0"/>
                  </a:lnTo>
                  <a:lnTo>
                    <a:pt x="2853726" y="43742"/>
                  </a:lnTo>
                  <a:lnTo>
                    <a:pt x="2989618" y="65614"/>
                  </a:lnTo>
                  <a:lnTo>
                    <a:pt x="3125509" y="21871"/>
                  </a:lnTo>
                  <a:lnTo>
                    <a:pt x="3261401" y="437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56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56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327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57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2791" y="4988970"/>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60" name="tx60"/>
            <p:cNvSpPr/>
            <p:nvPr/>
          </p:nvSpPr>
          <p:spPr>
            <a:xfrm>
              <a:off x="32203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283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38040" y="1403693"/>
              <a:ext cx="33631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Saint Kitts and Nevis,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217647"/>
              <a:ext cx="3397293" cy="229649"/>
            </a:xfrm>
            <a:custGeom>
              <a:avLst/>
              <a:pathLst>
                <a:path w="3397293" h="229649">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76549"/>
                  </a:lnTo>
                  <a:lnTo>
                    <a:pt x="1494809" y="0"/>
                  </a:lnTo>
                  <a:lnTo>
                    <a:pt x="1630700" y="0"/>
                  </a:lnTo>
                  <a:lnTo>
                    <a:pt x="1766592" y="76549"/>
                  </a:lnTo>
                  <a:lnTo>
                    <a:pt x="1902484" y="0"/>
                  </a:lnTo>
                  <a:lnTo>
                    <a:pt x="2038375" y="76549"/>
                  </a:lnTo>
                  <a:lnTo>
                    <a:pt x="2174267" y="0"/>
                  </a:lnTo>
                  <a:lnTo>
                    <a:pt x="2310159" y="0"/>
                  </a:lnTo>
                  <a:lnTo>
                    <a:pt x="2446051" y="0"/>
                  </a:lnTo>
                  <a:lnTo>
                    <a:pt x="2581942" y="153099"/>
                  </a:lnTo>
                  <a:lnTo>
                    <a:pt x="2717834" y="0"/>
                  </a:lnTo>
                  <a:lnTo>
                    <a:pt x="2853726" y="153099"/>
                  </a:lnTo>
                  <a:lnTo>
                    <a:pt x="2989618" y="229649"/>
                  </a:lnTo>
                  <a:lnTo>
                    <a:pt x="3125509" y="76549"/>
                  </a:lnTo>
                  <a:lnTo>
                    <a:pt x="3261401" y="153099"/>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217647"/>
              <a:ext cx="3397293" cy="229649"/>
            </a:xfrm>
            <a:custGeom>
              <a:avLst/>
              <a:pathLst>
                <a:path w="3397293" h="229649">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76549"/>
                  </a:lnTo>
                  <a:lnTo>
                    <a:pt x="1494809" y="0"/>
                  </a:lnTo>
                  <a:lnTo>
                    <a:pt x="1630700" y="0"/>
                  </a:lnTo>
                  <a:lnTo>
                    <a:pt x="1766592" y="76549"/>
                  </a:lnTo>
                  <a:lnTo>
                    <a:pt x="1902484" y="0"/>
                  </a:lnTo>
                  <a:lnTo>
                    <a:pt x="2038375" y="76549"/>
                  </a:lnTo>
                  <a:lnTo>
                    <a:pt x="2174267" y="0"/>
                  </a:lnTo>
                  <a:lnTo>
                    <a:pt x="2310159" y="0"/>
                  </a:lnTo>
                  <a:lnTo>
                    <a:pt x="2446051" y="0"/>
                  </a:lnTo>
                  <a:lnTo>
                    <a:pt x="2581942" y="153099"/>
                  </a:lnTo>
                  <a:lnTo>
                    <a:pt x="2717834" y="0"/>
                  </a:lnTo>
                  <a:lnTo>
                    <a:pt x="2853726" y="153099"/>
                  </a:lnTo>
                  <a:lnTo>
                    <a:pt x="2989618" y="229649"/>
                  </a:lnTo>
                  <a:lnTo>
                    <a:pt x="3125509" y="76549"/>
                  </a:lnTo>
                  <a:lnTo>
                    <a:pt x="3261401" y="153099"/>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59320"/>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59320"/>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59320"/>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59320"/>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593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9320"/>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217647"/>
              <a:ext cx="3397293" cy="229649"/>
            </a:xfrm>
            <a:custGeom>
              <a:avLst/>
              <a:pathLst>
                <a:path w="3397293" h="229649">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76549"/>
                  </a:lnTo>
                  <a:lnTo>
                    <a:pt x="1494809" y="0"/>
                  </a:lnTo>
                  <a:lnTo>
                    <a:pt x="1630700" y="0"/>
                  </a:lnTo>
                  <a:lnTo>
                    <a:pt x="1766592" y="76549"/>
                  </a:lnTo>
                  <a:lnTo>
                    <a:pt x="1902484" y="0"/>
                  </a:lnTo>
                  <a:lnTo>
                    <a:pt x="2038375" y="76549"/>
                  </a:lnTo>
                  <a:lnTo>
                    <a:pt x="2174267" y="0"/>
                  </a:lnTo>
                  <a:lnTo>
                    <a:pt x="2310159" y="0"/>
                  </a:lnTo>
                  <a:lnTo>
                    <a:pt x="2446051" y="0"/>
                  </a:lnTo>
                  <a:lnTo>
                    <a:pt x="2581942" y="153099"/>
                  </a:lnTo>
                  <a:lnTo>
                    <a:pt x="2717834" y="0"/>
                  </a:lnTo>
                  <a:lnTo>
                    <a:pt x="2853726" y="153099"/>
                  </a:lnTo>
                  <a:lnTo>
                    <a:pt x="2989618" y="229649"/>
                  </a:lnTo>
                  <a:lnTo>
                    <a:pt x="3125509" y="76549"/>
                  </a:lnTo>
                  <a:lnTo>
                    <a:pt x="3261401" y="153099"/>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86977"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66436"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2239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2239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26997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803242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889490" y="4988970"/>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116" name="tx116"/>
            <p:cNvSpPr/>
            <p:nvPr/>
          </p:nvSpPr>
          <p:spPr>
            <a:xfrm>
              <a:off x="753707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29952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3340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3678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40159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4353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3509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3847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4184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1CABE2">
                <a:alpha val="80000"/>
              </a:srgbClr>
            </a:solidFill>
          </p:spPr>
          <p:txBody>
            <a:bodyPr/>
            <a:lstStyle/>
            <a:p/>
          </p:txBody>
        </p:sp>
        <p:sp>
          <p:nvSpPr>
            <p:cNvPr id="131" name="rc131"/>
            <p:cNvSpPr/>
            <p:nvPr/>
          </p:nvSpPr>
          <p:spPr>
            <a:xfrm>
              <a:off x="1317178" y="5743865"/>
              <a:ext cx="6508057" cy="114824"/>
            </a:xfrm>
            <a:prstGeom prst="rect">
              <a:avLst/>
            </a:prstGeom>
            <a:solidFill>
              <a:srgbClr val="1CABE2">
                <a:alpha val="80000"/>
              </a:srgbClr>
            </a:solidFill>
          </p:spPr>
          <p:txBody>
            <a:bodyPr/>
            <a:lstStyle/>
            <a:p/>
          </p:txBody>
        </p:sp>
        <p:sp>
          <p:nvSpPr>
            <p:cNvPr id="132" name="rc132"/>
            <p:cNvSpPr/>
            <p:nvPr/>
          </p:nvSpPr>
          <p:spPr>
            <a:xfrm>
              <a:off x="1317178" y="5600334"/>
              <a:ext cx="2033768"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73252" y="61079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8" name="tx138"/>
            <p:cNvSpPr/>
            <p:nvPr/>
          </p:nvSpPr>
          <p:spPr>
            <a:xfrm>
              <a:off x="522932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9" name="tx139"/>
            <p:cNvSpPr/>
            <p:nvPr/>
          </p:nvSpPr>
          <p:spPr>
            <a:xfrm>
              <a:off x="7263093"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Saint Kitts and Nevis (99%) was 9 percentage points higher than the global average (90%) and 10 percentage points higher than the average across all LACR countries (89%).
National DTP1 coverage was 2 percentage points higher than in 2019 (97%).
The number of zero-dose children remained approximately the same (&lt;100)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Kitts and Nevis DTP1 coverage was 99% - this is 2 percentage points higher than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Saint Kitts and Nevis ranked number 25 out of 33 countries for lowest DTP1 coverage (based on tied ranks).
Saint Kitts and Nevis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Kitts and Nevis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F26A21">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Saint Kitts and Nevis ranked number 33 out of 33 countries with &lt;100 zero-dose children.
In 2025, Saint Kitts and Nevis ranked number 33 out of 33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6218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41579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56939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8" name="pl8"/>
            <p:cNvSpPr/>
            <p:nvPr/>
          </p:nvSpPr>
          <p:spPr>
            <a:xfrm>
              <a:off x="856762" y="3838992"/>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299259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146201"/>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11313" y="3365010"/>
              <a:ext cx="206534" cy="1320376"/>
            </a:xfrm>
            <a:prstGeom prst="rect">
              <a:avLst/>
            </a:prstGeom>
            <a:solidFill>
              <a:srgbClr val="80BD41">
                <a:alpha val="100000"/>
              </a:srgbClr>
            </a:solidFill>
          </p:spPr>
          <p:txBody>
            <a:bodyPr/>
            <a:lstStyle/>
            <a:p/>
          </p:txBody>
        </p:sp>
        <p:sp>
          <p:nvSpPr>
            <p:cNvPr id="26" name="rc26"/>
            <p:cNvSpPr/>
            <p:nvPr/>
          </p:nvSpPr>
          <p:spPr>
            <a:xfrm>
              <a:off x="1211313" y="3351468"/>
              <a:ext cx="206534" cy="13542"/>
            </a:xfrm>
            <a:prstGeom prst="rect">
              <a:avLst/>
            </a:prstGeom>
            <a:solidFill>
              <a:srgbClr val="0058AB">
                <a:alpha val="100000"/>
              </a:srgbClr>
            </a:solidFill>
          </p:spPr>
          <p:txBody>
            <a:bodyPr/>
            <a:lstStyle/>
            <a:p/>
          </p:txBody>
        </p:sp>
        <p:sp>
          <p:nvSpPr>
            <p:cNvPr id="27" name="rc27"/>
            <p:cNvSpPr/>
            <p:nvPr/>
          </p:nvSpPr>
          <p:spPr>
            <a:xfrm>
              <a:off x="1211313" y="3365010"/>
              <a:ext cx="206534" cy="0"/>
            </a:xfrm>
            <a:prstGeom prst="rect">
              <a:avLst/>
            </a:prstGeom>
            <a:solidFill>
              <a:srgbClr val="1CABE2">
                <a:alpha val="100000"/>
              </a:srgbClr>
            </a:solidFill>
          </p:spPr>
          <p:txBody>
            <a:bodyPr/>
            <a:lstStyle/>
            <a:p/>
          </p:txBody>
        </p:sp>
        <p:sp>
          <p:nvSpPr>
            <p:cNvPr id="28" name="rc28"/>
            <p:cNvSpPr/>
            <p:nvPr/>
          </p:nvSpPr>
          <p:spPr>
            <a:xfrm>
              <a:off x="1440796" y="3381938"/>
              <a:ext cx="206534" cy="1303448"/>
            </a:xfrm>
            <a:prstGeom prst="rect">
              <a:avLst/>
            </a:prstGeom>
            <a:solidFill>
              <a:srgbClr val="80BD41">
                <a:alpha val="100000"/>
              </a:srgbClr>
            </a:solidFill>
          </p:spPr>
          <p:txBody>
            <a:bodyPr/>
            <a:lstStyle/>
            <a:p/>
          </p:txBody>
        </p:sp>
        <p:sp>
          <p:nvSpPr>
            <p:cNvPr id="29" name="rc29"/>
            <p:cNvSpPr/>
            <p:nvPr/>
          </p:nvSpPr>
          <p:spPr>
            <a:xfrm>
              <a:off x="1440796" y="3368396"/>
              <a:ext cx="206534" cy="13542"/>
            </a:xfrm>
            <a:prstGeom prst="rect">
              <a:avLst/>
            </a:prstGeom>
            <a:solidFill>
              <a:srgbClr val="0058AB">
                <a:alpha val="100000"/>
              </a:srgbClr>
            </a:solidFill>
          </p:spPr>
          <p:txBody>
            <a:bodyPr/>
            <a:lstStyle/>
            <a:p/>
          </p:txBody>
        </p:sp>
        <p:sp>
          <p:nvSpPr>
            <p:cNvPr id="30" name="rc30"/>
            <p:cNvSpPr/>
            <p:nvPr/>
          </p:nvSpPr>
          <p:spPr>
            <a:xfrm>
              <a:off x="1440796" y="3381938"/>
              <a:ext cx="206534" cy="0"/>
            </a:xfrm>
            <a:prstGeom prst="rect">
              <a:avLst/>
            </a:prstGeom>
            <a:solidFill>
              <a:srgbClr val="1CABE2">
                <a:alpha val="100000"/>
              </a:srgbClr>
            </a:solidFill>
          </p:spPr>
          <p:txBody>
            <a:bodyPr/>
            <a:lstStyle/>
            <a:p/>
          </p:txBody>
        </p:sp>
        <p:sp>
          <p:nvSpPr>
            <p:cNvPr id="31" name="rc31"/>
            <p:cNvSpPr/>
            <p:nvPr/>
          </p:nvSpPr>
          <p:spPr>
            <a:xfrm>
              <a:off x="1670279" y="3425951"/>
              <a:ext cx="206534" cy="1259436"/>
            </a:xfrm>
            <a:prstGeom prst="rect">
              <a:avLst/>
            </a:prstGeom>
            <a:solidFill>
              <a:srgbClr val="80BD41">
                <a:alpha val="100000"/>
              </a:srgbClr>
            </a:solidFill>
          </p:spPr>
          <p:txBody>
            <a:bodyPr/>
            <a:lstStyle/>
            <a:p/>
          </p:txBody>
        </p:sp>
        <p:sp>
          <p:nvSpPr>
            <p:cNvPr id="32" name="rc32"/>
            <p:cNvSpPr/>
            <p:nvPr/>
          </p:nvSpPr>
          <p:spPr>
            <a:xfrm>
              <a:off x="1670279" y="3387017"/>
              <a:ext cx="206534" cy="13542"/>
            </a:xfrm>
            <a:prstGeom prst="rect">
              <a:avLst/>
            </a:prstGeom>
            <a:solidFill>
              <a:srgbClr val="0058AB">
                <a:alpha val="100000"/>
              </a:srgbClr>
            </a:solidFill>
          </p:spPr>
          <p:txBody>
            <a:bodyPr/>
            <a:lstStyle/>
            <a:p/>
          </p:txBody>
        </p:sp>
        <p:sp>
          <p:nvSpPr>
            <p:cNvPr id="33" name="rc33"/>
            <p:cNvSpPr/>
            <p:nvPr/>
          </p:nvSpPr>
          <p:spPr>
            <a:xfrm>
              <a:off x="1670279" y="3400559"/>
              <a:ext cx="206534" cy="25391"/>
            </a:xfrm>
            <a:prstGeom prst="rect">
              <a:avLst/>
            </a:prstGeom>
            <a:solidFill>
              <a:srgbClr val="1CABE2">
                <a:alpha val="100000"/>
              </a:srgbClr>
            </a:solidFill>
          </p:spPr>
          <p:txBody>
            <a:bodyPr/>
            <a:lstStyle/>
            <a:p/>
          </p:txBody>
        </p:sp>
        <p:sp>
          <p:nvSpPr>
            <p:cNvPr id="34" name="rc34"/>
            <p:cNvSpPr/>
            <p:nvPr/>
          </p:nvSpPr>
          <p:spPr>
            <a:xfrm>
              <a:off x="1899761" y="3409023"/>
              <a:ext cx="206534" cy="1276363"/>
            </a:xfrm>
            <a:prstGeom prst="rect">
              <a:avLst/>
            </a:prstGeom>
            <a:solidFill>
              <a:srgbClr val="80BD41">
                <a:alpha val="100000"/>
              </a:srgbClr>
            </a:solidFill>
          </p:spPr>
          <p:txBody>
            <a:bodyPr/>
            <a:lstStyle/>
            <a:p/>
          </p:txBody>
        </p:sp>
        <p:sp>
          <p:nvSpPr>
            <p:cNvPr id="35" name="rc35"/>
            <p:cNvSpPr/>
            <p:nvPr/>
          </p:nvSpPr>
          <p:spPr>
            <a:xfrm>
              <a:off x="1899761" y="3395480"/>
              <a:ext cx="206534" cy="13542"/>
            </a:xfrm>
            <a:prstGeom prst="rect">
              <a:avLst/>
            </a:prstGeom>
            <a:solidFill>
              <a:srgbClr val="0058AB">
                <a:alpha val="100000"/>
              </a:srgbClr>
            </a:solidFill>
          </p:spPr>
          <p:txBody>
            <a:bodyPr/>
            <a:lstStyle/>
            <a:p/>
          </p:txBody>
        </p:sp>
        <p:sp>
          <p:nvSpPr>
            <p:cNvPr id="36" name="rc36"/>
            <p:cNvSpPr/>
            <p:nvPr/>
          </p:nvSpPr>
          <p:spPr>
            <a:xfrm>
              <a:off x="1899761" y="3409023"/>
              <a:ext cx="206534" cy="0"/>
            </a:xfrm>
            <a:prstGeom prst="rect">
              <a:avLst/>
            </a:prstGeom>
            <a:solidFill>
              <a:srgbClr val="1CABE2">
                <a:alpha val="100000"/>
              </a:srgbClr>
            </a:solidFill>
          </p:spPr>
          <p:txBody>
            <a:bodyPr/>
            <a:lstStyle/>
            <a:p/>
          </p:txBody>
        </p:sp>
        <p:sp>
          <p:nvSpPr>
            <p:cNvPr id="37" name="rc37"/>
            <p:cNvSpPr/>
            <p:nvPr/>
          </p:nvSpPr>
          <p:spPr>
            <a:xfrm>
              <a:off x="2129244" y="3461499"/>
              <a:ext cx="206534" cy="1223887"/>
            </a:xfrm>
            <a:prstGeom prst="rect">
              <a:avLst/>
            </a:prstGeom>
            <a:solidFill>
              <a:srgbClr val="80BD41">
                <a:alpha val="100000"/>
              </a:srgbClr>
            </a:solidFill>
          </p:spPr>
          <p:txBody>
            <a:bodyPr/>
            <a:lstStyle/>
            <a:p/>
          </p:txBody>
        </p:sp>
        <p:sp>
          <p:nvSpPr>
            <p:cNvPr id="38" name="rc38"/>
            <p:cNvSpPr/>
            <p:nvPr/>
          </p:nvSpPr>
          <p:spPr>
            <a:xfrm>
              <a:off x="2129244" y="3410716"/>
              <a:ext cx="206534" cy="13542"/>
            </a:xfrm>
            <a:prstGeom prst="rect">
              <a:avLst/>
            </a:prstGeom>
            <a:solidFill>
              <a:srgbClr val="0058AB">
                <a:alpha val="100000"/>
              </a:srgbClr>
            </a:solidFill>
          </p:spPr>
          <p:txBody>
            <a:bodyPr/>
            <a:lstStyle/>
            <a:p/>
          </p:txBody>
        </p:sp>
        <p:sp>
          <p:nvSpPr>
            <p:cNvPr id="39" name="rc39"/>
            <p:cNvSpPr/>
            <p:nvPr/>
          </p:nvSpPr>
          <p:spPr>
            <a:xfrm>
              <a:off x="2129244" y="3424258"/>
              <a:ext cx="206534" cy="37241"/>
            </a:xfrm>
            <a:prstGeom prst="rect">
              <a:avLst/>
            </a:prstGeom>
            <a:solidFill>
              <a:srgbClr val="1CABE2">
                <a:alpha val="100000"/>
              </a:srgbClr>
            </a:solidFill>
          </p:spPr>
          <p:txBody>
            <a:bodyPr/>
            <a:lstStyle/>
            <a:p/>
          </p:txBody>
        </p:sp>
        <p:sp>
          <p:nvSpPr>
            <p:cNvPr id="40" name="rc40"/>
            <p:cNvSpPr/>
            <p:nvPr/>
          </p:nvSpPr>
          <p:spPr>
            <a:xfrm>
              <a:off x="2358727" y="3432722"/>
              <a:ext cx="206534" cy="1252664"/>
            </a:xfrm>
            <a:prstGeom prst="rect">
              <a:avLst/>
            </a:prstGeom>
            <a:solidFill>
              <a:srgbClr val="80BD41">
                <a:alpha val="100000"/>
              </a:srgbClr>
            </a:solidFill>
          </p:spPr>
          <p:txBody>
            <a:bodyPr/>
            <a:lstStyle/>
            <a:p/>
          </p:txBody>
        </p:sp>
        <p:sp>
          <p:nvSpPr>
            <p:cNvPr id="41" name="rc41"/>
            <p:cNvSpPr/>
            <p:nvPr/>
          </p:nvSpPr>
          <p:spPr>
            <a:xfrm>
              <a:off x="2358727" y="3420872"/>
              <a:ext cx="206534" cy="11849"/>
            </a:xfrm>
            <a:prstGeom prst="rect">
              <a:avLst/>
            </a:prstGeom>
            <a:solidFill>
              <a:srgbClr val="0058AB">
                <a:alpha val="100000"/>
              </a:srgbClr>
            </a:solidFill>
          </p:spPr>
          <p:txBody>
            <a:bodyPr/>
            <a:lstStyle/>
            <a:p/>
          </p:txBody>
        </p:sp>
        <p:sp>
          <p:nvSpPr>
            <p:cNvPr id="42" name="rc42"/>
            <p:cNvSpPr/>
            <p:nvPr/>
          </p:nvSpPr>
          <p:spPr>
            <a:xfrm>
              <a:off x="2358727" y="3432722"/>
              <a:ext cx="206534" cy="0"/>
            </a:xfrm>
            <a:prstGeom prst="rect">
              <a:avLst/>
            </a:prstGeom>
            <a:solidFill>
              <a:srgbClr val="1CABE2">
                <a:alpha val="100000"/>
              </a:srgbClr>
            </a:solidFill>
          </p:spPr>
          <p:txBody>
            <a:bodyPr/>
            <a:lstStyle/>
            <a:p/>
          </p:txBody>
        </p:sp>
        <p:sp>
          <p:nvSpPr>
            <p:cNvPr id="43" name="rc43"/>
            <p:cNvSpPr/>
            <p:nvPr/>
          </p:nvSpPr>
          <p:spPr>
            <a:xfrm>
              <a:off x="2588210" y="3444571"/>
              <a:ext cx="206534" cy="1240815"/>
            </a:xfrm>
            <a:prstGeom prst="rect">
              <a:avLst/>
            </a:prstGeom>
            <a:solidFill>
              <a:srgbClr val="80BD41">
                <a:alpha val="100000"/>
              </a:srgbClr>
            </a:solidFill>
          </p:spPr>
          <p:txBody>
            <a:bodyPr/>
            <a:lstStyle/>
            <a:p/>
          </p:txBody>
        </p:sp>
        <p:sp>
          <p:nvSpPr>
            <p:cNvPr id="44" name="rc44"/>
            <p:cNvSpPr/>
            <p:nvPr/>
          </p:nvSpPr>
          <p:spPr>
            <a:xfrm>
              <a:off x="2588210" y="3432722"/>
              <a:ext cx="206534" cy="11849"/>
            </a:xfrm>
            <a:prstGeom prst="rect">
              <a:avLst/>
            </a:prstGeom>
            <a:solidFill>
              <a:srgbClr val="0058AB">
                <a:alpha val="100000"/>
              </a:srgbClr>
            </a:solidFill>
          </p:spPr>
          <p:txBody>
            <a:bodyPr/>
            <a:lstStyle/>
            <a:p/>
          </p:txBody>
        </p:sp>
        <p:sp>
          <p:nvSpPr>
            <p:cNvPr id="45" name="rc45"/>
            <p:cNvSpPr/>
            <p:nvPr/>
          </p:nvSpPr>
          <p:spPr>
            <a:xfrm>
              <a:off x="2588210" y="3444571"/>
              <a:ext cx="206534" cy="0"/>
            </a:xfrm>
            <a:prstGeom prst="rect">
              <a:avLst/>
            </a:prstGeom>
            <a:solidFill>
              <a:srgbClr val="1CABE2">
                <a:alpha val="100000"/>
              </a:srgbClr>
            </a:solidFill>
          </p:spPr>
          <p:txBody>
            <a:bodyPr/>
            <a:lstStyle/>
            <a:p/>
          </p:txBody>
        </p:sp>
        <p:sp>
          <p:nvSpPr>
            <p:cNvPr id="46" name="rc46"/>
            <p:cNvSpPr/>
            <p:nvPr/>
          </p:nvSpPr>
          <p:spPr>
            <a:xfrm>
              <a:off x="2817692" y="3458114"/>
              <a:ext cx="206534" cy="1227272"/>
            </a:xfrm>
            <a:prstGeom prst="rect">
              <a:avLst/>
            </a:prstGeom>
            <a:solidFill>
              <a:srgbClr val="80BD41">
                <a:alpha val="100000"/>
              </a:srgbClr>
            </a:solidFill>
          </p:spPr>
          <p:txBody>
            <a:bodyPr/>
            <a:lstStyle/>
            <a:p/>
          </p:txBody>
        </p:sp>
        <p:sp>
          <p:nvSpPr>
            <p:cNvPr id="47" name="rc47"/>
            <p:cNvSpPr/>
            <p:nvPr/>
          </p:nvSpPr>
          <p:spPr>
            <a:xfrm>
              <a:off x="2817692" y="3446264"/>
              <a:ext cx="206534" cy="11849"/>
            </a:xfrm>
            <a:prstGeom prst="rect">
              <a:avLst/>
            </a:prstGeom>
            <a:solidFill>
              <a:srgbClr val="0058AB">
                <a:alpha val="100000"/>
              </a:srgbClr>
            </a:solidFill>
          </p:spPr>
          <p:txBody>
            <a:bodyPr/>
            <a:lstStyle/>
            <a:p/>
          </p:txBody>
        </p:sp>
        <p:sp>
          <p:nvSpPr>
            <p:cNvPr id="48" name="rc48"/>
            <p:cNvSpPr/>
            <p:nvPr/>
          </p:nvSpPr>
          <p:spPr>
            <a:xfrm>
              <a:off x="2817692" y="3458114"/>
              <a:ext cx="206534" cy="0"/>
            </a:xfrm>
            <a:prstGeom prst="rect">
              <a:avLst/>
            </a:prstGeom>
            <a:solidFill>
              <a:srgbClr val="1CABE2">
                <a:alpha val="100000"/>
              </a:srgbClr>
            </a:solidFill>
          </p:spPr>
          <p:txBody>
            <a:bodyPr/>
            <a:lstStyle/>
            <a:p/>
          </p:txBody>
        </p:sp>
        <p:sp>
          <p:nvSpPr>
            <p:cNvPr id="49" name="rc49"/>
            <p:cNvSpPr/>
            <p:nvPr/>
          </p:nvSpPr>
          <p:spPr>
            <a:xfrm>
              <a:off x="3047175" y="3478427"/>
              <a:ext cx="206534" cy="1206959"/>
            </a:xfrm>
            <a:prstGeom prst="rect">
              <a:avLst/>
            </a:prstGeom>
            <a:solidFill>
              <a:srgbClr val="80BD41">
                <a:alpha val="100000"/>
              </a:srgbClr>
            </a:solidFill>
          </p:spPr>
          <p:txBody>
            <a:bodyPr/>
            <a:lstStyle/>
            <a:p/>
          </p:txBody>
        </p:sp>
        <p:sp>
          <p:nvSpPr>
            <p:cNvPr id="50" name="rc50"/>
            <p:cNvSpPr/>
            <p:nvPr/>
          </p:nvSpPr>
          <p:spPr>
            <a:xfrm>
              <a:off x="3047175" y="3466578"/>
              <a:ext cx="206534" cy="11849"/>
            </a:xfrm>
            <a:prstGeom prst="rect">
              <a:avLst/>
            </a:prstGeom>
            <a:solidFill>
              <a:srgbClr val="0058AB">
                <a:alpha val="100000"/>
              </a:srgbClr>
            </a:solidFill>
          </p:spPr>
          <p:txBody>
            <a:bodyPr/>
            <a:lstStyle/>
            <a:p/>
          </p:txBody>
        </p:sp>
        <p:sp>
          <p:nvSpPr>
            <p:cNvPr id="51" name="rc51"/>
            <p:cNvSpPr/>
            <p:nvPr/>
          </p:nvSpPr>
          <p:spPr>
            <a:xfrm>
              <a:off x="3047175" y="3478427"/>
              <a:ext cx="206534" cy="0"/>
            </a:xfrm>
            <a:prstGeom prst="rect">
              <a:avLst/>
            </a:prstGeom>
            <a:solidFill>
              <a:srgbClr val="1CABE2">
                <a:alpha val="100000"/>
              </a:srgbClr>
            </a:solidFill>
          </p:spPr>
          <p:txBody>
            <a:bodyPr/>
            <a:lstStyle/>
            <a:p/>
          </p:txBody>
        </p:sp>
        <p:sp>
          <p:nvSpPr>
            <p:cNvPr id="52" name="rc52"/>
            <p:cNvSpPr/>
            <p:nvPr/>
          </p:nvSpPr>
          <p:spPr>
            <a:xfrm>
              <a:off x="3276658" y="3512283"/>
              <a:ext cx="206534" cy="1173103"/>
            </a:xfrm>
            <a:prstGeom prst="rect">
              <a:avLst/>
            </a:prstGeom>
            <a:solidFill>
              <a:srgbClr val="80BD41">
                <a:alpha val="100000"/>
              </a:srgbClr>
            </a:solidFill>
          </p:spPr>
          <p:txBody>
            <a:bodyPr/>
            <a:lstStyle/>
            <a:p/>
          </p:txBody>
        </p:sp>
        <p:sp>
          <p:nvSpPr>
            <p:cNvPr id="53" name="rc53"/>
            <p:cNvSpPr/>
            <p:nvPr/>
          </p:nvSpPr>
          <p:spPr>
            <a:xfrm>
              <a:off x="3276658" y="3488584"/>
              <a:ext cx="206534" cy="11849"/>
            </a:xfrm>
            <a:prstGeom prst="rect">
              <a:avLst/>
            </a:prstGeom>
            <a:solidFill>
              <a:srgbClr val="0058AB">
                <a:alpha val="100000"/>
              </a:srgbClr>
            </a:solidFill>
          </p:spPr>
          <p:txBody>
            <a:bodyPr/>
            <a:lstStyle/>
            <a:p/>
          </p:txBody>
        </p:sp>
        <p:sp>
          <p:nvSpPr>
            <p:cNvPr id="54" name="rc54"/>
            <p:cNvSpPr/>
            <p:nvPr/>
          </p:nvSpPr>
          <p:spPr>
            <a:xfrm>
              <a:off x="3276658" y="3500433"/>
              <a:ext cx="206534" cy="11849"/>
            </a:xfrm>
            <a:prstGeom prst="rect">
              <a:avLst/>
            </a:prstGeom>
            <a:solidFill>
              <a:srgbClr val="1CABE2">
                <a:alpha val="100000"/>
              </a:srgbClr>
            </a:solidFill>
          </p:spPr>
          <p:txBody>
            <a:bodyPr/>
            <a:lstStyle/>
            <a:p/>
          </p:txBody>
        </p:sp>
        <p:sp>
          <p:nvSpPr>
            <p:cNvPr id="55" name="rc55"/>
            <p:cNvSpPr/>
            <p:nvPr/>
          </p:nvSpPr>
          <p:spPr>
            <a:xfrm>
              <a:off x="3506141" y="3564760"/>
              <a:ext cx="206534" cy="1120627"/>
            </a:xfrm>
            <a:prstGeom prst="rect">
              <a:avLst/>
            </a:prstGeom>
            <a:solidFill>
              <a:srgbClr val="80BD41">
                <a:alpha val="100000"/>
              </a:srgbClr>
            </a:solidFill>
          </p:spPr>
          <p:txBody>
            <a:bodyPr/>
            <a:lstStyle/>
            <a:p/>
          </p:txBody>
        </p:sp>
        <p:sp>
          <p:nvSpPr>
            <p:cNvPr id="56" name="rc56"/>
            <p:cNvSpPr/>
            <p:nvPr/>
          </p:nvSpPr>
          <p:spPr>
            <a:xfrm>
              <a:off x="3506141" y="3517361"/>
              <a:ext cx="206534" cy="23699"/>
            </a:xfrm>
            <a:prstGeom prst="rect">
              <a:avLst/>
            </a:prstGeom>
            <a:solidFill>
              <a:srgbClr val="0058AB">
                <a:alpha val="100000"/>
              </a:srgbClr>
            </a:solidFill>
          </p:spPr>
          <p:txBody>
            <a:bodyPr/>
            <a:lstStyle/>
            <a:p/>
          </p:txBody>
        </p:sp>
        <p:sp>
          <p:nvSpPr>
            <p:cNvPr id="57" name="rc57"/>
            <p:cNvSpPr/>
            <p:nvPr/>
          </p:nvSpPr>
          <p:spPr>
            <a:xfrm>
              <a:off x="3506141" y="3541060"/>
              <a:ext cx="206534" cy="23699"/>
            </a:xfrm>
            <a:prstGeom prst="rect">
              <a:avLst/>
            </a:prstGeom>
            <a:solidFill>
              <a:srgbClr val="1CABE2">
                <a:alpha val="100000"/>
              </a:srgbClr>
            </a:solidFill>
          </p:spPr>
          <p:txBody>
            <a:bodyPr/>
            <a:lstStyle/>
            <a:p/>
          </p:txBody>
        </p:sp>
        <p:sp>
          <p:nvSpPr>
            <p:cNvPr id="58" name="rc58"/>
            <p:cNvSpPr/>
            <p:nvPr/>
          </p:nvSpPr>
          <p:spPr>
            <a:xfrm>
              <a:off x="3735623" y="3557988"/>
              <a:ext cx="206534" cy="1127398"/>
            </a:xfrm>
            <a:prstGeom prst="rect">
              <a:avLst/>
            </a:prstGeom>
            <a:solidFill>
              <a:srgbClr val="80BD41">
                <a:alpha val="100000"/>
              </a:srgbClr>
            </a:solidFill>
          </p:spPr>
          <p:txBody>
            <a:bodyPr/>
            <a:lstStyle/>
            <a:p/>
          </p:txBody>
        </p:sp>
        <p:sp>
          <p:nvSpPr>
            <p:cNvPr id="59" name="rc59"/>
            <p:cNvSpPr/>
            <p:nvPr/>
          </p:nvSpPr>
          <p:spPr>
            <a:xfrm>
              <a:off x="3735623" y="3534289"/>
              <a:ext cx="206534" cy="11849"/>
            </a:xfrm>
            <a:prstGeom prst="rect">
              <a:avLst/>
            </a:prstGeom>
            <a:solidFill>
              <a:srgbClr val="0058AB">
                <a:alpha val="100000"/>
              </a:srgbClr>
            </a:solidFill>
          </p:spPr>
          <p:txBody>
            <a:bodyPr/>
            <a:lstStyle/>
            <a:p/>
          </p:txBody>
        </p:sp>
        <p:sp>
          <p:nvSpPr>
            <p:cNvPr id="60" name="rc60"/>
            <p:cNvSpPr/>
            <p:nvPr/>
          </p:nvSpPr>
          <p:spPr>
            <a:xfrm>
              <a:off x="3735623" y="3546139"/>
              <a:ext cx="206534" cy="11849"/>
            </a:xfrm>
            <a:prstGeom prst="rect">
              <a:avLst/>
            </a:prstGeom>
            <a:solidFill>
              <a:srgbClr val="1CABE2">
                <a:alpha val="100000"/>
              </a:srgbClr>
            </a:solidFill>
          </p:spPr>
          <p:txBody>
            <a:bodyPr/>
            <a:lstStyle/>
            <a:p/>
          </p:txBody>
        </p:sp>
        <p:sp>
          <p:nvSpPr>
            <p:cNvPr id="61" name="rc61"/>
            <p:cNvSpPr/>
            <p:nvPr/>
          </p:nvSpPr>
          <p:spPr>
            <a:xfrm>
              <a:off x="3965106" y="3573223"/>
              <a:ext cx="206534" cy="1112163"/>
            </a:xfrm>
            <a:prstGeom prst="rect">
              <a:avLst/>
            </a:prstGeom>
            <a:solidFill>
              <a:srgbClr val="80BD41">
                <a:alpha val="100000"/>
              </a:srgbClr>
            </a:solidFill>
          </p:spPr>
          <p:txBody>
            <a:bodyPr/>
            <a:lstStyle/>
            <a:p/>
          </p:txBody>
        </p:sp>
        <p:sp>
          <p:nvSpPr>
            <p:cNvPr id="62" name="rc62"/>
            <p:cNvSpPr/>
            <p:nvPr/>
          </p:nvSpPr>
          <p:spPr>
            <a:xfrm>
              <a:off x="3965106" y="3551217"/>
              <a:ext cx="206534" cy="11849"/>
            </a:xfrm>
            <a:prstGeom prst="rect">
              <a:avLst/>
            </a:prstGeom>
            <a:solidFill>
              <a:srgbClr val="0058AB">
                <a:alpha val="100000"/>
              </a:srgbClr>
            </a:solidFill>
          </p:spPr>
          <p:txBody>
            <a:bodyPr/>
            <a:lstStyle/>
            <a:p/>
          </p:txBody>
        </p:sp>
        <p:sp>
          <p:nvSpPr>
            <p:cNvPr id="63" name="rc63"/>
            <p:cNvSpPr/>
            <p:nvPr/>
          </p:nvSpPr>
          <p:spPr>
            <a:xfrm>
              <a:off x="3965106" y="3563067"/>
              <a:ext cx="206534" cy="10156"/>
            </a:xfrm>
            <a:prstGeom prst="rect">
              <a:avLst/>
            </a:prstGeom>
            <a:solidFill>
              <a:srgbClr val="1CABE2">
                <a:alpha val="100000"/>
              </a:srgbClr>
            </a:solidFill>
          </p:spPr>
          <p:txBody>
            <a:bodyPr/>
            <a:lstStyle/>
            <a:p/>
          </p:txBody>
        </p:sp>
        <p:sp>
          <p:nvSpPr>
            <p:cNvPr id="64" name="rc64"/>
            <p:cNvSpPr/>
            <p:nvPr/>
          </p:nvSpPr>
          <p:spPr>
            <a:xfrm>
              <a:off x="4194589" y="3607079"/>
              <a:ext cx="206534" cy="1078307"/>
            </a:xfrm>
            <a:prstGeom prst="rect">
              <a:avLst/>
            </a:prstGeom>
            <a:solidFill>
              <a:srgbClr val="80BD41">
                <a:alpha val="100000"/>
              </a:srgbClr>
            </a:solidFill>
          </p:spPr>
          <p:txBody>
            <a:bodyPr/>
            <a:lstStyle/>
            <a:p/>
          </p:txBody>
        </p:sp>
        <p:sp>
          <p:nvSpPr>
            <p:cNvPr id="65" name="rc65"/>
            <p:cNvSpPr/>
            <p:nvPr/>
          </p:nvSpPr>
          <p:spPr>
            <a:xfrm>
              <a:off x="4194589" y="3573223"/>
              <a:ext cx="206534" cy="22006"/>
            </a:xfrm>
            <a:prstGeom prst="rect">
              <a:avLst/>
            </a:prstGeom>
            <a:solidFill>
              <a:srgbClr val="0058AB">
                <a:alpha val="100000"/>
              </a:srgbClr>
            </a:solidFill>
          </p:spPr>
          <p:txBody>
            <a:bodyPr/>
            <a:lstStyle/>
            <a:p/>
          </p:txBody>
        </p:sp>
        <p:sp>
          <p:nvSpPr>
            <p:cNvPr id="66" name="rc66"/>
            <p:cNvSpPr/>
            <p:nvPr/>
          </p:nvSpPr>
          <p:spPr>
            <a:xfrm>
              <a:off x="4194589" y="3595230"/>
              <a:ext cx="206534" cy="11849"/>
            </a:xfrm>
            <a:prstGeom prst="rect">
              <a:avLst/>
            </a:prstGeom>
            <a:solidFill>
              <a:srgbClr val="1CABE2">
                <a:alpha val="100000"/>
              </a:srgbClr>
            </a:solidFill>
          </p:spPr>
          <p:txBody>
            <a:bodyPr/>
            <a:lstStyle/>
            <a:p/>
          </p:txBody>
        </p:sp>
        <p:sp>
          <p:nvSpPr>
            <p:cNvPr id="67" name="rc67"/>
            <p:cNvSpPr/>
            <p:nvPr/>
          </p:nvSpPr>
          <p:spPr>
            <a:xfrm>
              <a:off x="4424072" y="3610465"/>
              <a:ext cx="206534" cy="1074921"/>
            </a:xfrm>
            <a:prstGeom prst="rect">
              <a:avLst/>
            </a:prstGeom>
            <a:solidFill>
              <a:srgbClr val="80BD41">
                <a:alpha val="100000"/>
              </a:srgbClr>
            </a:solidFill>
          </p:spPr>
          <p:txBody>
            <a:bodyPr/>
            <a:lstStyle/>
            <a:p/>
          </p:txBody>
        </p:sp>
        <p:sp>
          <p:nvSpPr>
            <p:cNvPr id="68" name="rc68"/>
            <p:cNvSpPr/>
            <p:nvPr/>
          </p:nvSpPr>
          <p:spPr>
            <a:xfrm>
              <a:off x="4424072" y="3588459"/>
              <a:ext cx="206534" cy="10156"/>
            </a:xfrm>
            <a:prstGeom prst="rect">
              <a:avLst/>
            </a:prstGeom>
            <a:solidFill>
              <a:srgbClr val="0058AB">
                <a:alpha val="100000"/>
              </a:srgbClr>
            </a:solidFill>
          </p:spPr>
          <p:txBody>
            <a:bodyPr/>
            <a:lstStyle/>
            <a:p/>
          </p:txBody>
        </p:sp>
        <p:sp>
          <p:nvSpPr>
            <p:cNvPr id="69" name="rc69"/>
            <p:cNvSpPr/>
            <p:nvPr/>
          </p:nvSpPr>
          <p:spPr>
            <a:xfrm>
              <a:off x="4424072" y="3598615"/>
              <a:ext cx="206534" cy="11849"/>
            </a:xfrm>
            <a:prstGeom prst="rect">
              <a:avLst/>
            </a:prstGeom>
            <a:solidFill>
              <a:srgbClr val="1CABE2">
                <a:alpha val="100000"/>
              </a:srgbClr>
            </a:solidFill>
          </p:spPr>
          <p:txBody>
            <a:bodyPr/>
            <a:lstStyle/>
            <a:p/>
          </p:txBody>
        </p:sp>
        <p:sp>
          <p:nvSpPr>
            <p:cNvPr id="70" name="rc70"/>
            <p:cNvSpPr/>
            <p:nvPr/>
          </p:nvSpPr>
          <p:spPr>
            <a:xfrm>
              <a:off x="4653554" y="3669713"/>
              <a:ext cx="206534" cy="1015674"/>
            </a:xfrm>
            <a:prstGeom prst="rect">
              <a:avLst/>
            </a:prstGeom>
            <a:solidFill>
              <a:srgbClr val="80BD41">
                <a:alpha val="100000"/>
              </a:srgbClr>
            </a:solidFill>
          </p:spPr>
          <p:txBody>
            <a:bodyPr/>
            <a:lstStyle/>
            <a:p/>
          </p:txBody>
        </p:sp>
        <p:sp>
          <p:nvSpPr>
            <p:cNvPr id="71" name="rc71"/>
            <p:cNvSpPr/>
            <p:nvPr/>
          </p:nvSpPr>
          <p:spPr>
            <a:xfrm>
              <a:off x="4653554" y="3605386"/>
              <a:ext cx="206534" cy="22006"/>
            </a:xfrm>
            <a:prstGeom prst="rect">
              <a:avLst/>
            </a:prstGeom>
            <a:solidFill>
              <a:srgbClr val="0058AB">
                <a:alpha val="100000"/>
              </a:srgbClr>
            </a:solidFill>
          </p:spPr>
          <p:txBody>
            <a:bodyPr/>
            <a:lstStyle/>
            <a:p/>
          </p:txBody>
        </p:sp>
        <p:sp>
          <p:nvSpPr>
            <p:cNvPr id="72" name="rc72"/>
            <p:cNvSpPr/>
            <p:nvPr/>
          </p:nvSpPr>
          <p:spPr>
            <a:xfrm>
              <a:off x="4653554" y="3627393"/>
              <a:ext cx="206534" cy="42319"/>
            </a:xfrm>
            <a:prstGeom prst="rect">
              <a:avLst/>
            </a:prstGeom>
            <a:solidFill>
              <a:srgbClr val="1CABE2">
                <a:alpha val="100000"/>
              </a:srgbClr>
            </a:solidFill>
          </p:spPr>
          <p:txBody>
            <a:bodyPr/>
            <a:lstStyle/>
            <a:p/>
          </p:txBody>
        </p:sp>
        <p:sp>
          <p:nvSpPr>
            <p:cNvPr id="73" name="rc73"/>
            <p:cNvSpPr/>
            <p:nvPr/>
          </p:nvSpPr>
          <p:spPr>
            <a:xfrm>
              <a:off x="4883037" y="3635857"/>
              <a:ext cx="206534" cy="1049530"/>
            </a:xfrm>
            <a:prstGeom prst="rect">
              <a:avLst/>
            </a:prstGeom>
            <a:solidFill>
              <a:srgbClr val="80BD41">
                <a:alpha val="100000"/>
              </a:srgbClr>
            </a:solidFill>
          </p:spPr>
          <p:txBody>
            <a:bodyPr/>
            <a:lstStyle/>
            <a:p/>
          </p:txBody>
        </p:sp>
        <p:sp>
          <p:nvSpPr>
            <p:cNvPr id="74" name="rc74"/>
            <p:cNvSpPr/>
            <p:nvPr/>
          </p:nvSpPr>
          <p:spPr>
            <a:xfrm>
              <a:off x="4883037" y="3613850"/>
              <a:ext cx="206534" cy="10156"/>
            </a:xfrm>
            <a:prstGeom prst="rect">
              <a:avLst/>
            </a:prstGeom>
            <a:solidFill>
              <a:srgbClr val="0058AB">
                <a:alpha val="100000"/>
              </a:srgbClr>
            </a:solidFill>
          </p:spPr>
          <p:txBody>
            <a:bodyPr/>
            <a:lstStyle/>
            <a:p/>
          </p:txBody>
        </p:sp>
        <p:sp>
          <p:nvSpPr>
            <p:cNvPr id="75" name="rc75"/>
            <p:cNvSpPr/>
            <p:nvPr/>
          </p:nvSpPr>
          <p:spPr>
            <a:xfrm>
              <a:off x="4883037" y="3624007"/>
              <a:ext cx="206534" cy="11849"/>
            </a:xfrm>
            <a:prstGeom prst="rect">
              <a:avLst/>
            </a:prstGeom>
            <a:solidFill>
              <a:srgbClr val="1CABE2">
                <a:alpha val="100000"/>
              </a:srgbClr>
            </a:solidFill>
          </p:spPr>
          <p:txBody>
            <a:bodyPr/>
            <a:lstStyle/>
            <a:p/>
          </p:txBody>
        </p:sp>
        <p:sp>
          <p:nvSpPr>
            <p:cNvPr id="76" name="rc76"/>
            <p:cNvSpPr/>
            <p:nvPr/>
          </p:nvSpPr>
          <p:spPr>
            <a:xfrm>
              <a:off x="5112520" y="3654477"/>
              <a:ext cx="206534" cy="1030909"/>
            </a:xfrm>
            <a:prstGeom prst="rect">
              <a:avLst/>
            </a:prstGeom>
            <a:solidFill>
              <a:srgbClr val="80BD41">
                <a:alpha val="100000"/>
              </a:srgbClr>
            </a:solidFill>
          </p:spPr>
          <p:txBody>
            <a:bodyPr/>
            <a:lstStyle/>
            <a:p/>
          </p:txBody>
        </p:sp>
        <p:sp>
          <p:nvSpPr>
            <p:cNvPr id="77" name="rc77"/>
            <p:cNvSpPr/>
            <p:nvPr/>
          </p:nvSpPr>
          <p:spPr>
            <a:xfrm>
              <a:off x="5112520" y="3634164"/>
              <a:ext cx="206534" cy="10156"/>
            </a:xfrm>
            <a:prstGeom prst="rect">
              <a:avLst/>
            </a:prstGeom>
            <a:solidFill>
              <a:srgbClr val="0058AB">
                <a:alpha val="100000"/>
              </a:srgbClr>
            </a:solidFill>
          </p:spPr>
          <p:txBody>
            <a:bodyPr/>
            <a:lstStyle/>
            <a:p/>
          </p:txBody>
        </p:sp>
        <p:sp>
          <p:nvSpPr>
            <p:cNvPr id="78" name="rc78"/>
            <p:cNvSpPr/>
            <p:nvPr/>
          </p:nvSpPr>
          <p:spPr>
            <a:xfrm>
              <a:off x="5112520" y="3644321"/>
              <a:ext cx="206534" cy="10156"/>
            </a:xfrm>
            <a:prstGeom prst="rect">
              <a:avLst/>
            </a:prstGeom>
            <a:solidFill>
              <a:srgbClr val="1CABE2">
                <a:alpha val="100000"/>
              </a:srgbClr>
            </a:solidFill>
          </p:spPr>
          <p:txBody>
            <a:bodyPr/>
            <a:lstStyle/>
            <a:p/>
          </p:txBody>
        </p:sp>
        <p:sp>
          <p:nvSpPr>
            <p:cNvPr id="79" name="rc79"/>
            <p:cNvSpPr/>
            <p:nvPr/>
          </p:nvSpPr>
          <p:spPr>
            <a:xfrm>
              <a:off x="5342003" y="3676484"/>
              <a:ext cx="206534" cy="1008903"/>
            </a:xfrm>
            <a:prstGeom prst="rect">
              <a:avLst/>
            </a:prstGeom>
            <a:solidFill>
              <a:srgbClr val="80BD41">
                <a:alpha val="100000"/>
              </a:srgbClr>
            </a:solidFill>
          </p:spPr>
          <p:txBody>
            <a:bodyPr/>
            <a:lstStyle/>
            <a:p/>
          </p:txBody>
        </p:sp>
        <p:sp>
          <p:nvSpPr>
            <p:cNvPr id="80" name="rc80"/>
            <p:cNvSpPr/>
            <p:nvPr/>
          </p:nvSpPr>
          <p:spPr>
            <a:xfrm>
              <a:off x="5342003" y="3656170"/>
              <a:ext cx="206534" cy="10156"/>
            </a:xfrm>
            <a:prstGeom prst="rect">
              <a:avLst/>
            </a:prstGeom>
            <a:solidFill>
              <a:srgbClr val="0058AB">
                <a:alpha val="100000"/>
              </a:srgbClr>
            </a:solidFill>
          </p:spPr>
          <p:txBody>
            <a:bodyPr/>
            <a:lstStyle/>
            <a:p/>
          </p:txBody>
        </p:sp>
        <p:sp>
          <p:nvSpPr>
            <p:cNvPr id="81" name="rc81"/>
            <p:cNvSpPr/>
            <p:nvPr/>
          </p:nvSpPr>
          <p:spPr>
            <a:xfrm>
              <a:off x="5342003" y="3666327"/>
              <a:ext cx="206534" cy="10156"/>
            </a:xfrm>
            <a:prstGeom prst="rect">
              <a:avLst/>
            </a:prstGeom>
            <a:solidFill>
              <a:srgbClr val="1CABE2">
                <a:alpha val="100000"/>
              </a:srgbClr>
            </a:solidFill>
          </p:spPr>
          <p:txBody>
            <a:bodyPr/>
            <a:lstStyle/>
            <a:p/>
          </p:txBody>
        </p:sp>
        <p:sp>
          <p:nvSpPr>
            <p:cNvPr id="82" name="rc82"/>
            <p:cNvSpPr/>
            <p:nvPr/>
          </p:nvSpPr>
          <p:spPr>
            <a:xfrm>
              <a:off x="5571486" y="3705261"/>
              <a:ext cx="206534" cy="980125"/>
            </a:xfrm>
            <a:prstGeom prst="rect">
              <a:avLst/>
            </a:prstGeom>
            <a:solidFill>
              <a:srgbClr val="80BD41">
                <a:alpha val="100000"/>
              </a:srgbClr>
            </a:solidFill>
          </p:spPr>
          <p:txBody>
            <a:bodyPr/>
            <a:lstStyle/>
            <a:p/>
          </p:txBody>
        </p:sp>
        <p:sp>
          <p:nvSpPr>
            <p:cNvPr id="83" name="rc83"/>
            <p:cNvSpPr/>
            <p:nvPr/>
          </p:nvSpPr>
          <p:spPr>
            <a:xfrm>
              <a:off x="5571486" y="3674791"/>
              <a:ext cx="206534" cy="30470"/>
            </a:xfrm>
            <a:prstGeom prst="rect">
              <a:avLst/>
            </a:prstGeom>
            <a:solidFill>
              <a:srgbClr val="0058AB">
                <a:alpha val="100000"/>
              </a:srgbClr>
            </a:solidFill>
          </p:spPr>
          <p:txBody>
            <a:bodyPr/>
            <a:lstStyle/>
            <a:p/>
          </p:txBody>
        </p:sp>
        <p:sp>
          <p:nvSpPr>
            <p:cNvPr id="84" name="rc84"/>
            <p:cNvSpPr/>
            <p:nvPr/>
          </p:nvSpPr>
          <p:spPr>
            <a:xfrm>
              <a:off x="5571486" y="3705261"/>
              <a:ext cx="206534" cy="0"/>
            </a:xfrm>
            <a:prstGeom prst="rect">
              <a:avLst/>
            </a:prstGeom>
            <a:solidFill>
              <a:srgbClr val="1CABE2">
                <a:alpha val="100000"/>
              </a:srgbClr>
            </a:solidFill>
          </p:spPr>
          <p:txBody>
            <a:bodyPr/>
            <a:lstStyle/>
            <a:p/>
          </p:txBody>
        </p:sp>
        <p:sp>
          <p:nvSpPr>
            <p:cNvPr id="85" name="rc85"/>
            <p:cNvSpPr/>
            <p:nvPr/>
          </p:nvSpPr>
          <p:spPr>
            <a:xfrm>
              <a:off x="5800968" y="3710339"/>
              <a:ext cx="206534" cy="975047"/>
            </a:xfrm>
            <a:prstGeom prst="rect">
              <a:avLst/>
            </a:prstGeom>
            <a:solidFill>
              <a:srgbClr val="80BD41">
                <a:alpha val="100000"/>
              </a:srgbClr>
            </a:solidFill>
          </p:spPr>
          <p:txBody>
            <a:bodyPr/>
            <a:lstStyle/>
            <a:p/>
          </p:txBody>
        </p:sp>
        <p:sp>
          <p:nvSpPr>
            <p:cNvPr id="86" name="rc86"/>
            <p:cNvSpPr/>
            <p:nvPr/>
          </p:nvSpPr>
          <p:spPr>
            <a:xfrm>
              <a:off x="5800968" y="3700183"/>
              <a:ext cx="206534" cy="10156"/>
            </a:xfrm>
            <a:prstGeom prst="rect">
              <a:avLst/>
            </a:prstGeom>
            <a:solidFill>
              <a:srgbClr val="0058AB">
                <a:alpha val="100000"/>
              </a:srgbClr>
            </a:solidFill>
          </p:spPr>
          <p:txBody>
            <a:bodyPr/>
            <a:lstStyle/>
            <a:p/>
          </p:txBody>
        </p:sp>
        <p:sp>
          <p:nvSpPr>
            <p:cNvPr id="87" name="rc87"/>
            <p:cNvSpPr/>
            <p:nvPr/>
          </p:nvSpPr>
          <p:spPr>
            <a:xfrm>
              <a:off x="5800968" y="3710339"/>
              <a:ext cx="206534" cy="0"/>
            </a:xfrm>
            <a:prstGeom prst="rect">
              <a:avLst/>
            </a:prstGeom>
            <a:solidFill>
              <a:srgbClr val="1CABE2">
                <a:alpha val="100000"/>
              </a:srgbClr>
            </a:solidFill>
          </p:spPr>
          <p:txBody>
            <a:bodyPr/>
            <a:lstStyle/>
            <a:p/>
          </p:txBody>
        </p:sp>
        <p:sp>
          <p:nvSpPr>
            <p:cNvPr id="88" name="rc88"/>
            <p:cNvSpPr/>
            <p:nvPr/>
          </p:nvSpPr>
          <p:spPr>
            <a:xfrm>
              <a:off x="6030451" y="3764509"/>
              <a:ext cx="206534" cy="920877"/>
            </a:xfrm>
            <a:prstGeom prst="rect">
              <a:avLst/>
            </a:prstGeom>
            <a:solidFill>
              <a:srgbClr val="80BD41">
                <a:alpha val="100000"/>
              </a:srgbClr>
            </a:solidFill>
          </p:spPr>
          <p:txBody>
            <a:bodyPr/>
            <a:lstStyle/>
            <a:p/>
          </p:txBody>
        </p:sp>
        <p:sp>
          <p:nvSpPr>
            <p:cNvPr id="89" name="rc89"/>
            <p:cNvSpPr/>
            <p:nvPr/>
          </p:nvSpPr>
          <p:spPr>
            <a:xfrm>
              <a:off x="6030451" y="3725575"/>
              <a:ext cx="206534" cy="28777"/>
            </a:xfrm>
            <a:prstGeom prst="rect">
              <a:avLst/>
            </a:prstGeom>
            <a:solidFill>
              <a:srgbClr val="0058AB">
                <a:alpha val="100000"/>
              </a:srgbClr>
            </a:solidFill>
          </p:spPr>
          <p:txBody>
            <a:bodyPr/>
            <a:lstStyle/>
            <a:p/>
          </p:txBody>
        </p:sp>
        <p:sp>
          <p:nvSpPr>
            <p:cNvPr id="90" name="rc90"/>
            <p:cNvSpPr/>
            <p:nvPr/>
          </p:nvSpPr>
          <p:spPr>
            <a:xfrm>
              <a:off x="6030451" y="3754352"/>
              <a:ext cx="206534" cy="10156"/>
            </a:xfrm>
            <a:prstGeom prst="rect">
              <a:avLst/>
            </a:prstGeom>
            <a:solidFill>
              <a:srgbClr val="1CABE2">
                <a:alpha val="100000"/>
              </a:srgbClr>
            </a:solidFill>
          </p:spPr>
          <p:txBody>
            <a:bodyPr/>
            <a:lstStyle/>
            <a:p/>
          </p:txBody>
        </p:sp>
        <p:sp>
          <p:nvSpPr>
            <p:cNvPr id="91" name="rc91"/>
            <p:cNvSpPr/>
            <p:nvPr/>
          </p:nvSpPr>
          <p:spPr>
            <a:xfrm>
              <a:off x="6259934" y="3786515"/>
              <a:ext cx="206534" cy="898871"/>
            </a:xfrm>
            <a:prstGeom prst="rect">
              <a:avLst/>
            </a:prstGeom>
            <a:solidFill>
              <a:srgbClr val="80BD41">
                <a:alpha val="100000"/>
              </a:srgbClr>
            </a:solidFill>
          </p:spPr>
          <p:txBody>
            <a:bodyPr/>
            <a:lstStyle/>
            <a:p/>
          </p:txBody>
        </p:sp>
        <p:sp>
          <p:nvSpPr>
            <p:cNvPr id="92" name="rc92"/>
            <p:cNvSpPr/>
            <p:nvPr/>
          </p:nvSpPr>
          <p:spPr>
            <a:xfrm>
              <a:off x="6259934" y="3749274"/>
              <a:ext cx="206534" cy="37241"/>
            </a:xfrm>
            <a:prstGeom prst="rect">
              <a:avLst/>
            </a:prstGeom>
            <a:solidFill>
              <a:srgbClr val="0058AB">
                <a:alpha val="100000"/>
              </a:srgbClr>
            </a:solidFill>
          </p:spPr>
          <p:txBody>
            <a:bodyPr/>
            <a:lstStyle/>
            <a:p/>
          </p:txBody>
        </p:sp>
        <p:sp>
          <p:nvSpPr>
            <p:cNvPr id="93" name="rc93"/>
            <p:cNvSpPr/>
            <p:nvPr/>
          </p:nvSpPr>
          <p:spPr>
            <a:xfrm>
              <a:off x="6259934" y="3786515"/>
              <a:ext cx="206534" cy="0"/>
            </a:xfrm>
            <a:prstGeom prst="rect">
              <a:avLst/>
            </a:prstGeom>
            <a:solidFill>
              <a:srgbClr val="1CABE2">
                <a:alpha val="100000"/>
              </a:srgbClr>
            </a:solidFill>
          </p:spPr>
          <p:txBody>
            <a:bodyPr/>
            <a:lstStyle/>
            <a:p/>
          </p:txBody>
        </p:sp>
        <p:sp>
          <p:nvSpPr>
            <p:cNvPr id="94" name="rc94"/>
            <p:cNvSpPr/>
            <p:nvPr/>
          </p:nvSpPr>
          <p:spPr>
            <a:xfrm>
              <a:off x="6489417" y="3803443"/>
              <a:ext cx="206534" cy="881943"/>
            </a:xfrm>
            <a:prstGeom prst="rect">
              <a:avLst/>
            </a:prstGeom>
            <a:solidFill>
              <a:srgbClr val="80BD41">
                <a:alpha val="100000"/>
              </a:srgbClr>
            </a:solidFill>
          </p:spPr>
          <p:txBody>
            <a:bodyPr/>
            <a:lstStyle/>
            <a:p/>
          </p:txBody>
        </p:sp>
        <p:sp>
          <p:nvSpPr>
            <p:cNvPr id="95" name="rc95"/>
            <p:cNvSpPr/>
            <p:nvPr/>
          </p:nvSpPr>
          <p:spPr>
            <a:xfrm>
              <a:off x="6489417" y="3766202"/>
              <a:ext cx="206534" cy="18620"/>
            </a:xfrm>
            <a:prstGeom prst="rect">
              <a:avLst/>
            </a:prstGeom>
            <a:solidFill>
              <a:srgbClr val="0058AB">
                <a:alpha val="100000"/>
              </a:srgbClr>
            </a:solidFill>
          </p:spPr>
          <p:txBody>
            <a:bodyPr/>
            <a:lstStyle/>
            <a:p/>
          </p:txBody>
        </p:sp>
        <p:sp>
          <p:nvSpPr>
            <p:cNvPr id="96" name="rc96"/>
            <p:cNvSpPr/>
            <p:nvPr/>
          </p:nvSpPr>
          <p:spPr>
            <a:xfrm>
              <a:off x="6489417" y="3784822"/>
              <a:ext cx="206534" cy="18620"/>
            </a:xfrm>
            <a:prstGeom prst="rect">
              <a:avLst/>
            </a:prstGeom>
            <a:solidFill>
              <a:srgbClr val="1CABE2">
                <a:alpha val="100000"/>
              </a:srgbClr>
            </a:solidFill>
          </p:spPr>
          <p:txBody>
            <a:bodyPr/>
            <a:lstStyle/>
            <a:p/>
          </p:txBody>
        </p:sp>
        <p:sp>
          <p:nvSpPr>
            <p:cNvPr id="97" name="rc97"/>
            <p:cNvSpPr/>
            <p:nvPr/>
          </p:nvSpPr>
          <p:spPr>
            <a:xfrm>
              <a:off x="6718899" y="3791593"/>
              <a:ext cx="206534" cy="893793"/>
            </a:xfrm>
            <a:prstGeom prst="rect">
              <a:avLst/>
            </a:prstGeom>
            <a:solidFill>
              <a:srgbClr val="80BD41">
                <a:alpha val="100000"/>
              </a:srgbClr>
            </a:solidFill>
          </p:spPr>
          <p:txBody>
            <a:bodyPr/>
            <a:lstStyle/>
            <a:p/>
          </p:txBody>
        </p:sp>
        <p:sp>
          <p:nvSpPr>
            <p:cNvPr id="98" name="rc98"/>
            <p:cNvSpPr/>
            <p:nvPr/>
          </p:nvSpPr>
          <p:spPr>
            <a:xfrm>
              <a:off x="6718899" y="3764509"/>
              <a:ext cx="206534" cy="27084"/>
            </a:xfrm>
            <a:prstGeom prst="rect">
              <a:avLst/>
            </a:prstGeom>
            <a:solidFill>
              <a:srgbClr val="0058AB">
                <a:alpha val="100000"/>
              </a:srgbClr>
            </a:solidFill>
          </p:spPr>
          <p:txBody>
            <a:bodyPr/>
            <a:lstStyle/>
            <a:p/>
          </p:txBody>
        </p:sp>
        <p:sp>
          <p:nvSpPr>
            <p:cNvPr id="99" name="rc99"/>
            <p:cNvSpPr/>
            <p:nvPr/>
          </p:nvSpPr>
          <p:spPr>
            <a:xfrm>
              <a:off x="6718899" y="3791593"/>
              <a:ext cx="206534" cy="0"/>
            </a:xfrm>
            <a:prstGeom prst="rect">
              <a:avLst/>
            </a:prstGeom>
            <a:solidFill>
              <a:srgbClr val="1CABE2">
                <a:alpha val="100000"/>
              </a:srgbClr>
            </a:solidFill>
          </p:spPr>
          <p:txBody>
            <a:bodyPr/>
            <a:lstStyle/>
            <a:p/>
          </p:txBody>
        </p:sp>
        <p:sp>
          <p:nvSpPr>
            <p:cNvPr id="100" name="rc100"/>
            <p:cNvSpPr/>
            <p:nvPr/>
          </p:nvSpPr>
          <p:spPr>
            <a:xfrm>
              <a:off x="6948382" y="3830528"/>
              <a:ext cx="206534" cy="854859"/>
            </a:xfrm>
            <a:prstGeom prst="rect">
              <a:avLst/>
            </a:prstGeom>
            <a:solidFill>
              <a:srgbClr val="80BD41">
                <a:alpha val="100000"/>
              </a:srgbClr>
            </a:solidFill>
          </p:spPr>
          <p:txBody>
            <a:bodyPr/>
            <a:lstStyle/>
            <a:p/>
          </p:txBody>
        </p:sp>
        <p:sp>
          <p:nvSpPr>
            <p:cNvPr id="101" name="rc101"/>
            <p:cNvSpPr/>
            <p:nvPr/>
          </p:nvSpPr>
          <p:spPr>
            <a:xfrm>
              <a:off x="6948382" y="3784822"/>
              <a:ext cx="206534" cy="8463"/>
            </a:xfrm>
            <a:prstGeom prst="rect">
              <a:avLst/>
            </a:prstGeom>
            <a:solidFill>
              <a:srgbClr val="0058AB">
                <a:alpha val="100000"/>
              </a:srgbClr>
            </a:solidFill>
          </p:spPr>
          <p:txBody>
            <a:bodyPr/>
            <a:lstStyle/>
            <a:p/>
          </p:txBody>
        </p:sp>
        <p:sp>
          <p:nvSpPr>
            <p:cNvPr id="102" name="rc102"/>
            <p:cNvSpPr/>
            <p:nvPr/>
          </p:nvSpPr>
          <p:spPr>
            <a:xfrm>
              <a:off x="6948382" y="3793286"/>
              <a:ext cx="206534" cy="37241"/>
            </a:xfrm>
            <a:prstGeom prst="rect">
              <a:avLst/>
            </a:prstGeom>
            <a:solidFill>
              <a:srgbClr val="1CABE2">
                <a:alpha val="100000"/>
              </a:srgbClr>
            </a:solidFill>
          </p:spPr>
          <p:txBody>
            <a:bodyPr/>
            <a:lstStyle/>
            <a:p/>
          </p:txBody>
        </p:sp>
        <p:sp>
          <p:nvSpPr>
            <p:cNvPr id="103" name="rc103"/>
            <p:cNvSpPr/>
            <p:nvPr/>
          </p:nvSpPr>
          <p:spPr>
            <a:xfrm>
              <a:off x="7177865" y="3800057"/>
              <a:ext cx="206534" cy="9519"/>
            </a:xfrm>
            <a:prstGeom prst="rect">
              <a:avLst/>
            </a:prstGeom>
            <a:solidFill>
              <a:srgbClr val="F26A21">
                <a:alpha val="100000"/>
              </a:srgbClr>
            </a:solidFill>
          </p:spPr>
          <p:txBody>
            <a:bodyPr/>
            <a:lstStyle/>
            <a:p/>
          </p:txBody>
        </p:sp>
        <p:sp>
          <p:nvSpPr>
            <p:cNvPr id="104" name="rc104"/>
            <p:cNvSpPr/>
            <p:nvPr/>
          </p:nvSpPr>
          <p:spPr>
            <a:xfrm>
              <a:off x="7177865" y="3809577"/>
              <a:ext cx="206534" cy="875809"/>
            </a:xfrm>
            <a:prstGeom prst="rect">
              <a:avLst/>
            </a:prstGeom>
            <a:solidFill>
              <a:srgbClr val="FFC20E">
                <a:alpha val="100000"/>
              </a:srgbClr>
            </a:solidFill>
          </p:spPr>
          <p:txBody>
            <a:bodyPr/>
            <a:lstStyle/>
            <a:p/>
          </p:txBody>
        </p:sp>
        <p:sp>
          <p:nvSpPr>
            <p:cNvPr id="105" name="rc105"/>
            <p:cNvSpPr/>
            <p:nvPr/>
          </p:nvSpPr>
          <p:spPr>
            <a:xfrm>
              <a:off x="7407348" y="3815292"/>
              <a:ext cx="206534" cy="10707"/>
            </a:xfrm>
            <a:prstGeom prst="rect">
              <a:avLst/>
            </a:prstGeom>
            <a:solidFill>
              <a:srgbClr val="F26A21">
                <a:alpha val="100000"/>
              </a:srgbClr>
            </a:solidFill>
          </p:spPr>
          <p:txBody>
            <a:bodyPr/>
            <a:lstStyle/>
            <a:p/>
          </p:txBody>
        </p:sp>
        <p:sp>
          <p:nvSpPr>
            <p:cNvPr id="106" name="rc106"/>
            <p:cNvSpPr/>
            <p:nvPr/>
          </p:nvSpPr>
          <p:spPr>
            <a:xfrm>
              <a:off x="7407348" y="3826000"/>
              <a:ext cx="206534" cy="859386"/>
            </a:xfrm>
            <a:prstGeom prst="rect">
              <a:avLst/>
            </a:prstGeom>
            <a:solidFill>
              <a:srgbClr val="FFC20E">
                <a:alpha val="100000"/>
              </a:srgbClr>
            </a:solidFill>
          </p:spPr>
          <p:txBody>
            <a:bodyPr/>
            <a:lstStyle/>
            <a:p/>
          </p:txBody>
        </p:sp>
        <p:sp>
          <p:nvSpPr>
            <p:cNvPr id="107" name="rc107"/>
            <p:cNvSpPr/>
            <p:nvPr/>
          </p:nvSpPr>
          <p:spPr>
            <a:xfrm>
              <a:off x="7636830" y="3830528"/>
              <a:ext cx="206534" cy="12043"/>
            </a:xfrm>
            <a:prstGeom prst="rect">
              <a:avLst/>
            </a:prstGeom>
            <a:solidFill>
              <a:srgbClr val="F26A21">
                <a:alpha val="100000"/>
              </a:srgbClr>
            </a:solidFill>
          </p:spPr>
          <p:txBody>
            <a:bodyPr/>
            <a:lstStyle/>
            <a:p/>
          </p:txBody>
        </p:sp>
        <p:sp>
          <p:nvSpPr>
            <p:cNvPr id="108" name="rc108"/>
            <p:cNvSpPr/>
            <p:nvPr/>
          </p:nvSpPr>
          <p:spPr>
            <a:xfrm>
              <a:off x="7636830" y="3842571"/>
              <a:ext cx="206534" cy="842816"/>
            </a:xfrm>
            <a:prstGeom prst="rect">
              <a:avLst/>
            </a:prstGeom>
            <a:solidFill>
              <a:srgbClr val="FFC20E">
                <a:alpha val="100000"/>
              </a:srgbClr>
            </a:solidFill>
          </p:spPr>
          <p:txBody>
            <a:bodyPr/>
            <a:lstStyle/>
            <a:p/>
          </p:txBody>
        </p:sp>
        <p:sp>
          <p:nvSpPr>
            <p:cNvPr id="109" name="rc109"/>
            <p:cNvSpPr/>
            <p:nvPr/>
          </p:nvSpPr>
          <p:spPr>
            <a:xfrm>
              <a:off x="7866313" y="3845763"/>
              <a:ext cx="206534" cy="13545"/>
            </a:xfrm>
            <a:prstGeom prst="rect">
              <a:avLst/>
            </a:prstGeom>
            <a:solidFill>
              <a:srgbClr val="F26A21">
                <a:alpha val="100000"/>
              </a:srgbClr>
            </a:solidFill>
          </p:spPr>
          <p:txBody>
            <a:bodyPr/>
            <a:lstStyle/>
            <a:p/>
          </p:txBody>
        </p:sp>
        <p:sp>
          <p:nvSpPr>
            <p:cNvPr id="110" name="rc110"/>
            <p:cNvSpPr/>
            <p:nvPr/>
          </p:nvSpPr>
          <p:spPr>
            <a:xfrm>
              <a:off x="7866313" y="3859308"/>
              <a:ext cx="206534" cy="826078"/>
            </a:xfrm>
            <a:prstGeom prst="rect">
              <a:avLst/>
            </a:prstGeom>
            <a:solidFill>
              <a:srgbClr val="FFC20E">
                <a:alpha val="100000"/>
              </a:srgbClr>
            </a:solidFill>
          </p:spPr>
          <p:txBody>
            <a:bodyPr/>
            <a:lstStyle/>
            <a:p/>
          </p:txBody>
        </p:sp>
        <p:sp>
          <p:nvSpPr>
            <p:cNvPr id="111" name="rc111"/>
            <p:cNvSpPr/>
            <p:nvPr/>
          </p:nvSpPr>
          <p:spPr>
            <a:xfrm>
              <a:off x="8095796" y="3859305"/>
              <a:ext cx="206534" cy="15235"/>
            </a:xfrm>
            <a:prstGeom prst="rect">
              <a:avLst/>
            </a:prstGeom>
            <a:solidFill>
              <a:srgbClr val="F26A21">
                <a:alpha val="100000"/>
              </a:srgbClr>
            </a:solidFill>
          </p:spPr>
          <p:txBody>
            <a:bodyPr/>
            <a:lstStyle/>
            <a:p/>
          </p:txBody>
        </p:sp>
        <p:sp>
          <p:nvSpPr>
            <p:cNvPr id="112" name="rc112"/>
            <p:cNvSpPr/>
            <p:nvPr/>
          </p:nvSpPr>
          <p:spPr>
            <a:xfrm>
              <a:off x="8095796" y="3874540"/>
              <a:ext cx="206534" cy="810846"/>
            </a:xfrm>
            <a:prstGeom prst="rect">
              <a:avLst/>
            </a:prstGeom>
            <a:solidFill>
              <a:srgbClr val="FFC20E">
                <a:alpha val="100000"/>
              </a:srgbClr>
            </a:solidFill>
          </p:spPr>
          <p:txBody>
            <a:bodyPr/>
            <a:lstStyle/>
            <a:p/>
          </p:txBody>
        </p:sp>
        <p:sp>
          <p:nvSpPr>
            <p:cNvPr id="113" name="pl113"/>
            <p:cNvSpPr/>
            <p:nvPr/>
          </p:nvSpPr>
          <p:spPr>
            <a:xfrm>
              <a:off x="1314580" y="2071041"/>
              <a:ext cx="5737069" cy="79222"/>
            </a:xfrm>
            <a:custGeom>
              <a:avLst/>
              <a:pathLst>
                <a:path w="5737069" h="79222">
                  <a:moveTo>
                    <a:pt x="0" y="0"/>
                  </a:moveTo>
                  <a:lnTo>
                    <a:pt x="229482" y="0"/>
                  </a:lnTo>
                  <a:lnTo>
                    <a:pt x="458965" y="0"/>
                  </a:lnTo>
                  <a:lnTo>
                    <a:pt x="688448" y="0"/>
                  </a:lnTo>
                  <a:lnTo>
                    <a:pt x="917931" y="0"/>
                  </a:lnTo>
                  <a:lnTo>
                    <a:pt x="1147413" y="0"/>
                  </a:lnTo>
                  <a:lnTo>
                    <a:pt x="1376896" y="0"/>
                  </a:lnTo>
                  <a:lnTo>
                    <a:pt x="1606379" y="0"/>
                  </a:lnTo>
                  <a:lnTo>
                    <a:pt x="1835862" y="0"/>
                  </a:lnTo>
                  <a:lnTo>
                    <a:pt x="2065344" y="0"/>
                  </a:lnTo>
                  <a:lnTo>
                    <a:pt x="2294827" y="26407"/>
                  </a:lnTo>
                  <a:lnTo>
                    <a:pt x="2524310" y="0"/>
                  </a:lnTo>
                  <a:lnTo>
                    <a:pt x="2753793" y="0"/>
                  </a:lnTo>
                  <a:lnTo>
                    <a:pt x="2983275" y="26407"/>
                  </a:lnTo>
                  <a:lnTo>
                    <a:pt x="3212758" y="0"/>
                  </a:lnTo>
                  <a:lnTo>
                    <a:pt x="3442241" y="26407"/>
                  </a:lnTo>
                  <a:lnTo>
                    <a:pt x="3671724" y="0"/>
                  </a:lnTo>
                  <a:lnTo>
                    <a:pt x="3901207" y="0"/>
                  </a:lnTo>
                  <a:lnTo>
                    <a:pt x="4130689" y="0"/>
                  </a:lnTo>
                  <a:lnTo>
                    <a:pt x="4360172" y="52815"/>
                  </a:lnTo>
                  <a:lnTo>
                    <a:pt x="4589655" y="0"/>
                  </a:lnTo>
                  <a:lnTo>
                    <a:pt x="4819138" y="52815"/>
                  </a:lnTo>
                  <a:lnTo>
                    <a:pt x="5048620" y="79222"/>
                  </a:lnTo>
                  <a:lnTo>
                    <a:pt x="5278103" y="26407"/>
                  </a:lnTo>
                  <a:lnTo>
                    <a:pt x="5507586" y="52815"/>
                  </a:lnTo>
                  <a:lnTo>
                    <a:pt x="5737069" y="0"/>
                  </a:lnTo>
                </a:path>
              </a:pathLst>
            </a:custGeom>
            <a:ln w="27101" cap="flat">
              <a:solidFill>
                <a:srgbClr val="0058AB">
                  <a:alpha val="100000"/>
                </a:srgbClr>
              </a:solidFill>
              <a:prstDash val="solid"/>
              <a:round/>
            </a:ln>
          </p:spPr>
          <p:txBody>
            <a:bodyPr/>
            <a:lstStyle/>
            <a:p/>
          </p:txBody>
        </p:sp>
        <p:sp>
          <p:nvSpPr>
            <p:cNvPr id="114" name="pl114"/>
            <p:cNvSpPr/>
            <p:nvPr/>
          </p:nvSpPr>
          <p:spPr>
            <a:xfrm>
              <a:off x="1314580" y="2071041"/>
              <a:ext cx="5737069" cy="132037"/>
            </a:xfrm>
            <a:custGeom>
              <a:avLst/>
              <a:pathLst>
                <a:path w="5737069" h="132037">
                  <a:moveTo>
                    <a:pt x="0" y="0"/>
                  </a:moveTo>
                  <a:lnTo>
                    <a:pt x="229482" y="0"/>
                  </a:lnTo>
                  <a:lnTo>
                    <a:pt x="458965" y="52815"/>
                  </a:lnTo>
                  <a:lnTo>
                    <a:pt x="688448" y="0"/>
                  </a:lnTo>
                  <a:lnTo>
                    <a:pt x="917931" y="79222"/>
                  </a:lnTo>
                  <a:lnTo>
                    <a:pt x="1147413" y="0"/>
                  </a:lnTo>
                  <a:lnTo>
                    <a:pt x="1376896" y="0"/>
                  </a:lnTo>
                  <a:lnTo>
                    <a:pt x="1606379" y="0"/>
                  </a:lnTo>
                  <a:lnTo>
                    <a:pt x="1835862" y="0"/>
                  </a:lnTo>
                  <a:lnTo>
                    <a:pt x="2065344" y="26407"/>
                  </a:lnTo>
                  <a:lnTo>
                    <a:pt x="2294827" y="79222"/>
                  </a:lnTo>
                  <a:lnTo>
                    <a:pt x="2524310" y="26407"/>
                  </a:lnTo>
                  <a:lnTo>
                    <a:pt x="2753793" y="26407"/>
                  </a:lnTo>
                  <a:lnTo>
                    <a:pt x="2983275" y="52815"/>
                  </a:lnTo>
                  <a:lnTo>
                    <a:pt x="3212758" y="26407"/>
                  </a:lnTo>
                  <a:lnTo>
                    <a:pt x="3442241" y="132037"/>
                  </a:lnTo>
                  <a:lnTo>
                    <a:pt x="3671724" y="26407"/>
                  </a:lnTo>
                  <a:lnTo>
                    <a:pt x="3901207" y="26407"/>
                  </a:lnTo>
                  <a:lnTo>
                    <a:pt x="4130689" y="26407"/>
                  </a:lnTo>
                  <a:lnTo>
                    <a:pt x="4360172" y="52815"/>
                  </a:lnTo>
                  <a:lnTo>
                    <a:pt x="4589655" y="0"/>
                  </a:lnTo>
                  <a:lnTo>
                    <a:pt x="4819138" y="79222"/>
                  </a:lnTo>
                  <a:lnTo>
                    <a:pt x="5048620" y="79222"/>
                  </a:lnTo>
                  <a:lnTo>
                    <a:pt x="5278103" y="79222"/>
                  </a:lnTo>
                  <a:lnTo>
                    <a:pt x="5507586" y="52815"/>
                  </a:lnTo>
                  <a:lnTo>
                    <a:pt x="5737069" y="105630"/>
                  </a:lnTo>
                </a:path>
              </a:pathLst>
            </a:custGeom>
            <a:ln w="27101" cap="flat">
              <a:solidFill>
                <a:srgbClr val="80BD41">
                  <a:alpha val="100000"/>
                </a:srgbClr>
              </a:solidFill>
              <a:prstDash val="solid"/>
              <a:round/>
            </a:ln>
          </p:spPr>
          <p:txBody>
            <a:bodyPr/>
            <a:lstStyle/>
            <a:p/>
          </p:txBody>
        </p:sp>
        <p:sp>
          <p:nvSpPr>
            <p:cNvPr id="115" name="tx115"/>
            <p:cNvSpPr/>
            <p:nvPr/>
          </p:nvSpPr>
          <p:spPr>
            <a:xfrm>
              <a:off x="12462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39366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4108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68849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6064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83590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06539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29487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52435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75383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698332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24625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239366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354108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468849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606424"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583590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06539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629487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6524356"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675383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6983321"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7" name="tx137"/>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9635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139" name="tx139"/>
            <p:cNvSpPr/>
            <p:nvPr/>
          </p:nvSpPr>
          <p:spPr>
            <a:xfrm>
              <a:off x="508103" y="293516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40" name="tx140"/>
            <p:cNvSpPr/>
            <p:nvPr/>
          </p:nvSpPr>
          <p:spPr>
            <a:xfrm>
              <a:off x="508103" y="208877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52255" y="5522891"/>
              <a:ext cx="201456" cy="201456"/>
            </a:xfrm>
            <a:prstGeom prst="rect">
              <a:avLst/>
            </a:prstGeom>
            <a:solidFill>
              <a:srgbClr val="80BD41">
                <a:alpha val="100000"/>
              </a:srgbClr>
            </a:solidFill>
          </p:spPr>
          <p:txBody>
            <a:bodyPr/>
            <a:lstStyle/>
            <a:p/>
          </p:txBody>
        </p:sp>
        <p:sp>
          <p:nvSpPr>
            <p:cNvPr id="163" name="rc163"/>
            <p:cNvSpPr/>
            <p:nvPr/>
          </p:nvSpPr>
          <p:spPr>
            <a:xfrm>
              <a:off x="2554205" y="5522891"/>
              <a:ext cx="201456" cy="201456"/>
            </a:xfrm>
            <a:prstGeom prst="rect">
              <a:avLst/>
            </a:prstGeom>
            <a:solidFill>
              <a:srgbClr val="1CABE2">
                <a:alpha val="100000"/>
              </a:srgbClr>
            </a:solidFill>
          </p:spPr>
          <p:txBody>
            <a:bodyPr/>
            <a:lstStyle/>
            <a:p/>
          </p:txBody>
        </p:sp>
        <p:sp>
          <p:nvSpPr>
            <p:cNvPr id="164" name="rc164"/>
            <p:cNvSpPr/>
            <p:nvPr/>
          </p:nvSpPr>
          <p:spPr>
            <a:xfrm>
              <a:off x="3627028" y="5522891"/>
              <a:ext cx="201456" cy="201456"/>
            </a:xfrm>
            <a:prstGeom prst="rect">
              <a:avLst/>
            </a:prstGeom>
            <a:solidFill>
              <a:srgbClr val="0058AB">
                <a:alpha val="100000"/>
              </a:srgbClr>
            </a:solidFill>
          </p:spPr>
          <p:txBody>
            <a:bodyPr/>
            <a:lstStyle/>
            <a:p/>
          </p:txBody>
        </p:sp>
        <p:sp>
          <p:nvSpPr>
            <p:cNvPr id="165" name="rc165"/>
            <p:cNvSpPr/>
            <p:nvPr/>
          </p:nvSpPr>
          <p:spPr>
            <a:xfrm>
              <a:off x="4622361" y="5522891"/>
              <a:ext cx="201456" cy="201456"/>
            </a:xfrm>
            <a:prstGeom prst="rect">
              <a:avLst/>
            </a:prstGeom>
            <a:solidFill>
              <a:srgbClr val="FFC20E">
                <a:alpha val="100000"/>
              </a:srgbClr>
            </a:solidFill>
          </p:spPr>
          <p:txBody>
            <a:bodyPr/>
            <a:lstStyle/>
            <a:p/>
          </p:txBody>
        </p:sp>
        <p:sp>
          <p:nvSpPr>
            <p:cNvPr id="166" name="rc166"/>
            <p:cNvSpPr/>
            <p:nvPr/>
          </p:nvSpPr>
          <p:spPr>
            <a:xfrm>
              <a:off x="6526495" y="5522891"/>
              <a:ext cx="201455" cy="201456"/>
            </a:xfrm>
            <a:prstGeom prst="rect">
              <a:avLst/>
            </a:prstGeom>
            <a:solidFill>
              <a:srgbClr val="F26A21">
                <a:alpha val="100000"/>
              </a:srgbClr>
            </a:solidFill>
          </p:spPr>
          <p:txBody>
            <a:bodyPr/>
            <a:lstStyle/>
            <a:p/>
          </p:txBody>
        </p:sp>
        <p:sp>
          <p:nvSpPr>
            <p:cNvPr id="167" name="tx167"/>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856762" y="1511762"/>
              <a:ext cx="52188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Saint Kitts and Nevis</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Saint Kitts and Nevis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Saint Kitts and Nevis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67640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927979"/>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3179558"/>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2431137"/>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1682716"/>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9" name="pl9"/>
            <p:cNvSpPr/>
            <p:nvPr/>
          </p:nvSpPr>
          <p:spPr>
            <a:xfrm>
              <a:off x="697869" y="505061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430219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3553769"/>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697869" y="2805348"/>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3" name="pl13"/>
            <p:cNvSpPr/>
            <p:nvPr/>
          </p:nvSpPr>
          <p:spPr>
            <a:xfrm>
              <a:off x="697869" y="2056927"/>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4" name="pl14"/>
            <p:cNvSpPr/>
            <p:nvPr/>
          </p:nvSpPr>
          <p:spPr>
            <a:xfrm>
              <a:off x="1189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359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8240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288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52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2172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681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9146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610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4074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539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9003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14681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932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6396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8861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325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37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6254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87190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183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3647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112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8576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041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827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078621" y="3853137"/>
              <a:ext cx="221797" cy="1197473"/>
            </a:xfrm>
            <a:prstGeom prst="rect">
              <a:avLst/>
            </a:prstGeom>
            <a:solidFill>
              <a:srgbClr val="0058AB">
                <a:alpha val="100000"/>
              </a:srgbClr>
            </a:solidFill>
          </p:spPr>
          <p:txBody>
            <a:bodyPr/>
            <a:lstStyle/>
            <a:p/>
          </p:txBody>
        </p:sp>
        <p:sp>
          <p:nvSpPr>
            <p:cNvPr id="43" name="rc43"/>
            <p:cNvSpPr/>
            <p:nvPr/>
          </p:nvSpPr>
          <p:spPr>
            <a:xfrm>
              <a:off x="1325063" y="3853137"/>
              <a:ext cx="221797" cy="1197473"/>
            </a:xfrm>
            <a:prstGeom prst="rect">
              <a:avLst/>
            </a:prstGeom>
            <a:solidFill>
              <a:srgbClr val="0058AB">
                <a:alpha val="100000"/>
              </a:srgbClr>
            </a:solidFill>
          </p:spPr>
          <p:txBody>
            <a:bodyPr/>
            <a:lstStyle/>
            <a:p/>
          </p:txBody>
        </p:sp>
        <p:sp>
          <p:nvSpPr>
            <p:cNvPr id="44" name="rc44"/>
            <p:cNvSpPr/>
            <p:nvPr/>
          </p:nvSpPr>
          <p:spPr>
            <a:xfrm>
              <a:off x="1571504" y="3853137"/>
              <a:ext cx="221797" cy="1197473"/>
            </a:xfrm>
            <a:prstGeom prst="rect">
              <a:avLst/>
            </a:prstGeom>
            <a:solidFill>
              <a:srgbClr val="0058AB">
                <a:alpha val="100000"/>
              </a:srgbClr>
            </a:solidFill>
          </p:spPr>
          <p:txBody>
            <a:bodyPr/>
            <a:lstStyle/>
            <a:p/>
          </p:txBody>
        </p:sp>
        <p:sp>
          <p:nvSpPr>
            <p:cNvPr id="45" name="rc45"/>
            <p:cNvSpPr/>
            <p:nvPr/>
          </p:nvSpPr>
          <p:spPr>
            <a:xfrm>
              <a:off x="1817945" y="3853137"/>
              <a:ext cx="221797" cy="1197473"/>
            </a:xfrm>
            <a:prstGeom prst="rect">
              <a:avLst/>
            </a:prstGeom>
            <a:solidFill>
              <a:srgbClr val="0058AB">
                <a:alpha val="100000"/>
              </a:srgbClr>
            </a:solidFill>
          </p:spPr>
          <p:txBody>
            <a:bodyPr/>
            <a:lstStyle/>
            <a:p/>
          </p:txBody>
        </p:sp>
        <p:sp>
          <p:nvSpPr>
            <p:cNvPr id="46" name="rc46"/>
            <p:cNvSpPr/>
            <p:nvPr/>
          </p:nvSpPr>
          <p:spPr>
            <a:xfrm>
              <a:off x="2064387" y="3853137"/>
              <a:ext cx="221797" cy="1197473"/>
            </a:xfrm>
            <a:prstGeom prst="rect">
              <a:avLst/>
            </a:prstGeom>
            <a:solidFill>
              <a:srgbClr val="0058AB">
                <a:alpha val="100000"/>
              </a:srgbClr>
            </a:solidFill>
          </p:spPr>
          <p:txBody>
            <a:bodyPr/>
            <a:lstStyle/>
            <a:p/>
          </p:txBody>
        </p:sp>
        <p:sp>
          <p:nvSpPr>
            <p:cNvPr id="47" name="rc47"/>
            <p:cNvSpPr/>
            <p:nvPr/>
          </p:nvSpPr>
          <p:spPr>
            <a:xfrm>
              <a:off x="2310828" y="4002822"/>
              <a:ext cx="221797" cy="1047789"/>
            </a:xfrm>
            <a:prstGeom prst="rect">
              <a:avLst/>
            </a:prstGeom>
            <a:solidFill>
              <a:srgbClr val="0058AB">
                <a:alpha val="100000"/>
              </a:srgbClr>
            </a:solidFill>
          </p:spPr>
          <p:txBody>
            <a:bodyPr/>
            <a:lstStyle/>
            <a:p/>
          </p:txBody>
        </p:sp>
        <p:sp>
          <p:nvSpPr>
            <p:cNvPr id="48" name="rc48"/>
            <p:cNvSpPr/>
            <p:nvPr/>
          </p:nvSpPr>
          <p:spPr>
            <a:xfrm>
              <a:off x="2557269" y="4002822"/>
              <a:ext cx="221797" cy="1047789"/>
            </a:xfrm>
            <a:prstGeom prst="rect">
              <a:avLst/>
            </a:prstGeom>
            <a:solidFill>
              <a:srgbClr val="0058AB">
                <a:alpha val="100000"/>
              </a:srgbClr>
            </a:solidFill>
          </p:spPr>
          <p:txBody>
            <a:bodyPr/>
            <a:lstStyle/>
            <a:p/>
          </p:txBody>
        </p:sp>
        <p:sp>
          <p:nvSpPr>
            <p:cNvPr id="49" name="rc49"/>
            <p:cNvSpPr/>
            <p:nvPr/>
          </p:nvSpPr>
          <p:spPr>
            <a:xfrm>
              <a:off x="2803711" y="4002822"/>
              <a:ext cx="221797" cy="1047789"/>
            </a:xfrm>
            <a:prstGeom prst="rect">
              <a:avLst/>
            </a:prstGeom>
            <a:solidFill>
              <a:srgbClr val="0058AB">
                <a:alpha val="100000"/>
              </a:srgbClr>
            </a:solidFill>
          </p:spPr>
          <p:txBody>
            <a:bodyPr/>
            <a:lstStyle/>
            <a:p/>
          </p:txBody>
        </p:sp>
        <p:sp>
          <p:nvSpPr>
            <p:cNvPr id="50" name="rc50"/>
            <p:cNvSpPr/>
            <p:nvPr/>
          </p:nvSpPr>
          <p:spPr>
            <a:xfrm>
              <a:off x="3050152" y="4002822"/>
              <a:ext cx="221797" cy="1047789"/>
            </a:xfrm>
            <a:prstGeom prst="rect">
              <a:avLst/>
            </a:prstGeom>
            <a:solidFill>
              <a:srgbClr val="0058AB">
                <a:alpha val="100000"/>
              </a:srgbClr>
            </a:solidFill>
          </p:spPr>
          <p:txBody>
            <a:bodyPr/>
            <a:lstStyle/>
            <a:p/>
          </p:txBody>
        </p:sp>
        <p:sp>
          <p:nvSpPr>
            <p:cNvPr id="51" name="rc51"/>
            <p:cNvSpPr/>
            <p:nvPr/>
          </p:nvSpPr>
          <p:spPr>
            <a:xfrm>
              <a:off x="3296593" y="4002822"/>
              <a:ext cx="221797" cy="1047789"/>
            </a:xfrm>
            <a:prstGeom prst="rect">
              <a:avLst/>
            </a:prstGeom>
            <a:solidFill>
              <a:srgbClr val="0058AB">
                <a:alpha val="100000"/>
              </a:srgbClr>
            </a:solidFill>
          </p:spPr>
          <p:txBody>
            <a:bodyPr/>
            <a:lstStyle/>
            <a:p/>
          </p:txBody>
        </p:sp>
        <p:sp>
          <p:nvSpPr>
            <p:cNvPr id="52" name="rc52"/>
            <p:cNvSpPr/>
            <p:nvPr/>
          </p:nvSpPr>
          <p:spPr>
            <a:xfrm>
              <a:off x="3543035" y="2955032"/>
              <a:ext cx="221797" cy="2095579"/>
            </a:xfrm>
            <a:prstGeom prst="rect">
              <a:avLst/>
            </a:prstGeom>
            <a:solidFill>
              <a:srgbClr val="0058AB">
                <a:alpha val="100000"/>
              </a:srgbClr>
            </a:solidFill>
          </p:spPr>
          <p:txBody>
            <a:bodyPr/>
            <a:lstStyle/>
            <a:p/>
          </p:txBody>
        </p:sp>
        <p:sp>
          <p:nvSpPr>
            <p:cNvPr id="53" name="rc53"/>
            <p:cNvSpPr/>
            <p:nvPr/>
          </p:nvSpPr>
          <p:spPr>
            <a:xfrm>
              <a:off x="3789476" y="4002822"/>
              <a:ext cx="221797" cy="1047789"/>
            </a:xfrm>
            <a:prstGeom prst="rect">
              <a:avLst/>
            </a:prstGeom>
            <a:solidFill>
              <a:srgbClr val="0058AB">
                <a:alpha val="100000"/>
              </a:srgbClr>
            </a:solidFill>
          </p:spPr>
          <p:txBody>
            <a:bodyPr/>
            <a:lstStyle/>
            <a:p/>
          </p:txBody>
        </p:sp>
        <p:sp>
          <p:nvSpPr>
            <p:cNvPr id="54" name="rc54"/>
            <p:cNvSpPr/>
            <p:nvPr/>
          </p:nvSpPr>
          <p:spPr>
            <a:xfrm>
              <a:off x="4035917" y="4002822"/>
              <a:ext cx="221797" cy="1047789"/>
            </a:xfrm>
            <a:prstGeom prst="rect">
              <a:avLst/>
            </a:prstGeom>
            <a:solidFill>
              <a:srgbClr val="0058AB">
                <a:alpha val="100000"/>
              </a:srgbClr>
            </a:solidFill>
          </p:spPr>
          <p:txBody>
            <a:bodyPr/>
            <a:lstStyle/>
            <a:p/>
          </p:txBody>
        </p:sp>
        <p:sp>
          <p:nvSpPr>
            <p:cNvPr id="55" name="rc55"/>
            <p:cNvSpPr/>
            <p:nvPr/>
          </p:nvSpPr>
          <p:spPr>
            <a:xfrm>
              <a:off x="4282359" y="3104716"/>
              <a:ext cx="221797" cy="1945895"/>
            </a:xfrm>
            <a:prstGeom prst="rect">
              <a:avLst/>
            </a:prstGeom>
            <a:solidFill>
              <a:srgbClr val="0058AB">
                <a:alpha val="100000"/>
              </a:srgbClr>
            </a:solidFill>
          </p:spPr>
          <p:txBody>
            <a:bodyPr/>
            <a:lstStyle/>
            <a:p/>
          </p:txBody>
        </p:sp>
        <p:sp>
          <p:nvSpPr>
            <p:cNvPr id="56" name="rc56"/>
            <p:cNvSpPr/>
            <p:nvPr/>
          </p:nvSpPr>
          <p:spPr>
            <a:xfrm>
              <a:off x="4528800" y="4152506"/>
              <a:ext cx="221797" cy="898105"/>
            </a:xfrm>
            <a:prstGeom prst="rect">
              <a:avLst/>
            </a:prstGeom>
            <a:solidFill>
              <a:srgbClr val="0058AB">
                <a:alpha val="100000"/>
              </a:srgbClr>
            </a:solidFill>
          </p:spPr>
          <p:txBody>
            <a:bodyPr/>
            <a:lstStyle/>
            <a:p/>
          </p:txBody>
        </p:sp>
        <p:sp>
          <p:nvSpPr>
            <p:cNvPr id="57" name="rc57"/>
            <p:cNvSpPr/>
            <p:nvPr/>
          </p:nvSpPr>
          <p:spPr>
            <a:xfrm>
              <a:off x="4775241" y="3104716"/>
              <a:ext cx="221797" cy="1945895"/>
            </a:xfrm>
            <a:prstGeom prst="rect">
              <a:avLst/>
            </a:prstGeom>
            <a:solidFill>
              <a:srgbClr val="0058AB">
                <a:alpha val="100000"/>
              </a:srgbClr>
            </a:solidFill>
          </p:spPr>
          <p:txBody>
            <a:bodyPr/>
            <a:lstStyle/>
            <a:p/>
          </p:txBody>
        </p:sp>
        <p:sp>
          <p:nvSpPr>
            <p:cNvPr id="58" name="rc58"/>
            <p:cNvSpPr/>
            <p:nvPr/>
          </p:nvSpPr>
          <p:spPr>
            <a:xfrm>
              <a:off x="5021683" y="4152506"/>
              <a:ext cx="221797" cy="898105"/>
            </a:xfrm>
            <a:prstGeom prst="rect">
              <a:avLst/>
            </a:prstGeom>
            <a:solidFill>
              <a:srgbClr val="0058AB">
                <a:alpha val="100000"/>
              </a:srgbClr>
            </a:solidFill>
          </p:spPr>
          <p:txBody>
            <a:bodyPr/>
            <a:lstStyle/>
            <a:p/>
          </p:txBody>
        </p:sp>
        <p:sp>
          <p:nvSpPr>
            <p:cNvPr id="59" name="rc59"/>
            <p:cNvSpPr/>
            <p:nvPr/>
          </p:nvSpPr>
          <p:spPr>
            <a:xfrm>
              <a:off x="5268124" y="4152506"/>
              <a:ext cx="221797" cy="898105"/>
            </a:xfrm>
            <a:prstGeom prst="rect">
              <a:avLst/>
            </a:prstGeom>
            <a:solidFill>
              <a:srgbClr val="0058AB">
                <a:alpha val="100000"/>
              </a:srgbClr>
            </a:solidFill>
          </p:spPr>
          <p:txBody>
            <a:bodyPr/>
            <a:lstStyle/>
            <a:p/>
          </p:txBody>
        </p:sp>
        <p:sp>
          <p:nvSpPr>
            <p:cNvPr id="60" name="rc60"/>
            <p:cNvSpPr/>
            <p:nvPr/>
          </p:nvSpPr>
          <p:spPr>
            <a:xfrm>
              <a:off x="5514565" y="4152506"/>
              <a:ext cx="221797" cy="898105"/>
            </a:xfrm>
            <a:prstGeom prst="rect">
              <a:avLst/>
            </a:prstGeom>
            <a:solidFill>
              <a:srgbClr val="0058AB">
                <a:alpha val="100000"/>
              </a:srgbClr>
            </a:solidFill>
          </p:spPr>
          <p:txBody>
            <a:bodyPr/>
            <a:lstStyle/>
            <a:p/>
          </p:txBody>
        </p:sp>
        <p:sp>
          <p:nvSpPr>
            <p:cNvPr id="61" name="rc61"/>
            <p:cNvSpPr/>
            <p:nvPr/>
          </p:nvSpPr>
          <p:spPr>
            <a:xfrm>
              <a:off x="5761007" y="2356295"/>
              <a:ext cx="221797" cy="2694316"/>
            </a:xfrm>
            <a:prstGeom prst="rect">
              <a:avLst/>
            </a:prstGeom>
            <a:solidFill>
              <a:srgbClr val="0058AB">
                <a:alpha val="100000"/>
              </a:srgbClr>
            </a:solidFill>
          </p:spPr>
          <p:txBody>
            <a:bodyPr/>
            <a:lstStyle/>
            <a:p/>
          </p:txBody>
        </p:sp>
        <p:sp>
          <p:nvSpPr>
            <p:cNvPr id="62" name="rc62"/>
            <p:cNvSpPr/>
            <p:nvPr/>
          </p:nvSpPr>
          <p:spPr>
            <a:xfrm>
              <a:off x="6007448" y="4152506"/>
              <a:ext cx="221797" cy="898105"/>
            </a:xfrm>
            <a:prstGeom prst="rect">
              <a:avLst/>
            </a:prstGeom>
            <a:solidFill>
              <a:srgbClr val="0058AB">
                <a:alpha val="100000"/>
              </a:srgbClr>
            </a:solidFill>
          </p:spPr>
          <p:txBody>
            <a:bodyPr/>
            <a:lstStyle/>
            <a:p/>
          </p:txBody>
        </p:sp>
        <p:sp>
          <p:nvSpPr>
            <p:cNvPr id="63" name="rc63"/>
            <p:cNvSpPr/>
            <p:nvPr/>
          </p:nvSpPr>
          <p:spPr>
            <a:xfrm>
              <a:off x="6253889" y="2505979"/>
              <a:ext cx="221797" cy="2544631"/>
            </a:xfrm>
            <a:prstGeom prst="rect">
              <a:avLst/>
            </a:prstGeom>
            <a:solidFill>
              <a:srgbClr val="0058AB">
                <a:alpha val="100000"/>
              </a:srgbClr>
            </a:solidFill>
          </p:spPr>
          <p:txBody>
            <a:bodyPr/>
            <a:lstStyle/>
            <a:p/>
          </p:txBody>
        </p:sp>
        <p:sp>
          <p:nvSpPr>
            <p:cNvPr id="64" name="rc64"/>
            <p:cNvSpPr/>
            <p:nvPr/>
          </p:nvSpPr>
          <p:spPr>
            <a:xfrm>
              <a:off x="6500331" y="1757558"/>
              <a:ext cx="221797" cy="3293053"/>
            </a:xfrm>
            <a:prstGeom prst="rect">
              <a:avLst/>
            </a:prstGeom>
            <a:solidFill>
              <a:srgbClr val="0058AB">
                <a:alpha val="100000"/>
              </a:srgbClr>
            </a:solidFill>
          </p:spPr>
          <p:txBody>
            <a:bodyPr/>
            <a:lstStyle/>
            <a:p/>
          </p:txBody>
        </p:sp>
        <p:sp>
          <p:nvSpPr>
            <p:cNvPr id="65" name="rc65"/>
            <p:cNvSpPr/>
            <p:nvPr/>
          </p:nvSpPr>
          <p:spPr>
            <a:xfrm>
              <a:off x="6746772" y="3404085"/>
              <a:ext cx="221797" cy="1646526"/>
            </a:xfrm>
            <a:prstGeom prst="rect">
              <a:avLst/>
            </a:prstGeom>
            <a:solidFill>
              <a:srgbClr val="0058AB">
                <a:alpha val="100000"/>
              </a:srgbClr>
            </a:solidFill>
          </p:spPr>
          <p:txBody>
            <a:bodyPr/>
            <a:lstStyle/>
            <a:p/>
          </p:txBody>
        </p:sp>
        <p:sp>
          <p:nvSpPr>
            <p:cNvPr id="66" name="rc66"/>
            <p:cNvSpPr/>
            <p:nvPr/>
          </p:nvSpPr>
          <p:spPr>
            <a:xfrm>
              <a:off x="6993213" y="2655663"/>
              <a:ext cx="221797" cy="2394947"/>
            </a:xfrm>
            <a:prstGeom prst="rect">
              <a:avLst/>
            </a:prstGeom>
            <a:solidFill>
              <a:srgbClr val="0058AB">
                <a:alpha val="100000"/>
              </a:srgbClr>
            </a:solidFill>
          </p:spPr>
          <p:txBody>
            <a:bodyPr/>
            <a:lstStyle/>
            <a:p/>
          </p:txBody>
        </p:sp>
        <p:sp>
          <p:nvSpPr>
            <p:cNvPr id="67" name="rc67"/>
            <p:cNvSpPr/>
            <p:nvPr/>
          </p:nvSpPr>
          <p:spPr>
            <a:xfrm>
              <a:off x="7239655" y="4302190"/>
              <a:ext cx="221797" cy="748421"/>
            </a:xfrm>
            <a:prstGeom prst="rect">
              <a:avLst/>
            </a:prstGeom>
            <a:solidFill>
              <a:srgbClr val="0058AB">
                <a:alpha val="100000"/>
              </a:srgbClr>
            </a:solidFill>
          </p:spPr>
          <p:txBody>
            <a:bodyPr/>
            <a:lstStyle/>
            <a:p/>
          </p:txBody>
        </p:sp>
        <p:sp>
          <p:nvSpPr>
            <p:cNvPr id="68" name="rc68"/>
            <p:cNvSpPr/>
            <p:nvPr/>
          </p:nvSpPr>
          <p:spPr>
            <a:xfrm>
              <a:off x="8471861" y="3703453"/>
              <a:ext cx="221797" cy="1347158"/>
            </a:xfrm>
            <a:prstGeom prst="rect">
              <a:avLst/>
            </a:prstGeom>
            <a:solidFill>
              <a:srgbClr val="69DBFF">
                <a:alpha val="100000"/>
              </a:srgbClr>
            </a:solidFill>
          </p:spPr>
          <p:txBody>
            <a:bodyPr/>
            <a:lstStyle/>
            <a:p/>
          </p:txBody>
        </p:sp>
        <p:sp>
          <p:nvSpPr>
            <p:cNvPr id="69" name="pl69"/>
            <p:cNvSpPr/>
            <p:nvPr/>
          </p:nvSpPr>
          <p:spPr>
            <a:xfrm>
              <a:off x="6118347" y="2356295"/>
              <a:ext cx="2464413" cy="1347158"/>
            </a:xfrm>
            <a:custGeom>
              <a:avLst/>
              <a:pathLst>
                <a:path w="2464413" h="1347158">
                  <a:moveTo>
                    <a:pt x="0" y="0"/>
                  </a:moveTo>
                  <a:lnTo>
                    <a:pt x="246441" y="134715"/>
                  </a:lnTo>
                  <a:lnTo>
                    <a:pt x="492882" y="269431"/>
                  </a:lnTo>
                  <a:lnTo>
                    <a:pt x="739324" y="404147"/>
                  </a:lnTo>
                  <a:lnTo>
                    <a:pt x="985765" y="538863"/>
                  </a:lnTo>
                  <a:lnTo>
                    <a:pt x="1232206" y="673579"/>
                  </a:lnTo>
                  <a:lnTo>
                    <a:pt x="1478648" y="808294"/>
                  </a:lnTo>
                  <a:lnTo>
                    <a:pt x="1725089" y="943010"/>
                  </a:lnTo>
                  <a:lnTo>
                    <a:pt x="1971530" y="1077726"/>
                  </a:lnTo>
                  <a:lnTo>
                    <a:pt x="2217972" y="1212442"/>
                  </a:lnTo>
                  <a:lnTo>
                    <a:pt x="2464413" y="1347158"/>
                  </a:lnTo>
                </a:path>
              </a:pathLst>
            </a:custGeom>
            <a:ln w="13550" cap="flat">
              <a:solidFill>
                <a:srgbClr val="000000">
                  <a:alpha val="100000"/>
                </a:srgbClr>
              </a:solidFill>
              <a:prstDash val="solid"/>
              <a:round/>
            </a:ln>
          </p:spPr>
          <p:txBody>
            <a:bodyPr/>
            <a:lstStyle/>
            <a:p/>
          </p:txBody>
        </p:sp>
        <p:sp>
          <p:nvSpPr>
            <p:cNvPr id="70" name="pt70"/>
            <p:cNvSpPr/>
            <p:nvPr/>
          </p:nvSpPr>
          <p:spPr>
            <a:xfrm>
              <a:off x="6093521" y="23314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339962" y="24661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586403" y="26009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832845" y="2735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079286" y="28703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25727" y="30050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572169" y="31397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18610" y="3274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65051" y="34091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11493" y="35439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57934" y="36786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571671"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71671" y="426100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83" name="tx83"/>
            <p:cNvSpPr/>
            <p:nvPr/>
          </p:nvSpPr>
          <p:spPr>
            <a:xfrm>
              <a:off x="508103" y="35111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4" name="tx84"/>
            <p:cNvSpPr/>
            <p:nvPr/>
          </p:nvSpPr>
          <p:spPr>
            <a:xfrm>
              <a:off x="508103" y="27627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85" name="tx85"/>
            <p:cNvSpPr/>
            <p:nvPr/>
          </p:nvSpPr>
          <p:spPr>
            <a:xfrm>
              <a:off x="508103" y="20142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6" name="tx86"/>
            <p:cNvSpPr/>
            <p:nvPr/>
          </p:nvSpPr>
          <p:spPr>
            <a:xfrm rot="-5400000">
              <a:off x="10686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3150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5615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80792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054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3008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5472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7937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04016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2866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5330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7794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02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27234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51880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7652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0116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2581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045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75101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599745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2438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4903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367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69832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6184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5" name="rc115"/>
            <p:cNvSpPr/>
            <p:nvPr/>
          </p:nvSpPr>
          <p:spPr>
            <a:xfrm>
              <a:off x="3550153" y="5900002"/>
              <a:ext cx="201456" cy="201456"/>
            </a:xfrm>
            <a:prstGeom prst="rect">
              <a:avLst/>
            </a:prstGeom>
            <a:solidFill>
              <a:srgbClr val="0058AB">
                <a:alpha val="100000"/>
              </a:srgbClr>
            </a:solidFill>
          </p:spPr>
          <p:txBody>
            <a:bodyPr/>
            <a:lstStyle/>
            <a:p/>
          </p:txBody>
        </p:sp>
        <p:sp>
          <p:nvSpPr>
            <p:cNvPr id="116" name="rc116"/>
            <p:cNvSpPr/>
            <p:nvPr/>
          </p:nvSpPr>
          <p:spPr>
            <a:xfrm>
              <a:off x="4452240" y="5900002"/>
              <a:ext cx="201456" cy="201456"/>
            </a:xfrm>
            <a:prstGeom prst="rect">
              <a:avLst/>
            </a:prstGeom>
            <a:solidFill>
              <a:srgbClr val="69DBFF">
                <a:alpha val="100000"/>
              </a:srgbClr>
            </a:solidFill>
          </p:spPr>
          <p:txBody>
            <a:bodyPr/>
            <a:lstStyle/>
            <a:p/>
          </p:txBody>
        </p:sp>
        <p:sp>
          <p:nvSpPr>
            <p:cNvPr id="117" name="tx117"/>
            <p:cNvSpPr/>
            <p:nvPr/>
          </p:nvSpPr>
          <p:spPr>
            <a:xfrm>
              <a:off x="3830198"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73228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1410229" y="1330710"/>
              <a:ext cx="69518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Saint Kitts and Nevis</a:t>
              </a:r>
            </a:p>
          </p:txBody>
        </p:sp>
        <p:sp>
          <p:nvSpPr>
            <p:cNvPr id="120" name="tx12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3" name="tx123"/>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63% lower than (ie. the country had achieved) the annual number proposed to reach the target, based on a linear trajectory of decline.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63% below the annual IA2030 goal, positioning the programme to reach, and potentially exceed the 2030 goal if current progress continues.</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8251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3148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8046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569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6059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980426"/>
              <a:ext cx="238662" cy="1327594"/>
            </a:xfrm>
            <a:prstGeom prst="rect">
              <a:avLst/>
            </a:prstGeom>
            <a:solidFill>
              <a:srgbClr val="80BD41">
                <a:alpha val="100000"/>
              </a:srgbClr>
            </a:solidFill>
          </p:spPr>
          <p:txBody>
            <a:bodyPr/>
            <a:lstStyle/>
            <a:p/>
          </p:txBody>
        </p:sp>
        <p:sp>
          <p:nvSpPr>
            <p:cNvPr id="23" name="rc23"/>
            <p:cNvSpPr/>
            <p:nvPr/>
          </p:nvSpPr>
          <p:spPr>
            <a:xfrm>
              <a:off x="1333322" y="2966810"/>
              <a:ext cx="238662" cy="13616"/>
            </a:xfrm>
            <a:prstGeom prst="rect">
              <a:avLst/>
            </a:prstGeom>
            <a:solidFill>
              <a:srgbClr val="1CABE2">
                <a:alpha val="100000"/>
              </a:srgbClr>
            </a:solidFill>
          </p:spPr>
          <p:txBody>
            <a:bodyPr/>
            <a:lstStyle/>
            <a:p/>
          </p:txBody>
        </p:sp>
        <p:sp>
          <p:nvSpPr>
            <p:cNvPr id="24" name="rc24"/>
            <p:cNvSpPr/>
            <p:nvPr/>
          </p:nvSpPr>
          <p:spPr>
            <a:xfrm>
              <a:off x="1598503" y="2997447"/>
              <a:ext cx="238662" cy="1310574"/>
            </a:xfrm>
            <a:prstGeom prst="rect">
              <a:avLst/>
            </a:prstGeom>
            <a:solidFill>
              <a:srgbClr val="80BD41">
                <a:alpha val="100000"/>
              </a:srgbClr>
            </a:solidFill>
          </p:spPr>
          <p:txBody>
            <a:bodyPr/>
            <a:lstStyle/>
            <a:p/>
          </p:txBody>
        </p:sp>
        <p:sp>
          <p:nvSpPr>
            <p:cNvPr id="25" name="rc25"/>
            <p:cNvSpPr/>
            <p:nvPr/>
          </p:nvSpPr>
          <p:spPr>
            <a:xfrm>
              <a:off x="1598503" y="2983830"/>
              <a:ext cx="238662" cy="13616"/>
            </a:xfrm>
            <a:prstGeom prst="rect">
              <a:avLst/>
            </a:prstGeom>
            <a:solidFill>
              <a:srgbClr val="1CABE2">
                <a:alpha val="100000"/>
              </a:srgbClr>
            </a:solidFill>
          </p:spPr>
          <p:txBody>
            <a:bodyPr/>
            <a:lstStyle/>
            <a:p/>
          </p:txBody>
        </p:sp>
        <p:sp>
          <p:nvSpPr>
            <p:cNvPr id="26" name="rc26"/>
            <p:cNvSpPr/>
            <p:nvPr/>
          </p:nvSpPr>
          <p:spPr>
            <a:xfrm>
              <a:off x="1863684" y="3016169"/>
              <a:ext cx="238662" cy="1291851"/>
            </a:xfrm>
            <a:prstGeom prst="rect">
              <a:avLst/>
            </a:prstGeom>
            <a:solidFill>
              <a:srgbClr val="80BD41">
                <a:alpha val="100000"/>
              </a:srgbClr>
            </a:solidFill>
          </p:spPr>
          <p:txBody>
            <a:bodyPr/>
            <a:lstStyle/>
            <a:p/>
          </p:txBody>
        </p:sp>
        <p:sp>
          <p:nvSpPr>
            <p:cNvPr id="27" name="rc27"/>
            <p:cNvSpPr/>
            <p:nvPr/>
          </p:nvSpPr>
          <p:spPr>
            <a:xfrm>
              <a:off x="1863684" y="3002553"/>
              <a:ext cx="238662" cy="13616"/>
            </a:xfrm>
            <a:prstGeom prst="rect">
              <a:avLst/>
            </a:prstGeom>
            <a:solidFill>
              <a:srgbClr val="1CABE2">
                <a:alpha val="100000"/>
              </a:srgbClr>
            </a:solidFill>
          </p:spPr>
          <p:txBody>
            <a:bodyPr/>
            <a:lstStyle/>
            <a:p/>
          </p:txBody>
        </p:sp>
        <p:sp>
          <p:nvSpPr>
            <p:cNvPr id="28" name="rc28"/>
            <p:cNvSpPr/>
            <p:nvPr/>
          </p:nvSpPr>
          <p:spPr>
            <a:xfrm>
              <a:off x="2128865" y="3024680"/>
              <a:ext cx="238662" cy="1283341"/>
            </a:xfrm>
            <a:prstGeom prst="rect">
              <a:avLst/>
            </a:prstGeom>
            <a:solidFill>
              <a:srgbClr val="80BD41">
                <a:alpha val="100000"/>
              </a:srgbClr>
            </a:solidFill>
          </p:spPr>
          <p:txBody>
            <a:bodyPr/>
            <a:lstStyle/>
            <a:p/>
          </p:txBody>
        </p:sp>
        <p:sp>
          <p:nvSpPr>
            <p:cNvPr id="29" name="rc29"/>
            <p:cNvSpPr/>
            <p:nvPr/>
          </p:nvSpPr>
          <p:spPr>
            <a:xfrm>
              <a:off x="2128865" y="3011063"/>
              <a:ext cx="238662" cy="13616"/>
            </a:xfrm>
            <a:prstGeom prst="rect">
              <a:avLst/>
            </a:prstGeom>
            <a:solidFill>
              <a:srgbClr val="1CABE2">
                <a:alpha val="100000"/>
              </a:srgbClr>
            </a:solidFill>
          </p:spPr>
          <p:txBody>
            <a:bodyPr/>
            <a:lstStyle/>
            <a:p/>
          </p:txBody>
        </p:sp>
        <p:sp>
          <p:nvSpPr>
            <p:cNvPr id="30" name="rc30"/>
            <p:cNvSpPr/>
            <p:nvPr/>
          </p:nvSpPr>
          <p:spPr>
            <a:xfrm>
              <a:off x="2394045" y="3039998"/>
              <a:ext cx="238662" cy="1268023"/>
            </a:xfrm>
            <a:prstGeom prst="rect">
              <a:avLst/>
            </a:prstGeom>
            <a:solidFill>
              <a:srgbClr val="80BD41">
                <a:alpha val="100000"/>
              </a:srgbClr>
            </a:solidFill>
          </p:spPr>
          <p:txBody>
            <a:bodyPr/>
            <a:lstStyle/>
            <a:p/>
          </p:txBody>
        </p:sp>
        <p:sp>
          <p:nvSpPr>
            <p:cNvPr id="31" name="rc31"/>
            <p:cNvSpPr/>
            <p:nvPr/>
          </p:nvSpPr>
          <p:spPr>
            <a:xfrm>
              <a:off x="2394045" y="3026382"/>
              <a:ext cx="238662" cy="13616"/>
            </a:xfrm>
            <a:prstGeom prst="rect">
              <a:avLst/>
            </a:prstGeom>
            <a:solidFill>
              <a:srgbClr val="1CABE2">
                <a:alpha val="100000"/>
              </a:srgbClr>
            </a:solidFill>
          </p:spPr>
          <p:txBody>
            <a:bodyPr/>
            <a:lstStyle/>
            <a:p/>
          </p:txBody>
        </p:sp>
        <p:sp>
          <p:nvSpPr>
            <p:cNvPr id="32" name="rc32"/>
            <p:cNvSpPr/>
            <p:nvPr/>
          </p:nvSpPr>
          <p:spPr>
            <a:xfrm>
              <a:off x="2659226" y="3048508"/>
              <a:ext cx="238662" cy="1259513"/>
            </a:xfrm>
            <a:prstGeom prst="rect">
              <a:avLst/>
            </a:prstGeom>
            <a:solidFill>
              <a:srgbClr val="80BD41">
                <a:alpha val="100000"/>
              </a:srgbClr>
            </a:solidFill>
          </p:spPr>
          <p:txBody>
            <a:bodyPr/>
            <a:lstStyle/>
            <a:p/>
          </p:txBody>
        </p:sp>
        <p:sp>
          <p:nvSpPr>
            <p:cNvPr id="33" name="rc33"/>
            <p:cNvSpPr/>
            <p:nvPr/>
          </p:nvSpPr>
          <p:spPr>
            <a:xfrm>
              <a:off x="2659226" y="3036594"/>
              <a:ext cx="238662" cy="11914"/>
            </a:xfrm>
            <a:prstGeom prst="rect">
              <a:avLst/>
            </a:prstGeom>
            <a:solidFill>
              <a:srgbClr val="1CABE2">
                <a:alpha val="100000"/>
              </a:srgbClr>
            </a:solidFill>
          </p:spPr>
          <p:txBody>
            <a:bodyPr/>
            <a:lstStyle/>
            <a:p/>
          </p:txBody>
        </p:sp>
        <p:sp>
          <p:nvSpPr>
            <p:cNvPr id="34" name="rc34"/>
            <p:cNvSpPr/>
            <p:nvPr/>
          </p:nvSpPr>
          <p:spPr>
            <a:xfrm>
              <a:off x="2924407" y="3060422"/>
              <a:ext cx="238662" cy="1247598"/>
            </a:xfrm>
            <a:prstGeom prst="rect">
              <a:avLst/>
            </a:prstGeom>
            <a:solidFill>
              <a:srgbClr val="80BD41">
                <a:alpha val="100000"/>
              </a:srgbClr>
            </a:solidFill>
          </p:spPr>
          <p:txBody>
            <a:bodyPr/>
            <a:lstStyle/>
            <a:p/>
          </p:txBody>
        </p:sp>
        <p:sp>
          <p:nvSpPr>
            <p:cNvPr id="35" name="rc35"/>
            <p:cNvSpPr/>
            <p:nvPr/>
          </p:nvSpPr>
          <p:spPr>
            <a:xfrm>
              <a:off x="2924407" y="3048508"/>
              <a:ext cx="238662" cy="11914"/>
            </a:xfrm>
            <a:prstGeom prst="rect">
              <a:avLst/>
            </a:prstGeom>
            <a:solidFill>
              <a:srgbClr val="1CABE2">
                <a:alpha val="100000"/>
              </a:srgbClr>
            </a:solidFill>
          </p:spPr>
          <p:txBody>
            <a:bodyPr/>
            <a:lstStyle/>
            <a:p/>
          </p:txBody>
        </p:sp>
        <p:sp>
          <p:nvSpPr>
            <p:cNvPr id="36" name="rc36"/>
            <p:cNvSpPr/>
            <p:nvPr/>
          </p:nvSpPr>
          <p:spPr>
            <a:xfrm>
              <a:off x="3189588" y="3074039"/>
              <a:ext cx="238662" cy="1233982"/>
            </a:xfrm>
            <a:prstGeom prst="rect">
              <a:avLst/>
            </a:prstGeom>
            <a:solidFill>
              <a:srgbClr val="80BD41">
                <a:alpha val="100000"/>
              </a:srgbClr>
            </a:solidFill>
          </p:spPr>
          <p:txBody>
            <a:bodyPr/>
            <a:lstStyle/>
            <a:p/>
          </p:txBody>
        </p:sp>
        <p:sp>
          <p:nvSpPr>
            <p:cNvPr id="37" name="rc37"/>
            <p:cNvSpPr/>
            <p:nvPr/>
          </p:nvSpPr>
          <p:spPr>
            <a:xfrm>
              <a:off x="3189588" y="3062124"/>
              <a:ext cx="238662" cy="11914"/>
            </a:xfrm>
            <a:prstGeom prst="rect">
              <a:avLst/>
            </a:prstGeom>
            <a:solidFill>
              <a:srgbClr val="1CABE2">
                <a:alpha val="100000"/>
              </a:srgbClr>
            </a:solidFill>
          </p:spPr>
          <p:txBody>
            <a:bodyPr/>
            <a:lstStyle/>
            <a:p/>
          </p:txBody>
        </p:sp>
        <p:sp>
          <p:nvSpPr>
            <p:cNvPr id="38" name="rc38"/>
            <p:cNvSpPr/>
            <p:nvPr/>
          </p:nvSpPr>
          <p:spPr>
            <a:xfrm>
              <a:off x="3454768" y="3094463"/>
              <a:ext cx="238662" cy="1213557"/>
            </a:xfrm>
            <a:prstGeom prst="rect">
              <a:avLst/>
            </a:prstGeom>
            <a:solidFill>
              <a:srgbClr val="80BD41">
                <a:alpha val="100000"/>
              </a:srgbClr>
            </a:solidFill>
          </p:spPr>
          <p:txBody>
            <a:bodyPr/>
            <a:lstStyle/>
            <a:p/>
          </p:txBody>
        </p:sp>
        <p:sp>
          <p:nvSpPr>
            <p:cNvPr id="39" name="rc39"/>
            <p:cNvSpPr/>
            <p:nvPr/>
          </p:nvSpPr>
          <p:spPr>
            <a:xfrm>
              <a:off x="3454768" y="3082549"/>
              <a:ext cx="238662" cy="11914"/>
            </a:xfrm>
            <a:prstGeom prst="rect">
              <a:avLst/>
            </a:prstGeom>
            <a:solidFill>
              <a:srgbClr val="1CABE2">
                <a:alpha val="100000"/>
              </a:srgbClr>
            </a:solidFill>
          </p:spPr>
          <p:txBody>
            <a:bodyPr/>
            <a:lstStyle/>
            <a:p/>
          </p:txBody>
        </p:sp>
        <p:sp>
          <p:nvSpPr>
            <p:cNvPr id="40" name="rc40"/>
            <p:cNvSpPr/>
            <p:nvPr/>
          </p:nvSpPr>
          <p:spPr>
            <a:xfrm>
              <a:off x="3719949" y="3116590"/>
              <a:ext cx="238662" cy="1191431"/>
            </a:xfrm>
            <a:prstGeom prst="rect">
              <a:avLst/>
            </a:prstGeom>
            <a:solidFill>
              <a:srgbClr val="80BD41">
                <a:alpha val="100000"/>
              </a:srgbClr>
            </a:solidFill>
          </p:spPr>
          <p:txBody>
            <a:bodyPr/>
            <a:lstStyle/>
            <a:p/>
          </p:txBody>
        </p:sp>
        <p:sp>
          <p:nvSpPr>
            <p:cNvPr id="41" name="rc41"/>
            <p:cNvSpPr/>
            <p:nvPr/>
          </p:nvSpPr>
          <p:spPr>
            <a:xfrm>
              <a:off x="3719949" y="3104676"/>
              <a:ext cx="238662" cy="11914"/>
            </a:xfrm>
            <a:prstGeom prst="rect">
              <a:avLst/>
            </a:prstGeom>
            <a:solidFill>
              <a:srgbClr val="1CABE2">
                <a:alpha val="100000"/>
              </a:srgbClr>
            </a:solidFill>
          </p:spPr>
          <p:txBody>
            <a:bodyPr/>
            <a:lstStyle/>
            <a:p/>
          </p:txBody>
        </p:sp>
        <p:sp>
          <p:nvSpPr>
            <p:cNvPr id="42" name="rc42"/>
            <p:cNvSpPr/>
            <p:nvPr/>
          </p:nvSpPr>
          <p:spPr>
            <a:xfrm>
              <a:off x="3985130" y="3157439"/>
              <a:ext cx="238662" cy="1150582"/>
            </a:xfrm>
            <a:prstGeom prst="rect">
              <a:avLst/>
            </a:prstGeom>
            <a:solidFill>
              <a:srgbClr val="80BD41">
                <a:alpha val="100000"/>
              </a:srgbClr>
            </a:solidFill>
          </p:spPr>
          <p:txBody>
            <a:bodyPr/>
            <a:lstStyle/>
            <a:p/>
          </p:txBody>
        </p:sp>
        <p:sp>
          <p:nvSpPr>
            <p:cNvPr id="43" name="rc43"/>
            <p:cNvSpPr/>
            <p:nvPr/>
          </p:nvSpPr>
          <p:spPr>
            <a:xfrm>
              <a:off x="3985130" y="3133610"/>
              <a:ext cx="238662" cy="23828"/>
            </a:xfrm>
            <a:prstGeom prst="rect">
              <a:avLst/>
            </a:prstGeom>
            <a:solidFill>
              <a:srgbClr val="1CABE2">
                <a:alpha val="100000"/>
              </a:srgbClr>
            </a:solidFill>
          </p:spPr>
          <p:txBody>
            <a:bodyPr/>
            <a:lstStyle/>
            <a:p/>
          </p:txBody>
        </p:sp>
        <p:sp>
          <p:nvSpPr>
            <p:cNvPr id="44" name="rc44"/>
            <p:cNvSpPr/>
            <p:nvPr/>
          </p:nvSpPr>
          <p:spPr>
            <a:xfrm>
              <a:off x="4250311" y="3162545"/>
              <a:ext cx="238662" cy="1145476"/>
            </a:xfrm>
            <a:prstGeom prst="rect">
              <a:avLst/>
            </a:prstGeom>
            <a:solidFill>
              <a:srgbClr val="80BD41">
                <a:alpha val="100000"/>
              </a:srgbClr>
            </a:solidFill>
          </p:spPr>
          <p:txBody>
            <a:bodyPr/>
            <a:lstStyle/>
            <a:p/>
          </p:txBody>
        </p:sp>
        <p:sp>
          <p:nvSpPr>
            <p:cNvPr id="45" name="rc45"/>
            <p:cNvSpPr/>
            <p:nvPr/>
          </p:nvSpPr>
          <p:spPr>
            <a:xfrm>
              <a:off x="4250311" y="3150631"/>
              <a:ext cx="238662" cy="11914"/>
            </a:xfrm>
            <a:prstGeom prst="rect">
              <a:avLst/>
            </a:prstGeom>
            <a:solidFill>
              <a:srgbClr val="1CABE2">
                <a:alpha val="100000"/>
              </a:srgbClr>
            </a:solidFill>
          </p:spPr>
          <p:txBody>
            <a:bodyPr/>
            <a:lstStyle/>
            <a:p/>
          </p:txBody>
        </p:sp>
        <p:sp>
          <p:nvSpPr>
            <p:cNvPr id="46" name="rc46"/>
            <p:cNvSpPr/>
            <p:nvPr/>
          </p:nvSpPr>
          <p:spPr>
            <a:xfrm>
              <a:off x="4515492" y="3179566"/>
              <a:ext cx="238662" cy="1128455"/>
            </a:xfrm>
            <a:prstGeom prst="rect">
              <a:avLst/>
            </a:prstGeom>
            <a:solidFill>
              <a:srgbClr val="80BD41">
                <a:alpha val="100000"/>
              </a:srgbClr>
            </a:solidFill>
          </p:spPr>
          <p:txBody>
            <a:bodyPr/>
            <a:lstStyle/>
            <a:p/>
          </p:txBody>
        </p:sp>
        <p:sp>
          <p:nvSpPr>
            <p:cNvPr id="47" name="rc47"/>
            <p:cNvSpPr/>
            <p:nvPr/>
          </p:nvSpPr>
          <p:spPr>
            <a:xfrm>
              <a:off x="4515492" y="3167651"/>
              <a:ext cx="238662" cy="11914"/>
            </a:xfrm>
            <a:prstGeom prst="rect">
              <a:avLst/>
            </a:prstGeom>
            <a:solidFill>
              <a:srgbClr val="1CABE2">
                <a:alpha val="100000"/>
              </a:srgbClr>
            </a:solidFill>
          </p:spPr>
          <p:txBody>
            <a:bodyPr/>
            <a:lstStyle/>
            <a:p/>
          </p:txBody>
        </p:sp>
        <p:sp>
          <p:nvSpPr>
            <p:cNvPr id="48" name="rc48"/>
            <p:cNvSpPr/>
            <p:nvPr/>
          </p:nvSpPr>
          <p:spPr>
            <a:xfrm>
              <a:off x="4780672" y="3211904"/>
              <a:ext cx="238662" cy="1096116"/>
            </a:xfrm>
            <a:prstGeom prst="rect">
              <a:avLst/>
            </a:prstGeom>
            <a:solidFill>
              <a:srgbClr val="80BD41">
                <a:alpha val="100000"/>
              </a:srgbClr>
            </a:solidFill>
          </p:spPr>
          <p:txBody>
            <a:bodyPr/>
            <a:lstStyle/>
            <a:p/>
          </p:txBody>
        </p:sp>
        <p:sp>
          <p:nvSpPr>
            <p:cNvPr id="49" name="rc49"/>
            <p:cNvSpPr/>
            <p:nvPr/>
          </p:nvSpPr>
          <p:spPr>
            <a:xfrm>
              <a:off x="4780672" y="3189778"/>
              <a:ext cx="238662" cy="22126"/>
            </a:xfrm>
            <a:prstGeom prst="rect">
              <a:avLst/>
            </a:prstGeom>
            <a:solidFill>
              <a:srgbClr val="1CABE2">
                <a:alpha val="100000"/>
              </a:srgbClr>
            </a:solidFill>
          </p:spPr>
          <p:txBody>
            <a:bodyPr/>
            <a:lstStyle/>
            <a:p/>
          </p:txBody>
        </p:sp>
        <p:sp>
          <p:nvSpPr>
            <p:cNvPr id="50" name="rc50"/>
            <p:cNvSpPr/>
            <p:nvPr/>
          </p:nvSpPr>
          <p:spPr>
            <a:xfrm>
              <a:off x="5045853" y="3215309"/>
              <a:ext cx="238662" cy="1092712"/>
            </a:xfrm>
            <a:prstGeom prst="rect">
              <a:avLst/>
            </a:prstGeom>
            <a:solidFill>
              <a:srgbClr val="80BD41">
                <a:alpha val="100000"/>
              </a:srgbClr>
            </a:solidFill>
          </p:spPr>
          <p:txBody>
            <a:bodyPr/>
            <a:lstStyle/>
            <a:p/>
          </p:txBody>
        </p:sp>
        <p:sp>
          <p:nvSpPr>
            <p:cNvPr id="51" name="rc51"/>
            <p:cNvSpPr/>
            <p:nvPr/>
          </p:nvSpPr>
          <p:spPr>
            <a:xfrm>
              <a:off x="5045853" y="3205096"/>
              <a:ext cx="238662" cy="10212"/>
            </a:xfrm>
            <a:prstGeom prst="rect">
              <a:avLst/>
            </a:prstGeom>
            <a:solidFill>
              <a:srgbClr val="1CABE2">
                <a:alpha val="100000"/>
              </a:srgbClr>
            </a:solidFill>
          </p:spPr>
          <p:txBody>
            <a:bodyPr/>
            <a:lstStyle/>
            <a:p/>
          </p:txBody>
        </p:sp>
        <p:sp>
          <p:nvSpPr>
            <p:cNvPr id="52" name="rc52"/>
            <p:cNvSpPr/>
            <p:nvPr/>
          </p:nvSpPr>
          <p:spPr>
            <a:xfrm>
              <a:off x="5311034" y="3244243"/>
              <a:ext cx="238662" cy="1063777"/>
            </a:xfrm>
            <a:prstGeom prst="rect">
              <a:avLst/>
            </a:prstGeom>
            <a:solidFill>
              <a:srgbClr val="80BD41">
                <a:alpha val="100000"/>
              </a:srgbClr>
            </a:solidFill>
          </p:spPr>
          <p:txBody>
            <a:bodyPr/>
            <a:lstStyle/>
            <a:p/>
          </p:txBody>
        </p:sp>
        <p:sp>
          <p:nvSpPr>
            <p:cNvPr id="53" name="rc53"/>
            <p:cNvSpPr/>
            <p:nvPr/>
          </p:nvSpPr>
          <p:spPr>
            <a:xfrm>
              <a:off x="5311034" y="3222117"/>
              <a:ext cx="238662" cy="22126"/>
            </a:xfrm>
            <a:prstGeom prst="rect">
              <a:avLst/>
            </a:prstGeom>
            <a:solidFill>
              <a:srgbClr val="1CABE2">
                <a:alpha val="100000"/>
              </a:srgbClr>
            </a:solidFill>
          </p:spPr>
          <p:txBody>
            <a:bodyPr/>
            <a:lstStyle/>
            <a:p/>
          </p:txBody>
        </p:sp>
        <p:sp>
          <p:nvSpPr>
            <p:cNvPr id="54" name="rc54"/>
            <p:cNvSpPr/>
            <p:nvPr/>
          </p:nvSpPr>
          <p:spPr>
            <a:xfrm>
              <a:off x="5576215" y="3240839"/>
              <a:ext cx="238662" cy="1067181"/>
            </a:xfrm>
            <a:prstGeom prst="rect">
              <a:avLst/>
            </a:prstGeom>
            <a:solidFill>
              <a:srgbClr val="80BD41">
                <a:alpha val="100000"/>
              </a:srgbClr>
            </a:solidFill>
          </p:spPr>
          <p:txBody>
            <a:bodyPr/>
            <a:lstStyle/>
            <a:p/>
          </p:txBody>
        </p:sp>
        <p:sp>
          <p:nvSpPr>
            <p:cNvPr id="55" name="rc55"/>
            <p:cNvSpPr/>
            <p:nvPr/>
          </p:nvSpPr>
          <p:spPr>
            <a:xfrm>
              <a:off x="5576215" y="3230627"/>
              <a:ext cx="238662" cy="10212"/>
            </a:xfrm>
            <a:prstGeom prst="rect">
              <a:avLst/>
            </a:prstGeom>
            <a:solidFill>
              <a:srgbClr val="1CABE2">
                <a:alpha val="100000"/>
              </a:srgbClr>
            </a:solidFill>
          </p:spPr>
          <p:txBody>
            <a:bodyPr/>
            <a:lstStyle/>
            <a:p/>
          </p:txBody>
        </p:sp>
        <p:sp>
          <p:nvSpPr>
            <p:cNvPr id="56" name="rc56"/>
            <p:cNvSpPr/>
            <p:nvPr/>
          </p:nvSpPr>
          <p:spPr>
            <a:xfrm>
              <a:off x="5841395" y="3261264"/>
              <a:ext cx="238662" cy="1046757"/>
            </a:xfrm>
            <a:prstGeom prst="rect">
              <a:avLst/>
            </a:prstGeom>
            <a:solidFill>
              <a:srgbClr val="80BD41">
                <a:alpha val="100000"/>
              </a:srgbClr>
            </a:solidFill>
          </p:spPr>
          <p:txBody>
            <a:bodyPr/>
            <a:lstStyle/>
            <a:p/>
          </p:txBody>
        </p:sp>
        <p:sp>
          <p:nvSpPr>
            <p:cNvPr id="57" name="rc57"/>
            <p:cNvSpPr/>
            <p:nvPr/>
          </p:nvSpPr>
          <p:spPr>
            <a:xfrm>
              <a:off x="5841395" y="3251051"/>
              <a:ext cx="238662" cy="10212"/>
            </a:xfrm>
            <a:prstGeom prst="rect">
              <a:avLst/>
            </a:prstGeom>
            <a:solidFill>
              <a:srgbClr val="1CABE2">
                <a:alpha val="100000"/>
              </a:srgbClr>
            </a:solidFill>
          </p:spPr>
          <p:txBody>
            <a:bodyPr/>
            <a:lstStyle/>
            <a:p/>
          </p:txBody>
        </p:sp>
        <p:sp>
          <p:nvSpPr>
            <p:cNvPr id="58" name="rc58"/>
            <p:cNvSpPr/>
            <p:nvPr/>
          </p:nvSpPr>
          <p:spPr>
            <a:xfrm>
              <a:off x="6106576" y="3283390"/>
              <a:ext cx="238662" cy="1024630"/>
            </a:xfrm>
            <a:prstGeom prst="rect">
              <a:avLst/>
            </a:prstGeom>
            <a:solidFill>
              <a:srgbClr val="80BD41">
                <a:alpha val="100000"/>
              </a:srgbClr>
            </a:solidFill>
          </p:spPr>
          <p:txBody>
            <a:bodyPr/>
            <a:lstStyle/>
            <a:p/>
          </p:txBody>
        </p:sp>
        <p:sp>
          <p:nvSpPr>
            <p:cNvPr id="59" name="rc59"/>
            <p:cNvSpPr/>
            <p:nvPr/>
          </p:nvSpPr>
          <p:spPr>
            <a:xfrm>
              <a:off x="6106576" y="3273178"/>
              <a:ext cx="238662" cy="10212"/>
            </a:xfrm>
            <a:prstGeom prst="rect">
              <a:avLst/>
            </a:prstGeom>
            <a:solidFill>
              <a:srgbClr val="1CABE2">
                <a:alpha val="100000"/>
              </a:srgbClr>
            </a:solidFill>
          </p:spPr>
          <p:txBody>
            <a:bodyPr/>
            <a:lstStyle/>
            <a:p/>
          </p:txBody>
        </p:sp>
        <p:sp>
          <p:nvSpPr>
            <p:cNvPr id="60" name="rc60"/>
            <p:cNvSpPr/>
            <p:nvPr/>
          </p:nvSpPr>
          <p:spPr>
            <a:xfrm>
              <a:off x="6371757" y="3322537"/>
              <a:ext cx="238662" cy="985483"/>
            </a:xfrm>
            <a:prstGeom prst="rect">
              <a:avLst/>
            </a:prstGeom>
            <a:solidFill>
              <a:srgbClr val="80BD41">
                <a:alpha val="100000"/>
              </a:srgbClr>
            </a:solidFill>
          </p:spPr>
          <p:txBody>
            <a:bodyPr/>
            <a:lstStyle/>
            <a:p/>
          </p:txBody>
        </p:sp>
        <p:sp>
          <p:nvSpPr>
            <p:cNvPr id="61" name="rc61"/>
            <p:cNvSpPr/>
            <p:nvPr/>
          </p:nvSpPr>
          <p:spPr>
            <a:xfrm>
              <a:off x="6371757" y="3291901"/>
              <a:ext cx="238662" cy="30636"/>
            </a:xfrm>
            <a:prstGeom prst="rect">
              <a:avLst/>
            </a:prstGeom>
            <a:solidFill>
              <a:srgbClr val="1CABE2">
                <a:alpha val="100000"/>
              </a:srgbClr>
            </a:solidFill>
          </p:spPr>
          <p:txBody>
            <a:bodyPr/>
            <a:lstStyle/>
            <a:p/>
          </p:txBody>
        </p:sp>
        <p:sp>
          <p:nvSpPr>
            <p:cNvPr id="62" name="rc62"/>
            <p:cNvSpPr/>
            <p:nvPr/>
          </p:nvSpPr>
          <p:spPr>
            <a:xfrm>
              <a:off x="6636938" y="3327643"/>
              <a:ext cx="238662" cy="980377"/>
            </a:xfrm>
            <a:prstGeom prst="rect">
              <a:avLst/>
            </a:prstGeom>
            <a:solidFill>
              <a:srgbClr val="80BD41">
                <a:alpha val="100000"/>
              </a:srgbClr>
            </a:solidFill>
          </p:spPr>
          <p:txBody>
            <a:bodyPr/>
            <a:lstStyle/>
            <a:p/>
          </p:txBody>
        </p:sp>
        <p:sp>
          <p:nvSpPr>
            <p:cNvPr id="63" name="rc63"/>
            <p:cNvSpPr/>
            <p:nvPr/>
          </p:nvSpPr>
          <p:spPr>
            <a:xfrm>
              <a:off x="6636938" y="3317431"/>
              <a:ext cx="238662" cy="10212"/>
            </a:xfrm>
            <a:prstGeom prst="rect">
              <a:avLst/>
            </a:prstGeom>
            <a:solidFill>
              <a:srgbClr val="1CABE2">
                <a:alpha val="100000"/>
              </a:srgbClr>
            </a:solidFill>
          </p:spPr>
          <p:txBody>
            <a:bodyPr/>
            <a:lstStyle/>
            <a:p/>
          </p:txBody>
        </p:sp>
        <p:sp>
          <p:nvSpPr>
            <p:cNvPr id="64" name="rc64"/>
            <p:cNvSpPr/>
            <p:nvPr/>
          </p:nvSpPr>
          <p:spPr>
            <a:xfrm>
              <a:off x="6902119" y="3371897"/>
              <a:ext cx="238662" cy="936124"/>
            </a:xfrm>
            <a:prstGeom prst="rect">
              <a:avLst/>
            </a:prstGeom>
            <a:solidFill>
              <a:srgbClr val="80BD41">
                <a:alpha val="100000"/>
              </a:srgbClr>
            </a:solidFill>
          </p:spPr>
          <p:txBody>
            <a:bodyPr/>
            <a:lstStyle/>
            <a:p/>
          </p:txBody>
        </p:sp>
        <p:sp>
          <p:nvSpPr>
            <p:cNvPr id="65" name="rc65"/>
            <p:cNvSpPr/>
            <p:nvPr/>
          </p:nvSpPr>
          <p:spPr>
            <a:xfrm>
              <a:off x="6902119" y="3342962"/>
              <a:ext cx="238662" cy="28934"/>
            </a:xfrm>
            <a:prstGeom prst="rect">
              <a:avLst/>
            </a:prstGeom>
            <a:solidFill>
              <a:srgbClr val="1CABE2">
                <a:alpha val="100000"/>
              </a:srgbClr>
            </a:solidFill>
          </p:spPr>
          <p:txBody>
            <a:bodyPr/>
            <a:lstStyle/>
            <a:p/>
          </p:txBody>
        </p:sp>
        <p:sp>
          <p:nvSpPr>
            <p:cNvPr id="66" name="rc66"/>
            <p:cNvSpPr/>
            <p:nvPr/>
          </p:nvSpPr>
          <p:spPr>
            <a:xfrm>
              <a:off x="7167299" y="3404235"/>
              <a:ext cx="238662" cy="903785"/>
            </a:xfrm>
            <a:prstGeom prst="rect">
              <a:avLst/>
            </a:prstGeom>
            <a:solidFill>
              <a:srgbClr val="80BD41">
                <a:alpha val="100000"/>
              </a:srgbClr>
            </a:solidFill>
          </p:spPr>
          <p:txBody>
            <a:bodyPr/>
            <a:lstStyle/>
            <a:p/>
          </p:txBody>
        </p:sp>
        <p:sp>
          <p:nvSpPr>
            <p:cNvPr id="67" name="rc67"/>
            <p:cNvSpPr/>
            <p:nvPr/>
          </p:nvSpPr>
          <p:spPr>
            <a:xfrm>
              <a:off x="7167299" y="3366790"/>
              <a:ext cx="238662" cy="37444"/>
            </a:xfrm>
            <a:prstGeom prst="rect">
              <a:avLst/>
            </a:prstGeom>
            <a:solidFill>
              <a:srgbClr val="1CABE2">
                <a:alpha val="100000"/>
              </a:srgbClr>
            </a:solidFill>
          </p:spPr>
          <p:txBody>
            <a:bodyPr/>
            <a:lstStyle/>
            <a:p/>
          </p:txBody>
        </p:sp>
        <p:sp>
          <p:nvSpPr>
            <p:cNvPr id="68" name="rc68"/>
            <p:cNvSpPr/>
            <p:nvPr/>
          </p:nvSpPr>
          <p:spPr>
            <a:xfrm>
              <a:off x="7432480" y="3402533"/>
              <a:ext cx="238662" cy="905487"/>
            </a:xfrm>
            <a:prstGeom prst="rect">
              <a:avLst/>
            </a:prstGeom>
            <a:solidFill>
              <a:srgbClr val="80BD41">
                <a:alpha val="100000"/>
              </a:srgbClr>
            </a:solidFill>
          </p:spPr>
          <p:txBody>
            <a:bodyPr/>
            <a:lstStyle/>
            <a:p/>
          </p:txBody>
        </p:sp>
        <p:sp>
          <p:nvSpPr>
            <p:cNvPr id="69" name="rc69"/>
            <p:cNvSpPr/>
            <p:nvPr/>
          </p:nvSpPr>
          <p:spPr>
            <a:xfrm>
              <a:off x="7432480" y="3383811"/>
              <a:ext cx="238662" cy="18722"/>
            </a:xfrm>
            <a:prstGeom prst="rect">
              <a:avLst/>
            </a:prstGeom>
            <a:solidFill>
              <a:srgbClr val="1CABE2">
                <a:alpha val="100000"/>
              </a:srgbClr>
            </a:solidFill>
          </p:spPr>
          <p:txBody>
            <a:bodyPr/>
            <a:lstStyle/>
            <a:p/>
          </p:txBody>
        </p:sp>
        <p:sp>
          <p:nvSpPr>
            <p:cNvPr id="70" name="rc70"/>
            <p:cNvSpPr/>
            <p:nvPr/>
          </p:nvSpPr>
          <p:spPr>
            <a:xfrm>
              <a:off x="7697661" y="3409342"/>
              <a:ext cx="238662" cy="898679"/>
            </a:xfrm>
            <a:prstGeom prst="rect">
              <a:avLst/>
            </a:prstGeom>
            <a:solidFill>
              <a:srgbClr val="80BD41">
                <a:alpha val="100000"/>
              </a:srgbClr>
            </a:solidFill>
          </p:spPr>
          <p:txBody>
            <a:bodyPr/>
            <a:lstStyle/>
            <a:p/>
          </p:txBody>
        </p:sp>
        <p:sp>
          <p:nvSpPr>
            <p:cNvPr id="71" name="rc71"/>
            <p:cNvSpPr/>
            <p:nvPr/>
          </p:nvSpPr>
          <p:spPr>
            <a:xfrm>
              <a:off x="7697661" y="3382109"/>
              <a:ext cx="238662" cy="27232"/>
            </a:xfrm>
            <a:prstGeom prst="rect">
              <a:avLst/>
            </a:prstGeom>
            <a:solidFill>
              <a:srgbClr val="1CABE2">
                <a:alpha val="100000"/>
              </a:srgbClr>
            </a:solidFill>
          </p:spPr>
          <p:txBody>
            <a:bodyPr/>
            <a:lstStyle/>
            <a:p/>
          </p:txBody>
        </p:sp>
        <p:sp>
          <p:nvSpPr>
            <p:cNvPr id="72" name="rc72"/>
            <p:cNvSpPr/>
            <p:nvPr/>
          </p:nvSpPr>
          <p:spPr>
            <a:xfrm>
              <a:off x="7962842" y="3411044"/>
              <a:ext cx="238662" cy="896977"/>
            </a:xfrm>
            <a:prstGeom prst="rect">
              <a:avLst/>
            </a:prstGeom>
            <a:solidFill>
              <a:srgbClr val="80BD41">
                <a:alpha val="100000"/>
              </a:srgbClr>
            </a:solidFill>
          </p:spPr>
          <p:txBody>
            <a:bodyPr/>
            <a:lstStyle/>
            <a:p/>
          </p:txBody>
        </p:sp>
        <p:sp>
          <p:nvSpPr>
            <p:cNvPr id="73" name="rc73"/>
            <p:cNvSpPr/>
            <p:nvPr/>
          </p:nvSpPr>
          <p:spPr>
            <a:xfrm>
              <a:off x="7962842" y="3402533"/>
              <a:ext cx="238662" cy="8510"/>
            </a:xfrm>
            <a:prstGeom prst="rect">
              <a:avLst/>
            </a:prstGeom>
            <a:solidFill>
              <a:srgbClr val="1CABE2">
                <a:alpha val="100000"/>
              </a:srgbClr>
            </a:solidFill>
          </p:spPr>
          <p:txBody>
            <a:bodyPr/>
            <a:lstStyle/>
            <a:p/>
          </p:txBody>
        </p:sp>
        <p:sp>
          <p:nvSpPr>
            <p:cNvPr id="74" name="pl74"/>
            <p:cNvSpPr/>
            <p:nvPr/>
          </p:nvSpPr>
          <p:spPr>
            <a:xfrm>
              <a:off x="1452654" y="2095023"/>
              <a:ext cx="6629519" cy="67060"/>
            </a:xfrm>
            <a:custGeom>
              <a:avLst/>
              <a:pathLst>
                <a:path w="6629519" h="67060">
                  <a:moveTo>
                    <a:pt x="0" y="0"/>
                  </a:moveTo>
                  <a:lnTo>
                    <a:pt x="265180" y="0"/>
                  </a:lnTo>
                  <a:lnTo>
                    <a:pt x="530361" y="0"/>
                  </a:lnTo>
                  <a:lnTo>
                    <a:pt x="795542" y="0"/>
                  </a:lnTo>
                  <a:lnTo>
                    <a:pt x="1060723" y="0"/>
                  </a:lnTo>
                  <a:lnTo>
                    <a:pt x="1325903" y="0"/>
                  </a:lnTo>
                  <a:lnTo>
                    <a:pt x="1591084" y="0"/>
                  </a:lnTo>
                  <a:lnTo>
                    <a:pt x="1856265" y="0"/>
                  </a:lnTo>
                  <a:lnTo>
                    <a:pt x="2121446" y="0"/>
                  </a:lnTo>
                  <a:lnTo>
                    <a:pt x="2386626" y="0"/>
                  </a:lnTo>
                  <a:lnTo>
                    <a:pt x="2651807" y="22353"/>
                  </a:lnTo>
                  <a:lnTo>
                    <a:pt x="2916988" y="0"/>
                  </a:lnTo>
                  <a:lnTo>
                    <a:pt x="3182169" y="0"/>
                  </a:lnTo>
                  <a:lnTo>
                    <a:pt x="3447350" y="22353"/>
                  </a:lnTo>
                  <a:lnTo>
                    <a:pt x="3712530" y="0"/>
                  </a:lnTo>
                  <a:lnTo>
                    <a:pt x="3977711" y="22353"/>
                  </a:lnTo>
                  <a:lnTo>
                    <a:pt x="4242892" y="0"/>
                  </a:lnTo>
                  <a:lnTo>
                    <a:pt x="4508073" y="0"/>
                  </a:lnTo>
                  <a:lnTo>
                    <a:pt x="4773253" y="0"/>
                  </a:lnTo>
                  <a:lnTo>
                    <a:pt x="5038434" y="44707"/>
                  </a:lnTo>
                  <a:lnTo>
                    <a:pt x="5303615" y="0"/>
                  </a:lnTo>
                  <a:lnTo>
                    <a:pt x="5568796" y="44707"/>
                  </a:lnTo>
                  <a:lnTo>
                    <a:pt x="5833977" y="67060"/>
                  </a:lnTo>
                  <a:lnTo>
                    <a:pt x="6099157" y="22353"/>
                  </a:lnTo>
                  <a:lnTo>
                    <a:pt x="6364338" y="44707"/>
                  </a:lnTo>
                  <a:lnTo>
                    <a:pt x="6629519" y="0"/>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307667" y="281872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7" name="tx87"/>
            <p:cNvSpPr/>
            <p:nvPr/>
          </p:nvSpPr>
          <p:spPr>
            <a:xfrm>
              <a:off x="2633571" y="2888511"/>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8" name="tx88"/>
            <p:cNvSpPr/>
            <p:nvPr/>
          </p:nvSpPr>
          <p:spPr>
            <a:xfrm>
              <a:off x="3959475" y="298552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9" name="tx89"/>
            <p:cNvSpPr/>
            <p:nvPr/>
          </p:nvSpPr>
          <p:spPr>
            <a:xfrm>
              <a:off x="5285379" y="3074034"/>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0" name="tx90"/>
            <p:cNvSpPr/>
            <p:nvPr/>
          </p:nvSpPr>
          <p:spPr>
            <a:xfrm>
              <a:off x="6346102" y="314381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1" name="tx91"/>
            <p:cNvSpPr/>
            <p:nvPr/>
          </p:nvSpPr>
          <p:spPr>
            <a:xfrm>
              <a:off x="6611283" y="316934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2" name="tx92"/>
            <p:cNvSpPr/>
            <p:nvPr/>
          </p:nvSpPr>
          <p:spPr>
            <a:xfrm>
              <a:off x="6876464" y="319487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3" name="tx93"/>
            <p:cNvSpPr/>
            <p:nvPr/>
          </p:nvSpPr>
          <p:spPr>
            <a:xfrm>
              <a:off x="7141644" y="321870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4" name="tx94"/>
            <p:cNvSpPr/>
            <p:nvPr/>
          </p:nvSpPr>
          <p:spPr>
            <a:xfrm>
              <a:off x="7406825" y="323572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5" name="tx95"/>
            <p:cNvSpPr/>
            <p:nvPr/>
          </p:nvSpPr>
          <p:spPr>
            <a:xfrm>
              <a:off x="7672006" y="3234026"/>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6" name="tx96"/>
            <p:cNvSpPr/>
            <p:nvPr/>
          </p:nvSpPr>
          <p:spPr>
            <a:xfrm>
              <a:off x="7937187" y="3254451"/>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7" name="pl97"/>
            <p:cNvSpPr/>
            <p:nvPr/>
          </p:nvSpPr>
          <p:spPr>
            <a:xfrm>
              <a:off x="1452654"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694200" y="34048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0" name="tx110"/>
            <p:cNvSpPr/>
            <p:nvPr/>
          </p:nvSpPr>
          <p:spPr>
            <a:xfrm>
              <a:off x="577692" y="253578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1" name="tx11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8" name="tx12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9" name="pl129"/>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0" name="tx130"/>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1" name="rc131"/>
            <p:cNvSpPr/>
            <p:nvPr/>
          </p:nvSpPr>
          <p:spPr>
            <a:xfrm>
              <a:off x="4076212" y="5180747"/>
              <a:ext cx="201456" cy="201456"/>
            </a:xfrm>
            <a:prstGeom prst="rect">
              <a:avLst/>
            </a:prstGeom>
            <a:solidFill>
              <a:srgbClr val="1CABE2">
                <a:alpha val="100000"/>
              </a:srgbClr>
            </a:solidFill>
          </p:spPr>
          <p:txBody>
            <a:bodyPr/>
            <a:lstStyle/>
            <a:p/>
          </p:txBody>
        </p:sp>
        <p:sp>
          <p:nvSpPr>
            <p:cNvPr id="132" name="rc132"/>
            <p:cNvSpPr/>
            <p:nvPr/>
          </p:nvSpPr>
          <p:spPr>
            <a:xfrm>
              <a:off x="6034370" y="5180747"/>
              <a:ext cx="201456" cy="201456"/>
            </a:xfrm>
            <a:prstGeom prst="rect">
              <a:avLst/>
            </a:prstGeom>
            <a:solidFill>
              <a:srgbClr val="80BD41">
                <a:alpha val="100000"/>
              </a:srgbClr>
            </a:solidFill>
          </p:spPr>
          <p:txBody>
            <a:bodyPr/>
            <a:lstStyle/>
            <a:p/>
          </p:txBody>
        </p:sp>
        <p:sp>
          <p:nvSpPr>
            <p:cNvPr id="133" name="tx133"/>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4" name="tx134"/>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5" name="tx135"/>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6" name="tx136"/>
            <p:cNvSpPr/>
            <p:nvPr/>
          </p:nvSpPr>
          <p:spPr>
            <a:xfrm>
              <a:off x="989913" y="1592892"/>
              <a:ext cx="24415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Kitts and Nevis, 2000-2025</a:t>
              </a:r>
            </a:p>
          </p:txBody>
        </p:sp>
        <p:sp>
          <p:nvSpPr>
            <p:cNvPr id="137" name="pl137"/>
            <p:cNvSpPr/>
            <p:nvPr/>
          </p:nvSpPr>
          <p:spPr>
            <a:xfrm>
              <a:off x="24289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6203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68116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1" name="pl141"/>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2" name="pl142"/>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3" name="pl143"/>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52465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71598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79073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333322" y="5954972"/>
              <a:ext cx="6343905" cy="129091"/>
            </a:xfrm>
            <a:prstGeom prst="rect">
              <a:avLst/>
            </a:prstGeom>
            <a:solidFill>
              <a:srgbClr val="80BD41">
                <a:alpha val="100000"/>
              </a:srgbClr>
            </a:solidFill>
          </p:spPr>
          <p:txBody>
            <a:bodyPr/>
            <a:lstStyle/>
            <a:p/>
          </p:txBody>
        </p:sp>
        <p:sp>
          <p:nvSpPr>
            <p:cNvPr id="148" name="rc148"/>
            <p:cNvSpPr/>
            <p:nvPr/>
          </p:nvSpPr>
          <p:spPr>
            <a:xfrm>
              <a:off x="7677228" y="5954972"/>
              <a:ext cx="197219" cy="129091"/>
            </a:xfrm>
            <a:prstGeom prst="rect">
              <a:avLst/>
            </a:prstGeom>
            <a:solidFill>
              <a:srgbClr val="1CABE2">
                <a:alpha val="100000"/>
              </a:srgbClr>
            </a:solidFill>
          </p:spPr>
          <p:txBody>
            <a:bodyPr/>
            <a:lstStyle/>
            <a:p/>
          </p:txBody>
        </p:sp>
        <p:sp>
          <p:nvSpPr>
            <p:cNvPr id="149" name="rc149"/>
            <p:cNvSpPr/>
            <p:nvPr/>
          </p:nvSpPr>
          <p:spPr>
            <a:xfrm>
              <a:off x="1333322" y="5793607"/>
              <a:ext cx="5785116" cy="129091"/>
            </a:xfrm>
            <a:prstGeom prst="rect">
              <a:avLst/>
            </a:prstGeom>
            <a:solidFill>
              <a:srgbClr val="80BD41">
                <a:alpha val="100000"/>
              </a:srgbClr>
            </a:solidFill>
          </p:spPr>
          <p:txBody>
            <a:bodyPr/>
            <a:lstStyle/>
            <a:p/>
          </p:txBody>
        </p:sp>
        <p:sp>
          <p:nvSpPr>
            <p:cNvPr id="150" name="rc150"/>
            <p:cNvSpPr/>
            <p:nvPr/>
          </p:nvSpPr>
          <p:spPr>
            <a:xfrm>
              <a:off x="7118439" y="5793607"/>
              <a:ext cx="175306" cy="129091"/>
            </a:xfrm>
            <a:prstGeom prst="rect">
              <a:avLst/>
            </a:prstGeom>
            <a:solidFill>
              <a:srgbClr val="1CABE2">
                <a:alpha val="100000"/>
              </a:srgbClr>
            </a:solidFill>
          </p:spPr>
          <p:txBody>
            <a:bodyPr/>
            <a:lstStyle/>
            <a:p/>
          </p:txBody>
        </p:sp>
        <p:sp>
          <p:nvSpPr>
            <p:cNvPr id="151" name="rc151"/>
            <p:cNvSpPr/>
            <p:nvPr/>
          </p:nvSpPr>
          <p:spPr>
            <a:xfrm>
              <a:off x="1333322" y="5632243"/>
              <a:ext cx="5774159" cy="129091"/>
            </a:xfrm>
            <a:prstGeom prst="rect">
              <a:avLst/>
            </a:prstGeom>
            <a:solidFill>
              <a:srgbClr val="80BD41">
                <a:alpha val="100000"/>
              </a:srgbClr>
            </a:solidFill>
          </p:spPr>
          <p:txBody>
            <a:bodyPr/>
            <a:lstStyle/>
            <a:p/>
          </p:txBody>
        </p:sp>
        <p:sp>
          <p:nvSpPr>
            <p:cNvPr id="152" name="rc152"/>
            <p:cNvSpPr/>
            <p:nvPr/>
          </p:nvSpPr>
          <p:spPr>
            <a:xfrm>
              <a:off x="7107482" y="5632243"/>
              <a:ext cx="54783" cy="129091"/>
            </a:xfrm>
            <a:prstGeom prst="rect">
              <a:avLst/>
            </a:prstGeom>
            <a:solidFill>
              <a:srgbClr val="1CABE2">
                <a:alpha val="100000"/>
              </a:srgbClr>
            </a:solidFill>
          </p:spPr>
          <p:txBody>
            <a:bodyPr/>
            <a:lstStyle/>
            <a:p/>
          </p:txBody>
        </p:sp>
        <p:sp>
          <p:nvSpPr>
            <p:cNvPr id="153" name="tx153"/>
            <p:cNvSpPr/>
            <p:nvPr/>
          </p:nvSpPr>
          <p:spPr>
            <a:xfrm>
              <a:off x="8023060" y="5961419"/>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4" name="tx154"/>
            <p:cNvSpPr/>
            <p:nvPr/>
          </p:nvSpPr>
          <p:spPr>
            <a:xfrm>
              <a:off x="7413321" y="5800055"/>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5" name="tx155"/>
            <p:cNvSpPr/>
            <p:nvPr/>
          </p:nvSpPr>
          <p:spPr>
            <a:xfrm>
              <a:off x="7275268" y="56386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6" name="tx156"/>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0" name="tx160"/>
            <p:cNvSpPr/>
            <p:nvPr/>
          </p:nvSpPr>
          <p:spPr>
            <a:xfrm>
              <a:off x="340811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1" name="tx161"/>
            <p:cNvSpPr/>
            <p:nvPr/>
          </p:nvSpPr>
          <p:spPr>
            <a:xfrm>
              <a:off x="559944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2" name="tx162"/>
            <p:cNvSpPr/>
            <p:nvPr/>
          </p:nvSpPr>
          <p:spPr>
            <a:xfrm>
              <a:off x="779077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63" name="tx163"/>
            <p:cNvSpPr/>
            <p:nvPr/>
          </p:nvSpPr>
          <p:spPr>
            <a:xfrm>
              <a:off x="4406328"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4" name="tx16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higher than in 2019 (97%).
The number of children vaccinated with DTP1 decreased between 2019 and 2025.
The number of surviving infants decreased between 2019 and 2025.
In 2025, fewer children were vaccinated than in 2019.
In 2025, there were fewer surviving infants (target population) than in 2019.</a:t>
            </a:r>
          </a:p>
        </p:txBody>
      </p:sp>
      <p:sp>
        <p:nvSpPr>
          <p:cNvPr id="1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67" name=""/>
          <p:cNvGrpSpPr/>
          <p:nvPr/>
        </p:nvGrpSpPr>
        <p:grpSpPr>
          <a:xfrm>
            <a:off x="292608" y="1051560"/>
            <a:ext cx="8595360" cy="28575"/>
            <a:chOff x="292608" y="1051560"/>
            <a:chExt cx="8595360" cy="28575"/>
          </a:xfrm>
        </p:grpSpPr>
        <p:sp>
          <p:nvSpPr>
            <p:cNvPr id="16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Saint Kitts and Nevis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0"/>
                  </a:moveTo>
                  <a:lnTo>
                    <a:pt x="135891" y="0"/>
                  </a:lnTo>
                  <a:lnTo>
                    <a:pt x="271783" y="43742"/>
                  </a:lnTo>
                  <a:lnTo>
                    <a:pt x="407675" y="0"/>
                  </a:lnTo>
                  <a:lnTo>
                    <a:pt x="543566" y="65614"/>
                  </a:lnTo>
                  <a:lnTo>
                    <a:pt x="679458" y="0"/>
                  </a:lnTo>
                  <a:lnTo>
                    <a:pt x="815350" y="0"/>
                  </a:lnTo>
                  <a:lnTo>
                    <a:pt x="951242" y="0"/>
                  </a:lnTo>
                  <a:lnTo>
                    <a:pt x="1087133" y="0"/>
                  </a:lnTo>
                  <a:lnTo>
                    <a:pt x="1223025" y="21871"/>
                  </a:lnTo>
                  <a:lnTo>
                    <a:pt x="1358917" y="65614"/>
                  </a:lnTo>
                  <a:lnTo>
                    <a:pt x="1494809" y="21871"/>
                  </a:lnTo>
                  <a:lnTo>
                    <a:pt x="1630700" y="21871"/>
                  </a:lnTo>
                  <a:lnTo>
                    <a:pt x="1766592" y="43742"/>
                  </a:lnTo>
                  <a:lnTo>
                    <a:pt x="1902484" y="21871"/>
                  </a:lnTo>
                  <a:lnTo>
                    <a:pt x="2038375" y="109356"/>
                  </a:lnTo>
                  <a:lnTo>
                    <a:pt x="2174267" y="21871"/>
                  </a:lnTo>
                  <a:lnTo>
                    <a:pt x="2310159" y="21871"/>
                  </a:lnTo>
                  <a:lnTo>
                    <a:pt x="2446051" y="21871"/>
                  </a:lnTo>
                  <a:lnTo>
                    <a:pt x="2581942" y="43742"/>
                  </a:lnTo>
                  <a:lnTo>
                    <a:pt x="2717834" y="0"/>
                  </a:lnTo>
                  <a:lnTo>
                    <a:pt x="2853726" y="65614"/>
                  </a:lnTo>
                  <a:lnTo>
                    <a:pt x="2989618" y="65614"/>
                  </a:lnTo>
                  <a:lnTo>
                    <a:pt x="3125509" y="65614"/>
                  </a:lnTo>
                  <a:lnTo>
                    <a:pt x="3261401" y="43742"/>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0"/>
                  </a:moveTo>
                  <a:lnTo>
                    <a:pt x="135891" y="0"/>
                  </a:lnTo>
                  <a:lnTo>
                    <a:pt x="271783" y="43742"/>
                  </a:lnTo>
                  <a:lnTo>
                    <a:pt x="407675" y="0"/>
                  </a:lnTo>
                  <a:lnTo>
                    <a:pt x="543566" y="65614"/>
                  </a:lnTo>
                  <a:lnTo>
                    <a:pt x="679458" y="0"/>
                  </a:lnTo>
                  <a:lnTo>
                    <a:pt x="815350" y="0"/>
                  </a:lnTo>
                  <a:lnTo>
                    <a:pt x="951242" y="0"/>
                  </a:lnTo>
                  <a:lnTo>
                    <a:pt x="1087133" y="0"/>
                  </a:lnTo>
                  <a:lnTo>
                    <a:pt x="1223025" y="21871"/>
                  </a:lnTo>
                  <a:lnTo>
                    <a:pt x="1358917" y="65614"/>
                  </a:lnTo>
                  <a:lnTo>
                    <a:pt x="1494809" y="21871"/>
                  </a:lnTo>
                  <a:lnTo>
                    <a:pt x="1630700" y="21871"/>
                  </a:lnTo>
                  <a:lnTo>
                    <a:pt x="1766592" y="43742"/>
                  </a:lnTo>
                  <a:lnTo>
                    <a:pt x="1902484" y="21871"/>
                  </a:lnTo>
                  <a:lnTo>
                    <a:pt x="2038375" y="109356"/>
                  </a:lnTo>
                  <a:lnTo>
                    <a:pt x="2174267" y="21871"/>
                  </a:lnTo>
                  <a:lnTo>
                    <a:pt x="2310159" y="21871"/>
                  </a:lnTo>
                  <a:lnTo>
                    <a:pt x="2446051" y="21871"/>
                  </a:lnTo>
                  <a:lnTo>
                    <a:pt x="2581942" y="43742"/>
                  </a:lnTo>
                  <a:lnTo>
                    <a:pt x="2717834" y="0"/>
                  </a:lnTo>
                  <a:lnTo>
                    <a:pt x="2853726" y="65614"/>
                  </a:lnTo>
                  <a:lnTo>
                    <a:pt x="2989618" y="65614"/>
                  </a:lnTo>
                  <a:lnTo>
                    <a:pt x="3125509" y="65614"/>
                  </a:lnTo>
                  <a:lnTo>
                    <a:pt x="3261401" y="43742"/>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0"/>
                  </a:moveTo>
                  <a:lnTo>
                    <a:pt x="135891" y="0"/>
                  </a:lnTo>
                  <a:lnTo>
                    <a:pt x="271783" y="43742"/>
                  </a:lnTo>
                  <a:lnTo>
                    <a:pt x="407675" y="0"/>
                  </a:lnTo>
                  <a:lnTo>
                    <a:pt x="543566" y="65614"/>
                  </a:lnTo>
                  <a:lnTo>
                    <a:pt x="679458" y="0"/>
                  </a:lnTo>
                  <a:lnTo>
                    <a:pt x="815350" y="0"/>
                  </a:lnTo>
                  <a:lnTo>
                    <a:pt x="951242" y="0"/>
                  </a:lnTo>
                  <a:lnTo>
                    <a:pt x="1087133" y="0"/>
                  </a:lnTo>
                  <a:lnTo>
                    <a:pt x="1223025" y="21871"/>
                  </a:lnTo>
                  <a:lnTo>
                    <a:pt x="1358917" y="65614"/>
                  </a:lnTo>
                  <a:lnTo>
                    <a:pt x="1494809" y="21871"/>
                  </a:lnTo>
                  <a:lnTo>
                    <a:pt x="1630700" y="21871"/>
                  </a:lnTo>
                  <a:lnTo>
                    <a:pt x="1766592" y="43742"/>
                  </a:lnTo>
                  <a:lnTo>
                    <a:pt x="1902484" y="21871"/>
                  </a:lnTo>
                  <a:lnTo>
                    <a:pt x="2038375" y="109356"/>
                  </a:lnTo>
                  <a:lnTo>
                    <a:pt x="2174267" y="21871"/>
                  </a:lnTo>
                  <a:lnTo>
                    <a:pt x="2310159" y="21871"/>
                  </a:lnTo>
                  <a:lnTo>
                    <a:pt x="2446051" y="21871"/>
                  </a:lnTo>
                  <a:lnTo>
                    <a:pt x="2581942" y="43742"/>
                  </a:lnTo>
                  <a:lnTo>
                    <a:pt x="2717834" y="0"/>
                  </a:lnTo>
                  <a:lnTo>
                    <a:pt x="2853726" y="65614"/>
                  </a:lnTo>
                  <a:lnTo>
                    <a:pt x="2989618" y="65614"/>
                  </a:lnTo>
                  <a:lnTo>
                    <a:pt x="3125509" y="65614"/>
                  </a:lnTo>
                  <a:lnTo>
                    <a:pt x="3261401" y="43742"/>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56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56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327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57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2791" y="4988970"/>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60" name="tx60"/>
            <p:cNvSpPr/>
            <p:nvPr/>
          </p:nvSpPr>
          <p:spPr>
            <a:xfrm>
              <a:off x="32203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283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38040" y="1403693"/>
              <a:ext cx="33631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Saint Kitts and Nevis, 2000-2025</a:t>
              </a:r>
            </a:p>
          </p:txBody>
        </p:sp>
        <p:sp>
          <p:nvSpPr>
            <p:cNvPr id="63" name="pl63"/>
            <p:cNvSpPr/>
            <p:nvPr/>
          </p:nvSpPr>
          <p:spPr>
            <a:xfrm>
              <a:off x="5267799" y="41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5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7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7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1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13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092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049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92751"/>
              <a:ext cx="3397293" cy="302169"/>
            </a:xfrm>
            <a:custGeom>
              <a:avLst/>
              <a:pathLst>
                <a:path w="3397293" h="302169">
                  <a:moveTo>
                    <a:pt x="0" y="0"/>
                  </a:moveTo>
                  <a:lnTo>
                    <a:pt x="135891" y="0"/>
                  </a:lnTo>
                  <a:lnTo>
                    <a:pt x="271783" y="120867"/>
                  </a:lnTo>
                  <a:lnTo>
                    <a:pt x="407675" y="0"/>
                  </a:lnTo>
                  <a:lnTo>
                    <a:pt x="543566" y="181301"/>
                  </a:lnTo>
                  <a:lnTo>
                    <a:pt x="679458" y="0"/>
                  </a:lnTo>
                  <a:lnTo>
                    <a:pt x="815350" y="0"/>
                  </a:lnTo>
                  <a:lnTo>
                    <a:pt x="951242" y="0"/>
                  </a:lnTo>
                  <a:lnTo>
                    <a:pt x="1087133" y="0"/>
                  </a:lnTo>
                  <a:lnTo>
                    <a:pt x="1223025" y="60433"/>
                  </a:lnTo>
                  <a:lnTo>
                    <a:pt x="1358917" y="181301"/>
                  </a:lnTo>
                  <a:lnTo>
                    <a:pt x="1494809" y="60433"/>
                  </a:lnTo>
                  <a:lnTo>
                    <a:pt x="1630700" y="60433"/>
                  </a:lnTo>
                  <a:lnTo>
                    <a:pt x="1766592" y="120867"/>
                  </a:lnTo>
                  <a:lnTo>
                    <a:pt x="1902484" y="60433"/>
                  </a:lnTo>
                  <a:lnTo>
                    <a:pt x="2038375" y="302169"/>
                  </a:lnTo>
                  <a:lnTo>
                    <a:pt x="2174267" y="60433"/>
                  </a:lnTo>
                  <a:lnTo>
                    <a:pt x="2310159" y="60433"/>
                  </a:lnTo>
                  <a:lnTo>
                    <a:pt x="2446051" y="60433"/>
                  </a:lnTo>
                  <a:lnTo>
                    <a:pt x="2581942" y="120867"/>
                  </a:lnTo>
                  <a:lnTo>
                    <a:pt x="2717834" y="0"/>
                  </a:lnTo>
                  <a:lnTo>
                    <a:pt x="2853726" y="181301"/>
                  </a:lnTo>
                  <a:lnTo>
                    <a:pt x="2989618" y="181301"/>
                  </a:lnTo>
                  <a:lnTo>
                    <a:pt x="3125509" y="181301"/>
                  </a:lnTo>
                  <a:lnTo>
                    <a:pt x="3261401" y="120867"/>
                  </a:lnTo>
                  <a:lnTo>
                    <a:pt x="3397293" y="241735"/>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13619"/>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1087811"/>
            </a:xfrm>
            <a:custGeom>
              <a:avLst/>
              <a:pathLst>
                <a:path w="3397293" h="1087811">
                  <a:moveTo>
                    <a:pt x="0" y="181301"/>
                  </a:moveTo>
                  <a:lnTo>
                    <a:pt x="135891" y="241735"/>
                  </a:lnTo>
                  <a:lnTo>
                    <a:pt x="271783" y="181301"/>
                  </a:lnTo>
                  <a:lnTo>
                    <a:pt x="407675" y="120867"/>
                  </a:lnTo>
                  <a:lnTo>
                    <a:pt x="543566" y="60433"/>
                  </a:lnTo>
                  <a:lnTo>
                    <a:pt x="679458" y="0"/>
                  </a:lnTo>
                  <a:lnTo>
                    <a:pt x="815350" y="60433"/>
                  </a:lnTo>
                  <a:lnTo>
                    <a:pt x="951242" y="60433"/>
                  </a:lnTo>
                  <a:lnTo>
                    <a:pt x="1087133" y="120867"/>
                  </a:lnTo>
                  <a:lnTo>
                    <a:pt x="1223025" y="0"/>
                  </a:lnTo>
                  <a:lnTo>
                    <a:pt x="1358917" y="60433"/>
                  </a:lnTo>
                  <a:lnTo>
                    <a:pt x="1494809" y="60433"/>
                  </a:lnTo>
                  <a:lnTo>
                    <a:pt x="1630700" y="60433"/>
                  </a:lnTo>
                  <a:lnTo>
                    <a:pt x="1766592" y="241735"/>
                  </a:lnTo>
                  <a:lnTo>
                    <a:pt x="1902484" y="302169"/>
                  </a:lnTo>
                  <a:lnTo>
                    <a:pt x="2038375" y="241735"/>
                  </a:lnTo>
                  <a:lnTo>
                    <a:pt x="2174267" y="302169"/>
                  </a:lnTo>
                  <a:lnTo>
                    <a:pt x="2310159" y="543905"/>
                  </a:lnTo>
                  <a:lnTo>
                    <a:pt x="2446051" y="483471"/>
                  </a:lnTo>
                  <a:lnTo>
                    <a:pt x="2581942" y="846075"/>
                  </a:lnTo>
                  <a:lnTo>
                    <a:pt x="2717834" y="1027377"/>
                  </a:lnTo>
                  <a:lnTo>
                    <a:pt x="2853726" y="1087811"/>
                  </a:lnTo>
                  <a:lnTo>
                    <a:pt x="2989618" y="906509"/>
                  </a:lnTo>
                  <a:lnTo>
                    <a:pt x="3125509" y="725207"/>
                  </a:lnTo>
                  <a:lnTo>
                    <a:pt x="3261401" y="664773"/>
                  </a:lnTo>
                  <a:lnTo>
                    <a:pt x="3397293" y="664773"/>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13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92751"/>
              <a:ext cx="3397293" cy="302169"/>
            </a:xfrm>
            <a:custGeom>
              <a:avLst/>
              <a:pathLst>
                <a:path w="3397293" h="302169">
                  <a:moveTo>
                    <a:pt x="0" y="0"/>
                  </a:moveTo>
                  <a:lnTo>
                    <a:pt x="135891" y="0"/>
                  </a:lnTo>
                  <a:lnTo>
                    <a:pt x="271783" y="120867"/>
                  </a:lnTo>
                  <a:lnTo>
                    <a:pt x="407675" y="0"/>
                  </a:lnTo>
                  <a:lnTo>
                    <a:pt x="543566" y="181301"/>
                  </a:lnTo>
                  <a:lnTo>
                    <a:pt x="679458" y="0"/>
                  </a:lnTo>
                  <a:lnTo>
                    <a:pt x="815350" y="0"/>
                  </a:lnTo>
                  <a:lnTo>
                    <a:pt x="951242" y="0"/>
                  </a:lnTo>
                  <a:lnTo>
                    <a:pt x="1087133" y="0"/>
                  </a:lnTo>
                  <a:lnTo>
                    <a:pt x="1223025" y="60433"/>
                  </a:lnTo>
                  <a:lnTo>
                    <a:pt x="1358917" y="181301"/>
                  </a:lnTo>
                  <a:lnTo>
                    <a:pt x="1494809" y="60433"/>
                  </a:lnTo>
                  <a:lnTo>
                    <a:pt x="1630700" y="60433"/>
                  </a:lnTo>
                  <a:lnTo>
                    <a:pt x="1766592" y="120867"/>
                  </a:lnTo>
                  <a:lnTo>
                    <a:pt x="1902484" y="60433"/>
                  </a:lnTo>
                  <a:lnTo>
                    <a:pt x="2038375" y="302169"/>
                  </a:lnTo>
                  <a:lnTo>
                    <a:pt x="2174267" y="60433"/>
                  </a:lnTo>
                  <a:lnTo>
                    <a:pt x="2310159" y="60433"/>
                  </a:lnTo>
                  <a:lnTo>
                    <a:pt x="2446051" y="60433"/>
                  </a:lnTo>
                  <a:lnTo>
                    <a:pt x="2581942" y="120867"/>
                  </a:lnTo>
                  <a:lnTo>
                    <a:pt x="2717834" y="0"/>
                  </a:lnTo>
                  <a:lnTo>
                    <a:pt x="2853726" y="181301"/>
                  </a:lnTo>
                  <a:lnTo>
                    <a:pt x="2989618" y="181301"/>
                  </a:lnTo>
                  <a:lnTo>
                    <a:pt x="3125509" y="181301"/>
                  </a:lnTo>
                  <a:lnTo>
                    <a:pt x="3261401" y="120867"/>
                  </a:lnTo>
                  <a:lnTo>
                    <a:pt x="3397293" y="241735"/>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73018"/>
              <a:ext cx="0" cy="519732"/>
            </a:xfrm>
            <a:custGeom>
              <a:avLst/>
              <a:pathLst>
                <a:path w="0" h="519732">
                  <a:moveTo>
                    <a:pt x="0" y="51973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73018"/>
              <a:ext cx="0" cy="519732"/>
            </a:xfrm>
            <a:custGeom>
              <a:avLst/>
              <a:pathLst>
                <a:path w="0" h="519732">
                  <a:moveTo>
                    <a:pt x="0" y="5197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73018"/>
              <a:ext cx="0" cy="701034"/>
            </a:xfrm>
            <a:custGeom>
              <a:avLst/>
              <a:pathLst>
                <a:path w="0" h="701034">
                  <a:moveTo>
                    <a:pt x="0" y="70103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73018"/>
              <a:ext cx="0" cy="821902"/>
            </a:xfrm>
            <a:custGeom>
              <a:avLst/>
              <a:pathLst>
                <a:path w="0" h="821902">
                  <a:moveTo>
                    <a:pt x="0" y="8219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7301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73018"/>
              <a:ext cx="0" cy="761468"/>
            </a:xfrm>
            <a:custGeom>
              <a:avLst/>
              <a:pathLst>
                <a:path w="0" h="761468">
                  <a:moveTo>
                    <a:pt x="0" y="76146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92751"/>
              <a:ext cx="3397293" cy="302169"/>
            </a:xfrm>
            <a:custGeom>
              <a:avLst/>
              <a:pathLst>
                <a:path w="3397293" h="302169">
                  <a:moveTo>
                    <a:pt x="0" y="0"/>
                  </a:moveTo>
                  <a:lnTo>
                    <a:pt x="135891" y="0"/>
                  </a:lnTo>
                  <a:lnTo>
                    <a:pt x="271783" y="120867"/>
                  </a:lnTo>
                  <a:lnTo>
                    <a:pt x="407675" y="0"/>
                  </a:lnTo>
                  <a:lnTo>
                    <a:pt x="543566" y="181301"/>
                  </a:lnTo>
                  <a:lnTo>
                    <a:pt x="679458" y="0"/>
                  </a:lnTo>
                  <a:lnTo>
                    <a:pt x="815350" y="0"/>
                  </a:lnTo>
                  <a:lnTo>
                    <a:pt x="951242" y="0"/>
                  </a:lnTo>
                  <a:lnTo>
                    <a:pt x="1087133" y="0"/>
                  </a:lnTo>
                  <a:lnTo>
                    <a:pt x="1223025" y="60433"/>
                  </a:lnTo>
                  <a:lnTo>
                    <a:pt x="1358917" y="181301"/>
                  </a:lnTo>
                  <a:lnTo>
                    <a:pt x="1494809" y="60433"/>
                  </a:lnTo>
                  <a:lnTo>
                    <a:pt x="1630700" y="60433"/>
                  </a:lnTo>
                  <a:lnTo>
                    <a:pt x="1766592" y="120867"/>
                  </a:lnTo>
                  <a:lnTo>
                    <a:pt x="1902484" y="60433"/>
                  </a:lnTo>
                  <a:lnTo>
                    <a:pt x="2038375" y="302169"/>
                  </a:lnTo>
                  <a:lnTo>
                    <a:pt x="2174267" y="60433"/>
                  </a:lnTo>
                  <a:lnTo>
                    <a:pt x="2310159" y="60433"/>
                  </a:lnTo>
                  <a:lnTo>
                    <a:pt x="2446051" y="60433"/>
                  </a:lnTo>
                  <a:lnTo>
                    <a:pt x="2581942" y="120867"/>
                  </a:lnTo>
                  <a:lnTo>
                    <a:pt x="2717834" y="0"/>
                  </a:lnTo>
                  <a:lnTo>
                    <a:pt x="2853726" y="181301"/>
                  </a:lnTo>
                  <a:lnTo>
                    <a:pt x="2989618" y="181301"/>
                  </a:lnTo>
                  <a:lnTo>
                    <a:pt x="3125509" y="181301"/>
                  </a:lnTo>
                  <a:lnTo>
                    <a:pt x="3261401" y="120867"/>
                  </a:lnTo>
                  <a:lnTo>
                    <a:pt x="3397293" y="241735"/>
                  </a:lnTo>
                </a:path>
              </a:pathLst>
            </a:custGeom>
            <a:ln w="27101" cap="flat">
              <a:solidFill>
                <a:srgbClr val="0058AB">
                  <a:alpha val="100000"/>
                </a:srgbClr>
              </a:solidFill>
              <a:prstDash val="solid"/>
              <a:round/>
            </a:ln>
          </p:spPr>
          <p:txBody>
            <a:bodyPr/>
            <a:lstStyle/>
            <a:p/>
          </p:txBody>
        </p:sp>
        <p:sp>
          <p:nvSpPr>
            <p:cNvPr id="92" name="tx92"/>
            <p:cNvSpPr/>
            <p:nvPr/>
          </p:nvSpPr>
          <p:spPr>
            <a:xfrm>
              <a:off x="5407519"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86977" y="2509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48386" y="25097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27845" y="25083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989462"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508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786762" y="25097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918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658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61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57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52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62239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2239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26997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03242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889490" y="4988970"/>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118" name="tx118"/>
            <p:cNvSpPr/>
            <p:nvPr/>
          </p:nvSpPr>
          <p:spPr>
            <a:xfrm>
              <a:off x="753707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29952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6730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3847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0964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0288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7405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4881043" cy="114824"/>
            </a:xfrm>
            <a:prstGeom prst="rect">
              <a:avLst/>
            </a:prstGeom>
            <a:solidFill>
              <a:srgbClr val="1CABE2">
                <a:alpha val="80000"/>
              </a:srgbClr>
            </a:solidFill>
          </p:spPr>
          <p:txBody>
            <a:bodyPr/>
            <a:lstStyle/>
            <a:p/>
          </p:txBody>
        </p:sp>
        <p:sp>
          <p:nvSpPr>
            <p:cNvPr id="131" name="rc131"/>
            <p:cNvSpPr/>
            <p:nvPr/>
          </p:nvSpPr>
          <p:spPr>
            <a:xfrm>
              <a:off x="1317178" y="5743865"/>
              <a:ext cx="4338705" cy="114824"/>
            </a:xfrm>
            <a:prstGeom prst="rect">
              <a:avLst/>
            </a:prstGeom>
            <a:solidFill>
              <a:srgbClr val="1CABE2">
                <a:alpha val="80000"/>
              </a:srgbClr>
            </a:solidFill>
          </p:spPr>
          <p:txBody>
            <a:bodyPr/>
            <a:lstStyle/>
            <a:p/>
          </p:txBody>
        </p:sp>
        <p:sp>
          <p:nvSpPr>
            <p:cNvPr id="132" name="rc132"/>
            <p:cNvSpPr/>
            <p:nvPr/>
          </p:nvSpPr>
          <p:spPr>
            <a:xfrm>
              <a:off x="1317178" y="5600334"/>
              <a:ext cx="7321564"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873480"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658517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Saint Kitts and Nevis (95%) was 10 percentage points higher than the global average (85%) and 12 percentage points higher than the average across all LACR countries (83%).
National DTP3 coverage was 2 percentage points lower than in 2019 (97%).
The number of un- and undervaccinated children remained approximately the same (&lt;100) as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Kitts and Nevis DTP3 coverage was 95% - this is 2 percentage points lower than in 2019 and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Saint Kitts and Nevis ranked number 22 out of 33 countries for lowest DTP3 coverage (based on tied ranks).
Saint Kitts and Nevis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Kitts and Nevis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0307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8520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673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39414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5762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936135"/>
              <a:ext cx="238662" cy="1275873"/>
            </a:xfrm>
            <a:prstGeom prst="rect">
              <a:avLst/>
            </a:prstGeom>
            <a:solidFill>
              <a:srgbClr val="80BD41">
                <a:alpha val="100000"/>
              </a:srgbClr>
            </a:solidFill>
          </p:spPr>
          <p:txBody>
            <a:bodyPr/>
            <a:lstStyle/>
            <a:p/>
          </p:txBody>
        </p:sp>
        <p:sp>
          <p:nvSpPr>
            <p:cNvPr id="23" name="rc23"/>
            <p:cNvSpPr/>
            <p:nvPr/>
          </p:nvSpPr>
          <p:spPr>
            <a:xfrm>
              <a:off x="1333322" y="2923049"/>
              <a:ext cx="238662" cy="13085"/>
            </a:xfrm>
            <a:prstGeom prst="rect">
              <a:avLst/>
            </a:prstGeom>
            <a:solidFill>
              <a:srgbClr val="1CABE2">
                <a:alpha val="100000"/>
              </a:srgbClr>
            </a:solidFill>
          </p:spPr>
          <p:txBody>
            <a:bodyPr/>
            <a:lstStyle/>
            <a:p/>
          </p:txBody>
        </p:sp>
        <p:sp>
          <p:nvSpPr>
            <p:cNvPr id="24" name="rc24"/>
            <p:cNvSpPr/>
            <p:nvPr/>
          </p:nvSpPr>
          <p:spPr>
            <a:xfrm>
              <a:off x="1598503" y="2952493"/>
              <a:ext cx="238662" cy="1259516"/>
            </a:xfrm>
            <a:prstGeom prst="rect">
              <a:avLst/>
            </a:prstGeom>
            <a:solidFill>
              <a:srgbClr val="80BD41">
                <a:alpha val="100000"/>
              </a:srgbClr>
            </a:solidFill>
          </p:spPr>
          <p:txBody>
            <a:bodyPr/>
            <a:lstStyle/>
            <a:p/>
          </p:txBody>
        </p:sp>
        <p:sp>
          <p:nvSpPr>
            <p:cNvPr id="25" name="rc25"/>
            <p:cNvSpPr/>
            <p:nvPr/>
          </p:nvSpPr>
          <p:spPr>
            <a:xfrm>
              <a:off x="1598503" y="2939407"/>
              <a:ext cx="238662" cy="13085"/>
            </a:xfrm>
            <a:prstGeom prst="rect">
              <a:avLst/>
            </a:prstGeom>
            <a:solidFill>
              <a:srgbClr val="1CABE2">
                <a:alpha val="100000"/>
              </a:srgbClr>
            </a:solidFill>
          </p:spPr>
          <p:txBody>
            <a:bodyPr/>
            <a:lstStyle/>
            <a:p/>
          </p:txBody>
        </p:sp>
        <p:sp>
          <p:nvSpPr>
            <p:cNvPr id="26" name="rc26"/>
            <p:cNvSpPr/>
            <p:nvPr/>
          </p:nvSpPr>
          <p:spPr>
            <a:xfrm>
              <a:off x="1863684" y="2995022"/>
              <a:ext cx="238662" cy="1216987"/>
            </a:xfrm>
            <a:prstGeom prst="rect">
              <a:avLst/>
            </a:prstGeom>
            <a:solidFill>
              <a:srgbClr val="80BD41">
                <a:alpha val="100000"/>
              </a:srgbClr>
            </a:solidFill>
          </p:spPr>
          <p:txBody>
            <a:bodyPr/>
            <a:lstStyle/>
            <a:p/>
          </p:txBody>
        </p:sp>
        <p:sp>
          <p:nvSpPr>
            <p:cNvPr id="27" name="rc27"/>
            <p:cNvSpPr/>
            <p:nvPr/>
          </p:nvSpPr>
          <p:spPr>
            <a:xfrm>
              <a:off x="1863684" y="2957400"/>
              <a:ext cx="238662" cy="37621"/>
            </a:xfrm>
            <a:prstGeom prst="rect">
              <a:avLst/>
            </a:prstGeom>
            <a:solidFill>
              <a:srgbClr val="1CABE2">
                <a:alpha val="100000"/>
              </a:srgbClr>
            </a:solidFill>
          </p:spPr>
          <p:txBody>
            <a:bodyPr/>
            <a:lstStyle/>
            <a:p/>
          </p:txBody>
        </p:sp>
        <p:sp>
          <p:nvSpPr>
            <p:cNvPr id="28" name="rc28"/>
            <p:cNvSpPr/>
            <p:nvPr/>
          </p:nvSpPr>
          <p:spPr>
            <a:xfrm>
              <a:off x="2128865" y="2978664"/>
              <a:ext cx="238662" cy="1233344"/>
            </a:xfrm>
            <a:prstGeom prst="rect">
              <a:avLst/>
            </a:prstGeom>
            <a:solidFill>
              <a:srgbClr val="80BD41">
                <a:alpha val="100000"/>
              </a:srgbClr>
            </a:solidFill>
          </p:spPr>
          <p:txBody>
            <a:bodyPr/>
            <a:lstStyle/>
            <a:p/>
          </p:txBody>
        </p:sp>
        <p:sp>
          <p:nvSpPr>
            <p:cNvPr id="29" name="rc29"/>
            <p:cNvSpPr/>
            <p:nvPr/>
          </p:nvSpPr>
          <p:spPr>
            <a:xfrm>
              <a:off x="2128865" y="2965579"/>
              <a:ext cx="238662" cy="13085"/>
            </a:xfrm>
            <a:prstGeom prst="rect">
              <a:avLst/>
            </a:prstGeom>
            <a:solidFill>
              <a:srgbClr val="1CABE2">
                <a:alpha val="100000"/>
              </a:srgbClr>
            </a:solidFill>
          </p:spPr>
          <p:txBody>
            <a:bodyPr/>
            <a:lstStyle/>
            <a:p/>
          </p:txBody>
        </p:sp>
        <p:sp>
          <p:nvSpPr>
            <p:cNvPr id="30" name="rc30"/>
            <p:cNvSpPr/>
            <p:nvPr/>
          </p:nvSpPr>
          <p:spPr>
            <a:xfrm>
              <a:off x="2394045" y="3029372"/>
              <a:ext cx="238662" cy="1182636"/>
            </a:xfrm>
            <a:prstGeom prst="rect">
              <a:avLst/>
            </a:prstGeom>
            <a:solidFill>
              <a:srgbClr val="80BD41">
                <a:alpha val="100000"/>
              </a:srgbClr>
            </a:solidFill>
          </p:spPr>
          <p:txBody>
            <a:bodyPr/>
            <a:lstStyle/>
            <a:p/>
          </p:txBody>
        </p:sp>
        <p:sp>
          <p:nvSpPr>
            <p:cNvPr id="31" name="rc31"/>
            <p:cNvSpPr/>
            <p:nvPr/>
          </p:nvSpPr>
          <p:spPr>
            <a:xfrm>
              <a:off x="2394045" y="2980300"/>
              <a:ext cx="238662" cy="49072"/>
            </a:xfrm>
            <a:prstGeom prst="rect">
              <a:avLst/>
            </a:prstGeom>
            <a:solidFill>
              <a:srgbClr val="1CABE2">
                <a:alpha val="100000"/>
              </a:srgbClr>
            </a:solidFill>
          </p:spPr>
          <p:txBody>
            <a:bodyPr/>
            <a:lstStyle/>
            <a:p/>
          </p:txBody>
        </p:sp>
        <p:sp>
          <p:nvSpPr>
            <p:cNvPr id="32" name="rc32"/>
            <p:cNvSpPr/>
            <p:nvPr/>
          </p:nvSpPr>
          <p:spPr>
            <a:xfrm>
              <a:off x="2659226" y="3001565"/>
              <a:ext cx="238662" cy="1210444"/>
            </a:xfrm>
            <a:prstGeom prst="rect">
              <a:avLst/>
            </a:prstGeom>
            <a:solidFill>
              <a:srgbClr val="80BD41">
                <a:alpha val="100000"/>
              </a:srgbClr>
            </a:solidFill>
          </p:spPr>
          <p:txBody>
            <a:bodyPr/>
            <a:lstStyle/>
            <a:p/>
          </p:txBody>
        </p:sp>
        <p:sp>
          <p:nvSpPr>
            <p:cNvPr id="33" name="rc33"/>
            <p:cNvSpPr/>
            <p:nvPr/>
          </p:nvSpPr>
          <p:spPr>
            <a:xfrm>
              <a:off x="2659226" y="2990115"/>
              <a:ext cx="238662" cy="11450"/>
            </a:xfrm>
            <a:prstGeom prst="rect">
              <a:avLst/>
            </a:prstGeom>
            <a:solidFill>
              <a:srgbClr val="1CABE2">
                <a:alpha val="100000"/>
              </a:srgbClr>
            </a:solidFill>
          </p:spPr>
          <p:txBody>
            <a:bodyPr/>
            <a:lstStyle/>
            <a:p/>
          </p:txBody>
        </p:sp>
        <p:sp>
          <p:nvSpPr>
            <p:cNvPr id="34" name="rc34"/>
            <p:cNvSpPr/>
            <p:nvPr/>
          </p:nvSpPr>
          <p:spPr>
            <a:xfrm>
              <a:off x="2924407" y="3013015"/>
              <a:ext cx="238662" cy="1198994"/>
            </a:xfrm>
            <a:prstGeom prst="rect">
              <a:avLst/>
            </a:prstGeom>
            <a:solidFill>
              <a:srgbClr val="80BD41">
                <a:alpha val="100000"/>
              </a:srgbClr>
            </a:solidFill>
          </p:spPr>
          <p:txBody>
            <a:bodyPr/>
            <a:lstStyle/>
            <a:p/>
          </p:txBody>
        </p:sp>
        <p:sp>
          <p:nvSpPr>
            <p:cNvPr id="35" name="rc35"/>
            <p:cNvSpPr/>
            <p:nvPr/>
          </p:nvSpPr>
          <p:spPr>
            <a:xfrm>
              <a:off x="2924407" y="3001565"/>
              <a:ext cx="238662" cy="11450"/>
            </a:xfrm>
            <a:prstGeom prst="rect">
              <a:avLst/>
            </a:prstGeom>
            <a:solidFill>
              <a:srgbClr val="1CABE2">
                <a:alpha val="100000"/>
              </a:srgbClr>
            </a:solidFill>
          </p:spPr>
          <p:txBody>
            <a:bodyPr/>
            <a:lstStyle/>
            <a:p/>
          </p:txBody>
        </p:sp>
        <p:sp>
          <p:nvSpPr>
            <p:cNvPr id="36" name="rc36"/>
            <p:cNvSpPr/>
            <p:nvPr/>
          </p:nvSpPr>
          <p:spPr>
            <a:xfrm>
              <a:off x="3189588" y="3026101"/>
              <a:ext cx="238662" cy="1185908"/>
            </a:xfrm>
            <a:prstGeom prst="rect">
              <a:avLst/>
            </a:prstGeom>
            <a:solidFill>
              <a:srgbClr val="80BD41">
                <a:alpha val="100000"/>
              </a:srgbClr>
            </a:solidFill>
          </p:spPr>
          <p:txBody>
            <a:bodyPr/>
            <a:lstStyle/>
            <a:p/>
          </p:txBody>
        </p:sp>
        <p:sp>
          <p:nvSpPr>
            <p:cNvPr id="37" name="rc37"/>
            <p:cNvSpPr/>
            <p:nvPr/>
          </p:nvSpPr>
          <p:spPr>
            <a:xfrm>
              <a:off x="3189588" y="3014651"/>
              <a:ext cx="238662" cy="11450"/>
            </a:xfrm>
            <a:prstGeom prst="rect">
              <a:avLst/>
            </a:prstGeom>
            <a:solidFill>
              <a:srgbClr val="1CABE2">
                <a:alpha val="100000"/>
              </a:srgbClr>
            </a:solidFill>
          </p:spPr>
          <p:txBody>
            <a:bodyPr/>
            <a:lstStyle/>
            <a:p/>
          </p:txBody>
        </p:sp>
        <p:sp>
          <p:nvSpPr>
            <p:cNvPr id="38" name="rc38"/>
            <p:cNvSpPr/>
            <p:nvPr/>
          </p:nvSpPr>
          <p:spPr>
            <a:xfrm>
              <a:off x="3454768" y="3045730"/>
              <a:ext cx="238662" cy="1166279"/>
            </a:xfrm>
            <a:prstGeom prst="rect">
              <a:avLst/>
            </a:prstGeom>
            <a:solidFill>
              <a:srgbClr val="80BD41">
                <a:alpha val="100000"/>
              </a:srgbClr>
            </a:solidFill>
          </p:spPr>
          <p:txBody>
            <a:bodyPr/>
            <a:lstStyle/>
            <a:p/>
          </p:txBody>
        </p:sp>
        <p:sp>
          <p:nvSpPr>
            <p:cNvPr id="39" name="rc39"/>
            <p:cNvSpPr/>
            <p:nvPr/>
          </p:nvSpPr>
          <p:spPr>
            <a:xfrm>
              <a:off x="3454768" y="3034279"/>
              <a:ext cx="238662" cy="11450"/>
            </a:xfrm>
            <a:prstGeom prst="rect">
              <a:avLst/>
            </a:prstGeom>
            <a:solidFill>
              <a:srgbClr val="1CABE2">
                <a:alpha val="100000"/>
              </a:srgbClr>
            </a:solidFill>
          </p:spPr>
          <p:txBody>
            <a:bodyPr/>
            <a:lstStyle/>
            <a:p/>
          </p:txBody>
        </p:sp>
        <p:sp>
          <p:nvSpPr>
            <p:cNvPr id="40" name="rc40"/>
            <p:cNvSpPr/>
            <p:nvPr/>
          </p:nvSpPr>
          <p:spPr>
            <a:xfrm>
              <a:off x="3719949" y="3078444"/>
              <a:ext cx="238662" cy="1133564"/>
            </a:xfrm>
            <a:prstGeom prst="rect">
              <a:avLst/>
            </a:prstGeom>
            <a:solidFill>
              <a:srgbClr val="80BD41">
                <a:alpha val="100000"/>
              </a:srgbClr>
            </a:solidFill>
          </p:spPr>
          <p:txBody>
            <a:bodyPr/>
            <a:lstStyle/>
            <a:p/>
          </p:txBody>
        </p:sp>
        <p:sp>
          <p:nvSpPr>
            <p:cNvPr id="41" name="rc41"/>
            <p:cNvSpPr/>
            <p:nvPr/>
          </p:nvSpPr>
          <p:spPr>
            <a:xfrm>
              <a:off x="3719949" y="3055544"/>
              <a:ext cx="238662" cy="22900"/>
            </a:xfrm>
            <a:prstGeom prst="rect">
              <a:avLst/>
            </a:prstGeom>
            <a:solidFill>
              <a:srgbClr val="1CABE2">
                <a:alpha val="100000"/>
              </a:srgbClr>
            </a:solidFill>
          </p:spPr>
          <p:txBody>
            <a:bodyPr/>
            <a:lstStyle/>
            <a:p/>
          </p:txBody>
        </p:sp>
        <p:sp>
          <p:nvSpPr>
            <p:cNvPr id="42" name="rc42"/>
            <p:cNvSpPr/>
            <p:nvPr/>
          </p:nvSpPr>
          <p:spPr>
            <a:xfrm>
              <a:off x="3985130" y="3129152"/>
              <a:ext cx="238662" cy="1082857"/>
            </a:xfrm>
            <a:prstGeom prst="rect">
              <a:avLst/>
            </a:prstGeom>
            <a:solidFill>
              <a:srgbClr val="80BD41">
                <a:alpha val="100000"/>
              </a:srgbClr>
            </a:solidFill>
          </p:spPr>
          <p:txBody>
            <a:bodyPr/>
            <a:lstStyle/>
            <a:p/>
          </p:txBody>
        </p:sp>
        <p:sp>
          <p:nvSpPr>
            <p:cNvPr id="43" name="rc43"/>
            <p:cNvSpPr/>
            <p:nvPr/>
          </p:nvSpPr>
          <p:spPr>
            <a:xfrm>
              <a:off x="3985130" y="3083352"/>
              <a:ext cx="238662" cy="45800"/>
            </a:xfrm>
            <a:prstGeom prst="rect">
              <a:avLst/>
            </a:prstGeom>
            <a:solidFill>
              <a:srgbClr val="1CABE2">
                <a:alpha val="100000"/>
              </a:srgbClr>
            </a:solidFill>
          </p:spPr>
          <p:txBody>
            <a:bodyPr/>
            <a:lstStyle/>
            <a:p/>
          </p:txBody>
        </p:sp>
        <p:sp>
          <p:nvSpPr>
            <p:cNvPr id="44" name="rc44"/>
            <p:cNvSpPr/>
            <p:nvPr/>
          </p:nvSpPr>
          <p:spPr>
            <a:xfrm>
              <a:off x="4250311" y="3122609"/>
              <a:ext cx="238662" cy="1089399"/>
            </a:xfrm>
            <a:prstGeom prst="rect">
              <a:avLst/>
            </a:prstGeom>
            <a:solidFill>
              <a:srgbClr val="80BD41">
                <a:alpha val="100000"/>
              </a:srgbClr>
            </a:solidFill>
          </p:spPr>
          <p:txBody>
            <a:bodyPr/>
            <a:lstStyle/>
            <a:p/>
          </p:txBody>
        </p:sp>
        <p:sp>
          <p:nvSpPr>
            <p:cNvPr id="45" name="rc45"/>
            <p:cNvSpPr/>
            <p:nvPr/>
          </p:nvSpPr>
          <p:spPr>
            <a:xfrm>
              <a:off x="4250311" y="3099709"/>
              <a:ext cx="238662" cy="22900"/>
            </a:xfrm>
            <a:prstGeom prst="rect">
              <a:avLst/>
            </a:prstGeom>
            <a:solidFill>
              <a:srgbClr val="1CABE2">
                <a:alpha val="100000"/>
              </a:srgbClr>
            </a:solidFill>
          </p:spPr>
          <p:txBody>
            <a:bodyPr/>
            <a:lstStyle/>
            <a:p/>
          </p:txBody>
        </p:sp>
        <p:sp>
          <p:nvSpPr>
            <p:cNvPr id="46" name="rc46"/>
            <p:cNvSpPr/>
            <p:nvPr/>
          </p:nvSpPr>
          <p:spPr>
            <a:xfrm>
              <a:off x="4515492" y="3137331"/>
              <a:ext cx="238662" cy="1074678"/>
            </a:xfrm>
            <a:prstGeom prst="rect">
              <a:avLst/>
            </a:prstGeom>
            <a:solidFill>
              <a:srgbClr val="80BD41">
                <a:alpha val="100000"/>
              </a:srgbClr>
            </a:solidFill>
          </p:spPr>
          <p:txBody>
            <a:bodyPr/>
            <a:lstStyle/>
            <a:p/>
          </p:txBody>
        </p:sp>
        <p:sp>
          <p:nvSpPr>
            <p:cNvPr id="47" name="rc47"/>
            <p:cNvSpPr/>
            <p:nvPr/>
          </p:nvSpPr>
          <p:spPr>
            <a:xfrm>
              <a:off x="4515492" y="3116066"/>
              <a:ext cx="238662" cy="21264"/>
            </a:xfrm>
            <a:prstGeom prst="rect">
              <a:avLst/>
            </a:prstGeom>
            <a:solidFill>
              <a:srgbClr val="1CABE2">
                <a:alpha val="100000"/>
              </a:srgbClr>
            </a:solidFill>
          </p:spPr>
          <p:txBody>
            <a:bodyPr/>
            <a:lstStyle/>
            <a:p/>
          </p:txBody>
        </p:sp>
        <p:sp>
          <p:nvSpPr>
            <p:cNvPr id="48" name="rc48"/>
            <p:cNvSpPr/>
            <p:nvPr/>
          </p:nvSpPr>
          <p:spPr>
            <a:xfrm>
              <a:off x="4780672" y="3170046"/>
              <a:ext cx="238662" cy="1041963"/>
            </a:xfrm>
            <a:prstGeom prst="rect">
              <a:avLst/>
            </a:prstGeom>
            <a:solidFill>
              <a:srgbClr val="80BD41">
                <a:alpha val="100000"/>
              </a:srgbClr>
            </a:solidFill>
          </p:spPr>
          <p:txBody>
            <a:bodyPr/>
            <a:lstStyle/>
            <a:p/>
          </p:txBody>
        </p:sp>
        <p:sp>
          <p:nvSpPr>
            <p:cNvPr id="49" name="rc49"/>
            <p:cNvSpPr/>
            <p:nvPr/>
          </p:nvSpPr>
          <p:spPr>
            <a:xfrm>
              <a:off x="4780672" y="3137331"/>
              <a:ext cx="238662" cy="32714"/>
            </a:xfrm>
            <a:prstGeom prst="rect">
              <a:avLst/>
            </a:prstGeom>
            <a:solidFill>
              <a:srgbClr val="1CABE2">
                <a:alpha val="100000"/>
              </a:srgbClr>
            </a:solidFill>
          </p:spPr>
          <p:txBody>
            <a:bodyPr/>
            <a:lstStyle/>
            <a:p/>
          </p:txBody>
        </p:sp>
        <p:sp>
          <p:nvSpPr>
            <p:cNvPr id="50" name="rc50"/>
            <p:cNvSpPr/>
            <p:nvPr/>
          </p:nvSpPr>
          <p:spPr>
            <a:xfrm>
              <a:off x="5045853" y="3173317"/>
              <a:ext cx="238662" cy="1038692"/>
            </a:xfrm>
            <a:prstGeom prst="rect">
              <a:avLst/>
            </a:prstGeom>
            <a:solidFill>
              <a:srgbClr val="80BD41">
                <a:alpha val="100000"/>
              </a:srgbClr>
            </a:solidFill>
          </p:spPr>
          <p:txBody>
            <a:bodyPr/>
            <a:lstStyle/>
            <a:p/>
          </p:txBody>
        </p:sp>
        <p:sp>
          <p:nvSpPr>
            <p:cNvPr id="51" name="rc51"/>
            <p:cNvSpPr/>
            <p:nvPr/>
          </p:nvSpPr>
          <p:spPr>
            <a:xfrm>
              <a:off x="5045853" y="3152052"/>
              <a:ext cx="238662" cy="21264"/>
            </a:xfrm>
            <a:prstGeom prst="rect">
              <a:avLst/>
            </a:prstGeom>
            <a:solidFill>
              <a:srgbClr val="1CABE2">
                <a:alpha val="100000"/>
              </a:srgbClr>
            </a:solidFill>
          </p:spPr>
          <p:txBody>
            <a:bodyPr/>
            <a:lstStyle/>
            <a:p/>
          </p:txBody>
        </p:sp>
        <p:sp>
          <p:nvSpPr>
            <p:cNvPr id="52" name="rc52"/>
            <p:cNvSpPr/>
            <p:nvPr/>
          </p:nvSpPr>
          <p:spPr>
            <a:xfrm>
              <a:off x="5311034" y="3230568"/>
              <a:ext cx="238662" cy="981441"/>
            </a:xfrm>
            <a:prstGeom prst="rect">
              <a:avLst/>
            </a:prstGeom>
            <a:solidFill>
              <a:srgbClr val="80BD41">
                <a:alpha val="100000"/>
              </a:srgbClr>
            </a:solidFill>
          </p:spPr>
          <p:txBody>
            <a:bodyPr/>
            <a:lstStyle/>
            <a:p/>
          </p:txBody>
        </p:sp>
        <p:sp>
          <p:nvSpPr>
            <p:cNvPr id="53" name="rc53"/>
            <p:cNvSpPr/>
            <p:nvPr/>
          </p:nvSpPr>
          <p:spPr>
            <a:xfrm>
              <a:off x="5311034" y="3168410"/>
              <a:ext cx="238662" cy="62157"/>
            </a:xfrm>
            <a:prstGeom prst="rect">
              <a:avLst/>
            </a:prstGeom>
            <a:solidFill>
              <a:srgbClr val="1CABE2">
                <a:alpha val="100000"/>
              </a:srgbClr>
            </a:solidFill>
          </p:spPr>
          <p:txBody>
            <a:bodyPr/>
            <a:lstStyle/>
            <a:p/>
          </p:txBody>
        </p:sp>
        <p:sp>
          <p:nvSpPr>
            <p:cNvPr id="54" name="rc54"/>
            <p:cNvSpPr/>
            <p:nvPr/>
          </p:nvSpPr>
          <p:spPr>
            <a:xfrm>
              <a:off x="5576215" y="3197853"/>
              <a:ext cx="238662" cy="1014156"/>
            </a:xfrm>
            <a:prstGeom prst="rect">
              <a:avLst/>
            </a:prstGeom>
            <a:solidFill>
              <a:srgbClr val="80BD41">
                <a:alpha val="100000"/>
              </a:srgbClr>
            </a:solidFill>
          </p:spPr>
          <p:txBody>
            <a:bodyPr/>
            <a:lstStyle/>
            <a:p/>
          </p:txBody>
        </p:sp>
        <p:sp>
          <p:nvSpPr>
            <p:cNvPr id="55" name="rc55"/>
            <p:cNvSpPr/>
            <p:nvPr/>
          </p:nvSpPr>
          <p:spPr>
            <a:xfrm>
              <a:off x="5576215" y="3176588"/>
              <a:ext cx="238662" cy="21264"/>
            </a:xfrm>
            <a:prstGeom prst="rect">
              <a:avLst/>
            </a:prstGeom>
            <a:solidFill>
              <a:srgbClr val="1CABE2">
                <a:alpha val="100000"/>
              </a:srgbClr>
            </a:solidFill>
          </p:spPr>
          <p:txBody>
            <a:bodyPr/>
            <a:lstStyle/>
            <a:p/>
          </p:txBody>
        </p:sp>
        <p:sp>
          <p:nvSpPr>
            <p:cNvPr id="56" name="rc56"/>
            <p:cNvSpPr/>
            <p:nvPr/>
          </p:nvSpPr>
          <p:spPr>
            <a:xfrm>
              <a:off x="5841395" y="3215846"/>
              <a:ext cx="238662" cy="996163"/>
            </a:xfrm>
            <a:prstGeom prst="rect">
              <a:avLst/>
            </a:prstGeom>
            <a:solidFill>
              <a:srgbClr val="80BD41">
                <a:alpha val="100000"/>
              </a:srgbClr>
            </a:solidFill>
          </p:spPr>
          <p:txBody>
            <a:bodyPr/>
            <a:lstStyle/>
            <a:p/>
          </p:txBody>
        </p:sp>
        <p:sp>
          <p:nvSpPr>
            <p:cNvPr id="57" name="rc57"/>
            <p:cNvSpPr/>
            <p:nvPr/>
          </p:nvSpPr>
          <p:spPr>
            <a:xfrm>
              <a:off x="5841395" y="3196217"/>
              <a:ext cx="238662" cy="19628"/>
            </a:xfrm>
            <a:prstGeom prst="rect">
              <a:avLst/>
            </a:prstGeom>
            <a:solidFill>
              <a:srgbClr val="1CABE2">
                <a:alpha val="100000"/>
              </a:srgbClr>
            </a:solidFill>
          </p:spPr>
          <p:txBody>
            <a:bodyPr/>
            <a:lstStyle/>
            <a:p/>
          </p:txBody>
        </p:sp>
        <p:sp>
          <p:nvSpPr>
            <p:cNvPr id="58" name="rc58"/>
            <p:cNvSpPr/>
            <p:nvPr/>
          </p:nvSpPr>
          <p:spPr>
            <a:xfrm>
              <a:off x="6106576" y="3237111"/>
              <a:ext cx="238662" cy="974898"/>
            </a:xfrm>
            <a:prstGeom prst="rect">
              <a:avLst/>
            </a:prstGeom>
            <a:solidFill>
              <a:srgbClr val="80BD41">
                <a:alpha val="100000"/>
              </a:srgbClr>
            </a:solidFill>
          </p:spPr>
          <p:txBody>
            <a:bodyPr/>
            <a:lstStyle/>
            <a:p/>
          </p:txBody>
        </p:sp>
        <p:sp>
          <p:nvSpPr>
            <p:cNvPr id="59" name="rc59"/>
            <p:cNvSpPr/>
            <p:nvPr/>
          </p:nvSpPr>
          <p:spPr>
            <a:xfrm>
              <a:off x="6106576" y="3217482"/>
              <a:ext cx="238662" cy="19628"/>
            </a:xfrm>
            <a:prstGeom prst="rect">
              <a:avLst/>
            </a:prstGeom>
            <a:solidFill>
              <a:srgbClr val="1CABE2">
                <a:alpha val="100000"/>
              </a:srgbClr>
            </a:solidFill>
          </p:spPr>
          <p:txBody>
            <a:bodyPr/>
            <a:lstStyle/>
            <a:p/>
          </p:txBody>
        </p:sp>
        <p:sp>
          <p:nvSpPr>
            <p:cNvPr id="60" name="rc60"/>
            <p:cNvSpPr/>
            <p:nvPr/>
          </p:nvSpPr>
          <p:spPr>
            <a:xfrm>
              <a:off x="6371757" y="3264918"/>
              <a:ext cx="238662" cy="947090"/>
            </a:xfrm>
            <a:prstGeom prst="rect">
              <a:avLst/>
            </a:prstGeom>
            <a:solidFill>
              <a:srgbClr val="80BD41">
                <a:alpha val="100000"/>
              </a:srgbClr>
            </a:solidFill>
          </p:spPr>
          <p:txBody>
            <a:bodyPr/>
            <a:lstStyle/>
            <a:p/>
          </p:txBody>
        </p:sp>
        <p:sp>
          <p:nvSpPr>
            <p:cNvPr id="61" name="rc61"/>
            <p:cNvSpPr/>
            <p:nvPr/>
          </p:nvSpPr>
          <p:spPr>
            <a:xfrm>
              <a:off x="6371757" y="3235475"/>
              <a:ext cx="238662" cy="29443"/>
            </a:xfrm>
            <a:prstGeom prst="rect">
              <a:avLst/>
            </a:prstGeom>
            <a:solidFill>
              <a:srgbClr val="1CABE2">
                <a:alpha val="100000"/>
              </a:srgbClr>
            </a:solidFill>
          </p:spPr>
          <p:txBody>
            <a:bodyPr/>
            <a:lstStyle/>
            <a:p/>
          </p:txBody>
        </p:sp>
        <p:sp>
          <p:nvSpPr>
            <p:cNvPr id="62" name="rc62"/>
            <p:cNvSpPr/>
            <p:nvPr/>
          </p:nvSpPr>
          <p:spPr>
            <a:xfrm>
              <a:off x="6636938" y="3269825"/>
              <a:ext cx="238662" cy="942183"/>
            </a:xfrm>
            <a:prstGeom prst="rect">
              <a:avLst/>
            </a:prstGeom>
            <a:solidFill>
              <a:srgbClr val="80BD41">
                <a:alpha val="100000"/>
              </a:srgbClr>
            </a:solidFill>
          </p:spPr>
          <p:txBody>
            <a:bodyPr/>
            <a:lstStyle/>
            <a:p/>
          </p:txBody>
        </p:sp>
        <p:sp>
          <p:nvSpPr>
            <p:cNvPr id="63" name="rc63"/>
            <p:cNvSpPr/>
            <p:nvPr/>
          </p:nvSpPr>
          <p:spPr>
            <a:xfrm>
              <a:off x="6636938" y="3260011"/>
              <a:ext cx="238662" cy="9814"/>
            </a:xfrm>
            <a:prstGeom prst="rect">
              <a:avLst/>
            </a:prstGeom>
            <a:solidFill>
              <a:srgbClr val="1CABE2">
                <a:alpha val="100000"/>
              </a:srgbClr>
            </a:solidFill>
          </p:spPr>
          <p:txBody>
            <a:bodyPr/>
            <a:lstStyle/>
            <a:p/>
          </p:txBody>
        </p:sp>
        <p:sp>
          <p:nvSpPr>
            <p:cNvPr id="64" name="rc64"/>
            <p:cNvSpPr/>
            <p:nvPr/>
          </p:nvSpPr>
          <p:spPr>
            <a:xfrm>
              <a:off x="6902119" y="3322169"/>
              <a:ext cx="238662" cy="889840"/>
            </a:xfrm>
            <a:prstGeom prst="rect">
              <a:avLst/>
            </a:prstGeom>
            <a:solidFill>
              <a:srgbClr val="80BD41">
                <a:alpha val="100000"/>
              </a:srgbClr>
            </a:solidFill>
          </p:spPr>
          <p:txBody>
            <a:bodyPr/>
            <a:lstStyle/>
            <a:p/>
          </p:txBody>
        </p:sp>
        <p:sp>
          <p:nvSpPr>
            <p:cNvPr id="65" name="rc65"/>
            <p:cNvSpPr/>
            <p:nvPr/>
          </p:nvSpPr>
          <p:spPr>
            <a:xfrm>
              <a:off x="6902119" y="3284547"/>
              <a:ext cx="238662" cy="37621"/>
            </a:xfrm>
            <a:prstGeom prst="rect">
              <a:avLst/>
            </a:prstGeom>
            <a:solidFill>
              <a:srgbClr val="1CABE2">
                <a:alpha val="100000"/>
              </a:srgbClr>
            </a:solidFill>
          </p:spPr>
          <p:txBody>
            <a:bodyPr/>
            <a:lstStyle/>
            <a:p/>
          </p:txBody>
        </p:sp>
        <p:sp>
          <p:nvSpPr>
            <p:cNvPr id="66" name="rc66"/>
            <p:cNvSpPr/>
            <p:nvPr/>
          </p:nvSpPr>
          <p:spPr>
            <a:xfrm>
              <a:off x="7167299" y="3343434"/>
              <a:ext cx="238662" cy="868575"/>
            </a:xfrm>
            <a:prstGeom prst="rect">
              <a:avLst/>
            </a:prstGeom>
            <a:solidFill>
              <a:srgbClr val="80BD41">
                <a:alpha val="100000"/>
              </a:srgbClr>
            </a:solidFill>
          </p:spPr>
          <p:txBody>
            <a:bodyPr/>
            <a:lstStyle/>
            <a:p/>
          </p:txBody>
        </p:sp>
        <p:sp>
          <p:nvSpPr>
            <p:cNvPr id="67" name="rc67"/>
            <p:cNvSpPr/>
            <p:nvPr/>
          </p:nvSpPr>
          <p:spPr>
            <a:xfrm>
              <a:off x="7167299" y="3307447"/>
              <a:ext cx="238662" cy="35986"/>
            </a:xfrm>
            <a:prstGeom prst="rect">
              <a:avLst/>
            </a:prstGeom>
            <a:solidFill>
              <a:srgbClr val="1CABE2">
                <a:alpha val="100000"/>
              </a:srgbClr>
            </a:solidFill>
          </p:spPr>
          <p:txBody>
            <a:bodyPr/>
            <a:lstStyle/>
            <a:p/>
          </p:txBody>
        </p:sp>
        <p:sp>
          <p:nvSpPr>
            <p:cNvPr id="68" name="rc68"/>
            <p:cNvSpPr/>
            <p:nvPr/>
          </p:nvSpPr>
          <p:spPr>
            <a:xfrm>
              <a:off x="7432480" y="3359791"/>
              <a:ext cx="238662" cy="852218"/>
            </a:xfrm>
            <a:prstGeom prst="rect">
              <a:avLst/>
            </a:prstGeom>
            <a:solidFill>
              <a:srgbClr val="80BD41">
                <a:alpha val="100000"/>
              </a:srgbClr>
            </a:solidFill>
          </p:spPr>
          <p:txBody>
            <a:bodyPr/>
            <a:lstStyle/>
            <a:p/>
          </p:txBody>
        </p:sp>
        <p:sp>
          <p:nvSpPr>
            <p:cNvPr id="69" name="rc69"/>
            <p:cNvSpPr/>
            <p:nvPr/>
          </p:nvSpPr>
          <p:spPr>
            <a:xfrm>
              <a:off x="7432480" y="3323805"/>
              <a:ext cx="238662" cy="35986"/>
            </a:xfrm>
            <a:prstGeom prst="rect">
              <a:avLst/>
            </a:prstGeom>
            <a:solidFill>
              <a:srgbClr val="1CABE2">
                <a:alpha val="100000"/>
              </a:srgbClr>
            </a:solidFill>
          </p:spPr>
          <p:txBody>
            <a:bodyPr/>
            <a:lstStyle/>
            <a:p/>
          </p:txBody>
        </p:sp>
        <p:sp>
          <p:nvSpPr>
            <p:cNvPr id="70" name="rc70"/>
            <p:cNvSpPr/>
            <p:nvPr/>
          </p:nvSpPr>
          <p:spPr>
            <a:xfrm>
              <a:off x="7697661" y="3348341"/>
              <a:ext cx="238662" cy="863668"/>
            </a:xfrm>
            <a:prstGeom prst="rect">
              <a:avLst/>
            </a:prstGeom>
            <a:solidFill>
              <a:srgbClr val="80BD41">
                <a:alpha val="100000"/>
              </a:srgbClr>
            </a:solidFill>
          </p:spPr>
          <p:txBody>
            <a:bodyPr/>
            <a:lstStyle/>
            <a:p/>
          </p:txBody>
        </p:sp>
        <p:sp>
          <p:nvSpPr>
            <p:cNvPr id="71" name="rc71"/>
            <p:cNvSpPr/>
            <p:nvPr/>
          </p:nvSpPr>
          <p:spPr>
            <a:xfrm>
              <a:off x="7697661" y="3322169"/>
              <a:ext cx="238662" cy="26171"/>
            </a:xfrm>
            <a:prstGeom prst="rect">
              <a:avLst/>
            </a:prstGeom>
            <a:solidFill>
              <a:srgbClr val="1CABE2">
                <a:alpha val="100000"/>
              </a:srgbClr>
            </a:solidFill>
          </p:spPr>
          <p:txBody>
            <a:bodyPr/>
            <a:lstStyle/>
            <a:p/>
          </p:txBody>
        </p:sp>
        <p:sp>
          <p:nvSpPr>
            <p:cNvPr id="72" name="rc72"/>
            <p:cNvSpPr/>
            <p:nvPr/>
          </p:nvSpPr>
          <p:spPr>
            <a:xfrm>
              <a:off x="7962842" y="3385963"/>
              <a:ext cx="238662" cy="826046"/>
            </a:xfrm>
            <a:prstGeom prst="rect">
              <a:avLst/>
            </a:prstGeom>
            <a:solidFill>
              <a:srgbClr val="80BD41">
                <a:alpha val="100000"/>
              </a:srgbClr>
            </a:solidFill>
          </p:spPr>
          <p:txBody>
            <a:bodyPr/>
            <a:lstStyle/>
            <a:p/>
          </p:txBody>
        </p:sp>
        <p:sp>
          <p:nvSpPr>
            <p:cNvPr id="73" name="rc73"/>
            <p:cNvSpPr/>
            <p:nvPr/>
          </p:nvSpPr>
          <p:spPr>
            <a:xfrm>
              <a:off x="7962842" y="3341798"/>
              <a:ext cx="238662" cy="44164"/>
            </a:xfrm>
            <a:prstGeom prst="rect">
              <a:avLst/>
            </a:prstGeom>
            <a:solidFill>
              <a:srgbClr val="1CABE2">
                <a:alpha val="100000"/>
              </a:srgbClr>
            </a:solidFill>
          </p:spPr>
          <p:txBody>
            <a:bodyPr/>
            <a:lstStyle/>
            <a:p/>
          </p:txBody>
        </p:sp>
        <p:sp>
          <p:nvSpPr>
            <p:cNvPr id="74" name="pl74"/>
            <p:cNvSpPr/>
            <p:nvPr/>
          </p:nvSpPr>
          <p:spPr>
            <a:xfrm>
              <a:off x="1452654" y="2085226"/>
              <a:ext cx="6629519" cy="107413"/>
            </a:xfrm>
            <a:custGeom>
              <a:avLst/>
              <a:pathLst>
                <a:path w="6629519" h="107413">
                  <a:moveTo>
                    <a:pt x="0" y="0"/>
                  </a:moveTo>
                  <a:lnTo>
                    <a:pt x="265180" y="0"/>
                  </a:lnTo>
                  <a:lnTo>
                    <a:pt x="530361" y="42965"/>
                  </a:lnTo>
                  <a:lnTo>
                    <a:pt x="795542" y="0"/>
                  </a:lnTo>
                  <a:lnTo>
                    <a:pt x="1060723" y="64447"/>
                  </a:lnTo>
                  <a:lnTo>
                    <a:pt x="1325903" y="0"/>
                  </a:lnTo>
                  <a:lnTo>
                    <a:pt x="1591084" y="0"/>
                  </a:lnTo>
                  <a:lnTo>
                    <a:pt x="1856265" y="0"/>
                  </a:lnTo>
                  <a:lnTo>
                    <a:pt x="2121446" y="0"/>
                  </a:lnTo>
                  <a:lnTo>
                    <a:pt x="2386626" y="21482"/>
                  </a:lnTo>
                  <a:lnTo>
                    <a:pt x="2651807" y="64447"/>
                  </a:lnTo>
                  <a:lnTo>
                    <a:pt x="2916988" y="21482"/>
                  </a:lnTo>
                  <a:lnTo>
                    <a:pt x="3182169" y="21482"/>
                  </a:lnTo>
                  <a:lnTo>
                    <a:pt x="3447350" y="42965"/>
                  </a:lnTo>
                  <a:lnTo>
                    <a:pt x="3712530" y="21482"/>
                  </a:lnTo>
                  <a:lnTo>
                    <a:pt x="3977711" y="107413"/>
                  </a:lnTo>
                  <a:lnTo>
                    <a:pt x="4242892" y="21482"/>
                  </a:lnTo>
                  <a:lnTo>
                    <a:pt x="4508073" y="21482"/>
                  </a:lnTo>
                  <a:lnTo>
                    <a:pt x="4773253" y="21482"/>
                  </a:lnTo>
                  <a:lnTo>
                    <a:pt x="5038434" y="42965"/>
                  </a:lnTo>
                  <a:lnTo>
                    <a:pt x="5303615" y="0"/>
                  </a:lnTo>
                  <a:lnTo>
                    <a:pt x="5568796" y="64447"/>
                  </a:lnTo>
                  <a:lnTo>
                    <a:pt x="5833977" y="64447"/>
                  </a:lnTo>
                  <a:lnTo>
                    <a:pt x="6099157" y="64447"/>
                  </a:lnTo>
                  <a:lnTo>
                    <a:pt x="6364338" y="42965"/>
                  </a:lnTo>
                  <a:lnTo>
                    <a:pt x="6629519" y="85930"/>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1307667" y="277496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7" name="tx87"/>
            <p:cNvSpPr/>
            <p:nvPr/>
          </p:nvSpPr>
          <p:spPr>
            <a:xfrm>
              <a:off x="2633571" y="284203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8" name="tx88"/>
            <p:cNvSpPr/>
            <p:nvPr/>
          </p:nvSpPr>
          <p:spPr>
            <a:xfrm>
              <a:off x="3959475" y="293526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9" name="tx89"/>
            <p:cNvSpPr/>
            <p:nvPr/>
          </p:nvSpPr>
          <p:spPr>
            <a:xfrm>
              <a:off x="5285379" y="302032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0" name="tx90"/>
            <p:cNvSpPr/>
            <p:nvPr/>
          </p:nvSpPr>
          <p:spPr>
            <a:xfrm>
              <a:off x="6346102" y="308739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1" name="tx91"/>
            <p:cNvSpPr/>
            <p:nvPr/>
          </p:nvSpPr>
          <p:spPr>
            <a:xfrm>
              <a:off x="6611283" y="311192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2" name="tx92"/>
            <p:cNvSpPr/>
            <p:nvPr/>
          </p:nvSpPr>
          <p:spPr>
            <a:xfrm>
              <a:off x="6876464" y="3136464"/>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3" name="tx93"/>
            <p:cNvSpPr/>
            <p:nvPr/>
          </p:nvSpPr>
          <p:spPr>
            <a:xfrm>
              <a:off x="7141644" y="3159364"/>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4" name="tx94"/>
            <p:cNvSpPr/>
            <p:nvPr/>
          </p:nvSpPr>
          <p:spPr>
            <a:xfrm>
              <a:off x="7406825" y="317572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5" name="tx95"/>
            <p:cNvSpPr/>
            <p:nvPr/>
          </p:nvSpPr>
          <p:spPr>
            <a:xfrm>
              <a:off x="7672006" y="3174086"/>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6" name="tx96"/>
            <p:cNvSpPr/>
            <p:nvPr/>
          </p:nvSpPr>
          <p:spPr>
            <a:xfrm>
              <a:off x="7937187" y="3193715"/>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7" name="pl97"/>
            <p:cNvSpPr/>
            <p:nvPr/>
          </p:nvSpPr>
          <p:spPr>
            <a:xfrm>
              <a:off x="1452654"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694200" y="33420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0" name="tx110"/>
            <p:cNvSpPr/>
            <p:nvPr/>
          </p:nvSpPr>
          <p:spPr>
            <a:xfrm>
              <a:off x="577692" y="250608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1" name="tx11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rot="-5400000">
              <a:off x="100707" y="3032464"/>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8" name="tx12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9" name="pl129"/>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0" name="tx130"/>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1" name="rc131"/>
            <p:cNvSpPr/>
            <p:nvPr/>
          </p:nvSpPr>
          <p:spPr>
            <a:xfrm>
              <a:off x="4452747" y="5080163"/>
              <a:ext cx="201456" cy="201456"/>
            </a:xfrm>
            <a:prstGeom prst="rect">
              <a:avLst/>
            </a:prstGeom>
            <a:solidFill>
              <a:srgbClr val="1CABE2">
                <a:alpha val="100000"/>
              </a:srgbClr>
            </a:solidFill>
          </p:spPr>
          <p:txBody>
            <a:bodyPr/>
            <a:lstStyle/>
            <a:p/>
          </p:txBody>
        </p:sp>
        <p:sp>
          <p:nvSpPr>
            <p:cNvPr id="132" name="rc132"/>
            <p:cNvSpPr/>
            <p:nvPr/>
          </p:nvSpPr>
          <p:spPr>
            <a:xfrm>
              <a:off x="5657835" y="5080163"/>
              <a:ext cx="201456" cy="201456"/>
            </a:xfrm>
            <a:prstGeom prst="rect">
              <a:avLst/>
            </a:prstGeom>
            <a:solidFill>
              <a:srgbClr val="80BD41">
                <a:alpha val="100000"/>
              </a:srgbClr>
            </a:solidFill>
          </p:spPr>
          <p:txBody>
            <a:bodyPr/>
            <a:lstStyle/>
            <a:p/>
          </p:txBody>
        </p:sp>
        <p:sp>
          <p:nvSpPr>
            <p:cNvPr id="133" name="tx133"/>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4" name="tx134"/>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5" name="tx135"/>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6" name="tx136"/>
            <p:cNvSpPr/>
            <p:nvPr/>
          </p:nvSpPr>
          <p:spPr>
            <a:xfrm>
              <a:off x="989913" y="1592892"/>
              <a:ext cx="24415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Kitts and Nevis, 2000-2025</a:t>
              </a:r>
            </a:p>
          </p:txBody>
        </p:sp>
        <p:sp>
          <p:nvSpPr>
            <p:cNvPr id="137" name="pl137"/>
            <p:cNvSpPr/>
            <p:nvPr/>
          </p:nvSpPr>
          <p:spPr>
            <a:xfrm>
              <a:off x="24289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6203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68116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1" name="pl141"/>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2" name="pl142"/>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3" name="pl143"/>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5246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71598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79073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333322" y="5840557"/>
              <a:ext cx="6343905" cy="124062"/>
            </a:xfrm>
            <a:prstGeom prst="rect">
              <a:avLst/>
            </a:prstGeom>
            <a:solidFill>
              <a:srgbClr val="80BD41">
                <a:alpha val="100000"/>
              </a:srgbClr>
            </a:solidFill>
          </p:spPr>
          <p:txBody>
            <a:bodyPr/>
            <a:lstStyle/>
            <a:p/>
          </p:txBody>
        </p:sp>
        <p:sp>
          <p:nvSpPr>
            <p:cNvPr id="148" name="rc148"/>
            <p:cNvSpPr/>
            <p:nvPr/>
          </p:nvSpPr>
          <p:spPr>
            <a:xfrm>
              <a:off x="7677228" y="5840557"/>
              <a:ext cx="197219" cy="124062"/>
            </a:xfrm>
            <a:prstGeom prst="rect">
              <a:avLst/>
            </a:prstGeom>
            <a:solidFill>
              <a:srgbClr val="1CABE2">
                <a:alpha val="100000"/>
              </a:srgbClr>
            </a:solidFill>
          </p:spPr>
          <p:txBody>
            <a:bodyPr/>
            <a:lstStyle/>
            <a:p/>
          </p:txBody>
        </p:sp>
        <p:sp>
          <p:nvSpPr>
            <p:cNvPr id="149" name="rc149"/>
            <p:cNvSpPr/>
            <p:nvPr/>
          </p:nvSpPr>
          <p:spPr>
            <a:xfrm>
              <a:off x="1333322" y="5685479"/>
              <a:ext cx="5785116" cy="124062"/>
            </a:xfrm>
            <a:prstGeom prst="rect">
              <a:avLst/>
            </a:prstGeom>
            <a:solidFill>
              <a:srgbClr val="80BD41">
                <a:alpha val="100000"/>
              </a:srgbClr>
            </a:solidFill>
          </p:spPr>
          <p:txBody>
            <a:bodyPr/>
            <a:lstStyle/>
            <a:p/>
          </p:txBody>
        </p:sp>
        <p:sp>
          <p:nvSpPr>
            <p:cNvPr id="150" name="rc150"/>
            <p:cNvSpPr/>
            <p:nvPr/>
          </p:nvSpPr>
          <p:spPr>
            <a:xfrm>
              <a:off x="7118439" y="5685479"/>
              <a:ext cx="175306" cy="124062"/>
            </a:xfrm>
            <a:prstGeom prst="rect">
              <a:avLst/>
            </a:prstGeom>
            <a:solidFill>
              <a:srgbClr val="1CABE2">
                <a:alpha val="100000"/>
              </a:srgbClr>
            </a:solidFill>
          </p:spPr>
          <p:txBody>
            <a:bodyPr/>
            <a:lstStyle/>
            <a:p/>
          </p:txBody>
        </p:sp>
        <p:sp>
          <p:nvSpPr>
            <p:cNvPr id="151" name="rc151"/>
            <p:cNvSpPr/>
            <p:nvPr/>
          </p:nvSpPr>
          <p:spPr>
            <a:xfrm>
              <a:off x="1333322" y="5530401"/>
              <a:ext cx="5533113" cy="124062"/>
            </a:xfrm>
            <a:prstGeom prst="rect">
              <a:avLst/>
            </a:prstGeom>
            <a:solidFill>
              <a:srgbClr val="80BD41">
                <a:alpha val="100000"/>
              </a:srgbClr>
            </a:solidFill>
          </p:spPr>
          <p:txBody>
            <a:bodyPr/>
            <a:lstStyle/>
            <a:p/>
          </p:txBody>
        </p:sp>
        <p:sp>
          <p:nvSpPr>
            <p:cNvPr id="152" name="rc152"/>
            <p:cNvSpPr/>
            <p:nvPr/>
          </p:nvSpPr>
          <p:spPr>
            <a:xfrm>
              <a:off x="6866435" y="5530401"/>
              <a:ext cx="295829" cy="124062"/>
            </a:xfrm>
            <a:prstGeom prst="rect">
              <a:avLst/>
            </a:prstGeom>
            <a:solidFill>
              <a:srgbClr val="1CABE2">
                <a:alpha val="100000"/>
              </a:srgbClr>
            </a:solidFill>
          </p:spPr>
          <p:txBody>
            <a:bodyPr/>
            <a:lstStyle/>
            <a:p/>
          </p:txBody>
        </p:sp>
        <p:sp>
          <p:nvSpPr>
            <p:cNvPr id="153" name="tx153"/>
            <p:cNvSpPr/>
            <p:nvPr/>
          </p:nvSpPr>
          <p:spPr>
            <a:xfrm>
              <a:off x="8023060" y="58444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4" name="tx154"/>
            <p:cNvSpPr/>
            <p:nvPr/>
          </p:nvSpPr>
          <p:spPr>
            <a:xfrm>
              <a:off x="7413321" y="5689412"/>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5" name="tx155"/>
            <p:cNvSpPr/>
            <p:nvPr/>
          </p:nvSpPr>
          <p:spPr>
            <a:xfrm>
              <a:off x="7275268" y="553433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6" name="tx156"/>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0" name="tx160"/>
            <p:cNvSpPr/>
            <p:nvPr/>
          </p:nvSpPr>
          <p:spPr>
            <a:xfrm>
              <a:off x="340811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1" name="tx161"/>
            <p:cNvSpPr/>
            <p:nvPr/>
          </p:nvSpPr>
          <p:spPr>
            <a:xfrm>
              <a:off x="559944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2" name="tx162"/>
            <p:cNvSpPr/>
            <p:nvPr/>
          </p:nvSpPr>
          <p:spPr>
            <a:xfrm>
              <a:off x="779077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63" name="tx163"/>
            <p:cNvSpPr/>
            <p:nvPr/>
          </p:nvSpPr>
          <p:spPr>
            <a:xfrm>
              <a:off x="4406328" y="6219049"/>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4" name="tx16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5" name="tx165"/>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(95%) was lower than in 2019 (97%).
The number of children vaccinated with DTP3 decreased between 2019 and 2025.
The number of surviving infants decreased between 2019 and 2025.
In 2025, fewer children were vaccinated than in 2019.
In 2025, there were fewer surviving infants (target population) than in 2019.</a:t>
            </a:r>
          </a:p>
        </p:txBody>
      </p:sp>
      <p:sp>
        <p:nvSpPr>
          <p:cNvPr id="1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68" name=""/>
          <p:cNvGrpSpPr/>
          <p:nvPr/>
        </p:nvGrpSpPr>
        <p:grpSpPr>
          <a:xfrm>
            <a:off x="292608" y="1005840"/>
            <a:ext cx="8595360" cy="28575"/>
            <a:chOff x="292608" y="1005840"/>
            <a:chExt cx="8595360" cy="28575"/>
          </a:xfrm>
        </p:grpSpPr>
        <p:sp>
          <p:nvSpPr>
            <p:cNvPr id="16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88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26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63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857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594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4079808"/>
              <a:ext cx="239888" cy="132200"/>
            </a:xfrm>
            <a:prstGeom prst="rect">
              <a:avLst/>
            </a:prstGeom>
            <a:solidFill>
              <a:srgbClr val="E2231A">
                <a:alpha val="90196"/>
              </a:srgbClr>
            </a:solidFill>
          </p:spPr>
          <p:txBody>
            <a:bodyPr/>
            <a:lstStyle/>
            <a:p/>
          </p:txBody>
        </p:sp>
        <p:sp>
          <p:nvSpPr>
            <p:cNvPr id="23" name="rc23"/>
            <p:cNvSpPr/>
            <p:nvPr/>
          </p:nvSpPr>
          <p:spPr>
            <a:xfrm>
              <a:off x="1562816" y="2923049"/>
              <a:ext cx="239888" cy="1288959"/>
            </a:xfrm>
            <a:prstGeom prst="rect">
              <a:avLst/>
            </a:prstGeom>
            <a:solidFill>
              <a:srgbClr val="E2231A">
                <a:alpha val="90196"/>
              </a:srgbClr>
            </a:solidFill>
          </p:spPr>
          <p:txBody>
            <a:bodyPr/>
            <a:lstStyle/>
            <a:p/>
          </p:txBody>
        </p:sp>
        <p:sp>
          <p:nvSpPr>
            <p:cNvPr id="24" name="rc24"/>
            <p:cNvSpPr/>
            <p:nvPr/>
          </p:nvSpPr>
          <p:spPr>
            <a:xfrm>
              <a:off x="1829360" y="4079808"/>
              <a:ext cx="239888" cy="132200"/>
            </a:xfrm>
            <a:prstGeom prst="rect">
              <a:avLst/>
            </a:prstGeom>
            <a:solidFill>
              <a:srgbClr val="E2231A">
                <a:alpha val="90196"/>
              </a:srgbClr>
            </a:solidFill>
          </p:spPr>
          <p:txBody>
            <a:bodyPr/>
            <a:lstStyle/>
            <a:p/>
          </p:txBody>
        </p:sp>
        <p:sp>
          <p:nvSpPr>
            <p:cNvPr id="25" name="rc25"/>
            <p:cNvSpPr/>
            <p:nvPr/>
          </p:nvSpPr>
          <p:spPr>
            <a:xfrm>
              <a:off x="2095903" y="3964132"/>
              <a:ext cx="239888" cy="247876"/>
            </a:xfrm>
            <a:prstGeom prst="rect">
              <a:avLst/>
            </a:prstGeom>
            <a:solidFill>
              <a:srgbClr val="E2231A">
                <a:alpha val="90196"/>
              </a:srgbClr>
            </a:solidFill>
          </p:spPr>
          <p:txBody>
            <a:bodyPr/>
            <a:lstStyle/>
            <a:p/>
          </p:txBody>
        </p:sp>
        <p:sp>
          <p:nvSpPr>
            <p:cNvPr id="26" name="rc26"/>
            <p:cNvSpPr/>
            <p:nvPr/>
          </p:nvSpPr>
          <p:spPr>
            <a:xfrm>
              <a:off x="2362446" y="3964132"/>
              <a:ext cx="239888" cy="247876"/>
            </a:xfrm>
            <a:prstGeom prst="rect">
              <a:avLst/>
            </a:prstGeom>
            <a:solidFill>
              <a:srgbClr val="E2231A">
                <a:alpha val="90196"/>
              </a:srgbClr>
            </a:solidFill>
          </p:spPr>
          <p:txBody>
            <a:bodyPr/>
            <a:lstStyle/>
            <a:p/>
          </p:txBody>
        </p:sp>
        <p:sp>
          <p:nvSpPr>
            <p:cNvPr id="27" name="rc27"/>
            <p:cNvSpPr/>
            <p:nvPr/>
          </p:nvSpPr>
          <p:spPr>
            <a:xfrm>
              <a:off x="2628989" y="4096333"/>
              <a:ext cx="239888" cy="115675"/>
            </a:xfrm>
            <a:prstGeom prst="rect">
              <a:avLst/>
            </a:prstGeom>
            <a:solidFill>
              <a:srgbClr val="E2231A">
                <a:alpha val="90196"/>
              </a:srgbClr>
            </a:solidFill>
          </p:spPr>
          <p:txBody>
            <a:bodyPr/>
            <a:lstStyle/>
            <a:p/>
          </p:txBody>
        </p:sp>
        <p:sp>
          <p:nvSpPr>
            <p:cNvPr id="28" name="rc28"/>
            <p:cNvSpPr/>
            <p:nvPr/>
          </p:nvSpPr>
          <p:spPr>
            <a:xfrm>
              <a:off x="2895532" y="4096333"/>
              <a:ext cx="239888" cy="115675"/>
            </a:xfrm>
            <a:prstGeom prst="rect">
              <a:avLst/>
            </a:prstGeom>
            <a:solidFill>
              <a:srgbClr val="E2231A">
                <a:alpha val="90196"/>
              </a:srgbClr>
            </a:solidFill>
          </p:spPr>
          <p:txBody>
            <a:bodyPr/>
            <a:lstStyle/>
            <a:p/>
          </p:txBody>
        </p:sp>
        <p:sp>
          <p:nvSpPr>
            <p:cNvPr id="29" name="rc29"/>
            <p:cNvSpPr/>
            <p:nvPr/>
          </p:nvSpPr>
          <p:spPr>
            <a:xfrm>
              <a:off x="3162075" y="4096333"/>
              <a:ext cx="239888" cy="115675"/>
            </a:xfrm>
            <a:prstGeom prst="rect">
              <a:avLst/>
            </a:prstGeom>
            <a:solidFill>
              <a:srgbClr val="E2231A">
                <a:alpha val="90196"/>
              </a:srgbClr>
            </a:solidFill>
          </p:spPr>
          <p:txBody>
            <a:bodyPr/>
            <a:lstStyle/>
            <a:p/>
          </p:txBody>
        </p:sp>
        <p:sp>
          <p:nvSpPr>
            <p:cNvPr id="30" name="rc30"/>
            <p:cNvSpPr/>
            <p:nvPr/>
          </p:nvSpPr>
          <p:spPr>
            <a:xfrm>
              <a:off x="3428618" y="4096333"/>
              <a:ext cx="239888" cy="115675"/>
            </a:xfrm>
            <a:prstGeom prst="rect">
              <a:avLst/>
            </a:prstGeom>
            <a:solidFill>
              <a:srgbClr val="E2231A">
                <a:alpha val="90196"/>
              </a:srgbClr>
            </a:solidFill>
          </p:spPr>
          <p:txBody>
            <a:bodyPr/>
            <a:lstStyle/>
            <a:p/>
          </p:txBody>
        </p:sp>
        <p:sp>
          <p:nvSpPr>
            <p:cNvPr id="31" name="rc31"/>
            <p:cNvSpPr/>
            <p:nvPr/>
          </p:nvSpPr>
          <p:spPr>
            <a:xfrm>
              <a:off x="3695161" y="4096333"/>
              <a:ext cx="239888" cy="115675"/>
            </a:xfrm>
            <a:prstGeom prst="rect">
              <a:avLst/>
            </a:prstGeom>
            <a:solidFill>
              <a:srgbClr val="E2231A">
                <a:alpha val="90196"/>
              </a:srgbClr>
            </a:solidFill>
          </p:spPr>
          <p:txBody>
            <a:bodyPr/>
            <a:lstStyle/>
            <a:p/>
          </p:txBody>
        </p:sp>
        <p:sp>
          <p:nvSpPr>
            <p:cNvPr id="32" name="rc32"/>
            <p:cNvSpPr/>
            <p:nvPr/>
          </p:nvSpPr>
          <p:spPr>
            <a:xfrm>
              <a:off x="3961705" y="4096333"/>
              <a:ext cx="239888" cy="115675"/>
            </a:xfrm>
            <a:prstGeom prst="rect">
              <a:avLst/>
            </a:prstGeom>
            <a:solidFill>
              <a:srgbClr val="E2231A">
                <a:alpha val="90196"/>
              </a:srgbClr>
            </a:solidFill>
          </p:spPr>
          <p:txBody>
            <a:bodyPr/>
            <a:lstStyle/>
            <a:p/>
          </p:txBody>
        </p:sp>
        <p:sp>
          <p:nvSpPr>
            <p:cNvPr id="33" name="rc33"/>
            <p:cNvSpPr/>
            <p:nvPr/>
          </p:nvSpPr>
          <p:spPr>
            <a:xfrm>
              <a:off x="4228248" y="4096333"/>
              <a:ext cx="239888" cy="115675"/>
            </a:xfrm>
            <a:prstGeom prst="rect">
              <a:avLst/>
            </a:prstGeom>
            <a:solidFill>
              <a:srgbClr val="E2231A">
                <a:alpha val="90196"/>
              </a:srgbClr>
            </a:solidFill>
          </p:spPr>
          <p:txBody>
            <a:bodyPr/>
            <a:lstStyle/>
            <a:p/>
          </p:txBody>
        </p:sp>
        <p:sp>
          <p:nvSpPr>
            <p:cNvPr id="34" name="rc34"/>
            <p:cNvSpPr/>
            <p:nvPr/>
          </p:nvSpPr>
          <p:spPr>
            <a:xfrm>
              <a:off x="4494791" y="3666680"/>
              <a:ext cx="239888" cy="545329"/>
            </a:xfrm>
            <a:prstGeom prst="rect">
              <a:avLst/>
            </a:prstGeom>
            <a:solidFill>
              <a:srgbClr val="E2231A">
                <a:alpha val="90196"/>
              </a:srgbClr>
            </a:solidFill>
          </p:spPr>
          <p:txBody>
            <a:bodyPr/>
            <a:lstStyle/>
            <a:p/>
          </p:txBody>
        </p:sp>
        <p:sp>
          <p:nvSpPr>
            <p:cNvPr id="35" name="rc35"/>
            <p:cNvSpPr/>
            <p:nvPr/>
          </p:nvSpPr>
          <p:spPr>
            <a:xfrm>
              <a:off x="4761334" y="4096333"/>
              <a:ext cx="239888" cy="115675"/>
            </a:xfrm>
            <a:prstGeom prst="rect">
              <a:avLst/>
            </a:prstGeom>
            <a:solidFill>
              <a:srgbClr val="E2231A">
                <a:alpha val="90196"/>
              </a:srgbClr>
            </a:solidFill>
          </p:spPr>
          <p:txBody>
            <a:bodyPr/>
            <a:lstStyle/>
            <a:p/>
          </p:txBody>
        </p:sp>
        <p:sp>
          <p:nvSpPr>
            <p:cNvPr id="36" name="rc36"/>
            <p:cNvSpPr/>
            <p:nvPr/>
          </p:nvSpPr>
          <p:spPr>
            <a:xfrm>
              <a:off x="5027877" y="3468379"/>
              <a:ext cx="239888" cy="743630"/>
            </a:xfrm>
            <a:prstGeom prst="rect">
              <a:avLst/>
            </a:prstGeom>
            <a:solidFill>
              <a:srgbClr val="E2231A">
                <a:alpha val="90196"/>
              </a:srgbClr>
            </a:solidFill>
          </p:spPr>
          <p:txBody>
            <a:bodyPr/>
            <a:lstStyle/>
            <a:p/>
          </p:txBody>
        </p:sp>
        <p:sp>
          <p:nvSpPr>
            <p:cNvPr id="37" name="rc37"/>
            <p:cNvSpPr/>
            <p:nvPr/>
          </p:nvSpPr>
          <p:spPr>
            <a:xfrm>
              <a:off x="5294420" y="3683205"/>
              <a:ext cx="239888" cy="528803"/>
            </a:xfrm>
            <a:prstGeom prst="rect">
              <a:avLst/>
            </a:prstGeom>
            <a:solidFill>
              <a:srgbClr val="E2231A">
                <a:alpha val="90196"/>
              </a:srgbClr>
            </a:solidFill>
          </p:spPr>
          <p:txBody>
            <a:bodyPr/>
            <a:lstStyle/>
            <a:p/>
          </p:txBody>
        </p:sp>
        <p:sp>
          <p:nvSpPr>
            <p:cNvPr id="38" name="rc38"/>
            <p:cNvSpPr/>
            <p:nvPr/>
          </p:nvSpPr>
          <p:spPr>
            <a:xfrm>
              <a:off x="5560963" y="3997183"/>
              <a:ext cx="239888" cy="214826"/>
            </a:xfrm>
            <a:prstGeom prst="rect">
              <a:avLst/>
            </a:prstGeom>
            <a:solidFill>
              <a:srgbClr val="E2231A">
                <a:alpha val="90196"/>
              </a:srgbClr>
            </a:solidFill>
          </p:spPr>
          <p:txBody>
            <a:bodyPr/>
            <a:lstStyle/>
            <a:p/>
          </p:txBody>
        </p:sp>
        <p:sp>
          <p:nvSpPr>
            <p:cNvPr id="39" name="rc39"/>
            <p:cNvSpPr/>
            <p:nvPr/>
          </p:nvSpPr>
          <p:spPr>
            <a:xfrm>
              <a:off x="5827506" y="3501429"/>
              <a:ext cx="239888" cy="710580"/>
            </a:xfrm>
            <a:prstGeom prst="rect">
              <a:avLst/>
            </a:prstGeom>
            <a:solidFill>
              <a:srgbClr val="E2231A">
                <a:alpha val="90196"/>
              </a:srgbClr>
            </a:solidFill>
          </p:spPr>
          <p:txBody>
            <a:bodyPr/>
            <a:lstStyle/>
            <a:p/>
          </p:txBody>
        </p:sp>
        <p:sp>
          <p:nvSpPr>
            <p:cNvPr id="40" name="rc40"/>
            <p:cNvSpPr/>
            <p:nvPr/>
          </p:nvSpPr>
          <p:spPr>
            <a:xfrm>
              <a:off x="6094049" y="3815406"/>
              <a:ext cx="239888" cy="396602"/>
            </a:xfrm>
            <a:prstGeom prst="rect">
              <a:avLst/>
            </a:prstGeom>
            <a:solidFill>
              <a:srgbClr val="E2231A">
                <a:alpha val="90196"/>
              </a:srgbClr>
            </a:solidFill>
          </p:spPr>
          <p:txBody>
            <a:bodyPr/>
            <a:lstStyle/>
            <a:p/>
          </p:txBody>
        </p:sp>
        <p:sp>
          <p:nvSpPr>
            <p:cNvPr id="41" name="rc41"/>
            <p:cNvSpPr/>
            <p:nvPr/>
          </p:nvSpPr>
          <p:spPr>
            <a:xfrm>
              <a:off x="6360593" y="3914557"/>
              <a:ext cx="239888" cy="297452"/>
            </a:xfrm>
            <a:prstGeom prst="rect">
              <a:avLst/>
            </a:prstGeom>
            <a:solidFill>
              <a:srgbClr val="E2231A">
                <a:alpha val="90196"/>
              </a:srgbClr>
            </a:solidFill>
          </p:spPr>
          <p:txBody>
            <a:bodyPr/>
            <a:lstStyle/>
            <a:p/>
          </p:txBody>
        </p:sp>
        <p:sp>
          <p:nvSpPr>
            <p:cNvPr id="42" name="rc42"/>
            <p:cNvSpPr/>
            <p:nvPr/>
          </p:nvSpPr>
          <p:spPr>
            <a:xfrm>
              <a:off x="6627136" y="3732781"/>
              <a:ext cx="239888" cy="479228"/>
            </a:xfrm>
            <a:prstGeom prst="rect">
              <a:avLst/>
            </a:prstGeom>
            <a:solidFill>
              <a:srgbClr val="E2231A">
                <a:alpha val="90196"/>
              </a:srgbClr>
            </a:solidFill>
          </p:spPr>
          <p:txBody>
            <a:bodyPr/>
            <a:lstStyle/>
            <a:p/>
          </p:txBody>
        </p:sp>
        <p:sp>
          <p:nvSpPr>
            <p:cNvPr id="43" name="rc43"/>
            <p:cNvSpPr/>
            <p:nvPr/>
          </p:nvSpPr>
          <p:spPr>
            <a:xfrm>
              <a:off x="6893679" y="3831931"/>
              <a:ext cx="239888" cy="380077"/>
            </a:xfrm>
            <a:prstGeom prst="rect">
              <a:avLst/>
            </a:prstGeom>
            <a:solidFill>
              <a:srgbClr val="E2231A">
                <a:alpha val="90196"/>
              </a:srgbClr>
            </a:solidFill>
          </p:spPr>
          <p:txBody>
            <a:bodyPr/>
            <a:lstStyle/>
            <a:p/>
          </p:txBody>
        </p:sp>
        <p:sp>
          <p:nvSpPr>
            <p:cNvPr id="44" name="rc44"/>
            <p:cNvSpPr/>
            <p:nvPr/>
          </p:nvSpPr>
          <p:spPr>
            <a:xfrm>
              <a:off x="7160222" y="3749306"/>
              <a:ext cx="239888" cy="462703"/>
            </a:xfrm>
            <a:prstGeom prst="rect">
              <a:avLst/>
            </a:prstGeom>
            <a:solidFill>
              <a:srgbClr val="E2231A">
                <a:alpha val="90196"/>
              </a:srgbClr>
            </a:solidFill>
          </p:spPr>
          <p:txBody>
            <a:bodyPr/>
            <a:lstStyle/>
            <a:p/>
          </p:txBody>
        </p:sp>
        <p:sp>
          <p:nvSpPr>
            <p:cNvPr id="45" name="rc45"/>
            <p:cNvSpPr/>
            <p:nvPr/>
          </p:nvSpPr>
          <p:spPr>
            <a:xfrm>
              <a:off x="7426765" y="3765831"/>
              <a:ext cx="239888" cy="446178"/>
            </a:xfrm>
            <a:prstGeom prst="rect">
              <a:avLst/>
            </a:prstGeom>
            <a:solidFill>
              <a:srgbClr val="E2231A">
                <a:alpha val="90196"/>
              </a:srgbClr>
            </a:solidFill>
          </p:spPr>
          <p:txBody>
            <a:bodyPr/>
            <a:lstStyle/>
            <a:p/>
          </p:txBody>
        </p:sp>
        <p:sp>
          <p:nvSpPr>
            <p:cNvPr id="46" name="rc46"/>
            <p:cNvSpPr/>
            <p:nvPr/>
          </p:nvSpPr>
          <p:spPr>
            <a:xfrm>
              <a:off x="7693308" y="3765831"/>
              <a:ext cx="239888" cy="446178"/>
            </a:xfrm>
            <a:prstGeom prst="rect">
              <a:avLst/>
            </a:prstGeom>
            <a:solidFill>
              <a:srgbClr val="E2231A">
                <a:alpha val="90196"/>
              </a:srgbClr>
            </a:solidFill>
          </p:spPr>
          <p:txBody>
            <a:bodyPr/>
            <a:lstStyle/>
            <a:p/>
          </p:txBody>
        </p:sp>
        <p:sp>
          <p:nvSpPr>
            <p:cNvPr id="47" name="rc47"/>
            <p:cNvSpPr/>
            <p:nvPr/>
          </p:nvSpPr>
          <p:spPr>
            <a:xfrm>
              <a:off x="7959851" y="3600580"/>
              <a:ext cx="239888" cy="611429"/>
            </a:xfrm>
            <a:prstGeom prst="rect">
              <a:avLst/>
            </a:prstGeom>
            <a:solidFill>
              <a:srgbClr val="E2231A">
                <a:alpha val="90196"/>
              </a:srgbClr>
            </a:solidFill>
          </p:spPr>
          <p:txBody>
            <a:bodyPr/>
            <a:lstStyle/>
            <a:p/>
          </p:txBody>
        </p:sp>
        <p:sp>
          <p:nvSpPr>
            <p:cNvPr id="48" name="rc48"/>
            <p:cNvSpPr/>
            <p:nvPr/>
          </p:nvSpPr>
          <p:spPr>
            <a:xfrm>
              <a:off x="1296273" y="4079808"/>
              <a:ext cx="239888" cy="0"/>
            </a:xfrm>
            <a:prstGeom prst="rect">
              <a:avLst/>
            </a:prstGeom>
            <a:solidFill>
              <a:srgbClr val="B3B3B3">
                <a:alpha val="90196"/>
              </a:srgbClr>
            </a:solidFill>
          </p:spPr>
          <p:txBody>
            <a:bodyPr/>
            <a:lstStyle/>
            <a:p/>
          </p:txBody>
        </p:sp>
        <p:sp>
          <p:nvSpPr>
            <p:cNvPr id="49" name="rc49"/>
            <p:cNvSpPr/>
            <p:nvPr/>
          </p:nvSpPr>
          <p:spPr>
            <a:xfrm>
              <a:off x="1829360" y="4063283"/>
              <a:ext cx="239888" cy="16525"/>
            </a:xfrm>
            <a:prstGeom prst="rect">
              <a:avLst/>
            </a:prstGeom>
            <a:solidFill>
              <a:srgbClr val="B3B3B3">
                <a:alpha val="90196"/>
              </a:srgbClr>
            </a:solidFill>
          </p:spPr>
          <p:txBody>
            <a:bodyPr/>
            <a:lstStyle/>
            <a:p/>
          </p:txBody>
        </p:sp>
        <p:sp>
          <p:nvSpPr>
            <p:cNvPr id="50" name="rc50"/>
            <p:cNvSpPr/>
            <p:nvPr/>
          </p:nvSpPr>
          <p:spPr>
            <a:xfrm>
              <a:off x="2095903" y="3931082"/>
              <a:ext cx="239888" cy="33050"/>
            </a:xfrm>
            <a:prstGeom prst="rect">
              <a:avLst/>
            </a:prstGeom>
            <a:solidFill>
              <a:srgbClr val="B3B3B3">
                <a:alpha val="90196"/>
              </a:srgbClr>
            </a:solidFill>
          </p:spPr>
          <p:txBody>
            <a:bodyPr/>
            <a:lstStyle/>
            <a:p/>
          </p:txBody>
        </p:sp>
        <p:sp>
          <p:nvSpPr>
            <p:cNvPr id="51" name="rc51"/>
            <p:cNvSpPr/>
            <p:nvPr/>
          </p:nvSpPr>
          <p:spPr>
            <a:xfrm>
              <a:off x="2362446" y="3964132"/>
              <a:ext cx="239888" cy="0"/>
            </a:xfrm>
            <a:prstGeom prst="rect">
              <a:avLst/>
            </a:prstGeom>
            <a:solidFill>
              <a:srgbClr val="B3B3B3">
                <a:alpha val="90196"/>
              </a:srgbClr>
            </a:solidFill>
          </p:spPr>
          <p:txBody>
            <a:bodyPr/>
            <a:lstStyle/>
            <a:p/>
          </p:txBody>
        </p:sp>
        <p:sp>
          <p:nvSpPr>
            <p:cNvPr id="52" name="rc52"/>
            <p:cNvSpPr/>
            <p:nvPr/>
          </p:nvSpPr>
          <p:spPr>
            <a:xfrm>
              <a:off x="2628989" y="3848456"/>
              <a:ext cx="239888" cy="247876"/>
            </a:xfrm>
            <a:prstGeom prst="rect">
              <a:avLst/>
            </a:prstGeom>
            <a:solidFill>
              <a:srgbClr val="B3B3B3">
                <a:alpha val="90196"/>
              </a:srgbClr>
            </a:solidFill>
          </p:spPr>
          <p:txBody>
            <a:bodyPr/>
            <a:lstStyle/>
            <a:p/>
          </p:txBody>
        </p:sp>
        <p:sp>
          <p:nvSpPr>
            <p:cNvPr id="53" name="rc53"/>
            <p:cNvSpPr/>
            <p:nvPr/>
          </p:nvSpPr>
          <p:spPr>
            <a:xfrm>
              <a:off x="2895532" y="3749306"/>
              <a:ext cx="239888" cy="347027"/>
            </a:xfrm>
            <a:prstGeom prst="rect">
              <a:avLst/>
            </a:prstGeom>
            <a:solidFill>
              <a:srgbClr val="B3B3B3">
                <a:alpha val="90196"/>
              </a:srgbClr>
            </a:solidFill>
          </p:spPr>
          <p:txBody>
            <a:bodyPr/>
            <a:lstStyle/>
            <a:p/>
          </p:txBody>
        </p:sp>
        <p:sp>
          <p:nvSpPr>
            <p:cNvPr id="54" name="rc54"/>
            <p:cNvSpPr/>
            <p:nvPr/>
          </p:nvSpPr>
          <p:spPr>
            <a:xfrm>
              <a:off x="3162075" y="3633630"/>
              <a:ext cx="239888" cy="462703"/>
            </a:xfrm>
            <a:prstGeom prst="rect">
              <a:avLst/>
            </a:prstGeom>
            <a:solidFill>
              <a:srgbClr val="B3B3B3">
                <a:alpha val="90196"/>
              </a:srgbClr>
            </a:solidFill>
          </p:spPr>
          <p:txBody>
            <a:bodyPr/>
            <a:lstStyle/>
            <a:p/>
          </p:txBody>
        </p:sp>
        <p:sp>
          <p:nvSpPr>
            <p:cNvPr id="55" name="rc55"/>
            <p:cNvSpPr/>
            <p:nvPr/>
          </p:nvSpPr>
          <p:spPr>
            <a:xfrm>
              <a:off x="3428618" y="3501429"/>
              <a:ext cx="239888" cy="594904"/>
            </a:xfrm>
            <a:prstGeom prst="rect">
              <a:avLst/>
            </a:prstGeom>
            <a:solidFill>
              <a:srgbClr val="B3B3B3">
                <a:alpha val="90196"/>
              </a:srgbClr>
            </a:solidFill>
          </p:spPr>
          <p:txBody>
            <a:bodyPr/>
            <a:lstStyle/>
            <a:p/>
          </p:txBody>
        </p:sp>
        <p:sp>
          <p:nvSpPr>
            <p:cNvPr id="56" name="rc56"/>
            <p:cNvSpPr/>
            <p:nvPr/>
          </p:nvSpPr>
          <p:spPr>
            <a:xfrm>
              <a:off x="3695161" y="4096333"/>
              <a:ext cx="239888" cy="0"/>
            </a:xfrm>
            <a:prstGeom prst="rect">
              <a:avLst/>
            </a:prstGeom>
            <a:solidFill>
              <a:srgbClr val="B3B3B3">
                <a:alpha val="90196"/>
              </a:srgbClr>
            </a:solidFill>
          </p:spPr>
          <p:txBody>
            <a:bodyPr/>
            <a:lstStyle/>
            <a:p/>
          </p:txBody>
        </p:sp>
        <p:sp>
          <p:nvSpPr>
            <p:cNvPr id="57" name="rc57"/>
            <p:cNvSpPr/>
            <p:nvPr/>
          </p:nvSpPr>
          <p:spPr>
            <a:xfrm>
              <a:off x="3961705" y="4096333"/>
              <a:ext cx="239888" cy="0"/>
            </a:xfrm>
            <a:prstGeom prst="rect">
              <a:avLst/>
            </a:prstGeom>
            <a:solidFill>
              <a:srgbClr val="B3B3B3">
                <a:alpha val="90196"/>
              </a:srgbClr>
            </a:solidFill>
          </p:spPr>
          <p:txBody>
            <a:bodyPr/>
            <a:lstStyle/>
            <a:p/>
          </p:txBody>
        </p:sp>
        <p:sp>
          <p:nvSpPr>
            <p:cNvPr id="58" name="rc58"/>
            <p:cNvSpPr/>
            <p:nvPr/>
          </p:nvSpPr>
          <p:spPr>
            <a:xfrm>
              <a:off x="4228248" y="4096333"/>
              <a:ext cx="239888" cy="0"/>
            </a:xfrm>
            <a:prstGeom prst="rect">
              <a:avLst/>
            </a:prstGeom>
            <a:solidFill>
              <a:srgbClr val="B3B3B3">
                <a:alpha val="90196"/>
              </a:srgbClr>
            </a:solidFill>
          </p:spPr>
          <p:txBody>
            <a:bodyPr/>
            <a:lstStyle/>
            <a:p/>
          </p:txBody>
        </p:sp>
        <p:sp>
          <p:nvSpPr>
            <p:cNvPr id="59" name="rc59"/>
            <p:cNvSpPr/>
            <p:nvPr/>
          </p:nvSpPr>
          <p:spPr>
            <a:xfrm>
              <a:off x="4494791" y="3369228"/>
              <a:ext cx="239888" cy="297452"/>
            </a:xfrm>
            <a:prstGeom prst="rect">
              <a:avLst/>
            </a:prstGeom>
            <a:solidFill>
              <a:srgbClr val="B3B3B3">
                <a:alpha val="90196"/>
              </a:srgbClr>
            </a:solidFill>
          </p:spPr>
          <p:txBody>
            <a:bodyPr/>
            <a:lstStyle/>
            <a:p/>
          </p:txBody>
        </p:sp>
        <p:sp>
          <p:nvSpPr>
            <p:cNvPr id="60" name="rc60"/>
            <p:cNvSpPr/>
            <p:nvPr/>
          </p:nvSpPr>
          <p:spPr>
            <a:xfrm>
              <a:off x="4761334" y="3683205"/>
              <a:ext cx="239888" cy="413128"/>
            </a:xfrm>
            <a:prstGeom prst="rect">
              <a:avLst/>
            </a:prstGeom>
            <a:solidFill>
              <a:srgbClr val="B3B3B3">
                <a:alpha val="90196"/>
              </a:srgbClr>
            </a:solidFill>
          </p:spPr>
          <p:txBody>
            <a:bodyPr/>
            <a:lstStyle/>
            <a:p/>
          </p:txBody>
        </p:sp>
        <p:sp>
          <p:nvSpPr>
            <p:cNvPr id="61" name="rc61"/>
            <p:cNvSpPr/>
            <p:nvPr/>
          </p:nvSpPr>
          <p:spPr>
            <a:xfrm>
              <a:off x="5027877" y="3121351"/>
              <a:ext cx="239888" cy="347027"/>
            </a:xfrm>
            <a:prstGeom prst="rect">
              <a:avLst/>
            </a:prstGeom>
            <a:solidFill>
              <a:srgbClr val="B3B3B3">
                <a:alpha val="90196"/>
              </a:srgbClr>
            </a:solidFill>
          </p:spPr>
          <p:txBody>
            <a:bodyPr/>
            <a:lstStyle/>
            <a:p/>
          </p:txBody>
        </p:sp>
        <p:sp>
          <p:nvSpPr>
            <p:cNvPr id="62" name="rc62"/>
            <p:cNvSpPr/>
            <p:nvPr/>
          </p:nvSpPr>
          <p:spPr>
            <a:xfrm>
              <a:off x="5294420" y="3154401"/>
              <a:ext cx="239888" cy="528803"/>
            </a:xfrm>
            <a:prstGeom prst="rect">
              <a:avLst/>
            </a:prstGeom>
            <a:solidFill>
              <a:srgbClr val="B3B3B3">
                <a:alpha val="90196"/>
              </a:srgbClr>
            </a:solidFill>
          </p:spPr>
          <p:txBody>
            <a:bodyPr/>
            <a:lstStyle/>
            <a:p/>
          </p:txBody>
        </p:sp>
        <p:sp>
          <p:nvSpPr>
            <p:cNvPr id="63" name="rc63"/>
            <p:cNvSpPr/>
            <p:nvPr/>
          </p:nvSpPr>
          <p:spPr>
            <a:xfrm>
              <a:off x="5560963" y="3798881"/>
              <a:ext cx="239888" cy="198301"/>
            </a:xfrm>
            <a:prstGeom prst="rect">
              <a:avLst/>
            </a:prstGeom>
            <a:solidFill>
              <a:srgbClr val="B3B3B3">
                <a:alpha val="90196"/>
              </a:srgbClr>
            </a:solidFill>
          </p:spPr>
          <p:txBody>
            <a:bodyPr/>
            <a:lstStyle/>
            <a:p/>
          </p:txBody>
        </p:sp>
        <p:sp>
          <p:nvSpPr>
            <p:cNvPr id="64" name="rc64"/>
            <p:cNvSpPr/>
            <p:nvPr/>
          </p:nvSpPr>
          <p:spPr>
            <a:xfrm>
              <a:off x="6094049" y="3798881"/>
              <a:ext cx="239888" cy="16525"/>
            </a:xfrm>
            <a:prstGeom prst="rect">
              <a:avLst/>
            </a:prstGeom>
            <a:solidFill>
              <a:srgbClr val="B3B3B3">
                <a:alpha val="90196"/>
              </a:srgbClr>
            </a:solidFill>
          </p:spPr>
          <p:txBody>
            <a:bodyPr/>
            <a:lstStyle/>
            <a:p/>
          </p:txBody>
        </p:sp>
        <p:sp>
          <p:nvSpPr>
            <p:cNvPr id="65" name="rc65"/>
            <p:cNvSpPr/>
            <p:nvPr/>
          </p:nvSpPr>
          <p:spPr>
            <a:xfrm>
              <a:off x="6893679" y="3633630"/>
              <a:ext cx="239888" cy="198301"/>
            </a:xfrm>
            <a:prstGeom prst="rect">
              <a:avLst/>
            </a:prstGeom>
            <a:solidFill>
              <a:srgbClr val="B3B3B3">
                <a:alpha val="90196"/>
              </a:srgbClr>
            </a:solidFill>
          </p:spPr>
          <p:txBody>
            <a:bodyPr/>
            <a:lstStyle/>
            <a:p/>
          </p:txBody>
        </p:sp>
        <p:sp>
          <p:nvSpPr>
            <p:cNvPr id="66" name="rc66"/>
            <p:cNvSpPr/>
            <p:nvPr/>
          </p:nvSpPr>
          <p:spPr>
            <a:xfrm>
              <a:off x="7160222" y="3551004"/>
              <a:ext cx="239888" cy="198301"/>
            </a:xfrm>
            <a:prstGeom prst="rect">
              <a:avLst/>
            </a:prstGeom>
            <a:solidFill>
              <a:srgbClr val="B3B3B3">
                <a:alpha val="90196"/>
              </a:srgbClr>
            </a:solidFill>
          </p:spPr>
          <p:txBody>
            <a:bodyPr/>
            <a:lstStyle/>
            <a:p/>
          </p:txBody>
        </p:sp>
        <p:sp>
          <p:nvSpPr>
            <p:cNvPr id="67" name="rc67"/>
            <p:cNvSpPr/>
            <p:nvPr/>
          </p:nvSpPr>
          <p:spPr>
            <a:xfrm>
              <a:off x="7426765" y="3650155"/>
              <a:ext cx="239888" cy="115675"/>
            </a:xfrm>
            <a:prstGeom prst="rect">
              <a:avLst/>
            </a:prstGeom>
            <a:solidFill>
              <a:srgbClr val="B3B3B3">
                <a:alpha val="90196"/>
              </a:srgbClr>
            </a:solidFill>
          </p:spPr>
          <p:txBody>
            <a:bodyPr/>
            <a:lstStyle/>
            <a:p/>
          </p:txBody>
        </p:sp>
        <p:sp>
          <p:nvSpPr>
            <p:cNvPr id="68" name="rc68"/>
            <p:cNvSpPr/>
            <p:nvPr/>
          </p:nvSpPr>
          <p:spPr>
            <a:xfrm>
              <a:off x="7959851" y="3584054"/>
              <a:ext cx="239888" cy="16525"/>
            </a:xfrm>
            <a:prstGeom prst="rect">
              <a:avLst/>
            </a:prstGeom>
            <a:solidFill>
              <a:srgbClr val="B3B3B3">
                <a:alpha val="90196"/>
              </a:srgbClr>
            </a:solidFill>
          </p:spPr>
          <p:txBody>
            <a:bodyPr/>
            <a:lstStyle/>
            <a:p/>
          </p:txBody>
        </p:sp>
        <p:sp>
          <p:nvSpPr>
            <p:cNvPr id="69" name="pl69"/>
            <p:cNvSpPr/>
            <p:nvPr/>
          </p:nvSpPr>
          <p:spPr>
            <a:xfrm>
              <a:off x="1416218" y="2085226"/>
              <a:ext cx="6663577" cy="193343"/>
            </a:xfrm>
            <a:custGeom>
              <a:avLst/>
              <a:pathLst>
                <a:path w="6663577" h="193343">
                  <a:moveTo>
                    <a:pt x="0" y="0"/>
                  </a:moveTo>
                  <a:lnTo>
                    <a:pt x="266543" y="193343"/>
                  </a:lnTo>
                  <a:lnTo>
                    <a:pt x="533086" y="0"/>
                  </a:lnTo>
                  <a:lnTo>
                    <a:pt x="799629" y="21482"/>
                  </a:lnTo>
                  <a:lnTo>
                    <a:pt x="1066172" y="21482"/>
                  </a:lnTo>
                  <a:lnTo>
                    <a:pt x="1332715" y="0"/>
                  </a:lnTo>
                  <a:lnTo>
                    <a:pt x="1599258" y="0"/>
                  </a:lnTo>
                  <a:lnTo>
                    <a:pt x="1865801" y="0"/>
                  </a:lnTo>
                  <a:lnTo>
                    <a:pt x="2132344" y="0"/>
                  </a:lnTo>
                  <a:lnTo>
                    <a:pt x="2398888" y="0"/>
                  </a:lnTo>
                  <a:lnTo>
                    <a:pt x="2665431" y="0"/>
                  </a:lnTo>
                  <a:lnTo>
                    <a:pt x="2931974" y="0"/>
                  </a:lnTo>
                  <a:lnTo>
                    <a:pt x="3198517" y="85930"/>
                  </a:lnTo>
                  <a:lnTo>
                    <a:pt x="3465060" y="0"/>
                  </a:lnTo>
                  <a:lnTo>
                    <a:pt x="3731603" y="128895"/>
                  </a:lnTo>
                  <a:lnTo>
                    <a:pt x="3998146" y="85930"/>
                  </a:lnTo>
                  <a:lnTo>
                    <a:pt x="4264689" y="21482"/>
                  </a:lnTo>
                  <a:lnTo>
                    <a:pt x="4531233" y="128895"/>
                  </a:lnTo>
                  <a:lnTo>
                    <a:pt x="4797776" y="64447"/>
                  </a:lnTo>
                  <a:lnTo>
                    <a:pt x="5064319" y="42965"/>
                  </a:lnTo>
                  <a:lnTo>
                    <a:pt x="5330862" y="85930"/>
                  </a:lnTo>
                  <a:lnTo>
                    <a:pt x="5597405" y="64447"/>
                  </a:lnTo>
                  <a:lnTo>
                    <a:pt x="5863948" y="85930"/>
                  </a:lnTo>
                  <a:lnTo>
                    <a:pt x="6130491" y="85930"/>
                  </a:lnTo>
                  <a:lnTo>
                    <a:pt x="6397034" y="85930"/>
                  </a:lnTo>
                  <a:lnTo>
                    <a:pt x="6663577" y="128895"/>
                  </a:lnTo>
                </a:path>
              </a:pathLst>
            </a:custGeom>
            <a:ln w="27101" cap="flat">
              <a:solidFill>
                <a:srgbClr val="3283FE">
                  <a:alpha val="100000"/>
                </a:srgbClr>
              </a:solidFill>
              <a:prstDash val="solid"/>
              <a:round/>
            </a:ln>
          </p:spPr>
          <p:txBody>
            <a:bodyPr/>
            <a:lstStyle/>
            <a:p/>
          </p:txBody>
        </p:sp>
        <p:sp>
          <p:nvSpPr>
            <p:cNvPr id="70" name="pl70"/>
            <p:cNvSpPr/>
            <p:nvPr/>
          </p:nvSpPr>
          <p:spPr>
            <a:xfrm>
              <a:off x="1416218" y="2085226"/>
              <a:ext cx="6663577" cy="193343"/>
            </a:xfrm>
            <a:custGeom>
              <a:avLst/>
              <a:pathLst>
                <a:path w="6663577" h="193343">
                  <a:moveTo>
                    <a:pt x="0" y="0"/>
                  </a:moveTo>
                  <a:lnTo>
                    <a:pt x="266543" y="0"/>
                  </a:lnTo>
                  <a:lnTo>
                    <a:pt x="533086" y="0"/>
                  </a:lnTo>
                  <a:lnTo>
                    <a:pt x="799629" y="21482"/>
                  </a:lnTo>
                  <a:lnTo>
                    <a:pt x="1066172" y="21482"/>
                  </a:lnTo>
                  <a:lnTo>
                    <a:pt x="1332715" y="42965"/>
                  </a:lnTo>
                  <a:lnTo>
                    <a:pt x="1599258" y="64447"/>
                  </a:lnTo>
                  <a:lnTo>
                    <a:pt x="1865801" y="85930"/>
                  </a:lnTo>
                  <a:lnTo>
                    <a:pt x="2132344" y="107413"/>
                  </a:lnTo>
                  <a:lnTo>
                    <a:pt x="2398888" y="0"/>
                  </a:lnTo>
                  <a:lnTo>
                    <a:pt x="2665431" y="0"/>
                  </a:lnTo>
                  <a:lnTo>
                    <a:pt x="2931974" y="0"/>
                  </a:lnTo>
                  <a:lnTo>
                    <a:pt x="3198517" y="193343"/>
                  </a:lnTo>
                  <a:lnTo>
                    <a:pt x="3465060" y="107413"/>
                  </a:lnTo>
                  <a:lnTo>
                    <a:pt x="3731603" y="193343"/>
                  </a:lnTo>
                  <a:lnTo>
                    <a:pt x="3998146" y="193343"/>
                  </a:lnTo>
                  <a:lnTo>
                    <a:pt x="4264689" y="64447"/>
                  </a:lnTo>
                  <a:lnTo>
                    <a:pt x="4531233" y="85930"/>
                  </a:lnTo>
                  <a:lnTo>
                    <a:pt x="4797776" y="64447"/>
                  </a:lnTo>
                  <a:lnTo>
                    <a:pt x="5064319" y="21482"/>
                  </a:lnTo>
                  <a:lnTo>
                    <a:pt x="5330862" y="0"/>
                  </a:lnTo>
                  <a:lnTo>
                    <a:pt x="5597405" y="107413"/>
                  </a:lnTo>
                  <a:lnTo>
                    <a:pt x="5863948" y="128895"/>
                  </a:lnTo>
                  <a:lnTo>
                    <a:pt x="6130491" y="107413"/>
                  </a:lnTo>
                  <a:lnTo>
                    <a:pt x="6397034" y="42965"/>
                  </a:lnTo>
                  <a:lnTo>
                    <a:pt x="6663577" y="128895"/>
                  </a:lnTo>
                </a:path>
              </a:pathLst>
            </a:custGeom>
            <a:ln w="27101" cap="flat">
              <a:solidFill>
                <a:srgbClr val="FFA500">
                  <a:alpha val="100000"/>
                </a:srgbClr>
              </a:solidFill>
              <a:prstDash val="solid"/>
              <a:round/>
            </a:ln>
          </p:spPr>
          <p:txBody>
            <a:bodyPr/>
            <a:lstStyle/>
            <a:p/>
          </p:txBody>
        </p:sp>
        <p:sp>
          <p:nvSpPr>
            <p:cNvPr id="71" name="tx71"/>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1345880"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3" name="tx73"/>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4" name="tx74"/>
            <p:cNvSpPr/>
            <p:nvPr/>
          </p:nvSpPr>
          <p:spPr>
            <a:xfrm>
              <a:off x="267859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5" name="tx75"/>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6" name="tx76"/>
            <p:cNvSpPr/>
            <p:nvPr/>
          </p:nvSpPr>
          <p:spPr>
            <a:xfrm>
              <a:off x="4011311"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7" name="tx77"/>
            <p:cNvSpPr/>
            <p:nvPr/>
          </p:nvSpPr>
          <p:spPr>
            <a:xfrm>
              <a:off x="534402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8" name="tx78"/>
            <p:cNvSpPr/>
            <p:nvPr/>
          </p:nvSpPr>
          <p:spPr>
            <a:xfrm>
              <a:off x="5344027"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9" name="tx79"/>
            <p:cNvSpPr/>
            <p:nvPr/>
          </p:nvSpPr>
          <p:spPr>
            <a:xfrm>
              <a:off x="6410199"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0" name="tx80"/>
            <p:cNvSpPr/>
            <p:nvPr/>
          </p:nvSpPr>
          <p:spPr>
            <a:xfrm>
              <a:off x="6410199"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1" name="tx81"/>
            <p:cNvSpPr/>
            <p:nvPr/>
          </p:nvSpPr>
          <p:spPr>
            <a:xfrm>
              <a:off x="6676742"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2" name="tx82"/>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3" name="tx83"/>
            <p:cNvSpPr/>
            <p:nvPr/>
          </p:nvSpPr>
          <p:spPr>
            <a:xfrm>
              <a:off x="694328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4" name="tx84"/>
            <p:cNvSpPr/>
            <p:nvPr/>
          </p:nvSpPr>
          <p:spPr>
            <a:xfrm>
              <a:off x="694328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5" name="tx85"/>
            <p:cNvSpPr/>
            <p:nvPr/>
          </p:nvSpPr>
          <p:spPr>
            <a:xfrm>
              <a:off x="720982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6" name="tx86"/>
            <p:cNvSpPr/>
            <p:nvPr/>
          </p:nvSpPr>
          <p:spPr>
            <a:xfrm>
              <a:off x="720982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7" name="tx87"/>
            <p:cNvSpPr/>
            <p:nvPr/>
          </p:nvSpPr>
          <p:spPr>
            <a:xfrm>
              <a:off x="747637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8" name="tx88"/>
            <p:cNvSpPr/>
            <p:nvPr/>
          </p:nvSpPr>
          <p:spPr>
            <a:xfrm>
              <a:off x="747637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9" name="tx89"/>
            <p:cNvSpPr/>
            <p:nvPr/>
          </p:nvSpPr>
          <p:spPr>
            <a:xfrm>
              <a:off x="774291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90" name="tx90"/>
            <p:cNvSpPr/>
            <p:nvPr/>
          </p:nvSpPr>
          <p:spPr>
            <a:xfrm>
              <a:off x="774291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91" name="tx91"/>
            <p:cNvSpPr/>
            <p:nvPr/>
          </p:nvSpPr>
          <p:spPr>
            <a:xfrm>
              <a:off x="8009458"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2" name="tx92"/>
            <p:cNvSpPr/>
            <p:nvPr/>
          </p:nvSpPr>
          <p:spPr>
            <a:xfrm>
              <a:off x="800945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93" name="tx93"/>
            <p:cNvSpPr/>
            <p:nvPr/>
          </p:nvSpPr>
          <p:spPr>
            <a:xfrm>
              <a:off x="1294130" y="396177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2626845" y="373041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3959561" y="397829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5292277" y="30363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6891535" y="35155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7158078" y="343296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9" name="tx99"/>
            <p:cNvSpPr/>
            <p:nvPr/>
          </p:nvSpPr>
          <p:spPr>
            <a:xfrm>
              <a:off x="7424622" y="353211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0" name="tx100"/>
            <p:cNvSpPr/>
            <p:nvPr/>
          </p:nvSpPr>
          <p:spPr>
            <a:xfrm>
              <a:off x="7957708" y="346601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733081" y="3333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655386" y="25073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0" name="tx120"/>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21" name="tx12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2" name="pl122"/>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3" name="pl123"/>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4" name="tx124"/>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78790" y="5080163"/>
              <a:ext cx="201456" cy="201456"/>
            </a:xfrm>
            <a:prstGeom prst="rect">
              <a:avLst/>
            </a:prstGeom>
            <a:solidFill>
              <a:srgbClr val="E2231A">
                <a:alpha val="90196"/>
              </a:srgbClr>
            </a:solidFill>
          </p:spPr>
          <p:txBody>
            <a:bodyPr/>
            <a:lstStyle/>
            <a:p/>
          </p:txBody>
        </p:sp>
        <p:sp>
          <p:nvSpPr>
            <p:cNvPr id="127" name="rc127"/>
            <p:cNvSpPr/>
            <p:nvPr/>
          </p:nvSpPr>
          <p:spPr>
            <a:xfrm>
              <a:off x="5642950" y="5080163"/>
              <a:ext cx="201456" cy="201456"/>
            </a:xfrm>
            <a:prstGeom prst="rect">
              <a:avLst/>
            </a:prstGeom>
            <a:solidFill>
              <a:srgbClr val="B3B3B3">
                <a:alpha val="90196"/>
              </a:srgbClr>
            </a:solidFill>
          </p:spPr>
          <p:txBody>
            <a:bodyPr/>
            <a:lstStyle/>
            <a:p/>
          </p:txBody>
        </p:sp>
        <p:sp>
          <p:nvSpPr>
            <p:cNvPr id="128" name="tx128"/>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1" name="tx131"/>
            <p:cNvSpPr/>
            <p:nvPr/>
          </p:nvSpPr>
          <p:spPr>
            <a:xfrm>
              <a:off x="951100" y="1592892"/>
              <a:ext cx="24415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Kitts and Nevis, 2000-2025</a:t>
              </a:r>
            </a:p>
          </p:txBody>
        </p:sp>
        <p:sp>
          <p:nvSpPr>
            <p:cNvPr id="132" name="pl132"/>
            <p:cNvSpPr/>
            <p:nvPr/>
          </p:nvSpPr>
          <p:spPr>
            <a:xfrm>
              <a:off x="22046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40213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58380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76547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1129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9296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67463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296273" y="5840557"/>
              <a:ext cx="3270063" cy="124062"/>
            </a:xfrm>
            <a:prstGeom prst="rect">
              <a:avLst/>
            </a:prstGeom>
            <a:solidFill>
              <a:srgbClr val="E2231A">
                <a:alpha val="90196"/>
              </a:srgbClr>
            </a:solidFill>
          </p:spPr>
          <p:txBody>
            <a:bodyPr/>
            <a:lstStyle/>
            <a:p/>
          </p:txBody>
        </p:sp>
        <p:sp>
          <p:nvSpPr>
            <p:cNvPr id="144" name="rc144"/>
            <p:cNvSpPr/>
            <p:nvPr/>
          </p:nvSpPr>
          <p:spPr>
            <a:xfrm>
              <a:off x="1296273" y="5685479"/>
              <a:ext cx="4905094" cy="124062"/>
            </a:xfrm>
            <a:prstGeom prst="rect">
              <a:avLst/>
            </a:prstGeom>
            <a:solidFill>
              <a:srgbClr val="E2231A">
                <a:alpha val="90196"/>
              </a:srgbClr>
            </a:solidFill>
          </p:spPr>
          <p:txBody>
            <a:bodyPr/>
            <a:lstStyle/>
            <a:p/>
          </p:txBody>
        </p:sp>
        <p:sp>
          <p:nvSpPr>
            <p:cNvPr id="145" name="rc145"/>
            <p:cNvSpPr/>
            <p:nvPr/>
          </p:nvSpPr>
          <p:spPr>
            <a:xfrm>
              <a:off x="1296273" y="5530401"/>
              <a:ext cx="6721796" cy="124062"/>
            </a:xfrm>
            <a:prstGeom prst="rect">
              <a:avLst/>
            </a:prstGeom>
            <a:solidFill>
              <a:srgbClr val="E2231A">
                <a:alpha val="90196"/>
              </a:srgbClr>
            </a:solidFill>
          </p:spPr>
          <p:txBody>
            <a:bodyPr/>
            <a:lstStyle/>
            <a:p/>
          </p:txBody>
        </p:sp>
        <p:sp>
          <p:nvSpPr>
            <p:cNvPr id="146" name="rc146"/>
            <p:cNvSpPr/>
            <p:nvPr/>
          </p:nvSpPr>
          <p:spPr>
            <a:xfrm>
              <a:off x="8018070" y="5530401"/>
              <a:ext cx="181670" cy="124062"/>
            </a:xfrm>
            <a:prstGeom prst="rect">
              <a:avLst/>
            </a:prstGeom>
            <a:solidFill>
              <a:srgbClr val="B3B3B3">
                <a:alpha val="90196"/>
              </a:srgbClr>
            </a:solidFill>
          </p:spPr>
          <p:txBody>
            <a:bodyPr/>
            <a:lstStyle/>
            <a:p/>
          </p:txBody>
        </p:sp>
        <p:sp>
          <p:nvSpPr>
            <p:cNvPr id="147" name="tx147"/>
            <p:cNvSpPr/>
            <p:nvPr/>
          </p:nvSpPr>
          <p:spPr>
            <a:xfrm>
              <a:off x="8329967"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8" name="tx14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2" name="tx152"/>
            <p:cNvSpPr/>
            <p:nvPr/>
          </p:nvSpPr>
          <p:spPr>
            <a:xfrm>
              <a:off x="303528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3" name="tx153"/>
            <p:cNvSpPr/>
            <p:nvPr/>
          </p:nvSpPr>
          <p:spPr>
            <a:xfrm>
              <a:off x="485198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4" name="tx154"/>
            <p:cNvSpPr/>
            <p:nvPr/>
          </p:nvSpPr>
          <p:spPr>
            <a:xfrm>
              <a:off x="6668684"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55" name="tx155"/>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6" name="tx15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93%. This is lower than in 2019, where coverage was 97%.
&lt;100 children missed their routine first dose of measles vaccine.
MCV2 is typically administered to children between 18 months and five years old. MCV2 coverage declined at 93% in 2025.</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95% in 2024 to 93% in 2025 - below the 95% level needed to prevent outbreaks and, leaving &lt;100 children without any protection against measles. MCV2 coverage declined at from 97% in 2024 to 93% in 2025</a:t>
            </a:r>
          </a:p>
        </p:txBody>
      </p:sp>
      <p:grpSp xmlns:pic="http://schemas.openxmlformats.org/drawingml/2006/picture">
        <p:nvGrpSpPr>
          <p:cNvPr id="160" name=""/>
          <p:cNvGrpSpPr/>
          <p:nvPr/>
        </p:nvGrpSpPr>
        <p:grpSpPr>
          <a:xfrm>
            <a:off x="292608" y="1097280"/>
            <a:ext cx="8595360" cy="28575"/>
            <a:chOff x="292608" y="1097280"/>
            <a:chExt cx="8595360" cy="28575"/>
          </a:xfrm>
        </p:grpSpPr>
        <p:sp>
          <p:nvSpPr>
            <p:cNvPr id="16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0"/>
                  </a:moveTo>
                  <a:lnTo>
                    <a:pt x="135891" y="196842"/>
                  </a:lnTo>
                  <a:lnTo>
                    <a:pt x="271783" y="0"/>
                  </a:lnTo>
                  <a:lnTo>
                    <a:pt x="407675" y="21871"/>
                  </a:lnTo>
                  <a:lnTo>
                    <a:pt x="543566" y="21871"/>
                  </a:lnTo>
                  <a:lnTo>
                    <a:pt x="679458" y="0"/>
                  </a:lnTo>
                  <a:lnTo>
                    <a:pt x="815350" y="0"/>
                  </a:lnTo>
                  <a:lnTo>
                    <a:pt x="951242" y="0"/>
                  </a:lnTo>
                  <a:lnTo>
                    <a:pt x="1087133" y="0"/>
                  </a:lnTo>
                  <a:lnTo>
                    <a:pt x="1223025" y="0"/>
                  </a:lnTo>
                  <a:lnTo>
                    <a:pt x="1358917" y="0"/>
                  </a:lnTo>
                  <a:lnTo>
                    <a:pt x="1494809" y="0"/>
                  </a:lnTo>
                  <a:lnTo>
                    <a:pt x="1630700" y="87485"/>
                  </a:lnTo>
                  <a:lnTo>
                    <a:pt x="1766592" y="0"/>
                  </a:lnTo>
                  <a:lnTo>
                    <a:pt x="1902484" y="131228"/>
                  </a:lnTo>
                  <a:lnTo>
                    <a:pt x="2038375" y="87485"/>
                  </a:lnTo>
                  <a:lnTo>
                    <a:pt x="2174267" y="21871"/>
                  </a:lnTo>
                  <a:lnTo>
                    <a:pt x="2310159" y="131228"/>
                  </a:lnTo>
                  <a:lnTo>
                    <a:pt x="2446051" y="65614"/>
                  </a:lnTo>
                  <a:lnTo>
                    <a:pt x="2581942" y="43742"/>
                  </a:lnTo>
                  <a:lnTo>
                    <a:pt x="2717834" y="87485"/>
                  </a:lnTo>
                  <a:lnTo>
                    <a:pt x="2853726" y="65614"/>
                  </a:lnTo>
                  <a:lnTo>
                    <a:pt x="2989618" y="87485"/>
                  </a:lnTo>
                  <a:lnTo>
                    <a:pt x="3125509" y="87485"/>
                  </a:lnTo>
                  <a:lnTo>
                    <a:pt x="3261401" y="87485"/>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0"/>
                  </a:moveTo>
                  <a:lnTo>
                    <a:pt x="135891" y="196842"/>
                  </a:lnTo>
                  <a:lnTo>
                    <a:pt x="271783" y="0"/>
                  </a:lnTo>
                  <a:lnTo>
                    <a:pt x="407675" y="21871"/>
                  </a:lnTo>
                  <a:lnTo>
                    <a:pt x="543566" y="21871"/>
                  </a:lnTo>
                  <a:lnTo>
                    <a:pt x="679458" y="0"/>
                  </a:lnTo>
                  <a:lnTo>
                    <a:pt x="815350" y="0"/>
                  </a:lnTo>
                  <a:lnTo>
                    <a:pt x="951242" y="0"/>
                  </a:lnTo>
                  <a:lnTo>
                    <a:pt x="1087133" y="0"/>
                  </a:lnTo>
                  <a:lnTo>
                    <a:pt x="1223025" y="0"/>
                  </a:lnTo>
                  <a:lnTo>
                    <a:pt x="1358917" y="0"/>
                  </a:lnTo>
                  <a:lnTo>
                    <a:pt x="1494809" y="0"/>
                  </a:lnTo>
                  <a:lnTo>
                    <a:pt x="1630700" y="87485"/>
                  </a:lnTo>
                  <a:lnTo>
                    <a:pt x="1766592" y="0"/>
                  </a:lnTo>
                  <a:lnTo>
                    <a:pt x="1902484" y="131228"/>
                  </a:lnTo>
                  <a:lnTo>
                    <a:pt x="2038375" y="87485"/>
                  </a:lnTo>
                  <a:lnTo>
                    <a:pt x="2174267" y="21871"/>
                  </a:lnTo>
                  <a:lnTo>
                    <a:pt x="2310159" y="131228"/>
                  </a:lnTo>
                  <a:lnTo>
                    <a:pt x="2446051" y="65614"/>
                  </a:lnTo>
                  <a:lnTo>
                    <a:pt x="2581942" y="43742"/>
                  </a:lnTo>
                  <a:lnTo>
                    <a:pt x="2717834" y="87485"/>
                  </a:lnTo>
                  <a:lnTo>
                    <a:pt x="2853726" y="65614"/>
                  </a:lnTo>
                  <a:lnTo>
                    <a:pt x="2989618" y="87485"/>
                  </a:lnTo>
                  <a:lnTo>
                    <a:pt x="3125509" y="87485"/>
                  </a:lnTo>
                  <a:lnTo>
                    <a:pt x="3261401" y="87485"/>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0"/>
                  </a:moveTo>
                  <a:lnTo>
                    <a:pt x="135891" y="196842"/>
                  </a:lnTo>
                  <a:lnTo>
                    <a:pt x="271783" y="0"/>
                  </a:lnTo>
                  <a:lnTo>
                    <a:pt x="407675" y="21871"/>
                  </a:lnTo>
                  <a:lnTo>
                    <a:pt x="543566" y="21871"/>
                  </a:lnTo>
                  <a:lnTo>
                    <a:pt x="679458" y="0"/>
                  </a:lnTo>
                  <a:lnTo>
                    <a:pt x="815350" y="0"/>
                  </a:lnTo>
                  <a:lnTo>
                    <a:pt x="951242" y="0"/>
                  </a:lnTo>
                  <a:lnTo>
                    <a:pt x="1087133" y="0"/>
                  </a:lnTo>
                  <a:lnTo>
                    <a:pt x="1223025" y="0"/>
                  </a:lnTo>
                  <a:lnTo>
                    <a:pt x="1358917" y="0"/>
                  </a:lnTo>
                  <a:lnTo>
                    <a:pt x="1494809" y="0"/>
                  </a:lnTo>
                  <a:lnTo>
                    <a:pt x="1630700" y="87485"/>
                  </a:lnTo>
                  <a:lnTo>
                    <a:pt x="1766592" y="0"/>
                  </a:lnTo>
                  <a:lnTo>
                    <a:pt x="1902484" y="131228"/>
                  </a:lnTo>
                  <a:lnTo>
                    <a:pt x="2038375" y="87485"/>
                  </a:lnTo>
                  <a:lnTo>
                    <a:pt x="2174267" y="21871"/>
                  </a:lnTo>
                  <a:lnTo>
                    <a:pt x="2310159" y="131228"/>
                  </a:lnTo>
                  <a:lnTo>
                    <a:pt x="2446051" y="65614"/>
                  </a:lnTo>
                  <a:lnTo>
                    <a:pt x="2581942" y="43742"/>
                  </a:lnTo>
                  <a:lnTo>
                    <a:pt x="2717834" y="87485"/>
                  </a:lnTo>
                  <a:lnTo>
                    <a:pt x="2853726" y="65614"/>
                  </a:lnTo>
                  <a:lnTo>
                    <a:pt x="2989618" y="87485"/>
                  </a:lnTo>
                  <a:lnTo>
                    <a:pt x="3125509" y="87485"/>
                  </a:lnTo>
                  <a:lnTo>
                    <a:pt x="3261401" y="87485"/>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56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569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327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57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2791" y="4988970"/>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60" name="tx60"/>
            <p:cNvSpPr/>
            <p:nvPr/>
          </p:nvSpPr>
          <p:spPr>
            <a:xfrm>
              <a:off x="32203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283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21110" y="1403693"/>
              <a:ext cx="33970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Saint Kitts and Nevis,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911449"/>
              <a:ext cx="3397293" cy="607894"/>
            </a:xfrm>
            <a:custGeom>
              <a:avLst/>
              <a:pathLst>
                <a:path w="3397293" h="607894">
                  <a:moveTo>
                    <a:pt x="0" y="0"/>
                  </a:moveTo>
                  <a:lnTo>
                    <a:pt x="135891" y="607894"/>
                  </a:lnTo>
                  <a:lnTo>
                    <a:pt x="271783" y="0"/>
                  </a:lnTo>
                  <a:lnTo>
                    <a:pt x="407675" y="67543"/>
                  </a:lnTo>
                  <a:lnTo>
                    <a:pt x="543566" y="67543"/>
                  </a:lnTo>
                  <a:lnTo>
                    <a:pt x="679458" y="0"/>
                  </a:lnTo>
                  <a:lnTo>
                    <a:pt x="815350" y="0"/>
                  </a:lnTo>
                  <a:lnTo>
                    <a:pt x="951242" y="0"/>
                  </a:lnTo>
                  <a:lnTo>
                    <a:pt x="1087133" y="0"/>
                  </a:lnTo>
                  <a:lnTo>
                    <a:pt x="1223025" y="0"/>
                  </a:lnTo>
                  <a:lnTo>
                    <a:pt x="1358917" y="0"/>
                  </a:lnTo>
                  <a:lnTo>
                    <a:pt x="1494809" y="0"/>
                  </a:lnTo>
                  <a:lnTo>
                    <a:pt x="1630700" y="270175"/>
                  </a:lnTo>
                  <a:lnTo>
                    <a:pt x="1766592" y="0"/>
                  </a:lnTo>
                  <a:lnTo>
                    <a:pt x="1902484" y="405263"/>
                  </a:lnTo>
                  <a:lnTo>
                    <a:pt x="2038375" y="270175"/>
                  </a:lnTo>
                  <a:lnTo>
                    <a:pt x="2174267" y="67543"/>
                  </a:lnTo>
                  <a:lnTo>
                    <a:pt x="2310159" y="405263"/>
                  </a:lnTo>
                  <a:lnTo>
                    <a:pt x="2446051" y="202631"/>
                  </a:lnTo>
                  <a:lnTo>
                    <a:pt x="2581942" y="135087"/>
                  </a:lnTo>
                  <a:lnTo>
                    <a:pt x="2717834" y="270175"/>
                  </a:lnTo>
                  <a:lnTo>
                    <a:pt x="2853726" y="202631"/>
                  </a:lnTo>
                  <a:lnTo>
                    <a:pt x="2989618" y="270175"/>
                  </a:lnTo>
                  <a:lnTo>
                    <a:pt x="3125509" y="270175"/>
                  </a:lnTo>
                  <a:lnTo>
                    <a:pt x="3261401" y="270175"/>
                  </a:lnTo>
                  <a:lnTo>
                    <a:pt x="3397293" y="405263"/>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911449"/>
              <a:ext cx="3397293" cy="607894"/>
            </a:xfrm>
            <a:custGeom>
              <a:avLst/>
              <a:pathLst>
                <a:path w="3397293" h="607894">
                  <a:moveTo>
                    <a:pt x="0" y="0"/>
                  </a:moveTo>
                  <a:lnTo>
                    <a:pt x="135891" y="607894"/>
                  </a:lnTo>
                  <a:lnTo>
                    <a:pt x="271783" y="0"/>
                  </a:lnTo>
                  <a:lnTo>
                    <a:pt x="407675" y="67543"/>
                  </a:lnTo>
                  <a:lnTo>
                    <a:pt x="543566" y="67543"/>
                  </a:lnTo>
                  <a:lnTo>
                    <a:pt x="679458" y="0"/>
                  </a:lnTo>
                  <a:lnTo>
                    <a:pt x="815350" y="0"/>
                  </a:lnTo>
                  <a:lnTo>
                    <a:pt x="951242" y="0"/>
                  </a:lnTo>
                  <a:lnTo>
                    <a:pt x="1087133" y="0"/>
                  </a:lnTo>
                  <a:lnTo>
                    <a:pt x="1223025" y="0"/>
                  </a:lnTo>
                  <a:lnTo>
                    <a:pt x="1358917" y="0"/>
                  </a:lnTo>
                  <a:lnTo>
                    <a:pt x="1494809" y="0"/>
                  </a:lnTo>
                  <a:lnTo>
                    <a:pt x="1630700" y="270175"/>
                  </a:lnTo>
                  <a:lnTo>
                    <a:pt x="1766592" y="0"/>
                  </a:lnTo>
                  <a:lnTo>
                    <a:pt x="1902484" y="405263"/>
                  </a:lnTo>
                  <a:lnTo>
                    <a:pt x="2038375" y="270175"/>
                  </a:lnTo>
                  <a:lnTo>
                    <a:pt x="2174267" y="67543"/>
                  </a:lnTo>
                  <a:lnTo>
                    <a:pt x="2310159" y="405263"/>
                  </a:lnTo>
                  <a:lnTo>
                    <a:pt x="2446051" y="202631"/>
                  </a:lnTo>
                  <a:lnTo>
                    <a:pt x="2581942" y="135087"/>
                  </a:lnTo>
                  <a:lnTo>
                    <a:pt x="2717834" y="270175"/>
                  </a:lnTo>
                  <a:lnTo>
                    <a:pt x="2853726" y="202631"/>
                  </a:lnTo>
                  <a:lnTo>
                    <a:pt x="2989618" y="270175"/>
                  </a:lnTo>
                  <a:lnTo>
                    <a:pt x="3125509" y="270175"/>
                  </a:lnTo>
                  <a:lnTo>
                    <a:pt x="3261401" y="270175"/>
                  </a:lnTo>
                  <a:lnTo>
                    <a:pt x="3397293" y="405263"/>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580877"/>
            </a:xfrm>
            <a:custGeom>
              <a:avLst/>
              <a:pathLst>
                <a:path w="0" h="580877">
                  <a:moveTo>
                    <a:pt x="0" y="58087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580877"/>
            </a:xfrm>
            <a:custGeom>
              <a:avLst/>
              <a:pathLst>
                <a:path w="0" h="580877">
                  <a:moveTo>
                    <a:pt x="0" y="5808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580877"/>
            </a:xfrm>
            <a:custGeom>
              <a:avLst/>
              <a:pathLst>
                <a:path w="0" h="580877">
                  <a:moveTo>
                    <a:pt x="0" y="5808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851052"/>
            </a:xfrm>
            <a:custGeom>
              <a:avLst/>
              <a:pathLst>
                <a:path w="0" h="851052">
                  <a:moveTo>
                    <a:pt x="0" y="85105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851052"/>
            </a:xfrm>
            <a:custGeom>
              <a:avLst/>
              <a:pathLst>
                <a:path w="0" h="851052">
                  <a:moveTo>
                    <a:pt x="0" y="8510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986140"/>
            </a:xfrm>
            <a:custGeom>
              <a:avLst/>
              <a:pathLst>
                <a:path w="0" h="986140">
                  <a:moveTo>
                    <a:pt x="0" y="98614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911449"/>
              <a:ext cx="3397293" cy="607894"/>
            </a:xfrm>
            <a:custGeom>
              <a:avLst/>
              <a:pathLst>
                <a:path w="3397293" h="607894">
                  <a:moveTo>
                    <a:pt x="0" y="0"/>
                  </a:moveTo>
                  <a:lnTo>
                    <a:pt x="135891" y="607894"/>
                  </a:lnTo>
                  <a:lnTo>
                    <a:pt x="271783" y="0"/>
                  </a:lnTo>
                  <a:lnTo>
                    <a:pt x="407675" y="67543"/>
                  </a:lnTo>
                  <a:lnTo>
                    <a:pt x="543566" y="67543"/>
                  </a:lnTo>
                  <a:lnTo>
                    <a:pt x="679458" y="0"/>
                  </a:lnTo>
                  <a:lnTo>
                    <a:pt x="815350" y="0"/>
                  </a:lnTo>
                  <a:lnTo>
                    <a:pt x="951242" y="0"/>
                  </a:lnTo>
                  <a:lnTo>
                    <a:pt x="1087133" y="0"/>
                  </a:lnTo>
                  <a:lnTo>
                    <a:pt x="1223025" y="0"/>
                  </a:lnTo>
                  <a:lnTo>
                    <a:pt x="1358917" y="0"/>
                  </a:lnTo>
                  <a:lnTo>
                    <a:pt x="1494809" y="0"/>
                  </a:lnTo>
                  <a:lnTo>
                    <a:pt x="1630700" y="270175"/>
                  </a:lnTo>
                  <a:lnTo>
                    <a:pt x="1766592" y="0"/>
                  </a:lnTo>
                  <a:lnTo>
                    <a:pt x="1902484" y="405263"/>
                  </a:lnTo>
                  <a:lnTo>
                    <a:pt x="2038375" y="270175"/>
                  </a:lnTo>
                  <a:lnTo>
                    <a:pt x="2174267" y="67543"/>
                  </a:lnTo>
                  <a:lnTo>
                    <a:pt x="2310159" y="405263"/>
                  </a:lnTo>
                  <a:lnTo>
                    <a:pt x="2446051" y="202631"/>
                  </a:lnTo>
                  <a:lnTo>
                    <a:pt x="2581942" y="135087"/>
                  </a:lnTo>
                  <a:lnTo>
                    <a:pt x="2717834" y="270175"/>
                  </a:lnTo>
                  <a:lnTo>
                    <a:pt x="2853726" y="202631"/>
                  </a:lnTo>
                  <a:lnTo>
                    <a:pt x="2989618" y="270175"/>
                  </a:lnTo>
                  <a:lnTo>
                    <a:pt x="3125509" y="270175"/>
                  </a:lnTo>
                  <a:lnTo>
                    <a:pt x="3261401" y="270175"/>
                  </a:lnTo>
                  <a:lnTo>
                    <a:pt x="3397293" y="405263"/>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86977"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66436" y="22644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427845"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226475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2239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2239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26997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3242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89490" y="4988970"/>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117" name="tx117"/>
            <p:cNvSpPr/>
            <p:nvPr/>
          </p:nvSpPr>
          <p:spPr>
            <a:xfrm>
              <a:off x="753707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29952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065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853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641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429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959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747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535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3561842" cy="114824"/>
            </a:xfrm>
            <a:prstGeom prst="rect">
              <a:avLst/>
            </a:prstGeom>
            <a:solidFill>
              <a:srgbClr val="E2231A">
                <a:alpha val="80000"/>
              </a:srgbClr>
            </a:solidFill>
          </p:spPr>
          <p:txBody>
            <a:bodyPr/>
            <a:lstStyle/>
            <a:p/>
          </p:txBody>
        </p:sp>
        <p:sp>
          <p:nvSpPr>
            <p:cNvPr id="132" name="rc132"/>
            <p:cNvSpPr/>
            <p:nvPr/>
          </p:nvSpPr>
          <p:spPr>
            <a:xfrm>
              <a:off x="1317178" y="5743865"/>
              <a:ext cx="5342763"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40591"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9" name="tx139"/>
            <p:cNvSpPr/>
            <p:nvPr/>
          </p:nvSpPr>
          <p:spPr>
            <a:xfrm>
              <a:off x="5119392"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7098193" y="610607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Saint Kitts and Nevis (93%) was 9 percentage points higher than the global average (84%) and 7 percentage points higher than the average across all LACR countries (86%).
National MCV1 coverage was 4 percentage points lower than in 2019 (97%).
The number of unvaccinated children remained approximately the same (&lt;100) as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Kitts and Nevis MCV1 coverage was 93% - this is 4 percentage points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Saint Kitts and Nevis ranked number 21 out of 33 countries for lowest MCV1 coverage (based on tied ranks).
Saint Kitts and Nevis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Kitts and Nevis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8251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3148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8046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569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6059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980426"/>
              <a:ext cx="238662" cy="1327594"/>
            </a:xfrm>
            <a:prstGeom prst="rect">
              <a:avLst/>
            </a:prstGeom>
            <a:solidFill>
              <a:srgbClr val="80BD41">
                <a:alpha val="100000"/>
              </a:srgbClr>
            </a:solidFill>
          </p:spPr>
          <p:txBody>
            <a:bodyPr/>
            <a:lstStyle/>
            <a:p/>
          </p:txBody>
        </p:sp>
        <p:sp>
          <p:nvSpPr>
            <p:cNvPr id="23" name="rc23"/>
            <p:cNvSpPr/>
            <p:nvPr/>
          </p:nvSpPr>
          <p:spPr>
            <a:xfrm>
              <a:off x="1333322" y="2966810"/>
              <a:ext cx="238662" cy="13616"/>
            </a:xfrm>
            <a:prstGeom prst="rect">
              <a:avLst/>
            </a:prstGeom>
            <a:solidFill>
              <a:srgbClr val="E2231A">
                <a:alpha val="100000"/>
              </a:srgbClr>
            </a:solidFill>
          </p:spPr>
          <p:txBody>
            <a:bodyPr/>
            <a:lstStyle/>
            <a:p/>
          </p:txBody>
        </p:sp>
        <p:sp>
          <p:nvSpPr>
            <p:cNvPr id="24" name="rc24"/>
            <p:cNvSpPr/>
            <p:nvPr/>
          </p:nvSpPr>
          <p:spPr>
            <a:xfrm>
              <a:off x="1598503" y="3116590"/>
              <a:ext cx="238662" cy="1191431"/>
            </a:xfrm>
            <a:prstGeom prst="rect">
              <a:avLst/>
            </a:prstGeom>
            <a:solidFill>
              <a:srgbClr val="80BD41">
                <a:alpha val="100000"/>
              </a:srgbClr>
            </a:solidFill>
          </p:spPr>
          <p:txBody>
            <a:bodyPr/>
            <a:lstStyle/>
            <a:p/>
          </p:txBody>
        </p:sp>
        <p:sp>
          <p:nvSpPr>
            <p:cNvPr id="25" name="rc25"/>
            <p:cNvSpPr/>
            <p:nvPr/>
          </p:nvSpPr>
          <p:spPr>
            <a:xfrm>
              <a:off x="1598503" y="2983830"/>
              <a:ext cx="238662" cy="132759"/>
            </a:xfrm>
            <a:prstGeom prst="rect">
              <a:avLst/>
            </a:prstGeom>
            <a:solidFill>
              <a:srgbClr val="E2231A">
                <a:alpha val="100000"/>
              </a:srgbClr>
            </a:solidFill>
          </p:spPr>
          <p:txBody>
            <a:bodyPr/>
            <a:lstStyle/>
            <a:p/>
          </p:txBody>
        </p:sp>
        <p:sp>
          <p:nvSpPr>
            <p:cNvPr id="26" name="rc26"/>
            <p:cNvSpPr/>
            <p:nvPr/>
          </p:nvSpPr>
          <p:spPr>
            <a:xfrm>
              <a:off x="1863684" y="3016169"/>
              <a:ext cx="238662" cy="1291851"/>
            </a:xfrm>
            <a:prstGeom prst="rect">
              <a:avLst/>
            </a:prstGeom>
            <a:solidFill>
              <a:srgbClr val="80BD41">
                <a:alpha val="100000"/>
              </a:srgbClr>
            </a:solidFill>
          </p:spPr>
          <p:txBody>
            <a:bodyPr/>
            <a:lstStyle/>
            <a:p/>
          </p:txBody>
        </p:sp>
        <p:sp>
          <p:nvSpPr>
            <p:cNvPr id="27" name="rc27"/>
            <p:cNvSpPr/>
            <p:nvPr/>
          </p:nvSpPr>
          <p:spPr>
            <a:xfrm>
              <a:off x="1863684" y="3002553"/>
              <a:ext cx="238662" cy="13616"/>
            </a:xfrm>
            <a:prstGeom prst="rect">
              <a:avLst/>
            </a:prstGeom>
            <a:solidFill>
              <a:srgbClr val="E2231A">
                <a:alpha val="100000"/>
              </a:srgbClr>
            </a:solidFill>
          </p:spPr>
          <p:txBody>
            <a:bodyPr/>
            <a:lstStyle/>
            <a:p/>
          </p:txBody>
        </p:sp>
        <p:sp>
          <p:nvSpPr>
            <p:cNvPr id="28" name="rc28"/>
            <p:cNvSpPr/>
            <p:nvPr/>
          </p:nvSpPr>
          <p:spPr>
            <a:xfrm>
              <a:off x="2128865" y="3036594"/>
              <a:ext cx="238662" cy="1271427"/>
            </a:xfrm>
            <a:prstGeom prst="rect">
              <a:avLst/>
            </a:prstGeom>
            <a:solidFill>
              <a:srgbClr val="80BD41">
                <a:alpha val="100000"/>
              </a:srgbClr>
            </a:solidFill>
          </p:spPr>
          <p:txBody>
            <a:bodyPr/>
            <a:lstStyle/>
            <a:p/>
          </p:txBody>
        </p:sp>
        <p:sp>
          <p:nvSpPr>
            <p:cNvPr id="29" name="rc29"/>
            <p:cNvSpPr/>
            <p:nvPr/>
          </p:nvSpPr>
          <p:spPr>
            <a:xfrm>
              <a:off x="2128865" y="3011063"/>
              <a:ext cx="238662" cy="25530"/>
            </a:xfrm>
            <a:prstGeom prst="rect">
              <a:avLst/>
            </a:prstGeom>
            <a:solidFill>
              <a:srgbClr val="E2231A">
                <a:alpha val="100000"/>
              </a:srgbClr>
            </a:solidFill>
          </p:spPr>
          <p:txBody>
            <a:bodyPr/>
            <a:lstStyle/>
            <a:p/>
          </p:txBody>
        </p:sp>
        <p:sp>
          <p:nvSpPr>
            <p:cNvPr id="30" name="rc30"/>
            <p:cNvSpPr/>
            <p:nvPr/>
          </p:nvSpPr>
          <p:spPr>
            <a:xfrm>
              <a:off x="2394045" y="3051912"/>
              <a:ext cx="238662" cy="1256108"/>
            </a:xfrm>
            <a:prstGeom prst="rect">
              <a:avLst/>
            </a:prstGeom>
            <a:solidFill>
              <a:srgbClr val="80BD41">
                <a:alpha val="100000"/>
              </a:srgbClr>
            </a:solidFill>
          </p:spPr>
          <p:txBody>
            <a:bodyPr/>
            <a:lstStyle/>
            <a:p/>
          </p:txBody>
        </p:sp>
        <p:sp>
          <p:nvSpPr>
            <p:cNvPr id="31" name="rc31"/>
            <p:cNvSpPr/>
            <p:nvPr/>
          </p:nvSpPr>
          <p:spPr>
            <a:xfrm>
              <a:off x="2394045" y="3026382"/>
              <a:ext cx="238662" cy="25530"/>
            </a:xfrm>
            <a:prstGeom prst="rect">
              <a:avLst/>
            </a:prstGeom>
            <a:solidFill>
              <a:srgbClr val="E2231A">
                <a:alpha val="100000"/>
              </a:srgbClr>
            </a:solidFill>
          </p:spPr>
          <p:txBody>
            <a:bodyPr/>
            <a:lstStyle/>
            <a:p/>
          </p:txBody>
        </p:sp>
        <p:sp>
          <p:nvSpPr>
            <p:cNvPr id="32" name="rc32"/>
            <p:cNvSpPr/>
            <p:nvPr/>
          </p:nvSpPr>
          <p:spPr>
            <a:xfrm>
              <a:off x="2659226" y="3048508"/>
              <a:ext cx="238662" cy="1259513"/>
            </a:xfrm>
            <a:prstGeom prst="rect">
              <a:avLst/>
            </a:prstGeom>
            <a:solidFill>
              <a:srgbClr val="80BD41">
                <a:alpha val="100000"/>
              </a:srgbClr>
            </a:solidFill>
          </p:spPr>
          <p:txBody>
            <a:bodyPr/>
            <a:lstStyle/>
            <a:p/>
          </p:txBody>
        </p:sp>
        <p:sp>
          <p:nvSpPr>
            <p:cNvPr id="33" name="rc33"/>
            <p:cNvSpPr/>
            <p:nvPr/>
          </p:nvSpPr>
          <p:spPr>
            <a:xfrm>
              <a:off x="2659226" y="3036594"/>
              <a:ext cx="238662" cy="11914"/>
            </a:xfrm>
            <a:prstGeom prst="rect">
              <a:avLst/>
            </a:prstGeom>
            <a:solidFill>
              <a:srgbClr val="E2231A">
                <a:alpha val="100000"/>
              </a:srgbClr>
            </a:solidFill>
          </p:spPr>
          <p:txBody>
            <a:bodyPr/>
            <a:lstStyle/>
            <a:p/>
          </p:txBody>
        </p:sp>
        <p:sp>
          <p:nvSpPr>
            <p:cNvPr id="34" name="rc34"/>
            <p:cNvSpPr/>
            <p:nvPr/>
          </p:nvSpPr>
          <p:spPr>
            <a:xfrm>
              <a:off x="2924407" y="3060422"/>
              <a:ext cx="238662" cy="1247598"/>
            </a:xfrm>
            <a:prstGeom prst="rect">
              <a:avLst/>
            </a:prstGeom>
            <a:solidFill>
              <a:srgbClr val="80BD41">
                <a:alpha val="100000"/>
              </a:srgbClr>
            </a:solidFill>
          </p:spPr>
          <p:txBody>
            <a:bodyPr/>
            <a:lstStyle/>
            <a:p/>
          </p:txBody>
        </p:sp>
        <p:sp>
          <p:nvSpPr>
            <p:cNvPr id="35" name="rc35"/>
            <p:cNvSpPr/>
            <p:nvPr/>
          </p:nvSpPr>
          <p:spPr>
            <a:xfrm>
              <a:off x="2924407" y="3048508"/>
              <a:ext cx="238662" cy="11914"/>
            </a:xfrm>
            <a:prstGeom prst="rect">
              <a:avLst/>
            </a:prstGeom>
            <a:solidFill>
              <a:srgbClr val="E2231A">
                <a:alpha val="100000"/>
              </a:srgbClr>
            </a:solidFill>
          </p:spPr>
          <p:txBody>
            <a:bodyPr/>
            <a:lstStyle/>
            <a:p/>
          </p:txBody>
        </p:sp>
        <p:sp>
          <p:nvSpPr>
            <p:cNvPr id="36" name="rc36"/>
            <p:cNvSpPr/>
            <p:nvPr/>
          </p:nvSpPr>
          <p:spPr>
            <a:xfrm>
              <a:off x="3189588" y="3074039"/>
              <a:ext cx="238662" cy="1233982"/>
            </a:xfrm>
            <a:prstGeom prst="rect">
              <a:avLst/>
            </a:prstGeom>
            <a:solidFill>
              <a:srgbClr val="80BD41">
                <a:alpha val="100000"/>
              </a:srgbClr>
            </a:solidFill>
          </p:spPr>
          <p:txBody>
            <a:bodyPr/>
            <a:lstStyle/>
            <a:p/>
          </p:txBody>
        </p:sp>
        <p:sp>
          <p:nvSpPr>
            <p:cNvPr id="37" name="rc37"/>
            <p:cNvSpPr/>
            <p:nvPr/>
          </p:nvSpPr>
          <p:spPr>
            <a:xfrm>
              <a:off x="3189588" y="3062124"/>
              <a:ext cx="238662" cy="11914"/>
            </a:xfrm>
            <a:prstGeom prst="rect">
              <a:avLst/>
            </a:prstGeom>
            <a:solidFill>
              <a:srgbClr val="E2231A">
                <a:alpha val="100000"/>
              </a:srgbClr>
            </a:solidFill>
          </p:spPr>
          <p:txBody>
            <a:bodyPr/>
            <a:lstStyle/>
            <a:p/>
          </p:txBody>
        </p:sp>
        <p:sp>
          <p:nvSpPr>
            <p:cNvPr id="38" name="rc38"/>
            <p:cNvSpPr/>
            <p:nvPr/>
          </p:nvSpPr>
          <p:spPr>
            <a:xfrm>
              <a:off x="3454768" y="3094463"/>
              <a:ext cx="238662" cy="1213557"/>
            </a:xfrm>
            <a:prstGeom prst="rect">
              <a:avLst/>
            </a:prstGeom>
            <a:solidFill>
              <a:srgbClr val="80BD41">
                <a:alpha val="100000"/>
              </a:srgbClr>
            </a:solidFill>
          </p:spPr>
          <p:txBody>
            <a:bodyPr/>
            <a:lstStyle/>
            <a:p/>
          </p:txBody>
        </p:sp>
        <p:sp>
          <p:nvSpPr>
            <p:cNvPr id="39" name="rc39"/>
            <p:cNvSpPr/>
            <p:nvPr/>
          </p:nvSpPr>
          <p:spPr>
            <a:xfrm>
              <a:off x="3454768" y="3082549"/>
              <a:ext cx="238662" cy="11914"/>
            </a:xfrm>
            <a:prstGeom prst="rect">
              <a:avLst/>
            </a:prstGeom>
            <a:solidFill>
              <a:srgbClr val="E2231A">
                <a:alpha val="100000"/>
              </a:srgbClr>
            </a:solidFill>
          </p:spPr>
          <p:txBody>
            <a:bodyPr/>
            <a:lstStyle/>
            <a:p/>
          </p:txBody>
        </p:sp>
        <p:sp>
          <p:nvSpPr>
            <p:cNvPr id="40" name="rc40"/>
            <p:cNvSpPr/>
            <p:nvPr/>
          </p:nvSpPr>
          <p:spPr>
            <a:xfrm>
              <a:off x="3719949" y="3116590"/>
              <a:ext cx="238662" cy="1191431"/>
            </a:xfrm>
            <a:prstGeom prst="rect">
              <a:avLst/>
            </a:prstGeom>
            <a:solidFill>
              <a:srgbClr val="80BD41">
                <a:alpha val="100000"/>
              </a:srgbClr>
            </a:solidFill>
          </p:spPr>
          <p:txBody>
            <a:bodyPr/>
            <a:lstStyle/>
            <a:p/>
          </p:txBody>
        </p:sp>
        <p:sp>
          <p:nvSpPr>
            <p:cNvPr id="41" name="rc41"/>
            <p:cNvSpPr/>
            <p:nvPr/>
          </p:nvSpPr>
          <p:spPr>
            <a:xfrm>
              <a:off x="3719949" y="3104676"/>
              <a:ext cx="238662" cy="11914"/>
            </a:xfrm>
            <a:prstGeom prst="rect">
              <a:avLst/>
            </a:prstGeom>
            <a:solidFill>
              <a:srgbClr val="E2231A">
                <a:alpha val="100000"/>
              </a:srgbClr>
            </a:solidFill>
          </p:spPr>
          <p:txBody>
            <a:bodyPr/>
            <a:lstStyle/>
            <a:p/>
          </p:txBody>
        </p:sp>
        <p:sp>
          <p:nvSpPr>
            <p:cNvPr id="42" name="rc42"/>
            <p:cNvSpPr/>
            <p:nvPr/>
          </p:nvSpPr>
          <p:spPr>
            <a:xfrm>
              <a:off x="3985130" y="3145525"/>
              <a:ext cx="238662" cy="1162496"/>
            </a:xfrm>
            <a:prstGeom prst="rect">
              <a:avLst/>
            </a:prstGeom>
            <a:solidFill>
              <a:srgbClr val="80BD41">
                <a:alpha val="100000"/>
              </a:srgbClr>
            </a:solidFill>
          </p:spPr>
          <p:txBody>
            <a:bodyPr/>
            <a:lstStyle/>
            <a:p/>
          </p:txBody>
        </p:sp>
        <p:sp>
          <p:nvSpPr>
            <p:cNvPr id="43" name="rc43"/>
            <p:cNvSpPr/>
            <p:nvPr/>
          </p:nvSpPr>
          <p:spPr>
            <a:xfrm>
              <a:off x="3985130" y="3133610"/>
              <a:ext cx="238662" cy="11914"/>
            </a:xfrm>
            <a:prstGeom prst="rect">
              <a:avLst/>
            </a:prstGeom>
            <a:solidFill>
              <a:srgbClr val="E2231A">
                <a:alpha val="100000"/>
              </a:srgbClr>
            </a:solidFill>
          </p:spPr>
          <p:txBody>
            <a:bodyPr/>
            <a:lstStyle/>
            <a:p/>
          </p:txBody>
        </p:sp>
        <p:sp>
          <p:nvSpPr>
            <p:cNvPr id="44" name="rc44"/>
            <p:cNvSpPr/>
            <p:nvPr/>
          </p:nvSpPr>
          <p:spPr>
            <a:xfrm>
              <a:off x="4250311" y="3162545"/>
              <a:ext cx="238662" cy="1145476"/>
            </a:xfrm>
            <a:prstGeom prst="rect">
              <a:avLst/>
            </a:prstGeom>
            <a:solidFill>
              <a:srgbClr val="80BD41">
                <a:alpha val="100000"/>
              </a:srgbClr>
            </a:solidFill>
          </p:spPr>
          <p:txBody>
            <a:bodyPr/>
            <a:lstStyle/>
            <a:p/>
          </p:txBody>
        </p:sp>
        <p:sp>
          <p:nvSpPr>
            <p:cNvPr id="45" name="rc45"/>
            <p:cNvSpPr/>
            <p:nvPr/>
          </p:nvSpPr>
          <p:spPr>
            <a:xfrm>
              <a:off x="4250311" y="3150631"/>
              <a:ext cx="238662" cy="11914"/>
            </a:xfrm>
            <a:prstGeom prst="rect">
              <a:avLst/>
            </a:prstGeom>
            <a:solidFill>
              <a:srgbClr val="E2231A">
                <a:alpha val="100000"/>
              </a:srgbClr>
            </a:solidFill>
          </p:spPr>
          <p:txBody>
            <a:bodyPr/>
            <a:lstStyle/>
            <a:p/>
          </p:txBody>
        </p:sp>
        <p:sp>
          <p:nvSpPr>
            <p:cNvPr id="46" name="rc46"/>
            <p:cNvSpPr/>
            <p:nvPr/>
          </p:nvSpPr>
          <p:spPr>
            <a:xfrm>
              <a:off x="4515492" y="3223819"/>
              <a:ext cx="238662" cy="1084202"/>
            </a:xfrm>
            <a:prstGeom prst="rect">
              <a:avLst/>
            </a:prstGeom>
            <a:solidFill>
              <a:srgbClr val="80BD41">
                <a:alpha val="100000"/>
              </a:srgbClr>
            </a:solidFill>
          </p:spPr>
          <p:txBody>
            <a:bodyPr/>
            <a:lstStyle/>
            <a:p/>
          </p:txBody>
        </p:sp>
        <p:sp>
          <p:nvSpPr>
            <p:cNvPr id="47" name="rc47"/>
            <p:cNvSpPr/>
            <p:nvPr/>
          </p:nvSpPr>
          <p:spPr>
            <a:xfrm>
              <a:off x="4515492" y="3167651"/>
              <a:ext cx="238662" cy="56167"/>
            </a:xfrm>
            <a:prstGeom prst="rect">
              <a:avLst/>
            </a:prstGeom>
            <a:solidFill>
              <a:srgbClr val="E2231A">
                <a:alpha val="100000"/>
              </a:srgbClr>
            </a:solidFill>
          </p:spPr>
          <p:txBody>
            <a:bodyPr/>
            <a:lstStyle/>
            <a:p/>
          </p:txBody>
        </p:sp>
        <p:sp>
          <p:nvSpPr>
            <p:cNvPr id="48" name="rc48"/>
            <p:cNvSpPr/>
            <p:nvPr/>
          </p:nvSpPr>
          <p:spPr>
            <a:xfrm>
              <a:off x="4780672" y="3201692"/>
              <a:ext cx="238662" cy="1106329"/>
            </a:xfrm>
            <a:prstGeom prst="rect">
              <a:avLst/>
            </a:prstGeom>
            <a:solidFill>
              <a:srgbClr val="80BD41">
                <a:alpha val="100000"/>
              </a:srgbClr>
            </a:solidFill>
          </p:spPr>
          <p:txBody>
            <a:bodyPr/>
            <a:lstStyle/>
            <a:p/>
          </p:txBody>
        </p:sp>
        <p:sp>
          <p:nvSpPr>
            <p:cNvPr id="49" name="rc49"/>
            <p:cNvSpPr/>
            <p:nvPr/>
          </p:nvSpPr>
          <p:spPr>
            <a:xfrm>
              <a:off x="4780672" y="3189778"/>
              <a:ext cx="238662" cy="11914"/>
            </a:xfrm>
            <a:prstGeom prst="rect">
              <a:avLst/>
            </a:prstGeom>
            <a:solidFill>
              <a:srgbClr val="E2231A">
                <a:alpha val="100000"/>
              </a:srgbClr>
            </a:solidFill>
          </p:spPr>
          <p:txBody>
            <a:bodyPr/>
            <a:lstStyle/>
            <a:p/>
          </p:txBody>
        </p:sp>
        <p:sp>
          <p:nvSpPr>
            <p:cNvPr id="50" name="rc50"/>
            <p:cNvSpPr/>
            <p:nvPr/>
          </p:nvSpPr>
          <p:spPr>
            <a:xfrm>
              <a:off x="5045853" y="3281688"/>
              <a:ext cx="238662" cy="1026332"/>
            </a:xfrm>
            <a:prstGeom prst="rect">
              <a:avLst/>
            </a:prstGeom>
            <a:solidFill>
              <a:srgbClr val="80BD41">
                <a:alpha val="100000"/>
              </a:srgbClr>
            </a:solidFill>
          </p:spPr>
          <p:txBody>
            <a:bodyPr/>
            <a:lstStyle/>
            <a:p/>
          </p:txBody>
        </p:sp>
        <p:sp>
          <p:nvSpPr>
            <p:cNvPr id="51" name="rc51"/>
            <p:cNvSpPr/>
            <p:nvPr/>
          </p:nvSpPr>
          <p:spPr>
            <a:xfrm>
              <a:off x="5045853" y="3205096"/>
              <a:ext cx="238662" cy="76592"/>
            </a:xfrm>
            <a:prstGeom prst="rect">
              <a:avLst/>
            </a:prstGeom>
            <a:solidFill>
              <a:srgbClr val="E2231A">
                <a:alpha val="100000"/>
              </a:srgbClr>
            </a:solidFill>
          </p:spPr>
          <p:txBody>
            <a:bodyPr/>
            <a:lstStyle/>
            <a:p/>
          </p:txBody>
        </p:sp>
        <p:sp>
          <p:nvSpPr>
            <p:cNvPr id="52" name="rc52"/>
            <p:cNvSpPr/>
            <p:nvPr/>
          </p:nvSpPr>
          <p:spPr>
            <a:xfrm>
              <a:off x="5311034" y="3276582"/>
              <a:ext cx="238662" cy="1031439"/>
            </a:xfrm>
            <a:prstGeom prst="rect">
              <a:avLst/>
            </a:prstGeom>
            <a:solidFill>
              <a:srgbClr val="80BD41">
                <a:alpha val="100000"/>
              </a:srgbClr>
            </a:solidFill>
          </p:spPr>
          <p:txBody>
            <a:bodyPr/>
            <a:lstStyle/>
            <a:p/>
          </p:txBody>
        </p:sp>
        <p:sp>
          <p:nvSpPr>
            <p:cNvPr id="53" name="rc53"/>
            <p:cNvSpPr/>
            <p:nvPr/>
          </p:nvSpPr>
          <p:spPr>
            <a:xfrm>
              <a:off x="5311034" y="3222117"/>
              <a:ext cx="238662" cy="54465"/>
            </a:xfrm>
            <a:prstGeom prst="rect">
              <a:avLst/>
            </a:prstGeom>
            <a:solidFill>
              <a:srgbClr val="E2231A">
                <a:alpha val="100000"/>
              </a:srgbClr>
            </a:solidFill>
          </p:spPr>
          <p:txBody>
            <a:bodyPr/>
            <a:lstStyle/>
            <a:p/>
          </p:txBody>
        </p:sp>
        <p:sp>
          <p:nvSpPr>
            <p:cNvPr id="54" name="rc54"/>
            <p:cNvSpPr/>
            <p:nvPr/>
          </p:nvSpPr>
          <p:spPr>
            <a:xfrm>
              <a:off x="5576215" y="3252753"/>
              <a:ext cx="238662" cy="1055267"/>
            </a:xfrm>
            <a:prstGeom prst="rect">
              <a:avLst/>
            </a:prstGeom>
            <a:solidFill>
              <a:srgbClr val="80BD41">
                <a:alpha val="100000"/>
              </a:srgbClr>
            </a:solidFill>
          </p:spPr>
          <p:txBody>
            <a:bodyPr/>
            <a:lstStyle/>
            <a:p/>
          </p:txBody>
        </p:sp>
        <p:sp>
          <p:nvSpPr>
            <p:cNvPr id="55" name="rc55"/>
            <p:cNvSpPr/>
            <p:nvPr/>
          </p:nvSpPr>
          <p:spPr>
            <a:xfrm>
              <a:off x="5576215" y="3230627"/>
              <a:ext cx="238662" cy="22126"/>
            </a:xfrm>
            <a:prstGeom prst="rect">
              <a:avLst/>
            </a:prstGeom>
            <a:solidFill>
              <a:srgbClr val="E2231A">
                <a:alpha val="100000"/>
              </a:srgbClr>
            </a:solidFill>
          </p:spPr>
          <p:txBody>
            <a:bodyPr/>
            <a:lstStyle/>
            <a:p/>
          </p:txBody>
        </p:sp>
        <p:sp>
          <p:nvSpPr>
            <p:cNvPr id="56" name="rc56"/>
            <p:cNvSpPr/>
            <p:nvPr/>
          </p:nvSpPr>
          <p:spPr>
            <a:xfrm>
              <a:off x="5841395" y="3324239"/>
              <a:ext cx="238662" cy="983781"/>
            </a:xfrm>
            <a:prstGeom prst="rect">
              <a:avLst/>
            </a:prstGeom>
            <a:solidFill>
              <a:srgbClr val="80BD41">
                <a:alpha val="100000"/>
              </a:srgbClr>
            </a:solidFill>
          </p:spPr>
          <p:txBody>
            <a:bodyPr/>
            <a:lstStyle/>
            <a:p/>
          </p:txBody>
        </p:sp>
        <p:sp>
          <p:nvSpPr>
            <p:cNvPr id="57" name="rc57"/>
            <p:cNvSpPr/>
            <p:nvPr/>
          </p:nvSpPr>
          <p:spPr>
            <a:xfrm>
              <a:off x="5841395" y="3251051"/>
              <a:ext cx="238662" cy="73187"/>
            </a:xfrm>
            <a:prstGeom prst="rect">
              <a:avLst/>
            </a:prstGeom>
            <a:solidFill>
              <a:srgbClr val="E2231A">
                <a:alpha val="100000"/>
              </a:srgbClr>
            </a:solidFill>
          </p:spPr>
          <p:txBody>
            <a:bodyPr/>
            <a:lstStyle/>
            <a:p/>
          </p:txBody>
        </p:sp>
        <p:sp>
          <p:nvSpPr>
            <p:cNvPr id="58" name="rc58"/>
            <p:cNvSpPr/>
            <p:nvPr/>
          </p:nvSpPr>
          <p:spPr>
            <a:xfrm>
              <a:off x="6106576" y="3314027"/>
              <a:ext cx="238662" cy="993994"/>
            </a:xfrm>
            <a:prstGeom prst="rect">
              <a:avLst/>
            </a:prstGeom>
            <a:solidFill>
              <a:srgbClr val="80BD41">
                <a:alpha val="100000"/>
              </a:srgbClr>
            </a:solidFill>
          </p:spPr>
          <p:txBody>
            <a:bodyPr/>
            <a:lstStyle/>
            <a:p/>
          </p:txBody>
        </p:sp>
        <p:sp>
          <p:nvSpPr>
            <p:cNvPr id="59" name="rc59"/>
            <p:cNvSpPr/>
            <p:nvPr/>
          </p:nvSpPr>
          <p:spPr>
            <a:xfrm>
              <a:off x="6106576" y="3273178"/>
              <a:ext cx="238662" cy="40849"/>
            </a:xfrm>
            <a:prstGeom prst="rect">
              <a:avLst/>
            </a:prstGeom>
            <a:solidFill>
              <a:srgbClr val="E2231A">
                <a:alpha val="100000"/>
              </a:srgbClr>
            </a:solidFill>
          </p:spPr>
          <p:txBody>
            <a:bodyPr/>
            <a:lstStyle/>
            <a:p/>
          </p:txBody>
        </p:sp>
        <p:sp>
          <p:nvSpPr>
            <p:cNvPr id="60" name="rc60"/>
            <p:cNvSpPr/>
            <p:nvPr/>
          </p:nvSpPr>
          <p:spPr>
            <a:xfrm>
              <a:off x="6371757" y="3322537"/>
              <a:ext cx="238662" cy="985483"/>
            </a:xfrm>
            <a:prstGeom prst="rect">
              <a:avLst/>
            </a:prstGeom>
            <a:solidFill>
              <a:srgbClr val="80BD41">
                <a:alpha val="100000"/>
              </a:srgbClr>
            </a:solidFill>
          </p:spPr>
          <p:txBody>
            <a:bodyPr/>
            <a:lstStyle/>
            <a:p/>
          </p:txBody>
        </p:sp>
        <p:sp>
          <p:nvSpPr>
            <p:cNvPr id="61" name="rc61"/>
            <p:cNvSpPr/>
            <p:nvPr/>
          </p:nvSpPr>
          <p:spPr>
            <a:xfrm>
              <a:off x="6371757" y="3291901"/>
              <a:ext cx="238662" cy="30636"/>
            </a:xfrm>
            <a:prstGeom prst="rect">
              <a:avLst/>
            </a:prstGeom>
            <a:solidFill>
              <a:srgbClr val="E2231A">
                <a:alpha val="100000"/>
              </a:srgbClr>
            </a:solidFill>
          </p:spPr>
          <p:txBody>
            <a:bodyPr/>
            <a:lstStyle/>
            <a:p/>
          </p:txBody>
        </p:sp>
        <p:sp>
          <p:nvSpPr>
            <p:cNvPr id="62" name="rc62"/>
            <p:cNvSpPr/>
            <p:nvPr/>
          </p:nvSpPr>
          <p:spPr>
            <a:xfrm>
              <a:off x="6636938" y="3366790"/>
              <a:ext cx="238662" cy="941230"/>
            </a:xfrm>
            <a:prstGeom prst="rect">
              <a:avLst/>
            </a:prstGeom>
            <a:solidFill>
              <a:srgbClr val="80BD41">
                <a:alpha val="100000"/>
              </a:srgbClr>
            </a:solidFill>
          </p:spPr>
          <p:txBody>
            <a:bodyPr/>
            <a:lstStyle/>
            <a:p/>
          </p:txBody>
        </p:sp>
        <p:sp>
          <p:nvSpPr>
            <p:cNvPr id="63" name="rc63"/>
            <p:cNvSpPr/>
            <p:nvPr/>
          </p:nvSpPr>
          <p:spPr>
            <a:xfrm>
              <a:off x="6636938" y="3317431"/>
              <a:ext cx="238662" cy="49359"/>
            </a:xfrm>
            <a:prstGeom prst="rect">
              <a:avLst/>
            </a:prstGeom>
            <a:solidFill>
              <a:srgbClr val="E2231A">
                <a:alpha val="100000"/>
              </a:srgbClr>
            </a:solidFill>
          </p:spPr>
          <p:txBody>
            <a:bodyPr/>
            <a:lstStyle/>
            <a:p/>
          </p:txBody>
        </p:sp>
        <p:sp>
          <p:nvSpPr>
            <p:cNvPr id="64" name="rc64"/>
            <p:cNvSpPr/>
            <p:nvPr/>
          </p:nvSpPr>
          <p:spPr>
            <a:xfrm>
              <a:off x="6902119" y="3382109"/>
              <a:ext cx="238662" cy="925912"/>
            </a:xfrm>
            <a:prstGeom prst="rect">
              <a:avLst/>
            </a:prstGeom>
            <a:solidFill>
              <a:srgbClr val="80BD41">
                <a:alpha val="100000"/>
              </a:srgbClr>
            </a:solidFill>
          </p:spPr>
          <p:txBody>
            <a:bodyPr/>
            <a:lstStyle/>
            <a:p/>
          </p:txBody>
        </p:sp>
        <p:sp>
          <p:nvSpPr>
            <p:cNvPr id="65" name="rc65"/>
            <p:cNvSpPr/>
            <p:nvPr/>
          </p:nvSpPr>
          <p:spPr>
            <a:xfrm>
              <a:off x="6902119" y="3342962"/>
              <a:ext cx="238662" cy="39147"/>
            </a:xfrm>
            <a:prstGeom prst="rect">
              <a:avLst/>
            </a:prstGeom>
            <a:solidFill>
              <a:srgbClr val="E2231A">
                <a:alpha val="100000"/>
              </a:srgbClr>
            </a:solidFill>
          </p:spPr>
          <p:txBody>
            <a:bodyPr/>
            <a:lstStyle/>
            <a:p/>
          </p:txBody>
        </p:sp>
        <p:sp>
          <p:nvSpPr>
            <p:cNvPr id="66" name="rc66"/>
            <p:cNvSpPr/>
            <p:nvPr/>
          </p:nvSpPr>
          <p:spPr>
            <a:xfrm>
              <a:off x="7167299" y="3414448"/>
              <a:ext cx="238662" cy="893573"/>
            </a:xfrm>
            <a:prstGeom prst="rect">
              <a:avLst/>
            </a:prstGeom>
            <a:solidFill>
              <a:srgbClr val="80BD41">
                <a:alpha val="100000"/>
              </a:srgbClr>
            </a:solidFill>
          </p:spPr>
          <p:txBody>
            <a:bodyPr/>
            <a:lstStyle/>
            <a:p/>
          </p:txBody>
        </p:sp>
        <p:sp>
          <p:nvSpPr>
            <p:cNvPr id="67" name="rc67"/>
            <p:cNvSpPr/>
            <p:nvPr/>
          </p:nvSpPr>
          <p:spPr>
            <a:xfrm>
              <a:off x="7167299" y="3366790"/>
              <a:ext cx="238662" cy="47657"/>
            </a:xfrm>
            <a:prstGeom prst="rect">
              <a:avLst/>
            </a:prstGeom>
            <a:solidFill>
              <a:srgbClr val="E2231A">
                <a:alpha val="100000"/>
              </a:srgbClr>
            </a:solidFill>
          </p:spPr>
          <p:txBody>
            <a:bodyPr/>
            <a:lstStyle/>
            <a:p/>
          </p:txBody>
        </p:sp>
        <p:sp>
          <p:nvSpPr>
            <p:cNvPr id="68" name="rc68"/>
            <p:cNvSpPr/>
            <p:nvPr/>
          </p:nvSpPr>
          <p:spPr>
            <a:xfrm>
              <a:off x="7432480" y="3429766"/>
              <a:ext cx="238662" cy="878255"/>
            </a:xfrm>
            <a:prstGeom prst="rect">
              <a:avLst/>
            </a:prstGeom>
            <a:solidFill>
              <a:srgbClr val="80BD41">
                <a:alpha val="100000"/>
              </a:srgbClr>
            </a:solidFill>
          </p:spPr>
          <p:txBody>
            <a:bodyPr/>
            <a:lstStyle/>
            <a:p/>
          </p:txBody>
        </p:sp>
        <p:sp>
          <p:nvSpPr>
            <p:cNvPr id="69" name="rc69"/>
            <p:cNvSpPr/>
            <p:nvPr/>
          </p:nvSpPr>
          <p:spPr>
            <a:xfrm>
              <a:off x="7432480" y="3383811"/>
              <a:ext cx="238662" cy="45955"/>
            </a:xfrm>
            <a:prstGeom prst="rect">
              <a:avLst/>
            </a:prstGeom>
            <a:solidFill>
              <a:srgbClr val="E2231A">
                <a:alpha val="100000"/>
              </a:srgbClr>
            </a:solidFill>
          </p:spPr>
          <p:txBody>
            <a:bodyPr/>
            <a:lstStyle/>
            <a:p/>
          </p:txBody>
        </p:sp>
        <p:sp>
          <p:nvSpPr>
            <p:cNvPr id="70" name="rc70"/>
            <p:cNvSpPr/>
            <p:nvPr/>
          </p:nvSpPr>
          <p:spPr>
            <a:xfrm>
              <a:off x="7697661" y="3428064"/>
              <a:ext cx="238662" cy="879957"/>
            </a:xfrm>
            <a:prstGeom prst="rect">
              <a:avLst/>
            </a:prstGeom>
            <a:solidFill>
              <a:srgbClr val="80BD41">
                <a:alpha val="100000"/>
              </a:srgbClr>
            </a:solidFill>
          </p:spPr>
          <p:txBody>
            <a:bodyPr/>
            <a:lstStyle/>
            <a:p/>
          </p:txBody>
        </p:sp>
        <p:sp>
          <p:nvSpPr>
            <p:cNvPr id="71" name="rc71"/>
            <p:cNvSpPr/>
            <p:nvPr/>
          </p:nvSpPr>
          <p:spPr>
            <a:xfrm>
              <a:off x="7697661" y="3382109"/>
              <a:ext cx="238662" cy="45955"/>
            </a:xfrm>
            <a:prstGeom prst="rect">
              <a:avLst/>
            </a:prstGeom>
            <a:solidFill>
              <a:srgbClr val="E2231A">
                <a:alpha val="100000"/>
              </a:srgbClr>
            </a:solidFill>
          </p:spPr>
          <p:txBody>
            <a:bodyPr/>
            <a:lstStyle/>
            <a:p/>
          </p:txBody>
        </p:sp>
        <p:sp>
          <p:nvSpPr>
            <p:cNvPr id="72" name="rc72"/>
            <p:cNvSpPr/>
            <p:nvPr/>
          </p:nvSpPr>
          <p:spPr>
            <a:xfrm>
              <a:off x="7962842" y="3465509"/>
              <a:ext cx="238662" cy="842512"/>
            </a:xfrm>
            <a:prstGeom prst="rect">
              <a:avLst/>
            </a:prstGeom>
            <a:solidFill>
              <a:srgbClr val="80BD41">
                <a:alpha val="100000"/>
              </a:srgbClr>
            </a:solidFill>
          </p:spPr>
          <p:txBody>
            <a:bodyPr/>
            <a:lstStyle/>
            <a:p/>
          </p:txBody>
        </p:sp>
        <p:sp>
          <p:nvSpPr>
            <p:cNvPr id="73" name="rc73"/>
            <p:cNvSpPr/>
            <p:nvPr/>
          </p:nvSpPr>
          <p:spPr>
            <a:xfrm>
              <a:off x="7962842" y="3402533"/>
              <a:ext cx="238662" cy="62975"/>
            </a:xfrm>
            <a:prstGeom prst="rect">
              <a:avLst/>
            </a:prstGeom>
            <a:solidFill>
              <a:srgbClr val="E2231A">
                <a:alpha val="100000"/>
              </a:srgbClr>
            </a:solidFill>
          </p:spPr>
          <p:txBody>
            <a:bodyPr/>
            <a:lstStyle/>
            <a:p/>
          </p:txBody>
        </p:sp>
        <p:sp>
          <p:nvSpPr>
            <p:cNvPr id="74" name="pl74"/>
            <p:cNvSpPr/>
            <p:nvPr/>
          </p:nvSpPr>
          <p:spPr>
            <a:xfrm>
              <a:off x="1452654" y="2095023"/>
              <a:ext cx="6629519" cy="201181"/>
            </a:xfrm>
            <a:custGeom>
              <a:avLst/>
              <a:pathLst>
                <a:path w="6629519" h="201181">
                  <a:moveTo>
                    <a:pt x="0" y="0"/>
                  </a:moveTo>
                  <a:lnTo>
                    <a:pt x="265180" y="201181"/>
                  </a:lnTo>
                  <a:lnTo>
                    <a:pt x="530361" y="0"/>
                  </a:lnTo>
                  <a:lnTo>
                    <a:pt x="795542" y="22353"/>
                  </a:lnTo>
                  <a:lnTo>
                    <a:pt x="1060723" y="22353"/>
                  </a:lnTo>
                  <a:lnTo>
                    <a:pt x="1325903" y="0"/>
                  </a:lnTo>
                  <a:lnTo>
                    <a:pt x="1591084" y="0"/>
                  </a:lnTo>
                  <a:lnTo>
                    <a:pt x="1856265" y="0"/>
                  </a:lnTo>
                  <a:lnTo>
                    <a:pt x="2121446" y="0"/>
                  </a:lnTo>
                  <a:lnTo>
                    <a:pt x="2386626" y="0"/>
                  </a:lnTo>
                  <a:lnTo>
                    <a:pt x="2651807" y="0"/>
                  </a:lnTo>
                  <a:lnTo>
                    <a:pt x="2916988" y="0"/>
                  </a:lnTo>
                  <a:lnTo>
                    <a:pt x="3182169" y="89414"/>
                  </a:lnTo>
                  <a:lnTo>
                    <a:pt x="3447350" y="0"/>
                  </a:lnTo>
                  <a:lnTo>
                    <a:pt x="3712530" y="134121"/>
                  </a:lnTo>
                  <a:lnTo>
                    <a:pt x="3977711" y="89414"/>
                  </a:lnTo>
                  <a:lnTo>
                    <a:pt x="4242892" y="22353"/>
                  </a:lnTo>
                  <a:lnTo>
                    <a:pt x="4508073" y="134121"/>
                  </a:lnTo>
                  <a:lnTo>
                    <a:pt x="4773253" y="67060"/>
                  </a:lnTo>
                  <a:lnTo>
                    <a:pt x="5038434" y="44707"/>
                  </a:lnTo>
                  <a:lnTo>
                    <a:pt x="5303615" y="89414"/>
                  </a:lnTo>
                  <a:lnTo>
                    <a:pt x="5568796" y="67060"/>
                  </a:lnTo>
                  <a:lnTo>
                    <a:pt x="5833977" y="89414"/>
                  </a:lnTo>
                  <a:lnTo>
                    <a:pt x="6099157" y="89414"/>
                  </a:lnTo>
                  <a:lnTo>
                    <a:pt x="6364338" y="89414"/>
                  </a:lnTo>
                  <a:lnTo>
                    <a:pt x="6629519" y="134121"/>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802188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1307667" y="281872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7" name="tx87"/>
            <p:cNvSpPr/>
            <p:nvPr/>
          </p:nvSpPr>
          <p:spPr>
            <a:xfrm>
              <a:off x="2633571" y="2888511"/>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8" name="tx88"/>
            <p:cNvSpPr/>
            <p:nvPr/>
          </p:nvSpPr>
          <p:spPr>
            <a:xfrm>
              <a:off x="3959475" y="298552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9" name="tx89"/>
            <p:cNvSpPr/>
            <p:nvPr/>
          </p:nvSpPr>
          <p:spPr>
            <a:xfrm>
              <a:off x="5285379" y="3074034"/>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0" name="tx90"/>
            <p:cNvSpPr/>
            <p:nvPr/>
          </p:nvSpPr>
          <p:spPr>
            <a:xfrm>
              <a:off x="6346102" y="314381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1" name="tx91"/>
            <p:cNvSpPr/>
            <p:nvPr/>
          </p:nvSpPr>
          <p:spPr>
            <a:xfrm>
              <a:off x="6611283" y="316934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2" name="tx92"/>
            <p:cNvSpPr/>
            <p:nvPr/>
          </p:nvSpPr>
          <p:spPr>
            <a:xfrm>
              <a:off x="6876464" y="319487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3" name="tx93"/>
            <p:cNvSpPr/>
            <p:nvPr/>
          </p:nvSpPr>
          <p:spPr>
            <a:xfrm>
              <a:off x="7141644" y="321870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4" name="tx94"/>
            <p:cNvSpPr/>
            <p:nvPr/>
          </p:nvSpPr>
          <p:spPr>
            <a:xfrm>
              <a:off x="7406825" y="323572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5" name="tx95"/>
            <p:cNvSpPr/>
            <p:nvPr/>
          </p:nvSpPr>
          <p:spPr>
            <a:xfrm>
              <a:off x="7672006" y="3234026"/>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6" name="tx96"/>
            <p:cNvSpPr/>
            <p:nvPr/>
          </p:nvSpPr>
          <p:spPr>
            <a:xfrm>
              <a:off x="7937187" y="3254451"/>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7" name="pl97"/>
            <p:cNvSpPr/>
            <p:nvPr/>
          </p:nvSpPr>
          <p:spPr>
            <a:xfrm>
              <a:off x="1452654"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694200" y="34048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0" name="tx110"/>
            <p:cNvSpPr/>
            <p:nvPr/>
          </p:nvSpPr>
          <p:spPr>
            <a:xfrm>
              <a:off x="577692" y="253578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1" name="tx11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8" name="tx12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9" name="pl129"/>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0" name="tx130"/>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1" name="rc131"/>
            <p:cNvSpPr/>
            <p:nvPr/>
          </p:nvSpPr>
          <p:spPr>
            <a:xfrm>
              <a:off x="4468266" y="5180747"/>
              <a:ext cx="201456" cy="201456"/>
            </a:xfrm>
            <a:prstGeom prst="rect">
              <a:avLst/>
            </a:prstGeom>
            <a:solidFill>
              <a:srgbClr val="E2231A">
                <a:alpha val="100000"/>
              </a:srgbClr>
            </a:solidFill>
          </p:spPr>
          <p:txBody>
            <a:bodyPr/>
            <a:lstStyle/>
            <a:p/>
          </p:txBody>
        </p:sp>
        <p:sp>
          <p:nvSpPr>
            <p:cNvPr id="132" name="rc132"/>
            <p:cNvSpPr/>
            <p:nvPr/>
          </p:nvSpPr>
          <p:spPr>
            <a:xfrm>
              <a:off x="5673354" y="5180747"/>
              <a:ext cx="201456" cy="201456"/>
            </a:xfrm>
            <a:prstGeom prst="rect">
              <a:avLst/>
            </a:prstGeom>
            <a:solidFill>
              <a:srgbClr val="80BD41">
                <a:alpha val="100000"/>
              </a:srgbClr>
            </a:solidFill>
          </p:spPr>
          <p:txBody>
            <a:bodyPr/>
            <a:lstStyle/>
            <a:p/>
          </p:txBody>
        </p:sp>
        <p:sp>
          <p:nvSpPr>
            <p:cNvPr id="133" name="tx133"/>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4" name="tx134"/>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5" name="tx135"/>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6" name="tx136"/>
            <p:cNvSpPr/>
            <p:nvPr/>
          </p:nvSpPr>
          <p:spPr>
            <a:xfrm>
              <a:off x="989913" y="1592892"/>
              <a:ext cx="24415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Kitts and Nevis, 2000-2025</a:t>
              </a:r>
            </a:p>
          </p:txBody>
        </p:sp>
        <p:sp>
          <p:nvSpPr>
            <p:cNvPr id="137" name="pl137"/>
            <p:cNvSpPr/>
            <p:nvPr/>
          </p:nvSpPr>
          <p:spPr>
            <a:xfrm>
              <a:off x="24289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6203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68116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1" name="pl141"/>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2" name="pl142"/>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3" name="pl143"/>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52465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71598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79073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333322" y="5954972"/>
              <a:ext cx="6343905" cy="129091"/>
            </a:xfrm>
            <a:prstGeom prst="rect">
              <a:avLst/>
            </a:prstGeom>
            <a:solidFill>
              <a:srgbClr val="80BD41">
                <a:alpha val="100000"/>
              </a:srgbClr>
            </a:solidFill>
          </p:spPr>
          <p:txBody>
            <a:bodyPr/>
            <a:lstStyle/>
            <a:p/>
          </p:txBody>
        </p:sp>
        <p:sp>
          <p:nvSpPr>
            <p:cNvPr id="148" name="rc148"/>
            <p:cNvSpPr/>
            <p:nvPr/>
          </p:nvSpPr>
          <p:spPr>
            <a:xfrm>
              <a:off x="7677228" y="5954972"/>
              <a:ext cx="197219" cy="129091"/>
            </a:xfrm>
            <a:prstGeom prst="rect">
              <a:avLst/>
            </a:prstGeom>
            <a:solidFill>
              <a:srgbClr val="E2231A">
                <a:alpha val="100000"/>
              </a:srgbClr>
            </a:solidFill>
          </p:spPr>
          <p:txBody>
            <a:bodyPr/>
            <a:lstStyle/>
            <a:p/>
          </p:txBody>
        </p:sp>
        <p:sp>
          <p:nvSpPr>
            <p:cNvPr id="149" name="rc149"/>
            <p:cNvSpPr/>
            <p:nvPr/>
          </p:nvSpPr>
          <p:spPr>
            <a:xfrm>
              <a:off x="1333322" y="5793607"/>
              <a:ext cx="5664593" cy="129091"/>
            </a:xfrm>
            <a:prstGeom prst="rect">
              <a:avLst/>
            </a:prstGeom>
            <a:solidFill>
              <a:srgbClr val="80BD41">
                <a:alpha val="100000"/>
              </a:srgbClr>
            </a:solidFill>
          </p:spPr>
          <p:txBody>
            <a:bodyPr/>
            <a:lstStyle/>
            <a:p/>
          </p:txBody>
        </p:sp>
        <p:sp>
          <p:nvSpPr>
            <p:cNvPr id="150" name="rc150"/>
            <p:cNvSpPr/>
            <p:nvPr/>
          </p:nvSpPr>
          <p:spPr>
            <a:xfrm>
              <a:off x="6997915" y="5793607"/>
              <a:ext cx="295829" cy="129091"/>
            </a:xfrm>
            <a:prstGeom prst="rect">
              <a:avLst/>
            </a:prstGeom>
            <a:solidFill>
              <a:srgbClr val="E2231A">
                <a:alpha val="100000"/>
              </a:srgbClr>
            </a:solidFill>
          </p:spPr>
          <p:txBody>
            <a:bodyPr/>
            <a:lstStyle/>
            <a:p/>
          </p:txBody>
        </p:sp>
        <p:sp>
          <p:nvSpPr>
            <p:cNvPr id="151" name="rc151"/>
            <p:cNvSpPr/>
            <p:nvPr/>
          </p:nvSpPr>
          <p:spPr>
            <a:xfrm>
              <a:off x="1333322" y="5632243"/>
              <a:ext cx="5423546" cy="129091"/>
            </a:xfrm>
            <a:prstGeom prst="rect">
              <a:avLst/>
            </a:prstGeom>
            <a:solidFill>
              <a:srgbClr val="80BD41">
                <a:alpha val="100000"/>
              </a:srgbClr>
            </a:solidFill>
          </p:spPr>
          <p:txBody>
            <a:bodyPr/>
            <a:lstStyle/>
            <a:p/>
          </p:txBody>
        </p:sp>
        <p:sp>
          <p:nvSpPr>
            <p:cNvPr id="152" name="rc152"/>
            <p:cNvSpPr/>
            <p:nvPr/>
          </p:nvSpPr>
          <p:spPr>
            <a:xfrm>
              <a:off x="6756869" y="5632243"/>
              <a:ext cx="405396" cy="129091"/>
            </a:xfrm>
            <a:prstGeom prst="rect">
              <a:avLst/>
            </a:prstGeom>
            <a:solidFill>
              <a:srgbClr val="E2231A">
                <a:alpha val="100000"/>
              </a:srgbClr>
            </a:solidFill>
          </p:spPr>
          <p:txBody>
            <a:bodyPr/>
            <a:lstStyle/>
            <a:p/>
          </p:txBody>
        </p:sp>
        <p:sp>
          <p:nvSpPr>
            <p:cNvPr id="153" name="tx153"/>
            <p:cNvSpPr/>
            <p:nvPr/>
          </p:nvSpPr>
          <p:spPr>
            <a:xfrm>
              <a:off x="8023060" y="5961419"/>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4" name="tx154"/>
            <p:cNvSpPr/>
            <p:nvPr/>
          </p:nvSpPr>
          <p:spPr>
            <a:xfrm>
              <a:off x="7413321" y="5800055"/>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5" name="tx155"/>
            <p:cNvSpPr/>
            <p:nvPr/>
          </p:nvSpPr>
          <p:spPr>
            <a:xfrm>
              <a:off x="7275268" y="56386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6" name="tx156"/>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0" name="tx160"/>
            <p:cNvSpPr/>
            <p:nvPr/>
          </p:nvSpPr>
          <p:spPr>
            <a:xfrm>
              <a:off x="340811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1" name="tx161"/>
            <p:cNvSpPr/>
            <p:nvPr/>
          </p:nvSpPr>
          <p:spPr>
            <a:xfrm>
              <a:off x="559944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2" name="tx162"/>
            <p:cNvSpPr/>
            <p:nvPr/>
          </p:nvSpPr>
          <p:spPr>
            <a:xfrm>
              <a:off x="779077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63" name="tx163"/>
            <p:cNvSpPr/>
            <p:nvPr/>
          </p:nvSpPr>
          <p:spPr>
            <a:xfrm>
              <a:off x="4406328"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4" name="tx16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(93%) was lower than in 2019 (97%).
The number of children vaccinated with MCV1 decreased between 2019 and 2025.
The number of surviving infants decreased between 2019 and 2025.
In 2025, fewer children were vaccinated than in 2019.
In 2025, there were fewer surviving infants (target population) than in 2019.</a:t>
            </a:r>
          </a:p>
        </p:txBody>
      </p:sp>
      <p:sp>
        <p:nvSpPr>
          <p:cNvPr id="1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67" name=""/>
          <p:cNvGrpSpPr/>
          <p:nvPr/>
        </p:nvGrpSpPr>
        <p:grpSpPr>
          <a:xfrm>
            <a:off x="292608" y="1005840"/>
            <a:ext cx="8595360" cy="28575"/>
            <a:chOff x="292608" y="1005840"/>
            <a:chExt cx="8595360" cy="28575"/>
          </a:xfrm>
        </p:grpSpPr>
        <p:sp>
          <p:nvSpPr>
            <p:cNvPr id="16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377391"/>
              <a:ext cx="3520101" cy="626036"/>
            </a:xfrm>
            <a:custGeom>
              <a:avLst/>
              <a:pathLst>
                <a:path w="3520101" h="626036">
                  <a:moveTo>
                    <a:pt x="0" y="626036"/>
                  </a:moveTo>
                  <a:lnTo>
                    <a:pt x="140804" y="626036"/>
                  </a:lnTo>
                  <a:lnTo>
                    <a:pt x="281608" y="313018"/>
                  </a:lnTo>
                  <a:lnTo>
                    <a:pt x="422412" y="626036"/>
                  </a:lnTo>
                  <a:lnTo>
                    <a:pt x="563216" y="156509"/>
                  </a:lnTo>
                  <a:lnTo>
                    <a:pt x="704020" y="626036"/>
                  </a:lnTo>
                  <a:lnTo>
                    <a:pt x="844824" y="626036"/>
                  </a:lnTo>
                  <a:lnTo>
                    <a:pt x="985628" y="626036"/>
                  </a:lnTo>
                  <a:lnTo>
                    <a:pt x="1126432" y="626036"/>
                  </a:lnTo>
                  <a:lnTo>
                    <a:pt x="1267236" y="469527"/>
                  </a:lnTo>
                  <a:lnTo>
                    <a:pt x="1408040" y="313018"/>
                  </a:lnTo>
                  <a:lnTo>
                    <a:pt x="1548844" y="469527"/>
                  </a:lnTo>
                  <a:lnTo>
                    <a:pt x="1689648" y="469527"/>
                  </a:lnTo>
                  <a:lnTo>
                    <a:pt x="1830452" y="469527"/>
                  </a:lnTo>
                  <a:lnTo>
                    <a:pt x="1971256" y="469527"/>
                  </a:lnTo>
                  <a:lnTo>
                    <a:pt x="2112061" y="0"/>
                  </a:lnTo>
                  <a:lnTo>
                    <a:pt x="2252865" y="469527"/>
                  </a:lnTo>
                  <a:lnTo>
                    <a:pt x="2393669" y="469527"/>
                  </a:lnTo>
                  <a:lnTo>
                    <a:pt x="2534473" y="469527"/>
                  </a:lnTo>
                  <a:lnTo>
                    <a:pt x="2675277" y="626036"/>
                  </a:lnTo>
                  <a:lnTo>
                    <a:pt x="2816081" y="626036"/>
                  </a:lnTo>
                  <a:lnTo>
                    <a:pt x="2956885" y="469527"/>
                  </a:lnTo>
                  <a:lnTo>
                    <a:pt x="3097689" y="626036"/>
                  </a:lnTo>
                  <a:lnTo>
                    <a:pt x="3238493" y="313018"/>
                  </a:lnTo>
                  <a:lnTo>
                    <a:pt x="3379297" y="626036"/>
                  </a:lnTo>
                  <a:lnTo>
                    <a:pt x="3520101" y="0"/>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3438337"/>
              <a:ext cx="3520101" cy="1252072"/>
            </a:xfrm>
            <a:custGeom>
              <a:avLst/>
              <a:pathLst>
                <a:path w="3520101" h="1252072">
                  <a:moveTo>
                    <a:pt x="0" y="626036"/>
                  </a:moveTo>
                  <a:lnTo>
                    <a:pt x="140804" y="782545"/>
                  </a:lnTo>
                  <a:lnTo>
                    <a:pt x="281608" y="782545"/>
                  </a:lnTo>
                  <a:lnTo>
                    <a:pt x="422412" y="939054"/>
                  </a:lnTo>
                  <a:lnTo>
                    <a:pt x="563216" y="1095563"/>
                  </a:lnTo>
                  <a:lnTo>
                    <a:pt x="704020" y="939054"/>
                  </a:lnTo>
                  <a:lnTo>
                    <a:pt x="844824" y="1095563"/>
                  </a:lnTo>
                  <a:lnTo>
                    <a:pt x="985628" y="1252072"/>
                  </a:lnTo>
                  <a:lnTo>
                    <a:pt x="1126432" y="782545"/>
                  </a:lnTo>
                  <a:lnTo>
                    <a:pt x="1267236" y="1095563"/>
                  </a:lnTo>
                  <a:lnTo>
                    <a:pt x="1408040" y="1095563"/>
                  </a:lnTo>
                  <a:lnTo>
                    <a:pt x="1548844" y="939054"/>
                  </a:lnTo>
                  <a:lnTo>
                    <a:pt x="1689648" y="1095563"/>
                  </a:lnTo>
                  <a:lnTo>
                    <a:pt x="1830452" y="939054"/>
                  </a:lnTo>
                  <a:lnTo>
                    <a:pt x="1971256" y="469527"/>
                  </a:lnTo>
                  <a:lnTo>
                    <a:pt x="2112061" y="469527"/>
                  </a:lnTo>
                  <a:lnTo>
                    <a:pt x="2252865" y="626036"/>
                  </a:lnTo>
                  <a:lnTo>
                    <a:pt x="2393669" y="156509"/>
                  </a:lnTo>
                  <a:lnTo>
                    <a:pt x="2534473" y="782545"/>
                  </a:lnTo>
                  <a:lnTo>
                    <a:pt x="2675277" y="469527"/>
                  </a:lnTo>
                  <a:lnTo>
                    <a:pt x="2816081" y="0"/>
                  </a:lnTo>
                  <a:lnTo>
                    <a:pt x="2956885" y="156509"/>
                  </a:lnTo>
                  <a:lnTo>
                    <a:pt x="3097689" y="156509"/>
                  </a:lnTo>
                  <a:lnTo>
                    <a:pt x="3238493" y="782545"/>
                  </a:lnTo>
                  <a:lnTo>
                    <a:pt x="3379297" y="939054"/>
                  </a:lnTo>
                  <a:lnTo>
                    <a:pt x="3520101" y="469527"/>
                  </a:lnTo>
                </a:path>
              </a:pathLst>
            </a:custGeom>
            <a:ln w="27101" cap="flat">
              <a:solidFill>
                <a:srgbClr val="00833D">
                  <a:alpha val="80000"/>
                </a:srgbClr>
              </a:solidFill>
              <a:prstDash val="solid"/>
              <a:round/>
            </a:ln>
          </p:spPr>
          <p:txBody>
            <a:bodyPr/>
            <a:lstStyle/>
            <a:p/>
          </p:txBody>
        </p:sp>
        <p:sp>
          <p:nvSpPr>
            <p:cNvPr id="24" name="pl24"/>
            <p:cNvSpPr/>
            <p:nvPr/>
          </p:nvSpPr>
          <p:spPr>
            <a:xfrm>
              <a:off x="943464" y="4377391"/>
              <a:ext cx="3520101" cy="626036"/>
            </a:xfrm>
            <a:custGeom>
              <a:avLst/>
              <a:pathLst>
                <a:path w="3520101" h="626036">
                  <a:moveTo>
                    <a:pt x="0" y="626036"/>
                  </a:moveTo>
                  <a:lnTo>
                    <a:pt x="140804" y="626036"/>
                  </a:lnTo>
                  <a:lnTo>
                    <a:pt x="281608" y="313018"/>
                  </a:lnTo>
                  <a:lnTo>
                    <a:pt x="422412" y="626036"/>
                  </a:lnTo>
                  <a:lnTo>
                    <a:pt x="563216" y="156509"/>
                  </a:lnTo>
                  <a:lnTo>
                    <a:pt x="704020" y="626036"/>
                  </a:lnTo>
                  <a:lnTo>
                    <a:pt x="844824" y="626036"/>
                  </a:lnTo>
                  <a:lnTo>
                    <a:pt x="985628" y="626036"/>
                  </a:lnTo>
                  <a:lnTo>
                    <a:pt x="1126432" y="626036"/>
                  </a:lnTo>
                  <a:lnTo>
                    <a:pt x="1267236" y="469527"/>
                  </a:lnTo>
                  <a:lnTo>
                    <a:pt x="1408040" y="313018"/>
                  </a:lnTo>
                  <a:lnTo>
                    <a:pt x="1548844" y="469527"/>
                  </a:lnTo>
                  <a:lnTo>
                    <a:pt x="1689648" y="469527"/>
                  </a:lnTo>
                  <a:lnTo>
                    <a:pt x="1830452" y="469527"/>
                  </a:lnTo>
                  <a:lnTo>
                    <a:pt x="1971256" y="469527"/>
                  </a:lnTo>
                  <a:lnTo>
                    <a:pt x="2112061" y="0"/>
                  </a:lnTo>
                  <a:lnTo>
                    <a:pt x="2252865" y="469527"/>
                  </a:lnTo>
                  <a:lnTo>
                    <a:pt x="2393669" y="469527"/>
                  </a:lnTo>
                  <a:lnTo>
                    <a:pt x="2534473" y="469527"/>
                  </a:lnTo>
                  <a:lnTo>
                    <a:pt x="2675277" y="626036"/>
                  </a:lnTo>
                  <a:lnTo>
                    <a:pt x="2816081" y="626036"/>
                  </a:lnTo>
                  <a:lnTo>
                    <a:pt x="2956885" y="469527"/>
                  </a:lnTo>
                  <a:lnTo>
                    <a:pt x="3097689" y="626036"/>
                  </a:lnTo>
                  <a:lnTo>
                    <a:pt x="3238493" y="313018"/>
                  </a:lnTo>
                  <a:lnTo>
                    <a:pt x="3379297" y="626036"/>
                  </a:lnTo>
                  <a:lnTo>
                    <a:pt x="3520101" y="0"/>
                  </a:lnTo>
                </a:path>
              </a:pathLst>
            </a:custGeom>
            <a:ln w="43362" cap="flat">
              <a:solidFill>
                <a:srgbClr val="000000">
                  <a:alpha val="100000"/>
                </a:srgbClr>
              </a:solidFill>
              <a:prstDash val="solid"/>
              <a:round/>
            </a:ln>
          </p:spPr>
          <p:txBody>
            <a:bodyPr/>
            <a:lstStyle/>
            <a:p/>
          </p:txBody>
        </p:sp>
        <p:sp>
          <p:nvSpPr>
            <p:cNvPr id="25" name="pl25"/>
            <p:cNvSpPr/>
            <p:nvPr/>
          </p:nvSpPr>
          <p:spPr>
            <a:xfrm>
              <a:off x="943464" y="4377391"/>
              <a:ext cx="3520101" cy="626036"/>
            </a:xfrm>
            <a:custGeom>
              <a:avLst/>
              <a:pathLst>
                <a:path w="3520101" h="626036">
                  <a:moveTo>
                    <a:pt x="0" y="626036"/>
                  </a:moveTo>
                  <a:lnTo>
                    <a:pt x="140804" y="626036"/>
                  </a:lnTo>
                  <a:lnTo>
                    <a:pt x="281608" y="313018"/>
                  </a:lnTo>
                  <a:lnTo>
                    <a:pt x="422412" y="626036"/>
                  </a:lnTo>
                  <a:lnTo>
                    <a:pt x="563216" y="156509"/>
                  </a:lnTo>
                  <a:lnTo>
                    <a:pt x="704020" y="626036"/>
                  </a:lnTo>
                  <a:lnTo>
                    <a:pt x="844824" y="626036"/>
                  </a:lnTo>
                  <a:lnTo>
                    <a:pt x="985628" y="626036"/>
                  </a:lnTo>
                  <a:lnTo>
                    <a:pt x="1126432" y="626036"/>
                  </a:lnTo>
                  <a:lnTo>
                    <a:pt x="1267236" y="469527"/>
                  </a:lnTo>
                  <a:lnTo>
                    <a:pt x="1408040" y="313018"/>
                  </a:lnTo>
                  <a:lnTo>
                    <a:pt x="1548844" y="469527"/>
                  </a:lnTo>
                  <a:lnTo>
                    <a:pt x="1689648" y="469527"/>
                  </a:lnTo>
                  <a:lnTo>
                    <a:pt x="1830452" y="469527"/>
                  </a:lnTo>
                  <a:lnTo>
                    <a:pt x="1971256" y="469527"/>
                  </a:lnTo>
                  <a:lnTo>
                    <a:pt x="2112061" y="0"/>
                  </a:lnTo>
                  <a:lnTo>
                    <a:pt x="2252865" y="469527"/>
                  </a:lnTo>
                  <a:lnTo>
                    <a:pt x="2393669" y="469527"/>
                  </a:lnTo>
                  <a:lnTo>
                    <a:pt x="2534473" y="469527"/>
                  </a:lnTo>
                  <a:lnTo>
                    <a:pt x="2675277" y="626036"/>
                  </a:lnTo>
                  <a:lnTo>
                    <a:pt x="2816081" y="626036"/>
                  </a:lnTo>
                  <a:lnTo>
                    <a:pt x="2956885" y="469527"/>
                  </a:lnTo>
                  <a:lnTo>
                    <a:pt x="3097689" y="626036"/>
                  </a:lnTo>
                  <a:lnTo>
                    <a:pt x="3238493" y="313018"/>
                  </a:lnTo>
                  <a:lnTo>
                    <a:pt x="3379297" y="626036"/>
                  </a:lnTo>
                  <a:lnTo>
                    <a:pt x="3520101" y="0"/>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158899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29301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299703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3560252"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6427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18959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18959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83717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59963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456694" y="6119132"/>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68" name="tx68"/>
            <p:cNvSpPr/>
            <p:nvPr/>
          </p:nvSpPr>
          <p:spPr>
            <a:xfrm>
              <a:off x="310427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86673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594846"/>
              <a:ext cx="3520101" cy="1565090"/>
            </a:xfrm>
            <a:custGeom>
              <a:avLst/>
              <a:pathLst>
                <a:path w="3520101" h="1565090">
                  <a:moveTo>
                    <a:pt x="0" y="1408581"/>
                  </a:moveTo>
                  <a:lnTo>
                    <a:pt x="140804" y="0"/>
                  </a:lnTo>
                  <a:lnTo>
                    <a:pt x="281608" y="1408581"/>
                  </a:lnTo>
                  <a:lnTo>
                    <a:pt x="422412" y="1252072"/>
                  </a:lnTo>
                  <a:lnTo>
                    <a:pt x="563216" y="1252072"/>
                  </a:lnTo>
                  <a:lnTo>
                    <a:pt x="704020" y="1408581"/>
                  </a:lnTo>
                  <a:lnTo>
                    <a:pt x="844824" y="1408581"/>
                  </a:lnTo>
                  <a:lnTo>
                    <a:pt x="985628" y="1408581"/>
                  </a:lnTo>
                  <a:lnTo>
                    <a:pt x="1126432" y="1408581"/>
                  </a:lnTo>
                  <a:lnTo>
                    <a:pt x="1267236" y="1408581"/>
                  </a:lnTo>
                  <a:lnTo>
                    <a:pt x="1408040" y="1565090"/>
                  </a:lnTo>
                  <a:lnTo>
                    <a:pt x="1548844" y="1408581"/>
                  </a:lnTo>
                  <a:lnTo>
                    <a:pt x="1689648" y="782545"/>
                  </a:lnTo>
                  <a:lnTo>
                    <a:pt x="1830452" y="1565090"/>
                  </a:lnTo>
                  <a:lnTo>
                    <a:pt x="1971256" y="469527"/>
                  </a:lnTo>
                  <a:lnTo>
                    <a:pt x="2112061" y="939054"/>
                  </a:lnTo>
                  <a:lnTo>
                    <a:pt x="2252865" y="1252072"/>
                  </a:lnTo>
                  <a:lnTo>
                    <a:pt x="2393669" y="469527"/>
                  </a:lnTo>
                  <a:lnTo>
                    <a:pt x="2534473" y="939054"/>
                  </a:lnTo>
                  <a:lnTo>
                    <a:pt x="2675277" y="1408581"/>
                  </a:lnTo>
                  <a:lnTo>
                    <a:pt x="2816081" y="782545"/>
                  </a:lnTo>
                  <a:lnTo>
                    <a:pt x="2956885" y="1252072"/>
                  </a:lnTo>
                  <a:lnTo>
                    <a:pt x="3097689" y="1252072"/>
                  </a:lnTo>
                  <a:lnTo>
                    <a:pt x="3238493" y="939054"/>
                  </a:lnTo>
                  <a:lnTo>
                    <a:pt x="3379297" y="1095563"/>
                  </a:lnTo>
                  <a:lnTo>
                    <a:pt x="3520101" y="469527"/>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3907864"/>
              <a:ext cx="3520101" cy="1252072"/>
            </a:xfrm>
            <a:custGeom>
              <a:avLst/>
              <a:pathLst>
                <a:path w="3520101" h="1252072">
                  <a:moveTo>
                    <a:pt x="0" y="626036"/>
                  </a:moveTo>
                  <a:lnTo>
                    <a:pt x="140804" y="1095563"/>
                  </a:lnTo>
                  <a:lnTo>
                    <a:pt x="281608" y="626036"/>
                  </a:lnTo>
                  <a:lnTo>
                    <a:pt x="422412" y="626036"/>
                  </a:lnTo>
                  <a:lnTo>
                    <a:pt x="563216" y="626036"/>
                  </a:lnTo>
                  <a:lnTo>
                    <a:pt x="704020" y="313018"/>
                  </a:lnTo>
                  <a:lnTo>
                    <a:pt x="844824" y="782545"/>
                  </a:lnTo>
                  <a:lnTo>
                    <a:pt x="985628" y="939054"/>
                  </a:lnTo>
                  <a:lnTo>
                    <a:pt x="1126432" y="782545"/>
                  </a:lnTo>
                  <a:lnTo>
                    <a:pt x="1267236" y="782545"/>
                  </a:lnTo>
                  <a:lnTo>
                    <a:pt x="1408040" y="626036"/>
                  </a:lnTo>
                  <a:lnTo>
                    <a:pt x="1548844" y="782545"/>
                  </a:lnTo>
                  <a:lnTo>
                    <a:pt x="1689648" y="939054"/>
                  </a:lnTo>
                  <a:lnTo>
                    <a:pt x="1830452" y="782545"/>
                  </a:lnTo>
                  <a:lnTo>
                    <a:pt x="1971256" y="782545"/>
                  </a:lnTo>
                  <a:lnTo>
                    <a:pt x="2112061" y="626036"/>
                  </a:lnTo>
                  <a:lnTo>
                    <a:pt x="2252865" y="782545"/>
                  </a:lnTo>
                  <a:lnTo>
                    <a:pt x="2393669" y="0"/>
                  </a:lnTo>
                  <a:lnTo>
                    <a:pt x="2534473" y="1252072"/>
                  </a:lnTo>
                  <a:lnTo>
                    <a:pt x="2675277" y="1095563"/>
                  </a:lnTo>
                  <a:lnTo>
                    <a:pt x="2816081" y="782545"/>
                  </a:lnTo>
                  <a:lnTo>
                    <a:pt x="2956885" y="1095563"/>
                  </a:lnTo>
                  <a:lnTo>
                    <a:pt x="3097689" y="0"/>
                  </a:lnTo>
                  <a:lnTo>
                    <a:pt x="3238493" y="626036"/>
                  </a:lnTo>
                  <a:lnTo>
                    <a:pt x="3379297" y="1252072"/>
                  </a:lnTo>
                  <a:lnTo>
                    <a:pt x="3520101" y="469527"/>
                  </a:lnTo>
                </a:path>
              </a:pathLst>
            </a:custGeom>
            <a:ln w="27101" cap="flat">
              <a:solidFill>
                <a:srgbClr val="00833D">
                  <a:alpha val="80000"/>
                </a:srgbClr>
              </a:solidFill>
              <a:prstDash val="solid"/>
              <a:round/>
            </a:ln>
          </p:spPr>
          <p:txBody>
            <a:bodyPr/>
            <a:lstStyle/>
            <a:p/>
          </p:txBody>
        </p:sp>
        <p:sp>
          <p:nvSpPr>
            <p:cNvPr id="90" name="pl90"/>
            <p:cNvSpPr/>
            <p:nvPr/>
          </p:nvSpPr>
          <p:spPr>
            <a:xfrm>
              <a:off x="5308715" y="3594846"/>
              <a:ext cx="3520101" cy="1565090"/>
            </a:xfrm>
            <a:custGeom>
              <a:avLst/>
              <a:pathLst>
                <a:path w="3520101" h="1565090">
                  <a:moveTo>
                    <a:pt x="0" y="1408581"/>
                  </a:moveTo>
                  <a:lnTo>
                    <a:pt x="140804" y="0"/>
                  </a:lnTo>
                  <a:lnTo>
                    <a:pt x="281608" y="1408581"/>
                  </a:lnTo>
                  <a:lnTo>
                    <a:pt x="422412" y="1252072"/>
                  </a:lnTo>
                  <a:lnTo>
                    <a:pt x="563216" y="1252072"/>
                  </a:lnTo>
                  <a:lnTo>
                    <a:pt x="704020" y="1408581"/>
                  </a:lnTo>
                  <a:lnTo>
                    <a:pt x="844824" y="1408581"/>
                  </a:lnTo>
                  <a:lnTo>
                    <a:pt x="985628" y="1408581"/>
                  </a:lnTo>
                  <a:lnTo>
                    <a:pt x="1126432" y="1408581"/>
                  </a:lnTo>
                  <a:lnTo>
                    <a:pt x="1267236" y="1408581"/>
                  </a:lnTo>
                  <a:lnTo>
                    <a:pt x="1408040" y="1565090"/>
                  </a:lnTo>
                  <a:lnTo>
                    <a:pt x="1548844" y="1408581"/>
                  </a:lnTo>
                  <a:lnTo>
                    <a:pt x="1689648" y="782545"/>
                  </a:lnTo>
                  <a:lnTo>
                    <a:pt x="1830452" y="1565090"/>
                  </a:lnTo>
                  <a:lnTo>
                    <a:pt x="1971256" y="469527"/>
                  </a:lnTo>
                  <a:lnTo>
                    <a:pt x="2112061" y="939054"/>
                  </a:lnTo>
                  <a:lnTo>
                    <a:pt x="2252865" y="1252072"/>
                  </a:lnTo>
                  <a:lnTo>
                    <a:pt x="2393669" y="469527"/>
                  </a:lnTo>
                  <a:lnTo>
                    <a:pt x="2534473" y="939054"/>
                  </a:lnTo>
                  <a:lnTo>
                    <a:pt x="2675277" y="1408581"/>
                  </a:lnTo>
                  <a:lnTo>
                    <a:pt x="2816081" y="782545"/>
                  </a:lnTo>
                  <a:lnTo>
                    <a:pt x="2956885" y="1252072"/>
                  </a:lnTo>
                  <a:lnTo>
                    <a:pt x="3097689" y="1252072"/>
                  </a:lnTo>
                  <a:lnTo>
                    <a:pt x="3238493" y="939054"/>
                  </a:lnTo>
                  <a:lnTo>
                    <a:pt x="3379297" y="1095563"/>
                  </a:lnTo>
                  <a:lnTo>
                    <a:pt x="3520101" y="469527"/>
                  </a:lnTo>
                </a:path>
              </a:pathLst>
            </a:custGeom>
            <a:ln w="43362" cap="flat">
              <a:solidFill>
                <a:srgbClr val="000000">
                  <a:alpha val="100000"/>
                </a:srgbClr>
              </a:solidFill>
              <a:prstDash val="solid"/>
              <a:round/>
            </a:ln>
          </p:spPr>
          <p:txBody>
            <a:bodyPr/>
            <a:lstStyle/>
            <a:p/>
          </p:txBody>
        </p:sp>
        <p:sp>
          <p:nvSpPr>
            <p:cNvPr id="91" name="pl91"/>
            <p:cNvSpPr/>
            <p:nvPr/>
          </p:nvSpPr>
          <p:spPr>
            <a:xfrm>
              <a:off x="5308715" y="3594846"/>
              <a:ext cx="3520101" cy="1565090"/>
            </a:xfrm>
            <a:custGeom>
              <a:avLst/>
              <a:pathLst>
                <a:path w="3520101" h="1565090">
                  <a:moveTo>
                    <a:pt x="0" y="1408581"/>
                  </a:moveTo>
                  <a:lnTo>
                    <a:pt x="140804" y="0"/>
                  </a:lnTo>
                  <a:lnTo>
                    <a:pt x="281608" y="1408581"/>
                  </a:lnTo>
                  <a:lnTo>
                    <a:pt x="422412" y="1252072"/>
                  </a:lnTo>
                  <a:lnTo>
                    <a:pt x="563216" y="1252072"/>
                  </a:lnTo>
                  <a:lnTo>
                    <a:pt x="704020" y="1408581"/>
                  </a:lnTo>
                  <a:lnTo>
                    <a:pt x="844824" y="1408581"/>
                  </a:lnTo>
                  <a:lnTo>
                    <a:pt x="985628" y="1408581"/>
                  </a:lnTo>
                  <a:lnTo>
                    <a:pt x="1126432" y="1408581"/>
                  </a:lnTo>
                  <a:lnTo>
                    <a:pt x="1267236" y="1408581"/>
                  </a:lnTo>
                  <a:lnTo>
                    <a:pt x="1408040" y="1565090"/>
                  </a:lnTo>
                  <a:lnTo>
                    <a:pt x="1548844" y="1408581"/>
                  </a:lnTo>
                  <a:lnTo>
                    <a:pt x="1689648" y="782545"/>
                  </a:lnTo>
                  <a:lnTo>
                    <a:pt x="1830452" y="1565090"/>
                  </a:lnTo>
                  <a:lnTo>
                    <a:pt x="1971256" y="469527"/>
                  </a:lnTo>
                  <a:lnTo>
                    <a:pt x="2112061" y="939054"/>
                  </a:lnTo>
                  <a:lnTo>
                    <a:pt x="2252865" y="1252072"/>
                  </a:lnTo>
                  <a:lnTo>
                    <a:pt x="2393669" y="469527"/>
                  </a:lnTo>
                  <a:lnTo>
                    <a:pt x="2534473" y="939054"/>
                  </a:lnTo>
                  <a:lnTo>
                    <a:pt x="2675277" y="1408581"/>
                  </a:lnTo>
                  <a:lnTo>
                    <a:pt x="2816081" y="782545"/>
                  </a:lnTo>
                  <a:lnTo>
                    <a:pt x="2956885" y="1252072"/>
                  </a:lnTo>
                  <a:lnTo>
                    <a:pt x="3097689" y="1252072"/>
                  </a:lnTo>
                  <a:lnTo>
                    <a:pt x="3238493" y="939054"/>
                  </a:lnTo>
                  <a:lnTo>
                    <a:pt x="3379297" y="1095563"/>
                  </a:lnTo>
                  <a:lnTo>
                    <a:pt x="3520101" y="469527"/>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594846"/>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595424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6641420" y="462384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71774" y="465390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36228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792550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9524"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77032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3385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55484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55484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720243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96488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821945" y="6119132"/>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134" name="tx134"/>
            <p:cNvSpPr/>
            <p:nvPr/>
          </p:nvSpPr>
          <p:spPr>
            <a:xfrm>
              <a:off x="746953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823198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6%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Saint Kitts and Nevis DTP drop-out was lower than the global rate, while DTP-MCV drop-out was the same as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(4%) and DTP1-MCV1 drop-out was moderate (6%) in Saint Kitts and Nevis, indicating good ability to deliver the primary series early on, but moderate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39026"/>
            </a:xfrm>
            <a:custGeom>
              <a:avLst/>
              <a:pathLst>
                <a:path w="2135265" h="139026">
                  <a:moveTo>
                    <a:pt x="0" y="0"/>
                  </a:moveTo>
                  <a:lnTo>
                    <a:pt x="85410" y="55610"/>
                  </a:lnTo>
                  <a:lnTo>
                    <a:pt x="170821" y="0"/>
                  </a:lnTo>
                  <a:lnTo>
                    <a:pt x="256231" y="0"/>
                  </a:lnTo>
                  <a:lnTo>
                    <a:pt x="341642" y="139026"/>
                  </a:lnTo>
                  <a:lnTo>
                    <a:pt x="427053" y="0"/>
                  </a:lnTo>
                  <a:lnTo>
                    <a:pt x="512463" y="0"/>
                  </a:lnTo>
                  <a:lnTo>
                    <a:pt x="597874" y="27805"/>
                  </a:lnTo>
                  <a:lnTo>
                    <a:pt x="683284" y="55610"/>
                  </a:lnTo>
                  <a:lnTo>
                    <a:pt x="768695" y="83416"/>
                  </a:lnTo>
                  <a:lnTo>
                    <a:pt x="854106" y="111221"/>
                  </a:lnTo>
                  <a:lnTo>
                    <a:pt x="939516" y="0"/>
                  </a:lnTo>
                  <a:lnTo>
                    <a:pt x="1024927" y="55610"/>
                  </a:lnTo>
                  <a:lnTo>
                    <a:pt x="1110337" y="69513"/>
                  </a:lnTo>
                  <a:lnTo>
                    <a:pt x="1195748" y="0"/>
                  </a:lnTo>
                  <a:lnTo>
                    <a:pt x="1281159" y="55610"/>
                  </a:lnTo>
                  <a:lnTo>
                    <a:pt x="1366569" y="41708"/>
                  </a:lnTo>
                  <a:lnTo>
                    <a:pt x="1451980" y="27805"/>
                  </a:lnTo>
                  <a:lnTo>
                    <a:pt x="1537390" y="27805"/>
                  </a:lnTo>
                  <a:lnTo>
                    <a:pt x="1622801" y="0"/>
                  </a:lnTo>
                  <a:lnTo>
                    <a:pt x="1708212" y="13902"/>
                  </a:lnTo>
                  <a:lnTo>
                    <a:pt x="1793622" y="41708"/>
                  </a:lnTo>
                  <a:lnTo>
                    <a:pt x="1879033" y="83416"/>
                  </a:lnTo>
                  <a:lnTo>
                    <a:pt x="1964443" y="55610"/>
                  </a:lnTo>
                  <a:lnTo>
                    <a:pt x="2049854" y="27805"/>
                  </a:lnTo>
                  <a:lnTo>
                    <a:pt x="2135265" y="5561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4003836"/>
              <a:ext cx="768695" cy="125124"/>
            </a:xfrm>
            <a:custGeom>
              <a:avLst/>
              <a:pathLst>
                <a:path w="768695" h="125124">
                  <a:moveTo>
                    <a:pt x="0" y="83416"/>
                  </a:moveTo>
                  <a:lnTo>
                    <a:pt x="85410" y="125124"/>
                  </a:lnTo>
                  <a:lnTo>
                    <a:pt x="170821" y="0"/>
                  </a:lnTo>
                  <a:lnTo>
                    <a:pt x="256231" y="27805"/>
                  </a:lnTo>
                  <a:lnTo>
                    <a:pt x="341642" y="0"/>
                  </a:lnTo>
                  <a:lnTo>
                    <a:pt x="427053" y="27805"/>
                  </a:lnTo>
                  <a:lnTo>
                    <a:pt x="512463" y="41708"/>
                  </a:lnTo>
                  <a:lnTo>
                    <a:pt x="597874" y="13902"/>
                  </a:lnTo>
                  <a:lnTo>
                    <a:pt x="683284" y="27805"/>
                  </a:lnTo>
                  <a:lnTo>
                    <a:pt x="768695" y="13902"/>
                  </a:lnTo>
                </a:path>
              </a:pathLst>
            </a:custGeom>
            <a:ln w="27101" cap="flat">
              <a:solidFill>
                <a:srgbClr val="1CABE2">
                  <a:alpha val="100000"/>
                </a:srgbClr>
              </a:solidFill>
              <a:prstDash val="solid"/>
              <a:round/>
            </a:ln>
          </p:spPr>
          <p:txBody>
            <a:bodyPr/>
            <a:lstStyle/>
            <a:p/>
          </p:txBody>
        </p:sp>
        <p:sp>
          <p:nvSpPr>
            <p:cNvPr id="74" name="pt74"/>
            <p:cNvSpPr/>
            <p:nvPr/>
          </p:nvSpPr>
          <p:spPr>
            <a:xfrm>
              <a:off x="240462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5" name="tx85"/>
            <p:cNvSpPr/>
            <p:nvPr/>
          </p:nvSpPr>
          <p:spPr>
            <a:xfrm>
              <a:off x="3223926"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262464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7" name="tx87"/>
            <p:cNvSpPr/>
            <p:nvPr/>
          </p:nvSpPr>
          <p:spPr>
            <a:xfrm>
              <a:off x="3051698"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8" name="pl88"/>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850292" y="2037162"/>
              <a:ext cx="2135265" cy="41708"/>
            </a:xfrm>
            <a:custGeom>
              <a:avLst/>
              <a:pathLst>
                <a:path w="2135265" h="41708">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13902"/>
                  </a:lnTo>
                  <a:lnTo>
                    <a:pt x="939516" y="0"/>
                  </a:lnTo>
                  <a:lnTo>
                    <a:pt x="1024927" y="0"/>
                  </a:lnTo>
                  <a:lnTo>
                    <a:pt x="1110337" y="13902"/>
                  </a:lnTo>
                  <a:lnTo>
                    <a:pt x="1195748" y="0"/>
                  </a:lnTo>
                  <a:lnTo>
                    <a:pt x="1281159" y="13902"/>
                  </a:lnTo>
                  <a:lnTo>
                    <a:pt x="1366569" y="0"/>
                  </a:lnTo>
                  <a:lnTo>
                    <a:pt x="1451980" y="0"/>
                  </a:lnTo>
                  <a:lnTo>
                    <a:pt x="1537390" y="0"/>
                  </a:lnTo>
                  <a:lnTo>
                    <a:pt x="1622801" y="27805"/>
                  </a:lnTo>
                  <a:lnTo>
                    <a:pt x="1708212" y="0"/>
                  </a:lnTo>
                  <a:lnTo>
                    <a:pt x="1793622" y="27805"/>
                  </a:lnTo>
                  <a:lnTo>
                    <a:pt x="1879033" y="41708"/>
                  </a:lnTo>
                  <a:lnTo>
                    <a:pt x="1964443" y="13902"/>
                  </a:lnTo>
                  <a:lnTo>
                    <a:pt x="2049854" y="27805"/>
                  </a:lnTo>
                  <a:lnTo>
                    <a:pt x="2135265" y="0"/>
                  </a:lnTo>
                </a:path>
              </a:pathLst>
            </a:custGeom>
            <a:ln w="27101" cap="flat">
              <a:solidFill>
                <a:srgbClr val="1CABE2">
                  <a:alpha val="100000"/>
                </a:srgbClr>
              </a:solidFill>
              <a:prstDash val="solid"/>
              <a:round/>
            </a:ln>
          </p:spPr>
          <p:txBody>
            <a:bodyPr/>
            <a:lstStyle/>
            <a:p/>
          </p:txBody>
        </p:sp>
        <p:sp>
          <p:nvSpPr>
            <p:cNvPr id="108" name="pt108"/>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515526"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94257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027989"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511340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45504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6258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1127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tx134"/>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5" name="tx135"/>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5418832"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7" name="tx137"/>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8" name="pl138"/>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0292" y="4003836"/>
              <a:ext cx="2135265" cy="125124"/>
            </a:xfrm>
            <a:custGeom>
              <a:avLst/>
              <a:pathLst>
                <a:path w="2135265" h="125124">
                  <a:moveTo>
                    <a:pt x="0" y="0"/>
                  </a:moveTo>
                  <a:lnTo>
                    <a:pt x="85410" y="125124"/>
                  </a:lnTo>
                  <a:lnTo>
                    <a:pt x="170821" y="0"/>
                  </a:lnTo>
                  <a:lnTo>
                    <a:pt x="256231" y="13902"/>
                  </a:lnTo>
                  <a:lnTo>
                    <a:pt x="341642" y="13902"/>
                  </a:lnTo>
                  <a:lnTo>
                    <a:pt x="427053" y="0"/>
                  </a:lnTo>
                  <a:lnTo>
                    <a:pt x="512463" y="0"/>
                  </a:lnTo>
                  <a:lnTo>
                    <a:pt x="597874" y="0"/>
                  </a:lnTo>
                  <a:lnTo>
                    <a:pt x="683284" y="0"/>
                  </a:lnTo>
                  <a:lnTo>
                    <a:pt x="768695" y="0"/>
                  </a:lnTo>
                  <a:lnTo>
                    <a:pt x="854106" y="0"/>
                  </a:lnTo>
                  <a:lnTo>
                    <a:pt x="939516" y="0"/>
                  </a:lnTo>
                  <a:lnTo>
                    <a:pt x="1024927" y="55610"/>
                  </a:lnTo>
                  <a:lnTo>
                    <a:pt x="1110337" y="0"/>
                  </a:lnTo>
                  <a:lnTo>
                    <a:pt x="1195748" y="83416"/>
                  </a:lnTo>
                  <a:lnTo>
                    <a:pt x="1281159" y="55610"/>
                  </a:lnTo>
                  <a:lnTo>
                    <a:pt x="1366569" y="13902"/>
                  </a:lnTo>
                  <a:lnTo>
                    <a:pt x="1451980" y="83416"/>
                  </a:lnTo>
                  <a:lnTo>
                    <a:pt x="1537390" y="41708"/>
                  </a:lnTo>
                  <a:lnTo>
                    <a:pt x="1622801" y="27805"/>
                  </a:lnTo>
                  <a:lnTo>
                    <a:pt x="1708212" y="55610"/>
                  </a:lnTo>
                  <a:lnTo>
                    <a:pt x="1793622" y="41708"/>
                  </a:lnTo>
                  <a:lnTo>
                    <a:pt x="1879033" y="55610"/>
                  </a:lnTo>
                  <a:lnTo>
                    <a:pt x="1964443" y="55610"/>
                  </a:lnTo>
                  <a:lnTo>
                    <a:pt x="2049854" y="55610"/>
                  </a:lnTo>
                  <a:lnTo>
                    <a:pt x="2135265" y="83416"/>
                  </a:lnTo>
                </a:path>
              </a:pathLst>
            </a:custGeom>
            <a:ln w="27101" cap="flat">
              <a:solidFill>
                <a:srgbClr val="1CABE2">
                  <a:alpha val="100000"/>
                </a:srgbClr>
              </a:solidFill>
              <a:prstDash val="solid"/>
              <a:round/>
            </a:ln>
          </p:spPr>
          <p:txBody>
            <a:bodyPr/>
            <a:lstStyle/>
            <a:p/>
          </p:txBody>
        </p:sp>
        <p:sp>
          <p:nvSpPr>
            <p:cNvPr id="158" name="pt158"/>
            <p:cNvSpPr/>
            <p:nvPr/>
          </p:nvSpPr>
          <p:spPr>
            <a:xfrm>
              <a:off x="383224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391765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0306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8847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17388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25929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34470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43011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515526"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8634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77175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85716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027989" y="4069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113400"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4" name="pt174"/>
            <p:cNvSpPr/>
            <p:nvPr/>
          </p:nvSpPr>
          <p:spPr>
            <a:xfrm>
              <a:off x="519881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28422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36963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45504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54045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62586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1127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9668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88209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96750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tx184"/>
            <p:cNvSpPr/>
            <p:nvPr/>
          </p:nvSpPr>
          <p:spPr>
            <a:xfrm>
              <a:off x="3698362"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5" name="tx185"/>
            <p:cNvSpPr/>
            <p:nvPr/>
          </p:nvSpPr>
          <p:spPr>
            <a:xfrm>
              <a:off x="6018113"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86" name="tx186"/>
            <p:cNvSpPr/>
            <p:nvPr/>
          </p:nvSpPr>
          <p:spPr>
            <a:xfrm>
              <a:off x="5418832"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7" name="tx187"/>
            <p:cNvSpPr/>
            <p:nvPr/>
          </p:nvSpPr>
          <p:spPr>
            <a:xfrm>
              <a:off x="5845885"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8" name="pl188"/>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644479" y="2037162"/>
              <a:ext cx="2135265" cy="69513"/>
            </a:xfrm>
            <a:custGeom>
              <a:avLst/>
              <a:pathLst>
                <a:path w="2135265" h="69513">
                  <a:moveTo>
                    <a:pt x="0" y="0"/>
                  </a:moveTo>
                  <a:lnTo>
                    <a:pt x="85410" y="0"/>
                  </a:lnTo>
                  <a:lnTo>
                    <a:pt x="170821" y="27805"/>
                  </a:lnTo>
                  <a:lnTo>
                    <a:pt x="256231" y="0"/>
                  </a:lnTo>
                  <a:lnTo>
                    <a:pt x="341642" y="41708"/>
                  </a:lnTo>
                  <a:lnTo>
                    <a:pt x="427053" y="0"/>
                  </a:lnTo>
                  <a:lnTo>
                    <a:pt x="512463" y="0"/>
                  </a:lnTo>
                  <a:lnTo>
                    <a:pt x="597874" y="0"/>
                  </a:lnTo>
                  <a:lnTo>
                    <a:pt x="683284" y="0"/>
                  </a:lnTo>
                  <a:lnTo>
                    <a:pt x="768695" y="13902"/>
                  </a:lnTo>
                  <a:lnTo>
                    <a:pt x="854106" y="41708"/>
                  </a:lnTo>
                  <a:lnTo>
                    <a:pt x="939516" y="13902"/>
                  </a:lnTo>
                  <a:lnTo>
                    <a:pt x="1024927" y="13902"/>
                  </a:lnTo>
                  <a:lnTo>
                    <a:pt x="1110337" y="27805"/>
                  </a:lnTo>
                  <a:lnTo>
                    <a:pt x="1195748" y="13902"/>
                  </a:lnTo>
                  <a:lnTo>
                    <a:pt x="1281159" y="69513"/>
                  </a:lnTo>
                  <a:lnTo>
                    <a:pt x="1366569" y="13902"/>
                  </a:lnTo>
                  <a:lnTo>
                    <a:pt x="1451980" y="13902"/>
                  </a:lnTo>
                  <a:lnTo>
                    <a:pt x="1537390" y="13902"/>
                  </a:lnTo>
                  <a:lnTo>
                    <a:pt x="1622801" y="27805"/>
                  </a:lnTo>
                  <a:lnTo>
                    <a:pt x="1708212" y="0"/>
                  </a:lnTo>
                  <a:lnTo>
                    <a:pt x="1793622" y="41708"/>
                  </a:lnTo>
                  <a:lnTo>
                    <a:pt x="1879033" y="41708"/>
                  </a:lnTo>
                  <a:lnTo>
                    <a:pt x="1964443" y="41708"/>
                  </a:lnTo>
                  <a:lnTo>
                    <a:pt x="2049854" y="27805"/>
                  </a:lnTo>
                  <a:lnTo>
                    <a:pt x="2135265" y="55610"/>
                  </a:lnTo>
                </a:path>
              </a:pathLst>
            </a:custGeom>
            <a:ln w="27101" cap="flat">
              <a:solidFill>
                <a:srgbClr val="1CABE2">
                  <a:alpha val="100000"/>
                </a:srgbClr>
              </a:solidFill>
              <a:prstDash val="solid"/>
              <a:round/>
            </a:ln>
          </p:spPr>
          <p:txBody>
            <a:bodyPr/>
            <a:lstStyle/>
            <a:p/>
          </p:txBody>
        </p:sp>
        <p:sp>
          <p:nvSpPr>
            <p:cNvPr id="208" name="pt208"/>
            <p:cNvSpPr/>
            <p:nvPr/>
          </p:nvSpPr>
          <p:spPr>
            <a:xfrm>
              <a:off x="66264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1183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9724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8826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96807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0534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13889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2243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309713"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739512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48053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56594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6513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73676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822177"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790758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929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0784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24923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6492549"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5" name="tx235"/>
            <p:cNvSpPr/>
            <p:nvPr/>
          </p:nvSpPr>
          <p:spPr>
            <a:xfrm>
              <a:off x="8812300"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6" name="tx236"/>
            <p:cNvSpPr/>
            <p:nvPr/>
          </p:nvSpPr>
          <p:spPr>
            <a:xfrm>
              <a:off x="8213020"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7" name="tx237"/>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8" name="pl23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6644479" y="4003836"/>
              <a:ext cx="2135265" cy="125124"/>
            </a:xfrm>
            <a:custGeom>
              <a:avLst/>
              <a:pathLst>
                <a:path w="2135265" h="125124">
                  <a:moveTo>
                    <a:pt x="0" y="0"/>
                  </a:moveTo>
                  <a:lnTo>
                    <a:pt x="85410" y="0"/>
                  </a:lnTo>
                  <a:lnTo>
                    <a:pt x="170821" y="0"/>
                  </a:lnTo>
                  <a:lnTo>
                    <a:pt x="256231" y="13902"/>
                  </a:lnTo>
                  <a:lnTo>
                    <a:pt x="341642" y="13902"/>
                  </a:lnTo>
                  <a:lnTo>
                    <a:pt x="427053" y="27805"/>
                  </a:lnTo>
                  <a:lnTo>
                    <a:pt x="512463" y="41708"/>
                  </a:lnTo>
                  <a:lnTo>
                    <a:pt x="597874" y="55610"/>
                  </a:lnTo>
                  <a:lnTo>
                    <a:pt x="683284" y="69513"/>
                  </a:lnTo>
                  <a:lnTo>
                    <a:pt x="768695" y="0"/>
                  </a:lnTo>
                  <a:lnTo>
                    <a:pt x="854106" y="0"/>
                  </a:lnTo>
                  <a:lnTo>
                    <a:pt x="939516" y="0"/>
                  </a:lnTo>
                  <a:lnTo>
                    <a:pt x="1024927" y="125124"/>
                  </a:lnTo>
                  <a:lnTo>
                    <a:pt x="1110337" y="69513"/>
                  </a:lnTo>
                  <a:lnTo>
                    <a:pt x="1195748" y="125124"/>
                  </a:lnTo>
                  <a:lnTo>
                    <a:pt x="1281159" y="125124"/>
                  </a:lnTo>
                  <a:lnTo>
                    <a:pt x="1366569" y="41708"/>
                  </a:lnTo>
                  <a:lnTo>
                    <a:pt x="1451980" y="55610"/>
                  </a:lnTo>
                  <a:lnTo>
                    <a:pt x="1537390" y="41708"/>
                  </a:lnTo>
                  <a:lnTo>
                    <a:pt x="1622801" y="13902"/>
                  </a:lnTo>
                  <a:lnTo>
                    <a:pt x="1708212" y="0"/>
                  </a:lnTo>
                  <a:lnTo>
                    <a:pt x="1793622" y="69513"/>
                  </a:lnTo>
                  <a:lnTo>
                    <a:pt x="1879033" y="83416"/>
                  </a:lnTo>
                  <a:lnTo>
                    <a:pt x="1964443" y="69513"/>
                  </a:lnTo>
                  <a:lnTo>
                    <a:pt x="2049854" y="27805"/>
                  </a:lnTo>
                  <a:lnTo>
                    <a:pt x="2135265" y="83416"/>
                  </a:lnTo>
                </a:path>
              </a:pathLst>
            </a:custGeom>
            <a:ln w="27101" cap="flat">
              <a:solidFill>
                <a:srgbClr val="1CABE2">
                  <a:alpha val="100000"/>
                </a:srgbClr>
              </a:solidFill>
              <a:prstDash val="solid"/>
              <a:round/>
            </a:ln>
          </p:spPr>
          <p:txBody>
            <a:bodyPr/>
            <a:lstStyle/>
            <a:p/>
          </p:txBody>
        </p:sp>
        <p:sp>
          <p:nvSpPr>
            <p:cNvPr id="258" name="pt258"/>
            <p:cNvSpPr/>
            <p:nvPr/>
          </p:nvSpPr>
          <p:spPr>
            <a:xfrm>
              <a:off x="662642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671183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9724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88266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96807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05348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13889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22430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309713"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739512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4805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56594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65135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73676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822177"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3" name="pt273"/>
            <p:cNvSpPr/>
            <p:nvPr/>
          </p:nvSpPr>
          <p:spPr>
            <a:xfrm>
              <a:off x="7907587"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4" name="pt274"/>
            <p:cNvSpPr/>
            <p:nvPr/>
          </p:nvSpPr>
          <p:spPr>
            <a:xfrm>
              <a:off x="79929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07840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163819"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24923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33464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42005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50546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9087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67628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76169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tx284"/>
            <p:cNvSpPr/>
            <p:nvPr/>
          </p:nvSpPr>
          <p:spPr>
            <a:xfrm>
              <a:off x="6492549"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5" name="tx285"/>
            <p:cNvSpPr/>
            <p:nvPr/>
          </p:nvSpPr>
          <p:spPr>
            <a:xfrm>
              <a:off x="8812300"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6" name="tx286"/>
            <p:cNvSpPr/>
            <p:nvPr/>
          </p:nvSpPr>
          <p:spPr>
            <a:xfrm>
              <a:off x="8213020"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7" name="tx287"/>
            <p:cNvSpPr/>
            <p:nvPr/>
          </p:nvSpPr>
          <p:spPr>
            <a:xfrm>
              <a:off x="8640073"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8" name="tx288"/>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9" name="tx289"/>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0" name="tx290"/>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1" name="tx291"/>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2" name="tx292"/>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3" name="tx293"/>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4" name="tx29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5" name="tx29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6" name="tx29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7" name="tx29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8" name="tx29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9" name="tx29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0" name="tx30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1" name="tx301"/>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2" name="tx302"/>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3" name="tx303"/>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4" name="tx304"/>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5" name="tx305"/>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6" name="tx306"/>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7" name="tx307"/>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8" name="tx308"/>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9" name="tx309"/>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0" name="tx310"/>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1" name="tx311"/>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2" name="tx312"/>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3" name="tx313"/>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4" name="tx314"/>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5" name="tx315"/>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6" name="tx316"/>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7" name="tx317"/>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8" name="tx318"/>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9" name="tx319"/>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0" name="tx320"/>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1" name="tx321"/>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2" name="tx322"/>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3" name="tx323"/>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4" name="tx324"/>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5" name="tx325"/>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6" name="tx326"/>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7" name="tx32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8" name="pt32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pt32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0" name="tx33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1" name="tx33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2" name="tx332"/>
            <p:cNvSpPr/>
            <p:nvPr/>
          </p:nvSpPr>
          <p:spPr>
            <a:xfrm>
              <a:off x="1903310" y="1330710"/>
              <a:ext cx="60292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Saint Kitts and Nevis, 2000-2025</a:t>
              </a:r>
            </a:p>
          </p:txBody>
        </p:sp>
        <p:sp>
          <p:nvSpPr>
            <p:cNvPr id="333" name="tx33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4" name="tx33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and MCV2 had the lowest coverage (93%), followed by BCG and DTP3 (95%).
Compared to 2019, coverage of 4 vaccines decreased (BCG, DTP3, MCV1 and MCV2) and 2 vaccines increased (DTP1 and IPV1).
Compared to 2024, coverage of 4 vaccines decreased (BCG, DTP3, MCV1 and MCV2) and 2 vaccines increased (DTP1 and IPV1).</a:t>
            </a:r>
          </a:p>
        </p:txBody>
      </p:sp>
      <p:sp>
        <p:nvSpPr>
          <p:cNvPr id="3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Kitts and Nevis had its lowest coverage in MCV1 and MCV2 (93%), while most other routine vaccines clustered around 95-99%; 4 antigens decreased since 2019, and 4 antigens decreased since 2024.</a:t>
            </a:r>
          </a:p>
        </p:txBody>
      </p:sp>
      <p:grpSp xmlns:pic="http://schemas.openxmlformats.org/drawingml/2006/picture">
        <p:nvGrpSpPr>
          <p:cNvPr id="337" name=""/>
          <p:cNvGrpSpPr/>
          <p:nvPr/>
        </p:nvGrpSpPr>
        <p:grpSpPr>
          <a:xfrm>
            <a:off x="292608" y="1097280"/>
            <a:ext cx="8595360" cy="28575"/>
            <a:chOff x="292608" y="1097280"/>
            <a:chExt cx="8595360" cy="28575"/>
          </a:xfrm>
        </p:grpSpPr>
        <p:sp>
          <p:nvSpPr>
            <p:cNvPr id="3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37248"/>
            </a:xfrm>
            <a:custGeom>
              <a:avLst/>
              <a:pathLst>
                <a:path w="6518190" h="237248">
                  <a:moveTo>
                    <a:pt x="0" y="0"/>
                  </a:moveTo>
                  <a:lnTo>
                    <a:pt x="260727" y="0"/>
                  </a:lnTo>
                  <a:lnTo>
                    <a:pt x="521455" y="94899"/>
                  </a:lnTo>
                  <a:lnTo>
                    <a:pt x="782182" y="0"/>
                  </a:lnTo>
                  <a:lnTo>
                    <a:pt x="1042910" y="142348"/>
                  </a:lnTo>
                  <a:lnTo>
                    <a:pt x="1303638" y="0"/>
                  </a:lnTo>
                  <a:lnTo>
                    <a:pt x="1564365" y="0"/>
                  </a:lnTo>
                  <a:lnTo>
                    <a:pt x="1825093" y="0"/>
                  </a:lnTo>
                  <a:lnTo>
                    <a:pt x="2085820" y="0"/>
                  </a:lnTo>
                  <a:lnTo>
                    <a:pt x="2346548" y="47449"/>
                  </a:lnTo>
                  <a:lnTo>
                    <a:pt x="2607276" y="142348"/>
                  </a:lnTo>
                  <a:lnTo>
                    <a:pt x="2868003" y="47449"/>
                  </a:lnTo>
                  <a:lnTo>
                    <a:pt x="3128731" y="47449"/>
                  </a:lnTo>
                  <a:lnTo>
                    <a:pt x="3389458" y="94899"/>
                  </a:lnTo>
                  <a:lnTo>
                    <a:pt x="3650186" y="47449"/>
                  </a:lnTo>
                  <a:lnTo>
                    <a:pt x="3910914" y="237248"/>
                  </a:lnTo>
                  <a:lnTo>
                    <a:pt x="4171641" y="47449"/>
                  </a:lnTo>
                  <a:lnTo>
                    <a:pt x="4432369" y="47449"/>
                  </a:lnTo>
                  <a:lnTo>
                    <a:pt x="4693096" y="47449"/>
                  </a:lnTo>
                  <a:lnTo>
                    <a:pt x="4953824" y="94899"/>
                  </a:lnTo>
                  <a:lnTo>
                    <a:pt x="5214552" y="0"/>
                  </a:lnTo>
                  <a:lnTo>
                    <a:pt x="5475279" y="142348"/>
                  </a:lnTo>
                  <a:lnTo>
                    <a:pt x="5736007" y="142348"/>
                  </a:lnTo>
                  <a:lnTo>
                    <a:pt x="5996734" y="142348"/>
                  </a:lnTo>
                  <a:lnTo>
                    <a:pt x="6257462" y="94899"/>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37248"/>
            </a:xfrm>
            <a:custGeom>
              <a:avLst/>
              <a:pathLst>
                <a:path w="6518190" h="237248">
                  <a:moveTo>
                    <a:pt x="0" y="0"/>
                  </a:moveTo>
                  <a:lnTo>
                    <a:pt x="260727" y="0"/>
                  </a:lnTo>
                  <a:lnTo>
                    <a:pt x="521455" y="142348"/>
                  </a:lnTo>
                  <a:lnTo>
                    <a:pt x="782182" y="0"/>
                  </a:lnTo>
                  <a:lnTo>
                    <a:pt x="1042910" y="142348"/>
                  </a:lnTo>
                  <a:lnTo>
                    <a:pt x="1303638" y="0"/>
                  </a:lnTo>
                  <a:lnTo>
                    <a:pt x="1564365" y="0"/>
                  </a:lnTo>
                  <a:lnTo>
                    <a:pt x="1825093" y="0"/>
                  </a:lnTo>
                  <a:lnTo>
                    <a:pt x="2085820" y="47449"/>
                  </a:lnTo>
                  <a:lnTo>
                    <a:pt x="2346548" y="94899"/>
                  </a:lnTo>
                  <a:lnTo>
                    <a:pt x="2607276" y="142348"/>
                  </a:lnTo>
                  <a:lnTo>
                    <a:pt x="2868003" y="47449"/>
                  </a:lnTo>
                  <a:lnTo>
                    <a:pt x="3128731" y="47449"/>
                  </a:lnTo>
                  <a:lnTo>
                    <a:pt x="3389458" y="94899"/>
                  </a:lnTo>
                  <a:lnTo>
                    <a:pt x="3650186" y="47449"/>
                  </a:lnTo>
                  <a:lnTo>
                    <a:pt x="3910914" y="237248"/>
                  </a:lnTo>
                  <a:lnTo>
                    <a:pt x="4171641" y="47449"/>
                  </a:lnTo>
                  <a:lnTo>
                    <a:pt x="4432369" y="47449"/>
                  </a:lnTo>
                  <a:lnTo>
                    <a:pt x="4693096" y="47449"/>
                  </a:lnTo>
                  <a:lnTo>
                    <a:pt x="4953824" y="94899"/>
                  </a:lnTo>
                  <a:lnTo>
                    <a:pt x="5214552" y="0"/>
                  </a:lnTo>
                  <a:lnTo>
                    <a:pt x="5475279" y="142348"/>
                  </a:lnTo>
                  <a:lnTo>
                    <a:pt x="5736007" y="142348"/>
                  </a:lnTo>
                  <a:lnTo>
                    <a:pt x="5996734" y="142348"/>
                  </a:lnTo>
                  <a:lnTo>
                    <a:pt x="6257462" y="94899"/>
                  </a:lnTo>
                  <a:lnTo>
                    <a:pt x="6518190" y="18979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4128116"/>
            </a:xfrm>
            <a:custGeom>
              <a:avLst/>
              <a:pathLst>
                <a:path w="6518190" h="4128116">
                  <a:moveTo>
                    <a:pt x="0" y="4128116"/>
                  </a:moveTo>
                  <a:lnTo>
                    <a:pt x="260727" y="0"/>
                  </a:lnTo>
                  <a:lnTo>
                    <a:pt x="521455" y="189798"/>
                  </a:lnTo>
                  <a:lnTo>
                    <a:pt x="782182" y="0"/>
                  </a:lnTo>
                  <a:lnTo>
                    <a:pt x="1042910" y="189798"/>
                  </a:lnTo>
                  <a:lnTo>
                    <a:pt x="1303638" y="0"/>
                  </a:lnTo>
                  <a:lnTo>
                    <a:pt x="1564365" y="0"/>
                  </a:lnTo>
                  <a:lnTo>
                    <a:pt x="1825093" y="0"/>
                  </a:lnTo>
                  <a:lnTo>
                    <a:pt x="2085820" y="94899"/>
                  </a:lnTo>
                  <a:lnTo>
                    <a:pt x="2346548" y="94899"/>
                  </a:lnTo>
                  <a:lnTo>
                    <a:pt x="2607276" y="142348"/>
                  </a:lnTo>
                  <a:lnTo>
                    <a:pt x="2868003" y="47449"/>
                  </a:lnTo>
                  <a:lnTo>
                    <a:pt x="3128731" y="47449"/>
                  </a:lnTo>
                  <a:lnTo>
                    <a:pt x="3389458" y="94899"/>
                  </a:lnTo>
                  <a:lnTo>
                    <a:pt x="3650186" y="47449"/>
                  </a:lnTo>
                  <a:lnTo>
                    <a:pt x="3910914" y="237248"/>
                  </a:lnTo>
                  <a:lnTo>
                    <a:pt x="4171641" y="47449"/>
                  </a:lnTo>
                  <a:lnTo>
                    <a:pt x="4432369" y="47449"/>
                  </a:lnTo>
                  <a:lnTo>
                    <a:pt x="4693096" y="47449"/>
                  </a:lnTo>
                  <a:lnTo>
                    <a:pt x="4953824" y="94899"/>
                  </a:lnTo>
                  <a:lnTo>
                    <a:pt x="5214552" y="0"/>
                  </a:lnTo>
                  <a:lnTo>
                    <a:pt x="5475279" y="142348"/>
                  </a:lnTo>
                  <a:lnTo>
                    <a:pt x="5736007" y="142348"/>
                  </a:lnTo>
                  <a:lnTo>
                    <a:pt x="5996734" y="142348"/>
                  </a:lnTo>
                  <a:lnTo>
                    <a:pt x="6257462" y="94899"/>
                  </a:lnTo>
                  <a:lnTo>
                    <a:pt x="6518190" y="189798"/>
                  </a:lnTo>
                </a:path>
              </a:pathLst>
            </a:custGeom>
            <a:ln w="27101" cap="flat">
              <a:solidFill>
                <a:srgbClr val="EE00EE">
                  <a:alpha val="100000"/>
                </a:srgbClr>
              </a:solidFill>
              <a:prstDash val="solid"/>
              <a:round/>
            </a:ln>
          </p:spPr>
          <p:txBody>
            <a:bodyPr/>
            <a:lstStyle/>
            <a:p/>
          </p:txBody>
        </p:sp>
        <p:sp>
          <p:nvSpPr>
            <p:cNvPr id="41" name="pl41"/>
            <p:cNvSpPr/>
            <p:nvPr/>
          </p:nvSpPr>
          <p:spPr>
            <a:xfrm>
              <a:off x="6349807" y="978248"/>
              <a:ext cx="1303638" cy="1755635"/>
            </a:xfrm>
            <a:custGeom>
              <a:avLst/>
              <a:pathLst>
                <a:path w="1303638" h="1755635">
                  <a:moveTo>
                    <a:pt x="0" y="0"/>
                  </a:moveTo>
                  <a:lnTo>
                    <a:pt x="260727" y="1138790"/>
                  </a:lnTo>
                  <a:lnTo>
                    <a:pt x="521455" y="1755635"/>
                  </a:lnTo>
                  <a:lnTo>
                    <a:pt x="782182" y="1613286"/>
                  </a:lnTo>
                  <a:lnTo>
                    <a:pt x="1042910" y="948992"/>
                  </a:lnTo>
                  <a:lnTo>
                    <a:pt x="1303638" y="1233689"/>
                  </a:lnTo>
                </a:path>
              </a:pathLst>
            </a:custGeom>
            <a:ln w="27101" cap="flat">
              <a:solidFill>
                <a:srgbClr val="6A3D9A">
                  <a:alpha val="100000"/>
                </a:srgbClr>
              </a:solidFill>
              <a:prstDash val="solid"/>
              <a:round/>
            </a:ln>
          </p:spPr>
          <p:txBody>
            <a:bodyPr/>
            <a:lstStyle/>
            <a:p/>
          </p:txBody>
        </p:sp>
        <p:sp>
          <p:nvSpPr>
            <p:cNvPr id="42" name="pl42"/>
            <p:cNvSpPr/>
            <p:nvPr/>
          </p:nvSpPr>
          <p:spPr>
            <a:xfrm>
              <a:off x="5306897" y="930799"/>
              <a:ext cx="2346548" cy="427046"/>
            </a:xfrm>
            <a:custGeom>
              <a:avLst/>
              <a:pathLst>
                <a:path w="2346548" h="427046">
                  <a:moveTo>
                    <a:pt x="0" y="284697"/>
                  </a:moveTo>
                  <a:lnTo>
                    <a:pt x="260727" y="427046"/>
                  </a:lnTo>
                  <a:lnTo>
                    <a:pt x="521455" y="0"/>
                  </a:lnTo>
                  <a:lnTo>
                    <a:pt x="782182" y="94899"/>
                  </a:lnTo>
                  <a:lnTo>
                    <a:pt x="1042910" y="0"/>
                  </a:lnTo>
                  <a:lnTo>
                    <a:pt x="1303638" y="94899"/>
                  </a:lnTo>
                  <a:lnTo>
                    <a:pt x="1564365" y="142348"/>
                  </a:lnTo>
                  <a:lnTo>
                    <a:pt x="1825093" y="47449"/>
                  </a:lnTo>
                  <a:lnTo>
                    <a:pt x="2085820" y="94899"/>
                  </a:lnTo>
                  <a:lnTo>
                    <a:pt x="2346548" y="47449"/>
                  </a:lnTo>
                </a:path>
              </a:pathLst>
            </a:custGeom>
            <a:ln w="27101" cap="flat">
              <a:solidFill>
                <a:srgbClr val="E31A1C">
                  <a:alpha val="100000"/>
                </a:srgbClr>
              </a:solidFill>
              <a:prstDash val="solid"/>
              <a:round/>
            </a:ln>
          </p:spPr>
          <p:txBody>
            <a:bodyPr/>
            <a:lstStyle/>
            <a:p/>
          </p:txBody>
        </p:sp>
        <p:sp>
          <p:nvSpPr>
            <p:cNvPr id="43" name="pl43"/>
            <p:cNvSpPr/>
            <p:nvPr/>
          </p:nvSpPr>
          <p:spPr>
            <a:xfrm>
              <a:off x="7131990" y="1025698"/>
              <a:ext cx="521455" cy="94899"/>
            </a:xfrm>
            <a:custGeom>
              <a:avLst/>
              <a:pathLst>
                <a:path w="521455" h="94899">
                  <a:moveTo>
                    <a:pt x="0" y="47449"/>
                  </a:moveTo>
                  <a:lnTo>
                    <a:pt x="260727" y="0"/>
                  </a:lnTo>
                  <a:lnTo>
                    <a:pt x="521455"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427046"/>
            </a:xfrm>
            <a:custGeom>
              <a:avLst/>
              <a:pathLst>
                <a:path w="6518190" h="427046">
                  <a:moveTo>
                    <a:pt x="0" y="0"/>
                  </a:moveTo>
                  <a:lnTo>
                    <a:pt x="260727" y="427046"/>
                  </a:lnTo>
                  <a:lnTo>
                    <a:pt x="521455" y="0"/>
                  </a:lnTo>
                  <a:lnTo>
                    <a:pt x="782182" y="47449"/>
                  </a:lnTo>
                  <a:lnTo>
                    <a:pt x="1042910" y="47449"/>
                  </a:lnTo>
                  <a:lnTo>
                    <a:pt x="1303638" y="0"/>
                  </a:lnTo>
                  <a:lnTo>
                    <a:pt x="1564365" y="0"/>
                  </a:lnTo>
                  <a:lnTo>
                    <a:pt x="1825093" y="0"/>
                  </a:lnTo>
                  <a:lnTo>
                    <a:pt x="2085820" y="0"/>
                  </a:lnTo>
                  <a:lnTo>
                    <a:pt x="2346548" y="0"/>
                  </a:lnTo>
                  <a:lnTo>
                    <a:pt x="2607276" y="0"/>
                  </a:lnTo>
                  <a:lnTo>
                    <a:pt x="2868003" y="0"/>
                  </a:lnTo>
                  <a:lnTo>
                    <a:pt x="3128731" y="189798"/>
                  </a:lnTo>
                  <a:lnTo>
                    <a:pt x="3389458" y="0"/>
                  </a:lnTo>
                  <a:lnTo>
                    <a:pt x="3650186" y="284697"/>
                  </a:lnTo>
                  <a:lnTo>
                    <a:pt x="3910914" y="189798"/>
                  </a:lnTo>
                  <a:lnTo>
                    <a:pt x="4171641" y="47449"/>
                  </a:lnTo>
                  <a:lnTo>
                    <a:pt x="4432369" y="284697"/>
                  </a:lnTo>
                  <a:lnTo>
                    <a:pt x="4693096" y="142348"/>
                  </a:lnTo>
                  <a:lnTo>
                    <a:pt x="4953824" y="94899"/>
                  </a:lnTo>
                  <a:lnTo>
                    <a:pt x="5214552" y="189798"/>
                  </a:lnTo>
                  <a:lnTo>
                    <a:pt x="5475279" y="142348"/>
                  </a:lnTo>
                  <a:lnTo>
                    <a:pt x="5736007" y="189798"/>
                  </a:lnTo>
                  <a:lnTo>
                    <a:pt x="5996734" y="189798"/>
                  </a:lnTo>
                  <a:lnTo>
                    <a:pt x="6257462" y="189798"/>
                  </a:lnTo>
                  <a:lnTo>
                    <a:pt x="6518190" y="284697"/>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427046"/>
            </a:xfrm>
            <a:custGeom>
              <a:avLst/>
              <a:pathLst>
                <a:path w="6518190" h="427046">
                  <a:moveTo>
                    <a:pt x="0" y="0"/>
                  </a:moveTo>
                  <a:lnTo>
                    <a:pt x="260727" y="0"/>
                  </a:lnTo>
                  <a:lnTo>
                    <a:pt x="521455" y="0"/>
                  </a:lnTo>
                  <a:lnTo>
                    <a:pt x="782182" y="47449"/>
                  </a:lnTo>
                  <a:lnTo>
                    <a:pt x="1042910" y="47449"/>
                  </a:lnTo>
                  <a:lnTo>
                    <a:pt x="1303638" y="94899"/>
                  </a:lnTo>
                  <a:lnTo>
                    <a:pt x="1564365" y="142348"/>
                  </a:lnTo>
                  <a:lnTo>
                    <a:pt x="1825093" y="189798"/>
                  </a:lnTo>
                  <a:lnTo>
                    <a:pt x="2085820" y="237248"/>
                  </a:lnTo>
                  <a:lnTo>
                    <a:pt x="2346548" y="0"/>
                  </a:lnTo>
                  <a:lnTo>
                    <a:pt x="2607276" y="0"/>
                  </a:lnTo>
                  <a:lnTo>
                    <a:pt x="2868003" y="0"/>
                  </a:lnTo>
                  <a:lnTo>
                    <a:pt x="3128731" y="427046"/>
                  </a:lnTo>
                  <a:lnTo>
                    <a:pt x="3389458" y="237248"/>
                  </a:lnTo>
                  <a:lnTo>
                    <a:pt x="3650186" y="427046"/>
                  </a:lnTo>
                  <a:lnTo>
                    <a:pt x="3910914" y="427046"/>
                  </a:lnTo>
                  <a:lnTo>
                    <a:pt x="4171641" y="142348"/>
                  </a:lnTo>
                  <a:lnTo>
                    <a:pt x="4432369" y="189798"/>
                  </a:lnTo>
                  <a:lnTo>
                    <a:pt x="4693096" y="142348"/>
                  </a:lnTo>
                  <a:lnTo>
                    <a:pt x="4953824" y="47449"/>
                  </a:lnTo>
                  <a:lnTo>
                    <a:pt x="5214552" y="0"/>
                  </a:lnTo>
                  <a:lnTo>
                    <a:pt x="5475279" y="237248"/>
                  </a:lnTo>
                  <a:lnTo>
                    <a:pt x="5736007" y="284697"/>
                  </a:lnTo>
                  <a:lnTo>
                    <a:pt x="5996734" y="237248"/>
                  </a:lnTo>
                  <a:lnTo>
                    <a:pt x="6257462" y="94899"/>
                  </a:lnTo>
                  <a:lnTo>
                    <a:pt x="6518190" y="284697"/>
                  </a:lnTo>
                </a:path>
              </a:pathLst>
            </a:custGeom>
            <a:ln w="27101" cap="flat">
              <a:solidFill>
                <a:srgbClr val="008B00">
                  <a:alpha val="100000"/>
                </a:srgbClr>
              </a:solidFill>
              <a:prstDash val="solid"/>
              <a:round/>
            </a:ln>
          </p:spPr>
          <p:txBody>
            <a:bodyPr/>
            <a:lstStyle/>
            <a:p/>
          </p:txBody>
        </p:sp>
        <p:sp>
          <p:nvSpPr>
            <p:cNvPr id="46" name="pl46"/>
            <p:cNvSpPr/>
            <p:nvPr/>
          </p:nvSpPr>
          <p:spPr>
            <a:xfrm>
              <a:off x="1135255" y="930799"/>
              <a:ext cx="6518190" cy="427046"/>
            </a:xfrm>
            <a:custGeom>
              <a:avLst/>
              <a:pathLst>
                <a:path w="6518190" h="427046">
                  <a:moveTo>
                    <a:pt x="0" y="0"/>
                  </a:moveTo>
                  <a:lnTo>
                    <a:pt x="260727" y="427046"/>
                  </a:lnTo>
                  <a:lnTo>
                    <a:pt x="521455" y="0"/>
                  </a:lnTo>
                  <a:lnTo>
                    <a:pt x="782182" y="47449"/>
                  </a:lnTo>
                  <a:lnTo>
                    <a:pt x="1042910" y="47449"/>
                  </a:lnTo>
                  <a:lnTo>
                    <a:pt x="1303638" y="0"/>
                  </a:lnTo>
                  <a:lnTo>
                    <a:pt x="1564365" y="0"/>
                  </a:lnTo>
                  <a:lnTo>
                    <a:pt x="1825093" y="0"/>
                  </a:lnTo>
                  <a:lnTo>
                    <a:pt x="2085820" y="0"/>
                  </a:lnTo>
                  <a:lnTo>
                    <a:pt x="2346548" y="0"/>
                  </a:lnTo>
                  <a:lnTo>
                    <a:pt x="2607276" y="0"/>
                  </a:lnTo>
                  <a:lnTo>
                    <a:pt x="2868003" y="0"/>
                  </a:lnTo>
                  <a:lnTo>
                    <a:pt x="3128731" y="189798"/>
                  </a:lnTo>
                  <a:lnTo>
                    <a:pt x="3389458" y="0"/>
                  </a:lnTo>
                  <a:lnTo>
                    <a:pt x="3650186" y="284697"/>
                  </a:lnTo>
                  <a:lnTo>
                    <a:pt x="3910914" y="189798"/>
                  </a:lnTo>
                  <a:lnTo>
                    <a:pt x="4171641" y="47449"/>
                  </a:lnTo>
                  <a:lnTo>
                    <a:pt x="4432369" y="284697"/>
                  </a:lnTo>
                  <a:lnTo>
                    <a:pt x="4693096" y="142348"/>
                  </a:lnTo>
                  <a:lnTo>
                    <a:pt x="4953824" y="94899"/>
                  </a:lnTo>
                  <a:lnTo>
                    <a:pt x="5214552" y="189798"/>
                  </a:lnTo>
                  <a:lnTo>
                    <a:pt x="5475279" y="142348"/>
                  </a:lnTo>
                  <a:lnTo>
                    <a:pt x="5736007" y="189798"/>
                  </a:lnTo>
                  <a:lnTo>
                    <a:pt x="5996734" y="189798"/>
                  </a:lnTo>
                  <a:lnTo>
                    <a:pt x="6257462" y="189798"/>
                  </a:lnTo>
                  <a:lnTo>
                    <a:pt x="6518190" y="284697"/>
                  </a:lnTo>
                </a:path>
              </a:pathLst>
            </a:custGeom>
            <a:ln w="27101" cap="flat">
              <a:solidFill>
                <a:srgbClr val="9A32CD">
                  <a:alpha val="100000"/>
                </a:srgbClr>
              </a:solidFill>
              <a:prstDash val="solid"/>
              <a:round/>
            </a:ln>
          </p:spPr>
          <p:txBody>
            <a:bodyPr/>
            <a:lstStyle/>
            <a:p/>
          </p:txBody>
        </p:sp>
        <p:sp>
          <p:nvSpPr>
            <p:cNvPr id="47" name="pl47"/>
            <p:cNvSpPr/>
            <p:nvPr/>
          </p:nvSpPr>
          <p:spPr>
            <a:xfrm>
              <a:off x="7670240" y="780591"/>
              <a:ext cx="754786" cy="193354"/>
            </a:xfrm>
            <a:custGeom>
              <a:avLst/>
              <a:pathLst>
                <a:path w="754786" h="193354">
                  <a:moveTo>
                    <a:pt x="754786" y="0"/>
                  </a:moveTo>
                  <a:lnTo>
                    <a:pt x="0" y="193354"/>
                  </a:lnTo>
                </a:path>
              </a:pathLst>
            </a:custGeom>
          </p:spPr>
          <p:txBody>
            <a:bodyPr/>
            <a:lstStyle/>
            <a:p/>
          </p:txBody>
        </p:sp>
        <p:sp>
          <p:nvSpPr>
            <p:cNvPr id="48" name="pl48"/>
            <p:cNvSpPr/>
            <p:nvPr/>
          </p:nvSpPr>
          <p:spPr>
            <a:xfrm>
              <a:off x="7671292" y="1037203"/>
              <a:ext cx="711653" cy="81354"/>
            </a:xfrm>
            <a:custGeom>
              <a:avLst/>
              <a:pathLst>
                <a:path w="711653" h="81354">
                  <a:moveTo>
                    <a:pt x="711653" y="0"/>
                  </a:moveTo>
                  <a:lnTo>
                    <a:pt x="0" y="81354"/>
                  </a:lnTo>
                </a:path>
              </a:pathLst>
            </a:custGeom>
          </p:spPr>
          <p:txBody>
            <a:bodyPr/>
            <a:lstStyle/>
            <a:p/>
          </p:txBody>
        </p:sp>
        <p:sp>
          <p:nvSpPr>
            <p:cNvPr id="49" name="pl49"/>
            <p:cNvSpPr/>
            <p:nvPr/>
          </p:nvSpPr>
          <p:spPr>
            <a:xfrm>
              <a:off x="7663043" y="1130257"/>
              <a:ext cx="665541" cy="669862"/>
            </a:xfrm>
            <a:custGeom>
              <a:avLst/>
              <a:pathLst>
                <a:path w="665541" h="669862">
                  <a:moveTo>
                    <a:pt x="665541" y="669862"/>
                  </a:moveTo>
                  <a:lnTo>
                    <a:pt x="0" y="0"/>
                  </a:lnTo>
                </a:path>
              </a:pathLst>
            </a:custGeom>
          </p:spPr>
          <p:txBody>
            <a:bodyPr/>
            <a:lstStyle/>
            <a:p/>
          </p:txBody>
        </p:sp>
        <p:sp>
          <p:nvSpPr>
            <p:cNvPr id="50" name="pl50"/>
            <p:cNvSpPr/>
            <p:nvPr/>
          </p:nvSpPr>
          <p:spPr>
            <a:xfrm>
              <a:off x="7670597" y="1124303"/>
              <a:ext cx="766497" cy="165625"/>
            </a:xfrm>
            <a:custGeom>
              <a:avLst/>
              <a:pathLst>
                <a:path w="766497" h="165625">
                  <a:moveTo>
                    <a:pt x="766497" y="165625"/>
                  </a:moveTo>
                  <a:lnTo>
                    <a:pt x="0" y="0"/>
                  </a:lnTo>
                </a:path>
              </a:pathLst>
            </a:custGeom>
          </p:spPr>
          <p:txBody>
            <a:bodyPr/>
            <a:lstStyle/>
            <a:p/>
          </p:txBody>
        </p:sp>
        <p:sp>
          <p:nvSpPr>
            <p:cNvPr id="51" name="pl51"/>
            <p:cNvSpPr/>
            <p:nvPr/>
          </p:nvSpPr>
          <p:spPr>
            <a:xfrm>
              <a:off x="7666958" y="1128192"/>
              <a:ext cx="740071" cy="415951"/>
            </a:xfrm>
            <a:custGeom>
              <a:avLst/>
              <a:pathLst>
                <a:path w="740071" h="415951">
                  <a:moveTo>
                    <a:pt x="740071" y="415951"/>
                  </a:moveTo>
                  <a:lnTo>
                    <a:pt x="0" y="0"/>
                  </a:lnTo>
                </a:path>
              </a:pathLst>
            </a:custGeom>
          </p:spPr>
          <p:txBody>
            <a:bodyPr/>
            <a:lstStyle/>
            <a:p/>
          </p:txBody>
        </p:sp>
        <p:sp>
          <p:nvSpPr>
            <p:cNvPr id="52" name="pl52"/>
            <p:cNvSpPr/>
            <p:nvPr/>
          </p:nvSpPr>
          <p:spPr>
            <a:xfrm>
              <a:off x="7659075" y="1226318"/>
              <a:ext cx="699785" cy="1345020"/>
            </a:xfrm>
            <a:custGeom>
              <a:avLst/>
              <a:pathLst>
                <a:path w="699785" h="1345020">
                  <a:moveTo>
                    <a:pt x="699785" y="1345020"/>
                  </a:moveTo>
                  <a:lnTo>
                    <a:pt x="0" y="0"/>
                  </a:lnTo>
                </a:path>
              </a:pathLst>
            </a:custGeom>
          </p:spPr>
          <p:txBody>
            <a:bodyPr/>
            <a:lstStyle/>
            <a:p/>
          </p:txBody>
        </p:sp>
        <p:sp>
          <p:nvSpPr>
            <p:cNvPr id="53" name="pl53"/>
            <p:cNvSpPr/>
            <p:nvPr/>
          </p:nvSpPr>
          <p:spPr>
            <a:xfrm>
              <a:off x="7660221" y="1226056"/>
              <a:ext cx="698640" cy="1088815"/>
            </a:xfrm>
            <a:custGeom>
              <a:avLst/>
              <a:pathLst>
                <a:path w="698640" h="1088815">
                  <a:moveTo>
                    <a:pt x="698640" y="1088815"/>
                  </a:moveTo>
                  <a:lnTo>
                    <a:pt x="0" y="0"/>
                  </a:lnTo>
                </a:path>
              </a:pathLst>
            </a:custGeom>
          </p:spPr>
          <p:txBody>
            <a:bodyPr/>
            <a:lstStyle/>
            <a:p/>
          </p:txBody>
        </p:sp>
        <p:sp>
          <p:nvSpPr>
            <p:cNvPr id="54" name="pl54"/>
            <p:cNvSpPr/>
            <p:nvPr/>
          </p:nvSpPr>
          <p:spPr>
            <a:xfrm>
              <a:off x="7661245" y="1225774"/>
              <a:ext cx="631186" cy="831743"/>
            </a:xfrm>
            <a:custGeom>
              <a:avLst/>
              <a:pathLst>
                <a:path w="631186" h="831743">
                  <a:moveTo>
                    <a:pt x="631186" y="831743"/>
                  </a:moveTo>
                  <a:lnTo>
                    <a:pt x="0" y="0"/>
                  </a:lnTo>
                </a:path>
              </a:pathLst>
            </a:custGeom>
          </p:spPr>
          <p:txBody>
            <a:bodyPr/>
            <a:lstStyle/>
            <a:p/>
          </p:txBody>
        </p:sp>
        <p:sp>
          <p:nvSpPr>
            <p:cNvPr id="55" name="pl55"/>
            <p:cNvSpPr/>
            <p:nvPr/>
          </p:nvSpPr>
          <p:spPr>
            <a:xfrm>
              <a:off x="7664027" y="2221185"/>
              <a:ext cx="718918" cy="628183"/>
            </a:xfrm>
            <a:custGeom>
              <a:avLst/>
              <a:pathLst>
                <a:path w="718918" h="628183">
                  <a:moveTo>
                    <a:pt x="718918" y="628183"/>
                  </a:moveTo>
                  <a:lnTo>
                    <a:pt x="0" y="0"/>
                  </a:lnTo>
                </a:path>
              </a:pathLst>
            </a:custGeom>
          </p:spPr>
          <p:txBody>
            <a:bodyPr/>
            <a:lstStyle/>
            <a:p/>
          </p:txBody>
        </p:sp>
        <p:sp>
          <p:nvSpPr>
            <p:cNvPr id="56" name="pg56"/>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7" name="tx57"/>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58" name="pg58"/>
            <p:cNvSpPr/>
            <p:nvPr/>
          </p:nvSpPr>
          <p:spPr>
            <a:xfrm>
              <a:off x="8314365" y="95126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9928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0" name="pg60"/>
            <p:cNvSpPr/>
            <p:nvPr/>
          </p:nvSpPr>
          <p:spPr>
            <a:xfrm>
              <a:off x="8260004" y="172299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174584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2" name="pg62"/>
            <p:cNvSpPr/>
            <p:nvPr/>
          </p:nvSpPr>
          <p:spPr>
            <a:xfrm>
              <a:off x="8368515" y="120891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125045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4" name="pg64"/>
            <p:cNvSpPr/>
            <p:nvPr/>
          </p:nvSpPr>
          <p:spPr>
            <a:xfrm>
              <a:off x="8338449" y="146670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150824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95%</a:t>
              </a:r>
            </a:p>
          </p:txBody>
        </p:sp>
        <p:sp>
          <p:nvSpPr>
            <p:cNvPr id="66" name="pg66"/>
            <p:cNvSpPr/>
            <p:nvPr/>
          </p:nvSpPr>
          <p:spPr>
            <a:xfrm>
              <a:off x="8290281" y="249155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253309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93%</a:t>
              </a:r>
            </a:p>
          </p:txBody>
        </p:sp>
        <p:sp>
          <p:nvSpPr>
            <p:cNvPr id="68" name="pg68"/>
            <p:cNvSpPr/>
            <p:nvPr/>
          </p:nvSpPr>
          <p:spPr>
            <a:xfrm>
              <a:off x="8290281" y="223589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141" y="227743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93%</a:t>
              </a:r>
            </a:p>
          </p:txBody>
        </p:sp>
        <p:sp>
          <p:nvSpPr>
            <p:cNvPr id="70" name="pg70"/>
            <p:cNvSpPr/>
            <p:nvPr/>
          </p:nvSpPr>
          <p:spPr>
            <a:xfrm>
              <a:off x="8223851" y="197981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246711" y="202134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93%</a:t>
              </a:r>
            </a:p>
          </p:txBody>
        </p:sp>
        <p:sp>
          <p:nvSpPr>
            <p:cNvPr id="72" name="pg72"/>
            <p:cNvSpPr/>
            <p:nvPr/>
          </p:nvSpPr>
          <p:spPr>
            <a:xfrm>
              <a:off x="8314365" y="277203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225" y="281357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72%</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018247" y="401416"/>
              <a:ext cx="37951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Saint Kitts and Nevis,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(72%), followed by MCV1, MCV2, and Rubella (93%).
Coverage of 6 vaccines decreased (DTP3, HEPB3, HIB3, MCV1, MCV2 and RUBELLA) and 1 vaccine increased (IPV1) compared to respective coverage in 2019.
Coverage of 8 vaccines decreased (DTP3, HEPB3, HIB3, HPVC, IPVC, MCV1, MCV2 and RUBELLA) and 1 vaccine increased (IPV1)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7814" y="932216"/>
              <a:ext cx="433298" cy="0"/>
            </a:xfrm>
            <a:custGeom>
              <a:avLst/>
              <a:pathLst>
                <a:path w="433298" h="0">
                  <a:moveTo>
                    <a:pt x="0" y="0"/>
                  </a:moveTo>
                  <a:lnTo>
                    <a:pt x="144432" y="0"/>
                  </a:lnTo>
                  <a:lnTo>
                    <a:pt x="144432" y="0"/>
                  </a:lnTo>
                  <a:lnTo>
                    <a:pt x="216649"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0" name="pl20"/>
            <p:cNvSpPr/>
            <p:nvPr/>
          </p:nvSpPr>
          <p:spPr>
            <a:xfrm>
              <a:off x="8424463" y="1385547"/>
              <a:ext cx="216649" cy="0"/>
            </a:xfrm>
            <a:custGeom>
              <a:avLst/>
              <a:pathLst>
                <a:path w="216649" h="0">
                  <a:moveTo>
                    <a:pt x="0" y="0"/>
                  </a:moveTo>
                  <a:lnTo>
                    <a:pt x="72216" y="0"/>
                  </a:lnTo>
                  <a:lnTo>
                    <a:pt x="72216"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352246" y="1838878"/>
              <a:ext cx="288865" cy="0"/>
            </a:xfrm>
            <a:custGeom>
              <a:avLst/>
              <a:pathLst>
                <a:path w="288865" h="0">
                  <a:moveTo>
                    <a:pt x="0" y="0"/>
                  </a:moveTo>
                  <a:lnTo>
                    <a:pt x="72216" y="0"/>
                  </a:lnTo>
                  <a:lnTo>
                    <a:pt x="72216" y="0"/>
                  </a:lnTo>
                  <a:lnTo>
                    <a:pt x="72216"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2292210"/>
              <a:ext cx="288865" cy="0"/>
            </a:xfrm>
            <a:custGeom>
              <a:avLst/>
              <a:pathLst>
                <a:path w="288865" h="0">
                  <a:moveTo>
                    <a:pt x="0" y="0"/>
                  </a:moveTo>
                  <a:lnTo>
                    <a:pt x="72216" y="0"/>
                  </a:lnTo>
                  <a:lnTo>
                    <a:pt x="72216" y="0"/>
                  </a:lnTo>
                  <a:lnTo>
                    <a:pt x="72216"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7557866" y="2745541"/>
              <a:ext cx="1011029" cy="0"/>
            </a:xfrm>
            <a:custGeom>
              <a:avLst/>
              <a:pathLst>
                <a:path w="1011029" h="0">
                  <a:moveTo>
                    <a:pt x="0" y="0"/>
                  </a:moveTo>
                  <a:lnTo>
                    <a:pt x="649947" y="0"/>
                  </a:lnTo>
                  <a:lnTo>
                    <a:pt x="649947" y="0"/>
                  </a:lnTo>
                  <a:lnTo>
                    <a:pt x="794380" y="0"/>
                  </a:lnTo>
                  <a:lnTo>
                    <a:pt x="866596" y="0"/>
                  </a:lnTo>
                  <a:lnTo>
                    <a:pt x="938813" y="0"/>
                  </a:lnTo>
                  <a:lnTo>
                    <a:pt x="1011029"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3198872"/>
              <a:ext cx="288865" cy="0"/>
            </a:xfrm>
            <a:custGeom>
              <a:avLst/>
              <a:pathLst>
                <a:path w="288865" h="0">
                  <a:moveTo>
                    <a:pt x="0" y="0"/>
                  </a:moveTo>
                  <a:lnTo>
                    <a:pt x="72216" y="0"/>
                  </a:lnTo>
                  <a:lnTo>
                    <a:pt x="72216" y="0"/>
                  </a:lnTo>
                  <a:lnTo>
                    <a:pt x="72216"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3652203"/>
              <a:ext cx="216649" cy="0"/>
            </a:xfrm>
            <a:custGeom>
              <a:avLst/>
              <a:pathLst>
                <a:path w="216649" h="0">
                  <a:moveTo>
                    <a:pt x="0" y="0"/>
                  </a:moveTo>
                  <a:lnTo>
                    <a:pt x="72216"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4105534"/>
              <a:ext cx="288865" cy="0"/>
            </a:xfrm>
            <a:custGeom>
              <a:avLst/>
              <a:pathLst>
                <a:path w="288865" h="0">
                  <a:moveTo>
                    <a:pt x="0" y="0"/>
                  </a:moveTo>
                  <a:lnTo>
                    <a:pt x="144432" y="0"/>
                  </a:lnTo>
                  <a:lnTo>
                    <a:pt x="144432"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4558865"/>
              <a:ext cx="433298" cy="0"/>
            </a:xfrm>
            <a:custGeom>
              <a:avLst/>
              <a:pathLst>
                <a:path w="433298" h="0">
                  <a:moveTo>
                    <a:pt x="0" y="0"/>
                  </a:moveTo>
                  <a:lnTo>
                    <a:pt x="0" y="0"/>
                  </a:lnTo>
                  <a:lnTo>
                    <a:pt x="72216" y="0"/>
                  </a:lnTo>
                  <a:lnTo>
                    <a:pt x="72216"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5012197"/>
              <a:ext cx="288865" cy="0"/>
            </a:xfrm>
            <a:custGeom>
              <a:avLst/>
              <a:pathLst>
                <a:path w="288865" h="0">
                  <a:moveTo>
                    <a:pt x="0" y="0"/>
                  </a:moveTo>
                  <a:lnTo>
                    <a:pt x="144432" y="0"/>
                  </a:lnTo>
                  <a:lnTo>
                    <a:pt x="144432"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5336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433912"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289479"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433912"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43391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391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89479"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89479"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495098"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43391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145046"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43391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433912"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145046"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06128"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145046"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43391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145046"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41746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Saint Kitts and Nevis,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(97%) and 2024 (97%). DTP1 coverage increased in 2025 (99%) compared to 2024, and was higher than in 2019. In 2019-2025, DTP1 coverage was at it's lowest level in 2022 (96%).
In 2024, 4 vaccines had lower coverage than in 2019.
In 2025, 7 vaccines had lower coverage than in 2019.
In 2025, 8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413261" y="2435130"/>
              <a:ext cx="2811689" cy="820202"/>
            </a:xfrm>
            <a:custGeom>
              <a:avLst/>
              <a:pathLst>
                <a:path w="2811689" h="820202">
                  <a:moveTo>
                    <a:pt x="0" y="109360"/>
                  </a:moveTo>
                  <a:lnTo>
                    <a:pt x="468614" y="0"/>
                  </a:lnTo>
                  <a:lnTo>
                    <a:pt x="937229" y="546801"/>
                  </a:lnTo>
                  <a:lnTo>
                    <a:pt x="1405844" y="656162"/>
                  </a:lnTo>
                  <a:lnTo>
                    <a:pt x="1874459" y="820202"/>
                  </a:lnTo>
                  <a:lnTo>
                    <a:pt x="2343074" y="437441"/>
                  </a:lnTo>
                  <a:lnTo>
                    <a:pt x="2811689" y="601481"/>
                  </a:lnTo>
                </a:path>
              </a:pathLst>
            </a:custGeom>
            <a:ln w="29811" cap="flat">
              <a:solidFill>
                <a:srgbClr val="FF0000">
                  <a:alpha val="100000"/>
                </a:srgbClr>
              </a:solidFill>
              <a:prstDash val="solid"/>
              <a:round/>
            </a:ln>
          </p:spPr>
          <p:txBody>
            <a:bodyPr/>
            <a:lstStyle/>
            <a:p/>
          </p:txBody>
        </p:sp>
        <p:sp>
          <p:nvSpPr>
            <p:cNvPr id="25" name="pl25"/>
            <p:cNvSpPr/>
            <p:nvPr/>
          </p:nvSpPr>
          <p:spPr>
            <a:xfrm>
              <a:off x="1881875" y="2325769"/>
              <a:ext cx="2343074" cy="1011583"/>
            </a:xfrm>
            <a:custGeom>
              <a:avLst/>
              <a:pathLst>
                <a:path w="2343074" h="1011583">
                  <a:moveTo>
                    <a:pt x="0" y="0"/>
                  </a:moveTo>
                  <a:lnTo>
                    <a:pt x="468614" y="656162"/>
                  </a:lnTo>
                  <a:lnTo>
                    <a:pt x="937229" y="1011583"/>
                  </a:lnTo>
                  <a:lnTo>
                    <a:pt x="1405844" y="929562"/>
                  </a:lnTo>
                  <a:lnTo>
                    <a:pt x="1874459" y="546801"/>
                  </a:lnTo>
                  <a:lnTo>
                    <a:pt x="2343074" y="710842"/>
                  </a:lnTo>
                </a:path>
              </a:pathLst>
            </a:custGeom>
            <a:ln w="29811" cap="flat">
              <a:solidFill>
                <a:srgbClr val="0058AB">
                  <a:alpha val="100000"/>
                </a:srgbClr>
              </a:solidFill>
              <a:prstDash val="solid"/>
              <a:round/>
            </a:ln>
          </p:spPr>
          <p:txBody>
            <a:bodyPr/>
            <a:lstStyle/>
            <a:p/>
          </p:txBody>
        </p:sp>
        <p:sp>
          <p:nvSpPr>
            <p:cNvPr id="26" name="pt26"/>
            <p:cNvSpPr/>
            <p:nvPr/>
          </p:nvSpPr>
          <p:spPr>
            <a:xfrm>
              <a:off x="1388435"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857050"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325664"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79427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262894"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731509"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200124"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57050" y="23009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2325664"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2794279"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3262894"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731509"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4200124"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1881875" y="239539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40" name="tx40"/>
            <p:cNvSpPr/>
            <p:nvPr/>
          </p:nvSpPr>
          <p:spPr>
            <a:xfrm>
              <a:off x="2350490"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41" name="tx41"/>
            <p:cNvSpPr/>
            <p:nvPr/>
          </p:nvSpPr>
          <p:spPr>
            <a:xfrm>
              <a:off x="2819105"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42" name="tx42"/>
            <p:cNvSpPr/>
            <p:nvPr/>
          </p:nvSpPr>
          <p:spPr>
            <a:xfrm>
              <a:off x="3287720"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43" name="tx43"/>
            <p:cNvSpPr/>
            <p:nvPr/>
          </p:nvSpPr>
          <p:spPr>
            <a:xfrm>
              <a:off x="3756335"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44" name="tx44"/>
            <p:cNvSpPr/>
            <p:nvPr/>
          </p:nvSpPr>
          <p:spPr>
            <a:xfrm>
              <a:off x="4224950"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45" name="tx45"/>
            <p:cNvSpPr/>
            <p:nvPr/>
          </p:nvSpPr>
          <p:spPr>
            <a:xfrm>
              <a:off x="1413261"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46" name="tx46"/>
            <p:cNvSpPr/>
            <p:nvPr/>
          </p:nvSpPr>
          <p:spPr>
            <a:xfrm>
              <a:off x="1881875"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47" name="tx47"/>
            <p:cNvSpPr/>
            <p:nvPr/>
          </p:nvSpPr>
          <p:spPr>
            <a:xfrm>
              <a:off x="2350490"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48" name="tx48"/>
            <p:cNvSpPr/>
            <p:nvPr/>
          </p:nvSpPr>
          <p:spPr>
            <a:xfrm>
              <a:off x="281910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49" name="tx49"/>
            <p:cNvSpPr/>
            <p:nvPr/>
          </p:nvSpPr>
          <p:spPr>
            <a:xfrm>
              <a:off x="3287720"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50" name="tx50"/>
            <p:cNvSpPr/>
            <p:nvPr/>
          </p:nvSpPr>
          <p:spPr>
            <a:xfrm>
              <a:off x="3756335"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51" name="tx51"/>
            <p:cNvSpPr/>
            <p:nvPr/>
          </p:nvSpPr>
          <p:spPr>
            <a:xfrm>
              <a:off x="4224950"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52" name="pl52"/>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3" name="tx53"/>
            <p:cNvSpPr/>
            <p:nvPr/>
          </p:nvSpPr>
          <p:spPr>
            <a:xfrm>
              <a:off x="296082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4" name="tx54"/>
            <p:cNvSpPr/>
            <p:nvPr/>
          </p:nvSpPr>
          <p:spPr>
            <a:xfrm>
              <a:off x="282715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5" name="rc5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56" name="pl5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9" name="pl5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0" name="pl6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1" name="pl6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2" name="pl6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5" name="pl6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6" name="pl6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7" name="pl6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8" name="pl6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9" name="pl69"/>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606660" y="2435130"/>
              <a:ext cx="2811689" cy="847542"/>
            </a:xfrm>
            <a:custGeom>
              <a:avLst/>
              <a:pathLst>
                <a:path w="2811689" h="847542">
                  <a:moveTo>
                    <a:pt x="0" y="109360"/>
                  </a:moveTo>
                  <a:lnTo>
                    <a:pt x="468614" y="0"/>
                  </a:lnTo>
                  <a:lnTo>
                    <a:pt x="937229" y="683502"/>
                  </a:lnTo>
                  <a:lnTo>
                    <a:pt x="1405844" y="847542"/>
                  </a:lnTo>
                  <a:lnTo>
                    <a:pt x="1874459" y="437441"/>
                  </a:lnTo>
                  <a:lnTo>
                    <a:pt x="2343074" y="410101"/>
                  </a:lnTo>
                  <a:lnTo>
                    <a:pt x="2811689" y="710842"/>
                  </a:lnTo>
                </a:path>
              </a:pathLst>
            </a:custGeom>
            <a:ln w="29811" cap="flat">
              <a:solidFill>
                <a:srgbClr val="FF0000">
                  <a:alpha val="100000"/>
                </a:srgbClr>
              </a:solidFill>
              <a:prstDash val="solid"/>
              <a:round/>
            </a:ln>
          </p:spPr>
          <p:txBody>
            <a:bodyPr/>
            <a:lstStyle/>
            <a:p/>
          </p:txBody>
        </p:sp>
        <p:sp>
          <p:nvSpPr>
            <p:cNvPr id="77" name="pl77"/>
            <p:cNvSpPr/>
            <p:nvPr/>
          </p:nvSpPr>
          <p:spPr>
            <a:xfrm>
              <a:off x="6075275" y="2325769"/>
              <a:ext cx="2343074" cy="847542"/>
            </a:xfrm>
            <a:custGeom>
              <a:avLst/>
              <a:pathLst>
                <a:path w="2343074" h="847542">
                  <a:moveTo>
                    <a:pt x="0" y="0"/>
                  </a:moveTo>
                  <a:lnTo>
                    <a:pt x="468614" y="847542"/>
                  </a:lnTo>
                  <a:lnTo>
                    <a:pt x="937229" y="847542"/>
                  </a:lnTo>
                  <a:lnTo>
                    <a:pt x="1405844" y="546801"/>
                  </a:lnTo>
                  <a:lnTo>
                    <a:pt x="1874459" y="519461"/>
                  </a:lnTo>
                  <a:lnTo>
                    <a:pt x="2343074" y="820202"/>
                  </a:lnTo>
                </a:path>
              </a:pathLst>
            </a:custGeom>
            <a:ln w="29811" cap="flat">
              <a:solidFill>
                <a:srgbClr val="0058AB">
                  <a:alpha val="100000"/>
                </a:srgbClr>
              </a:solidFill>
              <a:prstDash val="solid"/>
              <a:round/>
            </a:ln>
          </p:spPr>
          <p:txBody>
            <a:bodyPr/>
            <a:lstStyle/>
            <a:p/>
          </p:txBody>
        </p:sp>
        <p:sp>
          <p:nvSpPr>
            <p:cNvPr id="78" name="pt78"/>
            <p:cNvSpPr/>
            <p:nvPr/>
          </p:nvSpPr>
          <p:spPr>
            <a:xfrm>
              <a:off x="5581835"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6050449"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6519064"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6987679"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7456294"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7924909"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pt84"/>
            <p:cNvSpPr/>
            <p:nvPr/>
          </p:nvSpPr>
          <p:spPr>
            <a:xfrm>
              <a:off x="8393524"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5" name="pt85"/>
            <p:cNvSpPr/>
            <p:nvPr/>
          </p:nvSpPr>
          <p:spPr>
            <a:xfrm>
              <a:off x="6050449" y="23009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6" name="pt86"/>
            <p:cNvSpPr/>
            <p:nvPr/>
          </p:nvSpPr>
          <p:spPr>
            <a:xfrm>
              <a:off x="6519064"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7" name="pt87"/>
            <p:cNvSpPr/>
            <p:nvPr/>
          </p:nvSpPr>
          <p:spPr>
            <a:xfrm>
              <a:off x="6987679"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8" name="pt88"/>
            <p:cNvSpPr/>
            <p:nvPr/>
          </p:nvSpPr>
          <p:spPr>
            <a:xfrm>
              <a:off x="7456294"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9" name="pt89"/>
            <p:cNvSpPr/>
            <p:nvPr/>
          </p:nvSpPr>
          <p:spPr>
            <a:xfrm>
              <a:off x="7924909"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0" name="pt90"/>
            <p:cNvSpPr/>
            <p:nvPr/>
          </p:nvSpPr>
          <p:spPr>
            <a:xfrm>
              <a:off x="8393524"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1" name="tx91"/>
            <p:cNvSpPr/>
            <p:nvPr/>
          </p:nvSpPr>
          <p:spPr>
            <a:xfrm>
              <a:off x="6075275" y="239539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92" name="tx92"/>
            <p:cNvSpPr/>
            <p:nvPr/>
          </p:nvSpPr>
          <p:spPr>
            <a:xfrm>
              <a:off x="6543890"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93" name="tx93"/>
            <p:cNvSpPr/>
            <p:nvPr/>
          </p:nvSpPr>
          <p:spPr>
            <a:xfrm>
              <a:off x="7012505"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94" name="tx94"/>
            <p:cNvSpPr/>
            <p:nvPr/>
          </p:nvSpPr>
          <p:spPr>
            <a:xfrm>
              <a:off x="7481120"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95" name="tx95"/>
            <p:cNvSpPr/>
            <p:nvPr/>
          </p:nvSpPr>
          <p:spPr>
            <a:xfrm>
              <a:off x="7949735"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96" name="tx96"/>
            <p:cNvSpPr/>
            <p:nvPr/>
          </p:nvSpPr>
          <p:spPr>
            <a:xfrm>
              <a:off x="8418350"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97" name="tx97"/>
            <p:cNvSpPr/>
            <p:nvPr/>
          </p:nvSpPr>
          <p:spPr>
            <a:xfrm>
              <a:off x="5606660"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8" name="tx98"/>
            <p:cNvSpPr/>
            <p:nvPr/>
          </p:nvSpPr>
          <p:spPr>
            <a:xfrm>
              <a:off x="6075275"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99" name="tx99"/>
            <p:cNvSpPr/>
            <p:nvPr/>
          </p:nvSpPr>
          <p:spPr>
            <a:xfrm>
              <a:off x="6543890"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100" name="tx100"/>
            <p:cNvSpPr/>
            <p:nvPr/>
          </p:nvSpPr>
          <p:spPr>
            <a:xfrm>
              <a:off x="7012505"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01" name="tx101"/>
            <p:cNvSpPr/>
            <p:nvPr/>
          </p:nvSpPr>
          <p:spPr>
            <a:xfrm>
              <a:off x="7481120"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02" name="tx102"/>
            <p:cNvSpPr/>
            <p:nvPr/>
          </p:nvSpPr>
          <p:spPr>
            <a:xfrm>
              <a:off x="7949735"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103" name="tx103"/>
            <p:cNvSpPr/>
            <p:nvPr/>
          </p:nvSpPr>
          <p:spPr>
            <a:xfrm>
              <a:off x="8418350"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04" name="pl10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5" name="tx105"/>
            <p:cNvSpPr/>
            <p:nvPr/>
          </p:nvSpPr>
          <p:spPr>
            <a:xfrm>
              <a:off x="715422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06" name="tx106"/>
            <p:cNvSpPr/>
            <p:nvPr/>
          </p:nvSpPr>
          <p:spPr>
            <a:xfrm>
              <a:off x="7020557"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07" name="rc10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08" name="tx10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9" name="tx10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10" name="tx110"/>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1" name="tx111"/>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2" name="tx112"/>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3" name="tx113"/>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4" name="tx114"/>
            <p:cNvSpPr/>
            <p:nvPr/>
          </p:nvSpPr>
          <p:spPr>
            <a:xfrm rot="-5400000">
              <a:off x="31596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5" name="tx115"/>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6" name="tx116"/>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7" name="tx117"/>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8" name="tx118"/>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9" name="tx119"/>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0" name="tx120"/>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1" name="tx121"/>
            <p:cNvSpPr/>
            <p:nvPr/>
          </p:nvSpPr>
          <p:spPr>
            <a:xfrm rot="-5400000">
              <a:off x="73530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2" name="tx122"/>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3" name="tx123"/>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24" name="tx12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5" name="tx12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6" name="tx12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27" name="tx12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8" name="tx12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9" name="tx12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30" name="tx13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1" name="pl13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32" name="pl13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33" name="tx13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34" name="tx13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35" name="tx135"/>
            <p:cNvSpPr/>
            <p:nvPr/>
          </p:nvSpPr>
          <p:spPr>
            <a:xfrm>
              <a:off x="757200" y="1330710"/>
              <a:ext cx="63546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Saint Kitts and Nevis, 2019-2025</a:t>
              </a:r>
            </a:p>
          </p:txBody>
        </p:sp>
        <p:sp>
          <p:nvSpPr>
            <p:cNvPr id="136" name="tx13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Saint Kitts and Nevis was 2019.
In 2025, first dose (HPV1) programme coverage among girls was 72%. In 2025, last dose (HPVc) programme coverage among girls was 72%.</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72% and coverage among boys declined to 68%, following switch to single dose in 2023.</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144982"/>
            </a:xfrm>
            <a:custGeom>
              <a:avLst/>
              <a:pathLst>
                <a:path w="6481656" h="144982">
                  <a:moveTo>
                    <a:pt x="0" y="0"/>
                  </a:moveTo>
                  <a:lnTo>
                    <a:pt x="259266" y="0"/>
                  </a:lnTo>
                  <a:lnTo>
                    <a:pt x="518532" y="57993"/>
                  </a:lnTo>
                  <a:lnTo>
                    <a:pt x="777798" y="0"/>
                  </a:lnTo>
                  <a:lnTo>
                    <a:pt x="1037065" y="86989"/>
                  </a:lnTo>
                  <a:lnTo>
                    <a:pt x="1296331" y="0"/>
                  </a:lnTo>
                  <a:lnTo>
                    <a:pt x="1555597" y="0"/>
                  </a:lnTo>
                  <a:lnTo>
                    <a:pt x="1814863" y="0"/>
                  </a:lnTo>
                  <a:lnTo>
                    <a:pt x="2074130" y="0"/>
                  </a:lnTo>
                  <a:lnTo>
                    <a:pt x="2333396" y="28996"/>
                  </a:lnTo>
                  <a:lnTo>
                    <a:pt x="2592662" y="86989"/>
                  </a:lnTo>
                  <a:lnTo>
                    <a:pt x="2851928" y="28996"/>
                  </a:lnTo>
                  <a:lnTo>
                    <a:pt x="3111195" y="28996"/>
                  </a:lnTo>
                  <a:lnTo>
                    <a:pt x="3370461" y="57993"/>
                  </a:lnTo>
                  <a:lnTo>
                    <a:pt x="3629727" y="28996"/>
                  </a:lnTo>
                  <a:lnTo>
                    <a:pt x="3888994" y="144982"/>
                  </a:lnTo>
                  <a:lnTo>
                    <a:pt x="4148260" y="28996"/>
                  </a:lnTo>
                  <a:lnTo>
                    <a:pt x="4407526" y="28996"/>
                  </a:lnTo>
                  <a:lnTo>
                    <a:pt x="4666792" y="28996"/>
                  </a:lnTo>
                  <a:lnTo>
                    <a:pt x="4926059" y="57993"/>
                  </a:lnTo>
                  <a:lnTo>
                    <a:pt x="5185325" y="0"/>
                  </a:lnTo>
                  <a:lnTo>
                    <a:pt x="5444591" y="86989"/>
                  </a:lnTo>
                  <a:lnTo>
                    <a:pt x="5703857" y="86989"/>
                  </a:lnTo>
                  <a:lnTo>
                    <a:pt x="5963124" y="86989"/>
                  </a:lnTo>
                  <a:lnTo>
                    <a:pt x="6222390" y="57993"/>
                  </a:lnTo>
                  <a:lnTo>
                    <a:pt x="6481656" y="115986"/>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28987"/>
              <a:ext cx="6481656" cy="260969"/>
            </a:xfrm>
            <a:custGeom>
              <a:avLst/>
              <a:pathLst>
                <a:path w="6481656" h="260969">
                  <a:moveTo>
                    <a:pt x="0" y="0"/>
                  </a:moveTo>
                  <a:lnTo>
                    <a:pt x="259266" y="0"/>
                  </a:lnTo>
                  <a:lnTo>
                    <a:pt x="518532" y="0"/>
                  </a:lnTo>
                  <a:lnTo>
                    <a:pt x="777798" y="28996"/>
                  </a:lnTo>
                  <a:lnTo>
                    <a:pt x="1037065" y="28996"/>
                  </a:lnTo>
                  <a:lnTo>
                    <a:pt x="1296331" y="57993"/>
                  </a:lnTo>
                  <a:lnTo>
                    <a:pt x="1555597" y="86989"/>
                  </a:lnTo>
                  <a:lnTo>
                    <a:pt x="1814863" y="115986"/>
                  </a:lnTo>
                  <a:lnTo>
                    <a:pt x="2074130" y="144982"/>
                  </a:lnTo>
                  <a:lnTo>
                    <a:pt x="2333396" y="0"/>
                  </a:lnTo>
                  <a:lnTo>
                    <a:pt x="2592662" y="0"/>
                  </a:lnTo>
                  <a:lnTo>
                    <a:pt x="2851928" y="0"/>
                  </a:lnTo>
                  <a:lnTo>
                    <a:pt x="3111195" y="260969"/>
                  </a:lnTo>
                  <a:lnTo>
                    <a:pt x="3370461" y="144982"/>
                  </a:lnTo>
                  <a:lnTo>
                    <a:pt x="3629727" y="260969"/>
                  </a:lnTo>
                  <a:lnTo>
                    <a:pt x="3888994" y="260969"/>
                  </a:lnTo>
                  <a:lnTo>
                    <a:pt x="4148260" y="86989"/>
                  </a:lnTo>
                  <a:lnTo>
                    <a:pt x="4407526" y="115986"/>
                  </a:lnTo>
                  <a:lnTo>
                    <a:pt x="4666792" y="86989"/>
                  </a:lnTo>
                  <a:lnTo>
                    <a:pt x="4926059" y="28996"/>
                  </a:lnTo>
                  <a:lnTo>
                    <a:pt x="5185325" y="0"/>
                  </a:lnTo>
                  <a:lnTo>
                    <a:pt x="5444591" y="144982"/>
                  </a:lnTo>
                  <a:lnTo>
                    <a:pt x="5703857" y="173979"/>
                  </a:lnTo>
                  <a:lnTo>
                    <a:pt x="5963124" y="144982"/>
                  </a:lnTo>
                  <a:lnTo>
                    <a:pt x="6222390" y="57993"/>
                  </a:lnTo>
                  <a:lnTo>
                    <a:pt x="6481656" y="173979"/>
                  </a:lnTo>
                </a:path>
              </a:pathLst>
            </a:custGeom>
            <a:ln w="27101" cap="flat">
              <a:solidFill>
                <a:srgbClr val="00BA38">
                  <a:alpha val="100000"/>
                </a:srgbClr>
              </a:solidFill>
              <a:prstDash val="solid"/>
              <a:round/>
            </a:ln>
          </p:spPr>
          <p:txBody>
            <a:bodyPr/>
            <a:lstStyle/>
            <a:p/>
          </p:txBody>
        </p:sp>
        <p:sp>
          <p:nvSpPr>
            <p:cNvPr id="29" name="pl29"/>
            <p:cNvSpPr/>
            <p:nvPr/>
          </p:nvSpPr>
          <p:spPr>
            <a:xfrm>
              <a:off x="6624344" y="2157984"/>
              <a:ext cx="1296331" cy="1072873"/>
            </a:xfrm>
            <a:custGeom>
              <a:avLst/>
              <a:pathLst>
                <a:path w="1296331" h="1072873">
                  <a:moveTo>
                    <a:pt x="0" y="0"/>
                  </a:moveTo>
                  <a:lnTo>
                    <a:pt x="259266" y="695918"/>
                  </a:lnTo>
                  <a:lnTo>
                    <a:pt x="518532" y="1072873"/>
                  </a:lnTo>
                  <a:lnTo>
                    <a:pt x="777798" y="985884"/>
                  </a:lnTo>
                  <a:lnTo>
                    <a:pt x="1037065" y="579931"/>
                  </a:lnTo>
                  <a:lnTo>
                    <a:pt x="1296331" y="753911"/>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20659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26459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87351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09061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6585968" y="211960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7109" y="2182656"/>
              <a:ext cx="242832" cy="58367"/>
            </a:xfrm>
            <a:custGeom>
              <a:avLst/>
              <a:pathLst>
                <a:path w="242832" h="58367">
                  <a:moveTo>
                    <a:pt x="242832" y="0"/>
                  </a:moveTo>
                  <a:lnTo>
                    <a:pt x="0" y="58367"/>
                  </a:lnTo>
                </a:path>
              </a:pathLst>
            </a:custGeom>
          </p:spPr>
          <p:txBody>
            <a:bodyPr/>
            <a:lstStyle/>
            <a:p/>
          </p:txBody>
        </p:sp>
        <p:sp>
          <p:nvSpPr>
            <p:cNvPr id="38" name="pl38"/>
            <p:cNvSpPr/>
            <p:nvPr/>
          </p:nvSpPr>
          <p:spPr>
            <a:xfrm>
              <a:off x="7934187" y="2308316"/>
              <a:ext cx="245754" cy="97293"/>
            </a:xfrm>
            <a:custGeom>
              <a:avLst/>
              <a:pathLst>
                <a:path w="245754" h="97293">
                  <a:moveTo>
                    <a:pt x="245754" y="97293"/>
                  </a:moveTo>
                  <a:lnTo>
                    <a:pt x="0" y="0"/>
                  </a:lnTo>
                </a:path>
              </a:pathLst>
            </a:custGeom>
          </p:spPr>
          <p:txBody>
            <a:bodyPr/>
            <a:lstStyle/>
            <a:p/>
          </p:txBody>
        </p:sp>
        <p:sp>
          <p:nvSpPr>
            <p:cNvPr id="39" name="pl39"/>
            <p:cNvSpPr/>
            <p:nvPr/>
          </p:nvSpPr>
          <p:spPr>
            <a:xfrm>
              <a:off x="7940040" y="2911896"/>
              <a:ext cx="239902" cy="5"/>
            </a:xfrm>
            <a:custGeom>
              <a:avLst/>
              <a:pathLst>
                <a:path w="239902" h="5">
                  <a:moveTo>
                    <a:pt x="239902" y="5"/>
                  </a:moveTo>
                  <a:lnTo>
                    <a:pt x="0" y="0"/>
                  </a:lnTo>
                </a:path>
              </a:pathLst>
            </a:custGeom>
          </p:spPr>
          <p:txBody>
            <a:bodyPr/>
            <a:lstStyle/>
            <a:p/>
          </p:txBody>
        </p:sp>
        <p:sp>
          <p:nvSpPr>
            <p:cNvPr id="40" name="pg40"/>
            <p:cNvSpPr/>
            <p:nvPr/>
          </p:nvSpPr>
          <p:spPr>
            <a:xfrm>
              <a:off x="8111362" y="207430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11514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2" name="pg42"/>
            <p:cNvSpPr/>
            <p:nvPr/>
          </p:nvSpPr>
          <p:spPr>
            <a:xfrm>
              <a:off x="8111362" y="234640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238724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93%</a:t>
              </a:r>
            </a:p>
          </p:txBody>
        </p:sp>
        <p:sp>
          <p:nvSpPr>
            <p:cNvPr id="44" name="pg44"/>
            <p:cNvSpPr/>
            <p:nvPr/>
          </p:nvSpPr>
          <p:spPr>
            <a:xfrm>
              <a:off x="8111362" y="282091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28617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72%</a:t>
              </a:r>
            </a:p>
          </p:txBody>
        </p:sp>
        <p:sp>
          <p:nvSpPr>
            <p:cNvPr id="46" name="pg46"/>
            <p:cNvSpPr/>
            <p:nvPr/>
          </p:nvSpPr>
          <p:spPr>
            <a:xfrm>
              <a:off x="1139982" y="210851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5702" y="21523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8" name="pg48"/>
            <p:cNvSpPr/>
            <p:nvPr/>
          </p:nvSpPr>
          <p:spPr>
            <a:xfrm>
              <a:off x="1503740" y="200180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549460" y="2045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99</a:t>
              </a:r>
            </a:p>
          </p:txBody>
        </p:sp>
        <p:sp>
          <p:nvSpPr>
            <p:cNvPr id="50" name="pg50"/>
            <p:cNvSpPr/>
            <p:nvPr/>
          </p:nvSpPr>
          <p:spPr>
            <a:xfrm>
              <a:off x="6687944" y="200137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733664" y="2045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98</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3718321" y="1704354"/>
              <a:ext cx="24415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Kitts and Nevis,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Saint Kitts and Nevis has 3 out of the 4 SDG vaccines.
In 2025, Saint Kitts and Nevis had achieved at least 90% coverage of 2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Kitts and Nevis met the 90% SDG coverage target for DTP3 and MCV2,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97% in 2024 to 99% in 2025.
• DTP3 coverage declined 2 percentage points from 97% in 2024 to 95% in 2025.
• There were there were approximately the same number of zero-dose children in 2025. This leaves &lt;100 children without vaccination, vulnerable to vaccine-preventable diseases and a further &lt;100 with incomplete protection.
• Saint Kitts and Nevis accounted for &lt;0.1% of zero-dose children in Latin America and the Caribbean (LACR) and &lt;0.1% of zero-dose children globally.
• MCV1 coverage declined 2 percentage points from 95% in 2024 to 93% in 2025. There were &lt;100 children who missed out on the first measles vaccination.
• MCV2 coverage declined 4 percentage points from 97% in 2024 to 93% in 2025.
• Last dose coverage of HPV vaccination (HPVc) among girls decreased from 78% to 72%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Saint Kitts and Nevis,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Saint Kitts and Nevis.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5621730" y="2257449"/>
              <a:ext cx="311052" cy="30381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09" name="rc109"/>
            <p:cNvSpPr/>
            <p:nvPr/>
          </p:nvSpPr>
          <p:spPr>
            <a:xfrm>
              <a:off x="5932782" y="225744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0" name="rc110"/>
            <p:cNvSpPr/>
            <p:nvPr/>
          </p:nvSpPr>
          <p:spPr>
            <a:xfrm>
              <a:off x="6243834" y="225744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1" name="rc111"/>
            <p:cNvSpPr/>
            <p:nvPr/>
          </p:nvSpPr>
          <p:spPr>
            <a:xfrm>
              <a:off x="6554887" y="225744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2" name="rc112"/>
            <p:cNvSpPr/>
            <p:nvPr/>
          </p:nvSpPr>
          <p:spPr>
            <a:xfrm>
              <a:off x="6865939" y="2257449"/>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3" name="rc113"/>
            <p:cNvSpPr/>
            <p:nvPr/>
          </p:nvSpPr>
          <p:spPr>
            <a:xfrm>
              <a:off x="7176991"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7488044"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7799096"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8110148" y="225744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8421201"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8732253"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955945" y="3168903"/>
              <a:ext cx="311052"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20" name="rc120"/>
            <p:cNvSpPr/>
            <p:nvPr/>
          </p:nvSpPr>
          <p:spPr>
            <a:xfrm>
              <a:off x="1266997"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1578050"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1889102"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2200154"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2511207"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2822259"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3133311"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3444364"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3755416"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4066468"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21"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73"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4999625"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5310677"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5621730" y="3168903"/>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5932782" y="3776538"/>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6243834" y="3776538"/>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6554887"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6865939" y="3776538"/>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7176991"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3776538"/>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3776538"/>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3776538"/>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3776538"/>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4080356"/>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4080356"/>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4080356"/>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955945"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1266997" y="4384174"/>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0" name="rc160"/>
            <p:cNvSpPr/>
            <p:nvPr/>
          </p:nvSpPr>
          <p:spPr>
            <a:xfrm>
              <a:off x="1578050"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1889102"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2" name="rc162"/>
            <p:cNvSpPr/>
            <p:nvPr/>
          </p:nvSpPr>
          <p:spPr>
            <a:xfrm>
              <a:off x="2200154"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2511207"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2822259"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3133311"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344436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3755416"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4066468"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4377521"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4688573"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4999625"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5310677"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30"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82"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6243834"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6" name="rc176"/>
            <p:cNvSpPr/>
            <p:nvPr/>
          </p:nvSpPr>
          <p:spPr>
            <a:xfrm>
              <a:off x="6554887"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6865939"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7176991"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7488044"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7799096"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8110148"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8421201"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8732253"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955945"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1266997"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1578050"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1889102"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2200154"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2511207"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2822259"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3133311"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3444364"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3" name="rc193"/>
            <p:cNvSpPr/>
            <p:nvPr/>
          </p:nvSpPr>
          <p:spPr>
            <a:xfrm>
              <a:off x="3755416"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4066468"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4377521"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4688573" y="499180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4999625"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8" name="rc198"/>
            <p:cNvSpPr/>
            <p:nvPr/>
          </p:nvSpPr>
          <p:spPr>
            <a:xfrm>
              <a:off x="5310677" y="499180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5621730" y="499180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5932782"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34"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87"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39"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4" name="rc204"/>
            <p:cNvSpPr/>
            <p:nvPr/>
          </p:nvSpPr>
          <p:spPr>
            <a:xfrm>
              <a:off x="7176991"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7488044"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7799096" y="499180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7" name="rc207"/>
            <p:cNvSpPr/>
            <p:nvPr/>
          </p:nvSpPr>
          <p:spPr>
            <a:xfrm>
              <a:off x="8110148"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8421201"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9" name="rc209"/>
            <p:cNvSpPr/>
            <p:nvPr/>
          </p:nvSpPr>
          <p:spPr>
            <a:xfrm>
              <a:off x="8732253" y="499180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955945"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1266997" y="468799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1578050"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1889102"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4" name="rc214"/>
            <p:cNvSpPr/>
            <p:nvPr/>
          </p:nvSpPr>
          <p:spPr>
            <a:xfrm>
              <a:off x="2200154"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2511207"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2822259"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3133311"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3444364"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3755416"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4066468"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377521"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688573"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3" name="rc223"/>
            <p:cNvSpPr/>
            <p:nvPr/>
          </p:nvSpPr>
          <p:spPr>
            <a:xfrm>
              <a:off x="4999625"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310677" y="468799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5" name="rc225"/>
            <p:cNvSpPr/>
            <p:nvPr/>
          </p:nvSpPr>
          <p:spPr>
            <a:xfrm>
              <a:off x="5621730"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6" name="rc226"/>
            <p:cNvSpPr/>
            <p:nvPr/>
          </p:nvSpPr>
          <p:spPr>
            <a:xfrm>
              <a:off x="5932782"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6243834" y="468799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8" name="rc228"/>
            <p:cNvSpPr/>
            <p:nvPr/>
          </p:nvSpPr>
          <p:spPr>
            <a:xfrm>
              <a:off x="6554887"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39"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7176991"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7488044"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7799096"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8110148"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8421201"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5" name="rc235"/>
            <p:cNvSpPr/>
            <p:nvPr/>
          </p:nvSpPr>
          <p:spPr>
            <a:xfrm>
              <a:off x="8732253" y="468799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rc236"/>
            <p:cNvSpPr/>
            <p:nvPr/>
          </p:nvSpPr>
          <p:spPr>
            <a:xfrm>
              <a:off x="7176991" y="529562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7" name="rc237"/>
            <p:cNvSpPr/>
            <p:nvPr/>
          </p:nvSpPr>
          <p:spPr>
            <a:xfrm>
              <a:off x="7488044" y="5295627"/>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8" name="rc238"/>
            <p:cNvSpPr/>
            <p:nvPr/>
          </p:nvSpPr>
          <p:spPr>
            <a:xfrm>
              <a:off x="7799096" y="5295627"/>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9" name="rc239"/>
            <p:cNvSpPr/>
            <p:nvPr/>
          </p:nvSpPr>
          <p:spPr>
            <a:xfrm>
              <a:off x="8110148" y="5295627"/>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0" name="rc240"/>
            <p:cNvSpPr/>
            <p:nvPr/>
          </p:nvSpPr>
          <p:spPr>
            <a:xfrm>
              <a:off x="8421201" y="5295627"/>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1" name="rc241"/>
            <p:cNvSpPr/>
            <p:nvPr/>
          </p:nvSpPr>
          <p:spPr>
            <a:xfrm>
              <a:off x="8732253" y="5295627"/>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2" name="tx242"/>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4" name="tx244"/>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7" name="tx247"/>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1" name="tx251"/>
            <p:cNvSpPr/>
            <p:nvPr/>
          </p:nvSpPr>
          <p:spPr>
            <a:xfrm>
              <a:off x="3850652"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2" name="tx252"/>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3" name="tx253"/>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5" name="tx255"/>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6" name="tx256"/>
            <p:cNvSpPr/>
            <p:nvPr/>
          </p:nvSpPr>
          <p:spPr>
            <a:xfrm>
              <a:off x="538482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5695873"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8" name="tx258"/>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9" name="tx259"/>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0" name="tx260"/>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7894332"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6" name="tx266"/>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8" name="tx268"/>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198433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351850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5384820"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8" name="tx288"/>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82053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198433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351850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5384820"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0" name="tx310"/>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6" name="tx316"/>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82053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105118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136223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167328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198433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229539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260644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291749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3518507"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478380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5384820"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6" name="tx336"/>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6" name="tx346"/>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6339071"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8" name="tx348"/>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9" name="tx349"/>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0" name="tx350"/>
            <p:cNvSpPr/>
            <p:nvPr/>
          </p:nvSpPr>
          <p:spPr>
            <a:xfrm>
              <a:off x="727222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2" name="tx352"/>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3" name="tx353"/>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882748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136223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167328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198433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229539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0" name="tx360"/>
            <p:cNvSpPr/>
            <p:nvPr/>
          </p:nvSpPr>
          <p:spPr>
            <a:xfrm>
              <a:off x="260644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291749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322854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351850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385065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5384820"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0" name="tx370"/>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2" name="tx372"/>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7" name="tx377"/>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8" name="tx378"/>
            <p:cNvSpPr/>
            <p:nvPr/>
          </p:nvSpPr>
          <p:spPr>
            <a:xfrm>
              <a:off x="820538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9" name="tx379"/>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0" name="tx380"/>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1" name="tx381"/>
            <p:cNvSpPr/>
            <p:nvPr/>
          </p:nvSpPr>
          <p:spPr>
            <a:xfrm>
              <a:off x="6028019"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2" name="tx382"/>
            <p:cNvSpPr/>
            <p:nvPr/>
          </p:nvSpPr>
          <p:spPr>
            <a:xfrm>
              <a:off x="633907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3" name="tx383"/>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5" name="tx385"/>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820538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3" name="tx393"/>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105118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13622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6" name="tx396"/>
            <p:cNvSpPr/>
            <p:nvPr/>
          </p:nvSpPr>
          <p:spPr>
            <a:xfrm>
              <a:off x="167328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198433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229539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260644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291749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322854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3518507"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44727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7" name="tx407"/>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5384820" y="449458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9" name="tx409"/>
            <p:cNvSpPr/>
            <p:nvPr/>
          </p:nvSpPr>
          <p:spPr>
            <a:xfrm>
              <a:off x="5695873"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0" name="tx410"/>
            <p:cNvSpPr/>
            <p:nvPr/>
          </p:nvSpPr>
          <p:spPr>
            <a:xfrm>
              <a:off x="602801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6339071"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2" name="tx412"/>
            <p:cNvSpPr/>
            <p:nvPr/>
          </p:nvSpPr>
          <p:spPr>
            <a:xfrm>
              <a:off x="665012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3" name="tx413"/>
            <p:cNvSpPr/>
            <p:nvPr/>
          </p:nvSpPr>
          <p:spPr>
            <a:xfrm>
              <a:off x="696117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4" name="tx414"/>
            <p:cNvSpPr/>
            <p:nvPr/>
          </p:nvSpPr>
          <p:spPr>
            <a:xfrm>
              <a:off x="7272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6" name="tx416"/>
            <p:cNvSpPr/>
            <p:nvPr/>
          </p:nvSpPr>
          <p:spPr>
            <a:xfrm>
              <a:off x="789433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7" name="tx417"/>
            <p:cNvSpPr/>
            <p:nvPr/>
          </p:nvSpPr>
          <p:spPr>
            <a:xfrm>
              <a:off x="820538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882748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0" name="tx420"/>
            <p:cNvSpPr/>
            <p:nvPr/>
          </p:nvSpPr>
          <p:spPr>
            <a:xfrm>
              <a:off x="105118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136223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167328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198433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229539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5" name="tx425"/>
            <p:cNvSpPr/>
            <p:nvPr/>
          </p:nvSpPr>
          <p:spPr>
            <a:xfrm>
              <a:off x="260644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291749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322854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3518507"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9" name="tx429"/>
            <p:cNvSpPr/>
            <p:nvPr/>
          </p:nvSpPr>
          <p:spPr>
            <a:xfrm>
              <a:off x="385065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41617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3" name="tx433"/>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4" name="tx434"/>
            <p:cNvSpPr/>
            <p:nvPr/>
          </p:nvSpPr>
          <p:spPr>
            <a:xfrm>
              <a:off x="5384820"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5" name="tx435"/>
            <p:cNvSpPr/>
            <p:nvPr/>
          </p:nvSpPr>
          <p:spPr>
            <a:xfrm>
              <a:off x="5695873"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6" name="tx436"/>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7" name="tx437"/>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9" name="tx439"/>
            <p:cNvSpPr/>
            <p:nvPr/>
          </p:nvSpPr>
          <p:spPr>
            <a:xfrm>
              <a:off x="696117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7272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2" name="tx442"/>
            <p:cNvSpPr/>
            <p:nvPr/>
          </p:nvSpPr>
          <p:spPr>
            <a:xfrm>
              <a:off x="7894332"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3" name="tx443"/>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4" name="tx444"/>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882748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6" name="tx446"/>
            <p:cNvSpPr/>
            <p:nvPr/>
          </p:nvSpPr>
          <p:spPr>
            <a:xfrm>
              <a:off x="105118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136223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8" name="tx448"/>
            <p:cNvSpPr/>
            <p:nvPr/>
          </p:nvSpPr>
          <p:spPr>
            <a:xfrm>
              <a:off x="167328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198433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229539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260644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29174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322854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9" name="tx459"/>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540591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2" name="tx462"/>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3" name="tx463"/>
            <p:cNvSpPr/>
            <p:nvPr/>
          </p:nvSpPr>
          <p:spPr>
            <a:xfrm>
              <a:off x="6339071"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4" name="tx464"/>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5" name="tx465"/>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6" name="tx466"/>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7" name="tx467"/>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8" name="tx468"/>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9" name="tx469"/>
            <p:cNvSpPr/>
            <p:nvPr/>
          </p:nvSpPr>
          <p:spPr>
            <a:xfrm>
              <a:off x="820538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0" name="tx470"/>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1" name="tx471"/>
            <p:cNvSpPr/>
            <p:nvPr/>
          </p:nvSpPr>
          <p:spPr>
            <a:xfrm>
              <a:off x="882748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2" name="tx472"/>
            <p:cNvSpPr/>
            <p:nvPr/>
          </p:nvSpPr>
          <p:spPr>
            <a:xfrm>
              <a:off x="727222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3" name="tx473"/>
            <p:cNvSpPr/>
            <p:nvPr/>
          </p:nvSpPr>
          <p:spPr>
            <a:xfrm>
              <a:off x="7583280"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4" name="tx474"/>
            <p:cNvSpPr/>
            <p:nvPr/>
          </p:nvSpPr>
          <p:spPr>
            <a:xfrm>
              <a:off x="789433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75" name="tx475"/>
            <p:cNvSpPr/>
            <p:nvPr/>
          </p:nvSpPr>
          <p:spPr>
            <a:xfrm>
              <a:off x="820538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76" name="tx476"/>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77" name="tx477"/>
            <p:cNvSpPr/>
            <p:nvPr/>
          </p:nvSpPr>
          <p:spPr>
            <a:xfrm>
              <a:off x="8827489"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8" name="tx478"/>
            <p:cNvSpPr/>
            <p:nvPr/>
          </p:nvSpPr>
          <p:spPr>
            <a:xfrm>
              <a:off x="571696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79" name="tx479"/>
            <p:cNvSpPr/>
            <p:nvPr/>
          </p:nvSpPr>
          <p:spPr>
            <a:xfrm>
              <a:off x="1051182"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80" name="tx48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1" name="tx48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2" name="tx48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3" name="tx48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4" name="tx48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5" name="tx48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86" name="tx48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87" name="tx48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88" name="tx48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89" name="tx48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0" name="tx49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1" name="tx49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2" name="tx49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3" name="tx49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4" name="tx49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5" name="tx49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96" name="tx49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97" name="tx49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98" name="tx49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99" name="tx49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0" name="tx50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1" name="tx50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2" name="tx50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3" name="tx50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4" name="tx50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5" name="tx50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06" name="tx506"/>
            <p:cNvSpPr/>
            <p:nvPr/>
          </p:nvSpPr>
          <p:spPr>
            <a:xfrm>
              <a:off x="576534"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07" name="tx507"/>
            <p:cNvSpPr/>
            <p:nvPr/>
          </p:nvSpPr>
          <p:spPr>
            <a:xfrm>
              <a:off x="551705"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08" name="tx508"/>
            <p:cNvSpPr/>
            <p:nvPr/>
          </p:nvSpPr>
          <p:spPr>
            <a:xfrm>
              <a:off x="564092"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09" name="tx509"/>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0" name="tx510"/>
            <p:cNvSpPr/>
            <p:nvPr/>
          </p:nvSpPr>
          <p:spPr>
            <a:xfrm>
              <a:off x="601364"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1" name="tx511"/>
            <p:cNvSpPr/>
            <p:nvPr/>
          </p:nvSpPr>
          <p:spPr>
            <a:xfrm>
              <a:off x="619917"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2" name="tx512"/>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13" name="tx513"/>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14" name="tx514"/>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15" name="tx515"/>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16" name="tx516"/>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17" name="tx517"/>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18" name="tx51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19" name="pic519"/>
            <p:cNvPicPr/>
            <p:nvPr/>
          </p:nvPicPr>
          <p:blipFill>
            <a:blip r:embed="rId2" cstate="print"/>
            <a:stretch>
              <a:fillRect/>
            </a:stretch>
          </p:blipFill>
          <p:spPr>
            <a:xfrm>
              <a:off x="4653227" y="5838594"/>
              <a:ext cx="2160000" cy="219455"/>
            </a:xfrm>
            <a:prstGeom prst="rect">
              <a:avLst/>
            </a:prstGeom>
          </p:spPr>
        </p:pic>
        <p:sp>
          <p:nvSpPr>
            <p:cNvPr id="520" name="pl52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1" name="pl52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2" name="pl52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3" name="pl52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4" name="pl52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5" name="pl52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6" name="pl52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7" name="pl52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8" name="pl52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9" name="pl52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0" name="pl53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1" name="pl53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2" name="tx53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33" name="tx53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34" name="tx53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35" name="tx53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36" name="tx53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37" name="tx53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38" name="tx538"/>
            <p:cNvSpPr/>
            <p:nvPr/>
          </p:nvSpPr>
          <p:spPr>
            <a:xfrm>
              <a:off x="924840" y="1330710"/>
              <a:ext cx="38673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Saint Kitts and Nevis, 2000-2025</a:t>
              </a:r>
            </a:p>
          </p:txBody>
        </p:sp>
        <p:sp>
          <p:nvSpPr>
            <p:cNvPr id="539" name="tx53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0" name="tx54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1" name="tx54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12 (92%) vaccines in the schedule achieved coverage of 90% or more. Vaccine coverage ranged from 93% to 99%.
Since 2015, estimates have been made for 4 new vaccines. IPVC is the newest vaccine reported (2023), which achieved 95% coverage in 2025.
In 2025, Saint Kitts and Nevis did not report any stockouts of vaccines or supplies.</a:t>
            </a:r>
          </a:p>
        </p:txBody>
      </p:sp>
      <p:sp>
        <p:nvSpPr>
          <p:cNvPr id="5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none, and declined for 10, indicating limited improvement in routine immunization performance; 11 achieved at least 90% coverage.</a:t>
            </a:r>
          </a:p>
        </p:txBody>
      </p:sp>
      <p:grpSp xmlns:pic="http://schemas.openxmlformats.org/drawingml/2006/picture">
        <p:nvGrpSpPr>
          <p:cNvPr id="544" name=""/>
          <p:cNvGrpSpPr/>
          <p:nvPr/>
        </p:nvGrpSpPr>
        <p:grpSpPr>
          <a:xfrm>
            <a:off x="292608" y="1005840"/>
            <a:ext cx="8595360" cy="28575"/>
            <a:chOff x="292608" y="1005840"/>
            <a:chExt cx="8595360" cy="28575"/>
          </a:xfrm>
        </p:grpSpPr>
        <p:sp>
          <p:nvSpPr>
            <p:cNvPr id="5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P7TF5XRZ5TZD-1674051314-8108</_dlc_DocId>
    <_dlc_DocIdUrl xmlns="5ce71423-0d49-4a04-8822-86064e799dcd">
      <Url>https://unicef.sharepoint.com/teams/DAPM-DataComm/_layouts/15/DocIdRedir.aspx?ID=P7TF5XRZ5TZD-1674051314-8108</Url>
      <Description>P7TF5XRZ5TZD-1674051314-8108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BDA2D94-64B9-42ED-8390-D87B5387E37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0057261c-273a-4363-8232-ae87085a819f</vt:lpwstr>
  </property>
</Properties>
</file>