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508bd530e7e0552e07270420a236f6afb8d5d1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dabb087d9c387884c79c54aa82945b355cb816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807f1fecb93ff999c3cd4b0e74305ddd6512a95.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4" name="rc134"/>
            <p:cNvSpPr/>
            <p:nvPr/>
          </p:nvSpPr>
          <p:spPr>
            <a:xfrm>
              <a:off x="4066468"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5" name="rc135"/>
            <p:cNvSpPr/>
            <p:nvPr/>
          </p:nvSpPr>
          <p:spPr>
            <a:xfrm>
              <a:off x="4377521"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573"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25"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5310677"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9" name="rc139"/>
            <p:cNvSpPr/>
            <p:nvPr/>
          </p:nvSpPr>
          <p:spPr>
            <a:xfrm>
              <a:off x="5621730"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5932782"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6243834"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6554887"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6865939"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7176991"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299345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0" name="rc150"/>
            <p:cNvSpPr/>
            <p:nvPr/>
          </p:nvSpPr>
          <p:spPr>
            <a:xfrm>
              <a:off x="6554887" y="403756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1" name="rc151"/>
            <p:cNvSpPr/>
            <p:nvPr/>
          </p:nvSpPr>
          <p:spPr>
            <a:xfrm>
              <a:off x="6865939"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7176991" y="403756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403756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403756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403756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403756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403756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8" name="rc158"/>
            <p:cNvSpPr/>
            <p:nvPr/>
          </p:nvSpPr>
          <p:spPr>
            <a:xfrm>
              <a:off x="7799096" y="4298591"/>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59" name="rc159"/>
            <p:cNvSpPr/>
            <p:nvPr/>
          </p:nvSpPr>
          <p:spPr>
            <a:xfrm>
              <a:off x="8110148" y="4298591"/>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0" name="rc160"/>
            <p:cNvSpPr/>
            <p:nvPr/>
          </p:nvSpPr>
          <p:spPr>
            <a:xfrm>
              <a:off x="8421201" y="4298591"/>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1" name="rc161"/>
            <p:cNvSpPr/>
            <p:nvPr/>
          </p:nvSpPr>
          <p:spPr>
            <a:xfrm>
              <a:off x="8732253" y="4298591"/>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2" name="rc162"/>
            <p:cNvSpPr/>
            <p:nvPr/>
          </p:nvSpPr>
          <p:spPr>
            <a:xfrm>
              <a:off x="955945"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126699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1578050"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1889102"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220015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251120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2822259"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313331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344436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3755416"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4066468"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437752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4688573"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4999625"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531067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30"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82"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34"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655488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686593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717699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488044"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7799096"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8110148"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8421201"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7" name="rc187"/>
            <p:cNvSpPr/>
            <p:nvPr/>
          </p:nvSpPr>
          <p:spPr>
            <a:xfrm>
              <a:off x="8732253"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955945"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1266997"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1578050"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1889102"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2200154"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2511207"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2822259"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3133311"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344436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3755416"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4066468"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4377521"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4688573"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4999625"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5310677"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3" name="rc203"/>
            <p:cNvSpPr/>
            <p:nvPr/>
          </p:nvSpPr>
          <p:spPr>
            <a:xfrm>
              <a:off x="5621730"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5932782"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34"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655488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6865939"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7176991"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9" name="rc209"/>
            <p:cNvSpPr/>
            <p:nvPr/>
          </p:nvSpPr>
          <p:spPr>
            <a:xfrm>
              <a:off x="748804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7799096"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8110148"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8421201"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8732253"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6243834" y="351551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887"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6" name="rc216"/>
            <p:cNvSpPr/>
            <p:nvPr/>
          </p:nvSpPr>
          <p:spPr>
            <a:xfrm>
              <a:off x="6865939"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1"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8" name="rc218"/>
            <p:cNvSpPr/>
            <p:nvPr/>
          </p:nvSpPr>
          <p:spPr>
            <a:xfrm>
              <a:off x="7488044"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9" name="rc219"/>
            <p:cNvSpPr/>
            <p:nvPr/>
          </p:nvSpPr>
          <p:spPr>
            <a:xfrm>
              <a:off x="7799096"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0" name="rc220"/>
            <p:cNvSpPr/>
            <p:nvPr/>
          </p:nvSpPr>
          <p:spPr>
            <a:xfrm>
              <a:off x="8110148" y="351551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1" name="rc221"/>
            <p:cNvSpPr/>
            <p:nvPr/>
          </p:nvSpPr>
          <p:spPr>
            <a:xfrm>
              <a:off x="8421201"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2" name="rc222"/>
            <p:cNvSpPr/>
            <p:nvPr/>
          </p:nvSpPr>
          <p:spPr>
            <a:xfrm>
              <a:off x="8732253"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3" name="rc223"/>
            <p:cNvSpPr/>
            <p:nvPr/>
          </p:nvSpPr>
          <p:spPr>
            <a:xfrm>
              <a:off x="126699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1578050"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1889102"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220015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251120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2822259"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9" name="rc229"/>
            <p:cNvSpPr/>
            <p:nvPr/>
          </p:nvSpPr>
          <p:spPr>
            <a:xfrm>
              <a:off x="313331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344436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3755416"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4066468"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437752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4688573"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4999625"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531067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7" name="rc237"/>
            <p:cNvSpPr/>
            <p:nvPr/>
          </p:nvSpPr>
          <p:spPr>
            <a:xfrm>
              <a:off x="5621730"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5932782"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6243834"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0" name="rc240"/>
            <p:cNvSpPr/>
            <p:nvPr/>
          </p:nvSpPr>
          <p:spPr>
            <a:xfrm>
              <a:off x="655488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1" name="rc241"/>
            <p:cNvSpPr/>
            <p:nvPr/>
          </p:nvSpPr>
          <p:spPr>
            <a:xfrm>
              <a:off x="686593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2" name="rc242"/>
            <p:cNvSpPr/>
            <p:nvPr/>
          </p:nvSpPr>
          <p:spPr>
            <a:xfrm>
              <a:off x="717699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3" name="rc243"/>
            <p:cNvSpPr/>
            <p:nvPr/>
          </p:nvSpPr>
          <p:spPr>
            <a:xfrm>
              <a:off x="7488044"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096"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5" name="rc245"/>
            <p:cNvSpPr/>
            <p:nvPr/>
          </p:nvSpPr>
          <p:spPr>
            <a:xfrm>
              <a:off x="8110148"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6" name="rc246"/>
            <p:cNvSpPr/>
            <p:nvPr/>
          </p:nvSpPr>
          <p:spPr>
            <a:xfrm>
              <a:off x="8421201"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7" name="rc247"/>
            <p:cNvSpPr/>
            <p:nvPr/>
          </p:nvSpPr>
          <p:spPr>
            <a:xfrm>
              <a:off x="8732253"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8" name="rc248"/>
            <p:cNvSpPr/>
            <p:nvPr/>
          </p:nvSpPr>
          <p:spPr>
            <a:xfrm>
              <a:off x="7176991" y="377653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9" name="rc249"/>
            <p:cNvSpPr/>
            <p:nvPr/>
          </p:nvSpPr>
          <p:spPr>
            <a:xfrm>
              <a:off x="7488044"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0" name="rc250"/>
            <p:cNvSpPr/>
            <p:nvPr/>
          </p:nvSpPr>
          <p:spPr>
            <a:xfrm>
              <a:off x="7799096"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1" name="rc251"/>
            <p:cNvSpPr/>
            <p:nvPr/>
          </p:nvSpPr>
          <p:spPr>
            <a:xfrm>
              <a:off x="8110148"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2" name="rc252"/>
            <p:cNvSpPr/>
            <p:nvPr/>
          </p:nvSpPr>
          <p:spPr>
            <a:xfrm>
              <a:off x="8421201" y="377653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3" name="rc253"/>
            <p:cNvSpPr/>
            <p:nvPr/>
          </p:nvSpPr>
          <p:spPr>
            <a:xfrm>
              <a:off x="8732253" y="377653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4" name="rc254"/>
            <p:cNvSpPr/>
            <p:nvPr/>
          </p:nvSpPr>
          <p:spPr>
            <a:xfrm>
              <a:off x="8110148" y="5342698"/>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5" name="rc255"/>
            <p:cNvSpPr/>
            <p:nvPr/>
          </p:nvSpPr>
          <p:spPr>
            <a:xfrm>
              <a:off x="8421201" y="534269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6" name="rc256"/>
            <p:cNvSpPr/>
            <p:nvPr/>
          </p:nvSpPr>
          <p:spPr>
            <a:xfrm>
              <a:off x="8732253" y="534269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7" name="tx257"/>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8" name="tx258"/>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3" name="tx263"/>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5" name="tx275"/>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9" name="tx279"/>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0" name="tx280"/>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2" name="tx282"/>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196324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5695873"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4" name="tx304"/>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5" name="tx305"/>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6" name="tx306"/>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7" name="tx307"/>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8" name="tx308"/>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9" name="tx309"/>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196324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6" name="tx316"/>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5695873"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0" name="tx330"/>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1" name="tx331"/>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2" name="tx332"/>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3" name="tx333"/>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4" name="tx334"/>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5" name="tx335"/>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1963245"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0" name="tx340"/>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2" name="tx342"/>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7" name="tx347"/>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5695873"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1" name="tx351"/>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4" name="tx354"/>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5" name="tx355"/>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6" name="tx356"/>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7" name="tx357"/>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8" name="tx358"/>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9" name="tx359"/>
            <p:cNvSpPr/>
            <p:nvPr/>
          </p:nvSpPr>
          <p:spPr>
            <a:xfrm>
              <a:off x="1362234"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0" name="tx360"/>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1" name="tx361"/>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2" name="tx362"/>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3" name="tx363"/>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4" name="tx364"/>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5" name="tx365"/>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6" name="tx366"/>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7" name="tx367"/>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8" name="tx368"/>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9" name="tx369"/>
            <p:cNvSpPr/>
            <p:nvPr/>
          </p:nvSpPr>
          <p:spPr>
            <a:xfrm>
              <a:off x="4762716"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0" name="tx370"/>
            <p:cNvSpPr/>
            <p:nvPr/>
          </p:nvSpPr>
          <p:spPr>
            <a:xfrm>
              <a:off x="5094862" y="23030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1" name="tx371"/>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2" name="tx372"/>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3" name="tx373"/>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4" name="tx374"/>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5" name="tx375"/>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6" name="tx376"/>
            <p:cNvSpPr/>
            <p:nvPr/>
          </p:nvSpPr>
          <p:spPr>
            <a:xfrm>
              <a:off x="6961175" y="23030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7" name="tx377"/>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8" name="tx378"/>
            <p:cNvSpPr/>
            <p:nvPr/>
          </p:nvSpPr>
          <p:spPr>
            <a:xfrm>
              <a:off x="7583280" y="23030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9" name="tx379"/>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1" name="tx381"/>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2" name="tx382"/>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3" name="tx383"/>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5" name="tx385"/>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9" name="tx389"/>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1" name="tx391"/>
            <p:cNvSpPr/>
            <p:nvPr/>
          </p:nvSpPr>
          <p:spPr>
            <a:xfrm>
              <a:off x="6650123"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2" name="tx392"/>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3" name="tx393"/>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4" name="tx394"/>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5" name="tx395"/>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6" name="tx396"/>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7" name="tx397"/>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8" name="tx398"/>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9" name="tx399"/>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1" name="tx401"/>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2" name="tx402"/>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3" name="tx403"/>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4" name="tx404"/>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5" name="tx405"/>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6" name="tx406"/>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07" name="tx407"/>
            <p:cNvSpPr/>
            <p:nvPr/>
          </p:nvSpPr>
          <p:spPr>
            <a:xfrm>
              <a:off x="8516437" y="439030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8" name="tx408"/>
            <p:cNvSpPr/>
            <p:nvPr/>
          </p:nvSpPr>
          <p:spPr>
            <a:xfrm>
              <a:off x="8827489"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9" name="tx409"/>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2896402"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1" name="tx421"/>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7" name="tx427"/>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8" name="tx428"/>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9" name="tx429"/>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0" name="tx430"/>
            <p:cNvSpPr/>
            <p:nvPr/>
          </p:nvSpPr>
          <p:spPr>
            <a:xfrm>
              <a:off x="758328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2" name="tx432"/>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4" name="tx434"/>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5" name="tx435"/>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9" name="tx439"/>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289640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3" name="tx443"/>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0" name="tx450"/>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1" name="tx451"/>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727222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6" name="tx456"/>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7" name="tx457"/>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8" name="tx458"/>
            <p:cNvSpPr/>
            <p:nvPr/>
          </p:nvSpPr>
          <p:spPr>
            <a:xfrm>
              <a:off x="820538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9" name="tx459"/>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0" name="tx460"/>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2" name="tx462"/>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3" name="tx463"/>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4" name="tx464"/>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5" name="tx465"/>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6" name="tx466"/>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7" name="tx467"/>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8" name="tx468"/>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9" name="tx469"/>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0" name="tx470"/>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2" name="tx472"/>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4" name="tx474"/>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5" name="tx475"/>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6" name="tx476"/>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7" name="tx477"/>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1" name="tx481"/>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2" name="tx482"/>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4" name="tx484"/>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6" name="tx486"/>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7" name="tx487"/>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8" name="tx488"/>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9" name="tx489"/>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0" name="tx490"/>
            <p:cNvSpPr/>
            <p:nvPr/>
          </p:nvSpPr>
          <p:spPr>
            <a:xfrm>
              <a:off x="758328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1" name="tx491"/>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2" name="tx492"/>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3" name="tx493"/>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4" name="tx494"/>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5" name="tx495"/>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6" name="tx496"/>
            <p:cNvSpPr/>
            <p:nvPr/>
          </p:nvSpPr>
          <p:spPr>
            <a:xfrm>
              <a:off x="7873239"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7" name="tx497"/>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8" name="tx498"/>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9" name="tx499"/>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00" name="tx500"/>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1" name="tx501"/>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2" name="tx502"/>
            <p:cNvSpPr/>
            <p:nvPr/>
          </p:nvSpPr>
          <p:spPr>
            <a:xfrm>
              <a:off x="1051182" y="334619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03" name="tx503"/>
            <p:cNvSpPr/>
            <p:nvPr/>
          </p:nvSpPr>
          <p:spPr>
            <a:xfrm>
              <a:off x="1362234"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04" name="tx504"/>
            <p:cNvSpPr/>
            <p:nvPr/>
          </p:nvSpPr>
          <p:spPr>
            <a:xfrm>
              <a:off x="1051182" y="230077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05" name="tx505"/>
            <p:cNvSpPr/>
            <p:nvPr/>
          </p:nvSpPr>
          <p:spPr>
            <a:xfrm>
              <a:off x="4451664"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06" name="tx506"/>
            <p:cNvSpPr/>
            <p:nvPr/>
          </p:nvSpPr>
          <p:spPr>
            <a:xfrm>
              <a:off x="6650123" y="41279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07" name="tx507"/>
            <p:cNvSpPr/>
            <p:nvPr/>
          </p:nvSpPr>
          <p:spPr>
            <a:xfrm>
              <a:off x="7894332"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08" name="tx508"/>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09" name="tx509"/>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10" name="tx51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11" name="tx51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12" name="tx51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13" name="tx51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14" name="tx51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15" name="tx51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16" name="tx51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17" name="tx51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18" name="tx51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19" name="tx51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20" name="tx52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21" name="tx52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22" name="tx52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23" name="tx52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24" name="tx52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25" name="tx52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26" name="tx52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27" name="tx52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28" name="tx52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29" name="tx52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30" name="tx53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31" name="tx53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32" name="tx53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33" name="tx53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34" name="tx53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35" name="tx53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36" name="tx536"/>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37" name="tx537"/>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38" name="tx538"/>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39" name="tx539"/>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40" name="tx540"/>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41" name="tx541"/>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42" name="tx542"/>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43" name="tx543"/>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44" name="tx544"/>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45" name="tx545"/>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46" name="tx546"/>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47" name="tx547"/>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48" name="tx548"/>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49" name="tx549"/>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50" name="tx550"/>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51" name="pic551"/>
            <p:cNvPicPr/>
            <p:nvPr/>
          </p:nvPicPr>
          <p:blipFill>
            <a:blip r:embed="rId2" cstate="print"/>
            <a:stretch>
              <a:fillRect/>
            </a:stretch>
          </p:blipFill>
          <p:spPr>
            <a:xfrm>
              <a:off x="4653227" y="5838594"/>
              <a:ext cx="2160000" cy="219455"/>
            </a:xfrm>
            <a:prstGeom prst="rect">
              <a:avLst/>
            </a:prstGeom>
          </p:spPr>
        </p:pic>
        <p:sp>
          <p:nvSpPr>
            <p:cNvPr id="552" name="pl552"/>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3" name="pl553"/>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4" name="pl554"/>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5" name="pl555"/>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6" name="pl556"/>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7" name="pl557"/>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8" name="pl558"/>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9" name="pl559"/>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0" name="pl560"/>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1" name="pl561"/>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2" name="pl562"/>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3" name="pl563"/>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4" name="tx564"/>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65" name="tx565"/>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66" name="tx566"/>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67" name="tx567"/>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68" name="tx568"/>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69" name="tx569"/>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70" name="tx570"/>
            <p:cNvSpPr/>
            <p:nvPr/>
          </p:nvSpPr>
          <p:spPr>
            <a:xfrm>
              <a:off x="924840" y="1332266"/>
              <a:ext cx="314979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Kyrgyzstan, 2000-2025</a:t>
              </a:r>
            </a:p>
          </p:txBody>
        </p:sp>
        <p:sp>
          <p:nvSpPr>
            <p:cNvPr id="571" name="tx57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72" name="tx57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73" name="tx57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5 out of 14 (36%) vaccines in the schedule achieved coverage of 90% or more. Vaccine coverage ranged from 73% to 95%.
Since 2001, estimates have been made for 7 new vaccines. HPVc is the newest vaccine reported (2023), which achieved 91% coverage in 2025.
In 2025, Kyrgyzstan did not report any stockouts of vaccines or supplies.</a:t>
            </a:r>
          </a:p>
        </p:txBody>
      </p:sp>
      <p:sp>
        <p:nvSpPr>
          <p:cNvPr id="5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four antigens, remained unchanged for two, and declined for eight, indicating limited improvement in routine immunization performance; five achieved at least 90% coverage.</a:t>
            </a:r>
          </a:p>
        </p:txBody>
      </p:sp>
      <p:grpSp xmlns:pic="http://schemas.openxmlformats.org/drawingml/2006/picture">
        <p:nvGrpSpPr>
          <p:cNvPr id="576" name=""/>
          <p:cNvGrpSpPr/>
          <p:nvPr/>
        </p:nvGrpSpPr>
        <p:grpSpPr>
          <a:xfrm>
            <a:off x="292608" y="1005840"/>
            <a:ext cx="8595360" cy="28575"/>
            <a:chOff x="292608" y="1005840"/>
            <a:chExt cx="8595360" cy="28575"/>
          </a:xfrm>
        </p:grpSpPr>
        <p:sp>
          <p:nvSpPr>
            <p:cNvPr id="57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7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558638"/>
            </a:xfrm>
            <a:custGeom>
              <a:avLst/>
              <a:pathLst>
                <a:path w="6481656" h="558638">
                  <a:moveTo>
                    <a:pt x="0" y="0"/>
                  </a:moveTo>
                  <a:lnTo>
                    <a:pt x="259266" y="0"/>
                  </a:lnTo>
                  <a:lnTo>
                    <a:pt x="518532" y="0"/>
                  </a:lnTo>
                  <a:lnTo>
                    <a:pt x="777798" y="0"/>
                  </a:lnTo>
                  <a:lnTo>
                    <a:pt x="1037065" y="0"/>
                  </a:lnTo>
                  <a:lnTo>
                    <a:pt x="1296331" y="39902"/>
                  </a:lnTo>
                  <a:lnTo>
                    <a:pt x="1555597" y="119708"/>
                  </a:lnTo>
                  <a:lnTo>
                    <a:pt x="1814863" y="39902"/>
                  </a:lnTo>
                  <a:lnTo>
                    <a:pt x="2074130" y="0"/>
                  </a:lnTo>
                  <a:lnTo>
                    <a:pt x="2333396" y="39902"/>
                  </a:lnTo>
                  <a:lnTo>
                    <a:pt x="2592662" y="0"/>
                  </a:lnTo>
                  <a:lnTo>
                    <a:pt x="2851928" y="79805"/>
                  </a:lnTo>
                  <a:lnTo>
                    <a:pt x="3111195" y="79805"/>
                  </a:lnTo>
                  <a:lnTo>
                    <a:pt x="3370461" y="0"/>
                  </a:lnTo>
                  <a:lnTo>
                    <a:pt x="3629727" y="119708"/>
                  </a:lnTo>
                  <a:lnTo>
                    <a:pt x="3888994" y="0"/>
                  </a:lnTo>
                  <a:lnTo>
                    <a:pt x="4148260" y="79805"/>
                  </a:lnTo>
                  <a:lnTo>
                    <a:pt x="4407526" y="199513"/>
                  </a:lnTo>
                  <a:lnTo>
                    <a:pt x="4666792" y="39902"/>
                  </a:lnTo>
                  <a:lnTo>
                    <a:pt x="4926059" y="0"/>
                  </a:lnTo>
                  <a:lnTo>
                    <a:pt x="5185325" y="359124"/>
                  </a:lnTo>
                  <a:lnTo>
                    <a:pt x="5444591" y="399027"/>
                  </a:lnTo>
                  <a:lnTo>
                    <a:pt x="5703857" y="359124"/>
                  </a:lnTo>
                  <a:lnTo>
                    <a:pt x="5963124" y="319221"/>
                  </a:lnTo>
                  <a:lnTo>
                    <a:pt x="6222390" y="359124"/>
                  </a:lnTo>
                  <a:lnTo>
                    <a:pt x="6481656" y="55863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678346"/>
            </a:xfrm>
            <a:custGeom>
              <a:avLst/>
              <a:pathLst>
                <a:path w="6481656" h="678346">
                  <a:moveTo>
                    <a:pt x="0" y="0"/>
                  </a:moveTo>
                  <a:lnTo>
                    <a:pt x="259266" y="0"/>
                  </a:lnTo>
                  <a:lnTo>
                    <a:pt x="518532" y="39902"/>
                  </a:lnTo>
                  <a:lnTo>
                    <a:pt x="777798" y="39902"/>
                  </a:lnTo>
                  <a:lnTo>
                    <a:pt x="1037065" y="0"/>
                  </a:lnTo>
                  <a:lnTo>
                    <a:pt x="1296331" y="39902"/>
                  </a:lnTo>
                  <a:lnTo>
                    <a:pt x="1555597" y="279319"/>
                  </a:lnTo>
                  <a:lnTo>
                    <a:pt x="1814863" y="199513"/>
                  </a:lnTo>
                  <a:lnTo>
                    <a:pt x="2074130" y="159610"/>
                  </a:lnTo>
                  <a:lnTo>
                    <a:pt x="2333396" y="159610"/>
                  </a:lnTo>
                  <a:lnTo>
                    <a:pt x="2592662" y="119708"/>
                  </a:lnTo>
                  <a:lnTo>
                    <a:pt x="2851928" y="119708"/>
                  </a:lnTo>
                  <a:lnTo>
                    <a:pt x="3111195" y="119708"/>
                  </a:lnTo>
                  <a:lnTo>
                    <a:pt x="3370461" y="79805"/>
                  </a:lnTo>
                  <a:lnTo>
                    <a:pt x="3629727" y="119708"/>
                  </a:lnTo>
                  <a:lnTo>
                    <a:pt x="3888994" y="79805"/>
                  </a:lnTo>
                  <a:lnTo>
                    <a:pt x="4148260" y="119708"/>
                  </a:lnTo>
                  <a:lnTo>
                    <a:pt x="4407526" y="279319"/>
                  </a:lnTo>
                  <a:lnTo>
                    <a:pt x="4666792" y="199513"/>
                  </a:lnTo>
                  <a:lnTo>
                    <a:pt x="4926059" y="159610"/>
                  </a:lnTo>
                  <a:lnTo>
                    <a:pt x="5185325" y="478832"/>
                  </a:lnTo>
                  <a:lnTo>
                    <a:pt x="5444591" y="399027"/>
                  </a:lnTo>
                  <a:lnTo>
                    <a:pt x="5703857" y="359124"/>
                  </a:lnTo>
                  <a:lnTo>
                    <a:pt x="5963124" y="518735"/>
                  </a:lnTo>
                  <a:lnTo>
                    <a:pt x="6222390" y="558638"/>
                  </a:lnTo>
                  <a:lnTo>
                    <a:pt x="6481656" y="678346"/>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19221"/>
            </a:xfrm>
            <a:custGeom>
              <a:avLst/>
              <a:pathLst>
                <a:path w="6481656" h="319221">
                  <a:moveTo>
                    <a:pt x="0" y="39902"/>
                  </a:moveTo>
                  <a:lnTo>
                    <a:pt x="259266" y="0"/>
                  </a:lnTo>
                  <a:lnTo>
                    <a:pt x="518532" y="39902"/>
                  </a:lnTo>
                  <a:lnTo>
                    <a:pt x="777798" y="0"/>
                  </a:lnTo>
                  <a:lnTo>
                    <a:pt x="1037065" y="0"/>
                  </a:lnTo>
                  <a:lnTo>
                    <a:pt x="1296331" y="0"/>
                  </a:lnTo>
                  <a:lnTo>
                    <a:pt x="1555597" y="79805"/>
                  </a:lnTo>
                  <a:lnTo>
                    <a:pt x="1814863" y="0"/>
                  </a:lnTo>
                  <a:lnTo>
                    <a:pt x="2074130" y="0"/>
                  </a:lnTo>
                  <a:lnTo>
                    <a:pt x="2333396" y="0"/>
                  </a:lnTo>
                  <a:lnTo>
                    <a:pt x="2592662" y="0"/>
                  </a:lnTo>
                  <a:lnTo>
                    <a:pt x="2851928" y="79805"/>
                  </a:lnTo>
                  <a:lnTo>
                    <a:pt x="3111195" y="39902"/>
                  </a:lnTo>
                  <a:lnTo>
                    <a:pt x="3370461" y="0"/>
                  </a:lnTo>
                  <a:lnTo>
                    <a:pt x="3629727" y="119708"/>
                  </a:lnTo>
                  <a:lnTo>
                    <a:pt x="3888994" y="0"/>
                  </a:lnTo>
                  <a:lnTo>
                    <a:pt x="4148260" y="79805"/>
                  </a:lnTo>
                  <a:lnTo>
                    <a:pt x="4407526" y="159610"/>
                  </a:lnTo>
                  <a:lnTo>
                    <a:pt x="4666792" y="119708"/>
                  </a:lnTo>
                  <a:lnTo>
                    <a:pt x="4926059" y="119708"/>
                  </a:lnTo>
                  <a:lnTo>
                    <a:pt x="5185325" y="279319"/>
                  </a:lnTo>
                  <a:lnTo>
                    <a:pt x="5444591" y="239416"/>
                  </a:lnTo>
                  <a:lnTo>
                    <a:pt x="5703857" y="199513"/>
                  </a:lnTo>
                  <a:lnTo>
                    <a:pt x="5963124" y="119708"/>
                  </a:lnTo>
                  <a:lnTo>
                    <a:pt x="6222390" y="319221"/>
                  </a:lnTo>
                  <a:lnTo>
                    <a:pt x="6481656" y="279319"/>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239416"/>
            </a:xfrm>
            <a:custGeom>
              <a:avLst/>
              <a:pathLst>
                <a:path w="6481656" h="239416">
                  <a:moveTo>
                    <a:pt x="0" y="119708"/>
                  </a:moveTo>
                  <a:lnTo>
                    <a:pt x="259266" y="39902"/>
                  </a:lnTo>
                  <a:lnTo>
                    <a:pt x="518532" y="39902"/>
                  </a:lnTo>
                  <a:lnTo>
                    <a:pt x="777798" y="39902"/>
                  </a:lnTo>
                  <a:lnTo>
                    <a:pt x="1037065" y="39902"/>
                  </a:lnTo>
                  <a:lnTo>
                    <a:pt x="1296331" y="39902"/>
                  </a:lnTo>
                  <a:lnTo>
                    <a:pt x="1555597" y="79805"/>
                  </a:lnTo>
                  <a:lnTo>
                    <a:pt x="1814863" y="159610"/>
                  </a:lnTo>
                  <a:lnTo>
                    <a:pt x="2074130" y="79805"/>
                  </a:lnTo>
                  <a:lnTo>
                    <a:pt x="2333396" y="39902"/>
                  </a:lnTo>
                  <a:lnTo>
                    <a:pt x="2592662" y="39902"/>
                  </a:lnTo>
                  <a:lnTo>
                    <a:pt x="2851928" y="39902"/>
                  </a:lnTo>
                  <a:lnTo>
                    <a:pt x="3111195" y="39902"/>
                  </a:lnTo>
                  <a:lnTo>
                    <a:pt x="3370461" y="79805"/>
                  </a:lnTo>
                  <a:lnTo>
                    <a:pt x="3629727" y="79805"/>
                  </a:lnTo>
                  <a:lnTo>
                    <a:pt x="3888994" y="119708"/>
                  </a:lnTo>
                  <a:lnTo>
                    <a:pt x="4148260" y="39902"/>
                  </a:lnTo>
                  <a:lnTo>
                    <a:pt x="4407526" y="119708"/>
                  </a:lnTo>
                  <a:lnTo>
                    <a:pt x="4666792" y="119708"/>
                  </a:lnTo>
                  <a:lnTo>
                    <a:pt x="4926059" y="0"/>
                  </a:lnTo>
                  <a:lnTo>
                    <a:pt x="5185325" y="239416"/>
                  </a:lnTo>
                  <a:lnTo>
                    <a:pt x="5444591" y="79805"/>
                  </a:lnTo>
                  <a:lnTo>
                    <a:pt x="5703857" y="159610"/>
                  </a:lnTo>
                  <a:lnTo>
                    <a:pt x="5963124" y="239416"/>
                  </a:lnTo>
                  <a:lnTo>
                    <a:pt x="6222390" y="199513"/>
                  </a:lnTo>
                  <a:lnTo>
                    <a:pt x="6481656"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298" y="1356159"/>
              <a:ext cx="246643" cy="154080"/>
            </a:xfrm>
            <a:custGeom>
              <a:avLst/>
              <a:pathLst>
                <a:path w="246643" h="154080">
                  <a:moveTo>
                    <a:pt x="246643" y="0"/>
                  </a:moveTo>
                  <a:lnTo>
                    <a:pt x="0" y="154080"/>
                  </a:lnTo>
                </a:path>
              </a:pathLst>
            </a:custGeom>
          </p:spPr>
          <p:txBody>
            <a:bodyPr/>
            <a:lstStyle/>
            <a:p/>
          </p:txBody>
        </p:sp>
        <p:sp>
          <p:nvSpPr>
            <p:cNvPr id="42" name="pl42"/>
            <p:cNvSpPr/>
            <p:nvPr/>
          </p:nvSpPr>
          <p:spPr>
            <a:xfrm>
              <a:off x="7939130" y="1598575"/>
              <a:ext cx="240811" cy="8403"/>
            </a:xfrm>
            <a:custGeom>
              <a:avLst/>
              <a:pathLst>
                <a:path w="240811" h="8403">
                  <a:moveTo>
                    <a:pt x="240811" y="8403"/>
                  </a:moveTo>
                  <a:lnTo>
                    <a:pt x="0" y="0"/>
                  </a:lnTo>
                </a:path>
              </a:pathLst>
            </a:custGeom>
          </p:spPr>
          <p:txBody>
            <a:bodyPr/>
            <a:lstStyle/>
            <a:p/>
          </p:txBody>
        </p:sp>
        <p:sp>
          <p:nvSpPr>
            <p:cNvPr id="43" name="pl43"/>
            <p:cNvSpPr/>
            <p:nvPr/>
          </p:nvSpPr>
          <p:spPr>
            <a:xfrm>
              <a:off x="7939149" y="1877672"/>
              <a:ext cx="240792" cy="5490"/>
            </a:xfrm>
            <a:custGeom>
              <a:avLst/>
              <a:pathLst>
                <a:path w="240792" h="5490">
                  <a:moveTo>
                    <a:pt x="240792" y="5490"/>
                  </a:moveTo>
                  <a:lnTo>
                    <a:pt x="0" y="0"/>
                  </a:lnTo>
                </a:path>
              </a:pathLst>
            </a:custGeom>
          </p:spPr>
          <p:txBody>
            <a:bodyPr/>
            <a:lstStyle/>
            <a:p/>
          </p:txBody>
        </p:sp>
        <p:sp>
          <p:nvSpPr>
            <p:cNvPr id="44" name="pl44"/>
            <p:cNvSpPr/>
            <p:nvPr/>
          </p:nvSpPr>
          <p:spPr>
            <a:xfrm>
              <a:off x="7934421" y="2004176"/>
              <a:ext cx="245520" cy="128920"/>
            </a:xfrm>
            <a:custGeom>
              <a:avLst/>
              <a:pathLst>
                <a:path w="245520" h="128920">
                  <a:moveTo>
                    <a:pt x="245520" y="128920"/>
                  </a:moveTo>
                  <a:lnTo>
                    <a:pt x="0" y="0"/>
                  </a:lnTo>
                </a:path>
              </a:pathLst>
            </a:custGeom>
          </p:spPr>
          <p:txBody>
            <a:bodyPr/>
            <a:lstStyle/>
            <a:p/>
          </p:txBody>
        </p:sp>
        <p:sp>
          <p:nvSpPr>
            <p:cNvPr id="45" name="pg45"/>
            <p:cNvSpPr/>
            <p:nvPr/>
          </p:nvSpPr>
          <p:spPr>
            <a:xfrm>
              <a:off x="8111362" y="12420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34222" y="128285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94%</a:t>
              </a:r>
            </a:p>
          </p:txBody>
        </p:sp>
        <p:sp>
          <p:nvSpPr>
            <p:cNvPr id="47" name="pg47"/>
            <p:cNvSpPr/>
            <p:nvPr/>
          </p:nvSpPr>
          <p:spPr>
            <a:xfrm>
              <a:off x="8111362" y="15160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568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49" name="pg49"/>
            <p:cNvSpPr/>
            <p:nvPr/>
          </p:nvSpPr>
          <p:spPr>
            <a:xfrm>
              <a:off x="8111362" y="17921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0" name="tx50"/>
            <p:cNvSpPr/>
            <p:nvPr/>
          </p:nvSpPr>
          <p:spPr>
            <a:xfrm>
              <a:off x="8134222" y="18330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85%</a:t>
              </a:r>
            </a:p>
          </p:txBody>
        </p:sp>
        <p:sp>
          <p:nvSpPr>
            <p:cNvPr id="51" name="pg51"/>
            <p:cNvSpPr/>
            <p:nvPr/>
          </p:nvSpPr>
          <p:spPr>
            <a:xfrm>
              <a:off x="8111362" y="20642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210512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082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Kyrgyzstan,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but close to the 95% target.
Between 2024 and 2025, 1 vaccines increased coverage, 2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370025"/>
              <a:ext cx="1379037" cy="211814"/>
            </a:xfrm>
            <a:prstGeom prst="rect">
              <a:avLst/>
            </a:prstGeom>
            <a:solidFill>
              <a:srgbClr val="D9D9D9">
                <a:alpha val="60000"/>
              </a:srgbClr>
            </a:solidFill>
          </p:spPr>
          <p:txBody>
            <a:bodyPr/>
            <a:lstStyle/>
            <a:p/>
          </p:txBody>
        </p:sp>
        <p:sp>
          <p:nvSpPr>
            <p:cNvPr id="10" name="pl10"/>
            <p:cNvSpPr/>
            <p:nvPr/>
          </p:nvSpPr>
          <p:spPr>
            <a:xfrm>
              <a:off x="152448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9771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110879"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2547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358960"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3553"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0273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02739"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6111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7570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0489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0489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948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3407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548669"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77855"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7855"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92448"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9244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244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244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60704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70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3262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24721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158117"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21684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215132"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201896"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26026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310184"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304047"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317244"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32745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346508"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356637"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381398"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376973"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41800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413614"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391605"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409266"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406198"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415048"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3946396"/>
              <a:ext cx="1379037" cy="211814"/>
            </a:xfrm>
            <a:prstGeom prst="rect">
              <a:avLst/>
            </a:prstGeom>
            <a:solidFill>
              <a:srgbClr val="D9D9D9">
                <a:alpha val="60000"/>
              </a:srgbClr>
            </a:solidFill>
          </p:spPr>
          <p:txBody>
            <a:bodyPr/>
            <a:lstStyle/>
            <a:p/>
          </p:txBody>
        </p:sp>
        <p:sp>
          <p:nvSpPr>
            <p:cNvPr id="61" name="pl61"/>
            <p:cNvSpPr/>
            <p:nvPr/>
          </p:nvSpPr>
          <p:spPr>
            <a:xfrm>
              <a:off x="29293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50256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3552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398983"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5740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32471"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70543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76380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807587"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5136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65958"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93892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295351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2953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298270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298270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8270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01188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02648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4107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4107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4107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476946"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520725"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2695841"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2754213"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2827178"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2885550"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619980"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60674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265048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2700438"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274689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2757059"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276587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278185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2795134"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2790670"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2837440"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282563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286224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284908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28578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4793655"/>
              <a:ext cx="1379037" cy="211814"/>
            </a:xfrm>
            <a:prstGeom prst="rect">
              <a:avLst/>
            </a:prstGeom>
            <a:solidFill>
              <a:srgbClr val="D9D9D9">
                <a:alpha val="60000"/>
              </a:srgbClr>
            </a:solidFill>
          </p:spPr>
          <p:txBody>
            <a:bodyPr/>
            <a:lstStyle/>
            <a:p/>
          </p:txBody>
        </p:sp>
        <p:sp>
          <p:nvSpPr>
            <p:cNvPr id="112" name="pl112"/>
            <p:cNvSpPr/>
            <p:nvPr/>
          </p:nvSpPr>
          <p:spPr>
            <a:xfrm>
              <a:off x="44217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99497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008132"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03731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227027"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270806"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299992"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31458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358364"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372957"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38755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402143"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40214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441673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44313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447510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447510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448970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448970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44897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50429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50429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50429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1298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15906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039420"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114097"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099148"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149065"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157520"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17211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195518"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201299"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214497"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224704"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243761"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27865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274225"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315253"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310866"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288857"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303450"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31230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32111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4319859"/>
              <a:ext cx="1379037" cy="222963"/>
            </a:xfrm>
            <a:prstGeom prst="rect">
              <a:avLst/>
            </a:prstGeom>
            <a:solidFill>
              <a:srgbClr val="D9D9D9">
                <a:alpha val="60000"/>
              </a:srgbClr>
            </a:solidFill>
          </p:spPr>
          <p:txBody>
            <a:bodyPr/>
            <a:lstStyle/>
            <a:p/>
          </p:txBody>
        </p:sp>
        <p:sp>
          <p:nvSpPr>
            <p:cNvPr id="163" name="pl163"/>
            <p:cNvSpPr/>
            <p:nvPr/>
          </p:nvSpPr>
          <p:spPr>
            <a:xfrm>
              <a:off x="576820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34144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25245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29623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471351"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5529723"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557350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5602688"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5661060"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5748618"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574861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5806990"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5821583"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36176"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850769"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850769"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879955"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879955"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90914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9237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938327"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5292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53741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5417978"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5593094"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5651466"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5695244"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5724430"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5782802"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5547736"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5583098"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5614958"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5620740"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5644144"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5654312"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5663123"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5679112"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5692387"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5734693"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5722891"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5759493"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576973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2463691"/>
              <a:ext cx="1379037" cy="211814"/>
            </a:xfrm>
            <a:prstGeom prst="rect">
              <a:avLst/>
            </a:prstGeom>
            <a:solidFill>
              <a:srgbClr val="D9D9D9">
                <a:alpha val="60000"/>
              </a:srgbClr>
            </a:solidFill>
          </p:spPr>
          <p:txBody>
            <a:bodyPr/>
            <a:lstStyle/>
            <a:p/>
          </p:txBody>
        </p:sp>
        <p:sp>
          <p:nvSpPr>
            <p:cNvPr id="212" name="pl212"/>
            <p:cNvSpPr/>
            <p:nvPr/>
          </p:nvSpPr>
          <p:spPr>
            <a:xfrm>
              <a:off x="72898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863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14654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628118"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68761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05385"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6919978"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6992943"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2129"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109687"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24280"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887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2118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22643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24102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9939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729939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732858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735776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35776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38695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38695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4015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6268292"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6749860"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6997941"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027127"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7041720"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7114685"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7143871"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7231429"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6958760"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6964425"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010955"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7034399"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7044566"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711178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7111827"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712773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715692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7165735"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720811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719496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721836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2040062"/>
              <a:ext cx="1379037" cy="211814"/>
            </a:xfrm>
            <a:prstGeom prst="rect">
              <a:avLst/>
            </a:prstGeom>
            <a:solidFill>
              <a:srgbClr val="D9D9D9">
                <a:alpha val="60000"/>
              </a:srgbClr>
            </a:solidFill>
          </p:spPr>
          <p:txBody>
            <a:bodyPr/>
            <a:lstStyle/>
            <a:p/>
          </p:txBody>
        </p:sp>
        <p:sp>
          <p:nvSpPr>
            <p:cNvPr id="263" name="pl263"/>
            <p:cNvSpPr/>
            <p:nvPr/>
          </p:nvSpPr>
          <p:spPr>
            <a:xfrm>
              <a:off x="87384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311665"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819348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831023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836860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8397790"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8558313"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8572906"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8602092"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861668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864587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868965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868965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868965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87334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873342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873342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8777208"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8777208"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87918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883558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85017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8501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31523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843197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8490346"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8519532"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8680055"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8372024"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8405635"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8415842"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844502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8515202"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8510854"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8497618"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8532585"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8545783"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8545861"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8589601"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8585176"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8590957"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8656746"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86581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866699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2852019"/>
              <a:ext cx="1379037" cy="235349"/>
            </a:xfrm>
            <a:prstGeom prst="rect">
              <a:avLst/>
            </a:prstGeom>
            <a:solidFill>
              <a:srgbClr val="D9D9D9">
                <a:alpha val="60000"/>
              </a:srgbClr>
            </a:solidFill>
          </p:spPr>
          <p:txBody>
            <a:bodyPr/>
            <a:lstStyle/>
            <a:p/>
          </p:txBody>
        </p:sp>
        <p:sp>
          <p:nvSpPr>
            <p:cNvPr id="314" name="pl314"/>
            <p:cNvSpPr/>
            <p:nvPr/>
          </p:nvSpPr>
          <p:spPr>
            <a:xfrm>
              <a:off x="100411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1436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908758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262697"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569150"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612929"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729673"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17231"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9977753"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9977753"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0006939"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003612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079904"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09090"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52869"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52869"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0182055"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96648"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5502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84206"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9879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920932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9384439"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9690892"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9734671"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9851415"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9938973"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0099496"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0099496"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0128682"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9861677"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9892297"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9912633"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9960837"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9952026"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9994410"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0009080"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0054177"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0092213"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0115617"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5" name="pl355"/>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rc360"/>
            <p:cNvSpPr/>
            <p:nvPr/>
          </p:nvSpPr>
          <p:spPr>
            <a:xfrm>
              <a:off x="10484293" y="2993229"/>
              <a:ext cx="1379037" cy="423629"/>
            </a:xfrm>
            <a:prstGeom prst="rect">
              <a:avLst/>
            </a:prstGeom>
            <a:solidFill>
              <a:srgbClr val="D9D9D9">
                <a:alpha val="60000"/>
              </a:srgbClr>
            </a:solidFill>
          </p:spPr>
          <p:txBody>
            <a:bodyPr/>
            <a:lstStyle/>
            <a:p/>
          </p:txBody>
        </p:sp>
        <p:sp>
          <p:nvSpPr>
            <p:cNvPr id="361" name="pl361"/>
            <p:cNvSpPr/>
            <p:nvPr/>
          </p:nvSpPr>
          <p:spPr>
            <a:xfrm>
              <a:off x="109352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2" name="tx362"/>
            <p:cNvSpPr/>
            <p:nvPr/>
          </p:nvSpPr>
          <p:spPr>
            <a:xfrm>
              <a:off x="1050845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40%</a:t>
              </a:r>
            </a:p>
          </p:txBody>
        </p:sp>
        <p:sp>
          <p:nvSpPr>
            <p:cNvPr id="363" name="pt363"/>
            <p:cNvSpPr/>
            <p:nvPr/>
          </p:nvSpPr>
          <p:spPr>
            <a:xfrm>
              <a:off x="105945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4" name="pt364"/>
            <p:cNvSpPr/>
            <p:nvPr/>
          </p:nvSpPr>
          <p:spPr>
            <a:xfrm>
              <a:off x="1119289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5" name="pt365"/>
            <p:cNvSpPr/>
            <p:nvPr/>
          </p:nvSpPr>
          <p:spPr>
            <a:xfrm>
              <a:off x="11236671"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6" name="pt366"/>
            <p:cNvSpPr/>
            <p:nvPr/>
          </p:nvSpPr>
          <p:spPr>
            <a:xfrm>
              <a:off x="11309636"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382601" y="3579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8" name="pt368"/>
            <p:cNvSpPr/>
            <p:nvPr/>
          </p:nvSpPr>
          <p:spPr>
            <a:xfrm>
              <a:off x="11470159"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1157231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11703647"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1170364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1173283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1174742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tx374"/>
            <p:cNvSpPr/>
            <p:nvPr/>
          </p:nvSpPr>
          <p:spPr>
            <a:xfrm>
              <a:off x="10716322" y="5292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75" name="tx375"/>
            <p:cNvSpPr/>
            <p:nvPr/>
          </p:nvSpPr>
          <p:spPr>
            <a:xfrm>
              <a:off x="11314634" y="48691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76" name="tx376"/>
            <p:cNvSpPr/>
            <p:nvPr/>
          </p:nvSpPr>
          <p:spPr>
            <a:xfrm>
              <a:off x="11358413"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77" name="tx377"/>
            <p:cNvSpPr/>
            <p:nvPr/>
          </p:nvSpPr>
          <p:spPr>
            <a:xfrm>
              <a:off x="1143137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78" name="tx378"/>
            <p:cNvSpPr/>
            <p:nvPr/>
          </p:nvSpPr>
          <p:spPr>
            <a:xfrm>
              <a:off x="1150434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79" name="tx379"/>
            <p:cNvSpPr/>
            <p:nvPr/>
          </p:nvSpPr>
          <p:spPr>
            <a:xfrm>
              <a:off x="11282552" y="31746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0" name="tx380"/>
            <p:cNvSpPr/>
            <p:nvPr/>
          </p:nvSpPr>
          <p:spPr>
            <a:xfrm>
              <a:off x="11406790" y="2751991"/>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81" name="tx381"/>
            <p:cNvSpPr/>
            <p:nvPr/>
          </p:nvSpPr>
          <p:spPr>
            <a:xfrm>
              <a:off x="11529199"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82" name="tx382"/>
            <p:cNvSpPr/>
            <p:nvPr/>
          </p:nvSpPr>
          <p:spPr>
            <a:xfrm>
              <a:off x="11502803"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83" name="tx383"/>
            <p:cNvSpPr/>
            <p:nvPr/>
          </p:nvSpPr>
          <p:spPr>
            <a:xfrm>
              <a:off x="11540839"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84" name="tx384"/>
            <p:cNvSpPr/>
            <p:nvPr/>
          </p:nvSpPr>
          <p:spPr>
            <a:xfrm>
              <a:off x="11564244"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85" name="rc38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86" name="rc38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(85%)</a:t>
              </a:r>
            </a:p>
          </p:txBody>
        </p:sp>
        <p:sp>
          <p:nvSpPr>
            <p:cNvPr id="388" name="rc38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9" name="tx38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(82%)</a:t>
              </a:r>
            </a:p>
          </p:txBody>
        </p:sp>
        <p:sp>
          <p:nvSpPr>
            <p:cNvPr id="390" name="rc39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1" name="tx39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(80%)</a:t>
              </a:r>
            </a:p>
          </p:txBody>
        </p:sp>
        <p:sp>
          <p:nvSpPr>
            <p:cNvPr id="392" name="rc39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3" name="tx39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(73%)</a:t>
              </a:r>
            </a:p>
          </p:txBody>
        </p:sp>
        <p:sp>
          <p:nvSpPr>
            <p:cNvPr id="394" name="rc39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5" name="tx39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(92%)</a:t>
              </a:r>
            </a:p>
          </p:txBody>
        </p:sp>
        <p:sp>
          <p:nvSpPr>
            <p:cNvPr id="396" name="rc39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7" name="tx39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(94%)</a:t>
              </a:r>
            </a:p>
          </p:txBody>
        </p:sp>
        <p:sp>
          <p:nvSpPr>
            <p:cNvPr id="398" name="rc39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9" name="tx39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(84%)</a:t>
              </a:r>
            </a:p>
          </p:txBody>
        </p:sp>
        <p:sp>
          <p:nvSpPr>
            <p:cNvPr id="400" name="rc40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1" name="tx40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(80%)</a:t>
              </a:r>
            </a:p>
          </p:txBody>
        </p:sp>
        <p:sp>
          <p:nvSpPr>
            <p:cNvPr id="402" name="pl40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3" name="pl40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4" name="pl41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6" name="pl43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pl44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7" name="pl44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tx452"/>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53" name="tx453"/>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54" name="tx454"/>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55" name="tx455"/>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56" name="tx456"/>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57" name="pl45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8" name="pl45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64" name="tx464"/>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65" name="tx465"/>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66" name="tx466"/>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67" name="tx467"/>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68" name="pl46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75" name="tx475"/>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76" name="tx476"/>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77" name="tx477"/>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78" name="tx478"/>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79" name="pl47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86" name="tx486"/>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87" name="tx487"/>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88" name="tx488"/>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89" name="tx489"/>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90" name="tx4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1" name="tx4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2" name="pt4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93" name="pt4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4" name="pt4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5" name="pt4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6" name="pt4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8" name="tx4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99" name="tx4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00" name="tx5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01" name="tx5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02" name="tx5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03" name="tx5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04" name="tx504"/>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505" name="tx5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06" name="tx506"/>
            <p:cNvSpPr/>
            <p:nvPr/>
          </p:nvSpPr>
          <p:spPr>
            <a:xfrm>
              <a:off x="5402205" y="6568512"/>
              <a:ext cx="646112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kgz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38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94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550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907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263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516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872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228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585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4065799"/>
              <a:ext cx="239888" cy="50198"/>
            </a:xfrm>
            <a:prstGeom prst="rect">
              <a:avLst/>
            </a:prstGeom>
            <a:solidFill>
              <a:srgbClr val="1CABE2">
                <a:alpha val="85098"/>
              </a:srgbClr>
            </a:solidFill>
          </p:spPr>
          <p:txBody>
            <a:bodyPr/>
            <a:lstStyle/>
            <a:p/>
          </p:txBody>
        </p:sp>
        <p:sp>
          <p:nvSpPr>
            <p:cNvPr id="27" name="rc27"/>
            <p:cNvSpPr/>
            <p:nvPr/>
          </p:nvSpPr>
          <p:spPr>
            <a:xfrm>
              <a:off x="1562816" y="4065845"/>
              <a:ext cx="239888" cy="50151"/>
            </a:xfrm>
            <a:prstGeom prst="rect">
              <a:avLst/>
            </a:prstGeom>
            <a:solidFill>
              <a:srgbClr val="1CABE2">
                <a:alpha val="85098"/>
              </a:srgbClr>
            </a:solidFill>
          </p:spPr>
          <p:txBody>
            <a:bodyPr/>
            <a:lstStyle/>
            <a:p/>
          </p:txBody>
        </p:sp>
        <p:sp>
          <p:nvSpPr>
            <p:cNvPr id="28" name="rc28"/>
            <p:cNvSpPr/>
            <p:nvPr/>
          </p:nvSpPr>
          <p:spPr>
            <a:xfrm>
              <a:off x="1829360" y="4065009"/>
              <a:ext cx="239888" cy="50987"/>
            </a:xfrm>
            <a:prstGeom prst="rect">
              <a:avLst/>
            </a:prstGeom>
            <a:solidFill>
              <a:srgbClr val="1CABE2">
                <a:alpha val="85098"/>
              </a:srgbClr>
            </a:solidFill>
          </p:spPr>
          <p:txBody>
            <a:bodyPr/>
            <a:lstStyle/>
            <a:p/>
          </p:txBody>
        </p:sp>
        <p:sp>
          <p:nvSpPr>
            <p:cNvPr id="29" name="rc29"/>
            <p:cNvSpPr/>
            <p:nvPr/>
          </p:nvSpPr>
          <p:spPr>
            <a:xfrm>
              <a:off x="2095903" y="4063941"/>
              <a:ext cx="239888" cy="52055"/>
            </a:xfrm>
            <a:prstGeom prst="rect">
              <a:avLst/>
            </a:prstGeom>
            <a:solidFill>
              <a:srgbClr val="1CABE2">
                <a:alpha val="85098"/>
              </a:srgbClr>
            </a:solidFill>
          </p:spPr>
          <p:txBody>
            <a:bodyPr/>
            <a:lstStyle/>
            <a:p/>
          </p:txBody>
        </p:sp>
        <p:sp>
          <p:nvSpPr>
            <p:cNvPr id="30" name="rc30"/>
            <p:cNvSpPr/>
            <p:nvPr/>
          </p:nvSpPr>
          <p:spPr>
            <a:xfrm>
              <a:off x="2362446" y="4062595"/>
              <a:ext cx="239888" cy="53402"/>
            </a:xfrm>
            <a:prstGeom prst="rect">
              <a:avLst/>
            </a:prstGeom>
            <a:solidFill>
              <a:srgbClr val="1CABE2">
                <a:alpha val="85098"/>
              </a:srgbClr>
            </a:solidFill>
          </p:spPr>
          <p:txBody>
            <a:bodyPr/>
            <a:lstStyle/>
            <a:p/>
          </p:txBody>
        </p:sp>
        <p:sp>
          <p:nvSpPr>
            <p:cNvPr id="31" name="rc31"/>
            <p:cNvSpPr/>
            <p:nvPr/>
          </p:nvSpPr>
          <p:spPr>
            <a:xfrm>
              <a:off x="2628989" y="4006963"/>
              <a:ext cx="239888" cy="109033"/>
            </a:xfrm>
            <a:prstGeom prst="rect">
              <a:avLst/>
            </a:prstGeom>
            <a:solidFill>
              <a:srgbClr val="1CABE2">
                <a:alpha val="85098"/>
              </a:srgbClr>
            </a:solidFill>
          </p:spPr>
          <p:txBody>
            <a:bodyPr/>
            <a:lstStyle/>
            <a:p/>
          </p:txBody>
        </p:sp>
        <p:sp>
          <p:nvSpPr>
            <p:cNvPr id="32" name="rc32"/>
            <p:cNvSpPr/>
            <p:nvPr/>
          </p:nvSpPr>
          <p:spPr>
            <a:xfrm>
              <a:off x="2895532" y="3886970"/>
              <a:ext cx="239888" cy="229026"/>
            </a:xfrm>
            <a:prstGeom prst="rect">
              <a:avLst/>
            </a:prstGeom>
            <a:solidFill>
              <a:srgbClr val="1CABE2">
                <a:alpha val="85098"/>
              </a:srgbClr>
            </a:solidFill>
          </p:spPr>
          <p:txBody>
            <a:bodyPr/>
            <a:lstStyle/>
            <a:p/>
          </p:txBody>
        </p:sp>
        <p:sp>
          <p:nvSpPr>
            <p:cNvPr id="33" name="rc33"/>
            <p:cNvSpPr/>
            <p:nvPr/>
          </p:nvSpPr>
          <p:spPr>
            <a:xfrm>
              <a:off x="3162075" y="3998976"/>
              <a:ext cx="239888" cy="117021"/>
            </a:xfrm>
            <a:prstGeom prst="rect">
              <a:avLst/>
            </a:prstGeom>
            <a:solidFill>
              <a:srgbClr val="1CABE2">
                <a:alpha val="85098"/>
              </a:srgbClr>
            </a:solidFill>
          </p:spPr>
          <p:txBody>
            <a:bodyPr/>
            <a:lstStyle/>
            <a:p/>
          </p:txBody>
        </p:sp>
        <p:sp>
          <p:nvSpPr>
            <p:cNvPr id="34" name="rc34"/>
            <p:cNvSpPr/>
            <p:nvPr/>
          </p:nvSpPr>
          <p:spPr>
            <a:xfrm>
              <a:off x="3428618" y="4055768"/>
              <a:ext cx="239888" cy="60228"/>
            </a:xfrm>
            <a:prstGeom prst="rect">
              <a:avLst/>
            </a:prstGeom>
            <a:solidFill>
              <a:srgbClr val="1CABE2">
                <a:alpha val="85098"/>
              </a:srgbClr>
            </a:solidFill>
          </p:spPr>
          <p:txBody>
            <a:bodyPr/>
            <a:lstStyle/>
            <a:p/>
          </p:txBody>
        </p:sp>
        <p:sp>
          <p:nvSpPr>
            <p:cNvPr id="35" name="rc35"/>
            <p:cNvSpPr/>
            <p:nvPr/>
          </p:nvSpPr>
          <p:spPr>
            <a:xfrm>
              <a:off x="3695161" y="3989085"/>
              <a:ext cx="239888" cy="126912"/>
            </a:xfrm>
            <a:prstGeom prst="rect">
              <a:avLst/>
            </a:prstGeom>
            <a:solidFill>
              <a:srgbClr val="1CABE2">
                <a:alpha val="85098"/>
              </a:srgbClr>
            </a:solidFill>
          </p:spPr>
          <p:txBody>
            <a:bodyPr/>
            <a:lstStyle/>
            <a:p/>
          </p:txBody>
        </p:sp>
        <p:sp>
          <p:nvSpPr>
            <p:cNvPr id="36" name="rc36"/>
            <p:cNvSpPr/>
            <p:nvPr/>
          </p:nvSpPr>
          <p:spPr>
            <a:xfrm>
              <a:off x="3961705" y="4047828"/>
              <a:ext cx="239888" cy="68169"/>
            </a:xfrm>
            <a:prstGeom prst="rect">
              <a:avLst/>
            </a:prstGeom>
            <a:solidFill>
              <a:srgbClr val="1CABE2">
                <a:alpha val="85098"/>
              </a:srgbClr>
            </a:solidFill>
          </p:spPr>
          <p:txBody>
            <a:bodyPr/>
            <a:lstStyle/>
            <a:p/>
          </p:txBody>
        </p:sp>
        <p:sp>
          <p:nvSpPr>
            <p:cNvPr id="37" name="rc37"/>
            <p:cNvSpPr/>
            <p:nvPr/>
          </p:nvSpPr>
          <p:spPr>
            <a:xfrm>
              <a:off x="4228248" y="3905406"/>
              <a:ext cx="239888" cy="210591"/>
            </a:xfrm>
            <a:prstGeom prst="rect">
              <a:avLst/>
            </a:prstGeom>
            <a:solidFill>
              <a:srgbClr val="1CABE2">
                <a:alpha val="85098"/>
              </a:srgbClr>
            </a:solidFill>
          </p:spPr>
          <p:txBody>
            <a:bodyPr/>
            <a:lstStyle/>
            <a:p/>
          </p:txBody>
        </p:sp>
        <p:sp>
          <p:nvSpPr>
            <p:cNvPr id="38" name="rc38"/>
            <p:cNvSpPr/>
            <p:nvPr/>
          </p:nvSpPr>
          <p:spPr>
            <a:xfrm>
              <a:off x="4494791" y="3902712"/>
              <a:ext cx="239888" cy="213284"/>
            </a:xfrm>
            <a:prstGeom prst="rect">
              <a:avLst/>
            </a:prstGeom>
            <a:solidFill>
              <a:srgbClr val="1CABE2">
                <a:alpha val="85098"/>
              </a:srgbClr>
            </a:solidFill>
          </p:spPr>
          <p:txBody>
            <a:bodyPr/>
            <a:lstStyle/>
            <a:p/>
          </p:txBody>
        </p:sp>
        <p:sp>
          <p:nvSpPr>
            <p:cNvPr id="39" name="rc39"/>
            <p:cNvSpPr/>
            <p:nvPr/>
          </p:nvSpPr>
          <p:spPr>
            <a:xfrm>
              <a:off x="4761334" y="4046249"/>
              <a:ext cx="239888" cy="69748"/>
            </a:xfrm>
            <a:prstGeom prst="rect">
              <a:avLst/>
            </a:prstGeom>
            <a:solidFill>
              <a:srgbClr val="1CABE2">
                <a:alpha val="85098"/>
              </a:srgbClr>
            </a:solidFill>
          </p:spPr>
          <p:txBody>
            <a:bodyPr/>
            <a:lstStyle/>
            <a:p/>
          </p:txBody>
        </p:sp>
        <p:sp>
          <p:nvSpPr>
            <p:cNvPr id="40" name="rc40"/>
            <p:cNvSpPr/>
            <p:nvPr/>
          </p:nvSpPr>
          <p:spPr>
            <a:xfrm>
              <a:off x="5027877" y="3833011"/>
              <a:ext cx="239888" cy="282986"/>
            </a:xfrm>
            <a:prstGeom prst="rect">
              <a:avLst/>
            </a:prstGeom>
            <a:solidFill>
              <a:srgbClr val="1CABE2">
                <a:alpha val="85098"/>
              </a:srgbClr>
            </a:solidFill>
          </p:spPr>
          <p:txBody>
            <a:bodyPr/>
            <a:lstStyle/>
            <a:p/>
          </p:txBody>
        </p:sp>
        <p:sp>
          <p:nvSpPr>
            <p:cNvPr id="41" name="rc41"/>
            <p:cNvSpPr/>
            <p:nvPr/>
          </p:nvSpPr>
          <p:spPr>
            <a:xfrm>
              <a:off x="5294420" y="4045645"/>
              <a:ext cx="239888" cy="70351"/>
            </a:xfrm>
            <a:prstGeom prst="rect">
              <a:avLst/>
            </a:prstGeom>
            <a:solidFill>
              <a:srgbClr val="1CABE2">
                <a:alpha val="85098"/>
              </a:srgbClr>
            </a:solidFill>
          </p:spPr>
          <p:txBody>
            <a:bodyPr/>
            <a:lstStyle/>
            <a:p/>
          </p:txBody>
        </p:sp>
        <p:sp>
          <p:nvSpPr>
            <p:cNvPr id="42" name="rc42"/>
            <p:cNvSpPr/>
            <p:nvPr/>
          </p:nvSpPr>
          <p:spPr>
            <a:xfrm>
              <a:off x="5560963" y="3910374"/>
              <a:ext cx="239888" cy="205622"/>
            </a:xfrm>
            <a:prstGeom prst="rect">
              <a:avLst/>
            </a:prstGeom>
            <a:solidFill>
              <a:srgbClr val="1CABE2">
                <a:alpha val="85098"/>
              </a:srgbClr>
            </a:solidFill>
          </p:spPr>
          <p:txBody>
            <a:bodyPr/>
            <a:lstStyle/>
            <a:p/>
          </p:txBody>
        </p:sp>
        <p:sp>
          <p:nvSpPr>
            <p:cNvPr id="43" name="rc43"/>
            <p:cNvSpPr/>
            <p:nvPr/>
          </p:nvSpPr>
          <p:spPr>
            <a:xfrm>
              <a:off x="5827506" y="3704194"/>
              <a:ext cx="239888" cy="411802"/>
            </a:xfrm>
            <a:prstGeom prst="rect">
              <a:avLst/>
            </a:prstGeom>
            <a:solidFill>
              <a:srgbClr val="1CABE2">
                <a:alpha val="85098"/>
              </a:srgbClr>
            </a:solidFill>
          </p:spPr>
          <p:txBody>
            <a:bodyPr/>
            <a:lstStyle/>
            <a:p/>
          </p:txBody>
        </p:sp>
        <p:sp>
          <p:nvSpPr>
            <p:cNvPr id="44" name="rc44"/>
            <p:cNvSpPr/>
            <p:nvPr/>
          </p:nvSpPr>
          <p:spPr>
            <a:xfrm>
              <a:off x="6094049" y="3962895"/>
              <a:ext cx="239888" cy="153102"/>
            </a:xfrm>
            <a:prstGeom prst="rect">
              <a:avLst/>
            </a:prstGeom>
            <a:solidFill>
              <a:srgbClr val="1CABE2">
                <a:alpha val="85098"/>
              </a:srgbClr>
            </a:solidFill>
          </p:spPr>
          <p:txBody>
            <a:bodyPr/>
            <a:lstStyle/>
            <a:p/>
          </p:txBody>
        </p:sp>
        <p:sp>
          <p:nvSpPr>
            <p:cNvPr id="45" name="rc45"/>
            <p:cNvSpPr/>
            <p:nvPr/>
          </p:nvSpPr>
          <p:spPr>
            <a:xfrm>
              <a:off x="6360593" y="4036962"/>
              <a:ext cx="239888" cy="79035"/>
            </a:xfrm>
            <a:prstGeom prst="rect">
              <a:avLst/>
            </a:prstGeom>
            <a:solidFill>
              <a:srgbClr val="1CABE2">
                <a:alpha val="85098"/>
              </a:srgbClr>
            </a:solidFill>
          </p:spPr>
          <p:txBody>
            <a:bodyPr/>
            <a:lstStyle/>
            <a:p/>
          </p:txBody>
        </p:sp>
        <p:sp>
          <p:nvSpPr>
            <p:cNvPr id="46" name="rc46"/>
            <p:cNvSpPr/>
            <p:nvPr/>
          </p:nvSpPr>
          <p:spPr>
            <a:xfrm>
              <a:off x="6627136" y="3382944"/>
              <a:ext cx="239888" cy="733053"/>
            </a:xfrm>
            <a:prstGeom prst="rect">
              <a:avLst/>
            </a:prstGeom>
            <a:solidFill>
              <a:srgbClr val="1CABE2">
                <a:alpha val="85098"/>
              </a:srgbClr>
            </a:solidFill>
          </p:spPr>
          <p:txBody>
            <a:bodyPr/>
            <a:lstStyle/>
            <a:p/>
          </p:txBody>
        </p:sp>
        <p:sp>
          <p:nvSpPr>
            <p:cNvPr id="47" name="rc47"/>
            <p:cNvSpPr/>
            <p:nvPr/>
          </p:nvSpPr>
          <p:spPr>
            <a:xfrm>
              <a:off x="6893679" y="3343705"/>
              <a:ext cx="239888" cy="772292"/>
            </a:xfrm>
            <a:prstGeom prst="rect">
              <a:avLst/>
            </a:prstGeom>
            <a:solidFill>
              <a:srgbClr val="1CABE2">
                <a:alpha val="85098"/>
              </a:srgbClr>
            </a:solidFill>
          </p:spPr>
          <p:txBody>
            <a:bodyPr/>
            <a:lstStyle/>
            <a:p/>
          </p:txBody>
        </p:sp>
        <p:sp>
          <p:nvSpPr>
            <p:cNvPr id="48" name="rc48"/>
            <p:cNvSpPr/>
            <p:nvPr/>
          </p:nvSpPr>
          <p:spPr>
            <a:xfrm>
              <a:off x="7160222" y="3427152"/>
              <a:ext cx="239888" cy="688845"/>
            </a:xfrm>
            <a:prstGeom prst="rect">
              <a:avLst/>
            </a:prstGeom>
            <a:solidFill>
              <a:srgbClr val="1CABE2">
                <a:alpha val="85098"/>
              </a:srgbClr>
            </a:solidFill>
          </p:spPr>
          <p:txBody>
            <a:bodyPr/>
            <a:lstStyle/>
            <a:p/>
          </p:txBody>
        </p:sp>
        <p:sp>
          <p:nvSpPr>
            <p:cNvPr id="49" name="rc49"/>
            <p:cNvSpPr/>
            <p:nvPr/>
          </p:nvSpPr>
          <p:spPr>
            <a:xfrm>
              <a:off x="7426765" y="3493835"/>
              <a:ext cx="239888" cy="622161"/>
            </a:xfrm>
            <a:prstGeom prst="rect">
              <a:avLst/>
            </a:prstGeom>
            <a:solidFill>
              <a:srgbClr val="1CABE2">
                <a:alpha val="85098"/>
              </a:srgbClr>
            </a:solidFill>
          </p:spPr>
          <p:txBody>
            <a:bodyPr/>
            <a:lstStyle/>
            <a:p/>
          </p:txBody>
        </p:sp>
        <p:sp>
          <p:nvSpPr>
            <p:cNvPr id="50" name="rc50"/>
            <p:cNvSpPr/>
            <p:nvPr/>
          </p:nvSpPr>
          <p:spPr>
            <a:xfrm>
              <a:off x="7693308" y="3425294"/>
              <a:ext cx="239888" cy="690702"/>
            </a:xfrm>
            <a:prstGeom prst="rect">
              <a:avLst/>
            </a:prstGeom>
            <a:solidFill>
              <a:srgbClr val="1CABE2">
                <a:alpha val="85098"/>
              </a:srgbClr>
            </a:solidFill>
          </p:spPr>
          <p:txBody>
            <a:bodyPr/>
            <a:lstStyle/>
            <a:p/>
          </p:txBody>
        </p:sp>
        <p:sp>
          <p:nvSpPr>
            <p:cNvPr id="51" name="rc51"/>
            <p:cNvSpPr/>
            <p:nvPr/>
          </p:nvSpPr>
          <p:spPr>
            <a:xfrm>
              <a:off x="7959851" y="3085422"/>
              <a:ext cx="239888" cy="1030574"/>
            </a:xfrm>
            <a:prstGeom prst="rect">
              <a:avLst/>
            </a:prstGeom>
            <a:solidFill>
              <a:srgbClr val="1CABE2">
                <a:alpha val="85098"/>
              </a:srgbClr>
            </a:solidFill>
          </p:spPr>
          <p:txBody>
            <a:bodyPr/>
            <a:lstStyle/>
            <a:p/>
          </p:txBody>
        </p:sp>
        <p:sp>
          <p:nvSpPr>
            <p:cNvPr id="52" name="rc52"/>
            <p:cNvSpPr/>
            <p:nvPr/>
          </p:nvSpPr>
          <p:spPr>
            <a:xfrm>
              <a:off x="1296273" y="4065799"/>
              <a:ext cx="239888" cy="0"/>
            </a:xfrm>
            <a:prstGeom prst="rect">
              <a:avLst/>
            </a:prstGeom>
            <a:solidFill>
              <a:srgbClr val="B3B3B3">
                <a:alpha val="85098"/>
              </a:srgbClr>
            </a:solidFill>
          </p:spPr>
          <p:txBody>
            <a:bodyPr/>
            <a:lstStyle/>
            <a:p/>
          </p:txBody>
        </p:sp>
        <p:sp>
          <p:nvSpPr>
            <p:cNvPr id="53" name="rc53"/>
            <p:cNvSpPr/>
            <p:nvPr/>
          </p:nvSpPr>
          <p:spPr>
            <a:xfrm>
              <a:off x="1562816" y="4065845"/>
              <a:ext cx="239888" cy="0"/>
            </a:xfrm>
            <a:prstGeom prst="rect">
              <a:avLst/>
            </a:prstGeom>
            <a:solidFill>
              <a:srgbClr val="B3B3B3">
                <a:alpha val="85098"/>
              </a:srgbClr>
            </a:solidFill>
          </p:spPr>
          <p:txBody>
            <a:bodyPr/>
            <a:lstStyle/>
            <a:p/>
          </p:txBody>
        </p:sp>
        <p:sp>
          <p:nvSpPr>
            <p:cNvPr id="54" name="rc54"/>
            <p:cNvSpPr/>
            <p:nvPr/>
          </p:nvSpPr>
          <p:spPr>
            <a:xfrm>
              <a:off x="1829360" y="4014068"/>
              <a:ext cx="239888" cy="50941"/>
            </a:xfrm>
            <a:prstGeom prst="rect">
              <a:avLst/>
            </a:prstGeom>
            <a:solidFill>
              <a:srgbClr val="B3B3B3">
                <a:alpha val="85098"/>
              </a:srgbClr>
            </a:solidFill>
          </p:spPr>
          <p:txBody>
            <a:bodyPr/>
            <a:lstStyle/>
            <a:p/>
          </p:txBody>
        </p:sp>
        <p:sp>
          <p:nvSpPr>
            <p:cNvPr id="55" name="rc55"/>
            <p:cNvSpPr/>
            <p:nvPr/>
          </p:nvSpPr>
          <p:spPr>
            <a:xfrm>
              <a:off x="2095903" y="4011839"/>
              <a:ext cx="239888" cy="52102"/>
            </a:xfrm>
            <a:prstGeom prst="rect">
              <a:avLst/>
            </a:prstGeom>
            <a:solidFill>
              <a:srgbClr val="B3B3B3">
                <a:alpha val="85098"/>
              </a:srgbClr>
            </a:solidFill>
          </p:spPr>
          <p:txBody>
            <a:bodyPr/>
            <a:lstStyle/>
            <a:p/>
          </p:txBody>
        </p:sp>
        <p:sp>
          <p:nvSpPr>
            <p:cNvPr id="56" name="rc56"/>
            <p:cNvSpPr/>
            <p:nvPr/>
          </p:nvSpPr>
          <p:spPr>
            <a:xfrm>
              <a:off x="2362446" y="4062595"/>
              <a:ext cx="239888" cy="0"/>
            </a:xfrm>
            <a:prstGeom prst="rect">
              <a:avLst/>
            </a:prstGeom>
            <a:solidFill>
              <a:srgbClr val="B3B3B3">
                <a:alpha val="85098"/>
              </a:srgbClr>
            </a:solidFill>
          </p:spPr>
          <p:txBody>
            <a:bodyPr/>
            <a:lstStyle/>
            <a:p/>
          </p:txBody>
        </p:sp>
        <p:sp>
          <p:nvSpPr>
            <p:cNvPr id="57" name="rc57"/>
            <p:cNvSpPr/>
            <p:nvPr/>
          </p:nvSpPr>
          <p:spPr>
            <a:xfrm>
              <a:off x="2628989" y="4006963"/>
              <a:ext cx="239888" cy="0"/>
            </a:xfrm>
            <a:prstGeom prst="rect">
              <a:avLst/>
            </a:prstGeom>
            <a:solidFill>
              <a:srgbClr val="B3B3B3">
                <a:alpha val="85098"/>
              </a:srgbClr>
            </a:solidFill>
          </p:spPr>
          <p:txBody>
            <a:bodyPr/>
            <a:lstStyle/>
            <a:p/>
          </p:txBody>
        </p:sp>
        <p:sp>
          <p:nvSpPr>
            <p:cNvPr id="58" name="rc58"/>
            <p:cNvSpPr/>
            <p:nvPr/>
          </p:nvSpPr>
          <p:spPr>
            <a:xfrm>
              <a:off x="2895532" y="3657943"/>
              <a:ext cx="239888" cy="229026"/>
            </a:xfrm>
            <a:prstGeom prst="rect">
              <a:avLst/>
            </a:prstGeom>
            <a:solidFill>
              <a:srgbClr val="B3B3B3">
                <a:alpha val="85098"/>
              </a:srgbClr>
            </a:solidFill>
          </p:spPr>
          <p:txBody>
            <a:bodyPr/>
            <a:lstStyle/>
            <a:p/>
          </p:txBody>
        </p:sp>
        <p:sp>
          <p:nvSpPr>
            <p:cNvPr id="59" name="rc59"/>
            <p:cNvSpPr/>
            <p:nvPr/>
          </p:nvSpPr>
          <p:spPr>
            <a:xfrm>
              <a:off x="3162075" y="3764888"/>
              <a:ext cx="239888" cy="234088"/>
            </a:xfrm>
            <a:prstGeom prst="rect">
              <a:avLst/>
            </a:prstGeom>
            <a:solidFill>
              <a:srgbClr val="B3B3B3">
                <a:alpha val="85098"/>
              </a:srgbClr>
            </a:solidFill>
          </p:spPr>
          <p:txBody>
            <a:bodyPr/>
            <a:lstStyle/>
            <a:p/>
          </p:txBody>
        </p:sp>
        <p:sp>
          <p:nvSpPr>
            <p:cNvPr id="60" name="rc60"/>
            <p:cNvSpPr/>
            <p:nvPr/>
          </p:nvSpPr>
          <p:spPr>
            <a:xfrm>
              <a:off x="3428618" y="3814854"/>
              <a:ext cx="239888" cy="240914"/>
            </a:xfrm>
            <a:prstGeom prst="rect">
              <a:avLst/>
            </a:prstGeom>
            <a:solidFill>
              <a:srgbClr val="B3B3B3">
                <a:alpha val="85098"/>
              </a:srgbClr>
            </a:solidFill>
          </p:spPr>
          <p:txBody>
            <a:bodyPr/>
            <a:lstStyle/>
            <a:p/>
          </p:txBody>
        </p:sp>
        <p:sp>
          <p:nvSpPr>
            <p:cNvPr id="61" name="rc61"/>
            <p:cNvSpPr/>
            <p:nvPr/>
          </p:nvSpPr>
          <p:spPr>
            <a:xfrm>
              <a:off x="3695161" y="3798786"/>
              <a:ext cx="239888" cy="190298"/>
            </a:xfrm>
            <a:prstGeom prst="rect">
              <a:avLst/>
            </a:prstGeom>
            <a:solidFill>
              <a:srgbClr val="B3B3B3">
                <a:alpha val="85098"/>
              </a:srgbClr>
            </a:solidFill>
          </p:spPr>
          <p:txBody>
            <a:bodyPr/>
            <a:lstStyle/>
            <a:p/>
          </p:txBody>
        </p:sp>
        <p:sp>
          <p:nvSpPr>
            <p:cNvPr id="62" name="rc62"/>
            <p:cNvSpPr/>
            <p:nvPr/>
          </p:nvSpPr>
          <p:spPr>
            <a:xfrm>
              <a:off x="3961705" y="3843273"/>
              <a:ext cx="239888" cy="204554"/>
            </a:xfrm>
            <a:prstGeom prst="rect">
              <a:avLst/>
            </a:prstGeom>
            <a:solidFill>
              <a:srgbClr val="B3B3B3">
                <a:alpha val="85098"/>
              </a:srgbClr>
            </a:solidFill>
          </p:spPr>
          <p:txBody>
            <a:bodyPr/>
            <a:lstStyle/>
            <a:p/>
          </p:txBody>
        </p:sp>
        <p:sp>
          <p:nvSpPr>
            <p:cNvPr id="63" name="rc63"/>
            <p:cNvSpPr/>
            <p:nvPr/>
          </p:nvSpPr>
          <p:spPr>
            <a:xfrm>
              <a:off x="4228248" y="3835193"/>
              <a:ext cx="239888" cy="70212"/>
            </a:xfrm>
            <a:prstGeom prst="rect">
              <a:avLst/>
            </a:prstGeom>
            <a:solidFill>
              <a:srgbClr val="B3B3B3">
                <a:alpha val="85098"/>
              </a:srgbClr>
            </a:solidFill>
          </p:spPr>
          <p:txBody>
            <a:bodyPr/>
            <a:lstStyle/>
            <a:p/>
          </p:txBody>
        </p:sp>
        <p:sp>
          <p:nvSpPr>
            <p:cNvPr id="64" name="rc64"/>
            <p:cNvSpPr/>
            <p:nvPr/>
          </p:nvSpPr>
          <p:spPr>
            <a:xfrm>
              <a:off x="4494791" y="3831617"/>
              <a:ext cx="239888" cy="71094"/>
            </a:xfrm>
            <a:prstGeom prst="rect">
              <a:avLst/>
            </a:prstGeom>
            <a:solidFill>
              <a:srgbClr val="B3B3B3">
                <a:alpha val="85098"/>
              </a:srgbClr>
            </a:solidFill>
          </p:spPr>
          <p:txBody>
            <a:bodyPr/>
            <a:lstStyle/>
            <a:p/>
          </p:txBody>
        </p:sp>
        <p:sp>
          <p:nvSpPr>
            <p:cNvPr id="65" name="rc65"/>
            <p:cNvSpPr/>
            <p:nvPr/>
          </p:nvSpPr>
          <p:spPr>
            <a:xfrm>
              <a:off x="4761334" y="3906752"/>
              <a:ext cx="239888" cy="139496"/>
            </a:xfrm>
            <a:prstGeom prst="rect">
              <a:avLst/>
            </a:prstGeom>
            <a:solidFill>
              <a:srgbClr val="B3B3B3">
                <a:alpha val="85098"/>
              </a:srgbClr>
            </a:solidFill>
          </p:spPr>
          <p:txBody>
            <a:bodyPr/>
            <a:lstStyle/>
            <a:p/>
          </p:txBody>
        </p:sp>
        <p:sp>
          <p:nvSpPr>
            <p:cNvPr id="66" name="rc66"/>
            <p:cNvSpPr/>
            <p:nvPr/>
          </p:nvSpPr>
          <p:spPr>
            <a:xfrm>
              <a:off x="5027877" y="3833011"/>
              <a:ext cx="239888" cy="0"/>
            </a:xfrm>
            <a:prstGeom prst="rect">
              <a:avLst/>
            </a:prstGeom>
            <a:solidFill>
              <a:srgbClr val="B3B3B3">
                <a:alpha val="85098"/>
              </a:srgbClr>
            </a:solidFill>
          </p:spPr>
          <p:txBody>
            <a:bodyPr/>
            <a:lstStyle/>
            <a:p/>
          </p:txBody>
        </p:sp>
        <p:sp>
          <p:nvSpPr>
            <p:cNvPr id="67" name="rc67"/>
            <p:cNvSpPr/>
            <p:nvPr/>
          </p:nvSpPr>
          <p:spPr>
            <a:xfrm>
              <a:off x="5294420" y="3904941"/>
              <a:ext cx="239888" cy="140703"/>
            </a:xfrm>
            <a:prstGeom prst="rect">
              <a:avLst/>
            </a:prstGeom>
            <a:solidFill>
              <a:srgbClr val="B3B3B3">
                <a:alpha val="85098"/>
              </a:srgbClr>
            </a:solidFill>
          </p:spPr>
          <p:txBody>
            <a:bodyPr/>
            <a:lstStyle/>
            <a:p/>
          </p:txBody>
        </p:sp>
        <p:sp>
          <p:nvSpPr>
            <p:cNvPr id="68" name="rc68"/>
            <p:cNvSpPr/>
            <p:nvPr/>
          </p:nvSpPr>
          <p:spPr>
            <a:xfrm>
              <a:off x="5560963" y="3841880"/>
              <a:ext cx="239888" cy="68494"/>
            </a:xfrm>
            <a:prstGeom prst="rect">
              <a:avLst/>
            </a:prstGeom>
            <a:solidFill>
              <a:srgbClr val="B3B3B3">
                <a:alpha val="85098"/>
              </a:srgbClr>
            </a:solidFill>
          </p:spPr>
          <p:txBody>
            <a:bodyPr/>
            <a:lstStyle/>
            <a:p/>
          </p:txBody>
        </p:sp>
        <p:sp>
          <p:nvSpPr>
            <p:cNvPr id="69" name="rc69"/>
            <p:cNvSpPr/>
            <p:nvPr/>
          </p:nvSpPr>
          <p:spPr>
            <a:xfrm>
              <a:off x="5827506" y="3566880"/>
              <a:ext cx="239888" cy="137314"/>
            </a:xfrm>
            <a:prstGeom prst="rect">
              <a:avLst/>
            </a:prstGeom>
            <a:solidFill>
              <a:srgbClr val="B3B3B3">
                <a:alpha val="85098"/>
              </a:srgbClr>
            </a:solidFill>
          </p:spPr>
          <p:txBody>
            <a:bodyPr/>
            <a:lstStyle/>
            <a:p/>
          </p:txBody>
        </p:sp>
        <p:sp>
          <p:nvSpPr>
            <p:cNvPr id="70" name="rc70"/>
            <p:cNvSpPr/>
            <p:nvPr/>
          </p:nvSpPr>
          <p:spPr>
            <a:xfrm>
              <a:off x="6094049" y="3656689"/>
              <a:ext cx="239888" cy="306205"/>
            </a:xfrm>
            <a:prstGeom prst="rect">
              <a:avLst/>
            </a:prstGeom>
            <a:solidFill>
              <a:srgbClr val="B3B3B3">
                <a:alpha val="85098"/>
              </a:srgbClr>
            </a:solidFill>
          </p:spPr>
          <p:txBody>
            <a:bodyPr/>
            <a:lstStyle/>
            <a:p/>
          </p:txBody>
        </p:sp>
        <p:sp>
          <p:nvSpPr>
            <p:cNvPr id="71" name="rc71"/>
            <p:cNvSpPr/>
            <p:nvPr/>
          </p:nvSpPr>
          <p:spPr>
            <a:xfrm>
              <a:off x="6360593" y="3720772"/>
              <a:ext cx="239888" cy="316189"/>
            </a:xfrm>
            <a:prstGeom prst="rect">
              <a:avLst/>
            </a:prstGeom>
            <a:solidFill>
              <a:srgbClr val="B3B3B3">
                <a:alpha val="85098"/>
              </a:srgbClr>
            </a:solidFill>
          </p:spPr>
          <p:txBody>
            <a:bodyPr/>
            <a:lstStyle/>
            <a:p/>
          </p:txBody>
        </p:sp>
        <p:sp>
          <p:nvSpPr>
            <p:cNvPr id="72" name="rc72"/>
            <p:cNvSpPr/>
            <p:nvPr/>
          </p:nvSpPr>
          <p:spPr>
            <a:xfrm>
              <a:off x="6627136" y="3163018"/>
              <a:ext cx="239888" cy="219925"/>
            </a:xfrm>
            <a:prstGeom prst="rect">
              <a:avLst/>
            </a:prstGeom>
            <a:solidFill>
              <a:srgbClr val="B3B3B3">
                <a:alpha val="85098"/>
              </a:srgbClr>
            </a:solidFill>
          </p:spPr>
          <p:txBody>
            <a:bodyPr/>
            <a:lstStyle/>
            <a:p/>
          </p:txBody>
        </p:sp>
        <p:sp>
          <p:nvSpPr>
            <p:cNvPr id="73" name="rc73"/>
            <p:cNvSpPr/>
            <p:nvPr/>
          </p:nvSpPr>
          <p:spPr>
            <a:xfrm>
              <a:off x="6893679" y="3343705"/>
              <a:ext cx="239888" cy="0"/>
            </a:xfrm>
            <a:prstGeom prst="rect">
              <a:avLst/>
            </a:prstGeom>
            <a:solidFill>
              <a:srgbClr val="B3B3B3">
                <a:alpha val="85098"/>
              </a:srgbClr>
            </a:solidFill>
          </p:spPr>
          <p:txBody>
            <a:bodyPr/>
            <a:lstStyle/>
            <a:p/>
          </p:txBody>
        </p:sp>
        <p:sp>
          <p:nvSpPr>
            <p:cNvPr id="74" name="rc74"/>
            <p:cNvSpPr/>
            <p:nvPr/>
          </p:nvSpPr>
          <p:spPr>
            <a:xfrm>
              <a:off x="7160222" y="3427152"/>
              <a:ext cx="239888" cy="0"/>
            </a:xfrm>
            <a:prstGeom prst="rect">
              <a:avLst/>
            </a:prstGeom>
            <a:solidFill>
              <a:srgbClr val="B3B3B3">
                <a:alpha val="85098"/>
              </a:srgbClr>
            </a:solidFill>
          </p:spPr>
          <p:txBody>
            <a:bodyPr/>
            <a:lstStyle/>
            <a:p/>
          </p:txBody>
        </p:sp>
        <p:sp>
          <p:nvSpPr>
            <p:cNvPr id="75" name="rc75"/>
            <p:cNvSpPr/>
            <p:nvPr/>
          </p:nvSpPr>
          <p:spPr>
            <a:xfrm>
              <a:off x="7426765" y="3148159"/>
              <a:ext cx="239888" cy="345676"/>
            </a:xfrm>
            <a:prstGeom prst="rect">
              <a:avLst/>
            </a:prstGeom>
            <a:solidFill>
              <a:srgbClr val="B3B3B3">
                <a:alpha val="85098"/>
              </a:srgbClr>
            </a:solidFill>
          </p:spPr>
          <p:txBody>
            <a:bodyPr/>
            <a:lstStyle/>
            <a:p/>
          </p:txBody>
        </p:sp>
        <p:sp>
          <p:nvSpPr>
            <p:cNvPr id="76" name="rc76"/>
            <p:cNvSpPr/>
            <p:nvPr/>
          </p:nvSpPr>
          <p:spPr>
            <a:xfrm>
              <a:off x="7693308" y="3079943"/>
              <a:ext cx="239888" cy="345351"/>
            </a:xfrm>
            <a:prstGeom prst="rect">
              <a:avLst/>
            </a:prstGeom>
            <a:solidFill>
              <a:srgbClr val="B3B3B3">
                <a:alpha val="85098"/>
              </a:srgbClr>
            </a:solidFill>
          </p:spPr>
          <p:txBody>
            <a:bodyPr/>
            <a:lstStyle/>
            <a:p/>
          </p:txBody>
        </p:sp>
        <p:sp>
          <p:nvSpPr>
            <p:cNvPr id="77" name="rc77"/>
            <p:cNvSpPr/>
            <p:nvPr/>
          </p:nvSpPr>
          <p:spPr>
            <a:xfrm>
              <a:off x="7959851" y="2879289"/>
              <a:ext cx="239888" cy="206133"/>
            </a:xfrm>
            <a:prstGeom prst="rect">
              <a:avLst/>
            </a:prstGeom>
            <a:solidFill>
              <a:srgbClr val="B3B3B3">
                <a:alpha val="85098"/>
              </a:srgbClr>
            </a:solidFill>
          </p:spPr>
          <p:txBody>
            <a:bodyPr/>
            <a:lstStyle/>
            <a:p/>
          </p:txBody>
        </p:sp>
        <p:sp>
          <p:nvSpPr>
            <p:cNvPr id="78" name="pl78"/>
            <p:cNvSpPr/>
            <p:nvPr/>
          </p:nvSpPr>
          <p:spPr>
            <a:xfrm>
              <a:off x="1416218" y="2075428"/>
              <a:ext cx="6663577" cy="288565"/>
            </a:xfrm>
            <a:custGeom>
              <a:avLst/>
              <a:pathLst>
                <a:path w="6663577" h="288565">
                  <a:moveTo>
                    <a:pt x="0" y="0"/>
                  </a:moveTo>
                  <a:lnTo>
                    <a:pt x="266543" y="0"/>
                  </a:lnTo>
                  <a:lnTo>
                    <a:pt x="533086" y="0"/>
                  </a:lnTo>
                  <a:lnTo>
                    <a:pt x="799629" y="0"/>
                  </a:lnTo>
                  <a:lnTo>
                    <a:pt x="1066172" y="0"/>
                  </a:lnTo>
                  <a:lnTo>
                    <a:pt x="1332715" y="20611"/>
                  </a:lnTo>
                  <a:lnTo>
                    <a:pt x="1599258" y="61835"/>
                  </a:lnTo>
                  <a:lnTo>
                    <a:pt x="1865801" y="20611"/>
                  </a:lnTo>
                  <a:lnTo>
                    <a:pt x="2132344" y="0"/>
                  </a:lnTo>
                  <a:lnTo>
                    <a:pt x="2398888" y="20611"/>
                  </a:lnTo>
                  <a:lnTo>
                    <a:pt x="2665431" y="0"/>
                  </a:lnTo>
                  <a:lnTo>
                    <a:pt x="2931974" y="41223"/>
                  </a:lnTo>
                  <a:lnTo>
                    <a:pt x="3198517" y="41223"/>
                  </a:lnTo>
                  <a:lnTo>
                    <a:pt x="3465060" y="0"/>
                  </a:lnTo>
                  <a:lnTo>
                    <a:pt x="3731603" y="61835"/>
                  </a:lnTo>
                  <a:lnTo>
                    <a:pt x="3998146" y="0"/>
                  </a:lnTo>
                  <a:lnTo>
                    <a:pt x="4264689" y="41223"/>
                  </a:lnTo>
                  <a:lnTo>
                    <a:pt x="4531233" y="103059"/>
                  </a:lnTo>
                  <a:lnTo>
                    <a:pt x="4797776" y="20611"/>
                  </a:lnTo>
                  <a:lnTo>
                    <a:pt x="5064319" y="0"/>
                  </a:lnTo>
                  <a:lnTo>
                    <a:pt x="5330862" y="185506"/>
                  </a:lnTo>
                  <a:lnTo>
                    <a:pt x="5597405" y="206118"/>
                  </a:lnTo>
                  <a:lnTo>
                    <a:pt x="5863948" y="185506"/>
                  </a:lnTo>
                  <a:lnTo>
                    <a:pt x="6130491" y="164894"/>
                  </a:lnTo>
                  <a:lnTo>
                    <a:pt x="6397034" y="185506"/>
                  </a:lnTo>
                  <a:lnTo>
                    <a:pt x="6663577" y="288565"/>
                  </a:lnTo>
                </a:path>
              </a:pathLst>
            </a:custGeom>
            <a:ln w="27101" cap="flat">
              <a:solidFill>
                <a:srgbClr val="0058AB">
                  <a:alpha val="100000"/>
                </a:srgbClr>
              </a:solidFill>
              <a:prstDash val="solid"/>
              <a:round/>
            </a:ln>
          </p:spPr>
          <p:txBody>
            <a:bodyPr/>
            <a:lstStyle/>
            <a:p/>
          </p:txBody>
        </p:sp>
        <p:sp>
          <p:nvSpPr>
            <p:cNvPr id="79" name="pl79"/>
            <p:cNvSpPr/>
            <p:nvPr/>
          </p:nvSpPr>
          <p:spPr>
            <a:xfrm>
              <a:off x="1416218" y="2075428"/>
              <a:ext cx="6663577" cy="350400"/>
            </a:xfrm>
            <a:custGeom>
              <a:avLst/>
              <a:pathLst>
                <a:path w="6663577" h="350400">
                  <a:moveTo>
                    <a:pt x="0" y="0"/>
                  </a:moveTo>
                  <a:lnTo>
                    <a:pt x="266543" y="0"/>
                  </a:lnTo>
                  <a:lnTo>
                    <a:pt x="533086" y="20611"/>
                  </a:lnTo>
                  <a:lnTo>
                    <a:pt x="799629" y="20611"/>
                  </a:lnTo>
                  <a:lnTo>
                    <a:pt x="1066172" y="0"/>
                  </a:lnTo>
                  <a:lnTo>
                    <a:pt x="1332715" y="20611"/>
                  </a:lnTo>
                  <a:lnTo>
                    <a:pt x="1599258" y="144282"/>
                  </a:lnTo>
                  <a:lnTo>
                    <a:pt x="1865801" y="103059"/>
                  </a:lnTo>
                  <a:lnTo>
                    <a:pt x="2132344" y="82447"/>
                  </a:lnTo>
                  <a:lnTo>
                    <a:pt x="2398888" y="82447"/>
                  </a:lnTo>
                  <a:lnTo>
                    <a:pt x="2665431" y="61835"/>
                  </a:lnTo>
                  <a:lnTo>
                    <a:pt x="2931974" y="61835"/>
                  </a:lnTo>
                  <a:lnTo>
                    <a:pt x="3198517" y="61835"/>
                  </a:lnTo>
                  <a:lnTo>
                    <a:pt x="3465060" y="41223"/>
                  </a:lnTo>
                  <a:lnTo>
                    <a:pt x="3731603" y="61835"/>
                  </a:lnTo>
                  <a:lnTo>
                    <a:pt x="3998146" y="41223"/>
                  </a:lnTo>
                  <a:lnTo>
                    <a:pt x="4264689" y="61835"/>
                  </a:lnTo>
                  <a:lnTo>
                    <a:pt x="4531233" y="144282"/>
                  </a:lnTo>
                  <a:lnTo>
                    <a:pt x="4797776" y="103059"/>
                  </a:lnTo>
                  <a:lnTo>
                    <a:pt x="5064319" y="82447"/>
                  </a:lnTo>
                  <a:lnTo>
                    <a:pt x="5330862" y="247341"/>
                  </a:lnTo>
                  <a:lnTo>
                    <a:pt x="5597405" y="206118"/>
                  </a:lnTo>
                  <a:lnTo>
                    <a:pt x="5863948" y="185506"/>
                  </a:lnTo>
                  <a:lnTo>
                    <a:pt x="6130491" y="267953"/>
                  </a:lnTo>
                  <a:lnTo>
                    <a:pt x="6397034" y="288565"/>
                  </a:lnTo>
                  <a:lnTo>
                    <a:pt x="6663577" y="350400"/>
                  </a:lnTo>
                </a:path>
              </a:pathLst>
            </a:custGeom>
            <a:ln w="27101" cap="flat">
              <a:solidFill>
                <a:srgbClr val="F26A21">
                  <a:alpha val="100000"/>
                </a:srgbClr>
              </a:solidFill>
              <a:prstDash val="solid"/>
              <a:round/>
            </a:ln>
          </p:spPr>
          <p:txBody>
            <a:bodyPr/>
            <a:lstStyle/>
            <a:p/>
          </p:txBody>
        </p:sp>
        <p:sp>
          <p:nvSpPr>
            <p:cNvPr id="80" name="tx80"/>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68864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6953334"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219877"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7486420"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9" name="tx89"/>
            <p:cNvSpPr/>
            <p:nvPr/>
          </p:nvSpPr>
          <p:spPr>
            <a:xfrm>
              <a:off x="7752963"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0" name="tx90"/>
            <p:cNvSpPr/>
            <p:nvPr/>
          </p:nvSpPr>
          <p:spPr>
            <a:xfrm>
              <a:off x="8019506"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91" name="tx91"/>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535407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42024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6686790"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7" name="tx97"/>
            <p:cNvSpPr/>
            <p:nvPr/>
          </p:nvSpPr>
          <p:spPr>
            <a:xfrm>
              <a:off x="6953334"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8" name="tx98"/>
            <p:cNvSpPr/>
            <p:nvPr/>
          </p:nvSpPr>
          <p:spPr>
            <a:xfrm>
              <a:off x="7219877"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748642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100" name="tx100"/>
            <p:cNvSpPr/>
            <p:nvPr/>
          </p:nvSpPr>
          <p:spPr>
            <a:xfrm>
              <a:off x="7752963"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101" name="tx101"/>
            <p:cNvSpPr/>
            <p:nvPr/>
          </p:nvSpPr>
          <p:spPr>
            <a:xfrm>
              <a:off x="801950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102" name="tx102"/>
            <p:cNvSpPr/>
            <p:nvPr/>
          </p:nvSpPr>
          <p:spPr>
            <a:xfrm>
              <a:off x="1340869" y="40517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2673584" y="40223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4" name="tx104"/>
            <p:cNvSpPr/>
            <p:nvPr/>
          </p:nvSpPr>
          <p:spPr>
            <a:xfrm>
              <a:off x="4006300" y="40414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5" name="tx105"/>
            <p:cNvSpPr/>
            <p:nvPr/>
          </p:nvSpPr>
          <p:spPr>
            <a:xfrm>
              <a:off x="5339016" y="40403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6" name="tx106"/>
            <p:cNvSpPr/>
            <p:nvPr/>
          </p:nvSpPr>
          <p:spPr>
            <a:xfrm>
              <a:off x="6405188" y="40373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7" name="tx107"/>
            <p:cNvSpPr/>
            <p:nvPr/>
          </p:nvSpPr>
          <p:spPr>
            <a:xfrm>
              <a:off x="6641586" y="370903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08" name="tx108"/>
            <p:cNvSpPr/>
            <p:nvPr/>
          </p:nvSpPr>
          <p:spPr>
            <a:xfrm>
              <a:off x="6908130" y="36894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09" name="tx109"/>
            <p:cNvSpPr/>
            <p:nvPr/>
          </p:nvSpPr>
          <p:spPr>
            <a:xfrm>
              <a:off x="7174673" y="37311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10" name="tx110"/>
            <p:cNvSpPr/>
            <p:nvPr/>
          </p:nvSpPr>
          <p:spPr>
            <a:xfrm>
              <a:off x="7441216" y="376442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11" name="tx111"/>
            <p:cNvSpPr/>
            <p:nvPr/>
          </p:nvSpPr>
          <p:spPr>
            <a:xfrm>
              <a:off x="7707759" y="37302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12" name="tx112"/>
            <p:cNvSpPr/>
            <p:nvPr/>
          </p:nvSpPr>
          <p:spPr>
            <a:xfrm>
              <a:off x="7974302" y="356159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113" name="tx113"/>
            <p:cNvSpPr/>
            <p:nvPr/>
          </p:nvSpPr>
          <p:spPr>
            <a:xfrm>
              <a:off x="4006300" y="3906751"/>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4" name="tx114"/>
            <p:cNvSpPr/>
            <p:nvPr/>
          </p:nvSpPr>
          <p:spPr>
            <a:xfrm>
              <a:off x="5384220" y="393480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5" name="tx115"/>
            <p:cNvSpPr/>
            <p:nvPr/>
          </p:nvSpPr>
          <p:spPr>
            <a:xfrm>
              <a:off x="6405188" y="38384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16" name="tx116"/>
            <p:cNvSpPr/>
            <p:nvPr/>
          </p:nvSpPr>
          <p:spPr>
            <a:xfrm>
              <a:off x="6671731" y="323418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7" name="tx117"/>
            <p:cNvSpPr/>
            <p:nvPr/>
          </p:nvSpPr>
          <p:spPr>
            <a:xfrm>
              <a:off x="7471361" y="328219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18" name="tx118"/>
            <p:cNvSpPr/>
            <p:nvPr/>
          </p:nvSpPr>
          <p:spPr>
            <a:xfrm>
              <a:off x="7737904" y="321381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19" name="tx119"/>
            <p:cNvSpPr/>
            <p:nvPr/>
          </p:nvSpPr>
          <p:spPr>
            <a:xfrm>
              <a:off x="8004447" y="294355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0" name="tx120"/>
            <p:cNvSpPr/>
            <p:nvPr/>
          </p:nvSpPr>
          <p:spPr>
            <a:xfrm>
              <a:off x="1340869" y="39490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1" name="tx121"/>
            <p:cNvSpPr/>
            <p:nvPr/>
          </p:nvSpPr>
          <p:spPr>
            <a:xfrm>
              <a:off x="2673584" y="38902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22" name="tx122"/>
            <p:cNvSpPr/>
            <p:nvPr/>
          </p:nvSpPr>
          <p:spPr>
            <a:xfrm>
              <a:off x="4006300" y="37252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23" name="tx123"/>
            <p:cNvSpPr/>
            <p:nvPr/>
          </p:nvSpPr>
          <p:spPr>
            <a:xfrm>
              <a:off x="5339016" y="378722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24" name="tx124"/>
            <p:cNvSpPr/>
            <p:nvPr/>
          </p:nvSpPr>
          <p:spPr>
            <a:xfrm>
              <a:off x="6405188" y="36027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5" name="tx125"/>
            <p:cNvSpPr/>
            <p:nvPr/>
          </p:nvSpPr>
          <p:spPr>
            <a:xfrm>
              <a:off x="6641586" y="30449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26" name="tx126"/>
            <p:cNvSpPr/>
            <p:nvPr/>
          </p:nvSpPr>
          <p:spPr>
            <a:xfrm>
              <a:off x="6908130" y="32256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16.6</a:t>
              </a:r>
            </a:p>
          </p:txBody>
        </p:sp>
        <p:sp>
          <p:nvSpPr>
            <p:cNvPr id="127" name="tx127"/>
            <p:cNvSpPr/>
            <p:nvPr/>
          </p:nvSpPr>
          <p:spPr>
            <a:xfrm>
              <a:off x="7174673" y="33091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14.8</a:t>
              </a:r>
            </a:p>
          </p:txBody>
        </p:sp>
        <p:sp>
          <p:nvSpPr>
            <p:cNvPr id="128" name="tx128"/>
            <p:cNvSpPr/>
            <p:nvPr/>
          </p:nvSpPr>
          <p:spPr>
            <a:xfrm>
              <a:off x="7441216" y="303012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29" name="tx129"/>
            <p:cNvSpPr/>
            <p:nvPr/>
          </p:nvSpPr>
          <p:spPr>
            <a:xfrm>
              <a:off x="7707759" y="29618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22.3</a:t>
              </a:r>
            </a:p>
          </p:txBody>
        </p:sp>
        <p:sp>
          <p:nvSpPr>
            <p:cNvPr id="130" name="tx130"/>
            <p:cNvSpPr/>
            <p:nvPr/>
          </p:nvSpPr>
          <p:spPr>
            <a:xfrm>
              <a:off x="7974302" y="27612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26.6</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39902" y="359951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3" name="tx133"/>
            <p:cNvSpPr/>
            <p:nvPr/>
          </p:nvSpPr>
          <p:spPr>
            <a:xfrm>
              <a:off x="639902" y="313514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4" name="tx134"/>
            <p:cNvSpPr/>
            <p:nvPr/>
          </p:nvSpPr>
          <p:spPr>
            <a:xfrm>
              <a:off x="639902" y="267070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5" name="tx135"/>
            <p:cNvSpPr/>
            <p:nvPr/>
          </p:nvSpPr>
          <p:spPr>
            <a:xfrm>
              <a:off x="639902" y="220640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63170" y="4979579"/>
              <a:ext cx="201456" cy="201456"/>
            </a:xfrm>
            <a:prstGeom prst="rect">
              <a:avLst/>
            </a:prstGeom>
            <a:solidFill>
              <a:srgbClr val="B3B3B3">
                <a:alpha val="85098"/>
              </a:srgbClr>
            </a:solidFill>
          </p:spPr>
          <p:txBody>
            <a:bodyPr/>
            <a:lstStyle/>
            <a:p/>
          </p:txBody>
        </p:sp>
        <p:sp>
          <p:nvSpPr>
            <p:cNvPr id="159" name="rc159"/>
            <p:cNvSpPr/>
            <p:nvPr/>
          </p:nvSpPr>
          <p:spPr>
            <a:xfrm>
              <a:off x="5565324" y="4979579"/>
              <a:ext cx="201456" cy="201456"/>
            </a:xfrm>
            <a:prstGeom prst="rect">
              <a:avLst/>
            </a:prstGeom>
            <a:solidFill>
              <a:srgbClr val="1CABE2">
                <a:alpha val="85098"/>
              </a:srgbClr>
            </a:solidFill>
          </p:spPr>
          <p:txBody>
            <a:bodyPr/>
            <a:lstStyle/>
            <a:p/>
          </p:txBody>
        </p:sp>
        <p:sp>
          <p:nvSpPr>
            <p:cNvPr id="160" name="tx160"/>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51100" y="1582906"/>
              <a:ext cx="17240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Kyrgyzstan, 2000-2025</a:t>
              </a:r>
            </a:p>
          </p:txBody>
        </p:sp>
        <p:sp>
          <p:nvSpPr>
            <p:cNvPr id="164" name="pl164"/>
            <p:cNvSpPr/>
            <p:nvPr/>
          </p:nvSpPr>
          <p:spPr>
            <a:xfrm>
              <a:off x="25923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18452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77669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88844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48061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726143"/>
              <a:ext cx="441187" cy="119033"/>
            </a:xfrm>
            <a:prstGeom prst="rect">
              <a:avLst/>
            </a:prstGeom>
            <a:solidFill>
              <a:srgbClr val="1CABE2">
                <a:alpha val="85098"/>
              </a:srgbClr>
            </a:solidFill>
          </p:spPr>
          <p:txBody>
            <a:bodyPr/>
            <a:lstStyle/>
            <a:p/>
          </p:txBody>
        </p:sp>
        <p:sp>
          <p:nvSpPr>
            <p:cNvPr id="174" name="rc174"/>
            <p:cNvSpPr/>
            <p:nvPr/>
          </p:nvSpPr>
          <p:spPr>
            <a:xfrm>
              <a:off x="1296273" y="5577352"/>
              <a:ext cx="3855593" cy="119033"/>
            </a:xfrm>
            <a:prstGeom prst="rect">
              <a:avLst/>
            </a:prstGeom>
            <a:solidFill>
              <a:srgbClr val="1CABE2">
                <a:alpha val="85098"/>
              </a:srgbClr>
            </a:solidFill>
          </p:spPr>
          <p:txBody>
            <a:bodyPr/>
            <a:lstStyle/>
            <a:p/>
          </p:txBody>
        </p:sp>
        <p:sp>
          <p:nvSpPr>
            <p:cNvPr id="175" name="rc175"/>
            <p:cNvSpPr/>
            <p:nvPr/>
          </p:nvSpPr>
          <p:spPr>
            <a:xfrm>
              <a:off x="1296273" y="5428560"/>
              <a:ext cx="5752802" cy="119033"/>
            </a:xfrm>
            <a:prstGeom prst="rect">
              <a:avLst/>
            </a:prstGeom>
            <a:solidFill>
              <a:srgbClr val="1CABE2">
                <a:alpha val="85098"/>
              </a:srgbClr>
            </a:solidFill>
          </p:spPr>
          <p:txBody>
            <a:bodyPr/>
            <a:lstStyle/>
            <a:p/>
          </p:txBody>
        </p:sp>
        <p:sp>
          <p:nvSpPr>
            <p:cNvPr id="176" name="rc176"/>
            <p:cNvSpPr/>
            <p:nvPr/>
          </p:nvSpPr>
          <p:spPr>
            <a:xfrm>
              <a:off x="1737461" y="5726143"/>
              <a:ext cx="1765008" cy="119033"/>
            </a:xfrm>
            <a:prstGeom prst="rect">
              <a:avLst/>
            </a:prstGeom>
            <a:solidFill>
              <a:srgbClr val="B3B3B3">
                <a:alpha val="85098"/>
              </a:srgbClr>
            </a:solidFill>
          </p:spPr>
          <p:txBody>
            <a:bodyPr/>
            <a:lstStyle/>
            <a:p/>
          </p:txBody>
        </p:sp>
        <p:sp>
          <p:nvSpPr>
            <p:cNvPr id="177" name="rc177"/>
            <p:cNvSpPr/>
            <p:nvPr/>
          </p:nvSpPr>
          <p:spPr>
            <a:xfrm>
              <a:off x="5151867" y="5577352"/>
              <a:ext cx="1927796" cy="119033"/>
            </a:xfrm>
            <a:prstGeom prst="rect">
              <a:avLst/>
            </a:prstGeom>
            <a:solidFill>
              <a:srgbClr val="B3B3B3">
                <a:alpha val="85098"/>
              </a:srgbClr>
            </a:solidFill>
          </p:spPr>
          <p:txBody>
            <a:bodyPr/>
            <a:lstStyle/>
            <a:p/>
          </p:txBody>
        </p:sp>
        <p:sp>
          <p:nvSpPr>
            <p:cNvPr id="178" name="rc178"/>
            <p:cNvSpPr/>
            <p:nvPr/>
          </p:nvSpPr>
          <p:spPr>
            <a:xfrm>
              <a:off x="7049076" y="5428560"/>
              <a:ext cx="1150664" cy="119033"/>
            </a:xfrm>
            <a:prstGeom prst="rect">
              <a:avLst/>
            </a:prstGeom>
            <a:solidFill>
              <a:srgbClr val="B3B3B3">
                <a:alpha val="85098"/>
              </a:srgbClr>
            </a:solidFill>
          </p:spPr>
          <p:txBody>
            <a:bodyPr/>
            <a:lstStyle/>
            <a:p/>
          </p:txBody>
        </p:sp>
        <p:sp>
          <p:nvSpPr>
            <p:cNvPr id="179" name="tx179"/>
            <p:cNvSpPr/>
            <p:nvPr/>
          </p:nvSpPr>
          <p:spPr>
            <a:xfrm>
              <a:off x="3582841"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80" name="tx180"/>
            <p:cNvSpPr/>
            <p:nvPr/>
          </p:nvSpPr>
          <p:spPr>
            <a:xfrm>
              <a:off x="7192190"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22.3</a:t>
              </a:r>
            </a:p>
          </p:txBody>
        </p:sp>
        <p:sp>
          <p:nvSpPr>
            <p:cNvPr id="181" name="tx181"/>
            <p:cNvSpPr/>
            <p:nvPr/>
          </p:nvSpPr>
          <p:spPr>
            <a:xfrm>
              <a:off x="831226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a:t>
              </a:r>
            </a:p>
          </p:txBody>
        </p:sp>
        <p:sp>
          <p:nvSpPr>
            <p:cNvPr id="182" name="tx182"/>
            <p:cNvSpPr/>
            <p:nvPr/>
          </p:nvSpPr>
          <p:spPr>
            <a:xfrm>
              <a:off x="1436495"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83" name="tx183"/>
            <p:cNvSpPr/>
            <p:nvPr/>
          </p:nvSpPr>
          <p:spPr>
            <a:xfrm>
              <a:off x="311154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14.9</a:t>
              </a:r>
            </a:p>
          </p:txBody>
        </p:sp>
        <p:sp>
          <p:nvSpPr>
            <p:cNvPr id="184" name="tx184"/>
            <p:cNvSpPr/>
            <p:nvPr/>
          </p:nvSpPr>
          <p:spPr>
            <a:xfrm>
              <a:off x="4060148"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22.2</a:t>
              </a:r>
            </a:p>
          </p:txBody>
        </p:sp>
        <p:sp>
          <p:nvSpPr>
            <p:cNvPr id="185" name="tx185"/>
            <p:cNvSpPr/>
            <p:nvPr/>
          </p:nvSpPr>
          <p:spPr>
            <a:xfrm>
              <a:off x="2539593"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a:t>
              </a:r>
            </a:p>
          </p:txBody>
        </p:sp>
        <p:sp>
          <p:nvSpPr>
            <p:cNvPr id="186" name="tx186"/>
            <p:cNvSpPr/>
            <p:nvPr/>
          </p:nvSpPr>
          <p:spPr>
            <a:xfrm>
              <a:off x="6035393" y="5595482"/>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a:t>
              </a:r>
            </a:p>
          </p:txBody>
        </p:sp>
        <p:sp>
          <p:nvSpPr>
            <p:cNvPr id="187" name="tx187"/>
            <p:cNvSpPr/>
            <p:nvPr/>
          </p:nvSpPr>
          <p:spPr>
            <a:xfrm>
              <a:off x="7544036" y="5446691"/>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a:t>
              </a:r>
            </a:p>
          </p:txBody>
        </p:sp>
        <p:sp>
          <p:nvSpPr>
            <p:cNvPr id="188" name="tx188"/>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2" name="tx192"/>
            <p:cNvSpPr/>
            <p:nvPr/>
          </p:nvSpPr>
          <p:spPr>
            <a:xfrm>
              <a:off x="376415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3" name="tx193"/>
            <p:cNvSpPr/>
            <p:nvPr/>
          </p:nvSpPr>
          <p:spPr>
            <a:xfrm>
              <a:off x="635632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4" name="tx194"/>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5" name="tx19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7" name="tx19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Kyrgyzstan.
In 2025, DTP1 coverage in Kyrgyzstan declined at 85%. The number of children missing out on any DTP vaccination (zero-dose children) increased from 15,000 in 2024 to 22,000 in 2025.
DTP3 coverage declined at 82% in 2025, leaving 27,000 children vulnerable to vaccine-preventable diseases.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85% and DTP3 was 82%, leaving 27,000 children un- or under-vaccinated, including 22,000 zero-dose and 4,000 with only partial protection.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06198"/>
            </a:xfrm>
            <a:custGeom>
              <a:avLst/>
              <a:pathLst>
                <a:path w="3397293" h="306198">
                  <a:moveTo>
                    <a:pt x="0" y="0"/>
                  </a:moveTo>
                  <a:lnTo>
                    <a:pt x="135891" y="0"/>
                  </a:lnTo>
                  <a:lnTo>
                    <a:pt x="271783" y="0"/>
                  </a:lnTo>
                  <a:lnTo>
                    <a:pt x="407675" y="0"/>
                  </a:lnTo>
                  <a:lnTo>
                    <a:pt x="543566" y="0"/>
                  </a:lnTo>
                  <a:lnTo>
                    <a:pt x="679458" y="21871"/>
                  </a:lnTo>
                  <a:lnTo>
                    <a:pt x="815350" y="65614"/>
                  </a:lnTo>
                  <a:lnTo>
                    <a:pt x="951242" y="21871"/>
                  </a:lnTo>
                  <a:lnTo>
                    <a:pt x="1087133" y="0"/>
                  </a:lnTo>
                  <a:lnTo>
                    <a:pt x="1223025" y="21871"/>
                  </a:lnTo>
                  <a:lnTo>
                    <a:pt x="1358917" y="0"/>
                  </a:lnTo>
                  <a:lnTo>
                    <a:pt x="1494809" y="43742"/>
                  </a:lnTo>
                  <a:lnTo>
                    <a:pt x="1630700" y="43742"/>
                  </a:lnTo>
                  <a:lnTo>
                    <a:pt x="1766592" y="0"/>
                  </a:lnTo>
                  <a:lnTo>
                    <a:pt x="1902484" y="65614"/>
                  </a:lnTo>
                  <a:lnTo>
                    <a:pt x="2038375" y="0"/>
                  </a:lnTo>
                  <a:lnTo>
                    <a:pt x="2174267" y="43742"/>
                  </a:lnTo>
                  <a:lnTo>
                    <a:pt x="2310159" y="109356"/>
                  </a:lnTo>
                  <a:lnTo>
                    <a:pt x="2446051" y="21871"/>
                  </a:lnTo>
                  <a:lnTo>
                    <a:pt x="2581942" y="0"/>
                  </a:lnTo>
                  <a:lnTo>
                    <a:pt x="2717834" y="196842"/>
                  </a:lnTo>
                  <a:lnTo>
                    <a:pt x="2853726" y="218713"/>
                  </a:lnTo>
                  <a:lnTo>
                    <a:pt x="2989618" y="196842"/>
                  </a:lnTo>
                  <a:lnTo>
                    <a:pt x="3125509" y="174970"/>
                  </a:lnTo>
                  <a:lnTo>
                    <a:pt x="3261401" y="196842"/>
                  </a:lnTo>
                  <a:lnTo>
                    <a:pt x="3397293" y="3061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06198"/>
            </a:xfrm>
            <a:custGeom>
              <a:avLst/>
              <a:pathLst>
                <a:path w="3397293" h="306198">
                  <a:moveTo>
                    <a:pt x="0" y="0"/>
                  </a:moveTo>
                  <a:lnTo>
                    <a:pt x="135891" y="0"/>
                  </a:lnTo>
                  <a:lnTo>
                    <a:pt x="271783" y="0"/>
                  </a:lnTo>
                  <a:lnTo>
                    <a:pt x="407675" y="0"/>
                  </a:lnTo>
                  <a:lnTo>
                    <a:pt x="543566" y="0"/>
                  </a:lnTo>
                  <a:lnTo>
                    <a:pt x="679458" y="21871"/>
                  </a:lnTo>
                  <a:lnTo>
                    <a:pt x="815350" y="65614"/>
                  </a:lnTo>
                  <a:lnTo>
                    <a:pt x="951242" y="21871"/>
                  </a:lnTo>
                  <a:lnTo>
                    <a:pt x="1087133" y="0"/>
                  </a:lnTo>
                  <a:lnTo>
                    <a:pt x="1223025" y="21871"/>
                  </a:lnTo>
                  <a:lnTo>
                    <a:pt x="1358917" y="0"/>
                  </a:lnTo>
                  <a:lnTo>
                    <a:pt x="1494809" y="43742"/>
                  </a:lnTo>
                  <a:lnTo>
                    <a:pt x="1630700" y="43742"/>
                  </a:lnTo>
                  <a:lnTo>
                    <a:pt x="1766592" y="0"/>
                  </a:lnTo>
                  <a:lnTo>
                    <a:pt x="1902484" y="65614"/>
                  </a:lnTo>
                  <a:lnTo>
                    <a:pt x="2038375" y="0"/>
                  </a:lnTo>
                  <a:lnTo>
                    <a:pt x="2174267" y="43742"/>
                  </a:lnTo>
                  <a:lnTo>
                    <a:pt x="2310159" y="109356"/>
                  </a:lnTo>
                  <a:lnTo>
                    <a:pt x="2446051" y="21871"/>
                  </a:lnTo>
                  <a:lnTo>
                    <a:pt x="2581942" y="0"/>
                  </a:lnTo>
                  <a:lnTo>
                    <a:pt x="2717834" y="196842"/>
                  </a:lnTo>
                  <a:lnTo>
                    <a:pt x="2853726" y="218713"/>
                  </a:lnTo>
                  <a:lnTo>
                    <a:pt x="2989618" y="196842"/>
                  </a:lnTo>
                  <a:lnTo>
                    <a:pt x="3125509" y="174970"/>
                  </a:lnTo>
                  <a:lnTo>
                    <a:pt x="3261401" y="196842"/>
                  </a:lnTo>
                  <a:lnTo>
                    <a:pt x="3397293" y="3061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06198"/>
            </a:xfrm>
            <a:custGeom>
              <a:avLst/>
              <a:pathLst>
                <a:path w="3397293" h="306198">
                  <a:moveTo>
                    <a:pt x="0" y="0"/>
                  </a:moveTo>
                  <a:lnTo>
                    <a:pt x="135891" y="0"/>
                  </a:lnTo>
                  <a:lnTo>
                    <a:pt x="271783" y="0"/>
                  </a:lnTo>
                  <a:lnTo>
                    <a:pt x="407675" y="0"/>
                  </a:lnTo>
                  <a:lnTo>
                    <a:pt x="543566" y="0"/>
                  </a:lnTo>
                  <a:lnTo>
                    <a:pt x="679458" y="21871"/>
                  </a:lnTo>
                  <a:lnTo>
                    <a:pt x="815350" y="65614"/>
                  </a:lnTo>
                  <a:lnTo>
                    <a:pt x="951242" y="21871"/>
                  </a:lnTo>
                  <a:lnTo>
                    <a:pt x="1087133" y="0"/>
                  </a:lnTo>
                  <a:lnTo>
                    <a:pt x="1223025" y="21871"/>
                  </a:lnTo>
                  <a:lnTo>
                    <a:pt x="1358917" y="0"/>
                  </a:lnTo>
                  <a:lnTo>
                    <a:pt x="1494809" y="43742"/>
                  </a:lnTo>
                  <a:lnTo>
                    <a:pt x="1630700" y="43742"/>
                  </a:lnTo>
                  <a:lnTo>
                    <a:pt x="1766592" y="0"/>
                  </a:lnTo>
                  <a:lnTo>
                    <a:pt x="1902484" y="65614"/>
                  </a:lnTo>
                  <a:lnTo>
                    <a:pt x="2038375" y="0"/>
                  </a:lnTo>
                  <a:lnTo>
                    <a:pt x="2174267" y="43742"/>
                  </a:lnTo>
                  <a:lnTo>
                    <a:pt x="2310159" y="109356"/>
                  </a:lnTo>
                  <a:lnTo>
                    <a:pt x="2446051" y="21871"/>
                  </a:lnTo>
                  <a:lnTo>
                    <a:pt x="2581942" y="0"/>
                  </a:lnTo>
                  <a:lnTo>
                    <a:pt x="2717834" y="196842"/>
                  </a:lnTo>
                  <a:lnTo>
                    <a:pt x="2853726" y="218713"/>
                  </a:lnTo>
                  <a:lnTo>
                    <a:pt x="2989618" y="196842"/>
                  </a:lnTo>
                  <a:lnTo>
                    <a:pt x="3125509" y="174970"/>
                  </a:lnTo>
                  <a:lnTo>
                    <a:pt x="3261401" y="196842"/>
                  </a:lnTo>
                  <a:lnTo>
                    <a:pt x="3397293" y="3061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2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2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65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90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26" y="4962980"/>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60" name="tx60"/>
            <p:cNvSpPr/>
            <p:nvPr/>
          </p:nvSpPr>
          <p:spPr>
            <a:xfrm>
              <a:off x="29136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6111"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64196" y="1405107"/>
              <a:ext cx="271082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Kyrgyzstan,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6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5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19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6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68921"/>
              <a:ext cx="3397293" cy="1190773"/>
            </a:xfrm>
            <a:custGeom>
              <a:avLst/>
              <a:pathLst>
                <a:path w="3397293" h="1190773">
                  <a:moveTo>
                    <a:pt x="0" y="0"/>
                  </a:moveTo>
                  <a:lnTo>
                    <a:pt x="135891" y="0"/>
                  </a:lnTo>
                  <a:lnTo>
                    <a:pt x="271783" y="0"/>
                  </a:lnTo>
                  <a:lnTo>
                    <a:pt x="407675" y="0"/>
                  </a:lnTo>
                  <a:lnTo>
                    <a:pt x="543566" y="0"/>
                  </a:lnTo>
                  <a:lnTo>
                    <a:pt x="679458" y="85055"/>
                  </a:lnTo>
                  <a:lnTo>
                    <a:pt x="815350" y="255165"/>
                  </a:lnTo>
                  <a:lnTo>
                    <a:pt x="951242" y="85055"/>
                  </a:lnTo>
                  <a:lnTo>
                    <a:pt x="1087133" y="0"/>
                  </a:lnTo>
                  <a:lnTo>
                    <a:pt x="1223025" y="85055"/>
                  </a:lnTo>
                  <a:lnTo>
                    <a:pt x="1358917" y="0"/>
                  </a:lnTo>
                  <a:lnTo>
                    <a:pt x="1494809" y="170110"/>
                  </a:lnTo>
                  <a:lnTo>
                    <a:pt x="1630700" y="170110"/>
                  </a:lnTo>
                  <a:lnTo>
                    <a:pt x="1766592" y="0"/>
                  </a:lnTo>
                  <a:lnTo>
                    <a:pt x="1902484" y="255165"/>
                  </a:lnTo>
                  <a:lnTo>
                    <a:pt x="2038375" y="0"/>
                  </a:lnTo>
                  <a:lnTo>
                    <a:pt x="2174267" y="170110"/>
                  </a:lnTo>
                  <a:lnTo>
                    <a:pt x="2310159" y="425276"/>
                  </a:lnTo>
                  <a:lnTo>
                    <a:pt x="2446051" y="85055"/>
                  </a:lnTo>
                  <a:lnTo>
                    <a:pt x="2581942" y="0"/>
                  </a:lnTo>
                  <a:lnTo>
                    <a:pt x="2717834" y="765497"/>
                  </a:lnTo>
                  <a:lnTo>
                    <a:pt x="2853726" y="850552"/>
                  </a:lnTo>
                  <a:lnTo>
                    <a:pt x="2989618" y="765497"/>
                  </a:lnTo>
                  <a:lnTo>
                    <a:pt x="3125509" y="680441"/>
                  </a:lnTo>
                  <a:lnTo>
                    <a:pt x="3261401" y="765497"/>
                  </a:lnTo>
                  <a:lnTo>
                    <a:pt x="3397293" y="1190773"/>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68921"/>
              <a:ext cx="3397293" cy="765497"/>
            </a:xfrm>
            <a:custGeom>
              <a:avLst/>
              <a:pathLst>
                <a:path w="3397293" h="765497">
                  <a:moveTo>
                    <a:pt x="0" y="765497"/>
                  </a:moveTo>
                  <a:lnTo>
                    <a:pt x="135891" y="680441"/>
                  </a:lnTo>
                  <a:lnTo>
                    <a:pt x="271783" y="680441"/>
                  </a:lnTo>
                  <a:lnTo>
                    <a:pt x="407675" y="595386"/>
                  </a:lnTo>
                  <a:lnTo>
                    <a:pt x="543566" y="510331"/>
                  </a:lnTo>
                  <a:lnTo>
                    <a:pt x="679458" y="425276"/>
                  </a:lnTo>
                  <a:lnTo>
                    <a:pt x="815350" y="340220"/>
                  </a:lnTo>
                  <a:lnTo>
                    <a:pt x="951242" y="340220"/>
                  </a:lnTo>
                  <a:lnTo>
                    <a:pt x="1087133" y="255165"/>
                  </a:lnTo>
                  <a:lnTo>
                    <a:pt x="1223025" y="170110"/>
                  </a:lnTo>
                  <a:lnTo>
                    <a:pt x="1358917" y="170110"/>
                  </a:lnTo>
                  <a:lnTo>
                    <a:pt x="1494809" y="85055"/>
                  </a:lnTo>
                  <a:lnTo>
                    <a:pt x="1630700" y="170110"/>
                  </a:lnTo>
                  <a:lnTo>
                    <a:pt x="1766592" y="170110"/>
                  </a:lnTo>
                  <a:lnTo>
                    <a:pt x="1902484" y="170110"/>
                  </a:lnTo>
                  <a:lnTo>
                    <a:pt x="2038375" y="170110"/>
                  </a:lnTo>
                  <a:lnTo>
                    <a:pt x="2174267" y="85055"/>
                  </a:lnTo>
                  <a:lnTo>
                    <a:pt x="2310159" y="85055"/>
                  </a:lnTo>
                  <a:lnTo>
                    <a:pt x="2446051" y="85055"/>
                  </a:lnTo>
                  <a:lnTo>
                    <a:pt x="2581942" y="0"/>
                  </a:lnTo>
                  <a:lnTo>
                    <a:pt x="2717834" y="255165"/>
                  </a:lnTo>
                  <a:lnTo>
                    <a:pt x="2853726" y="425276"/>
                  </a:lnTo>
                  <a:lnTo>
                    <a:pt x="2989618" y="170110"/>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13755"/>
              <a:ext cx="3397293" cy="680441"/>
            </a:xfrm>
            <a:custGeom>
              <a:avLst/>
              <a:pathLst>
                <a:path w="3397293" h="680441">
                  <a:moveTo>
                    <a:pt x="0" y="170110"/>
                  </a:moveTo>
                  <a:lnTo>
                    <a:pt x="135891" y="85055"/>
                  </a:lnTo>
                  <a:lnTo>
                    <a:pt x="271783" y="425276"/>
                  </a:lnTo>
                  <a:lnTo>
                    <a:pt x="407675" y="680441"/>
                  </a:lnTo>
                  <a:lnTo>
                    <a:pt x="543566" y="425276"/>
                  </a:lnTo>
                  <a:lnTo>
                    <a:pt x="679458" y="170110"/>
                  </a:lnTo>
                  <a:lnTo>
                    <a:pt x="815350" y="170110"/>
                  </a:lnTo>
                  <a:lnTo>
                    <a:pt x="951242" y="0"/>
                  </a:lnTo>
                  <a:lnTo>
                    <a:pt x="1087133" y="85055"/>
                  </a:lnTo>
                  <a:lnTo>
                    <a:pt x="1223025" y="255165"/>
                  </a:lnTo>
                  <a:lnTo>
                    <a:pt x="1358917" y="425276"/>
                  </a:lnTo>
                  <a:lnTo>
                    <a:pt x="1494809" y="425276"/>
                  </a:lnTo>
                  <a:lnTo>
                    <a:pt x="1630700" y="255165"/>
                  </a:lnTo>
                  <a:lnTo>
                    <a:pt x="1766592" y="170110"/>
                  </a:lnTo>
                  <a:lnTo>
                    <a:pt x="1902484" y="425276"/>
                  </a:lnTo>
                  <a:lnTo>
                    <a:pt x="2038375" y="340220"/>
                  </a:lnTo>
                  <a:lnTo>
                    <a:pt x="2174267" y="510331"/>
                  </a:lnTo>
                  <a:lnTo>
                    <a:pt x="2310159" y="340220"/>
                  </a:lnTo>
                  <a:lnTo>
                    <a:pt x="2446051" y="170110"/>
                  </a:lnTo>
                  <a:lnTo>
                    <a:pt x="2581942" y="255165"/>
                  </a:lnTo>
                  <a:lnTo>
                    <a:pt x="2717834" y="425276"/>
                  </a:lnTo>
                  <a:lnTo>
                    <a:pt x="2853726" y="510331"/>
                  </a:lnTo>
                  <a:lnTo>
                    <a:pt x="2989618" y="425276"/>
                  </a:lnTo>
                  <a:lnTo>
                    <a:pt x="3125509" y="425276"/>
                  </a:lnTo>
                  <a:lnTo>
                    <a:pt x="3261401" y="595386"/>
                  </a:lnTo>
                  <a:lnTo>
                    <a:pt x="3397293" y="595386"/>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689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68921"/>
              <a:ext cx="3397293" cy="1190773"/>
            </a:xfrm>
            <a:custGeom>
              <a:avLst/>
              <a:pathLst>
                <a:path w="3397293" h="1190773">
                  <a:moveTo>
                    <a:pt x="0" y="0"/>
                  </a:moveTo>
                  <a:lnTo>
                    <a:pt x="135891" y="0"/>
                  </a:lnTo>
                  <a:lnTo>
                    <a:pt x="271783" y="0"/>
                  </a:lnTo>
                  <a:lnTo>
                    <a:pt x="407675" y="0"/>
                  </a:lnTo>
                  <a:lnTo>
                    <a:pt x="543566" y="0"/>
                  </a:lnTo>
                  <a:lnTo>
                    <a:pt x="679458" y="85055"/>
                  </a:lnTo>
                  <a:lnTo>
                    <a:pt x="815350" y="255165"/>
                  </a:lnTo>
                  <a:lnTo>
                    <a:pt x="951242" y="85055"/>
                  </a:lnTo>
                  <a:lnTo>
                    <a:pt x="1087133" y="0"/>
                  </a:lnTo>
                  <a:lnTo>
                    <a:pt x="1223025" y="85055"/>
                  </a:lnTo>
                  <a:lnTo>
                    <a:pt x="1358917" y="0"/>
                  </a:lnTo>
                  <a:lnTo>
                    <a:pt x="1494809" y="170110"/>
                  </a:lnTo>
                  <a:lnTo>
                    <a:pt x="1630700" y="170110"/>
                  </a:lnTo>
                  <a:lnTo>
                    <a:pt x="1766592" y="0"/>
                  </a:lnTo>
                  <a:lnTo>
                    <a:pt x="1902484" y="255165"/>
                  </a:lnTo>
                  <a:lnTo>
                    <a:pt x="2038375" y="0"/>
                  </a:lnTo>
                  <a:lnTo>
                    <a:pt x="2174267" y="170110"/>
                  </a:lnTo>
                  <a:lnTo>
                    <a:pt x="2310159" y="425276"/>
                  </a:lnTo>
                  <a:lnTo>
                    <a:pt x="2446051" y="85055"/>
                  </a:lnTo>
                  <a:lnTo>
                    <a:pt x="2581942" y="0"/>
                  </a:lnTo>
                  <a:lnTo>
                    <a:pt x="2717834" y="765497"/>
                  </a:lnTo>
                  <a:lnTo>
                    <a:pt x="2853726" y="850552"/>
                  </a:lnTo>
                  <a:lnTo>
                    <a:pt x="2989618" y="765497"/>
                  </a:lnTo>
                  <a:lnTo>
                    <a:pt x="3125509" y="680441"/>
                  </a:lnTo>
                  <a:lnTo>
                    <a:pt x="3261401" y="765497"/>
                  </a:lnTo>
                  <a:lnTo>
                    <a:pt x="3397293" y="1190773"/>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7766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77667"/>
              <a:ext cx="0" cy="1156751"/>
            </a:xfrm>
            <a:custGeom>
              <a:avLst/>
              <a:pathLst>
                <a:path w="0" h="1156751">
                  <a:moveTo>
                    <a:pt x="0" y="115675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77667"/>
              <a:ext cx="0" cy="1582027"/>
            </a:xfrm>
            <a:custGeom>
              <a:avLst/>
              <a:pathLst>
                <a:path w="0" h="1582027">
                  <a:moveTo>
                    <a:pt x="0" y="15820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68921"/>
              <a:ext cx="3397293" cy="1190773"/>
            </a:xfrm>
            <a:custGeom>
              <a:avLst/>
              <a:pathLst>
                <a:path w="3397293" h="1190773">
                  <a:moveTo>
                    <a:pt x="0" y="0"/>
                  </a:moveTo>
                  <a:lnTo>
                    <a:pt x="135891" y="0"/>
                  </a:lnTo>
                  <a:lnTo>
                    <a:pt x="271783" y="0"/>
                  </a:lnTo>
                  <a:lnTo>
                    <a:pt x="407675" y="0"/>
                  </a:lnTo>
                  <a:lnTo>
                    <a:pt x="543566" y="0"/>
                  </a:lnTo>
                  <a:lnTo>
                    <a:pt x="679458" y="85055"/>
                  </a:lnTo>
                  <a:lnTo>
                    <a:pt x="815350" y="255165"/>
                  </a:lnTo>
                  <a:lnTo>
                    <a:pt x="951242" y="85055"/>
                  </a:lnTo>
                  <a:lnTo>
                    <a:pt x="1087133" y="0"/>
                  </a:lnTo>
                  <a:lnTo>
                    <a:pt x="1223025" y="85055"/>
                  </a:lnTo>
                  <a:lnTo>
                    <a:pt x="1358917" y="0"/>
                  </a:lnTo>
                  <a:lnTo>
                    <a:pt x="1494809" y="170110"/>
                  </a:lnTo>
                  <a:lnTo>
                    <a:pt x="1630700" y="170110"/>
                  </a:lnTo>
                  <a:lnTo>
                    <a:pt x="1766592" y="0"/>
                  </a:lnTo>
                  <a:lnTo>
                    <a:pt x="1902484" y="255165"/>
                  </a:lnTo>
                  <a:lnTo>
                    <a:pt x="2038375" y="0"/>
                  </a:lnTo>
                  <a:lnTo>
                    <a:pt x="2174267" y="170110"/>
                  </a:lnTo>
                  <a:lnTo>
                    <a:pt x="2310159" y="425276"/>
                  </a:lnTo>
                  <a:lnTo>
                    <a:pt x="2446051" y="85055"/>
                  </a:lnTo>
                  <a:lnTo>
                    <a:pt x="2581942" y="0"/>
                  </a:lnTo>
                  <a:lnTo>
                    <a:pt x="2717834" y="765497"/>
                  </a:lnTo>
                  <a:lnTo>
                    <a:pt x="2853726" y="850552"/>
                  </a:lnTo>
                  <a:lnTo>
                    <a:pt x="2989618" y="765497"/>
                  </a:lnTo>
                  <a:lnTo>
                    <a:pt x="3125509" y="680441"/>
                  </a:lnTo>
                  <a:lnTo>
                    <a:pt x="3261401" y="765497"/>
                  </a:lnTo>
                  <a:lnTo>
                    <a:pt x="3397293" y="1190773"/>
                  </a:lnTo>
                </a:path>
              </a:pathLst>
            </a:custGeom>
            <a:ln w="27101" cap="flat">
              <a:solidFill>
                <a:srgbClr val="0058AB">
                  <a:alpha val="100000"/>
                </a:srgbClr>
              </a:solidFill>
              <a:prstDash val="solid"/>
              <a:round/>
            </a:ln>
          </p:spPr>
          <p:txBody>
            <a:bodyPr/>
            <a:lstStyle/>
            <a:p/>
          </p:txBody>
        </p:sp>
        <p:sp>
          <p:nvSpPr>
            <p:cNvPr id="95" name="tx95"/>
            <p:cNvSpPr/>
            <p:nvPr/>
          </p:nvSpPr>
          <p:spPr>
            <a:xfrm>
              <a:off x="5407519"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68928"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40320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1" name="tx101"/>
            <p:cNvSpPr/>
            <p:nvPr/>
          </p:nvSpPr>
          <p:spPr>
            <a:xfrm>
              <a:off x="8756617" y="240452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2" name="tx102"/>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17034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4" name="tx104"/>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6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4385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8168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933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136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6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632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257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724" y="4962980"/>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123" name="tx123"/>
            <p:cNvSpPr/>
            <p:nvPr/>
          </p:nvSpPr>
          <p:spPr>
            <a:xfrm>
              <a:off x="72303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9281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419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7914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4409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0905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7400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666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6162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2657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9152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561497" cy="114824"/>
            </a:xfrm>
            <a:prstGeom prst="rect">
              <a:avLst/>
            </a:prstGeom>
            <a:solidFill>
              <a:srgbClr val="1CABE2">
                <a:alpha val="80000"/>
              </a:srgbClr>
            </a:solidFill>
          </p:spPr>
          <p:txBody>
            <a:bodyPr/>
            <a:lstStyle/>
            <a:p/>
          </p:txBody>
        </p:sp>
        <p:sp>
          <p:nvSpPr>
            <p:cNvPr id="140" name="rc140"/>
            <p:cNvSpPr/>
            <p:nvPr/>
          </p:nvSpPr>
          <p:spPr>
            <a:xfrm>
              <a:off x="1317178" y="5743865"/>
              <a:ext cx="4906995" cy="114824"/>
            </a:xfrm>
            <a:prstGeom prst="rect">
              <a:avLst/>
            </a:prstGeom>
            <a:solidFill>
              <a:srgbClr val="1CABE2">
                <a:alpha val="80000"/>
              </a:srgbClr>
            </a:solidFill>
          </p:spPr>
          <p:txBody>
            <a:bodyPr/>
            <a:lstStyle/>
            <a:p/>
          </p:txBody>
        </p:sp>
        <p:sp>
          <p:nvSpPr>
            <p:cNvPr id="141" name="rc141"/>
            <p:cNvSpPr/>
            <p:nvPr/>
          </p:nvSpPr>
          <p:spPr>
            <a:xfrm>
              <a:off x="1317178" y="5600334"/>
              <a:ext cx="7321564" cy="114824"/>
            </a:xfrm>
            <a:prstGeom prst="rect">
              <a:avLst/>
            </a:prstGeom>
            <a:solidFill>
              <a:srgbClr val="1CABE2">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61710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418893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583845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9" name="tx149"/>
            <p:cNvSpPr/>
            <p:nvPr/>
          </p:nvSpPr>
          <p:spPr>
            <a:xfrm>
              <a:off x="748797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0" name="tx15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Kyrgyzstan (85%) was 5 percentage points lower than the global average (90%) and 5 percentage points lower than the average across all ECAR countries (90%).
National DTP1 coverage was 14 percentage points lower than in 2019 (99%).
This equates to 22,000 zero-dose children in 2025 compared to 2,000 zero-dose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Kyrgyzstan DTP1 coverage was 85% - this is 14 percentage points lower than in 2019 and lower than both the global and regional averages.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Kyrgyzstan ranked number 5 out of 21 countries for lowest DTP1 coverage (based on tied ranks).
Kyrgyzstan was in the top 10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Kyrgyzstan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F26A21">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Kyrgyzstan ranked number 7 out of 21 countries with 17,000 zero-dose children.
In 2025, Kyrgyzstan ranked number 6 out of 21 countries with 22,000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7714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6064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4415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2765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86889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05239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23590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811616"/>
              <a:ext cx="203168" cy="873770"/>
            </a:xfrm>
            <a:prstGeom prst="rect">
              <a:avLst/>
            </a:prstGeom>
            <a:solidFill>
              <a:srgbClr val="80BD41">
                <a:alpha val="100000"/>
              </a:srgbClr>
            </a:solidFill>
          </p:spPr>
          <p:txBody>
            <a:bodyPr/>
            <a:lstStyle/>
            <a:p/>
          </p:txBody>
        </p:sp>
        <p:sp>
          <p:nvSpPr>
            <p:cNvPr id="27" name="rc27"/>
            <p:cNvSpPr/>
            <p:nvPr/>
          </p:nvSpPr>
          <p:spPr>
            <a:xfrm>
              <a:off x="1332670" y="3802790"/>
              <a:ext cx="203168" cy="8826"/>
            </a:xfrm>
            <a:prstGeom prst="rect">
              <a:avLst/>
            </a:prstGeom>
            <a:solidFill>
              <a:srgbClr val="0058AB">
                <a:alpha val="100000"/>
              </a:srgbClr>
            </a:solidFill>
          </p:spPr>
          <p:txBody>
            <a:bodyPr/>
            <a:lstStyle/>
            <a:p/>
          </p:txBody>
        </p:sp>
        <p:sp>
          <p:nvSpPr>
            <p:cNvPr id="28" name="rc28"/>
            <p:cNvSpPr/>
            <p:nvPr/>
          </p:nvSpPr>
          <p:spPr>
            <a:xfrm>
              <a:off x="1332670" y="3811616"/>
              <a:ext cx="203168" cy="0"/>
            </a:xfrm>
            <a:prstGeom prst="rect">
              <a:avLst/>
            </a:prstGeom>
            <a:solidFill>
              <a:srgbClr val="1CABE2">
                <a:alpha val="100000"/>
              </a:srgbClr>
            </a:solidFill>
          </p:spPr>
          <p:txBody>
            <a:bodyPr/>
            <a:lstStyle/>
            <a:p/>
          </p:txBody>
        </p:sp>
        <p:sp>
          <p:nvSpPr>
            <p:cNvPr id="29" name="rc29"/>
            <p:cNvSpPr/>
            <p:nvPr/>
          </p:nvSpPr>
          <p:spPr>
            <a:xfrm>
              <a:off x="1558413" y="3812049"/>
              <a:ext cx="203168" cy="873337"/>
            </a:xfrm>
            <a:prstGeom prst="rect">
              <a:avLst/>
            </a:prstGeom>
            <a:solidFill>
              <a:srgbClr val="80BD41">
                <a:alpha val="100000"/>
              </a:srgbClr>
            </a:solidFill>
          </p:spPr>
          <p:txBody>
            <a:bodyPr/>
            <a:lstStyle/>
            <a:p/>
          </p:txBody>
        </p:sp>
        <p:sp>
          <p:nvSpPr>
            <p:cNvPr id="30" name="rc30"/>
            <p:cNvSpPr/>
            <p:nvPr/>
          </p:nvSpPr>
          <p:spPr>
            <a:xfrm>
              <a:off x="1558413" y="3803231"/>
              <a:ext cx="203168" cy="8818"/>
            </a:xfrm>
            <a:prstGeom prst="rect">
              <a:avLst/>
            </a:prstGeom>
            <a:solidFill>
              <a:srgbClr val="0058AB">
                <a:alpha val="100000"/>
              </a:srgbClr>
            </a:solidFill>
          </p:spPr>
          <p:txBody>
            <a:bodyPr/>
            <a:lstStyle/>
            <a:p/>
          </p:txBody>
        </p:sp>
        <p:sp>
          <p:nvSpPr>
            <p:cNvPr id="31" name="rc31"/>
            <p:cNvSpPr/>
            <p:nvPr/>
          </p:nvSpPr>
          <p:spPr>
            <a:xfrm>
              <a:off x="1558413" y="3812049"/>
              <a:ext cx="203168" cy="0"/>
            </a:xfrm>
            <a:prstGeom prst="rect">
              <a:avLst/>
            </a:prstGeom>
            <a:solidFill>
              <a:srgbClr val="1CABE2">
                <a:alpha val="100000"/>
              </a:srgbClr>
            </a:solidFill>
          </p:spPr>
          <p:txBody>
            <a:bodyPr/>
            <a:lstStyle/>
            <a:p/>
          </p:txBody>
        </p:sp>
        <p:sp>
          <p:nvSpPr>
            <p:cNvPr id="32" name="rc32"/>
            <p:cNvSpPr/>
            <p:nvPr/>
          </p:nvSpPr>
          <p:spPr>
            <a:xfrm>
              <a:off x="1784155" y="3807060"/>
              <a:ext cx="203168" cy="878326"/>
            </a:xfrm>
            <a:prstGeom prst="rect">
              <a:avLst/>
            </a:prstGeom>
            <a:solidFill>
              <a:srgbClr val="80BD41">
                <a:alpha val="100000"/>
              </a:srgbClr>
            </a:solidFill>
          </p:spPr>
          <p:txBody>
            <a:bodyPr/>
            <a:lstStyle/>
            <a:p/>
          </p:txBody>
        </p:sp>
        <p:sp>
          <p:nvSpPr>
            <p:cNvPr id="33" name="rc33"/>
            <p:cNvSpPr/>
            <p:nvPr/>
          </p:nvSpPr>
          <p:spPr>
            <a:xfrm>
              <a:off x="1784155" y="3789138"/>
              <a:ext cx="203168" cy="8965"/>
            </a:xfrm>
            <a:prstGeom prst="rect">
              <a:avLst/>
            </a:prstGeom>
            <a:solidFill>
              <a:srgbClr val="0058AB">
                <a:alpha val="100000"/>
              </a:srgbClr>
            </a:solidFill>
          </p:spPr>
          <p:txBody>
            <a:bodyPr/>
            <a:lstStyle/>
            <a:p/>
          </p:txBody>
        </p:sp>
        <p:sp>
          <p:nvSpPr>
            <p:cNvPr id="34" name="rc34"/>
            <p:cNvSpPr/>
            <p:nvPr/>
          </p:nvSpPr>
          <p:spPr>
            <a:xfrm>
              <a:off x="1784155" y="3798103"/>
              <a:ext cx="203168" cy="8956"/>
            </a:xfrm>
            <a:prstGeom prst="rect">
              <a:avLst/>
            </a:prstGeom>
            <a:solidFill>
              <a:srgbClr val="1CABE2">
                <a:alpha val="100000"/>
              </a:srgbClr>
            </a:solidFill>
          </p:spPr>
          <p:txBody>
            <a:bodyPr/>
            <a:lstStyle/>
            <a:p/>
          </p:txBody>
        </p:sp>
        <p:sp>
          <p:nvSpPr>
            <p:cNvPr id="35" name="rc35"/>
            <p:cNvSpPr/>
            <p:nvPr/>
          </p:nvSpPr>
          <p:spPr>
            <a:xfrm>
              <a:off x="2009898" y="3788134"/>
              <a:ext cx="203168" cy="897253"/>
            </a:xfrm>
            <a:prstGeom prst="rect">
              <a:avLst/>
            </a:prstGeom>
            <a:solidFill>
              <a:srgbClr val="80BD41">
                <a:alpha val="100000"/>
              </a:srgbClr>
            </a:solidFill>
          </p:spPr>
          <p:txBody>
            <a:bodyPr/>
            <a:lstStyle/>
            <a:p/>
          </p:txBody>
        </p:sp>
        <p:sp>
          <p:nvSpPr>
            <p:cNvPr id="36" name="rc36"/>
            <p:cNvSpPr/>
            <p:nvPr/>
          </p:nvSpPr>
          <p:spPr>
            <a:xfrm>
              <a:off x="2009898" y="3769820"/>
              <a:ext cx="203168" cy="9152"/>
            </a:xfrm>
            <a:prstGeom prst="rect">
              <a:avLst/>
            </a:prstGeom>
            <a:solidFill>
              <a:srgbClr val="0058AB">
                <a:alpha val="100000"/>
              </a:srgbClr>
            </a:solidFill>
          </p:spPr>
          <p:txBody>
            <a:bodyPr/>
            <a:lstStyle/>
            <a:p/>
          </p:txBody>
        </p:sp>
        <p:sp>
          <p:nvSpPr>
            <p:cNvPr id="37" name="rc37"/>
            <p:cNvSpPr/>
            <p:nvPr/>
          </p:nvSpPr>
          <p:spPr>
            <a:xfrm>
              <a:off x="2009898" y="3778973"/>
              <a:ext cx="203168" cy="9161"/>
            </a:xfrm>
            <a:prstGeom prst="rect">
              <a:avLst/>
            </a:prstGeom>
            <a:solidFill>
              <a:srgbClr val="1CABE2">
                <a:alpha val="100000"/>
              </a:srgbClr>
            </a:solidFill>
          </p:spPr>
          <p:txBody>
            <a:bodyPr/>
            <a:lstStyle/>
            <a:p/>
          </p:txBody>
        </p:sp>
        <p:sp>
          <p:nvSpPr>
            <p:cNvPr id="38" name="rc38"/>
            <p:cNvSpPr/>
            <p:nvPr/>
          </p:nvSpPr>
          <p:spPr>
            <a:xfrm>
              <a:off x="2235640" y="3755947"/>
              <a:ext cx="203168" cy="929439"/>
            </a:xfrm>
            <a:prstGeom prst="rect">
              <a:avLst/>
            </a:prstGeom>
            <a:solidFill>
              <a:srgbClr val="80BD41">
                <a:alpha val="100000"/>
              </a:srgbClr>
            </a:solidFill>
          </p:spPr>
          <p:txBody>
            <a:bodyPr/>
            <a:lstStyle/>
            <a:p/>
          </p:txBody>
        </p:sp>
        <p:sp>
          <p:nvSpPr>
            <p:cNvPr id="39" name="rc39"/>
            <p:cNvSpPr/>
            <p:nvPr/>
          </p:nvSpPr>
          <p:spPr>
            <a:xfrm>
              <a:off x="2235640" y="3746558"/>
              <a:ext cx="203168" cy="9389"/>
            </a:xfrm>
            <a:prstGeom prst="rect">
              <a:avLst/>
            </a:prstGeom>
            <a:solidFill>
              <a:srgbClr val="0058AB">
                <a:alpha val="100000"/>
              </a:srgbClr>
            </a:solidFill>
          </p:spPr>
          <p:txBody>
            <a:bodyPr/>
            <a:lstStyle/>
            <a:p/>
          </p:txBody>
        </p:sp>
        <p:sp>
          <p:nvSpPr>
            <p:cNvPr id="40" name="rc40"/>
            <p:cNvSpPr/>
            <p:nvPr/>
          </p:nvSpPr>
          <p:spPr>
            <a:xfrm>
              <a:off x="2235640" y="3755947"/>
              <a:ext cx="203168" cy="0"/>
            </a:xfrm>
            <a:prstGeom prst="rect">
              <a:avLst/>
            </a:prstGeom>
            <a:solidFill>
              <a:srgbClr val="1CABE2">
                <a:alpha val="100000"/>
              </a:srgbClr>
            </a:solidFill>
          </p:spPr>
          <p:txBody>
            <a:bodyPr/>
            <a:lstStyle/>
            <a:p/>
          </p:txBody>
        </p:sp>
        <p:sp>
          <p:nvSpPr>
            <p:cNvPr id="41" name="rc41"/>
            <p:cNvSpPr/>
            <p:nvPr/>
          </p:nvSpPr>
          <p:spPr>
            <a:xfrm>
              <a:off x="2461382" y="3745831"/>
              <a:ext cx="203168" cy="939555"/>
            </a:xfrm>
            <a:prstGeom prst="rect">
              <a:avLst/>
            </a:prstGeom>
            <a:solidFill>
              <a:srgbClr val="80BD41">
                <a:alpha val="100000"/>
              </a:srgbClr>
            </a:solidFill>
          </p:spPr>
          <p:txBody>
            <a:bodyPr/>
            <a:lstStyle/>
            <a:p/>
          </p:txBody>
        </p:sp>
        <p:sp>
          <p:nvSpPr>
            <p:cNvPr id="42" name="rc42"/>
            <p:cNvSpPr/>
            <p:nvPr/>
          </p:nvSpPr>
          <p:spPr>
            <a:xfrm>
              <a:off x="2461382" y="3726660"/>
              <a:ext cx="203168" cy="19171"/>
            </a:xfrm>
            <a:prstGeom prst="rect">
              <a:avLst/>
            </a:prstGeom>
            <a:solidFill>
              <a:srgbClr val="0058AB">
                <a:alpha val="100000"/>
              </a:srgbClr>
            </a:solidFill>
          </p:spPr>
          <p:txBody>
            <a:bodyPr/>
            <a:lstStyle/>
            <a:p/>
          </p:txBody>
        </p:sp>
        <p:sp>
          <p:nvSpPr>
            <p:cNvPr id="43" name="rc43"/>
            <p:cNvSpPr/>
            <p:nvPr/>
          </p:nvSpPr>
          <p:spPr>
            <a:xfrm>
              <a:off x="2461382" y="3745831"/>
              <a:ext cx="203168" cy="0"/>
            </a:xfrm>
            <a:prstGeom prst="rect">
              <a:avLst/>
            </a:prstGeom>
            <a:solidFill>
              <a:srgbClr val="1CABE2">
                <a:alpha val="100000"/>
              </a:srgbClr>
            </a:solidFill>
          </p:spPr>
          <p:txBody>
            <a:bodyPr/>
            <a:lstStyle/>
            <a:p/>
          </p:txBody>
        </p:sp>
        <p:sp>
          <p:nvSpPr>
            <p:cNvPr id="44" name="rc44"/>
            <p:cNvSpPr/>
            <p:nvPr/>
          </p:nvSpPr>
          <p:spPr>
            <a:xfrm>
              <a:off x="2687125" y="3759238"/>
              <a:ext cx="203168" cy="926148"/>
            </a:xfrm>
            <a:prstGeom prst="rect">
              <a:avLst/>
            </a:prstGeom>
            <a:solidFill>
              <a:srgbClr val="80BD41">
                <a:alpha val="100000"/>
              </a:srgbClr>
            </a:solidFill>
          </p:spPr>
          <p:txBody>
            <a:bodyPr/>
            <a:lstStyle/>
            <a:p/>
          </p:txBody>
        </p:sp>
        <p:sp>
          <p:nvSpPr>
            <p:cNvPr id="45" name="rc45"/>
            <p:cNvSpPr/>
            <p:nvPr/>
          </p:nvSpPr>
          <p:spPr>
            <a:xfrm>
              <a:off x="2687125" y="3678699"/>
              <a:ext cx="203168" cy="40269"/>
            </a:xfrm>
            <a:prstGeom prst="rect">
              <a:avLst/>
            </a:prstGeom>
            <a:solidFill>
              <a:srgbClr val="0058AB">
                <a:alpha val="100000"/>
              </a:srgbClr>
            </a:solidFill>
          </p:spPr>
          <p:txBody>
            <a:bodyPr/>
            <a:lstStyle/>
            <a:p/>
          </p:txBody>
        </p:sp>
        <p:sp>
          <p:nvSpPr>
            <p:cNvPr id="46" name="rc46"/>
            <p:cNvSpPr/>
            <p:nvPr/>
          </p:nvSpPr>
          <p:spPr>
            <a:xfrm>
              <a:off x="2687125" y="3718968"/>
              <a:ext cx="203168" cy="40269"/>
            </a:xfrm>
            <a:prstGeom prst="rect">
              <a:avLst/>
            </a:prstGeom>
            <a:solidFill>
              <a:srgbClr val="1CABE2">
                <a:alpha val="100000"/>
              </a:srgbClr>
            </a:solidFill>
          </p:spPr>
          <p:txBody>
            <a:bodyPr/>
            <a:lstStyle/>
            <a:p/>
          </p:txBody>
        </p:sp>
        <p:sp>
          <p:nvSpPr>
            <p:cNvPr id="47" name="rc47"/>
            <p:cNvSpPr/>
            <p:nvPr/>
          </p:nvSpPr>
          <p:spPr>
            <a:xfrm>
              <a:off x="2912867" y="3718266"/>
              <a:ext cx="203168" cy="967120"/>
            </a:xfrm>
            <a:prstGeom prst="rect">
              <a:avLst/>
            </a:prstGeom>
            <a:solidFill>
              <a:srgbClr val="80BD41">
                <a:alpha val="100000"/>
              </a:srgbClr>
            </a:solidFill>
          </p:spPr>
          <p:txBody>
            <a:bodyPr/>
            <a:lstStyle/>
            <a:p/>
          </p:txBody>
        </p:sp>
        <p:sp>
          <p:nvSpPr>
            <p:cNvPr id="48" name="rc48"/>
            <p:cNvSpPr/>
            <p:nvPr/>
          </p:nvSpPr>
          <p:spPr>
            <a:xfrm>
              <a:off x="2912867" y="3656531"/>
              <a:ext cx="203168" cy="20575"/>
            </a:xfrm>
            <a:prstGeom prst="rect">
              <a:avLst/>
            </a:prstGeom>
            <a:solidFill>
              <a:srgbClr val="0058AB">
                <a:alpha val="100000"/>
              </a:srgbClr>
            </a:solidFill>
          </p:spPr>
          <p:txBody>
            <a:bodyPr/>
            <a:lstStyle/>
            <a:p/>
          </p:txBody>
        </p:sp>
        <p:sp>
          <p:nvSpPr>
            <p:cNvPr id="49" name="rc49"/>
            <p:cNvSpPr/>
            <p:nvPr/>
          </p:nvSpPr>
          <p:spPr>
            <a:xfrm>
              <a:off x="2912867" y="3677107"/>
              <a:ext cx="203168" cy="41159"/>
            </a:xfrm>
            <a:prstGeom prst="rect">
              <a:avLst/>
            </a:prstGeom>
            <a:solidFill>
              <a:srgbClr val="1CABE2">
                <a:alpha val="100000"/>
              </a:srgbClr>
            </a:solidFill>
          </p:spPr>
          <p:txBody>
            <a:bodyPr/>
            <a:lstStyle/>
            <a:p/>
          </p:txBody>
        </p:sp>
        <p:sp>
          <p:nvSpPr>
            <p:cNvPr id="50" name="rc50"/>
            <p:cNvSpPr/>
            <p:nvPr/>
          </p:nvSpPr>
          <p:spPr>
            <a:xfrm>
              <a:off x="3138609" y="3679360"/>
              <a:ext cx="203168" cy="1006026"/>
            </a:xfrm>
            <a:prstGeom prst="rect">
              <a:avLst/>
            </a:prstGeom>
            <a:solidFill>
              <a:srgbClr val="80BD41">
                <a:alpha val="100000"/>
              </a:srgbClr>
            </a:solidFill>
          </p:spPr>
          <p:txBody>
            <a:bodyPr/>
            <a:lstStyle/>
            <a:p/>
          </p:txBody>
        </p:sp>
        <p:sp>
          <p:nvSpPr>
            <p:cNvPr id="51" name="rc51"/>
            <p:cNvSpPr/>
            <p:nvPr/>
          </p:nvSpPr>
          <p:spPr>
            <a:xfrm>
              <a:off x="3138609" y="3626411"/>
              <a:ext cx="203168" cy="10589"/>
            </a:xfrm>
            <a:prstGeom prst="rect">
              <a:avLst/>
            </a:prstGeom>
            <a:solidFill>
              <a:srgbClr val="0058AB">
                <a:alpha val="100000"/>
              </a:srgbClr>
            </a:solidFill>
          </p:spPr>
          <p:txBody>
            <a:bodyPr/>
            <a:lstStyle/>
            <a:p/>
          </p:txBody>
        </p:sp>
        <p:sp>
          <p:nvSpPr>
            <p:cNvPr id="52" name="rc52"/>
            <p:cNvSpPr/>
            <p:nvPr/>
          </p:nvSpPr>
          <p:spPr>
            <a:xfrm>
              <a:off x="3138609" y="3637001"/>
              <a:ext cx="203168" cy="42359"/>
            </a:xfrm>
            <a:prstGeom prst="rect">
              <a:avLst/>
            </a:prstGeom>
            <a:solidFill>
              <a:srgbClr val="1CABE2">
                <a:alpha val="100000"/>
              </a:srgbClr>
            </a:solidFill>
          </p:spPr>
          <p:txBody>
            <a:bodyPr/>
            <a:lstStyle/>
            <a:p/>
          </p:txBody>
        </p:sp>
        <p:sp>
          <p:nvSpPr>
            <p:cNvPr id="53" name="rc53"/>
            <p:cNvSpPr/>
            <p:nvPr/>
          </p:nvSpPr>
          <p:spPr>
            <a:xfrm>
              <a:off x="3364352" y="3625611"/>
              <a:ext cx="203168" cy="1059776"/>
            </a:xfrm>
            <a:prstGeom prst="rect">
              <a:avLst/>
            </a:prstGeom>
            <a:solidFill>
              <a:srgbClr val="80BD41">
                <a:alpha val="100000"/>
              </a:srgbClr>
            </a:solidFill>
          </p:spPr>
          <p:txBody>
            <a:bodyPr/>
            <a:lstStyle/>
            <a:p/>
          </p:txBody>
        </p:sp>
        <p:sp>
          <p:nvSpPr>
            <p:cNvPr id="54" name="rc54"/>
            <p:cNvSpPr/>
            <p:nvPr/>
          </p:nvSpPr>
          <p:spPr>
            <a:xfrm>
              <a:off x="3364352" y="3569836"/>
              <a:ext cx="203168" cy="22314"/>
            </a:xfrm>
            <a:prstGeom prst="rect">
              <a:avLst/>
            </a:prstGeom>
            <a:solidFill>
              <a:srgbClr val="0058AB">
                <a:alpha val="100000"/>
              </a:srgbClr>
            </a:solidFill>
          </p:spPr>
          <p:txBody>
            <a:bodyPr/>
            <a:lstStyle/>
            <a:p/>
          </p:txBody>
        </p:sp>
        <p:sp>
          <p:nvSpPr>
            <p:cNvPr id="55" name="rc55"/>
            <p:cNvSpPr/>
            <p:nvPr/>
          </p:nvSpPr>
          <p:spPr>
            <a:xfrm>
              <a:off x="3364352" y="3592151"/>
              <a:ext cx="203168" cy="33459"/>
            </a:xfrm>
            <a:prstGeom prst="rect">
              <a:avLst/>
            </a:prstGeom>
            <a:solidFill>
              <a:srgbClr val="1CABE2">
                <a:alpha val="100000"/>
              </a:srgbClr>
            </a:solidFill>
          </p:spPr>
          <p:txBody>
            <a:bodyPr/>
            <a:lstStyle/>
            <a:p/>
          </p:txBody>
        </p:sp>
        <p:sp>
          <p:nvSpPr>
            <p:cNvPr id="56" name="rc56"/>
            <p:cNvSpPr/>
            <p:nvPr/>
          </p:nvSpPr>
          <p:spPr>
            <a:xfrm>
              <a:off x="3590094" y="3534425"/>
              <a:ext cx="203168" cy="1150962"/>
            </a:xfrm>
            <a:prstGeom prst="rect">
              <a:avLst/>
            </a:prstGeom>
            <a:solidFill>
              <a:srgbClr val="80BD41">
                <a:alpha val="100000"/>
              </a:srgbClr>
            </a:solidFill>
          </p:spPr>
          <p:txBody>
            <a:bodyPr/>
            <a:lstStyle/>
            <a:p/>
          </p:txBody>
        </p:sp>
        <p:sp>
          <p:nvSpPr>
            <p:cNvPr id="57" name="rc57"/>
            <p:cNvSpPr/>
            <p:nvPr/>
          </p:nvSpPr>
          <p:spPr>
            <a:xfrm>
              <a:off x="3590094" y="3486472"/>
              <a:ext cx="203168" cy="11986"/>
            </a:xfrm>
            <a:prstGeom prst="rect">
              <a:avLst/>
            </a:prstGeom>
            <a:solidFill>
              <a:srgbClr val="0058AB">
                <a:alpha val="100000"/>
              </a:srgbClr>
            </a:solidFill>
          </p:spPr>
          <p:txBody>
            <a:bodyPr/>
            <a:lstStyle/>
            <a:p/>
          </p:txBody>
        </p:sp>
        <p:sp>
          <p:nvSpPr>
            <p:cNvPr id="58" name="rc58"/>
            <p:cNvSpPr/>
            <p:nvPr/>
          </p:nvSpPr>
          <p:spPr>
            <a:xfrm>
              <a:off x="3590094" y="3498458"/>
              <a:ext cx="203168" cy="35966"/>
            </a:xfrm>
            <a:prstGeom prst="rect">
              <a:avLst/>
            </a:prstGeom>
            <a:solidFill>
              <a:srgbClr val="1CABE2">
                <a:alpha val="100000"/>
              </a:srgbClr>
            </a:solidFill>
          </p:spPr>
          <p:txBody>
            <a:bodyPr/>
            <a:lstStyle/>
            <a:p/>
          </p:txBody>
        </p:sp>
        <p:sp>
          <p:nvSpPr>
            <p:cNvPr id="59" name="rc59"/>
            <p:cNvSpPr/>
            <p:nvPr/>
          </p:nvSpPr>
          <p:spPr>
            <a:xfrm>
              <a:off x="3815836" y="3500507"/>
              <a:ext cx="203168" cy="1184879"/>
            </a:xfrm>
            <a:prstGeom prst="rect">
              <a:avLst/>
            </a:prstGeom>
            <a:solidFill>
              <a:srgbClr val="80BD41">
                <a:alpha val="100000"/>
              </a:srgbClr>
            </a:solidFill>
          </p:spPr>
          <p:txBody>
            <a:bodyPr/>
            <a:lstStyle/>
            <a:p/>
          </p:txBody>
        </p:sp>
        <p:sp>
          <p:nvSpPr>
            <p:cNvPr id="60" name="rc60"/>
            <p:cNvSpPr/>
            <p:nvPr/>
          </p:nvSpPr>
          <p:spPr>
            <a:xfrm>
              <a:off x="3815836" y="3451134"/>
              <a:ext cx="203168" cy="37027"/>
            </a:xfrm>
            <a:prstGeom prst="rect">
              <a:avLst/>
            </a:prstGeom>
            <a:solidFill>
              <a:srgbClr val="0058AB">
                <a:alpha val="100000"/>
              </a:srgbClr>
            </a:solidFill>
          </p:spPr>
          <p:txBody>
            <a:bodyPr/>
            <a:lstStyle/>
            <a:p/>
          </p:txBody>
        </p:sp>
        <p:sp>
          <p:nvSpPr>
            <p:cNvPr id="61" name="rc61"/>
            <p:cNvSpPr/>
            <p:nvPr/>
          </p:nvSpPr>
          <p:spPr>
            <a:xfrm>
              <a:off x="3815836" y="3488162"/>
              <a:ext cx="203168" cy="12345"/>
            </a:xfrm>
            <a:prstGeom prst="rect">
              <a:avLst/>
            </a:prstGeom>
            <a:solidFill>
              <a:srgbClr val="1CABE2">
                <a:alpha val="100000"/>
              </a:srgbClr>
            </a:solidFill>
          </p:spPr>
          <p:txBody>
            <a:bodyPr/>
            <a:lstStyle/>
            <a:p/>
          </p:txBody>
        </p:sp>
        <p:sp>
          <p:nvSpPr>
            <p:cNvPr id="62" name="rc62"/>
            <p:cNvSpPr/>
            <p:nvPr/>
          </p:nvSpPr>
          <p:spPr>
            <a:xfrm>
              <a:off x="4041579" y="3485280"/>
              <a:ext cx="203168" cy="1200106"/>
            </a:xfrm>
            <a:prstGeom prst="rect">
              <a:avLst/>
            </a:prstGeom>
            <a:solidFill>
              <a:srgbClr val="80BD41">
                <a:alpha val="100000"/>
              </a:srgbClr>
            </a:solidFill>
          </p:spPr>
          <p:txBody>
            <a:bodyPr/>
            <a:lstStyle/>
            <a:p/>
          </p:txBody>
        </p:sp>
        <p:sp>
          <p:nvSpPr>
            <p:cNvPr id="63" name="rc63"/>
            <p:cNvSpPr/>
            <p:nvPr/>
          </p:nvSpPr>
          <p:spPr>
            <a:xfrm>
              <a:off x="4041579" y="3435278"/>
              <a:ext cx="203168" cy="37501"/>
            </a:xfrm>
            <a:prstGeom prst="rect">
              <a:avLst/>
            </a:prstGeom>
            <a:solidFill>
              <a:srgbClr val="0058AB">
                <a:alpha val="100000"/>
              </a:srgbClr>
            </a:solidFill>
          </p:spPr>
          <p:txBody>
            <a:bodyPr/>
            <a:lstStyle/>
            <a:p/>
          </p:txBody>
        </p:sp>
        <p:sp>
          <p:nvSpPr>
            <p:cNvPr id="64" name="rc64"/>
            <p:cNvSpPr/>
            <p:nvPr/>
          </p:nvSpPr>
          <p:spPr>
            <a:xfrm>
              <a:off x="4041579" y="3472779"/>
              <a:ext cx="203168" cy="12500"/>
            </a:xfrm>
            <a:prstGeom prst="rect">
              <a:avLst/>
            </a:prstGeom>
            <a:solidFill>
              <a:srgbClr val="1CABE2">
                <a:alpha val="100000"/>
              </a:srgbClr>
            </a:solidFill>
          </p:spPr>
          <p:txBody>
            <a:bodyPr/>
            <a:lstStyle/>
            <a:p/>
          </p:txBody>
        </p:sp>
        <p:sp>
          <p:nvSpPr>
            <p:cNvPr id="65" name="rc65"/>
            <p:cNvSpPr/>
            <p:nvPr/>
          </p:nvSpPr>
          <p:spPr>
            <a:xfrm>
              <a:off x="4267321" y="3495788"/>
              <a:ext cx="203168" cy="1189598"/>
            </a:xfrm>
            <a:prstGeom prst="rect">
              <a:avLst/>
            </a:prstGeom>
            <a:solidFill>
              <a:srgbClr val="80BD41">
                <a:alpha val="100000"/>
              </a:srgbClr>
            </a:solidFill>
          </p:spPr>
          <p:txBody>
            <a:bodyPr/>
            <a:lstStyle/>
            <a:p/>
          </p:txBody>
        </p:sp>
        <p:sp>
          <p:nvSpPr>
            <p:cNvPr id="66" name="rc66"/>
            <p:cNvSpPr/>
            <p:nvPr/>
          </p:nvSpPr>
          <p:spPr>
            <a:xfrm>
              <a:off x="4267321" y="3458997"/>
              <a:ext cx="203168" cy="12263"/>
            </a:xfrm>
            <a:prstGeom prst="rect">
              <a:avLst/>
            </a:prstGeom>
            <a:solidFill>
              <a:srgbClr val="0058AB">
                <a:alpha val="100000"/>
              </a:srgbClr>
            </a:solidFill>
          </p:spPr>
          <p:txBody>
            <a:bodyPr/>
            <a:lstStyle/>
            <a:p/>
          </p:txBody>
        </p:sp>
        <p:sp>
          <p:nvSpPr>
            <p:cNvPr id="67" name="rc67"/>
            <p:cNvSpPr/>
            <p:nvPr/>
          </p:nvSpPr>
          <p:spPr>
            <a:xfrm>
              <a:off x="4267321" y="3471261"/>
              <a:ext cx="203168" cy="24527"/>
            </a:xfrm>
            <a:prstGeom prst="rect">
              <a:avLst/>
            </a:prstGeom>
            <a:solidFill>
              <a:srgbClr val="1CABE2">
                <a:alpha val="100000"/>
              </a:srgbClr>
            </a:solidFill>
          </p:spPr>
          <p:txBody>
            <a:bodyPr/>
            <a:lstStyle/>
            <a:p/>
          </p:txBody>
        </p:sp>
        <p:sp>
          <p:nvSpPr>
            <p:cNvPr id="68" name="rc68"/>
            <p:cNvSpPr/>
            <p:nvPr/>
          </p:nvSpPr>
          <p:spPr>
            <a:xfrm>
              <a:off x="4493063" y="3491191"/>
              <a:ext cx="203168" cy="1194195"/>
            </a:xfrm>
            <a:prstGeom prst="rect">
              <a:avLst/>
            </a:prstGeom>
            <a:solidFill>
              <a:srgbClr val="80BD41">
                <a:alpha val="100000"/>
              </a:srgbClr>
            </a:solidFill>
          </p:spPr>
          <p:txBody>
            <a:bodyPr/>
            <a:lstStyle/>
            <a:p/>
          </p:txBody>
        </p:sp>
        <p:sp>
          <p:nvSpPr>
            <p:cNvPr id="69" name="rc69"/>
            <p:cNvSpPr/>
            <p:nvPr/>
          </p:nvSpPr>
          <p:spPr>
            <a:xfrm>
              <a:off x="4493063" y="3441434"/>
              <a:ext cx="203168" cy="49757"/>
            </a:xfrm>
            <a:prstGeom prst="rect">
              <a:avLst/>
            </a:prstGeom>
            <a:solidFill>
              <a:srgbClr val="0058AB">
                <a:alpha val="100000"/>
              </a:srgbClr>
            </a:solidFill>
          </p:spPr>
          <p:txBody>
            <a:bodyPr/>
            <a:lstStyle/>
            <a:p/>
          </p:txBody>
        </p:sp>
        <p:sp>
          <p:nvSpPr>
            <p:cNvPr id="70" name="rc70"/>
            <p:cNvSpPr/>
            <p:nvPr/>
          </p:nvSpPr>
          <p:spPr>
            <a:xfrm>
              <a:off x="4493063" y="3491191"/>
              <a:ext cx="203168" cy="0"/>
            </a:xfrm>
            <a:prstGeom prst="rect">
              <a:avLst/>
            </a:prstGeom>
            <a:solidFill>
              <a:srgbClr val="1CABE2">
                <a:alpha val="100000"/>
              </a:srgbClr>
            </a:solidFill>
          </p:spPr>
          <p:txBody>
            <a:bodyPr/>
            <a:lstStyle/>
            <a:p/>
          </p:txBody>
        </p:sp>
        <p:sp>
          <p:nvSpPr>
            <p:cNvPr id="71" name="rc71"/>
            <p:cNvSpPr/>
            <p:nvPr/>
          </p:nvSpPr>
          <p:spPr>
            <a:xfrm>
              <a:off x="4718806" y="3485419"/>
              <a:ext cx="203168" cy="1199968"/>
            </a:xfrm>
            <a:prstGeom prst="rect">
              <a:avLst/>
            </a:prstGeom>
            <a:solidFill>
              <a:srgbClr val="80BD41">
                <a:alpha val="100000"/>
              </a:srgbClr>
            </a:solidFill>
          </p:spPr>
          <p:txBody>
            <a:bodyPr/>
            <a:lstStyle/>
            <a:p/>
          </p:txBody>
        </p:sp>
        <p:sp>
          <p:nvSpPr>
            <p:cNvPr id="72" name="rc72"/>
            <p:cNvSpPr/>
            <p:nvPr/>
          </p:nvSpPr>
          <p:spPr>
            <a:xfrm>
              <a:off x="4718806" y="3448309"/>
              <a:ext cx="203168" cy="12369"/>
            </a:xfrm>
            <a:prstGeom prst="rect">
              <a:avLst/>
            </a:prstGeom>
            <a:solidFill>
              <a:srgbClr val="0058AB">
                <a:alpha val="100000"/>
              </a:srgbClr>
            </a:solidFill>
          </p:spPr>
          <p:txBody>
            <a:bodyPr/>
            <a:lstStyle/>
            <a:p/>
          </p:txBody>
        </p:sp>
        <p:sp>
          <p:nvSpPr>
            <p:cNvPr id="73" name="rc73"/>
            <p:cNvSpPr/>
            <p:nvPr/>
          </p:nvSpPr>
          <p:spPr>
            <a:xfrm>
              <a:off x="4718806" y="3460679"/>
              <a:ext cx="203168" cy="24739"/>
            </a:xfrm>
            <a:prstGeom prst="rect">
              <a:avLst/>
            </a:prstGeom>
            <a:solidFill>
              <a:srgbClr val="1CABE2">
                <a:alpha val="100000"/>
              </a:srgbClr>
            </a:solidFill>
          </p:spPr>
          <p:txBody>
            <a:bodyPr/>
            <a:lstStyle/>
            <a:p/>
          </p:txBody>
        </p:sp>
        <p:sp>
          <p:nvSpPr>
            <p:cNvPr id="74" name="rc74"/>
            <p:cNvSpPr/>
            <p:nvPr/>
          </p:nvSpPr>
          <p:spPr>
            <a:xfrm>
              <a:off x="4944548" y="3528562"/>
              <a:ext cx="203168" cy="1156824"/>
            </a:xfrm>
            <a:prstGeom prst="rect">
              <a:avLst/>
            </a:prstGeom>
            <a:solidFill>
              <a:srgbClr val="80BD41">
                <a:alpha val="100000"/>
              </a:srgbClr>
            </a:solidFill>
          </p:spPr>
          <p:txBody>
            <a:bodyPr/>
            <a:lstStyle/>
            <a:p/>
          </p:txBody>
        </p:sp>
        <p:sp>
          <p:nvSpPr>
            <p:cNvPr id="75" name="rc75"/>
            <p:cNvSpPr/>
            <p:nvPr/>
          </p:nvSpPr>
          <p:spPr>
            <a:xfrm>
              <a:off x="4944548" y="3480364"/>
              <a:ext cx="203168" cy="36154"/>
            </a:xfrm>
            <a:prstGeom prst="rect">
              <a:avLst/>
            </a:prstGeom>
            <a:solidFill>
              <a:srgbClr val="0058AB">
                <a:alpha val="100000"/>
              </a:srgbClr>
            </a:solidFill>
          </p:spPr>
          <p:txBody>
            <a:bodyPr/>
            <a:lstStyle/>
            <a:p/>
          </p:txBody>
        </p:sp>
        <p:sp>
          <p:nvSpPr>
            <p:cNvPr id="76" name="rc76"/>
            <p:cNvSpPr/>
            <p:nvPr/>
          </p:nvSpPr>
          <p:spPr>
            <a:xfrm>
              <a:off x="4944548" y="3516519"/>
              <a:ext cx="203168" cy="12043"/>
            </a:xfrm>
            <a:prstGeom prst="rect">
              <a:avLst/>
            </a:prstGeom>
            <a:solidFill>
              <a:srgbClr val="1CABE2">
                <a:alpha val="100000"/>
              </a:srgbClr>
            </a:solidFill>
          </p:spPr>
          <p:txBody>
            <a:bodyPr/>
            <a:lstStyle/>
            <a:p/>
          </p:txBody>
        </p:sp>
        <p:sp>
          <p:nvSpPr>
            <p:cNvPr id="77" name="rc77"/>
            <p:cNvSpPr/>
            <p:nvPr/>
          </p:nvSpPr>
          <p:spPr>
            <a:xfrm>
              <a:off x="5170291" y="3575102"/>
              <a:ext cx="203168" cy="1110284"/>
            </a:xfrm>
            <a:prstGeom prst="rect">
              <a:avLst/>
            </a:prstGeom>
            <a:solidFill>
              <a:srgbClr val="80BD41">
                <a:alpha val="100000"/>
              </a:srgbClr>
            </a:solidFill>
          </p:spPr>
          <p:txBody>
            <a:bodyPr/>
            <a:lstStyle/>
            <a:p/>
          </p:txBody>
        </p:sp>
        <p:sp>
          <p:nvSpPr>
            <p:cNvPr id="78" name="rc78"/>
            <p:cNvSpPr/>
            <p:nvPr/>
          </p:nvSpPr>
          <p:spPr>
            <a:xfrm>
              <a:off x="5170291" y="3478552"/>
              <a:ext cx="203168" cy="72406"/>
            </a:xfrm>
            <a:prstGeom prst="rect">
              <a:avLst/>
            </a:prstGeom>
            <a:solidFill>
              <a:srgbClr val="0058AB">
                <a:alpha val="100000"/>
              </a:srgbClr>
            </a:solidFill>
          </p:spPr>
          <p:txBody>
            <a:bodyPr/>
            <a:lstStyle/>
            <a:p/>
          </p:txBody>
        </p:sp>
        <p:sp>
          <p:nvSpPr>
            <p:cNvPr id="79" name="rc79"/>
            <p:cNvSpPr/>
            <p:nvPr/>
          </p:nvSpPr>
          <p:spPr>
            <a:xfrm>
              <a:off x="5170291" y="3550959"/>
              <a:ext cx="203168" cy="24143"/>
            </a:xfrm>
            <a:prstGeom prst="rect">
              <a:avLst/>
            </a:prstGeom>
            <a:solidFill>
              <a:srgbClr val="1CABE2">
                <a:alpha val="100000"/>
              </a:srgbClr>
            </a:solidFill>
          </p:spPr>
          <p:txBody>
            <a:bodyPr/>
            <a:lstStyle/>
            <a:p/>
          </p:txBody>
        </p:sp>
        <p:sp>
          <p:nvSpPr>
            <p:cNvPr id="80" name="rc80"/>
            <p:cNvSpPr/>
            <p:nvPr/>
          </p:nvSpPr>
          <p:spPr>
            <a:xfrm>
              <a:off x="5396033" y="3420213"/>
              <a:ext cx="203168" cy="1265173"/>
            </a:xfrm>
            <a:prstGeom prst="rect">
              <a:avLst/>
            </a:prstGeom>
            <a:solidFill>
              <a:srgbClr val="80BD41">
                <a:alpha val="100000"/>
              </a:srgbClr>
            </a:solidFill>
          </p:spPr>
          <p:txBody>
            <a:bodyPr/>
            <a:lstStyle/>
            <a:p/>
          </p:txBody>
        </p:sp>
        <p:sp>
          <p:nvSpPr>
            <p:cNvPr id="81" name="rc81"/>
            <p:cNvSpPr/>
            <p:nvPr/>
          </p:nvSpPr>
          <p:spPr>
            <a:xfrm>
              <a:off x="5396033" y="3339454"/>
              <a:ext cx="203168" cy="26919"/>
            </a:xfrm>
            <a:prstGeom prst="rect">
              <a:avLst/>
            </a:prstGeom>
            <a:solidFill>
              <a:srgbClr val="0058AB">
                <a:alpha val="100000"/>
              </a:srgbClr>
            </a:solidFill>
          </p:spPr>
          <p:txBody>
            <a:bodyPr/>
            <a:lstStyle/>
            <a:p/>
          </p:txBody>
        </p:sp>
        <p:sp>
          <p:nvSpPr>
            <p:cNvPr id="82" name="rc82"/>
            <p:cNvSpPr/>
            <p:nvPr/>
          </p:nvSpPr>
          <p:spPr>
            <a:xfrm>
              <a:off x="5396033" y="3366374"/>
              <a:ext cx="203168" cy="53839"/>
            </a:xfrm>
            <a:prstGeom prst="rect">
              <a:avLst/>
            </a:prstGeom>
            <a:solidFill>
              <a:srgbClr val="1CABE2">
                <a:alpha val="100000"/>
              </a:srgbClr>
            </a:solidFill>
          </p:spPr>
          <p:txBody>
            <a:bodyPr/>
            <a:lstStyle/>
            <a:p/>
          </p:txBody>
        </p:sp>
        <p:sp>
          <p:nvSpPr>
            <p:cNvPr id="83" name="rc83"/>
            <p:cNvSpPr/>
            <p:nvPr/>
          </p:nvSpPr>
          <p:spPr>
            <a:xfrm>
              <a:off x="5621775" y="3365010"/>
              <a:ext cx="203168" cy="1320376"/>
            </a:xfrm>
            <a:prstGeom prst="rect">
              <a:avLst/>
            </a:prstGeom>
            <a:solidFill>
              <a:srgbClr val="80BD41">
                <a:alpha val="100000"/>
              </a:srgbClr>
            </a:solidFill>
          </p:spPr>
          <p:txBody>
            <a:bodyPr/>
            <a:lstStyle/>
            <a:p/>
          </p:txBody>
        </p:sp>
        <p:sp>
          <p:nvSpPr>
            <p:cNvPr id="84" name="rc84"/>
            <p:cNvSpPr/>
            <p:nvPr/>
          </p:nvSpPr>
          <p:spPr>
            <a:xfrm>
              <a:off x="5621775" y="3295518"/>
              <a:ext cx="203168" cy="13896"/>
            </a:xfrm>
            <a:prstGeom prst="rect">
              <a:avLst/>
            </a:prstGeom>
            <a:solidFill>
              <a:srgbClr val="0058AB">
                <a:alpha val="100000"/>
              </a:srgbClr>
            </a:solidFill>
          </p:spPr>
          <p:txBody>
            <a:bodyPr/>
            <a:lstStyle/>
            <a:p/>
          </p:txBody>
        </p:sp>
        <p:sp>
          <p:nvSpPr>
            <p:cNvPr id="85" name="rc85"/>
            <p:cNvSpPr/>
            <p:nvPr/>
          </p:nvSpPr>
          <p:spPr>
            <a:xfrm>
              <a:off x="5621775" y="3309415"/>
              <a:ext cx="203168" cy="55595"/>
            </a:xfrm>
            <a:prstGeom prst="rect">
              <a:avLst/>
            </a:prstGeom>
            <a:solidFill>
              <a:srgbClr val="1CABE2">
                <a:alpha val="100000"/>
              </a:srgbClr>
            </a:solidFill>
          </p:spPr>
          <p:txBody>
            <a:bodyPr/>
            <a:lstStyle/>
            <a:p/>
          </p:txBody>
        </p:sp>
        <p:sp>
          <p:nvSpPr>
            <p:cNvPr id="86" name="rc86"/>
            <p:cNvSpPr/>
            <p:nvPr/>
          </p:nvSpPr>
          <p:spPr>
            <a:xfrm>
              <a:off x="5847518" y="3564006"/>
              <a:ext cx="203168" cy="1121380"/>
            </a:xfrm>
            <a:prstGeom prst="rect">
              <a:avLst/>
            </a:prstGeom>
            <a:solidFill>
              <a:srgbClr val="80BD41">
                <a:alpha val="100000"/>
              </a:srgbClr>
            </a:solidFill>
          </p:spPr>
          <p:txBody>
            <a:bodyPr/>
            <a:lstStyle/>
            <a:p/>
          </p:txBody>
        </p:sp>
        <p:sp>
          <p:nvSpPr>
            <p:cNvPr id="87" name="rc87"/>
            <p:cNvSpPr/>
            <p:nvPr/>
          </p:nvSpPr>
          <p:spPr>
            <a:xfrm>
              <a:off x="5847518" y="3396445"/>
              <a:ext cx="203168" cy="128891"/>
            </a:xfrm>
            <a:prstGeom prst="rect">
              <a:avLst/>
            </a:prstGeom>
            <a:solidFill>
              <a:srgbClr val="0058AB">
                <a:alpha val="100000"/>
              </a:srgbClr>
            </a:solidFill>
          </p:spPr>
          <p:txBody>
            <a:bodyPr/>
            <a:lstStyle/>
            <a:p/>
          </p:txBody>
        </p:sp>
        <p:sp>
          <p:nvSpPr>
            <p:cNvPr id="88" name="rc88"/>
            <p:cNvSpPr/>
            <p:nvPr/>
          </p:nvSpPr>
          <p:spPr>
            <a:xfrm>
              <a:off x="5847518" y="3525337"/>
              <a:ext cx="203168" cy="38669"/>
            </a:xfrm>
            <a:prstGeom prst="rect">
              <a:avLst/>
            </a:prstGeom>
            <a:solidFill>
              <a:srgbClr val="1CABE2">
                <a:alpha val="100000"/>
              </a:srgbClr>
            </a:solidFill>
          </p:spPr>
          <p:txBody>
            <a:bodyPr/>
            <a:lstStyle/>
            <a:p/>
          </p:txBody>
        </p:sp>
        <p:sp>
          <p:nvSpPr>
            <p:cNvPr id="89" name="rc89"/>
            <p:cNvSpPr/>
            <p:nvPr/>
          </p:nvSpPr>
          <p:spPr>
            <a:xfrm>
              <a:off x="6073260" y="3586680"/>
              <a:ext cx="203168" cy="1098706"/>
            </a:xfrm>
            <a:prstGeom prst="rect">
              <a:avLst/>
            </a:prstGeom>
            <a:solidFill>
              <a:srgbClr val="80BD41">
                <a:alpha val="100000"/>
              </a:srgbClr>
            </a:solidFill>
          </p:spPr>
          <p:txBody>
            <a:bodyPr/>
            <a:lstStyle/>
            <a:p/>
          </p:txBody>
        </p:sp>
        <p:sp>
          <p:nvSpPr>
            <p:cNvPr id="90" name="rc90"/>
            <p:cNvSpPr/>
            <p:nvPr/>
          </p:nvSpPr>
          <p:spPr>
            <a:xfrm>
              <a:off x="6073260" y="3450889"/>
              <a:ext cx="203168" cy="135791"/>
            </a:xfrm>
            <a:prstGeom prst="rect">
              <a:avLst/>
            </a:prstGeom>
            <a:solidFill>
              <a:srgbClr val="0058AB">
                <a:alpha val="100000"/>
              </a:srgbClr>
            </a:solidFill>
          </p:spPr>
          <p:txBody>
            <a:bodyPr/>
            <a:lstStyle/>
            <a:p/>
          </p:txBody>
        </p:sp>
        <p:sp>
          <p:nvSpPr>
            <p:cNvPr id="91" name="rc91"/>
            <p:cNvSpPr/>
            <p:nvPr/>
          </p:nvSpPr>
          <p:spPr>
            <a:xfrm>
              <a:off x="6073260" y="3586680"/>
              <a:ext cx="203168" cy="0"/>
            </a:xfrm>
            <a:prstGeom prst="rect">
              <a:avLst/>
            </a:prstGeom>
            <a:solidFill>
              <a:srgbClr val="1CABE2">
                <a:alpha val="100000"/>
              </a:srgbClr>
            </a:solidFill>
          </p:spPr>
          <p:txBody>
            <a:bodyPr/>
            <a:lstStyle/>
            <a:p/>
          </p:txBody>
        </p:sp>
        <p:sp>
          <p:nvSpPr>
            <p:cNvPr id="92" name="rc92"/>
            <p:cNvSpPr/>
            <p:nvPr/>
          </p:nvSpPr>
          <p:spPr>
            <a:xfrm>
              <a:off x="6299002" y="3595302"/>
              <a:ext cx="203168" cy="1090084"/>
            </a:xfrm>
            <a:prstGeom prst="rect">
              <a:avLst/>
            </a:prstGeom>
            <a:solidFill>
              <a:srgbClr val="80BD41">
                <a:alpha val="100000"/>
              </a:srgbClr>
            </a:solidFill>
          </p:spPr>
          <p:txBody>
            <a:bodyPr/>
            <a:lstStyle/>
            <a:p/>
          </p:txBody>
        </p:sp>
        <p:sp>
          <p:nvSpPr>
            <p:cNvPr id="93" name="rc93"/>
            <p:cNvSpPr/>
            <p:nvPr/>
          </p:nvSpPr>
          <p:spPr>
            <a:xfrm>
              <a:off x="6299002" y="3474184"/>
              <a:ext cx="203168" cy="121118"/>
            </a:xfrm>
            <a:prstGeom prst="rect">
              <a:avLst/>
            </a:prstGeom>
            <a:solidFill>
              <a:srgbClr val="0058AB">
                <a:alpha val="100000"/>
              </a:srgbClr>
            </a:solidFill>
          </p:spPr>
          <p:txBody>
            <a:bodyPr/>
            <a:lstStyle/>
            <a:p/>
          </p:txBody>
        </p:sp>
        <p:sp>
          <p:nvSpPr>
            <p:cNvPr id="94" name="rc94"/>
            <p:cNvSpPr/>
            <p:nvPr/>
          </p:nvSpPr>
          <p:spPr>
            <a:xfrm>
              <a:off x="6299002" y="3595302"/>
              <a:ext cx="203168" cy="0"/>
            </a:xfrm>
            <a:prstGeom prst="rect">
              <a:avLst/>
            </a:prstGeom>
            <a:solidFill>
              <a:srgbClr val="1CABE2">
                <a:alpha val="100000"/>
              </a:srgbClr>
            </a:solidFill>
          </p:spPr>
          <p:txBody>
            <a:bodyPr/>
            <a:lstStyle/>
            <a:p/>
          </p:txBody>
        </p:sp>
        <p:sp>
          <p:nvSpPr>
            <p:cNvPr id="95" name="rc95"/>
            <p:cNvSpPr/>
            <p:nvPr/>
          </p:nvSpPr>
          <p:spPr>
            <a:xfrm>
              <a:off x="6524745" y="3640062"/>
              <a:ext cx="203168" cy="1045324"/>
            </a:xfrm>
            <a:prstGeom prst="rect">
              <a:avLst/>
            </a:prstGeom>
            <a:solidFill>
              <a:srgbClr val="80BD41">
                <a:alpha val="100000"/>
              </a:srgbClr>
            </a:solidFill>
          </p:spPr>
          <p:txBody>
            <a:bodyPr/>
            <a:lstStyle/>
            <a:p/>
          </p:txBody>
        </p:sp>
        <p:sp>
          <p:nvSpPr>
            <p:cNvPr id="96" name="rc96"/>
            <p:cNvSpPr/>
            <p:nvPr/>
          </p:nvSpPr>
          <p:spPr>
            <a:xfrm>
              <a:off x="6524745" y="3469889"/>
              <a:ext cx="203168" cy="109393"/>
            </a:xfrm>
            <a:prstGeom prst="rect">
              <a:avLst/>
            </a:prstGeom>
            <a:solidFill>
              <a:srgbClr val="0058AB">
                <a:alpha val="100000"/>
              </a:srgbClr>
            </a:solidFill>
          </p:spPr>
          <p:txBody>
            <a:bodyPr/>
            <a:lstStyle/>
            <a:p/>
          </p:txBody>
        </p:sp>
        <p:sp>
          <p:nvSpPr>
            <p:cNvPr id="97" name="rc97"/>
            <p:cNvSpPr/>
            <p:nvPr/>
          </p:nvSpPr>
          <p:spPr>
            <a:xfrm>
              <a:off x="6524745" y="3579283"/>
              <a:ext cx="203168" cy="60779"/>
            </a:xfrm>
            <a:prstGeom prst="rect">
              <a:avLst/>
            </a:prstGeom>
            <a:solidFill>
              <a:srgbClr val="1CABE2">
                <a:alpha val="100000"/>
              </a:srgbClr>
            </a:solidFill>
          </p:spPr>
          <p:txBody>
            <a:bodyPr/>
            <a:lstStyle/>
            <a:p/>
          </p:txBody>
        </p:sp>
        <p:sp>
          <p:nvSpPr>
            <p:cNvPr id="98" name="rc98"/>
            <p:cNvSpPr/>
            <p:nvPr/>
          </p:nvSpPr>
          <p:spPr>
            <a:xfrm>
              <a:off x="6750487" y="3653086"/>
              <a:ext cx="203168" cy="1032301"/>
            </a:xfrm>
            <a:prstGeom prst="rect">
              <a:avLst/>
            </a:prstGeom>
            <a:solidFill>
              <a:srgbClr val="80BD41">
                <a:alpha val="100000"/>
              </a:srgbClr>
            </a:solidFill>
          </p:spPr>
          <p:txBody>
            <a:bodyPr/>
            <a:lstStyle/>
            <a:p/>
          </p:txBody>
        </p:sp>
        <p:sp>
          <p:nvSpPr>
            <p:cNvPr id="99" name="rc99"/>
            <p:cNvSpPr/>
            <p:nvPr/>
          </p:nvSpPr>
          <p:spPr>
            <a:xfrm>
              <a:off x="6750487" y="3470918"/>
              <a:ext cx="203168" cy="121445"/>
            </a:xfrm>
            <a:prstGeom prst="rect">
              <a:avLst/>
            </a:prstGeom>
            <a:solidFill>
              <a:srgbClr val="0058AB">
                <a:alpha val="100000"/>
              </a:srgbClr>
            </a:solidFill>
          </p:spPr>
          <p:txBody>
            <a:bodyPr/>
            <a:lstStyle/>
            <a:p/>
          </p:txBody>
        </p:sp>
        <p:sp>
          <p:nvSpPr>
            <p:cNvPr id="100" name="rc100"/>
            <p:cNvSpPr/>
            <p:nvPr/>
          </p:nvSpPr>
          <p:spPr>
            <a:xfrm>
              <a:off x="6750487" y="3592363"/>
              <a:ext cx="203168" cy="60722"/>
            </a:xfrm>
            <a:prstGeom prst="rect">
              <a:avLst/>
            </a:prstGeom>
            <a:solidFill>
              <a:srgbClr val="1CABE2">
                <a:alpha val="100000"/>
              </a:srgbClr>
            </a:solidFill>
          </p:spPr>
          <p:txBody>
            <a:bodyPr/>
            <a:lstStyle/>
            <a:p/>
          </p:txBody>
        </p:sp>
        <p:sp>
          <p:nvSpPr>
            <p:cNvPr id="101" name="rc101"/>
            <p:cNvSpPr/>
            <p:nvPr/>
          </p:nvSpPr>
          <p:spPr>
            <a:xfrm>
              <a:off x="6976229" y="3694808"/>
              <a:ext cx="203168" cy="990578"/>
            </a:xfrm>
            <a:prstGeom prst="rect">
              <a:avLst/>
            </a:prstGeom>
            <a:solidFill>
              <a:srgbClr val="80BD41">
                <a:alpha val="100000"/>
              </a:srgbClr>
            </a:solidFill>
          </p:spPr>
          <p:txBody>
            <a:bodyPr/>
            <a:lstStyle/>
            <a:p/>
          </p:txBody>
        </p:sp>
        <p:sp>
          <p:nvSpPr>
            <p:cNvPr id="102" name="rc102"/>
            <p:cNvSpPr/>
            <p:nvPr/>
          </p:nvSpPr>
          <p:spPr>
            <a:xfrm>
              <a:off x="6976229" y="3477360"/>
              <a:ext cx="203168" cy="181204"/>
            </a:xfrm>
            <a:prstGeom prst="rect">
              <a:avLst/>
            </a:prstGeom>
            <a:solidFill>
              <a:srgbClr val="0058AB">
                <a:alpha val="100000"/>
              </a:srgbClr>
            </a:solidFill>
          </p:spPr>
          <p:txBody>
            <a:bodyPr/>
            <a:lstStyle/>
            <a:p/>
          </p:txBody>
        </p:sp>
        <p:sp>
          <p:nvSpPr>
            <p:cNvPr id="103" name="rc103"/>
            <p:cNvSpPr/>
            <p:nvPr/>
          </p:nvSpPr>
          <p:spPr>
            <a:xfrm>
              <a:off x="6976229" y="3658564"/>
              <a:ext cx="203168" cy="36244"/>
            </a:xfrm>
            <a:prstGeom prst="rect">
              <a:avLst/>
            </a:prstGeom>
            <a:solidFill>
              <a:srgbClr val="1CABE2">
                <a:alpha val="100000"/>
              </a:srgbClr>
            </a:solidFill>
          </p:spPr>
          <p:txBody>
            <a:bodyPr/>
            <a:lstStyle/>
            <a:p/>
          </p:txBody>
        </p:sp>
        <p:sp>
          <p:nvSpPr>
            <p:cNvPr id="104" name="rc104"/>
            <p:cNvSpPr/>
            <p:nvPr/>
          </p:nvSpPr>
          <p:spPr>
            <a:xfrm>
              <a:off x="7201972" y="3483557"/>
              <a:ext cx="203168" cy="94386"/>
            </a:xfrm>
            <a:prstGeom prst="rect">
              <a:avLst/>
            </a:prstGeom>
            <a:solidFill>
              <a:srgbClr val="F26A21">
                <a:alpha val="100000"/>
              </a:srgbClr>
            </a:solidFill>
          </p:spPr>
          <p:txBody>
            <a:bodyPr/>
            <a:lstStyle/>
            <a:p/>
          </p:txBody>
        </p:sp>
        <p:sp>
          <p:nvSpPr>
            <p:cNvPr id="105" name="rc105"/>
            <p:cNvSpPr/>
            <p:nvPr/>
          </p:nvSpPr>
          <p:spPr>
            <a:xfrm>
              <a:off x="7201972" y="3577944"/>
              <a:ext cx="203168" cy="1107442"/>
            </a:xfrm>
            <a:prstGeom prst="rect">
              <a:avLst/>
            </a:prstGeom>
            <a:solidFill>
              <a:srgbClr val="FFC20E">
                <a:alpha val="100000"/>
              </a:srgbClr>
            </a:solidFill>
          </p:spPr>
          <p:txBody>
            <a:bodyPr/>
            <a:lstStyle/>
            <a:p/>
          </p:txBody>
        </p:sp>
        <p:sp>
          <p:nvSpPr>
            <p:cNvPr id="106" name="rc106"/>
            <p:cNvSpPr/>
            <p:nvPr/>
          </p:nvSpPr>
          <p:spPr>
            <a:xfrm>
              <a:off x="7427714" y="3486374"/>
              <a:ext cx="203168" cy="49164"/>
            </a:xfrm>
            <a:prstGeom prst="rect">
              <a:avLst/>
            </a:prstGeom>
            <a:solidFill>
              <a:srgbClr val="F26A21">
                <a:alpha val="100000"/>
              </a:srgbClr>
            </a:solidFill>
          </p:spPr>
          <p:txBody>
            <a:bodyPr/>
            <a:lstStyle/>
            <a:p/>
          </p:txBody>
        </p:sp>
        <p:sp>
          <p:nvSpPr>
            <p:cNvPr id="107" name="rc107"/>
            <p:cNvSpPr/>
            <p:nvPr/>
          </p:nvSpPr>
          <p:spPr>
            <a:xfrm>
              <a:off x="7427714" y="3535539"/>
              <a:ext cx="203168" cy="1149848"/>
            </a:xfrm>
            <a:prstGeom prst="rect">
              <a:avLst/>
            </a:prstGeom>
            <a:solidFill>
              <a:srgbClr val="FFC20E">
                <a:alpha val="100000"/>
              </a:srgbClr>
            </a:solidFill>
          </p:spPr>
          <p:txBody>
            <a:bodyPr/>
            <a:lstStyle/>
            <a:p/>
          </p:txBody>
        </p:sp>
        <p:sp>
          <p:nvSpPr>
            <p:cNvPr id="108" name="rc108"/>
            <p:cNvSpPr/>
            <p:nvPr/>
          </p:nvSpPr>
          <p:spPr>
            <a:xfrm>
              <a:off x="7653457" y="3486456"/>
              <a:ext cx="203168" cy="25609"/>
            </a:xfrm>
            <a:prstGeom prst="rect">
              <a:avLst/>
            </a:prstGeom>
            <a:solidFill>
              <a:srgbClr val="F26A21">
                <a:alpha val="100000"/>
              </a:srgbClr>
            </a:solidFill>
          </p:spPr>
          <p:txBody>
            <a:bodyPr/>
            <a:lstStyle/>
            <a:p/>
          </p:txBody>
        </p:sp>
        <p:sp>
          <p:nvSpPr>
            <p:cNvPr id="109" name="rc109"/>
            <p:cNvSpPr/>
            <p:nvPr/>
          </p:nvSpPr>
          <p:spPr>
            <a:xfrm>
              <a:off x="7653457" y="3512065"/>
              <a:ext cx="203168" cy="1173321"/>
            </a:xfrm>
            <a:prstGeom prst="rect">
              <a:avLst/>
            </a:prstGeom>
            <a:solidFill>
              <a:srgbClr val="FFC20E">
                <a:alpha val="100000"/>
              </a:srgbClr>
            </a:solidFill>
          </p:spPr>
          <p:txBody>
            <a:bodyPr/>
            <a:lstStyle/>
            <a:p/>
          </p:txBody>
        </p:sp>
        <p:sp>
          <p:nvSpPr>
            <p:cNvPr id="110" name="rc110"/>
            <p:cNvSpPr/>
            <p:nvPr/>
          </p:nvSpPr>
          <p:spPr>
            <a:xfrm>
              <a:off x="7879199" y="3482504"/>
              <a:ext cx="203168" cy="13339"/>
            </a:xfrm>
            <a:prstGeom prst="rect">
              <a:avLst/>
            </a:prstGeom>
            <a:solidFill>
              <a:srgbClr val="F26A21">
                <a:alpha val="100000"/>
              </a:srgbClr>
            </a:solidFill>
          </p:spPr>
          <p:txBody>
            <a:bodyPr/>
            <a:lstStyle/>
            <a:p/>
          </p:txBody>
        </p:sp>
        <p:sp>
          <p:nvSpPr>
            <p:cNvPr id="111" name="rc111"/>
            <p:cNvSpPr/>
            <p:nvPr/>
          </p:nvSpPr>
          <p:spPr>
            <a:xfrm>
              <a:off x="7879199" y="3495843"/>
              <a:ext cx="203168" cy="1189543"/>
            </a:xfrm>
            <a:prstGeom prst="rect">
              <a:avLst/>
            </a:prstGeom>
            <a:solidFill>
              <a:srgbClr val="FFC20E">
                <a:alpha val="100000"/>
              </a:srgbClr>
            </a:solidFill>
          </p:spPr>
          <p:txBody>
            <a:bodyPr/>
            <a:lstStyle/>
            <a:p/>
          </p:txBody>
        </p:sp>
        <p:sp>
          <p:nvSpPr>
            <p:cNvPr id="112" name="rc112"/>
            <p:cNvSpPr/>
            <p:nvPr/>
          </p:nvSpPr>
          <p:spPr>
            <a:xfrm>
              <a:off x="8104941" y="3476070"/>
              <a:ext cx="203168" cy="6948"/>
            </a:xfrm>
            <a:prstGeom prst="rect">
              <a:avLst/>
            </a:prstGeom>
            <a:solidFill>
              <a:srgbClr val="F26A21">
                <a:alpha val="100000"/>
              </a:srgbClr>
            </a:solidFill>
          </p:spPr>
          <p:txBody>
            <a:bodyPr/>
            <a:lstStyle/>
            <a:p/>
          </p:txBody>
        </p:sp>
        <p:sp>
          <p:nvSpPr>
            <p:cNvPr id="113" name="rc113"/>
            <p:cNvSpPr/>
            <p:nvPr/>
          </p:nvSpPr>
          <p:spPr>
            <a:xfrm>
              <a:off x="8104941" y="3483018"/>
              <a:ext cx="203168" cy="1202368"/>
            </a:xfrm>
            <a:prstGeom prst="rect">
              <a:avLst/>
            </a:prstGeom>
            <a:solidFill>
              <a:srgbClr val="FFC20E">
                <a:alpha val="100000"/>
              </a:srgbClr>
            </a:solidFill>
          </p:spPr>
          <p:txBody>
            <a:bodyPr/>
            <a:lstStyle/>
            <a:p/>
          </p:txBody>
        </p:sp>
        <p:sp>
          <p:nvSpPr>
            <p:cNvPr id="114" name="pl114"/>
            <p:cNvSpPr/>
            <p:nvPr/>
          </p:nvSpPr>
          <p:spPr>
            <a:xfrm>
              <a:off x="1434255" y="2071041"/>
              <a:ext cx="5643558" cy="369705"/>
            </a:xfrm>
            <a:custGeom>
              <a:avLst/>
              <a:pathLst>
                <a:path w="5643558" h="369705">
                  <a:moveTo>
                    <a:pt x="0" y="0"/>
                  </a:moveTo>
                  <a:lnTo>
                    <a:pt x="225742" y="0"/>
                  </a:lnTo>
                  <a:lnTo>
                    <a:pt x="451484" y="0"/>
                  </a:lnTo>
                  <a:lnTo>
                    <a:pt x="677227" y="0"/>
                  </a:lnTo>
                  <a:lnTo>
                    <a:pt x="902969" y="0"/>
                  </a:lnTo>
                  <a:lnTo>
                    <a:pt x="1128711" y="26407"/>
                  </a:lnTo>
                  <a:lnTo>
                    <a:pt x="1354454" y="79222"/>
                  </a:lnTo>
                  <a:lnTo>
                    <a:pt x="1580196" y="26407"/>
                  </a:lnTo>
                  <a:lnTo>
                    <a:pt x="1805938" y="0"/>
                  </a:lnTo>
                  <a:lnTo>
                    <a:pt x="2031681" y="26407"/>
                  </a:lnTo>
                  <a:lnTo>
                    <a:pt x="2257423" y="0"/>
                  </a:lnTo>
                  <a:lnTo>
                    <a:pt x="2483165" y="52815"/>
                  </a:lnTo>
                  <a:lnTo>
                    <a:pt x="2708908" y="52815"/>
                  </a:lnTo>
                  <a:lnTo>
                    <a:pt x="2934650" y="0"/>
                  </a:lnTo>
                  <a:lnTo>
                    <a:pt x="3160393" y="79222"/>
                  </a:lnTo>
                  <a:lnTo>
                    <a:pt x="3386135" y="0"/>
                  </a:lnTo>
                  <a:lnTo>
                    <a:pt x="3611877" y="52815"/>
                  </a:lnTo>
                  <a:lnTo>
                    <a:pt x="3837620" y="132037"/>
                  </a:lnTo>
                  <a:lnTo>
                    <a:pt x="4063362" y="26407"/>
                  </a:lnTo>
                  <a:lnTo>
                    <a:pt x="4289104" y="0"/>
                  </a:lnTo>
                  <a:lnTo>
                    <a:pt x="4514847" y="237667"/>
                  </a:lnTo>
                  <a:lnTo>
                    <a:pt x="4740589" y="264075"/>
                  </a:lnTo>
                  <a:lnTo>
                    <a:pt x="4966331" y="237667"/>
                  </a:lnTo>
                  <a:lnTo>
                    <a:pt x="5192074" y="211260"/>
                  </a:lnTo>
                  <a:lnTo>
                    <a:pt x="5417816" y="237667"/>
                  </a:lnTo>
                  <a:lnTo>
                    <a:pt x="5643558" y="369705"/>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071041"/>
              <a:ext cx="5643558" cy="448927"/>
            </a:xfrm>
            <a:custGeom>
              <a:avLst/>
              <a:pathLst>
                <a:path w="5643558" h="448927">
                  <a:moveTo>
                    <a:pt x="0" y="0"/>
                  </a:moveTo>
                  <a:lnTo>
                    <a:pt x="225742" y="0"/>
                  </a:lnTo>
                  <a:lnTo>
                    <a:pt x="451484" y="26407"/>
                  </a:lnTo>
                  <a:lnTo>
                    <a:pt x="677227" y="26407"/>
                  </a:lnTo>
                  <a:lnTo>
                    <a:pt x="902969" y="0"/>
                  </a:lnTo>
                  <a:lnTo>
                    <a:pt x="1128711" y="26407"/>
                  </a:lnTo>
                  <a:lnTo>
                    <a:pt x="1354454" y="184852"/>
                  </a:lnTo>
                  <a:lnTo>
                    <a:pt x="1580196" y="132037"/>
                  </a:lnTo>
                  <a:lnTo>
                    <a:pt x="1805938" y="105630"/>
                  </a:lnTo>
                  <a:lnTo>
                    <a:pt x="2031681" y="105630"/>
                  </a:lnTo>
                  <a:lnTo>
                    <a:pt x="2257423" y="79222"/>
                  </a:lnTo>
                  <a:lnTo>
                    <a:pt x="2483165" y="79222"/>
                  </a:lnTo>
                  <a:lnTo>
                    <a:pt x="2708908" y="79222"/>
                  </a:lnTo>
                  <a:lnTo>
                    <a:pt x="2934650" y="52815"/>
                  </a:lnTo>
                  <a:lnTo>
                    <a:pt x="3160393" y="79222"/>
                  </a:lnTo>
                  <a:lnTo>
                    <a:pt x="3386135" y="52815"/>
                  </a:lnTo>
                  <a:lnTo>
                    <a:pt x="3611877" y="79222"/>
                  </a:lnTo>
                  <a:lnTo>
                    <a:pt x="3837620" y="184852"/>
                  </a:lnTo>
                  <a:lnTo>
                    <a:pt x="4063362" y="132037"/>
                  </a:lnTo>
                  <a:lnTo>
                    <a:pt x="4289104" y="105630"/>
                  </a:lnTo>
                  <a:lnTo>
                    <a:pt x="4514847" y="316890"/>
                  </a:lnTo>
                  <a:lnTo>
                    <a:pt x="4740589" y="264075"/>
                  </a:lnTo>
                  <a:lnTo>
                    <a:pt x="4966331" y="237667"/>
                  </a:lnTo>
                  <a:lnTo>
                    <a:pt x="5192074" y="343297"/>
                  </a:lnTo>
                  <a:lnTo>
                    <a:pt x="5417816" y="369705"/>
                  </a:lnTo>
                  <a:lnTo>
                    <a:pt x="5643558" y="448927"/>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49463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80773"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2" name="tx122"/>
            <p:cNvSpPr/>
            <p:nvPr/>
          </p:nvSpPr>
          <p:spPr>
            <a:xfrm>
              <a:off x="6106516"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3" name="tx123"/>
            <p:cNvSpPr/>
            <p:nvPr/>
          </p:nvSpPr>
          <p:spPr>
            <a:xfrm>
              <a:off x="6332258"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4" name="tx124"/>
            <p:cNvSpPr/>
            <p:nvPr/>
          </p:nvSpPr>
          <p:spPr>
            <a:xfrm>
              <a:off x="6558000"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6783743"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6" name="tx126"/>
            <p:cNvSpPr/>
            <p:nvPr/>
          </p:nvSpPr>
          <p:spPr>
            <a:xfrm>
              <a:off x="7009485"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7" name="tx127"/>
            <p:cNvSpPr/>
            <p:nvPr/>
          </p:nvSpPr>
          <p:spPr>
            <a:xfrm>
              <a:off x="136592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249463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362335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4752062"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5655031"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588077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6106516"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4" name="tx134"/>
            <p:cNvSpPr/>
            <p:nvPr/>
          </p:nvSpPr>
          <p:spPr>
            <a:xfrm>
              <a:off x="6332258"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5" name="tx135"/>
            <p:cNvSpPr/>
            <p:nvPr/>
          </p:nvSpPr>
          <p:spPr>
            <a:xfrm>
              <a:off x="6558000"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6" name="tx136"/>
            <p:cNvSpPr/>
            <p:nvPr/>
          </p:nvSpPr>
          <p:spPr>
            <a:xfrm>
              <a:off x="6783743"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7" name="tx137"/>
            <p:cNvSpPr/>
            <p:nvPr/>
          </p:nvSpPr>
          <p:spPr>
            <a:xfrm>
              <a:off x="7009485"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1146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29949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508103" y="21784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50131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Kyrgyzstan</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Kyrgyzstan is projected to have a  small increase (&lt;10,000) in the number of surviving infants by 2030. Therefore, to achieve the IA2030 ZD target, more (~3.21%)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7965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93774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19583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45391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7120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30869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56678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82487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08296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4890210"/>
              <a:ext cx="215906" cy="160401"/>
            </a:xfrm>
            <a:prstGeom prst="rect">
              <a:avLst/>
            </a:prstGeom>
            <a:solidFill>
              <a:srgbClr val="0058AB">
                <a:alpha val="100000"/>
              </a:srgbClr>
            </a:solidFill>
          </p:spPr>
          <p:txBody>
            <a:bodyPr/>
            <a:lstStyle/>
            <a:p/>
          </p:txBody>
        </p:sp>
        <p:sp>
          <p:nvSpPr>
            <p:cNvPr id="43" name="rc43"/>
            <p:cNvSpPr/>
            <p:nvPr/>
          </p:nvSpPr>
          <p:spPr>
            <a:xfrm>
              <a:off x="1530867" y="4890358"/>
              <a:ext cx="215906" cy="160253"/>
            </a:xfrm>
            <a:prstGeom prst="rect">
              <a:avLst/>
            </a:prstGeom>
            <a:solidFill>
              <a:srgbClr val="0058AB">
                <a:alpha val="100000"/>
              </a:srgbClr>
            </a:solidFill>
          </p:spPr>
          <p:txBody>
            <a:bodyPr/>
            <a:lstStyle/>
            <a:p/>
          </p:txBody>
        </p:sp>
        <p:sp>
          <p:nvSpPr>
            <p:cNvPr id="44" name="rc44"/>
            <p:cNvSpPr/>
            <p:nvPr/>
          </p:nvSpPr>
          <p:spPr>
            <a:xfrm>
              <a:off x="1770763" y="4887687"/>
              <a:ext cx="215906" cy="162924"/>
            </a:xfrm>
            <a:prstGeom prst="rect">
              <a:avLst/>
            </a:prstGeom>
            <a:solidFill>
              <a:srgbClr val="0058AB">
                <a:alpha val="100000"/>
              </a:srgbClr>
            </a:solidFill>
          </p:spPr>
          <p:txBody>
            <a:bodyPr/>
            <a:lstStyle/>
            <a:p/>
          </p:txBody>
        </p:sp>
        <p:sp>
          <p:nvSpPr>
            <p:cNvPr id="45" name="rc45"/>
            <p:cNvSpPr/>
            <p:nvPr/>
          </p:nvSpPr>
          <p:spPr>
            <a:xfrm>
              <a:off x="2010660" y="4884274"/>
              <a:ext cx="215906" cy="166336"/>
            </a:xfrm>
            <a:prstGeom prst="rect">
              <a:avLst/>
            </a:prstGeom>
            <a:solidFill>
              <a:srgbClr val="0058AB">
                <a:alpha val="100000"/>
              </a:srgbClr>
            </a:solidFill>
          </p:spPr>
          <p:txBody>
            <a:bodyPr/>
            <a:lstStyle/>
            <a:p/>
          </p:txBody>
        </p:sp>
        <p:sp>
          <p:nvSpPr>
            <p:cNvPr id="46" name="rc46"/>
            <p:cNvSpPr/>
            <p:nvPr/>
          </p:nvSpPr>
          <p:spPr>
            <a:xfrm>
              <a:off x="2250556" y="4879971"/>
              <a:ext cx="215906" cy="170639"/>
            </a:xfrm>
            <a:prstGeom prst="rect">
              <a:avLst/>
            </a:prstGeom>
            <a:solidFill>
              <a:srgbClr val="0058AB">
                <a:alpha val="100000"/>
              </a:srgbClr>
            </a:solidFill>
          </p:spPr>
          <p:txBody>
            <a:bodyPr/>
            <a:lstStyle/>
            <a:p/>
          </p:txBody>
        </p:sp>
        <p:sp>
          <p:nvSpPr>
            <p:cNvPr id="47" name="rc47"/>
            <p:cNvSpPr/>
            <p:nvPr/>
          </p:nvSpPr>
          <p:spPr>
            <a:xfrm>
              <a:off x="2490453" y="4702209"/>
              <a:ext cx="215906" cy="348402"/>
            </a:xfrm>
            <a:prstGeom prst="rect">
              <a:avLst/>
            </a:prstGeom>
            <a:solidFill>
              <a:srgbClr val="0058AB">
                <a:alpha val="100000"/>
              </a:srgbClr>
            </a:solidFill>
          </p:spPr>
          <p:txBody>
            <a:bodyPr/>
            <a:lstStyle/>
            <a:p/>
          </p:txBody>
        </p:sp>
        <p:sp>
          <p:nvSpPr>
            <p:cNvPr id="48" name="rc48"/>
            <p:cNvSpPr/>
            <p:nvPr/>
          </p:nvSpPr>
          <p:spPr>
            <a:xfrm>
              <a:off x="2730349" y="4318789"/>
              <a:ext cx="215906" cy="731822"/>
            </a:xfrm>
            <a:prstGeom prst="rect">
              <a:avLst/>
            </a:prstGeom>
            <a:solidFill>
              <a:srgbClr val="0058AB">
                <a:alpha val="100000"/>
              </a:srgbClr>
            </a:solidFill>
          </p:spPr>
          <p:txBody>
            <a:bodyPr/>
            <a:lstStyle/>
            <a:p/>
          </p:txBody>
        </p:sp>
        <p:sp>
          <p:nvSpPr>
            <p:cNvPr id="49" name="rc49"/>
            <p:cNvSpPr/>
            <p:nvPr/>
          </p:nvSpPr>
          <p:spPr>
            <a:xfrm>
              <a:off x="2970245" y="4676687"/>
              <a:ext cx="215906" cy="373923"/>
            </a:xfrm>
            <a:prstGeom prst="rect">
              <a:avLst/>
            </a:prstGeom>
            <a:solidFill>
              <a:srgbClr val="0058AB">
                <a:alpha val="100000"/>
              </a:srgbClr>
            </a:solidFill>
          </p:spPr>
          <p:txBody>
            <a:bodyPr/>
            <a:lstStyle/>
            <a:p/>
          </p:txBody>
        </p:sp>
        <p:sp>
          <p:nvSpPr>
            <p:cNvPr id="50" name="rc50"/>
            <p:cNvSpPr/>
            <p:nvPr/>
          </p:nvSpPr>
          <p:spPr>
            <a:xfrm>
              <a:off x="3210142" y="4858159"/>
              <a:ext cx="215906" cy="192452"/>
            </a:xfrm>
            <a:prstGeom prst="rect">
              <a:avLst/>
            </a:prstGeom>
            <a:solidFill>
              <a:srgbClr val="0058AB">
                <a:alpha val="100000"/>
              </a:srgbClr>
            </a:solidFill>
          </p:spPr>
          <p:txBody>
            <a:bodyPr/>
            <a:lstStyle/>
            <a:p/>
          </p:txBody>
        </p:sp>
        <p:sp>
          <p:nvSpPr>
            <p:cNvPr id="51" name="rc51"/>
            <p:cNvSpPr/>
            <p:nvPr/>
          </p:nvSpPr>
          <p:spPr>
            <a:xfrm>
              <a:off x="3450038" y="4645082"/>
              <a:ext cx="215906" cy="405529"/>
            </a:xfrm>
            <a:prstGeom prst="rect">
              <a:avLst/>
            </a:prstGeom>
            <a:solidFill>
              <a:srgbClr val="0058AB">
                <a:alpha val="100000"/>
              </a:srgbClr>
            </a:solidFill>
          </p:spPr>
          <p:txBody>
            <a:bodyPr/>
            <a:lstStyle/>
            <a:p/>
          </p:txBody>
        </p:sp>
        <p:sp>
          <p:nvSpPr>
            <p:cNvPr id="52" name="rc52"/>
            <p:cNvSpPr/>
            <p:nvPr/>
          </p:nvSpPr>
          <p:spPr>
            <a:xfrm>
              <a:off x="3689935" y="4832786"/>
              <a:ext cx="215906" cy="217825"/>
            </a:xfrm>
            <a:prstGeom prst="rect">
              <a:avLst/>
            </a:prstGeom>
            <a:solidFill>
              <a:srgbClr val="0058AB">
                <a:alpha val="100000"/>
              </a:srgbClr>
            </a:solidFill>
          </p:spPr>
          <p:txBody>
            <a:bodyPr/>
            <a:lstStyle/>
            <a:p/>
          </p:txBody>
        </p:sp>
        <p:sp>
          <p:nvSpPr>
            <p:cNvPr id="53" name="rc53"/>
            <p:cNvSpPr/>
            <p:nvPr/>
          </p:nvSpPr>
          <p:spPr>
            <a:xfrm>
              <a:off x="3929831" y="4377697"/>
              <a:ext cx="215906" cy="672914"/>
            </a:xfrm>
            <a:prstGeom prst="rect">
              <a:avLst/>
            </a:prstGeom>
            <a:solidFill>
              <a:srgbClr val="0058AB">
                <a:alpha val="100000"/>
              </a:srgbClr>
            </a:solidFill>
          </p:spPr>
          <p:txBody>
            <a:bodyPr/>
            <a:lstStyle/>
            <a:p/>
          </p:txBody>
        </p:sp>
        <p:sp>
          <p:nvSpPr>
            <p:cNvPr id="54" name="rc54"/>
            <p:cNvSpPr/>
            <p:nvPr/>
          </p:nvSpPr>
          <p:spPr>
            <a:xfrm>
              <a:off x="4169728" y="4369090"/>
              <a:ext cx="215906" cy="681520"/>
            </a:xfrm>
            <a:prstGeom prst="rect">
              <a:avLst/>
            </a:prstGeom>
            <a:solidFill>
              <a:srgbClr val="0058AB">
                <a:alpha val="100000"/>
              </a:srgbClr>
            </a:solidFill>
          </p:spPr>
          <p:txBody>
            <a:bodyPr/>
            <a:lstStyle/>
            <a:p/>
          </p:txBody>
        </p:sp>
        <p:sp>
          <p:nvSpPr>
            <p:cNvPr id="55" name="rc55"/>
            <p:cNvSpPr/>
            <p:nvPr/>
          </p:nvSpPr>
          <p:spPr>
            <a:xfrm>
              <a:off x="4409624" y="4827741"/>
              <a:ext cx="215906" cy="222870"/>
            </a:xfrm>
            <a:prstGeom prst="rect">
              <a:avLst/>
            </a:prstGeom>
            <a:solidFill>
              <a:srgbClr val="0058AB">
                <a:alpha val="100000"/>
              </a:srgbClr>
            </a:solidFill>
          </p:spPr>
          <p:txBody>
            <a:bodyPr/>
            <a:lstStyle/>
            <a:p/>
          </p:txBody>
        </p:sp>
        <p:sp>
          <p:nvSpPr>
            <p:cNvPr id="56" name="rc56"/>
            <p:cNvSpPr/>
            <p:nvPr/>
          </p:nvSpPr>
          <p:spPr>
            <a:xfrm>
              <a:off x="4649521" y="4146368"/>
              <a:ext cx="215906" cy="904243"/>
            </a:xfrm>
            <a:prstGeom prst="rect">
              <a:avLst/>
            </a:prstGeom>
            <a:solidFill>
              <a:srgbClr val="0058AB">
                <a:alpha val="100000"/>
              </a:srgbClr>
            </a:solidFill>
          </p:spPr>
          <p:txBody>
            <a:bodyPr/>
            <a:lstStyle/>
            <a:p/>
          </p:txBody>
        </p:sp>
        <p:sp>
          <p:nvSpPr>
            <p:cNvPr id="57" name="rc57"/>
            <p:cNvSpPr/>
            <p:nvPr/>
          </p:nvSpPr>
          <p:spPr>
            <a:xfrm>
              <a:off x="4889417" y="4825812"/>
              <a:ext cx="215906" cy="224799"/>
            </a:xfrm>
            <a:prstGeom prst="rect">
              <a:avLst/>
            </a:prstGeom>
            <a:solidFill>
              <a:srgbClr val="0058AB">
                <a:alpha val="100000"/>
              </a:srgbClr>
            </a:solidFill>
          </p:spPr>
          <p:txBody>
            <a:bodyPr/>
            <a:lstStyle/>
            <a:p/>
          </p:txBody>
        </p:sp>
        <p:sp>
          <p:nvSpPr>
            <p:cNvPr id="58" name="rc58"/>
            <p:cNvSpPr/>
            <p:nvPr/>
          </p:nvSpPr>
          <p:spPr>
            <a:xfrm>
              <a:off x="5129313" y="4393573"/>
              <a:ext cx="215906" cy="657037"/>
            </a:xfrm>
            <a:prstGeom prst="rect">
              <a:avLst/>
            </a:prstGeom>
            <a:solidFill>
              <a:srgbClr val="0058AB">
                <a:alpha val="100000"/>
              </a:srgbClr>
            </a:solidFill>
          </p:spPr>
          <p:txBody>
            <a:bodyPr/>
            <a:lstStyle/>
            <a:p/>
          </p:txBody>
        </p:sp>
        <p:sp>
          <p:nvSpPr>
            <p:cNvPr id="59" name="rc59"/>
            <p:cNvSpPr/>
            <p:nvPr/>
          </p:nvSpPr>
          <p:spPr>
            <a:xfrm>
              <a:off x="5369210" y="3734755"/>
              <a:ext cx="215906" cy="1315856"/>
            </a:xfrm>
            <a:prstGeom prst="rect">
              <a:avLst/>
            </a:prstGeom>
            <a:solidFill>
              <a:srgbClr val="0058AB">
                <a:alpha val="100000"/>
              </a:srgbClr>
            </a:solidFill>
          </p:spPr>
          <p:txBody>
            <a:bodyPr/>
            <a:lstStyle/>
            <a:p/>
          </p:txBody>
        </p:sp>
        <p:sp>
          <p:nvSpPr>
            <p:cNvPr id="60" name="rc60"/>
            <p:cNvSpPr/>
            <p:nvPr/>
          </p:nvSpPr>
          <p:spPr>
            <a:xfrm>
              <a:off x="5609106" y="4561394"/>
              <a:ext cx="215906" cy="489217"/>
            </a:xfrm>
            <a:prstGeom prst="rect">
              <a:avLst/>
            </a:prstGeom>
            <a:solidFill>
              <a:srgbClr val="0058AB">
                <a:alpha val="100000"/>
              </a:srgbClr>
            </a:solidFill>
          </p:spPr>
          <p:txBody>
            <a:bodyPr/>
            <a:lstStyle/>
            <a:p/>
          </p:txBody>
        </p:sp>
        <p:sp>
          <p:nvSpPr>
            <p:cNvPr id="61" name="rc61"/>
            <p:cNvSpPr/>
            <p:nvPr/>
          </p:nvSpPr>
          <p:spPr>
            <a:xfrm>
              <a:off x="5849003" y="4798064"/>
              <a:ext cx="215906" cy="252547"/>
            </a:xfrm>
            <a:prstGeom prst="rect">
              <a:avLst/>
            </a:prstGeom>
            <a:solidFill>
              <a:srgbClr val="0058AB">
                <a:alpha val="100000"/>
              </a:srgbClr>
            </a:solidFill>
          </p:spPr>
          <p:txBody>
            <a:bodyPr/>
            <a:lstStyle/>
            <a:p/>
          </p:txBody>
        </p:sp>
        <p:sp>
          <p:nvSpPr>
            <p:cNvPr id="62" name="rc62"/>
            <p:cNvSpPr/>
            <p:nvPr/>
          </p:nvSpPr>
          <p:spPr>
            <a:xfrm>
              <a:off x="6088899" y="2708245"/>
              <a:ext cx="215906" cy="2342366"/>
            </a:xfrm>
            <a:prstGeom prst="rect">
              <a:avLst/>
            </a:prstGeom>
            <a:solidFill>
              <a:srgbClr val="0058AB">
                <a:alpha val="100000"/>
              </a:srgbClr>
            </a:solidFill>
          </p:spPr>
          <p:txBody>
            <a:bodyPr/>
            <a:lstStyle/>
            <a:p/>
          </p:txBody>
        </p:sp>
        <p:sp>
          <p:nvSpPr>
            <p:cNvPr id="63" name="rc63"/>
            <p:cNvSpPr/>
            <p:nvPr/>
          </p:nvSpPr>
          <p:spPr>
            <a:xfrm>
              <a:off x="6328796" y="2582862"/>
              <a:ext cx="215906" cy="2467749"/>
            </a:xfrm>
            <a:prstGeom prst="rect">
              <a:avLst/>
            </a:prstGeom>
            <a:solidFill>
              <a:srgbClr val="0058AB">
                <a:alpha val="100000"/>
              </a:srgbClr>
            </a:solidFill>
          </p:spPr>
          <p:txBody>
            <a:bodyPr/>
            <a:lstStyle/>
            <a:p/>
          </p:txBody>
        </p:sp>
        <p:sp>
          <p:nvSpPr>
            <p:cNvPr id="64" name="rc64"/>
            <p:cNvSpPr/>
            <p:nvPr/>
          </p:nvSpPr>
          <p:spPr>
            <a:xfrm>
              <a:off x="6568692" y="2849505"/>
              <a:ext cx="215906" cy="2201106"/>
            </a:xfrm>
            <a:prstGeom prst="rect">
              <a:avLst/>
            </a:prstGeom>
            <a:solidFill>
              <a:srgbClr val="0058AB">
                <a:alpha val="100000"/>
              </a:srgbClr>
            </a:solidFill>
          </p:spPr>
          <p:txBody>
            <a:bodyPr/>
            <a:lstStyle/>
            <a:p/>
          </p:txBody>
        </p:sp>
        <p:sp>
          <p:nvSpPr>
            <p:cNvPr id="65" name="rc65"/>
            <p:cNvSpPr/>
            <p:nvPr/>
          </p:nvSpPr>
          <p:spPr>
            <a:xfrm>
              <a:off x="6808589" y="3062582"/>
              <a:ext cx="215906" cy="1988028"/>
            </a:xfrm>
            <a:prstGeom prst="rect">
              <a:avLst/>
            </a:prstGeom>
            <a:solidFill>
              <a:srgbClr val="0058AB">
                <a:alpha val="100000"/>
              </a:srgbClr>
            </a:solidFill>
          </p:spPr>
          <p:txBody>
            <a:bodyPr/>
            <a:lstStyle/>
            <a:p/>
          </p:txBody>
        </p:sp>
        <p:sp>
          <p:nvSpPr>
            <p:cNvPr id="66" name="rc66"/>
            <p:cNvSpPr/>
            <p:nvPr/>
          </p:nvSpPr>
          <p:spPr>
            <a:xfrm>
              <a:off x="7048485" y="2843570"/>
              <a:ext cx="215906" cy="2207041"/>
            </a:xfrm>
            <a:prstGeom prst="rect">
              <a:avLst/>
            </a:prstGeom>
            <a:solidFill>
              <a:srgbClr val="0058AB">
                <a:alpha val="100000"/>
              </a:srgbClr>
            </a:solidFill>
          </p:spPr>
          <p:txBody>
            <a:bodyPr/>
            <a:lstStyle/>
            <a:p/>
          </p:txBody>
        </p:sp>
        <p:sp>
          <p:nvSpPr>
            <p:cNvPr id="67" name="rc67"/>
            <p:cNvSpPr/>
            <p:nvPr/>
          </p:nvSpPr>
          <p:spPr>
            <a:xfrm>
              <a:off x="7288381" y="1757558"/>
              <a:ext cx="215906" cy="3293053"/>
            </a:xfrm>
            <a:prstGeom prst="rect">
              <a:avLst/>
            </a:prstGeom>
            <a:solidFill>
              <a:srgbClr val="0058AB">
                <a:alpha val="100000"/>
              </a:srgbClr>
            </a:solidFill>
          </p:spPr>
          <p:txBody>
            <a:bodyPr/>
            <a:lstStyle/>
            <a:p/>
          </p:txBody>
        </p:sp>
        <p:sp>
          <p:nvSpPr>
            <p:cNvPr id="68" name="rc68"/>
            <p:cNvSpPr/>
            <p:nvPr/>
          </p:nvSpPr>
          <p:spPr>
            <a:xfrm>
              <a:off x="8487864" y="4924338"/>
              <a:ext cx="215906" cy="126273"/>
            </a:xfrm>
            <a:prstGeom prst="rect">
              <a:avLst/>
            </a:prstGeom>
            <a:solidFill>
              <a:srgbClr val="69DBFF">
                <a:alpha val="100000"/>
              </a:srgbClr>
            </a:solidFill>
          </p:spPr>
          <p:txBody>
            <a:bodyPr/>
            <a:lstStyle/>
            <a:p/>
          </p:txBody>
        </p:sp>
        <p:sp>
          <p:nvSpPr>
            <p:cNvPr id="69" name="pl69"/>
            <p:cNvSpPr/>
            <p:nvPr/>
          </p:nvSpPr>
          <p:spPr>
            <a:xfrm>
              <a:off x="6196853" y="4798064"/>
              <a:ext cx="2398964" cy="126273"/>
            </a:xfrm>
            <a:custGeom>
              <a:avLst/>
              <a:pathLst>
                <a:path w="2398964" h="126273">
                  <a:moveTo>
                    <a:pt x="0" y="0"/>
                  </a:moveTo>
                  <a:lnTo>
                    <a:pt x="239896" y="12627"/>
                  </a:lnTo>
                  <a:lnTo>
                    <a:pt x="479792" y="25254"/>
                  </a:lnTo>
                  <a:lnTo>
                    <a:pt x="719689" y="37882"/>
                  </a:lnTo>
                  <a:lnTo>
                    <a:pt x="959585" y="50509"/>
                  </a:lnTo>
                  <a:lnTo>
                    <a:pt x="1199482" y="63136"/>
                  </a:lnTo>
                  <a:lnTo>
                    <a:pt x="1439378" y="75764"/>
                  </a:lnTo>
                  <a:lnTo>
                    <a:pt x="1679275" y="88391"/>
                  </a:lnTo>
                  <a:lnTo>
                    <a:pt x="1919171" y="101018"/>
                  </a:lnTo>
                  <a:lnTo>
                    <a:pt x="2159067" y="113646"/>
                  </a:lnTo>
                  <a:lnTo>
                    <a:pt x="2398964" y="126273"/>
                  </a:lnTo>
                </a:path>
              </a:pathLst>
            </a:custGeom>
            <a:ln w="13550" cap="flat">
              <a:solidFill>
                <a:srgbClr val="000000">
                  <a:alpha val="100000"/>
                </a:srgbClr>
              </a:solidFill>
              <a:prstDash val="solid"/>
              <a:round/>
            </a:ln>
          </p:spPr>
          <p:txBody>
            <a:bodyPr/>
            <a:lstStyle/>
            <a:p/>
          </p:txBody>
        </p:sp>
        <p:sp>
          <p:nvSpPr>
            <p:cNvPr id="70" name="pt70"/>
            <p:cNvSpPr/>
            <p:nvPr/>
          </p:nvSpPr>
          <p:spPr>
            <a:xfrm>
              <a:off x="6172027" y="47732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411923" y="47858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51820" y="47984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891716" y="48111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131612" y="48237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71509" y="48363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611405" y="48490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51302" y="48616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91198" y="48742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31095" y="48868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70991" y="48995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71671" y="425127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3" name="tx83"/>
            <p:cNvSpPr/>
            <p:nvPr/>
          </p:nvSpPr>
          <p:spPr>
            <a:xfrm>
              <a:off x="508103" y="35093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4" name="tx84"/>
            <p:cNvSpPr/>
            <p:nvPr/>
          </p:nvSpPr>
          <p:spPr>
            <a:xfrm>
              <a:off x="508103" y="27674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5" name="tx85"/>
            <p:cNvSpPr/>
            <p:nvPr/>
          </p:nvSpPr>
          <p:spPr>
            <a:xfrm>
              <a:off x="508103" y="202553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6" name="tx86"/>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5" name="rc115"/>
            <p:cNvSpPr/>
            <p:nvPr/>
          </p:nvSpPr>
          <p:spPr>
            <a:xfrm>
              <a:off x="3661384" y="5900002"/>
              <a:ext cx="201456" cy="201456"/>
            </a:xfrm>
            <a:prstGeom prst="rect">
              <a:avLst/>
            </a:prstGeom>
            <a:solidFill>
              <a:srgbClr val="0058AB">
                <a:alpha val="100000"/>
              </a:srgbClr>
            </a:solidFill>
          </p:spPr>
          <p:txBody>
            <a:bodyPr/>
            <a:lstStyle/>
            <a:p/>
          </p:txBody>
        </p:sp>
        <p:sp>
          <p:nvSpPr>
            <p:cNvPr id="116" name="rc116"/>
            <p:cNvSpPr/>
            <p:nvPr/>
          </p:nvSpPr>
          <p:spPr>
            <a:xfrm>
              <a:off x="4563470" y="5900002"/>
              <a:ext cx="201456" cy="201456"/>
            </a:xfrm>
            <a:prstGeom prst="rect">
              <a:avLst/>
            </a:prstGeom>
            <a:solidFill>
              <a:srgbClr val="69DBFF">
                <a:alpha val="100000"/>
              </a:srgbClr>
            </a:solidFill>
          </p:spPr>
          <p:txBody>
            <a:bodyPr/>
            <a:lstStyle/>
            <a:p/>
          </p:txBody>
        </p:sp>
        <p:sp>
          <p:nvSpPr>
            <p:cNvPr id="117" name="tx117"/>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1880232" y="1330710"/>
              <a:ext cx="62342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Kyrgyzstan</a:t>
              </a:r>
            </a:p>
          </p:txBody>
        </p:sp>
        <p:sp>
          <p:nvSpPr>
            <p:cNvPr id="120" name="tx12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3" name="tx123"/>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1639% higher than the annual number proposed to reach the target, based on a linear trajectory of decline.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1639% above the annual IA2030 goal, putting the 2030 goal at serious risk without accelerated action.</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Kyrgyzstan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40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261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82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201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322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442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64800"/>
              <a:ext cx="239888" cy="843220"/>
            </a:xfrm>
            <a:prstGeom prst="rect">
              <a:avLst/>
            </a:prstGeom>
            <a:solidFill>
              <a:srgbClr val="80BD41">
                <a:alpha val="100000"/>
              </a:srgbClr>
            </a:solidFill>
          </p:spPr>
          <p:txBody>
            <a:bodyPr/>
            <a:lstStyle/>
            <a:p/>
          </p:txBody>
        </p:sp>
        <p:sp>
          <p:nvSpPr>
            <p:cNvPr id="24" name="rc24"/>
            <p:cNvSpPr/>
            <p:nvPr/>
          </p:nvSpPr>
          <p:spPr>
            <a:xfrm>
              <a:off x="1296273" y="3456291"/>
              <a:ext cx="239888" cy="8509"/>
            </a:xfrm>
            <a:prstGeom prst="rect">
              <a:avLst/>
            </a:prstGeom>
            <a:solidFill>
              <a:srgbClr val="1CABE2">
                <a:alpha val="100000"/>
              </a:srgbClr>
            </a:solidFill>
          </p:spPr>
          <p:txBody>
            <a:bodyPr/>
            <a:lstStyle/>
            <a:p/>
          </p:txBody>
        </p:sp>
        <p:sp>
          <p:nvSpPr>
            <p:cNvPr id="25" name="rc25"/>
            <p:cNvSpPr/>
            <p:nvPr/>
          </p:nvSpPr>
          <p:spPr>
            <a:xfrm>
              <a:off x="1562816" y="3465273"/>
              <a:ext cx="239888" cy="842748"/>
            </a:xfrm>
            <a:prstGeom prst="rect">
              <a:avLst/>
            </a:prstGeom>
            <a:solidFill>
              <a:srgbClr val="80BD41">
                <a:alpha val="100000"/>
              </a:srgbClr>
            </a:solidFill>
          </p:spPr>
          <p:txBody>
            <a:bodyPr/>
            <a:lstStyle/>
            <a:p/>
          </p:txBody>
        </p:sp>
        <p:sp>
          <p:nvSpPr>
            <p:cNvPr id="26" name="rc26"/>
            <p:cNvSpPr/>
            <p:nvPr/>
          </p:nvSpPr>
          <p:spPr>
            <a:xfrm>
              <a:off x="1562816" y="3456764"/>
              <a:ext cx="239888" cy="8509"/>
            </a:xfrm>
            <a:prstGeom prst="rect">
              <a:avLst/>
            </a:prstGeom>
            <a:solidFill>
              <a:srgbClr val="1CABE2">
                <a:alpha val="100000"/>
              </a:srgbClr>
            </a:solidFill>
          </p:spPr>
          <p:txBody>
            <a:bodyPr/>
            <a:lstStyle/>
            <a:p/>
          </p:txBody>
        </p:sp>
        <p:sp>
          <p:nvSpPr>
            <p:cNvPr id="27" name="rc27"/>
            <p:cNvSpPr/>
            <p:nvPr/>
          </p:nvSpPr>
          <p:spPr>
            <a:xfrm>
              <a:off x="1829360" y="3451800"/>
              <a:ext cx="239888" cy="856221"/>
            </a:xfrm>
            <a:prstGeom prst="rect">
              <a:avLst/>
            </a:prstGeom>
            <a:solidFill>
              <a:srgbClr val="80BD41">
                <a:alpha val="100000"/>
              </a:srgbClr>
            </a:solidFill>
          </p:spPr>
          <p:txBody>
            <a:bodyPr/>
            <a:lstStyle/>
            <a:p/>
          </p:txBody>
        </p:sp>
        <p:sp>
          <p:nvSpPr>
            <p:cNvPr id="28" name="rc28"/>
            <p:cNvSpPr/>
            <p:nvPr/>
          </p:nvSpPr>
          <p:spPr>
            <a:xfrm>
              <a:off x="1829360" y="3443133"/>
              <a:ext cx="239888" cy="8667"/>
            </a:xfrm>
            <a:prstGeom prst="rect">
              <a:avLst/>
            </a:prstGeom>
            <a:solidFill>
              <a:srgbClr val="1CABE2">
                <a:alpha val="100000"/>
              </a:srgbClr>
            </a:solidFill>
          </p:spPr>
          <p:txBody>
            <a:bodyPr/>
            <a:lstStyle/>
            <a:p/>
          </p:txBody>
        </p:sp>
        <p:sp>
          <p:nvSpPr>
            <p:cNvPr id="29" name="rc29"/>
            <p:cNvSpPr/>
            <p:nvPr/>
          </p:nvSpPr>
          <p:spPr>
            <a:xfrm>
              <a:off x="2095903" y="3433363"/>
              <a:ext cx="239888" cy="874658"/>
            </a:xfrm>
            <a:prstGeom prst="rect">
              <a:avLst/>
            </a:prstGeom>
            <a:solidFill>
              <a:srgbClr val="80BD41">
                <a:alpha val="100000"/>
              </a:srgbClr>
            </a:solidFill>
          </p:spPr>
          <p:txBody>
            <a:bodyPr/>
            <a:lstStyle/>
            <a:p/>
          </p:txBody>
        </p:sp>
        <p:sp>
          <p:nvSpPr>
            <p:cNvPr id="30" name="rc30"/>
            <p:cNvSpPr/>
            <p:nvPr/>
          </p:nvSpPr>
          <p:spPr>
            <a:xfrm>
              <a:off x="2095903" y="3424538"/>
              <a:ext cx="239888" cy="8824"/>
            </a:xfrm>
            <a:prstGeom prst="rect">
              <a:avLst/>
            </a:prstGeom>
            <a:solidFill>
              <a:srgbClr val="1CABE2">
                <a:alpha val="100000"/>
              </a:srgbClr>
            </a:solidFill>
          </p:spPr>
          <p:txBody>
            <a:bodyPr/>
            <a:lstStyle/>
            <a:p/>
          </p:txBody>
        </p:sp>
        <p:sp>
          <p:nvSpPr>
            <p:cNvPr id="31" name="rc31"/>
            <p:cNvSpPr/>
            <p:nvPr/>
          </p:nvSpPr>
          <p:spPr>
            <a:xfrm>
              <a:off x="2362446" y="3411144"/>
              <a:ext cx="239888" cy="896877"/>
            </a:xfrm>
            <a:prstGeom prst="rect">
              <a:avLst/>
            </a:prstGeom>
            <a:solidFill>
              <a:srgbClr val="80BD41">
                <a:alpha val="100000"/>
              </a:srgbClr>
            </a:solidFill>
          </p:spPr>
          <p:txBody>
            <a:bodyPr/>
            <a:lstStyle/>
            <a:p/>
          </p:txBody>
        </p:sp>
        <p:sp>
          <p:nvSpPr>
            <p:cNvPr id="32" name="rc32"/>
            <p:cNvSpPr/>
            <p:nvPr/>
          </p:nvSpPr>
          <p:spPr>
            <a:xfrm>
              <a:off x="2362446" y="3402083"/>
              <a:ext cx="239888" cy="9060"/>
            </a:xfrm>
            <a:prstGeom prst="rect">
              <a:avLst/>
            </a:prstGeom>
            <a:solidFill>
              <a:srgbClr val="1CABE2">
                <a:alpha val="100000"/>
              </a:srgbClr>
            </a:solidFill>
          </p:spPr>
          <p:txBody>
            <a:bodyPr/>
            <a:lstStyle/>
            <a:p/>
          </p:txBody>
        </p:sp>
        <p:sp>
          <p:nvSpPr>
            <p:cNvPr id="33" name="rc33"/>
            <p:cNvSpPr/>
            <p:nvPr/>
          </p:nvSpPr>
          <p:spPr>
            <a:xfrm>
              <a:off x="2628989" y="3401374"/>
              <a:ext cx="239888" cy="906647"/>
            </a:xfrm>
            <a:prstGeom prst="rect">
              <a:avLst/>
            </a:prstGeom>
            <a:solidFill>
              <a:srgbClr val="80BD41">
                <a:alpha val="100000"/>
              </a:srgbClr>
            </a:solidFill>
          </p:spPr>
          <p:txBody>
            <a:bodyPr/>
            <a:lstStyle/>
            <a:p/>
          </p:txBody>
        </p:sp>
        <p:sp>
          <p:nvSpPr>
            <p:cNvPr id="34" name="rc34"/>
            <p:cNvSpPr/>
            <p:nvPr/>
          </p:nvSpPr>
          <p:spPr>
            <a:xfrm>
              <a:off x="2628989" y="3382858"/>
              <a:ext cx="239888" cy="18515"/>
            </a:xfrm>
            <a:prstGeom prst="rect">
              <a:avLst/>
            </a:prstGeom>
            <a:solidFill>
              <a:srgbClr val="1CABE2">
                <a:alpha val="100000"/>
              </a:srgbClr>
            </a:solidFill>
          </p:spPr>
          <p:txBody>
            <a:bodyPr/>
            <a:lstStyle/>
            <a:p/>
          </p:txBody>
        </p:sp>
        <p:sp>
          <p:nvSpPr>
            <p:cNvPr id="35" name="rc35"/>
            <p:cNvSpPr/>
            <p:nvPr/>
          </p:nvSpPr>
          <p:spPr>
            <a:xfrm>
              <a:off x="2895532" y="3375451"/>
              <a:ext cx="239888" cy="932569"/>
            </a:xfrm>
            <a:prstGeom prst="rect">
              <a:avLst/>
            </a:prstGeom>
            <a:solidFill>
              <a:srgbClr val="80BD41">
                <a:alpha val="100000"/>
              </a:srgbClr>
            </a:solidFill>
          </p:spPr>
          <p:txBody>
            <a:bodyPr/>
            <a:lstStyle/>
            <a:p/>
          </p:txBody>
        </p:sp>
        <p:sp>
          <p:nvSpPr>
            <p:cNvPr id="36" name="rc36"/>
            <p:cNvSpPr/>
            <p:nvPr/>
          </p:nvSpPr>
          <p:spPr>
            <a:xfrm>
              <a:off x="2895532" y="3336607"/>
              <a:ext cx="239888" cy="38843"/>
            </a:xfrm>
            <a:prstGeom prst="rect">
              <a:avLst/>
            </a:prstGeom>
            <a:solidFill>
              <a:srgbClr val="1CABE2">
                <a:alpha val="100000"/>
              </a:srgbClr>
            </a:solidFill>
          </p:spPr>
          <p:txBody>
            <a:bodyPr/>
            <a:lstStyle/>
            <a:p/>
          </p:txBody>
        </p:sp>
        <p:sp>
          <p:nvSpPr>
            <p:cNvPr id="37" name="rc37"/>
            <p:cNvSpPr/>
            <p:nvPr/>
          </p:nvSpPr>
          <p:spPr>
            <a:xfrm>
              <a:off x="3162075" y="3335032"/>
              <a:ext cx="239888" cy="972989"/>
            </a:xfrm>
            <a:prstGeom prst="rect">
              <a:avLst/>
            </a:prstGeom>
            <a:solidFill>
              <a:srgbClr val="80BD41">
                <a:alpha val="100000"/>
              </a:srgbClr>
            </a:solidFill>
          </p:spPr>
          <p:txBody>
            <a:bodyPr/>
            <a:lstStyle/>
            <a:p/>
          </p:txBody>
        </p:sp>
        <p:sp>
          <p:nvSpPr>
            <p:cNvPr id="38" name="rc38"/>
            <p:cNvSpPr/>
            <p:nvPr/>
          </p:nvSpPr>
          <p:spPr>
            <a:xfrm>
              <a:off x="3162075" y="3315176"/>
              <a:ext cx="239888" cy="19855"/>
            </a:xfrm>
            <a:prstGeom prst="rect">
              <a:avLst/>
            </a:prstGeom>
            <a:solidFill>
              <a:srgbClr val="1CABE2">
                <a:alpha val="100000"/>
              </a:srgbClr>
            </a:solidFill>
          </p:spPr>
          <p:txBody>
            <a:bodyPr/>
            <a:lstStyle/>
            <a:p/>
          </p:txBody>
        </p:sp>
        <p:sp>
          <p:nvSpPr>
            <p:cNvPr id="39" name="rc39"/>
            <p:cNvSpPr/>
            <p:nvPr/>
          </p:nvSpPr>
          <p:spPr>
            <a:xfrm>
              <a:off x="3428618" y="3296345"/>
              <a:ext cx="239888" cy="1011675"/>
            </a:xfrm>
            <a:prstGeom prst="rect">
              <a:avLst/>
            </a:prstGeom>
            <a:solidFill>
              <a:srgbClr val="80BD41">
                <a:alpha val="100000"/>
              </a:srgbClr>
            </a:solidFill>
          </p:spPr>
          <p:txBody>
            <a:bodyPr/>
            <a:lstStyle/>
            <a:p/>
          </p:txBody>
        </p:sp>
        <p:sp>
          <p:nvSpPr>
            <p:cNvPr id="40" name="rc40"/>
            <p:cNvSpPr/>
            <p:nvPr/>
          </p:nvSpPr>
          <p:spPr>
            <a:xfrm>
              <a:off x="3428618" y="3286102"/>
              <a:ext cx="239888" cy="10242"/>
            </a:xfrm>
            <a:prstGeom prst="rect">
              <a:avLst/>
            </a:prstGeom>
            <a:solidFill>
              <a:srgbClr val="1CABE2">
                <a:alpha val="100000"/>
              </a:srgbClr>
            </a:solidFill>
          </p:spPr>
          <p:txBody>
            <a:bodyPr/>
            <a:lstStyle/>
            <a:p/>
          </p:txBody>
        </p:sp>
        <p:sp>
          <p:nvSpPr>
            <p:cNvPr id="41" name="rc41"/>
            <p:cNvSpPr/>
            <p:nvPr/>
          </p:nvSpPr>
          <p:spPr>
            <a:xfrm>
              <a:off x="3695161" y="3253089"/>
              <a:ext cx="239888" cy="1054932"/>
            </a:xfrm>
            <a:prstGeom prst="rect">
              <a:avLst/>
            </a:prstGeom>
            <a:solidFill>
              <a:srgbClr val="80BD41">
                <a:alpha val="100000"/>
              </a:srgbClr>
            </a:solidFill>
          </p:spPr>
          <p:txBody>
            <a:bodyPr/>
            <a:lstStyle/>
            <a:p/>
          </p:txBody>
        </p:sp>
        <p:sp>
          <p:nvSpPr>
            <p:cNvPr id="42" name="rc42"/>
            <p:cNvSpPr/>
            <p:nvPr/>
          </p:nvSpPr>
          <p:spPr>
            <a:xfrm>
              <a:off x="3695161" y="3231579"/>
              <a:ext cx="239888" cy="21509"/>
            </a:xfrm>
            <a:prstGeom prst="rect">
              <a:avLst/>
            </a:prstGeom>
            <a:solidFill>
              <a:srgbClr val="1CABE2">
                <a:alpha val="100000"/>
              </a:srgbClr>
            </a:solidFill>
          </p:spPr>
          <p:txBody>
            <a:bodyPr/>
            <a:lstStyle/>
            <a:p/>
          </p:txBody>
        </p:sp>
        <p:sp>
          <p:nvSpPr>
            <p:cNvPr id="43" name="rc43"/>
            <p:cNvSpPr/>
            <p:nvPr/>
          </p:nvSpPr>
          <p:spPr>
            <a:xfrm>
              <a:off x="3961705" y="3162637"/>
              <a:ext cx="239888" cy="1145384"/>
            </a:xfrm>
            <a:prstGeom prst="rect">
              <a:avLst/>
            </a:prstGeom>
            <a:solidFill>
              <a:srgbClr val="80BD41">
                <a:alpha val="100000"/>
              </a:srgbClr>
            </a:solidFill>
          </p:spPr>
          <p:txBody>
            <a:bodyPr/>
            <a:lstStyle/>
            <a:p/>
          </p:txBody>
        </p:sp>
        <p:sp>
          <p:nvSpPr>
            <p:cNvPr id="44" name="rc44"/>
            <p:cNvSpPr/>
            <p:nvPr/>
          </p:nvSpPr>
          <p:spPr>
            <a:xfrm>
              <a:off x="3961705" y="3151055"/>
              <a:ext cx="239888" cy="11582"/>
            </a:xfrm>
            <a:prstGeom prst="rect">
              <a:avLst/>
            </a:prstGeom>
            <a:solidFill>
              <a:srgbClr val="1CABE2">
                <a:alpha val="100000"/>
              </a:srgbClr>
            </a:solidFill>
          </p:spPr>
          <p:txBody>
            <a:bodyPr/>
            <a:lstStyle/>
            <a:p/>
          </p:txBody>
        </p:sp>
        <p:sp>
          <p:nvSpPr>
            <p:cNvPr id="45" name="rc45"/>
            <p:cNvSpPr/>
            <p:nvPr/>
          </p:nvSpPr>
          <p:spPr>
            <a:xfrm>
              <a:off x="4228248" y="3152709"/>
              <a:ext cx="239888" cy="1155311"/>
            </a:xfrm>
            <a:prstGeom prst="rect">
              <a:avLst/>
            </a:prstGeom>
            <a:solidFill>
              <a:srgbClr val="80BD41">
                <a:alpha val="100000"/>
              </a:srgbClr>
            </a:solidFill>
          </p:spPr>
          <p:txBody>
            <a:bodyPr/>
            <a:lstStyle/>
            <a:p/>
          </p:txBody>
        </p:sp>
        <p:sp>
          <p:nvSpPr>
            <p:cNvPr id="46" name="rc46"/>
            <p:cNvSpPr/>
            <p:nvPr/>
          </p:nvSpPr>
          <p:spPr>
            <a:xfrm>
              <a:off x="4228248" y="3116938"/>
              <a:ext cx="239888" cy="35771"/>
            </a:xfrm>
            <a:prstGeom prst="rect">
              <a:avLst/>
            </a:prstGeom>
            <a:solidFill>
              <a:srgbClr val="1CABE2">
                <a:alpha val="100000"/>
              </a:srgbClr>
            </a:solidFill>
          </p:spPr>
          <p:txBody>
            <a:bodyPr/>
            <a:lstStyle/>
            <a:p/>
          </p:txBody>
        </p:sp>
        <p:sp>
          <p:nvSpPr>
            <p:cNvPr id="47" name="rc47"/>
            <p:cNvSpPr/>
            <p:nvPr/>
          </p:nvSpPr>
          <p:spPr>
            <a:xfrm>
              <a:off x="4494791" y="3137897"/>
              <a:ext cx="239888" cy="1170124"/>
            </a:xfrm>
            <a:prstGeom prst="rect">
              <a:avLst/>
            </a:prstGeom>
            <a:solidFill>
              <a:srgbClr val="80BD41">
                <a:alpha val="100000"/>
              </a:srgbClr>
            </a:solidFill>
          </p:spPr>
          <p:txBody>
            <a:bodyPr/>
            <a:lstStyle/>
            <a:p/>
          </p:txBody>
        </p:sp>
        <p:sp>
          <p:nvSpPr>
            <p:cNvPr id="48" name="rc48"/>
            <p:cNvSpPr/>
            <p:nvPr/>
          </p:nvSpPr>
          <p:spPr>
            <a:xfrm>
              <a:off x="4494791" y="3101732"/>
              <a:ext cx="239888" cy="36165"/>
            </a:xfrm>
            <a:prstGeom prst="rect">
              <a:avLst/>
            </a:prstGeom>
            <a:solidFill>
              <a:srgbClr val="1CABE2">
                <a:alpha val="100000"/>
              </a:srgbClr>
            </a:solidFill>
          </p:spPr>
          <p:txBody>
            <a:bodyPr/>
            <a:lstStyle/>
            <a:p/>
          </p:txBody>
        </p:sp>
        <p:sp>
          <p:nvSpPr>
            <p:cNvPr id="49" name="rc49"/>
            <p:cNvSpPr/>
            <p:nvPr/>
          </p:nvSpPr>
          <p:spPr>
            <a:xfrm>
              <a:off x="4761334" y="3136400"/>
              <a:ext cx="239888" cy="1171621"/>
            </a:xfrm>
            <a:prstGeom prst="rect">
              <a:avLst/>
            </a:prstGeom>
            <a:solidFill>
              <a:srgbClr val="80BD41">
                <a:alpha val="100000"/>
              </a:srgbClr>
            </a:solidFill>
          </p:spPr>
          <p:txBody>
            <a:bodyPr/>
            <a:lstStyle/>
            <a:p/>
          </p:txBody>
        </p:sp>
        <p:sp>
          <p:nvSpPr>
            <p:cNvPr id="50" name="rc50"/>
            <p:cNvSpPr/>
            <p:nvPr/>
          </p:nvSpPr>
          <p:spPr>
            <a:xfrm>
              <a:off x="4761334" y="3124581"/>
              <a:ext cx="239888" cy="11818"/>
            </a:xfrm>
            <a:prstGeom prst="rect">
              <a:avLst/>
            </a:prstGeom>
            <a:solidFill>
              <a:srgbClr val="1CABE2">
                <a:alpha val="100000"/>
              </a:srgbClr>
            </a:solidFill>
          </p:spPr>
          <p:txBody>
            <a:bodyPr/>
            <a:lstStyle/>
            <a:p/>
          </p:txBody>
        </p:sp>
        <p:sp>
          <p:nvSpPr>
            <p:cNvPr id="51" name="rc51"/>
            <p:cNvSpPr/>
            <p:nvPr/>
          </p:nvSpPr>
          <p:spPr>
            <a:xfrm>
              <a:off x="5027877" y="3155625"/>
              <a:ext cx="239888" cy="1152396"/>
            </a:xfrm>
            <a:prstGeom prst="rect">
              <a:avLst/>
            </a:prstGeom>
            <a:solidFill>
              <a:srgbClr val="80BD41">
                <a:alpha val="100000"/>
              </a:srgbClr>
            </a:solidFill>
          </p:spPr>
          <p:txBody>
            <a:bodyPr/>
            <a:lstStyle/>
            <a:p/>
          </p:txBody>
        </p:sp>
        <p:sp>
          <p:nvSpPr>
            <p:cNvPr id="52" name="rc52"/>
            <p:cNvSpPr/>
            <p:nvPr/>
          </p:nvSpPr>
          <p:spPr>
            <a:xfrm>
              <a:off x="5027877" y="3107641"/>
              <a:ext cx="239888" cy="47983"/>
            </a:xfrm>
            <a:prstGeom prst="rect">
              <a:avLst/>
            </a:prstGeom>
            <a:solidFill>
              <a:srgbClr val="1CABE2">
                <a:alpha val="100000"/>
              </a:srgbClr>
            </a:solidFill>
          </p:spPr>
          <p:txBody>
            <a:bodyPr/>
            <a:lstStyle/>
            <a:p/>
          </p:txBody>
        </p:sp>
        <p:sp>
          <p:nvSpPr>
            <p:cNvPr id="53" name="rc53"/>
            <p:cNvSpPr/>
            <p:nvPr/>
          </p:nvSpPr>
          <p:spPr>
            <a:xfrm>
              <a:off x="5294420" y="3126157"/>
              <a:ext cx="239888" cy="1181864"/>
            </a:xfrm>
            <a:prstGeom prst="rect">
              <a:avLst/>
            </a:prstGeom>
            <a:solidFill>
              <a:srgbClr val="80BD41">
                <a:alpha val="100000"/>
              </a:srgbClr>
            </a:solidFill>
          </p:spPr>
          <p:txBody>
            <a:bodyPr/>
            <a:lstStyle/>
            <a:p/>
          </p:txBody>
        </p:sp>
        <p:sp>
          <p:nvSpPr>
            <p:cNvPr id="54" name="rc54"/>
            <p:cNvSpPr/>
            <p:nvPr/>
          </p:nvSpPr>
          <p:spPr>
            <a:xfrm>
              <a:off x="5294420" y="3114259"/>
              <a:ext cx="239888" cy="11897"/>
            </a:xfrm>
            <a:prstGeom prst="rect">
              <a:avLst/>
            </a:prstGeom>
            <a:solidFill>
              <a:srgbClr val="1CABE2">
                <a:alpha val="100000"/>
              </a:srgbClr>
            </a:solidFill>
          </p:spPr>
          <p:txBody>
            <a:bodyPr/>
            <a:lstStyle/>
            <a:p/>
          </p:txBody>
        </p:sp>
        <p:sp>
          <p:nvSpPr>
            <p:cNvPr id="55" name="rc55"/>
            <p:cNvSpPr/>
            <p:nvPr/>
          </p:nvSpPr>
          <p:spPr>
            <a:xfrm>
              <a:off x="5560963" y="3180050"/>
              <a:ext cx="239888" cy="1127971"/>
            </a:xfrm>
            <a:prstGeom prst="rect">
              <a:avLst/>
            </a:prstGeom>
            <a:solidFill>
              <a:srgbClr val="80BD41">
                <a:alpha val="100000"/>
              </a:srgbClr>
            </a:solidFill>
          </p:spPr>
          <p:txBody>
            <a:bodyPr/>
            <a:lstStyle/>
            <a:p/>
          </p:txBody>
        </p:sp>
        <p:sp>
          <p:nvSpPr>
            <p:cNvPr id="56" name="rc56"/>
            <p:cNvSpPr/>
            <p:nvPr/>
          </p:nvSpPr>
          <p:spPr>
            <a:xfrm>
              <a:off x="5560963" y="3145145"/>
              <a:ext cx="239888" cy="34904"/>
            </a:xfrm>
            <a:prstGeom prst="rect">
              <a:avLst/>
            </a:prstGeom>
            <a:solidFill>
              <a:srgbClr val="1CABE2">
                <a:alpha val="100000"/>
              </a:srgbClr>
            </a:solidFill>
          </p:spPr>
          <p:txBody>
            <a:bodyPr/>
            <a:lstStyle/>
            <a:p/>
          </p:txBody>
        </p:sp>
        <p:sp>
          <p:nvSpPr>
            <p:cNvPr id="57" name="rc57"/>
            <p:cNvSpPr/>
            <p:nvPr/>
          </p:nvSpPr>
          <p:spPr>
            <a:xfrm>
              <a:off x="5827506" y="3213300"/>
              <a:ext cx="239888" cy="1094721"/>
            </a:xfrm>
            <a:prstGeom prst="rect">
              <a:avLst/>
            </a:prstGeom>
            <a:solidFill>
              <a:srgbClr val="80BD41">
                <a:alpha val="100000"/>
              </a:srgbClr>
            </a:solidFill>
          </p:spPr>
          <p:txBody>
            <a:bodyPr/>
            <a:lstStyle/>
            <a:p/>
          </p:txBody>
        </p:sp>
        <p:sp>
          <p:nvSpPr>
            <p:cNvPr id="58" name="rc58"/>
            <p:cNvSpPr/>
            <p:nvPr/>
          </p:nvSpPr>
          <p:spPr>
            <a:xfrm>
              <a:off x="5827506" y="3143412"/>
              <a:ext cx="239888" cy="69887"/>
            </a:xfrm>
            <a:prstGeom prst="rect">
              <a:avLst/>
            </a:prstGeom>
            <a:solidFill>
              <a:srgbClr val="1CABE2">
                <a:alpha val="100000"/>
              </a:srgbClr>
            </a:solidFill>
          </p:spPr>
          <p:txBody>
            <a:bodyPr/>
            <a:lstStyle/>
            <a:p/>
          </p:txBody>
        </p:sp>
        <p:sp>
          <p:nvSpPr>
            <p:cNvPr id="59" name="rc59"/>
            <p:cNvSpPr/>
            <p:nvPr/>
          </p:nvSpPr>
          <p:spPr>
            <a:xfrm>
              <a:off x="6094049" y="3035153"/>
              <a:ext cx="239888" cy="1272867"/>
            </a:xfrm>
            <a:prstGeom prst="rect">
              <a:avLst/>
            </a:prstGeom>
            <a:solidFill>
              <a:srgbClr val="80BD41">
                <a:alpha val="100000"/>
              </a:srgbClr>
            </a:solidFill>
          </p:spPr>
          <p:txBody>
            <a:bodyPr/>
            <a:lstStyle/>
            <a:p/>
          </p:txBody>
        </p:sp>
        <p:sp>
          <p:nvSpPr>
            <p:cNvPr id="60" name="rc60"/>
            <p:cNvSpPr/>
            <p:nvPr/>
          </p:nvSpPr>
          <p:spPr>
            <a:xfrm>
              <a:off x="6094049" y="3009152"/>
              <a:ext cx="239888" cy="26001"/>
            </a:xfrm>
            <a:prstGeom prst="rect">
              <a:avLst/>
            </a:prstGeom>
            <a:solidFill>
              <a:srgbClr val="1CABE2">
                <a:alpha val="100000"/>
              </a:srgbClr>
            </a:solidFill>
          </p:spPr>
          <p:txBody>
            <a:bodyPr/>
            <a:lstStyle/>
            <a:p/>
          </p:txBody>
        </p:sp>
        <p:sp>
          <p:nvSpPr>
            <p:cNvPr id="61" name="rc61"/>
            <p:cNvSpPr/>
            <p:nvPr/>
          </p:nvSpPr>
          <p:spPr>
            <a:xfrm>
              <a:off x="6360593" y="2980236"/>
              <a:ext cx="239888" cy="1327785"/>
            </a:xfrm>
            <a:prstGeom prst="rect">
              <a:avLst/>
            </a:prstGeom>
            <a:solidFill>
              <a:srgbClr val="80BD41">
                <a:alpha val="100000"/>
              </a:srgbClr>
            </a:solidFill>
          </p:spPr>
          <p:txBody>
            <a:bodyPr/>
            <a:lstStyle/>
            <a:p/>
          </p:txBody>
        </p:sp>
        <p:sp>
          <p:nvSpPr>
            <p:cNvPr id="62" name="rc62"/>
            <p:cNvSpPr/>
            <p:nvPr/>
          </p:nvSpPr>
          <p:spPr>
            <a:xfrm>
              <a:off x="6360593" y="2966842"/>
              <a:ext cx="239888" cy="13394"/>
            </a:xfrm>
            <a:prstGeom prst="rect">
              <a:avLst/>
            </a:prstGeom>
            <a:solidFill>
              <a:srgbClr val="1CABE2">
                <a:alpha val="100000"/>
              </a:srgbClr>
            </a:solidFill>
          </p:spPr>
          <p:txBody>
            <a:bodyPr/>
            <a:lstStyle/>
            <a:p/>
          </p:txBody>
        </p:sp>
        <p:sp>
          <p:nvSpPr>
            <p:cNvPr id="63" name="rc63"/>
            <p:cNvSpPr/>
            <p:nvPr/>
          </p:nvSpPr>
          <p:spPr>
            <a:xfrm>
              <a:off x="6627136" y="3188559"/>
              <a:ext cx="239888" cy="1119461"/>
            </a:xfrm>
            <a:prstGeom prst="rect">
              <a:avLst/>
            </a:prstGeom>
            <a:solidFill>
              <a:srgbClr val="80BD41">
                <a:alpha val="100000"/>
              </a:srgbClr>
            </a:solidFill>
          </p:spPr>
          <p:txBody>
            <a:bodyPr/>
            <a:lstStyle/>
            <a:p/>
          </p:txBody>
        </p:sp>
        <p:sp>
          <p:nvSpPr>
            <p:cNvPr id="64" name="rc64"/>
            <p:cNvSpPr/>
            <p:nvPr/>
          </p:nvSpPr>
          <p:spPr>
            <a:xfrm>
              <a:off x="6627136" y="3064148"/>
              <a:ext cx="239888" cy="124410"/>
            </a:xfrm>
            <a:prstGeom prst="rect">
              <a:avLst/>
            </a:prstGeom>
            <a:solidFill>
              <a:srgbClr val="1CABE2">
                <a:alpha val="100000"/>
              </a:srgbClr>
            </a:solidFill>
          </p:spPr>
          <p:txBody>
            <a:bodyPr/>
            <a:lstStyle/>
            <a:p/>
          </p:txBody>
        </p:sp>
        <p:sp>
          <p:nvSpPr>
            <p:cNvPr id="65" name="rc65"/>
            <p:cNvSpPr/>
            <p:nvPr/>
          </p:nvSpPr>
          <p:spPr>
            <a:xfrm>
              <a:off x="6893679" y="3247810"/>
              <a:ext cx="239888" cy="1060211"/>
            </a:xfrm>
            <a:prstGeom prst="rect">
              <a:avLst/>
            </a:prstGeom>
            <a:solidFill>
              <a:srgbClr val="80BD41">
                <a:alpha val="100000"/>
              </a:srgbClr>
            </a:solidFill>
          </p:spPr>
          <p:txBody>
            <a:bodyPr/>
            <a:lstStyle/>
            <a:p/>
          </p:txBody>
        </p:sp>
        <p:sp>
          <p:nvSpPr>
            <p:cNvPr id="66" name="rc66"/>
            <p:cNvSpPr/>
            <p:nvPr/>
          </p:nvSpPr>
          <p:spPr>
            <a:xfrm>
              <a:off x="6893679" y="3116781"/>
              <a:ext cx="239888" cy="131029"/>
            </a:xfrm>
            <a:prstGeom prst="rect">
              <a:avLst/>
            </a:prstGeom>
            <a:solidFill>
              <a:srgbClr val="1CABE2">
                <a:alpha val="100000"/>
              </a:srgbClr>
            </a:solidFill>
          </p:spPr>
          <p:txBody>
            <a:bodyPr/>
            <a:lstStyle/>
            <a:p/>
          </p:txBody>
        </p:sp>
        <p:sp>
          <p:nvSpPr>
            <p:cNvPr id="67" name="rc67"/>
            <p:cNvSpPr/>
            <p:nvPr/>
          </p:nvSpPr>
          <p:spPr>
            <a:xfrm>
              <a:off x="7160222" y="3256083"/>
              <a:ext cx="239888" cy="1051938"/>
            </a:xfrm>
            <a:prstGeom prst="rect">
              <a:avLst/>
            </a:prstGeom>
            <a:solidFill>
              <a:srgbClr val="80BD41">
                <a:alpha val="100000"/>
              </a:srgbClr>
            </a:solidFill>
          </p:spPr>
          <p:txBody>
            <a:bodyPr/>
            <a:lstStyle/>
            <a:p/>
          </p:txBody>
        </p:sp>
        <p:sp>
          <p:nvSpPr>
            <p:cNvPr id="68" name="rc68"/>
            <p:cNvSpPr/>
            <p:nvPr/>
          </p:nvSpPr>
          <p:spPr>
            <a:xfrm>
              <a:off x="7160222" y="3139236"/>
              <a:ext cx="239888" cy="116846"/>
            </a:xfrm>
            <a:prstGeom prst="rect">
              <a:avLst/>
            </a:prstGeom>
            <a:solidFill>
              <a:srgbClr val="1CABE2">
                <a:alpha val="100000"/>
              </a:srgbClr>
            </a:solidFill>
          </p:spPr>
          <p:txBody>
            <a:bodyPr/>
            <a:lstStyle/>
            <a:p/>
          </p:txBody>
        </p:sp>
        <p:sp>
          <p:nvSpPr>
            <p:cNvPr id="69" name="rc69"/>
            <p:cNvSpPr/>
            <p:nvPr/>
          </p:nvSpPr>
          <p:spPr>
            <a:xfrm>
              <a:off x="7426765" y="3240640"/>
              <a:ext cx="239888" cy="1067381"/>
            </a:xfrm>
            <a:prstGeom prst="rect">
              <a:avLst/>
            </a:prstGeom>
            <a:solidFill>
              <a:srgbClr val="80BD41">
                <a:alpha val="100000"/>
              </a:srgbClr>
            </a:solidFill>
          </p:spPr>
          <p:txBody>
            <a:bodyPr/>
            <a:lstStyle/>
            <a:p/>
          </p:txBody>
        </p:sp>
        <p:sp>
          <p:nvSpPr>
            <p:cNvPr id="70" name="rc70"/>
            <p:cNvSpPr/>
            <p:nvPr/>
          </p:nvSpPr>
          <p:spPr>
            <a:xfrm>
              <a:off x="7426765" y="3135060"/>
              <a:ext cx="239888" cy="105579"/>
            </a:xfrm>
            <a:prstGeom prst="rect">
              <a:avLst/>
            </a:prstGeom>
            <a:solidFill>
              <a:srgbClr val="1CABE2">
                <a:alpha val="100000"/>
              </a:srgbClr>
            </a:solidFill>
          </p:spPr>
          <p:txBody>
            <a:bodyPr/>
            <a:lstStyle/>
            <a:p/>
          </p:txBody>
        </p:sp>
        <p:sp>
          <p:nvSpPr>
            <p:cNvPr id="71" name="rc71"/>
            <p:cNvSpPr/>
            <p:nvPr/>
          </p:nvSpPr>
          <p:spPr>
            <a:xfrm>
              <a:off x="7693308" y="3253247"/>
              <a:ext cx="239888" cy="1054774"/>
            </a:xfrm>
            <a:prstGeom prst="rect">
              <a:avLst/>
            </a:prstGeom>
            <a:solidFill>
              <a:srgbClr val="80BD41">
                <a:alpha val="100000"/>
              </a:srgbClr>
            </a:solidFill>
          </p:spPr>
          <p:txBody>
            <a:bodyPr/>
            <a:lstStyle/>
            <a:p/>
          </p:txBody>
        </p:sp>
        <p:sp>
          <p:nvSpPr>
            <p:cNvPr id="72" name="rc72"/>
            <p:cNvSpPr/>
            <p:nvPr/>
          </p:nvSpPr>
          <p:spPr>
            <a:xfrm>
              <a:off x="7693308" y="3136084"/>
              <a:ext cx="239888" cy="117162"/>
            </a:xfrm>
            <a:prstGeom prst="rect">
              <a:avLst/>
            </a:prstGeom>
            <a:solidFill>
              <a:srgbClr val="1CABE2">
                <a:alpha val="100000"/>
              </a:srgbClr>
            </a:solidFill>
          </p:spPr>
          <p:txBody>
            <a:bodyPr/>
            <a:lstStyle/>
            <a:p/>
          </p:txBody>
        </p:sp>
        <p:sp>
          <p:nvSpPr>
            <p:cNvPr id="73" name="rc73"/>
            <p:cNvSpPr/>
            <p:nvPr/>
          </p:nvSpPr>
          <p:spPr>
            <a:xfrm>
              <a:off x="7959851" y="3317146"/>
              <a:ext cx="239888" cy="990875"/>
            </a:xfrm>
            <a:prstGeom prst="rect">
              <a:avLst/>
            </a:prstGeom>
            <a:solidFill>
              <a:srgbClr val="80BD41">
                <a:alpha val="100000"/>
              </a:srgbClr>
            </a:solidFill>
          </p:spPr>
          <p:txBody>
            <a:bodyPr/>
            <a:lstStyle/>
            <a:p/>
          </p:txBody>
        </p:sp>
        <p:sp>
          <p:nvSpPr>
            <p:cNvPr id="74" name="rc74"/>
            <p:cNvSpPr/>
            <p:nvPr/>
          </p:nvSpPr>
          <p:spPr>
            <a:xfrm>
              <a:off x="7959851" y="3142309"/>
              <a:ext cx="239888" cy="174837"/>
            </a:xfrm>
            <a:prstGeom prst="rect">
              <a:avLst/>
            </a:prstGeom>
            <a:solidFill>
              <a:srgbClr val="1CABE2">
                <a:alpha val="100000"/>
              </a:srgbClr>
            </a:solidFill>
          </p:spPr>
          <p:txBody>
            <a:bodyPr/>
            <a:lstStyle/>
            <a:p/>
          </p:txBody>
        </p:sp>
        <p:sp>
          <p:nvSpPr>
            <p:cNvPr id="75" name="pl75"/>
            <p:cNvSpPr/>
            <p:nvPr/>
          </p:nvSpPr>
          <p:spPr>
            <a:xfrm>
              <a:off x="1416218" y="2095023"/>
              <a:ext cx="6663577" cy="312949"/>
            </a:xfrm>
            <a:custGeom>
              <a:avLst/>
              <a:pathLst>
                <a:path w="6663577" h="312949">
                  <a:moveTo>
                    <a:pt x="0" y="0"/>
                  </a:moveTo>
                  <a:lnTo>
                    <a:pt x="266543" y="0"/>
                  </a:lnTo>
                  <a:lnTo>
                    <a:pt x="533086" y="0"/>
                  </a:lnTo>
                  <a:lnTo>
                    <a:pt x="799629" y="0"/>
                  </a:lnTo>
                  <a:lnTo>
                    <a:pt x="1066172" y="0"/>
                  </a:lnTo>
                  <a:lnTo>
                    <a:pt x="1332715" y="22353"/>
                  </a:lnTo>
                  <a:lnTo>
                    <a:pt x="1599258" y="67060"/>
                  </a:lnTo>
                  <a:lnTo>
                    <a:pt x="1865801" y="22353"/>
                  </a:lnTo>
                  <a:lnTo>
                    <a:pt x="2132344" y="0"/>
                  </a:lnTo>
                  <a:lnTo>
                    <a:pt x="2398888" y="22353"/>
                  </a:lnTo>
                  <a:lnTo>
                    <a:pt x="2665431" y="0"/>
                  </a:lnTo>
                  <a:lnTo>
                    <a:pt x="2931974" y="44707"/>
                  </a:lnTo>
                  <a:lnTo>
                    <a:pt x="3198517" y="44707"/>
                  </a:lnTo>
                  <a:lnTo>
                    <a:pt x="3465060" y="0"/>
                  </a:lnTo>
                  <a:lnTo>
                    <a:pt x="3731603" y="67060"/>
                  </a:lnTo>
                  <a:lnTo>
                    <a:pt x="3998146" y="0"/>
                  </a:lnTo>
                  <a:lnTo>
                    <a:pt x="4264689" y="44707"/>
                  </a:lnTo>
                  <a:lnTo>
                    <a:pt x="4531233" y="111767"/>
                  </a:lnTo>
                  <a:lnTo>
                    <a:pt x="4797776" y="22353"/>
                  </a:lnTo>
                  <a:lnTo>
                    <a:pt x="5064319" y="0"/>
                  </a:lnTo>
                  <a:lnTo>
                    <a:pt x="5330862" y="201181"/>
                  </a:lnTo>
                  <a:lnTo>
                    <a:pt x="5597405" y="223535"/>
                  </a:lnTo>
                  <a:lnTo>
                    <a:pt x="5863948" y="201181"/>
                  </a:lnTo>
                  <a:lnTo>
                    <a:pt x="6130491" y="178828"/>
                  </a:lnTo>
                  <a:lnTo>
                    <a:pt x="6397034" y="201181"/>
                  </a:lnTo>
                  <a:lnTo>
                    <a:pt x="6663577" y="312949"/>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1298664" y="33203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108.1</a:t>
              </a:r>
            </a:p>
          </p:txBody>
        </p:sp>
        <p:sp>
          <p:nvSpPr>
            <p:cNvPr id="88" name="tx88"/>
            <p:cNvSpPr/>
            <p:nvPr/>
          </p:nvSpPr>
          <p:spPr>
            <a:xfrm>
              <a:off x="2631380" y="324807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117.4</a:t>
              </a:r>
            </a:p>
          </p:txBody>
        </p:sp>
        <p:sp>
          <p:nvSpPr>
            <p:cNvPr id="89" name="tx89"/>
            <p:cNvSpPr/>
            <p:nvPr/>
          </p:nvSpPr>
          <p:spPr>
            <a:xfrm>
              <a:off x="3964096" y="30151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146.8</a:t>
              </a:r>
            </a:p>
          </p:txBody>
        </p:sp>
        <p:sp>
          <p:nvSpPr>
            <p:cNvPr id="90" name="tx90"/>
            <p:cNvSpPr/>
            <p:nvPr/>
          </p:nvSpPr>
          <p:spPr>
            <a:xfrm>
              <a:off x="5296811" y="29783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151.5</a:t>
              </a:r>
            </a:p>
          </p:txBody>
        </p:sp>
        <p:sp>
          <p:nvSpPr>
            <p:cNvPr id="91" name="tx91"/>
            <p:cNvSpPr/>
            <p:nvPr/>
          </p:nvSpPr>
          <p:spPr>
            <a:xfrm>
              <a:off x="6362984" y="28309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170.2</a:t>
              </a:r>
            </a:p>
          </p:txBody>
        </p:sp>
        <p:sp>
          <p:nvSpPr>
            <p:cNvPr id="92" name="tx92"/>
            <p:cNvSpPr/>
            <p:nvPr/>
          </p:nvSpPr>
          <p:spPr>
            <a:xfrm>
              <a:off x="6629527" y="29283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157.9</a:t>
              </a:r>
            </a:p>
          </p:txBody>
        </p:sp>
        <p:sp>
          <p:nvSpPr>
            <p:cNvPr id="93" name="tx93"/>
            <p:cNvSpPr/>
            <p:nvPr/>
          </p:nvSpPr>
          <p:spPr>
            <a:xfrm>
              <a:off x="6896070" y="29807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151.2</a:t>
              </a:r>
            </a:p>
          </p:txBody>
        </p:sp>
        <p:sp>
          <p:nvSpPr>
            <p:cNvPr id="94" name="tx94"/>
            <p:cNvSpPr/>
            <p:nvPr/>
          </p:nvSpPr>
          <p:spPr>
            <a:xfrm>
              <a:off x="7162613" y="30032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148.3</a:t>
              </a:r>
            </a:p>
          </p:txBody>
        </p:sp>
        <p:sp>
          <p:nvSpPr>
            <p:cNvPr id="95" name="tx95"/>
            <p:cNvSpPr/>
            <p:nvPr/>
          </p:nvSpPr>
          <p:spPr>
            <a:xfrm>
              <a:off x="7429156" y="29991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6" name="tx96"/>
            <p:cNvSpPr/>
            <p:nvPr/>
          </p:nvSpPr>
          <p:spPr>
            <a:xfrm>
              <a:off x="7695699" y="30001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148.7</a:t>
              </a:r>
            </a:p>
          </p:txBody>
        </p:sp>
        <p:sp>
          <p:nvSpPr>
            <p:cNvPr id="97" name="tx97"/>
            <p:cNvSpPr/>
            <p:nvPr/>
          </p:nvSpPr>
          <p:spPr>
            <a:xfrm>
              <a:off x="7962242" y="30063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147.9</a:t>
              </a:r>
            </a:p>
          </p:txBody>
        </p:sp>
        <p:sp>
          <p:nvSpPr>
            <p:cNvPr id="98" name="pl98"/>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7841" y="385136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10" name="tx110"/>
            <p:cNvSpPr/>
            <p:nvPr/>
          </p:nvSpPr>
          <p:spPr>
            <a:xfrm>
              <a:off x="1350915" y="34266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2631380" y="38196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12" name="tx112"/>
            <p:cNvSpPr/>
            <p:nvPr/>
          </p:nvSpPr>
          <p:spPr>
            <a:xfrm>
              <a:off x="2683631" y="33582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3" name="tx113"/>
            <p:cNvSpPr/>
            <p:nvPr/>
          </p:nvSpPr>
          <p:spPr>
            <a:xfrm>
              <a:off x="3964096" y="37002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145.4</a:t>
              </a:r>
            </a:p>
          </p:txBody>
        </p:sp>
        <p:sp>
          <p:nvSpPr>
            <p:cNvPr id="114" name="tx114"/>
            <p:cNvSpPr/>
            <p:nvPr/>
          </p:nvSpPr>
          <p:spPr>
            <a:xfrm>
              <a:off x="4016347" y="31217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5" name="tx115"/>
            <p:cNvSpPr/>
            <p:nvPr/>
          </p:nvSpPr>
          <p:spPr>
            <a:xfrm>
              <a:off x="5335988" y="368204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a:t>
              </a:r>
            </a:p>
          </p:txBody>
        </p:sp>
        <p:sp>
          <p:nvSpPr>
            <p:cNvPr id="116" name="tx116"/>
            <p:cNvSpPr/>
            <p:nvPr/>
          </p:nvSpPr>
          <p:spPr>
            <a:xfrm>
              <a:off x="5349062" y="30851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7" name="tx117"/>
            <p:cNvSpPr/>
            <p:nvPr/>
          </p:nvSpPr>
          <p:spPr>
            <a:xfrm>
              <a:off x="6362984" y="3609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168.5</a:t>
              </a:r>
            </a:p>
          </p:txBody>
        </p:sp>
        <p:sp>
          <p:nvSpPr>
            <p:cNvPr id="118" name="tx118"/>
            <p:cNvSpPr/>
            <p:nvPr/>
          </p:nvSpPr>
          <p:spPr>
            <a:xfrm>
              <a:off x="6415235" y="29396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9" name="tx119"/>
            <p:cNvSpPr/>
            <p:nvPr/>
          </p:nvSpPr>
          <p:spPr>
            <a:xfrm>
              <a:off x="6629527" y="371438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142.1</a:t>
              </a:r>
            </a:p>
          </p:txBody>
        </p:sp>
        <p:sp>
          <p:nvSpPr>
            <p:cNvPr id="120" name="tx120"/>
            <p:cNvSpPr/>
            <p:nvPr/>
          </p:nvSpPr>
          <p:spPr>
            <a:xfrm>
              <a:off x="6655652" y="30913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1" name="tx121"/>
            <p:cNvSpPr/>
            <p:nvPr/>
          </p:nvSpPr>
          <p:spPr>
            <a:xfrm>
              <a:off x="6896070" y="37428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134.6</a:t>
              </a:r>
            </a:p>
          </p:txBody>
        </p:sp>
        <p:sp>
          <p:nvSpPr>
            <p:cNvPr id="122" name="tx122"/>
            <p:cNvSpPr/>
            <p:nvPr/>
          </p:nvSpPr>
          <p:spPr>
            <a:xfrm>
              <a:off x="6922195" y="31472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3" name="tx123"/>
            <p:cNvSpPr/>
            <p:nvPr/>
          </p:nvSpPr>
          <p:spPr>
            <a:xfrm>
              <a:off x="7162613" y="37469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133.5</a:t>
              </a:r>
            </a:p>
          </p:txBody>
        </p:sp>
        <p:sp>
          <p:nvSpPr>
            <p:cNvPr id="124" name="tx124"/>
            <p:cNvSpPr/>
            <p:nvPr/>
          </p:nvSpPr>
          <p:spPr>
            <a:xfrm>
              <a:off x="7188738" y="3162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5" name="tx125"/>
            <p:cNvSpPr/>
            <p:nvPr/>
          </p:nvSpPr>
          <p:spPr>
            <a:xfrm>
              <a:off x="7429156" y="37392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135.5</a:t>
              </a:r>
            </a:p>
          </p:txBody>
        </p:sp>
        <p:sp>
          <p:nvSpPr>
            <p:cNvPr id="126" name="tx126"/>
            <p:cNvSpPr/>
            <p:nvPr/>
          </p:nvSpPr>
          <p:spPr>
            <a:xfrm>
              <a:off x="7455282" y="31527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7" name="tx127"/>
            <p:cNvSpPr/>
            <p:nvPr/>
          </p:nvSpPr>
          <p:spPr>
            <a:xfrm>
              <a:off x="7695699" y="37455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133.9</a:t>
              </a:r>
            </a:p>
          </p:txBody>
        </p:sp>
        <p:sp>
          <p:nvSpPr>
            <p:cNvPr id="128" name="tx128"/>
            <p:cNvSpPr/>
            <p:nvPr/>
          </p:nvSpPr>
          <p:spPr>
            <a:xfrm>
              <a:off x="7721825" y="31596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29" name="tx129"/>
            <p:cNvSpPr/>
            <p:nvPr/>
          </p:nvSpPr>
          <p:spPr>
            <a:xfrm>
              <a:off x="7962242" y="37775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125.8</a:t>
              </a:r>
            </a:p>
          </p:txBody>
        </p:sp>
        <p:sp>
          <p:nvSpPr>
            <p:cNvPr id="130" name="tx130"/>
            <p:cNvSpPr/>
            <p:nvPr/>
          </p:nvSpPr>
          <p:spPr>
            <a:xfrm>
              <a:off x="7988368" y="31958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4679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655386" y="26800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189211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82906"/>
              <a:ext cx="17240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Kyrgyzstan, 2000-2025</a:t>
              </a:r>
            </a:p>
          </p:txBody>
        </p:sp>
        <p:sp>
          <p:nvSpPr>
            <p:cNvPr id="161" name="pl161"/>
            <p:cNvSpPr/>
            <p:nvPr/>
          </p:nvSpPr>
          <p:spPr>
            <a:xfrm>
              <a:off x="22618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931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243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5563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275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5876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900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509067" cy="129091"/>
            </a:xfrm>
            <a:prstGeom prst="rect">
              <a:avLst/>
            </a:prstGeom>
            <a:solidFill>
              <a:srgbClr val="80BD41">
                <a:alpha val="100000"/>
              </a:srgbClr>
            </a:solidFill>
          </p:spPr>
          <p:txBody>
            <a:bodyPr/>
            <a:lstStyle/>
            <a:p/>
          </p:txBody>
        </p:sp>
        <p:sp>
          <p:nvSpPr>
            <p:cNvPr id="173" name="rc173"/>
            <p:cNvSpPr/>
            <p:nvPr/>
          </p:nvSpPr>
          <p:spPr>
            <a:xfrm>
              <a:off x="7805341" y="5954972"/>
              <a:ext cx="65662" cy="129091"/>
            </a:xfrm>
            <a:prstGeom prst="rect">
              <a:avLst/>
            </a:prstGeom>
            <a:solidFill>
              <a:srgbClr val="1CABE2">
                <a:alpha val="100000"/>
              </a:srgbClr>
            </a:solidFill>
          </p:spPr>
          <p:txBody>
            <a:bodyPr/>
            <a:lstStyle/>
            <a:p/>
          </p:txBody>
        </p:sp>
        <p:sp>
          <p:nvSpPr>
            <p:cNvPr id="174" name="rc174"/>
            <p:cNvSpPr/>
            <p:nvPr/>
          </p:nvSpPr>
          <p:spPr>
            <a:xfrm>
              <a:off x="1296273" y="5793607"/>
              <a:ext cx="5170715" cy="129091"/>
            </a:xfrm>
            <a:prstGeom prst="rect">
              <a:avLst/>
            </a:prstGeom>
            <a:solidFill>
              <a:srgbClr val="80BD41">
                <a:alpha val="100000"/>
              </a:srgbClr>
            </a:solidFill>
          </p:spPr>
          <p:txBody>
            <a:bodyPr/>
            <a:lstStyle/>
            <a:p/>
          </p:txBody>
        </p:sp>
        <p:sp>
          <p:nvSpPr>
            <p:cNvPr id="175" name="rc175"/>
            <p:cNvSpPr/>
            <p:nvPr/>
          </p:nvSpPr>
          <p:spPr>
            <a:xfrm>
              <a:off x="6466989" y="5793607"/>
              <a:ext cx="574352" cy="129091"/>
            </a:xfrm>
            <a:prstGeom prst="rect">
              <a:avLst/>
            </a:prstGeom>
            <a:solidFill>
              <a:srgbClr val="1CABE2">
                <a:alpha val="100000"/>
              </a:srgbClr>
            </a:solidFill>
          </p:spPr>
          <p:txBody>
            <a:bodyPr/>
            <a:lstStyle/>
            <a:p/>
          </p:txBody>
        </p:sp>
        <p:sp>
          <p:nvSpPr>
            <p:cNvPr id="176" name="rc176"/>
            <p:cNvSpPr/>
            <p:nvPr/>
          </p:nvSpPr>
          <p:spPr>
            <a:xfrm>
              <a:off x="1296273" y="5632243"/>
              <a:ext cx="4857467" cy="129091"/>
            </a:xfrm>
            <a:prstGeom prst="rect">
              <a:avLst/>
            </a:prstGeom>
            <a:solidFill>
              <a:srgbClr val="80BD41">
                <a:alpha val="100000"/>
              </a:srgbClr>
            </a:solidFill>
          </p:spPr>
          <p:txBody>
            <a:bodyPr/>
            <a:lstStyle/>
            <a:p/>
          </p:txBody>
        </p:sp>
        <p:sp>
          <p:nvSpPr>
            <p:cNvPr id="177" name="rc177"/>
            <p:cNvSpPr/>
            <p:nvPr/>
          </p:nvSpPr>
          <p:spPr>
            <a:xfrm>
              <a:off x="6153741" y="5632243"/>
              <a:ext cx="857086" cy="129091"/>
            </a:xfrm>
            <a:prstGeom prst="rect">
              <a:avLst/>
            </a:prstGeom>
            <a:solidFill>
              <a:srgbClr val="1CABE2">
                <a:alpha val="100000"/>
              </a:srgbClr>
            </a:solidFill>
          </p:spPr>
          <p:txBody>
            <a:bodyPr/>
            <a:lstStyle/>
            <a:p/>
          </p:txBody>
        </p:sp>
        <p:sp>
          <p:nvSpPr>
            <p:cNvPr id="178" name="tx178"/>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170.2</a:t>
              </a:r>
            </a:p>
          </p:txBody>
        </p:sp>
        <p:sp>
          <p:nvSpPr>
            <p:cNvPr id="179" name="tx179"/>
            <p:cNvSpPr/>
            <p:nvPr/>
          </p:nvSpPr>
          <p:spPr>
            <a:xfrm>
              <a:off x="7183913"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148.7</a:t>
              </a:r>
            </a:p>
          </p:txBody>
        </p:sp>
        <p:sp>
          <p:nvSpPr>
            <p:cNvPr id="180" name="tx180"/>
            <p:cNvSpPr/>
            <p:nvPr/>
          </p:nvSpPr>
          <p:spPr>
            <a:xfrm>
              <a:off x="7151874"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147.9</a:t>
              </a:r>
            </a:p>
          </p:txBody>
        </p:sp>
        <p:sp>
          <p:nvSpPr>
            <p:cNvPr id="181" name="tx181"/>
            <p:cNvSpPr/>
            <p:nvPr/>
          </p:nvSpPr>
          <p:spPr>
            <a:xfrm>
              <a:off x="4415169"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168.5</a:t>
              </a:r>
            </a:p>
          </p:txBody>
        </p:sp>
        <p:sp>
          <p:nvSpPr>
            <p:cNvPr id="182" name="tx182"/>
            <p:cNvSpPr/>
            <p:nvPr/>
          </p:nvSpPr>
          <p:spPr>
            <a:xfrm>
              <a:off x="7762824"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3" name="tx183"/>
            <p:cNvSpPr/>
            <p:nvPr/>
          </p:nvSpPr>
          <p:spPr>
            <a:xfrm>
              <a:off x="3745992"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133.9</a:t>
              </a:r>
            </a:p>
          </p:txBody>
        </p:sp>
        <p:sp>
          <p:nvSpPr>
            <p:cNvPr id="184" name="tx184"/>
            <p:cNvSpPr/>
            <p:nvPr/>
          </p:nvSpPr>
          <p:spPr>
            <a:xfrm>
              <a:off x="664867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85" name="tx185"/>
            <p:cNvSpPr/>
            <p:nvPr/>
          </p:nvSpPr>
          <p:spPr>
            <a:xfrm>
              <a:off x="3589368"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125.8</a:t>
              </a:r>
            </a:p>
          </p:txBody>
        </p:sp>
        <p:sp>
          <p:nvSpPr>
            <p:cNvPr id="186" name="tx186"/>
            <p:cNvSpPr/>
            <p:nvPr/>
          </p:nvSpPr>
          <p:spPr>
            <a:xfrm>
              <a:off x="6476790"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14982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504222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697346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(85%) was lower than in 2019 (99%).
The number of children vaccinated with DTP1 decreased 25% compared to in 2019.
The number of surviving infants decreased approximately 13%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71812"/>
            </a:xfrm>
            <a:custGeom>
              <a:avLst/>
              <a:pathLst>
                <a:path w="3397293" h="371812">
                  <a:moveTo>
                    <a:pt x="0" y="0"/>
                  </a:moveTo>
                  <a:lnTo>
                    <a:pt x="135891" y="0"/>
                  </a:lnTo>
                  <a:lnTo>
                    <a:pt x="271783" y="21871"/>
                  </a:lnTo>
                  <a:lnTo>
                    <a:pt x="407675" y="21871"/>
                  </a:lnTo>
                  <a:lnTo>
                    <a:pt x="543566" y="0"/>
                  </a:lnTo>
                  <a:lnTo>
                    <a:pt x="679458" y="21871"/>
                  </a:lnTo>
                  <a:lnTo>
                    <a:pt x="815350" y="153099"/>
                  </a:lnTo>
                  <a:lnTo>
                    <a:pt x="951242" y="109356"/>
                  </a:lnTo>
                  <a:lnTo>
                    <a:pt x="1087133" y="87485"/>
                  </a:lnTo>
                  <a:lnTo>
                    <a:pt x="1223025" y="87485"/>
                  </a:lnTo>
                  <a:lnTo>
                    <a:pt x="1358917" y="65614"/>
                  </a:lnTo>
                  <a:lnTo>
                    <a:pt x="1494809" y="65614"/>
                  </a:lnTo>
                  <a:lnTo>
                    <a:pt x="1630700" y="65614"/>
                  </a:lnTo>
                  <a:lnTo>
                    <a:pt x="1766592" y="43742"/>
                  </a:lnTo>
                  <a:lnTo>
                    <a:pt x="1902484" y="65614"/>
                  </a:lnTo>
                  <a:lnTo>
                    <a:pt x="2038375" y="43742"/>
                  </a:lnTo>
                  <a:lnTo>
                    <a:pt x="2174267" y="65614"/>
                  </a:lnTo>
                  <a:lnTo>
                    <a:pt x="2310159" y="153099"/>
                  </a:lnTo>
                  <a:lnTo>
                    <a:pt x="2446051" y="109356"/>
                  </a:lnTo>
                  <a:lnTo>
                    <a:pt x="2581942" y="87485"/>
                  </a:lnTo>
                  <a:lnTo>
                    <a:pt x="2717834" y="262456"/>
                  </a:lnTo>
                  <a:lnTo>
                    <a:pt x="2853726" y="218713"/>
                  </a:lnTo>
                  <a:lnTo>
                    <a:pt x="2989618" y="196842"/>
                  </a:lnTo>
                  <a:lnTo>
                    <a:pt x="3125509" y="284327"/>
                  </a:lnTo>
                  <a:lnTo>
                    <a:pt x="3261401" y="306198"/>
                  </a:lnTo>
                  <a:lnTo>
                    <a:pt x="3397293" y="37181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71812"/>
            </a:xfrm>
            <a:custGeom>
              <a:avLst/>
              <a:pathLst>
                <a:path w="3397293" h="371812">
                  <a:moveTo>
                    <a:pt x="0" y="0"/>
                  </a:moveTo>
                  <a:lnTo>
                    <a:pt x="135891" y="0"/>
                  </a:lnTo>
                  <a:lnTo>
                    <a:pt x="271783" y="21871"/>
                  </a:lnTo>
                  <a:lnTo>
                    <a:pt x="407675" y="21871"/>
                  </a:lnTo>
                  <a:lnTo>
                    <a:pt x="543566" y="0"/>
                  </a:lnTo>
                  <a:lnTo>
                    <a:pt x="679458" y="21871"/>
                  </a:lnTo>
                  <a:lnTo>
                    <a:pt x="815350" y="153099"/>
                  </a:lnTo>
                  <a:lnTo>
                    <a:pt x="951242" y="109356"/>
                  </a:lnTo>
                  <a:lnTo>
                    <a:pt x="1087133" y="87485"/>
                  </a:lnTo>
                  <a:lnTo>
                    <a:pt x="1223025" y="87485"/>
                  </a:lnTo>
                  <a:lnTo>
                    <a:pt x="1358917" y="65614"/>
                  </a:lnTo>
                  <a:lnTo>
                    <a:pt x="1494809" y="65614"/>
                  </a:lnTo>
                  <a:lnTo>
                    <a:pt x="1630700" y="65614"/>
                  </a:lnTo>
                  <a:lnTo>
                    <a:pt x="1766592" y="43742"/>
                  </a:lnTo>
                  <a:lnTo>
                    <a:pt x="1902484" y="65614"/>
                  </a:lnTo>
                  <a:lnTo>
                    <a:pt x="2038375" y="43742"/>
                  </a:lnTo>
                  <a:lnTo>
                    <a:pt x="2174267" y="65614"/>
                  </a:lnTo>
                  <a:lnTo>
                    <a:pt x="2310159" y="153099"/>
                  </a:lnTo>
                  <a:lnTo>
                    <a:pt x="2446051" y="109356"/>
                  </a:lnTo>
                  <a:lnTo>
                    <a:pt x="2581942" y="87485"/>
                  </a:lnTo>
                  <a:lnTo>
                    <a:pt x="2717834" y="262456"/>
                  </a:lnTo>
                  <a:lnTo>
                    <a:pt x="2853726" y="218713"/>
                  </a:lnTo>
                  <a:lnTo>
                    <a:pt x="2989618" y="196842"/>
                  </a:lnTo>
                  <a:lnTo>
                    <a:pt x="3125509" y="284327"/>
                  </a:lnTo>
                  <a:lnTo>
                    <a:pt x="3261401" y="306198"/>
                  </a:lnTo>
                  <a:lnTo>
                    <a:pt x="3397293" y="37181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71812"/>
            </a:xfrm>
            <a:custGeom>
              <a:avLst/>
              <a:pathLst>
                <a:path w="3397293" h="371812">
                  <a:moveTo>
                    <a:pt x="0" y="0"/>
                  </a:moveTo>
                  <a:lnTo>
                    <a:pt x="135891" y="0"/>
                  </a:lnTo>
                  <a:lnTo>
                    <a:pt x="271783" y="21871"/>
                  </a:lnTo>
                  <a:lnTo>
                    <a:pt x="407675" y="21871"/>
                  </a:lnTo>
                  <a:lnTo>
                    <a:pt x="543566" y="0"/>
                  </a:lnTo>
                  <a:lnTo>
                    <a:pt x="679458" y="21871"/>
                  </a:lnTo>
                  <a:lnTo>
                    <a:pt x="815350" y="153099"/>
                  </a:lnTo>
                  <a:lnTo>
                    <a:pt x="951242" y="109356"/>
                  </a:lnTo>
                  <a:lnTo>
                    <a:pt x="1087133" y="87485"/>
                  </a:lnTo>
                  <a:lnTo>
                    <a:pt x="1223025" y="87485"/>
                  </a:lnTo>
                  <a:lnTo>
                    <a:pt x="1358917" y="65614"/>
                  </a:lnTo>
                  <a:lnTo>
                    <a:pt x="1494809" y="65614"/>
                  </a:lnTo>
                  <a:lnTo>
                    <a:pt x="1630700" y="65614"/>
                  </a:lnTo>
                  <a:lnTo>
                    <a:pt x="1766592" y="43742"/>
                  </a:lnTo>
                  <a:lnTo>
                    <a:pt x="1902484" y="65614"/>
                  </a:lnTo>
                  <a:lnTo>
                    <a:pt x="2038375" y="43742"/>
                  </a:lnTo>
                  <a:lnTo>
                    <a:pt x="2174267" y="65614"/>
                  </a:lnTo>
                  <a:lnTo>
                    <a:pt x="2310159" y="153099"/>
                  </a:lnTo>
                  <a:lnTo>
                    <a:pt x="2446051" y="109356"/>
                  </a:lnTo>
                  <a:lnTo>
                    <a:pt x="2581942" y="87485"/>
                  </a:lnTo>
                  <a:lnTo>
                    <a:pt x="2717834" y="262456"/>
                  </a:lnTo>
                  <a:lnTo>
                    <a:pt x="2853726" y="218713"/>
                  </a:lnTo>
                  <a:lnTo>
                    <a:pt x="2989618" y="196842"/>
                  </a:lnTo>
                  <a:lnTo>
                    <a:pt x="3125509" y="284327"/>
                  </a:lnTo>
                  <a:lnTo>
                    <a:pt x="3261401" y="306198"/>
                  </a:lnTo>
                  <a:lnTo>
                    <a:pt x="3397293" y="37181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2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2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65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90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26" y="4962980"/>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60" name="tx60"/>
            <p:cNvSpPr/>
            <p:nvPr/>
          </p:nvSpPr>
          <p:spPr>
            <a:xfrm>
              <a:off x="29136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6111"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64196" y="1405107"/>
              <a:ext cx="271082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Kyrgyzstan, 2000-2025</a:t>
              </a:r>
            </a:p>
          </p:txBody>
        </p:sp>
        <p:sp>
          <p:nvSpPr>
            <p:cNvPr id="63" name="pl63"/>
            <p:cNvSpPr/>
            <p:nvPr/>
          </p:nvSpPr>
          <p:spPr>
            <a:xfrm>
              <a:off x="5267799" y="39366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265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164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064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963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862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17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31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321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501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91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1681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2583378"/>
              <a:ext cx="3397293" cy="1394298"/>
            </a:xfrm>
            <a:custGeom>
              <a:avLst/>
              <a:pathLst>
                <a:path w="3397293" h="1394298">
                  <a:moveTo>
                    <a:pt x="0" y="0"/>
                  </a:moveTo>
                  <a:lnTo>
                    <a:pt x="135891" y="0"/>
                  </a:lnTo>
                  <a:lnTo>
                    <a:pt x="271783" y="82017"/>
                  </a:lnTo>
                  <a:lnTo>
                    <a:pt x="407675" y="82017"/>
                  </a:lnTo>
                  <a:lnTo>
                    <a:pt x="543566" y="0"/>
                  </a:lnTo>
                  <a:lnTo>
                    <a:pt x="679458" y="82017"/>
                  </a:lnTo>
                  <a:lnTo>
                    <a:pt x="815350" y="574122"/>
                  </a:lnTo>
                  <a:lnTo>
                    <a:pt x="951242" y="410087"/>
                  </a:lnTo>
                  <a:lnTo>
                    <a:pt x="1087133" y="328070"/>
                  </a:lnTo>
                  <a:lnTo>
                    <a:pt x="1223025" y="328070"/>
                  </a:lnTo>
                  <a:lnTo>
                    <a:pt x="1358917" y="246052"/>
                  </a:lnTo>
                  <a:lnTo>
                    <a:pt x="1494809" y="246052"/>
                  </a:lnTo>
                  <a:lnTo>
                    <a:pt x="1630700" y="246052"/>
                  </a:lnTo>
                  <a:lnTo>
                    <a:pt x="1766592" y="164035"/>
                  </a:lnTo>
                  <a:lnTo>
                    <a:pt x="1902484" y="246052"/>
                  </a:lnTo>
                  <a:lnTo>
                    <a:pt x="2038375" y="164035"/>
                  </a:lnTo>
                  <a:lnTo>
                    <a:pt x="2174267" y="246052"/>
                  </a:lnTo>
                  <a:lnTo>
                    <a:pt x="2310159" y="574122"/>
                  </a:lnTo>
                  <a:lnTo>
                    <a:pt x="2446051" y="410087"/>
                  </a:lnTo>
                  <a:lnTo>
                    <a:pt x="2581942" y="328070"/>
                  </a:lnTo>
                  <a:lnTo>
                    <a:pt x="2717834" y="984210"/>
                  </a:lnTo>
                  <a:lnTo>
                    <a:pt x="2853726" y="820175"/>
                  </a:lnTo>
                  <a:lnTo>
                    <a:pt x="2989618" y="738158"/>
                  </a:lnTo>
                  <a:lnTo>
                    <a:pt x="3125509" y="1066228"/>
                  </a:lnTo>
                  <a:lnTo>
                    <a:pt x="3261401" y="1148245"/>
                  </a:lnTo>
                  <a:lnTo>
                    <a:pt x="3397293" y="1394298"/>
                  </a:lnTo>
                </a:path>
              </a:pathLst>
            </a:custGeom>
            <a:ln w="27101" cap="flat">
              <a:solidFill>
                <a:srgbClr val="0058AB">
                  <a:alpha val="100000"/>
                </a:srgbClr>
              </a:solidFill>
              <a:prstDash val="solid"/>
              <a:round/>
            </a:ln>
          </p:spPr>
          <p:txBody>
            <a:bodyPr/>
            <a:lstStyle/>
            <a:p/>
          </p:txBody>
        </p:sp>
        <p:sp>
          <p:nvSpPr>
            <p:cNvPr id="84" name="pl84"/>
            <p:cNvSpPr/>
            <p:nvPr/>
          </p:nvSpPr>
          <p:spPr>
            <a:xfrm>
              <a:off x="5437664" y="2911449"/>
              <a:ext cx="3397293" cy="1148245"/>
            </a:xfrm>
            <a:custGeom>
              <a:avLst/>
              <a:pathLst>
                <a:path w="3397293" h="1148245">
                  <a:moveTo>
                    <a:pt x="0" y="1148245"/>
                  </a:moveTo>
                  <a:lnTo>
                    <a:pt x="135891" y="1148245"/>
                  </a:lnTo>
                  <a:lnTo>
                    <a:pt x="271783" y="1148245"/>
                  </a:lnTo>
                  <a:lnTo>
                    <a:pt x="407675" y="984210"/>
                  </a:lnTo>
                  <a:lnTo>
                    <a:pt x="543566" y="820175"/>
                  </a:lnTo>
                  <a:lnTo>
                    <a:pt x="679458" y="738158"/>
                  </a:lnTo>
                  <a:lnTo>
                    <a:pt x="815350" y="656140"/>
                  </a:lnTo>
                  <a:lnTo>
                    <a:pt x="951242" y="656140"/>
                  </a:lnTo>
                  <a:lnTo>
                    <a:pt x="1087133" y="410087"/>
                  </a:lnTo>
                  <a:lnTo>
                    <a:pt x="1223025" y="246052"/>
                  </a:lnTo>
                  <a:lnTo>
                    <a:pt x="1358917" y="246052"/>
                  </a:lnTo>
                  <a:lnTo>
                    <a:pt x="1494809" y="164035"/>
                  </a:lnTo>
                  <a:lnTo>
                    <a:pt x="1630700" y="164035"/>
                  </a:lnTo>
                  <a:lnTo>
                    <a:pt x="1766592" y="164035"/>
                  </a:lnTo>
                  <a:lnTo>
                    <a:pt x="1902484" y="164035"/>
                  </a:lnTo>
                  <a:lnTo>
                    <a:pt x="2038375" y="82017"/>
                  </a:lnTo>
                  <a:lnTo>
                    <a:pt x="2174267" y="0"/>
                  </a:lnTo>
                  <a:lnTo>
                    <a:pt x="2310159" y="0"/>
                  </a:lnTo>
                  <a:lnTo>
                    <a:pt x="2446051" y="0"/>
                  </a:lnTo>
                  <a:lnTo>
                    <a:pt x="2581942" y="0"/>
                  </a:lnTo>
                  <a:lnTo>
                    <a:pt x="2717834" y="246052"/>
                  </a:lnTo>
                  <a:lnTo>
                    <a:pt x="2853726" y="410087"/>
                  </a:lnTo>
                  <a:lnTo>
                    <a:pt x="2989618" y="82017"/>
                  </a:lnTo>
                  <a:lnTo>
                    <a:pt x="3125509" y="164035"/>
                  </a:lnTo>
                  <a:lnTo>
                    <a:pt x="3261401" y="164035"/>
                  </a:lnTo>
                  <a:lnTo>
                    <a:pt x="3397293" y="82017"/>
                  </a:lnTo>
                </a:path>
              </a:pathLst>
            </a:custGeom>
            <a:ln w="27101" cap="flat">
              <a:solidFill>
                <a:srgbClr val="80BD41">
                  <a:alpha val="100000"/>
                </a:srgbClr>
              </a:solidFill>
              <a:prstDash val="solid"/>
              <a:round/>
            </a:ln>
          </p:spPr>
          <p:txBody>
            <a:bodyPr/>
            <a:lstStyle/>
            <a:p/>
          </p:txBody>
        </p:sp>
        <p:sp>
          <p:nvSpPr>
            <p:cNvPr id="85" name="pl85"/>
            <p:cNvSpPr/>
            <p:nvPr/>
          </p:nvSpPr>
          <p:spPr>
            <a:xfrm>
              <a:off x="5437664" y="2665396"/>
              <a:ext cx="3397293" cy="902193"/>
            </a:xfrm>
            <a:custGeom>
              <a:avLst/>
              <a:pathLst>
                <a:path w="3397293" h="902193">
                  <a:moveTo>
                    <a:pt x="0" y="328070"/>
                  </a:moveTo>
                  <a:lnTo>
                    <a:pt x="135891" y="164035"/>
                  </a:lnTo>
                  <a:lnTo>
                    <a:pt x="271783" y="492105"/>
                  </a:lnTo>
                  <a:lnTo>
                    <a:pt x="407675" y="902193"/>
                  </a:lnTo>
                  <a:lnTo>
                    <a:pt x="543566" y="328070"/>
                  </a:lnTo>
                  <a:lnTo>
                    <a:pt x="679458" y="164035"/>
                  </a:lnTo>
                  <a:lnTo>
                    <a:pt x="815350" y="164035"/>
                  </a:lnTo>
                  <a:lnTo>
                    <a:pt x="951242" y="0"/>
                  </a:lnTo>
                  <a:lnTo>
                    <a:pt x="1087133" y="0"/>
                  </a:lnTo>
                  <a:lnTo>
                    <a:pt x="1223025" y="246052"/>
                  </a:lnTo>
                  <a:lnTo>
                    <a:pt x="1358917" y="328070"/>
                  </a:lnTo>
                  <a:lnTo>
                    <a:pt x="1494809" y="410087"/>
                  </a:lnTo>
                  <a:lnTo>
                    <a:pt x="1630700" y="164035"/>
                  </a:lnTo>
                  <a:lnTo>
                    <a:pt x="1766592" y="82017"/>
                  </a:lnTo>
                  <a:lnTo>
                    <a:pt x="1902484" y="656140"/>
                  </a:lnTo>
                  <a:lnTo>
                    <a:pt x="2038375" y="574122"/>
                  </a:lnTo>
                  <a:lnTo>
                    <a:pt x="2174267" y="738158"/>
                  </a:lnTo>
                  <a:lnTo>
                    <a:pt x="2310159" y="492105"/>
                  </a:lnTo>
                  <a:lnTo>
                    <a:pt x="2446051" y="328070"/>
                  </a:lnTo>
                  <a:lnTo>
                    <a:pt x="2581942" y="246052"/>
                  </a:lnTo>
                  <a:lnTo>
                    <a:pt x="2717834" y="574122"/>
                  </a:lnTo>
                  <a:lnTo>
                    <a:pt x="2853726" y="574122"/>
                  </a:lnTo>
                  <a:lnTo>
                    <a:pt x="2989618" y="492105"/>
                  </a:lnTo>
                  <a:lnTo>
                    <a:pt x="3125509" y="492105"/>
                  </a:lnTo>
                  <a:lnTo>
                    <a:pt x="3261401" y="738158"/>
                  </a:lnTo>
                  <a:lnTo>
                    <a:pt x="3397293" y="656140"/>
                  </a:lnTo>
                </a:path>
              </a:pathLst>
            </a:custGeom>
            <a:ln w="27101" cap="flat">
              <a:solidFill>
                <a:srgbClr val="961A49">
                  <a:alpha val="100000"/>
                </a:srgbClr>
              </a:solidFill>
              <a:prstDash val="solid"/>
              <a:round/>
            </a:ln>
          </p:spPr>
          <p:txBody>
            <a:bodyPr/>
            <a:lstStyle/>
            <a:p/>
          </p:txBody>
        </p:sp>
        <p:sp>
          <p:nvSpPr>
            <p:cNvPr id="86" name="pl86"/>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2583378"/>
              <a:ext cx="3397293" cy="1394298"/>
            </a:xfrm>
            <a:custGeom>
              <a:avLst/>
              <a:pathLst>
                <a:path w="3397293" h="1394298">
                  <a:moveTo>
                    <a:pt x="0" y="0"/>
                  </a:moveTo>
                  <a:lnTo>
                    <a:pt x="135891" y="0"/>
                  </a:lnTo>
                  <a:lnTo>
                    <a:pt x="271783" y="82017"/>
                  </a:lnTo>
                  <a:lnTo>
                    <a:pt x="407675" y="82017"/>
                  </a:lnTo>
                  <a:lnTo>
                    <a:pt x="543566" y="0"/>
                  </a:lnTo>
                  <a:lnTo>
                    <a:pt x="679458" y="82017"/>
                  </a:lnTo>
                  <a:lnTo>
                    <a:pt x="815350" y="574122"/>
                  </a:lnTo>
                  <a:lnTo>
                    <a:pt x="951242" y="410087"/>
                  </a:lnTo>
                  <a:lnTo>
                    <a:pt x="1087133" y="328070"/>
                  </a:lnTo>
                  <a:lnTo>
                    <a:pt x="1223025" y="328070"/>
                  </a:lnTo>
                  <a:lnTo>
                    <a:pt x="1358917" y="246052"/>
                  </a:lnTo>
                  <a:lnTo>
                    <a:pt x="1494809" y="246052"/>
                  </a:lnTo>
                  <a:lnTo>
                    <a:pt x="1630700" y="246052"/>
                  </a:lnTo>
                  <a:lnTo>
                    <a:pt x="1766592" y="164035"/>
                  </a:lnTo>
                  <a:lnTo>
                    <a:pt x="1902484" y="246052"/>
                  </a:lnTo>
                  <a:lnTo>
                    <a:pt x="2038375" y="164035"/>
                  </a:lnTo>
                  <a:lnTo>
                    <a:pt x="2174267" y="246052"/>
                  </a:lnTo>
                  <a:lnTo>
                    <a:pt x="2310159" y="574122"/>
                  </a:lnTo>
                  <a:lnTo>
                    <a:pt x="2446051" y="410087"/>
                  </a:lnTo>
                  <a:lnTo>
                    <a:pt x="2581942" y="328070"/>
                  </a:lnTo>
                  <a:lnTo>
                    <a:pt x="2717834" y="984210"/>
                  </a:lnTo>
                  <a:lnTo>
                    <a:pt x="2853726" y="820175"/>
                  </a:lnTo>
                  <a:lnTo>
                    <a:pt x="2989618" y="738158"/>
                  </a:lnTo>
                  <a:lnTo>
                    <a:pt x="3125509" y="1066228"/>
                  </a:lnTo>
                  <a:lnTo>
                    <a:pt x="3261401" y="1148245"/>
                  </a:lnTo>
                  <a:lnTo>
                    <a:pt x="3397293" y="1394298"/>
                  </a:lnTo>
                </a:path>
              </a:pathLst>
            </a:custGeom>
            <a:ln w="43362" cap="flat">
              <a:solidFill>
                <a:srgbClr val="000000">
                  <a:alpha val="100000"/>
                </a:srgbClr>
              </a:solidFill>
              <a:prstDash val="solid"/>
              <a:round/>
            </a:ln>
          </p:spPr>
          <p:txBody>
            <a:bodyPr/>
            <a:lstStyle/>
            <a:p/>
          </p:txBody>
        </p:sp>
        <p:sp>
          <p:nvSpPr>
            <p:cNvPr id="88" name="pl88"/>
            <p:cNvSpPr/>
            <p:nvPr/>
          </p:nvSpPr>
          <p:spPr>
            <a:xfrm>
              <a:off x="5437664" y="2534168"/>
              <a:ext cx="0" cy="49210"/>
            </a:xfrm>
            <a:custGeom>
              <a:avLst/>
              <a:pathLst>
                <a:path w="0" h="49210">
                  <a:moveTo>
                    <a:pt x="0" y="492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17122" y="2534168"/>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6581" y="2534168"/>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76039" y="2534168"/>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19606" y="2534168"/>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9065" y="2534168"/>
              <a:ext cx="0" cy="1197456"/>
            </a:xfrm>
            <a:custGeom>
              <a:avLst/>
              <a:pathLst>
                <a:path w="0" h="1197456">
                  <a:moveTo>
                    <a:pt x="0" y="119745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2534168"/>
              <a:ext cx="0" cy="1443509"/>
            </a:xfrm>
            <a:custGeom>
              <a:avLst/>
              <a:pathLst>
                <a:path w="0" h="1443509">
                  <a:moveTo>
                    <a:pt x="0" y="14435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2583378"/>
              <a:ext cx="3397293" cy="1394298"/>
            </a:xfrm>
            <a:custGeom>
              <a:avLst/>
              <a:pathLst>
                <a:path w="3397293" h="1394298">
                  <a:moveTo>
                    <a:pt x="0" y="0"/>
                  </a:moveTo>
                  <a:lnTo>
                    <a:pt x="135891" y="0"/>
                  </a:lnTo>
                  <a:lnTo>
                    <a:pt x="271783" y="82017"/>
                  </a:lnTo>
                  <a:lnTo>
                    <a:pt x="407675" y="82017"/>
                  </a:lnTo>
                  <a:lnTo>
                    <a:pt x="543566" y="0"/>
                  </a:lnTo>
                  <a:lnTo>
                    <a:pt x="679458" y="82017"/>
                  </a:lnTo>
                  <a:lnTo>
                    <a:pt x="815350" y="574122"/>
                  </a:lnTo>
                  <a:lnTo>
                    <a:pt x="951242" y="410087"/>
                  </a:lnTo>
                  <a:lnTo>
                    <a:pt x="1087133" y="328070"/>
                  </a:lnTo>
                  <a:lnTo>
                    <a:pt x="1223025" y="328070"/>
                  </a:lnTo>
                  <a:lnTo>
                    <a:pt x="1358917" y="246052"/>
                  </a:lnTo>
                  <a:lnTo>
                    <a:pt x="1494809" y="246052"/>
                  </a:lnTo>
                  <a:lnTo>
                    <a:pt x="1630700" y="246052"/>
                  </a:lnTo>
                  <a:lnTo>
                    <a:pt x="1766592" y="164035"/>
                  </a:lnTo>
                  <a:lnTo>
                    <a:pt x="1902484" y="246052"/>
                  </a:lnTo>
                  <a:lnTo>
                    <a:pt x="2038375" y="164035"/>
                  </a:lnTo>
                  <a:lnTo>
                    <a:pt x="2174267" y="246052"/>
                  </a:lnTo>
                  <a:lnTo>
                    <a:pt x="2310159" y="574122"/>
                  </a:lnTo>
                  <a:lnTo>
                    <a:pt x="2446051" y="410087"/>
                  </a:lnTo>
                  <a:lnTo>
                    <a:pt x="2581942" y="328070"/>
                  </a:lnTo>
                  <a:lnTo>
                    <a:pt x="2717834" y="984210"/>
                  </a:lnTo>
                  <a:lnTo>
                    <a:pt x="2853726" y="820175"/>
                  </a:lnTo>
                  <a:lnTo>
                    <a:pt x="2989618" y="738158"/>
                  </a:lnTo>
                  <a:lnTo>
                    <a:pt x="3125509" y="1066228"/>
                  </a:lnTo>
                  <a:lnTo>
                    <a:pt x="3261401" y="1148245"/>
                  </a:lnTo>
                  <a:lnTo>
                    <a:pt x="3397293" y="1394298"/>
                  </a:lnTo>
                </a:path>
              </a:pathLst>
            </a:custGeom>
            <a:ln w="27101" cap="flat">
              <a:solidFill>
                <a:srgbClr val="0058AB">
                  <a:alpha val="100000"/>
                </a:srgbClr>
              </a:solidFill>
              <a:prstDash val="solid"/>
              <a:round/>
            </a:ln>
          </p:spPr>
          <p:txBody>
            <a:bodyPr/>
            <a:lstStyle/>
            <a:p/>
          </p:txBody>
        </p:sp>
        <p:sp>
          <p:nvSpPr>
            <p:cNvPr id="96" name="tx96"/>
            <p:cNvSpPr/>
            <p:nvPr/>
          </p:nvSpPr>
          <p:spPr>
            <a:xfrm>
              <a:off x="5407519" y="246256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6086977" y="24608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6766436" y="24622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445895" y="24622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7989462" y="2460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20725" y="246092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2" name="tx102"/>
            <p:cNvSpPr/>
            <p:nvPr/>
          </p:nvSpPr>
          <p:spPr>
            <a:xfrm>
              <a:off x="8756617" y="246086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103" name="tx103"/>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02429" y="328247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5" name="tx105"/>
            <p:cNvSpPr/>
            <p:nvPr/>
          </p:nvSpPr>
          <p:spPr>
            <a:xfrm>
              <a:off x="5003259" y="40895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5003259" y="36795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80953" y="327119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127474" y="2451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5049780" y="20391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5049780" y="16290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59136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9136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9632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7257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6180724" y="4962980"/>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125" name="tx125"/>
            <p:cNvSpPr/>
            <p:nvPr/>
          </p:nvSpPr>
          <p:spPr>
            <a:xfrm>
              <a:off x="72303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99281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6917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4409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1900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0663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8155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2339810" cy="114824"/>
            </a:xfrm>
            <a:prstGeom prst="rect">
              <a:avLst/>
            </a:prstGeom>
            <a:solidFill>
              <a:srgbClr val="1CABE2">
                <a:alpha val="80000"/>
              </a:srgbClr>
            </a:solidFill>
          </p:spPr>
          <p:txBody>
            <a:bodyPr/>
            <a:lstStyle/>
            <a:p/>
          </p:txBody>
        </p:sp>
        <p:sp>
          <p:nvSpPr>
            <p:cNvPr id="138" name="rc138"/>
            <p:cNvSpPr/>
            <p:nvPr/>
          </p:nvSpPr>
          <p:spPr>
            <a:xfrm>
              <a:off x="1317178" y="5743865"/>
              <a:ext cx="6133652" cy="114824"/>
            </a:xfrm>
            <a:prstGeom prst="rect">
              <a:avLst/>
            </a:prstGeom>
            <a:solidFill>
              <a:srgbClr val="1CABE2">
                <a:alpha val="80000"/>
              </a:srgbClr>
            </a:solidFill>
          </p:spPr>
          <p:txBody>
            <a:bodyPr/>
            <a:lstStyle/>
            <a:p/>
          </p:txBody>
        </p:sp>
        <p:sp>
          <p:nvSpPr>
            <p:cNvPr id="139" name="rc139"/>
            <p:cNvSpPr/>
            <p:nvPr/>
          </p:nvSpPr>
          <p:spPr>
            <a:xfrm>
              <a:off x="1317178" y="5600334"/>
              <a:ext cx="7321564"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63905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638821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Kyrgyzstan (82%) was 3 percentage points lower than the global average (85%) and 5 percentage points lower than the average across all ECAR countries (87%).
National DTP3 coverage was 13 percentage points lower than in 2019 (95%).
This equates to 27,000 un- and undervaccinated children in 2025 compared to 9,000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Kyrgyzstan DTP3 coverage was 82% - this is 13 percentage points lower than in 2019 and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Kyrgyzstan ranked number 7 out of 21 countries for lowest DTP3 coverage (based on tied ranks).
Kyrgyzstan was in the top 10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Kyrgyzstan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334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761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189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4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975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403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01639"/>
              <a:ext cx="239888" cy="810370"/>
            </a:xfrm>
            <a:prstGeom prst="rect">
              <a:avLst/>
            </a:prstGeom>
            <a:solidFill>
              <a:srgbClr val="80BD41">
                <a:alpha val="100000"/>
              </a:srgbClr>
            </a:solidFill>
          </p:spPr>
          <p:txBody>
            <a:bodyPr/>
            <a:lstStyle/>
            <a:p/>
          </p:txBody>
        </p:sp>
        <p:sp>
          <p:nvSpPr>
            <p:cNvPr id="24" name="rc24"/>
            <p:cNvSpPr/>
            <p:nvPr/>
          </p:nvSpPr>
          <p:spPr>
            <a:xfrm>
              <a:off x="1296273" y="3393461"/>
              <a:ext cx="239888" cy="8177"/>
            </a:xfrm>
            <a:prstGeom prst="rect">
              <a:avLst/>
            </a:prstGeom>
            <a:solidFill>
              <a:srgbClr val="1CABE2">
                <a:alpha val="100000"/>
              </a:srgbClr>
            </a:solidFill>
          </p:spPr>
          <p:txBody>
            <a:bodyPr/>
            <a:lstStyle/>
            <a:p/>
          </p:txBody>
        </p:sp>
        <p:sp>
          <p:nvSpPr>
            <p:cNvPr id="25" name="rc25"/>
            <p:cNvSpPr/>
            <p:nvPr/>
          </p:nvSpPr>
          <p:spPr>
            <a:xfrm>
              <a:off x="1562816" y="3402093"/>
              <a:ext cx="239888" cy="809915"/>
            </a:xfrm>
            <a:prstGeom prst="rect">
              <a:avLst/>
            </a:prstGeom>
            <a:solidFill>
              <a:srgbClr val="80BD41">
                <a:alpha val="100000"/>
              </a:srgbClr>
            </a:solidFill>
          </p:spPr>
          <p:txBody>
            <a:bodyPr/>
            <a:lstStyle/>
            <a:p/>
          </p:txBody>
        </p:sp>
        <p:sp>
          <p:nvSpPr>
            <p:cNvPr id="26" name="rc26"/>
            <p:cNvSpPr/>
            <p:nvPr/>
          </p:nvSpPr>
          <p:spPr>
            <a:xfrm>
              <a:off x="1562816" y="3393915"/>
              <a:ext cx="239888" cy="8177"/>
            </a:xfrm>
            <a:prstGeom prst="rect">
              <a:avLst/>
            </a:prstGeom>
            <a:solidFill>
              <a:srgbClr val="1CABE2">
                <a:alpha val="100000"/>
              </a:srgbClr>
            </a:solidFill>
          </p:spPr>
          <p:txBody>
            <a:bodyPr/>
            <a:lstStyle/>
            <a:p/>
          </p:txBody>
        </p:sp>
        <p:sp>
          <p:nvSpPr>
            <p:cNvPr id="27" name="rc27"/>
            <p:cNvSpPr/>
            <p:nvPr/>
          </p:nvSpPr>
          <p:spPr>
            <a:xfrm>
              <a:off x="1829360" y="3397474"/>
              <a:ext cx="239888" cy="814534"/>
            </a:xfrm>
            <a:prstGeom prst="rect">
              <a:avLst/>
            </a:prstGeom>
            <a:solidFill>
              <a:srgbClr val="80BD41">
                <a:alpha val="100000"/>
              </a:srgbClr>
            </a:solidFill>
          </p:spPr>
          <p:txBody>
            <a:bodyPr/>
            <a:lstStyle/>
            <a:p/>
          </p:txBody>
        </p:sp>
        <p:sp>
          <p:nvSpPr>
            <p:cNvPr id="28" name="rc28"/>
            <p:cNvSpPr/>
            <p:nvPr/>
          </p:nvSpPr>
          <p:spPr>
            <a:xfrm>
              <a:off x="1829360" y="3380891"/>
              <a:ext cx="239888" cy="16582"/>
            </a:xfrm>
            <a:prstGeom prst="rect">
              <a:avLst/>
            </a:prstGeom>
            <a:solidFill>
              <a:srgbClr val="1CABE2">
                <a:alpha val="100000"/>
              </a:srgbClr>
            </a:solidFill>
          </p:spPr>
          <p:txBody>
            <a:bodyPr/>
            <a:lstStyle/>
            <a:p/>
          </p:txBody>
        </p:sp>
        <p:sp>
          <p:nvSpPr>
            <p:cNvPr id="29" name="rc29"/>
            <p:cNvSpPr/>
            <p:nvPr/>
          </p:nvSpPr>
          <p:spPr>
            <a:xfrm>
              <a:off x="2095903" y="3379907"/>
              <a:ext cx="239888" cy="832102"/>
            </a:xfrm>
            <a:prstGeom prst="rect">
              <a:avLst/>
            </a:prstGeom>
            <a:solidFill>
              <a:srgbClr val="80BD41">
                <a:alpha val="100000"/>
              </a:srgbClr>
            </a:solidFill>
          </p:spPr>
          <p:txBody>
            <a:bodyPr/>
            <a:lstStyle/>
            <a:p/>
          </p:txBody>
        </p:sp>
        <p:sp>
          <p:nvSpPr>
            <p:cNvPr id="30" name="rc30"/>
            <p:cNvSpPr/>
            <p:nvPr/>
          </p:nvSpPr>
          <p:spPr>
            <a:xfrm>
              <a:off x="2095903" y="3362945"/>
              <a:ext cx="239888" cy="16961"/>
            </a:xfrm>
            <a:prstGeom prst="rect">
              <a:avLst/>
            </a:prstGeom>
            <a:solidFill>
              <a:srgbClr val="1CABE2">
                <a:alpha val="100000"/>
              </a:srgbClr>
            </a:solidFill>
          </p:spPr>
          <p:txBody>
            <a:bodyPr/>
            <a:lstStyle/>
            <a:p/>
          </p:txBody>
        </p:sp>
        <p:sp>
          <p:nvSpPr>
            <p:cNvPr id="31" name="rc31"/>
            <p:cNvSpPr/>
            <p:nvPr/>
          </p:nvSpPr>
          <p:spPr>
            <a:xfrm>
              <a:off x="2362446" y="3350073"/>
              <a:ext cx="239888" cy="861936"/>
            </a:xfrm>
            <a:prstGeom prst="rect">
              <a:avLst/>
            </a:prstGeom>
            <a:solidFill>
              <a:srgbClr val="80BD41">
                <a:alpha val="100000"/>
              </a:srgbClr>
            </a:solidFill>
          </p:spPr>
          <p:txBody>
            <a:bodyPr/>
            <a:lstStyle/>
            <a:p/>
          </p:txBody>
        </p:sp>
        <p:sp>
          <p:nvSpPr>
            <p:cNvPr id="32" name="rc32"/>
            <p:cNvSpPr/>
            <p:nvPr/>
          </p:nvSpPr>
          <p:spPr>
            <a:xfrm>
              <a:off x="2362446" y="3341365"/>
              <a:ext cx="239888" cy="8707"/>
            </a:xfrm>
            <a:prstGeom prst="rect">
              <a:avLst/>
            </a:prstGeom>
            <a:solidFill>
              <a:srgbClr val="1CABE2">
                <a:alpha val="100000"/>
              </a:srgbClr>
            </a:solidFill>
          </p:spPr>
          <p:txBody>
            <a:bodyPr/>
            <a:lstStyle/>
            <a:p/>
          </p:txBody>
        </p:sp>
        <p:sp>
          <p:nvSpPr>
            <p:cNvPr id="33" name="rc33"/>
            <p:cNvSpPr/>
            <p:nvPr/>
          </p:nvSpPr>
          <p:spPr>
            <a:xfrm>
              <a:off x="2628989" y="3340683"/>
              <a:ext cx="239888" cy="871326"/>
            </a:xfrm>
            <a:prstGeom prst="rect">
              <a:avLst/>
            </a:prstGeom>
            <a:solidFill>
              <a:srgbClr val="80BD41">
                <a:alpha val="100000"/>
              </a:srgbClr>
            </a:solidFill>
          </p:spPr>
          <p:txBody>
            <a:bodyPr/>
            <a:lstStyle/>
            <a:p/>
          </p:txBody>
        </p:sp>
        <p:sp>
          <p:nvSpPr>
            <p:cNvPr id="34" name="rc34"/>
            <p:cNvSpPr/>
            <p:nvPr/>
          </p:nvSpPr>
          <p:spPr>
            <a:xfrm>
              <a:off x="2628989" y="3322889"/>
              <a:ext cx="239888" cy="17794"/>
            </a:xfrm>
            <a:prstGeom prst="rect">
              <a:avLst/>
            </a:prstGeom>
            <a:solidFill>
              <a:srgbClr val="1CABE2">
                <a:alpha val="100000"/>
              </a:srgbClr>
            </a:solidFill>
          </p:spPr>
          <p:txBody>
            <a:bodyPr/>
            <a:lstStyle/>
            <a:p/>
          </p:txBody>
        </p:sp>
        <p:sp>
          <p:nvSpPr>
            <p:cNvPr id="35" name="rc35"/>
            <p:cNvSpPr/>
            <p:nvPr/>
          </p:nvSpPr>
          <p:spPr>
            <a:xfrm>
              <a:off x="2895532" y="3353101"/>
              <a:ext cx="239888" cy="858907"/>
            </a:xfrm>
            <a:prstGeom prst="rect">
              <a:avLst/>
            </a:prstGeom>
            <a:solidFill>
              <a:srgbClr val="80BD41">
                <a:alpha val="100000"/>
              </a:srgbClr>
            </a:solidFill>
          </p:spPr>
          <p:txBody>
            <a:bodyPr/>
            <a:lstStyle/>
            <a:p/>
          </p:txBody>
        </p:sp>
        <p:sp>
          <p:nvSpPr>
            <p:cNvPr id="36" name="rc36"/>
            <p:cNvSpPr/>
            <p:nvPr/>
          </p:nvSpPr>
          <p:spPr>
            <a:xfrm>
              <a:off x="2895532" y="3278440"/>
              <a:ext cx="239888" cy="74661"/>
            </a:xfrm>
            <a:prstGeom prst="rect">
              <a:avLst/>
            </a:prstGeom>
            <a:solidFill>
              <a:srgbClr val="1CABE2">
                <a:alpha val="100000"/>
              </a:srgbClr>
            </a:solidFill>
          </p:spPr>
          <p:txBody>
            <a:bodyPr/>
            <a:lstStyle/>
            <a:p/>
          </p:txBody>
        </p:sp>
        <p:sp>
          <p:nvSpPr>
            <p:cNvPr id="37" name="rc37"/>
            <p:cNvSpPr/>
            <p:nvPr/>
          </p:nvSpPr>
          <p:spPr>
            <a:xfrm>
              <a:off x="3162075" y="3315089"/>
              <a:ext cx="239888" cy="896919"/>
            </a:xfrm>
            <a:prstGeom prst="rect">
              <a:avLst/>
            </a:prstGeom>
            <a:solidFill>
              <a:srgbClr val="80BD41">
                <a:alpha val="100000"/>
              </a:srgbClr>
            </a:solidFill>
          </p:spPr>
          <p:txBody>
            <a:bodyPr/>
            <a:lstStyle/>
            <a:p/>
          </p:txBody>
        </p:sp>
        <p:sp>
          <p:nvSpPr>
            <p:cNvPr id="38" name="rc38"/>
            <p:cNvSpPr/>
            <p:nvPr/>
          </p:nvSpPr>
          <p:spPr>
            <a:xfrm>
              <a:off x="3162075" y="3257844"/>
              <a:ext cx="239888" cy="57245"/>
            </a:xfrm>
            <a:prstGeom prst="rect">
              <a:avLst/>
            </a:prstGeom>
            <a:solidFill>
              <a:srgbClr val="1CABE2">
                <a:alpha val="100000"/>
              </a:srgbClr>
            </a:solidFill>
          </p:spPr>
          <p:txBody>
            <a:bodyPr/>
            <a:lstStyle/>
            <a:p/>
          </p:txBody>
        </p:sp>
        <p:sp>
          <p:nvSpPr>
            <p:cNvPr id="39" name="rc39"/>
            <p:cNvSpPr/>
            <p:nvPr/>
          </p:nvSpPr>
          <p:spPr>
            <a:xfrm>
              <a:off x="3428618" y="3279046"/>
              <a:ext cx="239888" cy="932963"/>
            </a:xfrm>
            <a:prstGeom prst="rect">
              <a:avLst/>
            </a:prstGeom>
            <a:solidFill>
              <a:srgbClr val="80BD41">
                <a:alpha val="100000"/>
              </a:srgbClr>
            </a:solidFill>
          </p:spPr>
          <p:txBody>
            <a:bodyPr/>
            <a:lstStyle/>
            <a:p/>
          </p:txBody>
        </p:sp>
        <p:sp>
          <p:nvSpPr>
            <p:cNvPr id="40" name="rc40"/>
            <p:cNvSpPr/>
            <p:nvPr/>
          </p:nvSpPr>
          <p:spPr>
            <a:xfrm>
              <a:off x="3428618" y="3229978"/>
              <a:ext cx="239888" cy="49067"/>
            </a:xfrm>
            <a:prstGeom prst="rect">
              <a:avLst/>
            </a:prstGeom>
            <a:solidFill>
              <a:srgbClr val="1CABE2">
                <a:alpha val="100000"/>
              </a:srgbClr>
            </a:solidFill>
          </p:spPr>
          <p:txBody>
            <a:bodyPr/>
            <a:lstStyle/>
            <a:p/>
          </p:txBody>
        </p:sp>
        <p:sp>
          <p:nvSpPr>
            <p:cNvPr id="41" name="rc41"/>
            <p:cNvSpPr/>
            <p:nvPr/>
          </p:nvSpPr>
          <p:spPr>
            <a:xfrm>
              <a:off x="3695161" y="3229146"/>
              <a:ext cx="239888" cy="982863"/>
            </a:xfrm>
            <a:prstGeom prst="rect">
              <a:avLst/>
            </a:prstGeom>
            <a:solidFill>
              <a:srgbClr val="80BD41">
                <a:alpha val="100000"/>
              </a:srgbClr>
            </a:solidFill>
          </p:spPr>
          <p:txBody>
            <a:bodyPr/>
            <a:lstStyle/>
            <a:p/>
          </p:txBody>
        </p:sp>
        <p:sp>
          <p:nvSpPr>
            <p:cNvPr id="42" name="rc42"/>
            <p:cNvSpPr/>
            <p:nvPr/>
          </p:nvSpPr>
          <p:spPr>
            <a:xfrm>
              <a:off x="3695161" y="3177428"/>
              <a:ext cx="239888" cy="51717"/>
            </a:xfrm>
            <a:prstGeom prst="rect">
              <a:avLst/>
            </a:prstGeom>
            <a:solidFill>
              <a:srgbClr val="1CABE2">
                <a:alpha val="100000"/>
              </a:srgbClr>
            </a:solidFill>
          </p:spPr>
          <p:txBody>
            <a:bodyPr/>
            <a:lstStyle/>
            <a:p/>
          </p:txBody>
        </p:sp>
        <p:sp>
          <p:nvSpPr>
            <p:cNvPr id="43" name="rc43"/>
            <p:cNvSpPr/>
            <p:nvPr/>
          </p:nvSpPr>
          <p:spPr>
            <a:xfrm>
              <a:off x="3961705" y="3144640"/>
              <a:ext cx="239888" cy="1067368"/>
            </a:xfrm>
            <a:prstGeom prst="rect">
              <a:avLst/>
            </a:prstGeom>
            <a:solidFill>
              <a:srgbClr val="80BD41">
                <a:alpha val="100000"/>
              </a:srgbClr>
            </a:solidFill>
          </p:spPr>
          <p:txBody>
            <a:bodyPr/>
            <a:lstStyle/>
            <a:p/>
          </p:txBody>
        </p:sp>
        <p:sp>
          <p:nvSpPr>
            <p:cNvPr id="44" name="rc44"/>
            <p:cNvSpPr/>
            <p:nvPr/>
          </p:nvSpPr>
          <p:spPr>
            <a:xfrm>
              <a:off x="3961705" y="3100192"/>
              <a:ext cx="239888" cy="44448"/>
            </a:xfrm>
            <a:prstGeom prst="rect">
              <a:avLst/>
            </a:prstGeom>
            <a:solidFill>
              <a:srgbClr val="1CABE2">
                <a:alpha val="100000"/>
              </a:srgbClr>
            </a:solidFill>
          </p:spPr>
          <p:txBody>
            <a:bodyPr/>
            <a:lstStyle/>
            <a:p/>
          </p:txBody>
        </p:sp>
        <p:sp>
          <p:nvSpPr>
            <p:cNvPr id="45" name="rc45"/>
            <p:cNvSpPr/>
            <p:nvPr/>
          </p:nvSpPr>
          <p:spPr>
            <a:xfrm>
              <a:off x="4228248" y="3113140"/>
              <a:ext cx="239888" cy="1098868"/>
            </a:xfrm>
            <a:prstGeom prst="rect">
              <a:avLst/>
            </a:prstGeom>
            <a:solidFill>
              <a:srgbClr val="80BD41">
                <a:alpha val="100000"/>
              </a:srgbClr>
            </a:solidFill>
          </p:spPr>
          <p:txBody>
            <a:bodyPr/>
            <a:lstStyle/>
            <a:p/>
          </p:txBody>
        </p:sp>
        <p:sp>
          <p:nvSpPr>
            <p:cNvPr id="46" name="rc46"/>
            <p:cNvSpPr/>
            <p:nvPr/>
          </p:nvSpPr>
          <p:spPr>
            <a:xfrm>
              <a:off x="4228248" y="3067329"/>
              <a:ext cx="239888" cy="45811"/>
            </a:xfrm>
            <a:prstGeom prst="rect">
              <a:avLst/>
            </a:prstGeom>
            <a:solidFill>
              <a:srgbClr val="1CABE2">
                <a:alpha val="100000"/>
              </a:srgbClr>
            </a:solidFill>
          </p:spPr>
          <p:txBody>
            <a:bodyPr/>
            <a:lstStyle/>
            <a:p/>
          </p:txBody>
        </p:sp>
        <p:sp>
          <p:nvSpPr>
            <p:cNvPr id="47" name="rc47"/>
            <p:cNvSpPr/>
            <p:nvPr/>
          </p:nvSpPr>
          <p:spPr>
            <a:xfrm>
              <a:off x="4494791" y="3099056"/>
              <a:ext cx="239888" cy="1112952"/>
            </a:xfrm>
            <a:prstGeom prst="rect">
              <a:avLst/>
            </a:prstGeom>
            <a:solidFill>
              <a:srgbClr val="80BD41">
                <a:alpha val="100000"/>
              </a:srgbClr>
            </a:solidFill>
          </p:spPr>
          <p:txBody>
            <a:bodyPr/>
            <a:lstStyle/>
            <a:p/>
          </p:txBody>
        </p:sp>
        <p:sp>
          <p:nvSpPr>
            <p:cNvPr id="48" name="rc48"/>
            <p:cNvSpPr/>
            <p:nvPr/>
          </p:nvSpPr>
          <p:spPr>
            <a:xfrm>
              <a:off x="4494791" y="3052715"/>
              <a:ext cx="239888" cy="46341"/>
            </a:xfrm>
            <a:prstGeom prst="rect">
              <a:avLst/>
            </a:prstGeom>
            <a:solidFill>
              <a:srgbClr val="1CABE2">
                <a:alpha val="100000"/>
              </a:srgbClr>
            </a:solidFill>
          </p:spPr>
          <p:txBody>
            <a:bodyPr/>
            <a:lstStyle/>
            <a:p/>
          </p:txBody>
        </p:sp>
        <p:sp>
          <p:nvSpPr>
            <p:cNvPr id="49" name="rc49"/>
            <p:cNvSpPr/>
            <p:nvPr/>
          </p:nvSpPr>
          <p:spPr>
            <a:xfrm>
              <a:off x="4761334" y="3108749"/>
              <a:ext cx="239888" cy="1103260"/>
            </a:xfrm>
            <a:prstGeom prst="rect">
              <a:avLst/>
            </a:prstGeom>
            <a:solidFill>
              <a:srgbClr val="80BD41">
                <a:alpha val="100000"/>
              </a:srgbClr>
            </a:solidFill>
          </p:spPr>
          <p:txBody>
            <a:bodyPr/>
            <a:lstStyle/>
            <a:p/>
          </p:txBody>
        </p:sp>
        <p:sp>
          <p:nvSpPr>
            <p:cNvPr id="50" name="rc50"/>
            <p:cNvSpPr/>
            <p:nvPr/>
          </p:nvSpPr>
          <p:spPr>
            <a:xfrm>
              <a:off x="4761334" y="3074598"/>
              <a:ext cx="239888" cy="34150"/>
            </a:xfrm>
            <a:prstGeom prst="rect">
              <a:avLst/>
            </a:prstGeom>
            <a:solidFill>
              <a:srgbClr val="1CABE2">
                <a:alpha val="100000"/>
              </a:srgbClr>
            </a:solidFill>
          </p:spPr>
          <p:txBody>
            <a:bodyPr/>
            <a:lstStyle/>
            <a:p/>
          </p:txBody>
        </p:sp>
        <p:sp>
          <p:nvSpPr>
            <p:cNvPr id="51" name="rc51"/>
            <p:cNvSpPr/>
            <p:nvPr/>
          </p:nvSpPr>
          <p:spPr>
            <a:xfrm>
              <a:off x="5027877" y="3104508"/>
              <a:ext cx="239888" cy="1107501"/>
            </a:xfrm>
            <a:prstGeom prst="rect">
              <a:avLst/>
            </a:prstGeom>
            <a:solidFill>
              <a:srgbClr val="80BD41">
                <a:alpha val="100000"/>
              </a:srgbClr>
            </a:solidFill>
          </p:spPr>
          <p:txBody>
            <a:bodyPr/>
            <a:lstStyle/>
            <a:p/>
          </p:txBody>
        </p:sp>
        <p:sp>
          <p:nvSpPr>
            <p:cNvPr id="52" name="rc52"/>
            <p:cNvSpPr/>
            <p:nvPr/>
          </p:nvSpPr>
          <p:spPr>
            <a:xfrm>
              <a:off x="5027877" y="3058394"/>
              <a:ext cx="239888" cy="46114"/>
            </a:xfrm>
            <a:prstGeom prst="rect">
              <a:avLst/>
            </a:prstGeom>
            <a:solidFill>
              <a:srgbClr val="1CABE2">
                <a:alpha val="100000"/>
              </a:srgbClr>
            </a:solidFill>
          </p:spPr>
          <p:txBody>
            <a:bodyPr/>
            <a:lstStyle/>
            <a:p/>
          </p:txBody>
        </p:sp>
        <p:sp>
          <p:nvSpPr>
            <p:cNvPr id="53" name="rc53"/>
            <p:cNvSpPr/>
            <p:nvPr/>
          </p:nvSpPr>
          <p:spPr>
            <a:xfrm>
              <a:off x="5294420" y="3099132"/>
              <a:ext cx="239888" cy="1112877"/>
            </a:xfrm>
            <a:prstGeom prst="rect">
              <a:avLst/>
            </a:prstGeom>
            <a:solidFill>
              <a:srgbClr val="80BD41">
                <a:alpha val="100000"/>
              </a:srgbClr>
            </a:solidFill>
          </p:spPr>
          <p:txBody>
            <a:bodyPr/>
            <a:lstStyle/>
            <a:p/>
          </p:txBody>
        </p:sp>
        <p:sp>
          <p:nvSpPr>
            <p:cNvPr id="54" name="rc54"/>
            <p:cNvSpPr/>
            <p:nvPr/>
          </p:nvSpPr>
          <p:spPr>
            <a:xfrm>
              <a:off x="5294420" y="3064754"/>
              <a:ext cx="239888" cy="34377"/>
            </a:xfrm>
            <a:prstGeom prst="rect">
              <a:avLst/>
            </a:prstGeom>
            <a:solidFill>
              <a:srgbClr val="1CABE2">
                <a:alpha val="100000"/>
              </a:srgbClr>
            </a:solidFill>
          </p:spPr>
          <p:txBody>
            <a:bodyPr/>
            <a:lstStyle/>
            <a:p/>
          </p:txBody>
        </p:sp>
        <p:sp>
          <p:nvSpPr>
            <p:cNvPr id="55" name="rc55"/>
            <p:cNvSpPr/>
            <p:nvPr/>
          </p:nvSpPr>
          <p:spPr>
            <a:xfrm>
              <a:off x="5560963" y="3139189"/>
              <a:ext cx="239888" cy="1072820"/>
            </a:xfrm>
            <a:prstGeom prst="rect">
              <a:avLst/>
            </a:prstGeom>
            <a:solidFill>
              <a:srgbClr val="80BD41">
                <a:alpha val="100000"/>
              </a:srgbClr>
            </a:solidFill>
          </p:spPr>
          <p:txBody>
            <a:bodyPr/>
            <a:lstStyle/>
            <a:p/>
          </p:txBody>
        </p:sp>
        <p:sp>
          <p:nvSpPr>
            <p:cNvPr id="56" name="rc56"/>
            <p:cNvSpPr/>
            <p:nvPr/>
          </p:nvSpPr>
          <p:spPr>
            <a:xfrm>
              <a:off x="5560963" y="3094513"/>
              <a:ext cx="239888" cy="44675"/>
            </a:xfrm>
            <a:prstGeom prst="rect">
              <a:avLst/>
            </a:prstGeom>
            <a:solidFill>
              <a:srgbClr val="1CABE2">
                <a:alpha val="100000"/>
              </a:srgbClr>
            </a:solidFill>
          </p:spPr>
          <p:txBody>
            <a:bodyPr/>
            <a:lstStyle/>
            <a:p/>
          </p:txBody>
        </p:sp>
        <p:sp>
          <p:nvSpPr>
            <p:cNvPr id="57" name="rc57"/>
            <p:cNvSpPr/>
            <p:nvPr/>
          </p:nvSpPr>
          <p:spPr>
            <a:xfrm>
              <a:off x="5827506" y="3182350"/>
              <a:ext cx="239888" cy="1029659"/>
            </a:xfrm>
            <a:prstGeom prst="rect">
              <a:avLst/>
            </a:prstGeom>
            <a:solidFill>
              <a:srgbClr val="80BD41">
                <a:alpha val="100000"/>
              </a:srgbClr>
            </a:solidFill>
          </p:spPr>
          <p:txBody>
            <a:bodyPr/>
            <a:lstStyle/>
            <a:p/>
          </p:txBody>
        </p:sp>
        <p:sp>
          <p:nvSpPr>
            <p:cNvPr id="58" name="rc58"/>
            <p:cNvSpPr/>
            <p:nvPr/>
          </p:nvSpPr>
          <p:spPr>
            <a:xfrm>
              <a:off x="5827506" y="3092847"/>
              <a:ext cx="239888" cy="89502"/>
            </a:xfrm>
            <a:prstGeom prst="rect">
              <a:avLst/>
            </a:prstGeom>
            <a:solidFill>
              <a:srgbClr val="1CABE2">
                <a:alpha val="100000"/>
              </a:srgbClr>
            </a:solidFill>
          </p:spPr>
          <p:txBody>
            <a:bodyPr/>
            <a:lstStyle/>
            <a:p/>
          </p:txBody>
        </p:sp>
        <p:sp>
          <p:nvSpPr>
            <p:cNvPr id="59" name="rc59"/>
            <p:cNvSpPr/>
            <p:nvPr/>
          </p:nvSpPr>
          <p:spPr>
            <a:xfrm>
              <a:off x="6094049" y="3038706"/>
              <a:ext cx="239888" cy="1173302"/>
            </a:xfrm>
            <a:prstGeom prst="rect">
              <a:avLst/>
            </a:prstGeom>
            <a:solidFill>
              <a:srgbClr val="80BD41">
                <a:alpha val="100000"/>
              </a:srgbClr>
            </a:solidFill>
          </p:spPr>
          <p:txBody>
            <a:bodyPr/>
            <a:lstStyle/>
            <a:p/>
          </p:txBody>
        </p:sp>
        <p:sp>
          <p:nvSpPr>
            <p:cNvPr id="60" name="rc60"/>
            <p:cNvSpPr/>
            <p:nvPr/>
          </p:nvSpPr>
          <p:spPr>
            <a:xfrm>
              <a:off x="6094049" y="2963818"/>
              <a:ext cx="239888" cy="74888"/>
            </a:xfrm>
            <a:prstGeom prst="rect">
              <a:avLst/>
            </a:prstGeom>
            <a:solidFill>
              <a:srgbClr val="1CABE2">
                <a:alpha val="100000"/>
              </a:srgbClr>
            </a:solidFill>
          </p:spPr>
          <p:txBody>
            <a:bodyPr/>
            <a:lstStyle/>
            <a:p/>
          </p:txBody>
        </p:sp>
        <p:sp>
          <p:nvSpPr>
            <p:cNvPr id="61" name="rc61"/>
            <p:cNvSpPr/>
            <p:nvPr/>
          </p:nvSpPr>
          <p:spPr>
            <a:xfrm>
              <a:off x="6360593" y="2987519"/>
              <a:ext cx="239888" cy="1224490"/>
            </a:xfrm>
            <a:prstGeom prst="rect">
              <a:avLst/>
            </a:prstGeom>
            <a:solidFill>
              <a:srgbClr val="80BD41">
                <a:alpha val="100000"/>
              </a:srgbClr>
            </a:solidFill>
          </p:spPr>
          <p:txBody>
            <a:bodyPr/>
            <a:lstStyle/>
            <a:p/>
          </p:txBody>
        </p:sp>
        <p:sp>
          <p:nvSpPr>
            <p:cNvPr id="62" name="rc62"/>
            <p:cNvSpPr/>
            <p:nvPr/>
          </p:nvSpPr>
          <p:spPr>
            <a:xfrm>
              <a:off x="6360593" y="2923080"/>
              <a:ext cx="239888" cy="64438"/>
            </a:xfrm>
            <a:prstGeom prst="rect">
              <a:avLst/>
            </a:prstGeom>
            <a:solidFill>
              <a:srgbClr val="1CABE2">
                <a:alpha val="100000"/>
              </a:srgbClr>
            </a:solidFill>
          </p:spPr>
          <p:txBody>
            <a:bodyPr/>
            <a:lstStyle/>
            <a:p/>
          </p:txBody>
        </p:sp>
        <p:sp>
          <p:nvSpPr>
            <p:cNvPr id="63" name="rc63"/>
            <p:cNvSpPr/>
            <p:nvPr/>
          </p:nvSpPr>
          <p:spPr>
            <a:xfrm>
              <a:off x="6627136" y="3172052"/>
              <a:ext cx="239888" cy="1039957"/>
            </a:xfrm>
            <a:prstGeom prst="rect">
              <a:avLst/>
            </a:prstGeom>
            <a:solidFill>
              <a:srgbClr val="80BD41">
                <a:alpha val="100000"/>
              </a:srgbClr>
            </a:solidFill>
          </p:spPr>
          <p:txBody>
            <a:bodyPr/>
            <a:lstStyle/>
            <a:p/>
          </p:txBody>
        </p:sp>
        <p:sp>
          <p:nvSpPr>
            <p:cNvPr id="64" name="rc64"/>
            <p:cNvSpPr/>
            <p:nvPr/>
          </p:nvSpPr>
          <p:spPr>
            <a:xfrm>
              <a:off x="6627136" y="3016671"/>
              <a:ext cx="239888" cy="155380"/>
            </a:xfrm>
            <a:prstGeom prst="rect">
              <a:avLst/>
            </a:prstGeom>
            <a:solidFill>
              <a:srgbClr val="1CABE2">
                <a:alpha val="100000"/>
              </a:srgbClr>
            </a:solidFill>
          </p:spPr>
          <p:txBody>
            <a:bodyPr/>
            <a:lstStyle/>
            <a:p/>
          </p:txBody>
        </p:sp>
        <p:sp>
          <p:nvSpPr>
            <p:cNvPr id="65" name="rc65"/>
            <p:cNvSpPr/>
            <p:nvPr/>
          </p:nvSpPr>
          <p:spPr>
            <a:xfrm>
              <a:off x="6893679" y="3193102"/>
              <a:ext cx="239888" cy="1018906"/>
            </a:xfrm>
            <a:prstGeom prst="rect">
              <a:avLst/>
            </a:prstGeom>
            <a:solidFill>
              <a:srgbClr val="80BD41">
                <a:alpha val="100000"/>
              </a:srgbClr>
            </a:solidFill>
          </p:spPr>
          <p:txBody>
            <a:bodyPr/>
            <a:lstStyle/>
            <a:p/>
          </p:txBody>
        </p:sp>
        <p:sp>
          <p:nvSpPr>
            <p:cNvPr id="66" name="rc66"/>
            <p:cNvSpPr/>
            <p:nvPr/>
          </p:nvSpPr>
          <p:spPr>
            <a:xfrm>
              <a:off x="6893679" y="3067178"/>
              <a:ext cx="239888" cy="125924"/>
            </a:xfrm>
            <a:prstGeom prst="rect">
              <a:avLst/>
            </a:prstGeom>
            <a:solidFill>
              <a:srgbClr val="1CABE2">
                <a:alpha val="100000"/>
              </a:srgbClr>
            </a:solidFill>
          </p:spPr>
          <p:txBody>
            <a:bodyPr/>
            <a:lstStyle/>
            <a:p/>
          </p:txBody>
        </p:sp>
        <p:sp>
          <p:nvSpPr>
            <p:cNvPr id="67" name="rc67"/>
            <p:cNvSpPr/>
            <p:nvPr/>
          </p:nvSpPr>
          <p:spPr>
            <a:xfrm>
              <a:off x="7160222" y="3201053"/>
              <a:ext cx="239888" cy="1010956"/>
            </a:xfrm>
            <a:prstGeom prst="rect">
              <a:avLst/>
            </a:prstGeom>
            <a:solidFill>
              <a:srgbClr val="80BD41">
                <a:alpha val="100000"/>
              </a:srgbClr>
            </a:solidFill>
          </p:spPr>
          <p:txBody>
            <a:bodyPr/>
            <a:lstStyle/>
            <a:p/>
          </p:txBody>
        </p:sp>
        <p:sp>
          <p:nvSpPr>
            <p:cNvPr id="68" name="rc68"/>
            <p:cNvSpPr/>
            <p:nvPr/>
          </p:nvSpPr>
          <p:spPr>
            <a:xfrm>
              <a:off x="7160222" y="3088758"/>
              <a:ext cx="239888" cy="112294"/>
            </a:xfrm>
            <a:prstGeom prst="rect">
              <a:avLst/>
            </a:prstGeom>
            <a:solidFill>
              <a:srgbClr val="1CABE2">
                <a:alpha val="100000"/>
              </a:srgbClr>
            </a:solidFill>
          </p:spPr>
          <p:txBody>
            <a:bodyPr/>
            <a:lstStyle/>
            <a:p/>
          </p:txBody>
        </p:sp>
        <p:sp>
          <p:nvSpPr>
            <p:cNvPr id="69" name="rc69"/>
            <p:cNvSpPr/>
            <p:nvPr/>
          </p:nvSpPr>
          <p:spPr>
            <a:xfrm>
              <a:off x="7426765" y="3242548"/>
              <a:ext cx="239888" cy="969460"/>
            </a:xfrm>
            <a:prstGeom prst="rect">
              <a:avLst/>
            </a:prstGeom>
            <a:solidFill>
              <a:srgbClr val="80BD41">
                <a:alpha val="100000"/>
              </a:srgbClr>
            </a:solidFill>
          </p:spPr>
          <p:txBody>
            <a:bodyPr/>
            <a:lstStyle/>
            <a:p/>
          </p:txBody>
        </p:sp>
        <p:sp>
          <p:nvSpPr>
            <p:cNvPr id="70" name="rc70"/>
            <p:cNvSpPr/>
            <p:nvPr/>
          </p:nvSpPr>
          <p:spPr>
            <a:xfrm>
              <a:off x="7426765" y="3084745"/>
              <a:ext cx="239888" cy="157803"/>
            </a:xfrm>
            <a:prstGeom prst="rect">
              <a:avLst/>
            </a:prstGeom>
            <a:solidFill>
              <a:srgbClr val="1CABE2">
                <a:alpha val="100000"/>
              </a:srgbClr>
            </a:solidFill>
          </p:spPr>
          <p:txBody>
            <a:bodyPr/>
            <a:lstStyle/>
            <a:p/>
          </p:txBody>
        </p:sp>
        <p:sp>
          <p:nvSpPr>
            <p:cNvPr id="71" name="rc71"/>
            <p:cNvSpPr/>
            <p:nvPr/>
          </p:nvSpPr>
          <p:spPr>
            <a:xfrm>
              <a:off x="7693308" y="3254664"/>
              <a:ext cx="239888" cy="957345"/>
            </a:xfrm>
            <a:prstGeom prst="rect">
              <a:avLst/>
            </a:prstGeom>
            <a:solidFill>
              <a:srgbClr val="80BD41">
                <a:alpha val="100000"/>
              </a:srgbClr>
            </a:solidFill>
          </p:spPr>
          <p:txBody>
            <a:bodyPr/>
            <a:lstStyle/>
            <a:p/>
          </p:txBody>
        </p:sp>
        <p:sp>
          <p:nvSpPr>
            <p:cNvPr id="72" name="rc72"/>
            <p:cNvSpPr/>
            <p:nvPr/>
          </p:nvSpPr>
          <p:spPr>
            <a:xfrm>
              <a:off x="7693308" y="3085729"/>
              <a:ext cx="239888" cy="168934"/>
            </a:xfrm>
            <a:prstGeom prst="rect">
              <a:avLst/>
            </a:prstGeom>
            <a:solidFill>
              <a:srgbClr val="1CABE2">
                <a:alpha val="100000"/>
              </a:srgbClr>
            </a:solidFill>
          </p:spPr>
          <p:txBody>
            <a:bodyPr/>
            <a:lstStyle/>
            <a:p/>
          </p:txBody>
        </p:sp>
        <p:sp>
          <p:nvSpPr>
            <p:cNvPr id="73" name="rc73"/>
            <p:cNvSpPr/>
            <p:nvPr/>
          </p:nvSpPr>
          <p:spPr>
            <a:xfrm>
              <a:off x="7959851" y="3293357"/>
              <a:ext cx="239888" cy="918651"/>
            </a:xfrm>
            <a:prstGeom prst="rect">
              <a:avLst/>
            </a:prstGeom>
            <a:solidFill>
              <a:srgbClr val="80BD41">
                <a:alpha val="100000"/>
              </a:srgbClr>
            </a:solidFill>
          </p:spPr>
          <p:txBody>
            <a:bodyPr/>
            <a:lstStyle/>
            <a:p/>
          </p:txBody>
        </p:sp>
        <p:sp>
          <p:nvSpPr>
            <p:cNvPr id="74" name="rc74"/>
            <p:cNvSpPr/>
            <p:nvPr/>
          </p:nvSpPr>
          <p:spPr>
            <a:xfrm>
              <a:off x="7959851" y="3091711"/>
              <a:ext cx="239888" cy="201646"/>
            </a:xfrm>
            <a:prstGeom prst="rect">
              <a:avLst/>
            </a:prstGeom>
            <a:solidFill>
              <a:srgbClr val="1CABE2">
                <a:alpha val="100000"/>
              </a:srgbClr>
            </a:solidFill>
          </p:spPr>
          <p:txBody>
            <a:bodyPr/>
            <a:lstStyle/>
            <a:p/>
          </p:txBody>
        </p:sp>
        <p:sp>
          <p:nvSpPr>
            <p:cNvPr id="75" name="pl75"/>
            <p:cNvSpPr/>
            <p:nvPr/>
          </p:nvSpPr>
          <p:spPr>
            <a:xfrm>
              <a:off x="1416218" y="2085226"/>
              <a:ext cx="6663577" cy="365205"/>
            </a:xfrm>
            <a:custGeom>
              <a:avLst/>
              <a:pathLst>
                <a:path w="6663577" h="365205">
                  <a:moveTo>
                    <a:pt x="0" y="0"/>
                  </a:moveTo>
                  <a:lnTo>
                    <a:pt x="266543" y="0"/>
                  </a:lnTo>
                  <a:lnTo>
                    <a:pt x="533086" y="21482"/>
                  </a:lnTo>
                  <a:lnTo>
                    <a:pt x="799629" y="21482"/>
                  </a:lnTo>
                  <a:lnTo>
                    <a:pt x="1066172" y="0"/>
                  </a:lnTo>
                  <a:lnTo>
                    <a:pt x="1332715" y="21482"/>
                  </a:lnTo>
                  <a:lnTo>
                    <a:pt x="1599258" y="150378"/>
                  </a:lnTo>
                  <a:lnTo>
                    <a:pt x="1865801" y="107413"/>
                  </a:lnTo>
                  <a:lnTo>
                    <a:pt x="2132344" y="85930"/>
                  </a:lnTo>
                  <a:lnTo>
                    <a:pt x="2398888" y="85930"/>
                  </a:lnTo>
                  <a:lnTo>
                    <a:pt x="2665431" y="64447"/>
                  </a:lnTo>
                  <a:lnTo>
                    <a:pt x="2931974" y="64447"/>
                  </a:lnTo>
                  <a:lnTo>
                    <a:pt x="3198517" y="64447"/>
                  </a:lnTo>
                  <a:lnTo>
                    <a:pt x="3465060" y="42965"/>
                  </a:lnTo>
                  <a:lnTo>
                    <a:pt x="3731603" y="64447"/>
                  </a:lnTo>
                  <a:lnTo>
                    <a:pt x="3998146" y="42965"/>
                  </a:lnTo>
                  <a:lnTo>
                    <a:pt x="4264689" y="64447"/>
                  </a:lnTo>
                  <a:lnTo>
                    <a:pt x="4531233" y="150378"/>
                  </a:lnTo>
                  <a:lnTo>
                    <a:pt x="4797776" y="107413"/>
                  </a:lnTo>
                  <a:lnTo>
                    <a:pt x="5064319" y="85930"/>
                  </a:lnTo>
                  <a:lnTo>
                    <a:pt x="5330862" y="257791"/>
                  </a:lnTo>
                  <a:lnTo>
                    <a:pt x="5597405" y="214826"/>
                  </a:lnTo>
                  <a:lnTo>
                    <a:pt x="5863948" y="193343"/>
                  </a:lnTo>
                  <a:lnTo>
                    <a:pt x="6130491" y="279274"/>
                  </a:lnTo>
                  <a:lnTo>
                    <a:pt x="6397034" y="300757"/>
                  </a:lnTo>
                  <a:lnTo>
                    <a:pt x="6663577" y="365205"/>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1298664" y="32575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108.1</a:t>
              </a:r>
            </a:p>
          </p:txBody>
        </p:sp>
        <p:sp>
          <p:nvSpPr>
            <p:cNvPr id="88" name="tx88"/>
            <p:cNvSpPr/>
            <p:nvPr/>
          </p:nvSpPr>
          <p:spPr>
            <a:xfrm>
              <a:off x="2631380" y="318810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117.4</a:t>
              </a:r>
            </a:p>
          </p:txBody>
        </p:sp>
        <p:sp>
          <p:nvSpPr>
            <p:cNvPr id="89" name="tx89"/>
            <p:cNvSpPr/>
            <p:nvPr/>
          </p:nvSpPr>
          <p:spPr>
            <a:xfrm>
              <a:off x="3964096" y="29641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146.8</a:t>
              </a:r>
            </a:p>
          </p:txBody>
        </p:sp>
        <p:sp>
          <p:nvSpPr>
            <p:cNvPr id="90" name="tx90"/>
            <p:cNvSpPr/>
            <p:nvPr/>
          </p:nvSpPr>
          <p:spPr>
            <a:xfrm>
              <a:off x="5296811" y="2928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151.5</a:t>
              </a:r>
            </a:p>
          </p:txBody>
        </p:sp>
        <p:sp>
          <p:nvSpPr>
            <p:cNvPr id="91" name="tx91"/>
            <p:cNvSpPr/>
            <p:nvPr/>
          </p:nvSpPr>
          <p:spPr>
            <a:xfrm>
              <a:off x="6362984" y="27871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170.2</a:t>
              </a:r>
            </a:p>
          </p:txBody>
        </p:sp>
        <p:sp>
          <p:nvSpPr>
            <p:cNvPr id="92" name="tx92"/>
            <p:cNvSpPr/>
            <p:nvPr/>
          </p:nvSpPr>
          <p:spPr>
            <a:xfrm>
              <a:off x="6629527" y="28807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157.9</a:t>
              </a:r>
            </a:p>
          </p:txBody>
        </p:sp>
        <p:sp>
          <p:nvSpPr>
            <p:cNvPr id="93" name="tx93"/>
            <p:cNvSpPr/>
            <p:nvPr/>
          </p:nvSpPr>
          <p:spPr>
            <a:xfrm>
              <a:off x="6896070" y="29311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151.2</a:t>
              </a:r>
            </a:p>
          </p:txBody>
        </p:sp>
        <p:sp>
          <p:nvSpPr>
            <p:cNvPr id="94" name="tx94"/>
            <p:cNvSpPr/>
            <p:nvPr/>
          </p:nvSpPr>
          <p:spPr>
            <a:xfrm>
              <a:off x="7162613" y="29527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148.3</a:t>
              </a:r>
            </a:p>
          </p:txBody>
        </p:sp>
        <p:sp>
          <p:nvSpPr>
            <p:cNvPr id="95" name="tx95"/>
            <p:cNvSpPr/>
            <p:nvPr/>
          </p:nvSpPr>
          <p:spPr>
            <a:xfrm>
              <a:off x="7429156" y="29488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6" name="tx96"/>
            <p:cNvSpPr/>
            <p:nvPr/>
          </p:nvSpPr>
          <p:spPr>
            <a:xfrm>
              <a:off x="7695699" y="29498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148.7</a:t>
              </a:r>
            </a:p>
          </p:txBody>
        </p:sp>
        <p:sp>
          <p:nvSpPr>
            <p:cNvPr id="97" name="tx97"/>
            <p:cNvSpPr/>
            <p:nvPr/>
          </p:nvSpPr>
          <p:spPr>
            <a:xfrm>
              <a:off x="7962242" y="2955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147.9</a:t>
              </a:r>
            </a:p>
          </p:txBody>
        </p:sp>
        <p:sp>
          <p:nvSpPr>
            <p:cNvPr id="98" name="pl98"/>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7841" y="377177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10" name="tx110"/>
            <p:cNvSpPr/>
            <p:nvPr/>
          </p:nvSpPr>
          <p:spPr>
            <a:xfrm>
              <a:off x="1350915" y="33636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2631380" y="37412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12" name="tx112"/>
            <p:cNvSpPr/>
            <p:nvPr/>
          </p:nvSpPr>
          <p:spPr>
            <a:xfrm>
              <a:off x="2683631" y="32978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3" name="tx113"/>
            <p:cNvSpPr/>
            <p:nvPr/>
          </p:nvSpPr>
          <p:spPr>
            <a:xfrm>
              <a:off x="4003272" y="364442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4" name="tx114"/>
            <p:cNvSpPr/>
            <p:nvPr/>
          </p:nvSpPr>
          <p:spPr>
            <a:xfrm>
              <a:off x="4016347" y="30873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5" name="tx115"/>
            <p:cNvSpPr/>
            <p:nvPr/>
          </p:nvSpPr>
          <p:spPr>
            <a:xfrm>
              <a:off x="5335988" y="362166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6" name="tx116"/>
            <p:cNvSpPr/>
            <p:nvPr/>
          </p:nvSpPr>
          <p:spPr>
            <a:xfrm>
              <a:off x="5349062" y="3047170"/>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7" name="tx117"/>
            <p:cNvSpPr/>
            <p:nvPr/>
          </p:nvSpPr>
          <p:spPr>
            <a:xfrm>
              <a:off x="6362984" y="3564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161.7</a:t>
              </a:r>
            </a:p>
          </p:txBody>
        </p:sp>
        <p:sp>
          <p:nvSpPr>
            <p:cNvPr id="118" name="tx118"/>
            <p:cNvSpPr/>
            <p:nvPr/>
          </p:nvSpPr>
          <p:spPr>
            <a:xfrm>
              <a:off x="6415235" y="29202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9" name="tx119"/>
            <p:cNvSpPr/>
            <p:nvPr/>
          </p:nvSpPr>
          <p:spPr>
            <a:xfrm>
              <a:off x="6629527" y="36569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137.3</a:t>
              </a:r>
            </a:p>
          </p:txBody>
        </p:sp>
        <p:sp>
          <p:nvSpPr>
            <p:cNvPr id="120" name="tx120"/>
            <p:cNvSpPr/>
            <p:nvPr/>
          </p:nvSpPr>
          <p:spPr>
            <a:xfrm>
              <a:off x="6655652" y="3059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21" name="tx121"/>
            <p:cNvSpPr/>
            <p:nvPr/>
          </p:nvSpPr>
          <p:spPr>
            <a:xfrm>
              <a:off x="6896070" y="36674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134.6</a:t>
              </a:r>
            </a:p>
          </p:txBody>
        </p:sp>
        <p:sp>
          <p:nvSpPr>
            <p:cNvPr id="122" name="tx122"/>
            <p:cNvSpPr/>
            <p:nvPr/>
          </p:nvSpPr>
          <p:spPr>
            <a:xfrm>
              <a:off x="6922195" y="3095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3" name="tx123"/>
            <p:cNvSpPr/>
            <p:nvPr/>
          </p:nvSpPr>
          <p:spPr>
            <a:xfrm>
              <a:off x="7162613" y="36714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133.5</a:t>
              </a:r>
            </a:p>
          </p:txBody>
        </p:sp>
        <p:sp>
          <p:nvSpPr>
            <p:cNvPr id="124" name="tx124"/>
            <p:cNvSpPr/>
            <p:nvPr/>
          </p:nvSpPr>
          <p:spPr>
            <a:xfrm>
              <a:off x="7188738" y="3109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5" name="tx125"/>
            <p:cNvSpPr/>
            <p:nvPr/>
          </p:nvSpPr>
          <p:spPr>
            <a:xfrm>
              <a:off x="7468333" y="369223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6" name="tx126"/>
            <p:cNvSpPr/>
            <p:nvPr/>
          </p:nvSpPr>
          <p:spPr>
            <a:xfrm>
              <a:off x="7455282" y="31285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27" name="tx127"/>
            <p:cNvSpPr/>
            <p:nvPr/>
          </p:nvSpPr>
          <p:spPr>
            <a:xfrm>
              <a:off x="7695699" y="36982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126.4</a:t>
              </a:r>
            </a:p>
          </p:txBody>
        </p:sp>
        <p:sp>
          <p:nvSpPr>
            <p:cNvPr id="128" name="tx128"/>
            <p:cNvSpPr/>
            <p:nvPr/>
          </p:nvSpPr>
          <p:spPr>
            <a:xfrm>
              <a:off x="7721825" y="31351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a:t>
              </a:r>
            </a:p>
          </p:txBody>
        </p:sp>
        <p:sp>
          <p:nvSpPr>
            <p:cNvPr id="129" name="tx129"/>
            <p:cNvSpPr/>
            <p:nvPr/>
          </p:nvSpPr>
          <p:spPr>
            <a:xfrm>
              <a:off x="7962242" y="37175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121.3</a:t>
              </a:r>
            </a:p>
          </p:txBody>
        </p:sp>
        <p:sp>
          <p:nvSpPr>
            <p:cNvPr id="130" name="tx130"/>
            <p:cNvSpPr/>
            <p:nvPr/>
          </p:nvSpPr>
          <p:spPr>
            <a:xfrm>
              <a:off x="7988368" y="31574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26.6</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4026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655386" y="26454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18881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82906"/>
              <a:ext cx="17240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Kyrgyzstan, 2000-2025</a:t>
              </a:r>
            </a:p>
          </p:txBody>
        </p:sp>
        <p:sp>
          <p:nvSpPr>
            <p:cNvPr id="161" name="pl161"/>
            <p:cNvSpPr/>
            <p:nvPr/>
          </p:nvSpPr>
          <p:spPr>
            <a:xfrm>
              <a:off x="22618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931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243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5563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275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5876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900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246032" cy="124062"/>
            </a:xfrm>
            <a:prstGeom prst="rect">
              <a:avLst/>
            </a:prstGeom>
            <a:solidFill>
              <a:srgbClr val="80BD41">
                <a:alpha val="100000"/>
              </a:srgbClr>
            </a:solidFill>
          </p:spPr>
          <p:txBody>
            <a:bodyPr/>
            <a:lstStyle/>
            <a:p/>
          </p:txBody>
        </p:sp>
        <p:sp>
          <p:nvSpPr>
            <p:cNvPr id="173" name="rc173"/>
            <p:cNvSpPr/>
            <p:nvPr/>
          </p:nvSpPr>
          <p:spPr>
            <a:xfrm>
              <a:off x="7542306" y="5840557"/>
              <a:ext cx="328697" cy="124062"/>
            </a:xfrm>
            <a:prstGeom prst="rect">
              <a:avLst/>
            </a:prstGeom>
            <a:solidFill>
              <a:srgbClr val="1CABE2">
                <a:alpha val="100000"/>
              </a:srgbClr>
            </a:solidFill>
          </p:spPr>
          <p:txBody>
            <a:bodyPr/>
            <a:lstStyle/>
            <a:p/>
          </p:txBody>
        </p:sp>
        <p:sp>
          <p:nvSpPr>
            <p:cNvPr id="174" name="rc174"/>
            <p:cNvSpPr/>
            <p:nvPr/>
          </p:nvSpPr>
          <p:spPr>
            <a:xfrm>
              <a:off x="1296273" y="5685479"/>
              <a:ext cx="4883345" cy="124062"/>
            </a:xfrm>
            <a:prstGeom prst="rect">
              <a:avLst/>
            </a:prstGeom>
            <a:solidFill>
              <a:srgbClr val="80BD41">
                <a:alpha val="100000"/>
              </a:srgbClr>
            </a:solidFill>
          </p:spPr>
          <p:txBody>
            <a:bodyPr/>
            <a:lstStyle/>
            <a:p/>
          </p:txBody>
        </p:sp>
        <p:sp>
          <p:nvSpPr>
            <p:cNvPr id="175" name="rc175"/>
            <p:cNvSpPr/>
            <p:nvPr/>
          </p:nvSpPr>
          <p:spPr>
            <a:xfrm>
              <a:off x="6179619" y="5685479"/>
              <a:ext cx="861721" cy="124062"/>
            </a:xfrm>
            <a:prstGeom prst="rect">
              <a:avLst/>
            </a:prstGeom>
            <a:solidFill>
              <a:srgbClr val="1CABE2">
                <a:alpha val="100000"/>
              </a:srgbClr>
            </a:solidFill>
          </p:spPr>
          <p:txBody>
            <a:bodyPr/>
            <a:lstStyle/>
            <a:p/>
          </p:txBody>
        </p:sp>
        <p:sp>
          <p:nvSpPr>
            <p:cNvPr id="176" name="rc176"/>
            <p:cNvSpPr/>
            <p:nvPr/>
          </p:nvSpPr>
          <p:spPr>
            <a:xfrm>
              <a:off x="1296273" y="5530401"/>
              <a:ext cx="4685972" cy="124062"/>
            </a:xfrm>
            <a:prstGeom prst="rect">
              <a:avLst/>
            </a:prstGeom>
            <a:solidFill>
              <a:srgbClr val="80BD41">
                <a:alpha val="100000"/>
              </a:srgbClr>
            </a:solidFill>
          </p:spPr>
          <p:txBody>
            <a:bodyPr/>
            <a:lstStyle/>
            <a:p/>
          </p:txBody>
        </p:sp>
        <p:sp>
          <p:nvSpPr>
            <p:cNvPr id="177" name="rc177"/>
            <p:cNvSpPr/>
            <p:nvPr/>
          </p:nvSpPr>
          <p:spPr>
            <a:xfrm>
              <a:off x="5982246" y="5530401"/>
              <a:ext cx="1028581" cy="124062"/>
            </a:xfrm>
            <a:prstGeom prst="rect">
              <a:avLst/>
            </a:prstGeom>
            <a:solidFill>
              <a:srgbClr val="1CABE2">
                <a:alpha val="100000"/>
              </a:srgbClr>
            </a:solidFill>
          </p:spPr>
          <p:txBody>
            <a:bodyPr/>
            <a:lstStyle/>
            <a:p/>
          </p:txBody>
        </p:sp>
        <p:sp>
          <p:nvSpPr>
            <p:cNvPr id="178" name="tx178"/>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170.2</a:t>
              </a:r>
            </a:p>
          </p:txBody>
        </p:sp>
        <p:sp>
          <p:nvSpPr>
            <p:cNvPr id="179" name="tx179"/>
            <p:cNvSpPr/>
            <p:nvPr/>
          </p:nvSpPr>
          <p:spPr>
            <a:xfrm>
              <a:off x="7183913"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148.7</a:t>
              </a:r>
            </a:p>
          </p:txBody>
        </p:sp>
        <p:sp>
          <p:nvSpPr>
            <p:cNvPr id="180" name="tx180"/>
            <p:cNvSpPr/>
            <p:nvPr/>
          </p:nvSpPr>
          <p:spPr>
            <a:xfrm>
              <a:off x="7151874"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147.9</a:t>
              </a:r>
            </a:p>
          </p:txBody>
        </p:sp>
        <p:sp>
          <p:nvSpPr>
            <p:cNvPr id="181" name="tx181"/>
            <p:cNvSpPr/>
            <p:nvPr/>
          </p:nvSpPr>
          <p:spPr>
            <a:xfrm>
              <a:off x="4283651"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161.7</a:t>
              </a:r>
            </a:p>
          </p:txBody>
        </p:sp>
        <p:sp>
          <p:nvSpPr>
            <p:cNvPr id="182" name="tx182"/>
            <p:cNvSpPr/>
            <p:nvPr/>
          </p:nvSpPr>
          <p:spPr>
            <a:xfrm>
              <a:off x="7631306"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83" name="tx183"/>
            <p:cNvSpPr/>
            <p:nvPr/>
          </p:nvSpPr>
          <p:spPr>
            <a:xfrm>
              <a:off x="3602308"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126.4</a:t>
              </a:r>
            </a:p>
          </p:txBody>
        </p:sp>
        <p:sp>
          <p:nvSpPr>
            <p:cNvPr id="184" name="tx184"/>
            <p:cNvSpPr/>
            <p:nvPr/>
          </p:nvSpPr>
          <p:spPr>
            <a:xfrm>
              <a:off x="6504986"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a:t>
              </a:r>
            </a:p>
          </p:txBody>
        </p:sp>
        <p:sp>
          <p:nvSpPr>
            <p:cNvPr id="185" name="tx185"/>
            <p:cNvSpPr/>
            <p:nvPr/>
          </p:nvSpPr>
          <p:spPr>
            <a:xfrm>
              <a:off x="3503621"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121.3</a:t>
              </a:r>
            </a:p>
          </p:txBody>
        </p:sp>
        <p:sp>
          <p:nvSpPr>
            <p:cNvPr id="186" name="tx186"/>
            <p:cNvSpPr/>
            <p:nvPr/>
          </p:nvSpPr>
          <p:spPr>
            <a:xfrm>
              <a:off x="639104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26.6</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14982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504222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697346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(82%) was lower than in 2019 (95%).
The number of children vaccinated with DTP3 decreased 25% compared to in 2019.
The number of surviving infants decreased approximately 13%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12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898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084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270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456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305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491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677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86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4003842"/>
              <a:ext cx="239888" cy="208166"/>
            </a:xfrm>
            <a:prstGeom prst="rect">
              <a:avLst/>
            </a:prstGeom>
            <a:solidFill>
              <a:srgbClr val="E2231A">
                <a:alpha val="90196"/>
              </a:srgbClr>
            </a:solidFill>
          </p:spPr>
          <p:txBody>
            <a:bodyPr/>
            <a:lstStyle/>
            <a:p/>
          </p:txBody>
        </p:sp>
        <p:sp>
          <p:nvSpPr>
            <p:cNvPr id="27" name="rc27"/>
            <p:cNvSpPr/>
            <p:nvPr/>
          </p:nvSpPr>
          <p:spPr>
            <a:xfrm>
              <a:off x="1562816" y="4108022"/>
              <a:ext cx="239888" cy="103987"/>
            </a:xfrm>
            <a:prstGeom prst="rect">
              <a:avLst/>
            </a:prstGeom>
            <a:solidFill>
              <a:srgbClr val="E2231A">
                <a:alpha val="90196"/>
              </a:srgbClr>
            </a:solidFill>
          </p:spPr>
          <p:txBody>
            <a:bodyPr/>
            <a:lstStyle/>
            <a:p/>
          </p:txBody>
        </p:sp>
        <p:sp>
          <p:nvSpPr>
            <p:cNvPr id="28" name="rc28"/>
            <p:cNvSpPr/>
            <p:nvPr/>
          </p:nvSpPr>
          <p:spPr>
            <a:xfrm>
              <a:off x="1829360" y="4000665"/>
              <a:ext cx="239888" cy="211344"/>
            </a:xfrm>
            <a:prstGeom prst="rect">
              <a:avLst/>
            </a:prstGeom>
            <a:solidFill>
              <a:srgbClr val="E2231A">
                <a:alpha val="90196"/>
              </a:srgbClr>
            </a:solidFill>
          </p:spPr>
          <p:txBody>
            <a:bodyPr/>
            <a:lstStyle/>
            <a:p/>
          </p:txBody>
        </p:sp>
        <p:sp>
          <p:nvSpPr>
            <p:cNvPr id="29" name="rc29"/>
            <p:cNvSpPr/>
            <p:nvPr/>
          </p:nvSpPr>
          <p:spPr>
            <a:xfrm>
              <a:off x="2095903" y="4104074"/>
              <a:ext cx="239888" cy="107934"/>
            </a:xfrm>
            <a:prstGeom prst="rect">
              <a:avLst/>
            </a:prstGeom>
            <a:solidFill>
              <a:srgbClr val="E2231A">
                <a:alpha val="90196"/>
              </a:srgbClr>
            </a:solidFill>
          </p:spPr>
          <p:txBody>
            <a:bodyPr/>
            <a:lstStyle/>
            <a:p/>
          </p:txBody>
        </p:sp>
        <p:sp>
          <p:nvSpPr>
            <p:cNvPr id="30" name="rc30"/>
            <p:cNvSpPr/>
            <p:nvPr/>
          </p:nvSpPr>
          <p:spPr>
            <a:xfrm>
              <a:off x="2362446" y="4101282"/>
              <a:ext cx="239888" cy="110727"/>
            </a:xfrm>
            <a:prstGeom prst="rect">
              <a:avLst/>
            </a:prstGeom>
            <a:solidFill>
              <a:srgbClr val="E2231A">
                <a:alpha val="90196"/>
              </a:srgbClr>
            </a:solidFill>
          </p:spPr>
          <p:txBody>
            <a:bodyPr/>
            <a:lstStyle/>
            <a:p/>
          </p:txBody>
        </p:sp>
        <p:sp>
          <p:nvSpPr>
            <p:cNvPr id="31" name="rc31"/>
            <p:cNvSpPr/>
            <p:nvPr/>
          </p:nvSpPr>
          <p:spPr>
            <a:xfrm>
              <a:off x="2628989" y="4098971"/>
              <a:ext cx="239888" cy="113037"/>
            </a:xfrm>
            <a:prstGeom prst="rect">
              <a:avLst/>
            </a:prstGeom>
            <a:solidFill>
              <a:srgbClr val="E2231A">
                <a:alpha val="90196"/>
              </a:srgbClr>
            </a:solidFill>
          </p:spPr>
          <p:txBody>
            <a:bodyPr/>
            <a:lstStyle/>
            <a:p/>
          </p:txBody>
        </p:sp>
        <p:sp>
          <p:nvSpPr>
            <p:cNvPr id="32" name="rc32"/>
            <p:cNvSpPr/>
            <p:nvPr/>
          </p:nvSpPr>
          <p:spPr>
            <a:xfrm>
              <a:off x="2895532" y="3855853"/>
              <a:ext cx="239888" cy="356156"/>
            </a:xfrm>
            <a:prstGeom prst="rect">
              <a:avLst/>
            </a:prstGeom>
            <a:solidFill>
              <a:srgbClr val="E2231A">
                <a:alpha val="90196"/>
              </a:srgbClr>
            </a:solidFill>
          </p:spPr>
          <p:txBody>
            <a:bodyPr/>
            <a:lstStyle/>
            <a:p/>
          </p:txBody>
        </p:sp>
        <p:sp>
          <p:nvSpPr>
            <p:cNvPr id="33" name="rc33"/>
            <p:cNvSpPr/>
            <p:nvPr/>
          </p:nvSpPr>
          <p:spPr>
            <a:xfrm>
              <a:off x="3162075" y="4090691"/>
              <a:ext cx="239888" cy="121318"/>
            </a:xfrm>
            <a:prstGeom prst="rect">
              <a:avLst/>
            </a:prstGeom>
            <a:solidFill>
              <a:srgbClr val="E2231A">
                <a:alpha val="90196"/>
              </a:srgbClr>
            </a:solidFill>
          </p:spPr>
          <p:txBody>
            <a:bodyPr/>
            <a:lstStyle/>
            <a:p/>
          </p:txBody>
        </p:sp>
        <p:sp>
          <p:nvSpPr>
            <p:cNvPr id="34" name="rc34"/>
            <p:cNvSpPr/>
            <p:nvPr/>
          </p:nvSpPr>
          <p:spPr>
            <a:xfrm>
              <a:off x="3428618" y="4087128"/>
              <a:ext cx="239888" cy="124880"/>
            </a:xfrm>
            <a:prstGeom prst="rect">
              <a:avLst/>
            </a:prstGeom>
            <a:solidFill>
              <a:srgbClr val="E2231A">
                <a:alpha val="90196"/>
              </a:srgbClr>
            </a:solidFill>
          </p:spPr>
          <p:txBody>
            <a:bodyPr/>
            <a:lstStyle/>
            <a:p/>
          </p:txBody>
        </p:sp>
        <p:sp>
          <p:nvSpPr>
            <p:cNvPr id="35" name="rc35"/>
            <p:cNvSpPr/>
            <p:nvPr/>
          </p:nvSpPr>
          <p:spPr>
            <a:xfrm>
              <a:off x="3695161" y="4080485"/>
              <a:ext cx="239888" cy="131524"/>
            </a:xfrm>
            <a:prstGeom prst="rect">
              <a:avLst/>
            </a:prstGeom>
            <a:solidFill>
              <a:srgbClr val="E2231A">
                <a:alpha val="90196"/>
              </a:srgbClr>
            </a:solidFill>
          </p:spPr>
          <p:txBody>
            <a:bodyPr/>
            <a:lstStyle/>
            <a:p/>
          </p:txBody>
        </p:sp>
        <p:sp>
          <p:nvSpPr>
            <p:cNvPr id="36" name="rc36"/>
            <p:cNvSpPr/>
            <p:nvPr/>
          </p:nvSpPr>
          <p:spPr>
            <a:xfrm>
              <a:off x="3961705" y="4070664"/>
              <a:ext cx="239888" cy="141345"/>
            </a:xfrm>
            <a:prstGeom prst="rect">
              <a:avLst/>
            </a:prstGeom>
            <a:solidFill>
              <a:srgbClr val="E2231A">
                <a:alpha val="90196"/>
              </a:srgbClr>
            </a:solidFill>
          </p:spPr>
          <p:txBody>
            <a:bodyPr/>
            <a:lstStyle/>
            <a:p/>
          </p:txBody>
        </p:sp>
        <p:sp>
          <p:nvSpPr>
            <p:cNvPr id="37" name="rc37"/>
            <p:cNvSpPr/>
            <p:nvPr/>
          </p:nvSpPr>
          <p:spPr>
            <a:xfrm>
              <a:off x="4228248" y="3775359"/>
              <a:ext cx="239888" cy="436649"/>
            </a:xfrm>
            <a:prstGeom prst="rect">
              <a:avLst/>
            </a:prstGeom>
            <a:solidFill>
              <a:srgbClr val="E2231A">
                <a:alpha val="90196"/>
              </a:srgbClr>
            </a:solidFill>
          </p:spPr>
          <p:txBody>
            <a:bodyPr/>
            <a:lstStyle/>
            <a:p/>
          </p:txBody>
        </p:sp>
        <p:sp>
          <p:nvSpPr>
            <p:cNvPr id="38" name="rc38"/>
            <p:cNvSpPr/>
            <p:nvPr/>
          </p:nvSpPr>
          <p:spPr>
            <a:xfrm>
              <a:off x="4494791" y="3917186"/>
              <a:ext cx="239888" cy="294822"/>
            </a:xfrm>
            <a:prstGeom prst="rect">
              <a:avLst/>
            </a:prstGeom>
            <a:solidFill>
              <a:srgbClr val="E2231A">
                <a:alpha val="90196"/>
              </a:srgbClr>
            </a:solidFill>
          </p:spPr>
          <p:txBody>
            <a:bodyPr/>
            <a:lstStyle/>
            <a:p/>
          </p:txBody>
        </p:sp>
        <p:sp>
          <p:nvSpPr>
            <p:cNvPr id="39" name="rc39"/>
            <p:cNvSpPr/>
            <p:nvPr/>
          </p:nvSpPr>
          <p:spPr>
            <a:xfrm>
              <a:off x="4761334" y="4067390"/>
              <a:ext cx="239888" cy="144619"/>
            </a:xfrm>
            <a:prstGeom prst="rect">
              <a:avLst/>
            </a:prstGeom>
            <a:solidFill>
              <a:srgbClr val="E2231A">
                <a:alpha val="90196"/>
              </a:srgbClr>
            </a:solidFill>
          </p:spPr>
          <p:txBody>
            <a:bodyPr/>
            <a:lstStyle/>
            <a:p/>
          </p:txBody>
        </p:sp>
        <p:sp>
          <p:nvSpPr>
            <p:cNvPr id="40" name="rc40"/>
            <p:cNvSpPr/>
            <p:nvPr/>
          </p:nvSpPr>
          <p:spPr>
            <a:xfrm>
              <a:off x="5027877" y="3625252"/>
              <a:ext cx="239888" cy="586757"/>
            </a:xfrm>
            <a:prstGeom prst="rect">
              <a:avLst/>
            </a:prstGeom>
            <a:solidFill>
              <a:srgbClr val="E2231A">
                <a:alpha val="90196"/>
              </a:srgbClr>
            </a:solidFill>
          </p:spPr>
          <p:txBody>
            <a:bodyPr/>
            <a:lstStyle/>
            <a:p/>
          </p:txBody>
        </p:sp>
        <p:sp>
          <p:nvSpPr>
            <p:cNvPr id="41" name="rc41"/>
            <p:cNvSpPr/>
            <p:nvPr/>
          </p:nvSpPr>
          <p:spPr>
            <a:xfrm>
              <a:off x="5294420" y="4066138"/>
              <a:ext cx="239888" cy="145870"/>
            </a:xfrm>
            <a:prstGeom prst="rect">
              <a:avLst/>
            </a:prstGeom>
            <a:solidFill>
              <a:srgbClr val="E2231A">
                <a:alpha val="90196"/>
              </a:srgbClr>
            </a:solidFill>
          </p:spPr>
          <p:txBody>
            <a:bodyPr/>
            <a:lstStyle/>
            <a:p/>
          </p:txBody>
        </p:sp>
        <p:sp>
          <p:nvSpPr>
            <p:cNvPr id="42" name="rc42"/>
            <p:cNvSpPr/>
            <p:nvPr/>
          </p:nvSpPr>
          <p:spPr>
            <a:xfrm>
              <a:off x="5560963" y="3785662"/>
              <a:ext cx="239888" cy="426347"/>
            </a:xfrm>
            <a:prstGeom prst="rect">
              <a:avLst/>
            </a:prstGeom>
            <a:solidFill>
              <a:srgbClr val="E2231A">
                <a:alpha val="90196"/>
              </a:srgbClr>
            </a:solidFill>
          </p:spPr>
          <p:txBody>
            <a:bodyPr/>
            <a:lstStyle/>
            <a:p/>
          </p:txBody>
        </p:sp>
        <p:sp>
          <p:nvSpPr>
            <p:cNvPr id="43" name="rc43"/>
            <p:cNvSpPr/>
            <p:nvPr/>
          </p:nvSpPr>
          <p:spPr>
            <a:xfrm>
              <a:off x="5827506" y="3500467"/>
              <a:ext cx="239888" cy="711541"/>
            </a:xfrm>
            <a:prstGeom prst="rect">
              <a:avLst/>
            </a:prstGeom>
            <a:solidFill>
              <a:srgbClr val="E2231A">
                <a:alpha val="90196"/>
              </a:srgbClr>
            </a:solidFill>
          </p:spPr>
          <p:txBody>
            <a:bodyPr/>
            <a:lstStyle/>
            <a:p/>
          </p:txBody>
        </p:sp>
        <p:sp>
          <p:nvSpPr>
            <p:cNvPr id="44" name="rc44"/>
            <p:cNvSpPr/>
            <p:nvPr/>
          </p:nvSpPr>
          <p:spPr>
            <a:xfrm>
              <a:off x="6094049" y="3577110"/>
              <a:ext cx="239888" cy="634899"/>
            </a:xfrm>
            <a:prstGeom prst="rect">
              <a:avLst/>
            </a:prstGeom>
            <a:solidFill>
              <a:srgbClr val="E2231A">
                <a:alpha val="90196"/>
              </a:srgbClr>
            </a:solidFill>
          </p:spPr>
          <p:txBody>
            <a:bodyPr/>
            <a:lstStyle/>
            <a:p/>
          </p:txBody>
        </p:sp>
        <p:sp>
          <p:nvSpPr>
            <p:cNvPr id="45" name="rc45"/>
            <p:cNvSpPr/>
            <p:nvPr/>
          </p:nvSpPr>
          <p:spPr>
            <a:xfrm>
              <a:off x="6360593" y="3556408"/>
              <a:ext cx="239888" cy="655600"/>
            </a:xfrm>
            <a:prstGeom prst="rect">
              <a:avLst/>
            </a:prstGeom>
            <a:solidFill>
              <a:srgbClr val="E2231A">
                <a:alpha val="90196"/>
              </a:srgbClr>
            </a:solidFill>
          </p:spPr>
          <p:txBody>
            <a:bodyPr/>
            <a:lstStyle/>
            <a:p/>
          </p:txBody>
        </p:sp>
        <p:sp>
          <p:nvSpPr>
            <p:cNvPr id="46" name="rc46"/>
            <p:cNvSpPr/>
            <p:nvPr/>
          </p:nvSpPr>
          <p:spPr>
            <a:xfrm>
              <a:off x="6627136" y="2996033"/>
              <a:ext cx="239888" cy="1215976"/>
            </a:xfrm>
            <a:prstGeom prst="rect">
              <a:avLst/>
            </a:prstGeom>
            <a:solidFill>
              <a:srgbClr val="E2231A">
                <a:alpha val="90196"/>
              </a:srgbClr>
            </a:solidFill>
          </p:spPr>
          <p:txBody>
            <a:bodyPr/>
            <a:lstStyle/>
            <a:p/>
          </p:txBody>
        </p:sp>
        <p:sp>
          <p:nvSpPr>
            <p:cNvPr id="47" name="rc47"/>
            <p:cNvSpPr/>
            <p:nvPr/>
          </p:nvSpPr>
          <p:spPr>
            <a:xfrm>
              <a:off x="6893679" y="3192935"/>
              <a:ext cx="239888" cy="1019074"/>
            </a:xfrm>
            <a:prstGeom prst="rect">
              <a:avLst/>
            </a:prstGeom>
            <a:solidFill>
              <a:srgbClr val="E2231A">
                <a:alpha val="90196"/>
              </a:srgbClr>
            </a:solidFill>
          </p:spPr>
          <p:txBody>
            <a:bodyPr/>
            <a:lstStyle/>
            <a:p/>
          </p:txBody>
        </p:sp>
        <p:sp>
          <p:nvSpPr>
            <p:cNvPr id="48" name="rc48"/>
            <p:cNvSpPr/>
            <p:nvPr/>
          </p:nvSpPr>
          <p:spPr>
            <a:xfrm>
              <a:off x="7160222" y="3354981"/>
              <a:ext cx="239888" cy="857027"/>
            </a:xfrm>
            <a:prstGeom prst="rect">
              <a:avLst/>
            </a:prstGeom>
            <a:solidFill>
              <a:srgbClr val="E2231A">
                <a:alpha val="90196"/>
              </a:srgbClr>
            </a:solidFill>
          </p:spPr>
          <p:txBody>
            <a:bodyPr/>
            <a:lstStyle/>
            <a:p/>
          </p:txBody>
        </p:sp>
        <p:sp>
          <p:nvSpPr>
            <p:cNvPr id="49" name="rc49"/>
            <p:cNvSpPr/>
            <p:nvPr/>
          </p:nvSpPr>
          <p:spPr>
            <a:xfrm>
              <a:off x="7426765" y="3638635"/>
              <a:ext cx="239888" cy="573373"/>
            </a:xfrm>
            <a:prstGeom prst="rect">
              <a:avLst/>
            </a:prstGeom>
            <a:solidFill>
              <a:srgbClr val="E2231A">
                <a:alpha val="90196"/>
              </a:srgbClr>
            </a:solidFill>
          </p:spPr>
          <p:txBody>
            <a:bodyPr/>
            <a:lstStyle/>
            <a:p/>
          </p:txBody>
        </p:sp>
        <p:sp>
          <p:nvSpPr>
            <p:cNvPr id="50" name="rc50"/>
            <p:cNvSpPr/>
            <p:nvPr/>
          </p:nvSpPr>
          <p:spPr>
            <a:xfrm>
              <a:off x="7693308" y="2923049"/>
              <a:ext cx="239888" cy="1288959"/>
            </a:xfrm>
            <a:prstGeom prst="rect">
              <a:avLst/>
            </a:prstGeom>
            <a:solidFill>
              <a:srgbClr val="E2231A">
                <a:alpha val="90196"/>
              </a:srgbClr>
            </a:solidFill>
          </p:spPr>
          <p:txBody>
            <a:bodyPr/>
            <a:lstStyle/>
            <a:p/>
          </p:txBody>
        </p:sp>
        <p:sp>
          <p:nvSpPr>
            <p:cNvPr id="51" name="rc51"/>
            <p:cNvSpPr/>
            <p:nvPr/>
          </p:nvSpPr>
          <p:spPr>
            <a:xfrm>
              <a:off x="7959851" y="3072387"/>
              <a:ext cx="239888" cy="1139622"/>
            </a:xfrm>
            <a:prstGeom prst="rect">
              <a:avLst/>
            </a:prstGeom>
            <a:solidFill>
              <a:srgbClr val="E2231A">
                <a:alpha val="90196"/>
              </a:srgbClr>
            </a:solidFill>
          </p:spPr>
          <p:txBody>
            <a:bodyPr/>
            <a:lstStyle/>
            <a:p/>
          </p:txBody>
        </p:sp>
        <p:sp>
          <p:nvSpPr>
            <p:cNvPr id="52" name="rc52"/>
            <p:cNvSpPr/>
            <p:nvPr/>
          </p:nvSpPr>
          <p:spPr>
            <a:xfrm>
              <a:off x="1296273" y="3745222"/>
              <a:ext cx="239888" cy="258619"/>
            </a:xfrm>
            <a:prstGeom prst="rect">
              <a:avLst/>
            </a:prstGeom>
            <a:solidFill>
              <a:srgbClr val="B3B3B3">
                <a:alpha val="90196"/>
              </a:srgbClr>
            </a:solidFill>
          </p:spPr>
          <p:txBody>
            <a:bodyPr/>
            <a:lstStyle/>
            <a:p/>
          </p:txBody>
        </p:sp>
        <p:sp>
          <p:nvSpPr>
            <p:cNvPr id="53" name="rc53"/>
            <p:cNvSpPr/>
            <p:nvPr/>
          </p:nvSpPr>
          <p:spPr>
            <a:xfrm>
              <a:off x="1562816" y="3980638"/>
              <a:ext cx="239888" cy="127384"/>
            </a:xfrm>
            <a:prstGeom prst="rect">
              <a:avLst/>
            </a:prstGeom>
            <a:solidFill>
              <a:srgbClr val="B3B3B3">
                <a:alpha val="90196"/>
              </a:srgbClr>
            </a:solidFill>
          </p:spPr>
          <p:txBody>
            <a:bodyPr/>
            <a:lstStyle/>
            <a:p/>
          </p:txBody>
        </p:sp>
        <p:sp>
          <p:nvSpPr>
            <p:cNvPr id="54" name="rc54"/>
            <p:cNvSpPr/>
            <p:nvPr/>
          </p:nvSpPr>
          <p:spPr>
            <a:xfrm>
              <a:off x="1829360" y="3989688"/>
              <a:ext cx="239888" cy="10976"/>
            </a:xfrm>
            <a:prstGeom prst="rect">
              <a:avLst/>
            </a:prstGeom>
            <a:solidFill>
              <a:srgbClr val="B3B3B3">
                <a:alpha val="90196"/>
              </a:srgbClr>
            </a:solidFill>
          </p:spPr>
          <p:txBody>
            <a:bodyPr/>
            <a:lstStyle/>
            <a:p/>
          </p:txBody>
        </p:sp>
        <p:sp>
          <p:nvSpPr>
            <p:cNvPr id="55" name="rc55"/>
            <p:cNvSpPr/>
            <p:nvPr/>
          </p:nvSpPr>
          <p:spPr>
            <a:xfrm>
              <a:off x="2095903" y="4000954"/>
              <a:ext cx="239888" cy="103120"/>
            </a:xfrm>
            <a:prstGeom prst="rect">
              <a:avLst/>
            </a:prstGeom>
            <a:solidFill>
              <a:srgbClr val="B3B3B3">
                <a:alpha val="90196"/>
              </a:srgbClr>
            </a:solidFill>
          </p:spPr>
          <p:txBody>
            <a:bodyPr/>
            <a:lstStyle/>
            <a:p/>
          </p:txBody>
        </p:sp>
        <p:sp>
          <p:nvSpPr>
            <p:cNvPr id="56" name="rc56"/>
            <p:cNvSpPr/>
            <p:nvPr/>
          </p:nvSpPr>
          <p:spPr>
            <a:xfrm>
              <a:off x="2362446" y="4007982"/>
              <a:ext cx="239888" cy="93299"/>
            </a:xfrm>
            <a:prstGeom prst="rect">
              <a:avLst/>
            </a:prstGeom>
            <a:solidFill>
              <a:srgbClr val="B3B3B3">
                <a:alpha val="90196"/>
              </a:srgbClr>
            </a:solidFill>
          </p:spPr>
          <p:txBody>
            <a:bodyPr/>
            <a:lstStyle/>
            <a:p/>
          </p:txBody>
        </p:sp>
        <p:sp>
          <p:nvSpPr>
            <p:cNvPr id="57" name="rc57"/>
            <p:cNvSpPr/>
            <p:nvPr/>
          </p:nvSpPr>
          <p:spPr>
            <a:xfrm>
              <a:off x="2628989" y="4007694"/>
              <a:ext cx="239888" cy="91277"/>
            </a:xfrm>
            <a:prstGeom prst="rect">
              <a:avLst/>
            </a:prstGeom>
            <a:solidFill>
              <a:srgbClr val="B3B3B3">
                <a:alpha val="90196"/>
              </a:srgbClr>
            </a:solidFill>
          </p:spPr>
          <p:txBody>
            <a:bodyPr/>
            <a:lstStyle/>
            <a:p/>
          </p:txBody>
        </p:sp>
        <p:sp>
          <p:nvSpPr>
            <p:cNvPr id="58" name="rc58"/>
            <p:cNvSpPr/>
            <p:nvPr/>
          </p:nvSpPr>
          <p:spPr>
            <a:xfrm>
              <a:off x="3162075" y="3724521"/>
              <a:ext cx="239888" cy="366169"/>
            </a:xfrm>
            <a:prstGeom prst="rect">
              <a:avLst/>
            </a:prstGeom>
            <a:solidFill>
              <a:srgbClr val="B3B3B3">
                <a:alpha val="90196"/>
              </a:srgbClr>
            </a:solidFill>
          </p:spPr>
          <p:txBody>
            <a:bodyPr/>
            <a:lstStyle/>
            <a:p/>
          </p:txBody>
        </p:sp>
        <p:sp>
          <p:nvSpPr>
            <p:cNvPr id="59" name="rc59"/>
            <p:cNvSpPr/>
            <p:nvPr/>
          </p:nvSpPr>
          <p:spPr>
            <a:xfrm>
              <a:off x="3428618" y="3925274"/>
              <a:ext cx="239888" cy="161854"/>
            </a:xfrm>
            <a:prstGeom prst="rect">
              <a:avLst/>
            </a:prstGeom>
            <a:solidFill>
              <a:srgbClr val="B3B3B3">
                <a:alpha val="90196"/>
              </a:srgbClr>
            </a:solidFill>
          </p:spPr>
          <p:txBody>
            <a:bodyPr/>
            <a:lstStyle/>
            <a:p/>
          </p:txBody>
        </p:sp>
        <p:sp>
          <p:nvSpPr>
            <p:cNvPr id="60" name="rc60"/>
            <p:cNvSpPr/>
            <p:nvPr/>
          </p:nvSpPr>
          <p:spPr>
            <a:xfrm>
              <a:off x="3695161" y="4017322"/>
              <a:ext cx="239888" cy="63162"/>
            </a:xfrm>
            <a:prstGeom prst="rect">
              <a:avLst/>
            </a:prstGeom>
            <a:solidFill>
              <a:srgbClr val="B3B3B3">
                <a:alpha val="90196"/>
              </a:srgbClr>
            </a:solidFill>
          </p:spPr>
          <p:txBody>
            <a:bodyPr/>
            <a:lstStyle/>
            <a:p/>
          </p:txBody>
        </p:sp>
        <p:sp>
          <p:nvSpPr>
            <p:cNvPr id="61" name="rc61"/>
            <p:cNvSpPr/>
            <p:nvPr/>
          </p:nvSpPr>
          <p:spPr>
            <a:xfrm>
              <a:off x="3961705" y="4007212"/>
              <a:ext cx="239888" cy="63451"/>
            </a:xfrm>
            <a:prstGeom prst="rect">
              <a:avLst/>
            </a:prstGeom>
            <a:solidFill>
              <a:srgbClr val="B3B3B3">
                <a:alpha val="90196"/>
              </a:srgbClr>
            </a:solidFill>
          </p:spPr>
          <p:txBody>
            <a:bodyPr/>
            <a:lstStyle/>
            <a:p/>
          </p:txBody>
        </p:sp>
        <p:sp>
          <p:nvSpPr>
            <p:cNvPr id="62" name="rc62"/>
            <p:cNvSpPr/>
            <p:nvPr/>
          </p:nvSpPr>
          <p:spPr>
            <a:xfrm>
              <a:off x="4761334" y="3870392"/>
              <a:ext cx="239888" cy="196997"/>
            </a:xfrm>
            <a:prstGeom prst="rect">
              <a:avLst/>
            </a:prstGeom>
            <a:solidFill>
              <a:srgbClr val="B3B3B3">
                <a:alpha val="90196"/>
              </a:srgbClr>
            </a:solidFill>
          </p:spPr>
          <p:txBody>
            <a:bodyPr/>
            <a:lstStyle/>
            <a:p/>
          </p:txBody>
        </p:sp>
        <p:sp>
          <p:nvSpPr>
            <p:cNvPr id="63" name="rc63"/>
            <p:cNvSpPr/>
            <p:nvPr/>
          </p:nvSpPr>
          <p:spPr>
            <a:xfrm>
              <a:off x="5294420" y="3713063"/>
              <a:ext cx="239888" cy="353075"/>
            </a:xfrm>
            <a:prstGeom prst="rect">
              <a:avLst/>
            </a:prstGeom>
            <a:solidFill>
              <a:srgbClr val="B3B3B3">
                <a:alpha val="90196"/>
              </a:srgbClr>
            </a:solidFill>
          </p:spPr>
          <p:txBody>
            <a:bodyPr/>
            <a:lstStyle/>
            <a:p/>
          </p:txBody>
        </p:sp>
        <p:sp>
          <p:nvSpPr>
            <p:cNvPr id="64" name="rc64"/>
            <p:cNvSpPr/>
            <p:nvPr/>
          </p:nvSpPr>
          <p:spPr>
            <a:xfrm>
              <a:off x="7426765" y="3137764"/>
              <a:ext cx="239888" cy="500871"/>
            </a:xfrm>
            <a:prstGeom prst="rect">
              <a:avLst/>
            </a:prstGeom>
            <a:solidFill>
              <a:srgbClr val="B3B3B3">
                <a:alpha val="90196"/>
              </a:srgbClr>
            </a:solidFill>
          </p:spPr>
          <p:txBody>
            <a:bodyPr/>
            <a:lstStyle/>
            <a:p/>
          </p:txBody>
        </p:sp>
        <p:sp>
          <p:nvSpPr>
            <p:cNvPr id="65" name="pl65"/>
            <p:cNvSpPr/>
            <p:nvPr/>
          </p:nvSpPr>
          <p:spPr>
            <a:xfrm>
              <a:off x="1416218" y="2085226"/>
              <a:ext cx="6663577" cy="171861"/>
            </a:xfrm>
            <a:custGeom>
              <a:avLst/>
              <a:pathLst>
                <a:path w="6663577" h="171861">
                  <a:moveTo>
                    <a:pt x="0" y="21482"/>
                  </a:moveTo>
                  <a:lnTo>
                    <a:pt x="266543" y="0"/>
                  </a:lnTo>
                  <a:lnTo>
                    <a:pt x="533086" y="21482"/>
                  </a:lnTo>
                  <a:lnTo>
                    <a:pt x="799629" y="0"/>
                  </a:lnTo>
                  <a:lnTo>
                    <a:pt x="1066172" y="0"/>
                  </a:lnTo>
                  <a:lnTo>
                    <a:pt x="1332715" y="0"/>
                  </a:lnTo>
                  <a:lnTo>
                    <a:pt x="1599258" y="42965"/>
                  </a:lnTo>
                  <a:lnTo>
                    <a:pt x="1865801" y="0"/>
                  </a:lnTo>
                  <a:lnTo>
                    <a:pt x="2132344" y="0"/>
                  </a:lnTo>
                  <a:lnTo>
                    <a:pt x="2398888" y="0"/>
                  </a:lnTo>
                  <a:lnTo>
                    <a:pt x="2665431" y="0"/>
                  </a:lnTo>
                  <a:lnTo>
                    <a:pt x="2931974" y="42965"/>
                  </a:lnTo>
                  <a:lnTo>
                    <a:pt x="3198517" y="21482"/>
                  </a:lnTo>
                  <a:lnTo>
                    <a:pt x="3465060" y="0"/>
                  </a:lnTo>
                  <a:lnTo>
                    <a:pt x="3731603" y="64447"/>
                  </a:lnTo>
                  <a:lnTo>
                    <a:pt x="3998146" y="0"/>
                  </a:lnTo>
                  <a:lnTo>
                    <a:pt x="4264689" y="42965"/>
                  </a:lnTo>
                  <a:lnTo>
                    <a:pt x="4531233" y="85930"/>
                  </a:lnTo>
                  <a:lnTo>
                    <a:pt x="4797776" y="64447"/>
                  </a:lnTo>
                  <a:lnTo>
                    <a:pt x="5064319" y="64447"/>
                  </a:lnTo>
                  <a:lnTo>
                    <a:pt x="5330862" y="150378"/>
                  </a:lnTo>
                  <a:lnTo>
                    <a:pt x="5597405" y="128895"/>
                  </a:lnTo>
                  <a:lnTo>
                    <a:pt x="5863948" y="107413"/>
                  </a:lnTo>
                  <a:lnTo>
                    <a:pt x="6130491" y="64447"/>
                  </a:lnTo>
                  <a:lnTo>
                    <a:pt x="6397034" y="171861"/>
                  </a:lnTo>
                  <a:lnTo>
                    <a:pt x="6663577" y="150378"/>
                  </a:lnTo>
                </a:path>
              </a:pathLst>
            </a:custGeom>
            <a:ln w="27101" cap="flat">
              <a:solidFill>
                <a:srgbClr val="3283FE">
                  <a:alpha val="100000"/>
                </a:srgbClr>
              </a:solidFill>
              <a:prstDash val="solid"/>
              <a:round/>
            </a:ln>
          </p:spPr>
          <p:txBody>
            <a:bodyPr/>
            <a:lstStyle/>
            <a:p/>
          </p:txBody>
        </p:sp>
        <p:sp>
          <p:nvSpPr>
            <p:cNvPr id="66" name="pl66"/>
            <p:cNvSpPr/>
            <p:nvPr/>
          </p:nvSpPr>
          <p:spPr>
            <a:xfrm>
              <a:off x="1416218" y="2085226"/>
              <a:ext cx="6663577" cy="128895"/>
            </a:xfrm>
            <a:custGeom>
              <a:avLst/>
              <a:pathLst>
                <a:path w="6663577" h="128895">
                  <a:moveTo>
                    <a:pt x="0" y="64447"/>
                  </a:moveTo>
                  <a:lnTo>
                    <a:pt x="266543" y="21482"/>
                  </a:lnTo>
                  <a:lnTo>
                    <a:pt x="533086" y="21482"/>
                  </a:lnTo>
                  <a:lnTo>
                    <a:pt x="799629" y="21482"/>
                  </a:lnTo>
                  <a:lnTo>
                    <a:pt x="1066172" y="21482"/>
                  </a:lnTo>
                  <a:lnTo>
                    <a:pt x="1332715" y="21482"/>
                  </a:lnTo>
                  <a:lnTo>
                    <a:pt x="1599258" y="42965"/>
                  </a:lnTo>
                  <a:lnTo>
                    <a:pt x="1865801" y="85930"/>
                  </a:lnTo>
                  <a:lnTo>
                    <a:pt x="2132344" y="42965"/>
                  </a:lnTo>
                  <a:lnTo>
                    <a:pt x="2398888" y="21482"/>
                  </a:lnTo>
                  <a:lnTo>
                    <a:pt x="2665431" y="21482"/>
                  </a:lnTo>
                  <a:lnTo>
                    <a:pt x="2931974" y="21482"/>
                  </a:lnTo>
                  <a:lnTo>
                    <a:pt x="3198517" y="21482"/>
                  </a:lnTo>
                  <a:lnTo>
                    <a:pt x="3465060" y="42965"/>
                  </a:lnTo>
                  <a:lnTo>
                    <a:pt x="3731603" y="42965"/>
                  </a:lnTo>
                  <a:lnTo>
                    <a:pt x="3998146" y="64447"/>
                  </a:lnTo>
                  <a:lnTo>
                    <a:pt x="4264689" y="21482"/>
                  </a:lnTo>
                  <a:lnTo>
                    <a:pt x="4531233" y="64447"/>
                  </a:lnTo>
                  <a:lnTo>
                    <a:pt x="4797776" y="64447"/>
                  </a:lnTo>
                  <a:lnTo>
                    <a:pt x="5064319" y="0"/>
                  </a:lnTo>
                  <a:lnTo>
                    <a:pt x="5330862" y="128895"/>
                  </a:lnTo>
                  <a:lnTo>
                    <a:pt x="5597405" y="42965"/>
                  </a:lnTo>
                  <a:lnTo>
                    <a:pt x="5863948" y="85930"/>
                  </a:lnTo>
                  <a:lnTo>
                    <a:pt x="6130491" y="128895"/>
                  </a:lnTo>
                  <a:lnTo>
                    <a:pt x="6397034" y="107413"/>
                  </a:lnTo>
                  <a:lnTo>
                    <a:pt x="6663577" y="107413"/>
                  </a:lnTo>
                </a:path>
              </a:pathLst>
            </a:custGeom>
            <a:ln w="27101" cap="flat">
              <a:solidFill>
                <a:srgbClr val="FFA500">
                  <a:alpha val="100000"/>
                </a:srgbClr>
              </a:solidFill>
              <a:prstDash val="solid"/>
              <a:round/>
            </a:ln>
          </p:spPr>
          <p:txBody>
            <a:bodyPr/>
            <a:lstStyle/>
            <a:p/>
          </p:txBody>
        </p:sp>
        <p:sp>
          <p:nvSpPr>
            <p:cNvPr id="67" name="tx67"/>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8" name="tx68"/>
            <p:cNvSpPr/>
            <p:nvPr/>
          </p:nvSpPr>
          <p:spPr>
            <a:xfrm>
              <a:off x="1345880"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69" name="tx69"/>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0" name="tx70"/>
            <p:cNvSpPr/>
            <p:nvPr/>
          </p:nvSpPr>
          <p:spPr>
            <a:xfrm>
              <a:off x="2678595"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1" name="tx71"/>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4011311"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3" name="tx73"/>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4" name="tx74"/>
            <p:cNvSpPr/>
            <p:nvPr/>
          </p:nvSpPr>
          <p:spPr>
            <a:xfrm>
              <a:off x="534402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5" name="tx75"/>
            <p:cNvSpPr/>
            <p:nvPr/>
          </p:nvSpPr>
          <p:spPr>
            <a:xfrm>
              <a:off x="6410199"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6" name="tx76"/>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7" name="tx77"/>
            <p:cNvSpPr/>
            <p:nvPr/>
          </p:nvSpPr>
          <p:spPr>
            <a:xfrm>
              <a:off x="667674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8" name="tx78"/>
            <p:cNvSpPr/>
            <p:nvPr/>
          </p:nvSpPr>
          <p:spPr>
            <a:xfrm>
              <a:off x="667674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9" name="tx79"/>
            <p:cNvSpPr/>
            <p:nvPr/>
          </p:nvSpPr>
          <p:spPr>
            <a:xfrm>
              <a:off x="694328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0" name="tx80"/>
            <p:cNvSpPr/>
            <p:nvPr/>
          </p:nvSpPr>
          <p:spPr>
            <a:xfrm>
              <a:off x="694328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1" name="tx81"/>
            <p:cNvSpPr/>
            <p:nvPr/>
          </p:nvSpPr>
          <p:spPr>
            <a:xfrm>
              <a:off x="720982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2" name="tx82"/>
            <p:cNvSpPr/>
            <p:nvPr/>
          </p:nvSpPr>
          <p:spPr>
            <a:xfrm>
              <a:off x="720982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3" name="tx83"/>
            <p:cNvSpPr/>
            <p:nvPr/>
          </p:nvSpPr>
          <p:spPr>
            <a:xfrm>
              <a:off x="74763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4" name="tx84"/>
            <p:cNvSpPr/>
            <p:nvPr/>
          </p:nvSpPr>
          <p:spPr>
            <a:xfrm>
              <a:off x="7476372"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5" name="tx85"/>
            <p:cNvSpPr/>
            <p:nvPr/>
          </p:nvSpPr>
          <p:spPr>
            <a:xfrm>
              <a:off x="7742915"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6" name="tx86"/>
            <p:cNvSpPr/>
            <p:nvPr/>
          </p:nvSpPr>
          <p:spPr>
            <a:xfrm>
              <a:off x="774291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7" name="tx87"/>
            <p:cNvSpPr/>
            <p:nvPr/>
          </p:nvSpPr>
          <p:spPr>
            <a:xfrm>
              <a:off x="800945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8" name="tx88"/>
            <p:cNvSpPr/>
            <p:nvPr/>
          </p:nvSpPr>
          <p:spPr>
            <a:xfrm>
              <a:off x="800945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9" name="tx89"/>
            <p:cNvSpPr/>
            <p:nvPr/>
          </p:nvSpPr>
          <p:spPr>
            <a:xfrm>
              <a:off x="1340869" y="40688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0" name="tx90"/>
            <p:cNvSpPr/>
            <p:nvPr/>
          </p:nvSpPr>
          <p:spPr>
            <a:xfrm>
              <a:off x="2673584" y="411637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1" name="tx91"/>
            <p:cNvSpPr/>
            <p:nvPr/>
          </p:nvSpPr>
          <p:spPr>
            <a:xfrm>
              <a:off x="4006300" y="41008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2" name="tx92"/>
            <p:cNvSpPr/>
            <p:nvPr/>
          </p:nvSpPr>
          <p:spPr>
            <a:xfrm>
              <a:off x="5339016" y="40986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3" name="tx93"/>
            <p:cNvSpPr/>
            <p:nvPr/>
          </p:nvSpPr>
          <p:spPr>
            <a:xfrm>
              <a:off x="6405188" y="38437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4" name="tx94"/>
            <p:cNvSpPr/>
            <p:nvPr/>
          </p:nvSpPr>
          <p:spPr>
            <a:xfrm>
              <a:off x="6641586" y="35635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95" name="tx95"/>
            <p:cNvSpPr/>
            <p:nvPr/>
          </p:nvSpPr>
          <p:spPr>
            <a:xfrm>
              <a:off x="6908130" y="36620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96" name="tx96"/>
            <p:cNvSpPr/>
            <p:nvPr/>
          </p:nvSpPr>
          <p:spPr>
            <a:xfrm>
              <a:off x="7204817" y="37430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7" name="tx97"/>
            <p:cNvSpPr/>
            <p:nvPr/>
          </p:nvSpPr>
          <p:spPr>
            <a:xfrm>
              <a:off x="7516565" y="38848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8" name="tx98"/>
            <p:cNvSpPr/>
            <p:nvPr/>
          </p:nvSpPr>
          <p:spPr>
            <a:xfrm>
              <a:off x="7707759" y="35270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9" name="tx99"/>
            <p:cNvSpPr/>
            <p:nvPr/>
          </p:nvSpPr>
          <p:spPr>
            <a:xfrm>
              <a:off x="7974302" y="36017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100" name="tx100"/>
            <p:cNvSpPr/>
            <p:nvPr/>
          </p:nvSpPr>
          <p:spPr>
            <a:xfrm>
              <a:off x="1340869" y="383541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1" name="tx101"/>
            <p:cNvSpPr/>
            <p:nvPr/>
          </p:nvSpPr>
          <p:spPr>
            <a:xfrm>
              <a:off x="5339016" y="384910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2" name="tx102"/>
            <p:cNvSpPr/>
            <p:nvPr/>
          </p:nvSpPr>
          <p:spPr>
            <a:xfrm>
              <a:off x="7471361" y="33477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3" name="tx103"/>
            <p:cNvSpPr/>
            <p:nvPr/>
          </p:nvSpPr>
          <p:spPr>
            <a:xfrm>
              <a:off x="1348404" y="363898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04" name="tx104"/>
            <p:cNvSpPr/>
            <p:nvPr/>
          </p:nvSpPr>
          <p:spPr>
            <a:xfrm>
              <a:off x="2681119" y="390265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05" name="tx105"/>
            <p:cNvSpPr/>
            <p:nvPr/>
          </p:nvSpPr>
          <p:spPr>
            <a:xfrm>
              <a:off x="4013835" y="390216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06" name="tx106"/>
            <p:cNvSpPr/>
            <p:nvPr/>
          </p:nvSpPr>
          <p:spPr>
            <a:xfrm>
              <a:off x="5346551" y="360682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07" name="tx107"/>
            <p:cNvSpPr/>
            <p:nvPr/>
          </p:nvSpPr>
          <p:spPr>
            <a:xfrm>
              <a:off x="7451765" y="3032720"/>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08" name="tx108"/>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717597" y="367888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0" name="tx110"/>
            <p:cNvSpPr/>
            <p:nvPr/>
          </p:nvSpPr>
          <p:spPr>
            <a:xfrm>
              <a:off x="639902" y="31970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1" name="tx111"/>
            <p:cNvSpPr/>
            <p:nvPr/>
          </p:nvSpPr>
          <p:spPr>
            <a:xfrm>
              <a:off x="639902" y="271562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2" name="tx112"/>
            <p:cNvSpPr/>
            <p:nvPr/>
          </p:nvSpPr>
          <p:spPr>
            <a:xfrm>
              <a:off x="639902" y="223420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2" name="pl13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3" name="tx13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78790" y="5080163"/>
              <a:ext cx="201456" cy="201456"/>
            </a:xfrm>
            <a:prstGeom prst="rect">
              <a:avLst/>
            </a:prstGeom>
            <a:solidFill>
              <a:srgbClr val="E2231A">
                <a:alpha val="90196"/>
              </a:srgbClr>
            </a:solidFill>
          </p:spPr>
          <p:txBody>
            <a:bodyPr/>
            <a:lstStyle/>
            <a:p/>
          </p:txBody>
        </p:sp>
        <p:sp>
          <p:nvSpPr>
            <p:cNvPr id="136" name="rc136"/>
            <p:cNvSpPr/>
            <p:nvPr/>
          </p:nvSpPr>
          <p:spPr>
            <a:xfrm>
              <a:off x="5642950" y="5080163"/>
              <a:ext cx="201456" cy="201456"/>
            </a:xfrm>
            <a:prstGeom prst="rect">
              <a:avLst/>
            </a:prstGeom>
            <a:solidFill>
              <a:srgbClr val="B3B3B3">
                <a:alpha val="90196"/>
              </a:srgbClr>
            </a:solidFill>
          </p:spPr>
          <p:txBody>
            <a:bodyPr/>
            <a:lstStyle/>
            <a:p/>
          </p:txBody>
        </p:sp>
        <p:sp>
          <p:nvSpPr>
            <p:cNvPr id="137" name="tx13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51100" y="1582906"/>
              <a:ext cx="17240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Kyrgyzstan, 2000-2025</a:t>
              </a:r>
            </a:p>
          </p:txBody>
        </p:sp>
        <p:sp>
          <p:nvSpPr>
            <p:cNvPr id="141" name="pl141"/>
            <p:cNvSpPr/>
            <p:nvPr/>
          </p:nvSpPr>
          <p:spPr>
            <a:xfrm>
              <a:off x="25854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1639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7423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8746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4531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840557"/>
              <a:ext cx="3511294" cy="124062"/>
            </a:xfrm>
            <a:prstGeom prst="rect">
              <a:avLst/>
            </a:prstGeom>
            <a:solidFill>
              <a:srgbClr val="E2231A">
                <a:alpha val="100000"/>
              </a:srgbClr>
            </a:solidFill>
          </p:spPr>
          <p:txBody>
            <a:bodyPr/>
            <a:lstStyle/>
            <a:p/>
          </p:txBody>
        </p:sp>
        <p:sp>
          <p:nvSpPr>
            <p:cNvPr id="151" name="rc151"/>
            <p:cNvSpPr/>
            <p:nvPr/>
          </p:nvSpPr>
          <p:spPr>
            <a:xfrm>
              <a:off x="1296273" y="5685479"/>
              <a:ext cx="6903466" cy="124062"/>
            </a:xfrm>
            <a:prstGeom prst="rect">
              <a:avLst/>
            </a:prstGeom>
            <a:solidFill>
              <a:srgbClr val="E2231A">
                <a:alpha val="100000"/>
              </a:srgbClr>
            </a:solidFill>
          </p:spPr>
          <p:txBody>
            <a:bodyPr/>
            <a:lstStyle/>
            <a:p/>
          </p:txBody>
        </p:sp>
        <p:sp>
          <p:nvSpPr>
            <p:cNvPr id="152" name="rc152"/>
            <p:cNvSpPr/>
            <p:nvPr/>
          </p:nvSpPr>
          <p:spPr>
            <a:xfrm>
              <a:off x="1296273" y="5530401"/>
              <a:ext cx="6103640" cy="124062"/>
            </a:xfrm>
            <a:prstGeom prst="rect">
              <a:avLst/>
            </a:prstGeom>
            <a:solidFill>
              <a:srgbClr val="E2231A">
                <a:alpha val="100000"/>
              </a:srgbClr>
            </a:solidFill>
          </p:spPr>
          <p:txBody>
            <a:bodyPr/>
            <a:lstStyle/>
            <a:p/>
          </p:txBody>
        </p:sp>
        <p:sp>
          <p:nvSpPr>
            <p:cNvPr id="153" name="tx153"/>
            <p:cNvSpPr/>
            <p:nvPr/>
          </p:nvSpPr>
          <p:spPr>
            <a:xfrm>
              <a:off x="2971549"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a:t>
              </a:r>
            </a:p>
          </p:txBody>
        </p:sp>
        <p:sp>
          <p:nvSpPr>
            <p:cNvPr id="154" name="tx154"/>
            <p:cNvSpPr/>
            <p:nvPr/>
          </p:nvSpPr>
          <p:spPr>
            <a:xfrm>
              <a:off x="4635480"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55" name="tx155"/>
            <p:cNvSpPr/>
            <p:nvPr/>
          </p:nvSpPr>
          <p:spPr>
            <a:xfrm>
              <a:off x="423556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11.8</a:t>
              </a:r>
            </a:p>
          </p:txBody>
        </p:sp>
        <p:sp>
          <p:nvSpPr>
            <p:cNvPr id="156" name="tx15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0" name="tx160"/>
            <p:cNvSpPr/>
            <p:nvPr/>
          </p:nvSpPr>
          <p:spPr>
            <a:xfrm>
              <a:off x="3789259"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61" name="tx161"/>
            <p:cNvSpPr/>
            <p:nvPr/>
          </p:nvSpPr>
          <p:spPr>
            <a:xfrm>
              <a:off x="632883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2" name="tx162"/>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4" name="tx16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92%. This is lower than in 2019, where coverage was 96%.
12,000 children missed their routine first dose of measles vaccine.
MCV2 is typically administered to children between 18 months and five years old. MCV2 coverage remained constant at 94% in 2025.</a:t>
            </a:r>
          </a:p>
        </p:txBody>
      </p:sp>
      <p:sp>
        <p:nvSpPr>
          <p:cNvPr id="1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91% in 2025 - below the 95% level needed to prevent outbreaks and, leaving 12,000 children without any protection against measles. MCV2 coverage also remained constant at 94%</a:t>
            </a:r>
          </a:p>
        </p:txBody>
      </p:sp>
      <p:grpSp xmlns:pic="http://schemas.openxmlformats.org/drawingml/2006/picture">
        <p:nvGrpSpPr>
          <p:cNvPr id="167" name=""/>
          <p:cNvGrpSpPr/>
          <p:nvPr/>
        </p:nvGrpSpPr>
        <p:grpSpPr>
          <a:xfrm>
            <a:off x="292608" y="1097280"/>
            <a:ext cx="8595360" cy="28575"/>
            <a:chOff x="292608" y="1097280"/>
            <a:chExt cx="8595360" cy="28575"/>
          </a:xfrm>
        </p:grpSpPr>
        <p:sp>
          <p:nvSpPr>
            <p:cNvPr id="1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21871"/>
                  </a:moveTo>
                  <a:lnTo>
                    <a:pt x="135891" y="0"/>
                  </a:lnTo>
                  <a:lnTo>
                    <a:pt x="271783" y="21871"/>
                  </a:lnTo>
                  <a:lnTo>
                    <a:pt x="407675" y="0"/>
                  </a:lnTo>
                  <a:lnTo>
                    <a:pt x="543566" y="0"/>
                  </a:lnTo>
                  <a:lnTo>
                    <a:pt x="679458" y="0"/>
                  </a:lnTo>
                  <a:lnTo>
                    <a:pt x="815350" y="43742"/>
                  </a:lnTo>
                  <a:lnTo>
                    <a:pt x="951242" y="0"/>
                  </a:lnTo>
                  <a:lnTo>
                    <a:pt x="1087133" y="0"/>
                  </a:lnTo>
                  <a:lnTo>
                    <a:pt x="1223025" y="0"/>
                  </a:lnTo>
                  <a:lnTo>
                    <a:pt x="1358917" y="0"/>
                  </a:lnTo>
                  <a:lnTo>
                    <a:pt x="1494809" y="43742"/>
                  </a:lnTo>
                  <a:lnTo>
                    <a:pt x="1630700" y="21871"/>
                  </a:lnTo>
                  <a:lnTo>
                    <a:pt x="1766592" y="0"/>
                  </a:lnTo>
                  <a:lnTo>
                    <a:pt x="1902484" y="65614"/>
                  </a:lnTo>
                  <a:lnTo>
                    <a:pt x="2038375" y="0"/>
                  </a:lnTo>
                  <a:lnTo>
                    <a:pt x="2174267" y="43742"/>
                  </a:lnTo>
                  <a:lnTo>
                    <a:pt x="2310159" y="87485"/>
                  </a:lnTo>
                  <a:lnTo>
                    <a:pt x="2446051" y="65614"/>
                  </a:lnTo>
                  <a:lnTo>
                    <a:pt x="2581942" y="65614"/>
                  </a:lnTo>
                  <a:lnTo>
                    <a:pt x="2717834" y="153099"/>
                  </a:lnTo>
                  <a:lnTo>
                    <a:pt x="2853726" y="131228"/>
                  </a:lnTo>
                  <a:lnTo>
                    <a:pt x="2989618" y="109356"/>
                  </a:lnTo>
                  <a:lnTo>
                    <a:pt x="3125509" y="65614"/>
                  </a:lnTo>
                  <a:lnTo>
                    <a:pt x="3261401" y="174970"/>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21871"/>
                  </a:moveTo>
                  <a:lnTo>
                    <a:pt x="135891" y="0"/>
                  </a:lnTo>
                  <a:lnTo>
                    <a:pt x="271783" y="21871"/>
                  </a:lnTo>
                  <a:lnTo>
                    <a:pt x="407675" y="0"/>
                  </a:lnTo>
                  <a:lnTo>
                    <a:pt x="543566" y="0"/>
                  </a:lnTo>
                  <a:lnTo>
                    <a:pt x="679458" y="0"/>
                  </a:lnTo>
                  <a:lnTo>
                    <a:pt x="815350" y="43742"/>
                  </a:lnTo>
                  <a:lnTo>
                    <a:pt x="951242" y="0"/>
                  </a:lnTo>
                  <a:lnTo>
                    <a:pt x="1087133" y="0"/>
                  </a:lnTo>
                  <a:lnTo>
                    <a:pt x="1223025" y="0"/>
                  </a:lnTo>
                  <a:lnTo>
                    <a:pt x="1358917" y="0"/>
                  </a:lnTo>
                  <a:lnTo>
                    <a:pt x="1494809" y="43742"/>
                  </a:lnTo>
                  <a:lnTo>
                    <a:pt x="1630700" y="21871"/>
                  </a:lnTo>
                  <a:lnTo>
                    <a:pt x="1766592" y="0"/>
                  </a:lnTo>
                  <a:lnTo>
                    <a:pt x="1902484" y="65614"/>
                  </a:lnTo>
                  <a:lnTo>
                    <a:pt x="2038375" y="0"/>
                  </a:lnTo>
                  <a:lnTo>
                    <a:pt x="2174267" y="43742"/>
                  </a:lnTo>
                  <a:lnTo>
                    <a:pt x="2310159" y="87485"/>
                  </a:lnTo>
                  <a:lnTo>
                    <a:pt x="2446051" y="65614"/>
                  </a:lnTo>
                  <a:lnTo>
                    <a:pt x="2581942" y="65614"/>
                  </a:lnTo>
                  <a:lnTo>
                    <a:pt x="2717834" y="153099"/>
                  </a:lnTo>
                  <a:lnTo>
                    <a:pt x="2853726" y="131228"/>
                  </a:lnTo>
                  <a:lnTo>
                    <a:pt x="2989618" y="109356"/>
                  </a:lnTo>
                  <a:lnTo>
                    <a:pt x="3125509" y="65614"/>
                  </a:lnTo>
                  <a:lnTo>
                    <a:pt x="3261401" y="174970"/>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21871"/>
                  </a:moveTo>
                  <a:lnTo>
                    <a:pt x="135891" y="0"/>
                  </a:lnTo>
                  <a:lnTo>
                    <a:pt x="271783" y="21871"/>
                  </a:lnTo>
                  <a:lnTo>
                    <a:pt x="407675" y="0"/>
                  </a:lnTo>
                  <a:lnTo>
                    <a:pt x="543566" y="0"/>
                  </a:lnTo>
                  <a:lnTo>
                    <a:pt x="679458" y="0"/>
                  </a:lnTo>
                  <a:lnTo>
                    <a:pt x="815350" y="43742"/>
                  </a:lnTo>
                  <a:lnTo>
                    <a:pt x="951242" y="0"/>
                  </a:lnTo>
                  <a:lnTo>
                    <a:pt x="1087133" y="0"/>
                  </a:lnTo>
                  <a:lnTo>
                    <a:pt x="1223025" y="0"/>
                  </a:lnTo>
                  <a:lnTo>
                    <a:pt x="1358917" y="0"/>
                  </a:lnTo>
                  <a:lnTo>
                    <a:pt x="1494809" y="43742"/>
                  </a:lnTo>
                  <a:lnTo>
                    <a:pt x="1630700" y="21871"/>
                  </a:lnTo>
                  <a:lnTo>
                    <a:pt x="1766592" y="0"/>
                  </a:lnTo>
                  <a:lnTo>
                    <a:pt x="1902484" y="65614"/>
                  </a:lnTo>
                  <a:lnTo>
                    <a:pt x="2038375" y="0"/>
                  </a:lnTo>
                  <a:lnTo>
                    <a:pt x="2174267" y="43742"/>
                  </a:lnTo>
                  <a:lnTo>
                    <a:pt x="2310159" y="87485"/>
                  </a:lnTo>
                  <a:lnTo>
                    <a:pt x="2446051" y="65614"/>
                  </a:lnTo>
                  <a:lnTo>
                    <a:pt x="2581942" y="65614"/>
                  </a:lnTo>
                  <a:lnTo>
                    <a:pt x="2717834" y="153099"/>
                  </a:lnTo>
                  <a:lnTo>
                    <a:pt x="2853726" y="131228"/>
                  </a:lnTo>
                  <a:lnTo>
                    <a:pt x="2989618" y="109356"/>
                  </a:lnTo>
                  <a:lnTo>
                    <a:pt x="3125509" y="65614"/>
                  </a:lnTo>
                  <a:lnTo>
                    <a:pt x="3261401" y="174970"/>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2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2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65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90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26" y="4962980"/>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60" name="tx60"/>
            <p:cNvSpPr/>
            <p:nvPr/>
          </p:nvSpPr>
          <p:spPr>
            <a:xfrm>
              <a:off x="29136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6111"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47267" y="1403693"/>
              <a:ext cx="274468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Kyrgyzstan,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583378"/>
              <a:ext cx="3397293" cy="656140"/>
            </a:xfrm>
            <a:custGeom>
              <a:avLst/>
              <a:pathLst>
                <a:path w="3397293" h="656140">
                  <a:moveTo>
                    <a:pt x="0" y="82017"/>
                  </a:moveTo>
                  <a:lnTo>
                    <a:pt x="135891" y="0"/>
                  </a:lnTo>
                  <a:lnTo>
                    <a:pt x="271783" y="82017"/>
                  </a:lnTo>
                  <a:lnTo>
                    <a:pt x="407675" y="0"/>
                  </a:lnTo>
                  <a:lnTo>
                    <a:pt x="543566" y="0"/>
                  </a:lnTo>
                  <a:lnTo>
                    <a:pt x="679458" y="0"/>
                  </a:lnTo>
                  <a:lnTo>
                    <a:pt x="815350" y="164035"/>
                  </a:lnTo>
                  <a:lnTo>
                    <a:pt x="951242" y="0"/>
                  </a:lnTo>
                  <a:lnTo>
                    <a:pt x="1087133" y="0"/>
                  </a:lnTo>
                  <a:lnTo>
                    <a:pt x="1223025" y="0"/>
                  </a:lnTo>
                  <a:lnTo>
                    <a:pt x="1358917" y="0"/>
                  </a:lnTo>
                  <a:lnTo>
                    <a:pt x="1494809" y="164035"/>
                  </a:lnTo>
                  <a:lnTo>
                    <a:pt x="1630700" y="82017"/>
                  </a:lnTo>
                  <a:lnTo>
                    <a:pt x="1766592" y="0"/>
                  </a:lnTo>
                  <a:lnTo>
                    <a:pt x="1902484" y="246052"/>
                  </a:lnTo>
                  <a:lnTo>
                    <a:pt x="2038375" y="0"/>
                  </a:lnTo>
                  <a:lnTo>
                    <a:pt x="2174267" y="164035"/>
                  </a:lnTo>
                  <a:lnTo>
                    <a:pt x="2310159" y="328070"/>
                  </a:lnTo>
                  <a:lnTo>
                    <a:pt x="2446051" y="246052"/>
                  </a:lnTo>
                  <a:lnTo>
                    <a:pt x="2581942" y="246052"/>
                  </a:lnTo>
                  <a:lnTo>
                    <a:pt x="2717834" y="574122"/>
                  </a:lnTo>
                  <a:lnTo>
                    <a:pt x="2853726" y="492105"/>
                  </a:lnTo>
                  <a:lnTo>
                    <a:pt x="2989618" y="410087"/>
                  </a:lnTo>
                  <a:lnTo>
                    <a:pt x="3125509" y="246052"/>
                  </a:lnTo>
                  <a:lnTo>
                    <a:pt x="3261401" y="656140"/>
                  </a:lnTo>
                  <a:lnTo>
                    <a:pt x="3397293" y="574122"/>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583378"/>
              <a:ext cx="3397293" cy="656140"/>
            </a:xfrm>
            <a:custGeom>
              <a:avLst/>
              <a:pathLst>
                <a:path w="3397293" h="656140">
                  <a:moveTo>
                    <a:pt x="0" y="328070"/>
                  </a:moveTo>
                  <a:lnTo>
                    <a:pt x="135891" y="246052"/>
                  </a:lnTo>
                  <a:lnTo>
                    <a:pt x="271783" y="492105"/>
                  </a:lnTo>
                  <a:lnTo>
                    <a:pt x="407675" y="656140"/>
                  </a:lnTo>
                  <a:lnTo>
                    <a:pt x="543566" y="492105"/>
                  </a:lnTo>
                  <a:lnTo>
                    <a:pt x="679458" y="164035"/>
                  </a:lnTo>
                  <a:lnTo>
                    <a:pt x="815350" y="82017"/>
                  </a:lnTo>
                  <a:lnTo>
                    <a:pt x="951242" y="0"/>
                  </a:lnTo>
                  <a:lnTo>
                    <a:pt x="1087133" y="0"/>
                  </a:lnTo>
                  <a:lnTo>
                    <a:pt x="1223025" y="246052"/>
                  </a:lnTo>
                  <a:lnTo>
                    <a:pt x="1358917" y="328070"/>
                  </a:lnTo>
                  <a:lnTo>
                    <a:pt x="1494809" y="246052"/>
                  </a:lnTo>
                  <a:lnTo>
                    <a:pt x="1630700" y="164035"/>
                  </a:lnTo>
                  <a:lnTo>
                    <a:pt x="1766592" y="164035"/>
                  </a:lnTo>
                  <a:lnTo>
                    <a:pt x="1902484" y="410087"/>
                  </a:lnTo>
                  <a:lnTo>
                    <a:pt x="2038375" y="410087"/>
                  </a:lnTo>
                  <a:lnTo>
                    <a:pt x="2174267" y="574122"/>
                  </a:lnTo>
                  <a:lnTo>
                    <a:pt x="2310159" y="246052"/>
                  </a:lnTo>
                  <a:lnTo>
                    <a:pt x="2446051" y="328070"/>
                  </a:lnTo>
                  <a:lnTo>
                    <a:pt x="2581942" y="246052"/>
                  </a:lnTo>
                  <a:lnTo>
                    <a:pt x="2717834" y="574122"/>
                  </a:lnTo>
                  <a:lnTo>
                    <a:pt x="2853726" y="492105"/>
                  </a:lnTo>
                  <a:lnTo>
                    <a:pt x="2989618" y="574122"/>
                  </a:lnTo>
                  <a:lnTo>
                    <a:pt x="3125509" y="492105"/>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583378"/>
              <a:ext cx="3397293" cy="656140"/>
            </a:xfrm>
            <a:custGeom>
              <a:avLst/>
              <a:pathLst>
                <a:path w="3397293" h="656140">
                  <a:moveTo>
                    <a:pt x="0" y="82017"/>
                  </a:moveTo>
                  <a:lnTo>
                    <a:pt x="135891" y="0"/>
                  </a:lnTo>
                  <a:lnTo>
                    <a:pt x="271783" y="82017"/>
                  </a:lnTo>
                  <a:lnTo>
                    <a:pt x="407675" y="0"/>
                  </a:lnTo>
                  <a:lnTo>
                    <a:pt x="543566" y="0"/>
                  </a:lnTo>
                  <a:lnTo>
                    <a:pt x="679458" y="0"/>
                  </a:lnTo>
                  <a:lnTo>
                    <a:pt x="815350" y="164035"/>
                  </a:lnTo>
                  <a:lnTo>
                    <a:pt x="951242" y="0"/>
                  </a:lnTo>
                  <a:lnTo>
                    <a:pt x="1087133" y="0"/>
                  </a:lnTo>
                  <a:lnTo>
                    <a:pt x="1223025" y="0"/>
                  </a:lnTo>
                  <a:lnTo>
                    <a:pt x="1358917" y="0"/>
                  </a:lnTo>
                  <a:lnTo>
                    <a:pt x="1494809" y="164035"/>
                  </a:lnTo>
                  <a:lnTo>
                    <a:pt x="1630700" y="82017"/>
                  </a:lnTo>
                  <a:lnTo>
                    <a:pt x="1766592" y="0"/>
                  </a:lnTo>
                  <a:lnTo>
                    <a:pt x="1902484" y="246052"/>
                  </a:lnTo>
                  <a:lnTo>
                    <a:pt x="2038375" y="0"/>
                  </a:lnTo>
                  <a:lnTo>
                    <a:pt x="2174267" y="164035"/>
                  </a:lnTo>
                  <a:lnTo>
                    <a:pt x="2310159" y="328070"/>
                  </a:lnTo>
                  <a:lnTo>
                    <a:pt x="2446051" y="246052"/>
                  </a:lnTo>
                  <a:lnTo>
                    <a:pt x="2581942" y="246052"/>
                  </a:lnTo>
                  <a:lnTo>
                    <a:pt x="2717834" y="574122"/>
                  </a:lnTo>
                  <a:lnTo>
                    <a:pt x="2853726" y="492105"/>
                  </a:lnTo>
                  <a:lnTo>
                    <a:pt x="2989618" y="410087"/>
                  </a:lnTo>
                  <a:lnTo>
                    <a:pt x="3125509" y="246052"/>
                  </a:lnTo>
                  <a:lnTo>
                    <a:pt x="3261401" y="656140"/>
                  </a:lnTo>
                  <a:lnTo>
                    <a:pt x="3397293" y="574122"/>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787368"/>
            </a:xfrm>
            <a:custGeom>
              <a:avLst/>
              <a:pathLst>
                <a:path w="0" h="787368">
                  <a:moveTo>
                    <a:pt x="0" y="78736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705351"/>
            </a:xfrm>
            <a:custGeom>
              <a:avLst/>
              <a:pathLst>
                <a:path w="0" h="705351">
                  <a:moveTo>
                    <a:pt x="0" y="70535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583378"/>
              <a:ext cx="3397293" cy="656140"/>
            </a:xfrm>
            <a:custGeom>
              <a:avLst/>
              <a:pathLst>
                <a:path w="3397293" h="656140">
                  <a:moveTo>
                    <a:pt x="0" y="82017"/>
                  </a:moveTo>
                  <a:lnTo>
                    <a:pt x="135891" y="0"/>
                  </a:lnTo>
                  <a:lnTo>
                    <a:pt x="271783" y="82017"/>
                  </a:lnTo>
                  <a:lnTo>
                    <a:pt x="407675" y="0"/>
                  </a:lnTo>
                  <a:lnTo>
                    <a:pt x="543566" y="0"/>
                  </a:lnTo>
                  <a:lnTo>
                    <a:pt x="679458" y="0"/>
                  </a:lnTo>
                  <a:lnTo>
                    <a:pt x="815350" y="164035"/>
                  </a:lnTo>
                  <a:lnTo>
                    <a:pt x="951242" y="0"/>
                  </a:lnTo>
                  <a:lnTo>
                    <a:pt x="1087133" y="0"/>
                  </a:lnTo>
                  <a:lnTo>
                    <a:pt x="1223025" y="0"/>
                  </a:lnTo>
                  <a:lnTo>
                    <a:pt x="1358917" y="0"/>
                  </a:lnTo>
                  <a:lnTo>
                    <a:pt x="1494809" y="164035"/>
                  </a:lnTo>
                  <a:lnTo>
                    <a:pt x="1630700" y="82017"/>
                  </a:lnTo>
                  <a:lnTo>
                    <a:pt x="1766592" y="0"/>
                  </a:lnTo>
                  <a:lnTo>
                    <a:pt x="1902484" y="246052"/>
                  </a:lnTo>
                  <a:lnTo>
                    <a:pt x="2038375" y="0"/>
                  </a:lnTo>
                  <a:lnTo>
                    <a:pt x="2174267" y="164035"/>
                  </a:lnTo>
                  <a:lnTo>
                    <a:pt x="2310159" y="328070"/>
                  </a:lnTo>
                  <a:lnTo>
                    <a:pt x="2446051" y="246052"/>
                  </a:lnTo>
                  <a:lnTo>
                    <a:pt x="2581942" y="246052"/>
                  </a:lnTo>
                  <a:lnTo>
                    <a:pt x="2717834" y="574122"/>
                  </a:lnTo>
                  <a:lnTo>
                    <a:pt x="2853726" y="492105"/>
                  </a:lnTo>
                  <a:lnTo>
                    <a:pt x="2989618" y="410087"/>
                  </a:lnTo>
                  <a:lnTo>
                    <a:pt x="3125509" y="246052"/>
                  </a:lnTo>
                  <a:lnTo>
                    <a:pt x="3261401" y="656140"/>
                  </a:lnTo>
                  <a:lnTo>
                    <a:pt x="3397293" y="574122"/>
                  </a:lnTo>
                </a:path>
              </a:pathLst>
            </a:custGeom>
            <a:ln w="27101" cap="flat">
              <a:solidFill>
                <a:srgbClr val="0058AB">
                  <a:alpha val="100000"/>
                </a:srgbClr>
              </a:solidFill>
              <a:prstDash val="solid"/>
              <a:round/>
            </a:ln>
          </p:spPr>
          <p:txBody>
            <a:bodyPr/>
            <a:lstStyle/>
            <a:p/>
          </p:txBody>
        </p:sp>
        <p:sp>
          <p:nvSpPr>
            <p:cNvPr id="95" name="tx95"/>
            <p:cNvSpPr/>
            <p:nvPr/>
          </p:nvSpPr>
          <p:spPr>
            <a:xfrm>
              <a:off x="5407519"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86977"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766436"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445895"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38027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786762" y="238054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32004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136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6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632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257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724" y="4962980"/>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123" name="tx123"/>
            <p:cNvSpPr/>
            <p:nvPr/>
          </p:nvSpPr>
          <p:spPr>
            <a:xfrm>
              <a:off x="72303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9281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6844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190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1536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0517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7863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3723951" cy="114824"/>
            </a:xfrm>
            <a:prstGeom prst="rect">
              <a:avLst/>
            </a:prstGeom>
            <a:solidFill>
              <a:srgbClr val="E2231A">
                <a:alpha val="80000"/>
              </a:srgbClr>
            </a:solidFill>
          </p:spPr>
          <p:txBody>
            <a:bodyPr/>
            <a:lstStyle/>
            <a:p/>
          </p:txBody>
        </p:sp>
        <p:sp>
          <p:nvSpPr>
            <p:cNvPr id="136" name="rc136"/>
            <p:cNvSpPr/>
            <p:nvPr/>
          </p:nvSpPr>
          <p:spPr>
            <a:xfrm>
              <a:off x="1317178" y="5743865"/>
              <a:ext cx="7321564" cy="114824"/>
            </a:xfrm>
            <a:prstGeom prst="rect">
              <a:avLst/>
            </a:prstGeom>
            <a:solidFill>
              <a:srgbClr val="E2231A">
                <a:alpha val="80000"/>
              </a:srgbClr>
            </a:solidFill>
          </p:spPr>
          <p:txBody>
            <a:bodyPr/>
            <a:lstStyle/>
            <a:p/>
          </p:txBody>
        </p:sp>
        <p:sp>
          <p:nvSpPr>
            <p:cNvPr id="137" name="rc137"/>
            <p:cNvSpPr/>
            <p:nvPr/>
          </p:nvSpPr>
          <p:spPr>
            <a:xfrm>
              <a:off x="1317178" y="5600334"/>
              <a:ext cx="6473298" cy="114824"/>
            </a:xfrm>
            <a:prstGeom prst="rect">
              <a:avLst/>
            </a:prstGeom>
            <a:solidFill>
              <a:srgbClr val="E2231A">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70216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3" name="tx143"/>
            <p:cNvSpPr/>
            <p:nvPr/>
          </p:nvSpPr>
          <p:spPr>
            <a:xfrm>
              <a:off x="635905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Kyrgyzstan (92%) was 8 percentage points higher than the global average (84%) and 4 percentage points higher than the average across all ECAR countries (88%).
National MCV1 coverage was 4 percentage points lower than in 2019 (96%).
This equates to 12,000 unvaccinated children in 2025 compared to 7,000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Kyrgyzstan MCV1 coverage was 92% - this is 4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Kyrgyzstan ranked number 14 out of 21 countries for lowest MCV1 coverage (based on tied ranks).
Kyrgyzstan was in the top 10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Kyrgyzstan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40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261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82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201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322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442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73389"/>
              <a:ext cx="239888" cy="834632"/>
            </a:xfrm>
            <a:prstGeom prst="rect">
              <a:avLst/>
            </a:prstGeom>
            <a:solidFill>
              <a:srgbClr val="80BD41">
                <a:alpha val="100000"/>
              </a:srgbClr>
            </a:solidFill>
          </p:spPr>
          <p:txBody>
            <a:bodyPr/>
            <a:lstStyle/>
            <a:p/>
          </p:txBody>
        </p:sp>
        <p:sp>
          <p:nvSpPr>
            <p:cNvPr id="24" name="rc24"/>
            <p:cNvSpPr/>
            <p:nvPr/>
          </p:nvSpPr>
          <p:spPr>
            <a:xfrm>
              <a:off x="1296273" y="3456370"/>
              <a:ext cx="239888" cy="17018"/>
            </a:xfrm>
            <a:prstGeom prst="rect">
              <a:avLst/>
            </a:prstGeom>
            <a:solidFill>
              <a:srgbClr val="E2231A">
                <a:alpha val="100000"/>
              </a:srgbClr>
            </a:solidFill>
          </p:spPr>
          <p:txBody>
            <a:bodyPr/>
            <a:lstStyle/>
            <a:p/>
          </p:txBody>
        </p:sp>
        <p:sp>
          <p:nvSpPr>
            <p:cNvPr id="25" name="rc25"/>
            <p:cNvSpPr/>
            <p:nvPr/>
          </p:nvSpPr>
          <p:spPr>
            <a:xfrm>
              <a:off x="1562816" y="3465273"/>
              <a:ext cx="239888" cy="842748"/>
            </a:xfrm>
            <a:prstGeom prst="rect">
              <a:avLst/>
            </a:prstGeom>
            <a:solidFill>
              <a:srgbClr val="80BD41">
                <a:alpha val="100000"/>
              </a:srgbClr>
            </a:solidFill>
          </p:spPr>
          <p:txBody>
            <a:bodyPr/>
            <a:lstStyle/>
            <a:p/>
          </p:txBody>
        </p:sp>
        <p:sp>
          <p:nvSpPr>
            <p:cNvPr id="26" name="rc26"/>
            <p:cNvSpPr/>
            <p:nvPr/>
          </p:nvSpPr>
          <p:spPr>
            <a:xfrm>
              <a:off x="1562816" y="3456764"/>
              <a:ext cx="239888" cy="8509"/>
            </a:xfrm>
            <a:prstGeom prst="rect">
              <a:avLst/>
            </a:prstGeom>
            <a:solidFill>
              <a:srgbClr val="E2231A">
                <a:alpha val="100000"/>
              </a:srgbClr>
            </a:solidFill>
          </p:spPr>
          <p:txBody>
            <a:bodyPr/>
            <a:lstStyle/>
            <a:p/>
          </p:txBody>
        </p:sp>
        <p:sp>
          <p:nvSpPr>
            <p:cNvPr id="27" name="rc27"/>
            <p:cNvSpPr/>
            <p:nvPr/>
          </p:nvSpPr>
          <p:spPr>
            <a:xfrm>
              <a:off x="1829360" y="3460467"/>
              <a:ext cx="239888" cy="847554"/>
            </a:xfrm>
            <a:prstGeom prst="rect">
              <a:avLst/>
            </a:prstGeom>
            <a:solidFill>
              <a:srgbClr val="80BD41">
                <a:alpha val="100000"/>
              </a:srgbClr>
            </a:solidFill>
          </p:spPr>
          <p:txBody>
            <a:bodyPr/>
            <a:lstStyle/>
            <a:p/>
          </p:txBody>
        </p:sp>
        <p:sp>
          <p:nvSpPr>
            <p:cNvPr id="28" name="rc28"/>
            <p:cNvSpPr/>
            <p:nvPr/>
          </p:nvSpPr>
          <p:spPr>
            <a:xfrm>
              <a:off x="1829360" y="3443212"/>
              <a:ext cx="239888" cy="17255"/>
            </a:xfrm>
            <a:prstGeom prst="rect">
              <a:avLst/>
            </a:prstGeom>
            <a:solidFill>
              <a:srgbClr val="E2231A">
                <a:alpha val="100000"/>
              </a:srgbClr>
            </a:solidFill>
          </p:spPr>
          <p:txBody>
            <a:bodyPr/>
            <a:lstStyle/>
            <a:p/>
          </p:txBody>
        </p:sp>
        <p:sp>
          <p:nvSpPr>
            <p:cNvPr id="29" name="rc29"/>
            <p:cNvSpPr/>
            <p:nvPr/>
          </p:nvSpPr>
          <p:spPr>
            <a:xfrm>
              <a:off x="2095903" y="3433363"/>
              <a:ext cx="239888" cy="874658"/>
            </a:xfrm>
            <a:prstGeom prst="rect">
              <a:avLst/>
            </a:prstGeom>
            <a:solidFill>
              <a:srgbClr val="80BD41">
                <a:alpha val="100000"/>
              </a:srgbClr>
            </a:solidFill>
          </p:spPr>
          <p:txBody>
            <a:bodyPr/>
            <a:lstStyle/>
            <a:p/>
          </p:txBody>
        </p:sp>
        <p:sp>
          <p:nvSpPr>
            <p:cNvPr id="30" name="rc30"/>
            <p:cNvSpPr/>
            <p:nvPr/>
          </p:nvSpPr>
          <p:spPr>
            <a:xfrm>
              <a:off x="2095903" y="3424538"/>
              <a:ext cx="239888" cy="8824"/>
            </a:xfrm>
            <a:prstGeom prst="rect">
              <a:avLst/>
            </a:prstGeom>
            <a:solidFill>
              <a:srgbClr val="E2231A">
                <a:alpha val="100000"/>
              </a:srgbClr>
            </a:solidFill>
          </p:spPr>
          <p:txBody>
            <a:bodyPr/>
            <a:lstStyle/>
            <a:p/>
          </p:txBody>
        </p:sp>
        <p:sp>
          <p:nvSpPr>
            <p:cNvPr id="31" name="rc31"/>
            <p:cNvSpPr/>
            <p:nvPr/>
          </p:nvSpPr>
          <p:spPr>
            <a:xfrm>
              <a:off x="2362446" y="3411144"/>
              <a:ext cx="239888" cy="896877"/>
            </a:xfrm>
            <a:prstGeom prst="rect">
              <a:avLst/>
            </a:prstGeom>
            <a:solidFill>
              <a:srgbClr val="80BD41">
                <a:alpha val="100000"/>
              </a:srgbClr>
            </a:solidFill>
          </p:spPr>
          <p:txBody>
            <a:bodyPr/>
            <a:lstStyle/>
            <a:p/>
          </p:txBody>
        </p:sp>
        <p:sp>
          <p:nvSpPr>
            <p:cNvPr id="32" name="rc32"/>
            <p:cNvSpPr/>
            <p:nvPr/>
          </p:nvSpPr>
          <p:spPr>
            <a:xfrm>
              <a:off x="2362446" y="3402083"/>
              <a:ext cx="239888" cy="9060"/>
            </a:xfrm>
            <a:prstGeom prst="rect">
              <a:avLst/>
            </a:prstGeom>
            <a:solidFill>
              <a:srgbClr val="E2231A">
                <a:alpha val="100000"/>
              </a:srgbClr>
            </a:solidFill>
          </p:spPr>
          <p:txBody>
            <a:bodyPr/>
            <a:lstStyle/>
            <a:p/>
          </p:txBody>
        </p:sp>
        <p:sp>
          <p:nvSpPr>
            <p:cNvPr id="33" name="rc33"/>
            <p:cNvSpPr/>
            <p:nvPr/>
          </p:nvSpPr>
          <p:spPr>
            <a:xfrm>
              <a:off x="2628989" y="3392076"/>
              <a:ext cx="239888" cy="915944"/>
            </a:xfrm>
            <a:prstGeom prst="rect">
              <a:avLst/>
            </a:prstGeom>
            <a:solidFill>
              <a:srgbClr val="80BD41">
                <a:alpha val="100000"/>
              </a:srgbClr>
            </a:solidFill>
          </p:spPr>
          <p:txBody>
            <a:bodyPr/>
            <a:lstStyle/>
            <a:p/>
          </p:txBody>
        </p:sp>
        <p:sp>
          <p:nvSpPr>
            <p:cNvPr id="34" name="rc34"/>
            <p:cNvSpPr/>
            <p:nvPr/>
          </p:nvSpPr>
          <p:spPr>
            <a:xfrm>
              <a:off x="2628989" y="3382858"/>
              <a:ext cx="239888" cy="9218"/>
            </a:xfrm>
            <a:prstGeom prst="rect">
              <a:avLst/>
            </a:prstGeom>
            <a:solidFill>
              <a:srgbClr val="E2231A">
                <a:alpha val="100000"/>
              </a:srgbClr>
            </a:solidFill>
          </p:spPr>
          <p:txBody>
            <a:bodyPr/>
            <a:lstStyle/>
            <a:p/>
          </p:txBody>
        </p:sp>
        <p:sp>
          <p:nvSpPr>
            <p:cNvPr id="35" name="rc35"/>
            <p:cNvSpPr/>
            <p:nvPr/>
          </p:nvSpPr>
          <p:spPr>
            <a:xfrm>
              <a:off x="2895532" y="3365681"/>
              <a:ext cx="239888" cy="942339"/>
            </a:xfrm>
            <a:prstGeom prst="rect">
              <a:avLst/>
            </a:prstGeom>
            <a:solidFill>
              <a:srgbClr val="80BD41">
                <a:alpha val="100000"/>
              </a:srgbClr>
            </a:solidFill>
          </p:spPr>
          <p:txBody>
            <a:bodyPr/>
            <a:lstStyle/>
            <a:p/>
          </p:txBody>
        </p:sp>
        <p:sp>
          <p:nvSpPr>
            <p:cNvPr id="36" name="rc36"/>
            <p:cNvSpPr/>
            <p:nvPr/>
          </p:nvSpPr>
          <p:spPr>
            <a:xfrm>
              <a:off x="2895532" y="3336529"/>
              <a:ext cx="239888" cy="29152"/>
            </a:xfrm>
            <a:prstGeom prst="rect">
              <a:avLst/>
            </a:prstGeom>
            <a:solidFill>
              <a:srgbClr val="E2231A">
                <a:alpha val="100000"/>
              </a:srgbClr>
            </a:solidFill>
          </p:spPr>
          <p:txBody>
            <a:bodyPr/>
            <a:lstStyle/>
            <a:p/>
          </p:txBody>
        </p:sp>
        <p:sp>
          <p:nvSpPr>
            <p:cNvPr id="37" name="rc37"/>
            <p:cNvSpPr/>
            <p:nvPr/>
          </p:nvSpPr>
          <p:spPr>
            <a:xfrm>
              <a:off x="3162075" y="3325104"/>
              <a:ext cx="239888" cy="982917"/>
            </a:xfrm>
            <a:prstGeom prst="rect">
              <a:avLst/>
            </a:prstGeom>
            <a:solidFill>
              <a:srgbClr val="80BD41">
                <a:alpha val="100000"/>
              </a:srgbClr>
            </a:solidFill>
          </p:spPr>
          <p:txBody>
            <a:bodyPr/>
            <a:lstStyle/>
            <a:p/>
          </p:txBody>
        </p:sp>
        <p:sp>
          <p:nvSpPr>
            <p:cNvPr id="38" name="rc38"/>
            <p:cNvSpPr/>
            <p:nvPr/>
          </p:nvSpPr>
          <p:spPr>
            <a:xfrm>
              <a:off x="3162075" y="3315176"/>
              <a:ext cx="239888" cy="9927"/>
            </a:xfrm>
            <a:prstGeom prst="rect">
              <a:avLst/>
            </a:prstGeom>
            <a:solidFill>
              <a:srgbClr val="E2231A">
                <a:alpha val="100000"/>
              </a:srgbClr>
            </a:solidFill>
          </p:spPr>
          <p:txBody>
            <a:bodyPr/>
            <a:lstStyle/>
            <a:p/>
          </p:txBody>
        </p:sp>
        <p:sp>
          <p:nvSpPr>
            <p:cNvPr id="39" name="rc39"/>
            <p:cNvSpPr/>
            <p:nvPr/>
          </p:nvSpPr>
          <p:spPr>
            <a:xfrm>
              <a:off x="3428618" y="3296345"/>
              <a:ext cx="239888" cy="1011675"/>
            </a:xfrm>
            <a:prstGeom prst="rect">
              <a:avLst/>
            </a:prstGeom>
            <a:solidFill>
              <a:srgbClr val="80BD41">
                <a:alpha val="100000"/>
              </a:srgbClr>
            </a:solidFill>
          </p:spPr>
          <p:txBody>
            <a:bodyPr/>
            <a:lstStyle/>
            <a:p/>
          </p:txBody>
        </p:sp>
        <p:sp>
          <p:nvSpPr>
            <p:cNvPr id="40" name="rc40"/>
            <p:cNvSpPr/>
            <p:nvPr/>
          </p:nvSpPr>
          <p:spPr>
            <a:xfrm>
              <a:off x="3428618" y="3286102"/>
              <a:ext cx="239888" cy="10242"/>
            </a:xfrm>
            <a:prstGeom prst="rect">
              <a:avLst/>
            </a:prstGeom>
            <a:solidFill>
              <a:srgbClr val="E2231A">
                <a:alpha val="100000"/>
              </a:srgbClr>
            </a:solidFill>
          </p:spPr>
          <p:txBody>
            <a:bodyPr/>
            <a:lstStyle/>
            <a:p/>
          </p:txBody>
        </p:sp>
        <p:sp>
          <p:nvSpPr>
            <p:cNvPr id="41" name="rc41"/>
            <p:cNvSpPr/>
            <p:nvPr/>
          </p:nvSpPr>
          <p:spPr>
            <a:xfrm>
              <a:off x="3695161" y="3242295"/>
              <a:ext cx="239888" cy="1065726"/>
            </a:xfrm>
            <a:prstGeom prst="rect">
              <a:avLst/>
            </a:prstGeom>
            <a:solidFill>
              <a:srgbClr val="80BD41">
                <a:alpha val="100000"/>
              </a:srgbClr>
            </a:solidFill>
          </p:spPr>
          <p:txBody>
            <a:bodyPr/>
            <a:lstStyle/>
            <a:p/>
          </p:txBody>
        </p:sp>
        <p:sp>
          <p:nvSpPr>
            <p:cNvPr id="42" name="rc42"/>
            <p:cNvSpPr/>
            <p:nvPr/>
          </p:nvSpPr>
          <p:spPr>
            <a:xfrm>
              <a:off x="3695161" y="3231500"/>
              <a:ext cx="239888" cy="10794"/>
            </a:xfrm>
            <a:prstGeom prst="rect">
              <a:avLst/>
            </a:prstGeom>
            <a:solidFill>
              <a:srgbClr val="E2231A">
                <a:alpha val="100000"/>
              </a:srgbClr>
            </a:solidFill>
          </p:spPr>
          <p:txBody>
            <a:bodyPr/>
            <a:lstStyle/>
            <a:p/>
          </p:txBody>
        </p:sp>
        <p:sp>
          <p:nvSpPr>
            <p:cNvPr id="43" name="rc43"/>
            <p:cNvSpPr/>
            <p:nvPr/>
          </p:nvSpPr>
          <p:spPr>
            <a:xfrm>
              <a:off x="3961705" y="3162637"/>
              <a:ext cx="239888" cy="1145384"/>
            </a:xfrm>
            <a:prstGeom prst="rect">
              <a:avLst/>
            </a:prstGeom>
            <a:solidFill>
              <a:srgbClr val="80BD41">
                <a:alpha val="100000"/>
              </a:srgbClr>
            </a:solidFill>
          </p:spPr>
          <p:txBody>
            <a:bodyPr/>
            <a:lstStyle/>
            <a:p/>
          </p:txBody>
        </p:sp>
        <p:sp>
          <p:nvSpPr>
            <p:cNvPr id="44" name="rc44"/>
            <p:cNvSpPr/>
            <p:nvPr/>
          </p:nvSpPr>
          <p:spPr>
            <a:xfrm>
              <a:off x="3961705" y="3151055"/>
              <a:ext cx="239888" cy="11582"/>
            </a:xfrm>
            <a:prstGeom prst="rect">
              <a:avLst/>
            </a:prstGeom>
            <a:solidFill>
              <a:srgbClr val="E2231A">
                <a:alpha val="100000"/>
              </a:srgbClr>
            </a:solidFill>
          </p:spPr>
          <p:txBody>
            <a:bodyPr/>
            <a:lstStyle/>
            <a:p/>
          </p:txBody>
        </p:sp>
        <p:sp>
          <p:nvSpPr>
            <p:cNvPr id="45" name="rc45"/>
            <p:cNvSpPr/>
            <p:nvPr/>
          </p:nvSpPr>
          <p:spPr>
            <a:xfrm>
              <a:off x="4228248" y="3152709"/>
              <a:ext cx="239888" cy="1155311"/>
            </a:xfrm>
            <a:prstGeom prst="rect">
              <a:avLst/>
            </a:prstGeom>
            <a:solidFill>
              <a:srgbClr val="80BD41">
                <a:alpha val="100000"/>
              </a:srgbClr>
            </a:solidFill>
          </p:spPr>
          <p:txBody>
            <a:bodyPr/>
            <a:lstStyle/>
            <a:p/>
          </p:txBody>
        </p:sp>
        <p:sp>
          <p:nvSpPr>
            <p:cNvPr id="46" name="rc46"/>
            <p:cNvSpPr/>
            <p:nvPr/>
          </p:nvSpPr>
          <p:spPr>
            <a:xfrm>
              <a:off x="4228248" y="3116938"/>
              <a:ext cx="239888" cy="35771"/>
            </a:xfrm>
            <a:prstGeom prst="rect">
              <a:avLst/>
            </a:prstGeom>
            <a:solidFill>
              <a:srgbClr val="E2231A">
                <a:alpha val="100000"/>
              </a:srgbClr>
            </a:solidFill>
          </p:spPr>
          <p:txBody>
            <a:bodyPr/>
            <a:lstStyle/>
            <a:p/>
          </p:txBody>
        </p:sp>
        <p:sp>
          <p:nvSpPr>
            <p:cNvPr id="47" name="rc47"/>
            <p:cNvSpPr/>
            <p:nvPr/>
          </p:nvSpPr>
          <p:spPr>
            <a:xfrm>
              <a:off x="4494791" y="3125842"/>
              <a:ext cx="239888" cy="1182179"/>
            </a:xfrm>
            <a:prstGeom prst="rect">
              <a:avLst/>
            </a:prstGeom>
            <a:solidFill>
              <a:srgbClr val="80BD41">
                <a:alpha val="100000"/>
              </a:srgbClr>
            </a:solidFill>
          </p:spPr>
          <p:txBody>
            <a:bodyPr/>
            <a:lstStyle/>
            <a:p/>
          </p:txBody>
        </p:sp>
        <p:sp>
          <p:nvSpPr>
            <p:cNvPr id="48" name="rc48"/>
            <p:cNvSpPr/>
            <p:nvPr/>
          </p:nvSpPr>
          <p:spPr>
            <a:xfrm>
              <a:off x="4494791" y="3101732"/>
              <a:ext cx="239888" cy="24110"/>
            </a:xfrm>
            <a:prstGeom prst="rect">
              <a:avLst/>
            </a:prstGeom>
            <a:solidFill>
              <a:srgbClr val="E2231A">
                <a:alpha val="100000"/>
              </a:srgbClr>
            </a:solidFill>
          </p:spPr>
          <p:txBody>
            <a:bodyPr/>
            <a:lstStyle/>
            <a:p/>
          </p:txBody>
        </p:sp>
        <p:sp>
          <p:nvSpPr>
            <p:cNvPr id="49" name="rc49"/>
            <p:cNvSpPr/>
            <p:nvPr/>
          </p:nvSpPr>
          <p:spPr>
            <a:xfrm>
              <a:off x="4761334" y="3136400"/>
              <a:ext cx="239888" cy="1171621"/>
            </a:xfrm>
            <a:prstGeom prst="rect">
              <a:avLst/>
            </a:prstGeom>
            <a:solidFill>
              <a:srgbClr val="80BD41">
                <a:alpha val="100000"/>
              </a:srgbClr>
            </a:solidFill>
          </p:spPr>
          <p:txBody>
            <a:bodyPr/>
            <a:lstStyle/>
            <a:p/>
          </p:txBody>
        </p:sp>
        <p:sp>
          <p:nvSpPr>
            <p:cNvPr id="50" name="rc50"/>
            <p:cNvSpPr/>
            <p:nvPr/>
          </p:nvSpPr>
          <p:spPr>
            <a:xfrm>
              <a:off x="4761334" y="3124581"/>
              <a:ext cx="239888" cy="11818"/>
            </a:xfrm>
            <a:prstGeom prst="rect">
              <a:avLst/>
            </a:prstGeom>
            <a:solidFill>
              <a:srgbClr val="E2231A">
                <a:alpha val="100000"/>
              </a:srgbClr>
            </a:solidFill>
          </p:spPr>
          <p:txBody>
            <a:bodyPr/>
            <a:lstStyle/>
            <a:p/>
          </p:txBody>
        </p:sp>
        <p:sp>
          <p:nvSpPr>
            <p:cNvPr id="51" name="rc51"/>
            <p:cNvSpPr/>
            <p:nvPr/>
          </p:nvSpPr>
          <p:spPr>
            <a:xfrm>
              <a:off x="5027877" y="3155625"/>
              <a:ext cx="239888" cy="1152396"/>
            </a:xfrm>
            <a:prstGeom prst="rect">
              <a:avLst/>
            </a:prstGeom>
            <a:solidFill>
              <a:srgbClr val="80BD41">
                <a:alpha val="100000"/>
              </a:srgbClr>
            </a:solidFill>
          </p:spPr>
          <p:txBody>
            <a:bodyPr/>
            <a:lstStyle/>
            <a:p/>
          </p:txBody>
        </p:sp>
        <p:sp>
          <p:nvSpPr>
            <p:cNvPr id="52" name="rc52"/>
            <p:cNvSpPr/>
            <p:nvPr/>
          </p:nvSpPr>
          <p:spPr>
            <a:xfrm>
              <a:off x="5027877" y="3107641"/>
              <a:ext cx="239888" cy="47983"/>
            </a:xfrm>
            <a:prstGeom prst="rect">
              <a:avLst/>
            </a:prstGeom>
            <a:solidFill>
              <a:srgbClr val="E2231A">
                <a:alpha val="100000"/>
              </a:srgbClr>
            </a:solidFill>
          </p:spPr>
          <p:txBody>
            <a:bodyPr/>
            <a:lstStyle/>
            <a:p/>
          </p:txBody>
        </p:sp>
        <p:sp>
          <p:nvSpPr>
            <p:cNvPr id="53" name="rc53"/>
            <p:cNvSpPr/>
            <p:nvPr/>
          </p:nvSpPr>
          <p:spPr>
            <a:xfrm>
              <a:off x="5294420" y="3126157"/>
              <a:ext cx="239888" cy="1181864"/>
            </a:xfrm>
            <a:prstGeom prst="rect">
              <a:avLst/>
            </a:prstGeom>
            <a:solidFill>
              <a:srgbClr val="80BD41">
                <a:alpha val="100000"/>
              </a:srgbClr>
            </a:solidFill>
          </p:spPr>
          <p:txBody>
            <a:bodyPr/>
            <a:lstStyle/>
            <a:p/>
          </p:txBody>
        </p:sp>
        <p:sp>
          <p:nvSpPr>
            <p:cNvPr id="54" name="rc54"/>
            <p:cNvSpPr/>
            <p:nvPr/>
          </p:nvSpPr>
          <p:spPr>
            <a:xfrm>
              <a:off x="5294420" y="3114259"/>
              <a:ext cx="239888" cy="11897"/>
            </a:xfrm>
            <a:prstGeom prst="rect">
              <a:avLst/>
            </a:prstGeom>
            <a:solidFill>
              <a:srgbClr val="E2231A">
                <a:alpha val="100000"/>
              </a:srgbClr>
            </a:solidFill>
          </p:spPr>
          <p:txBody>
            <a:bodyPr/>
            <a:lstStyle/>
            <a:p/>
          </p:txBody>
        </p:sp>
        <p:sp>
          <p:nvSpPr>
            <p:cNvPr id="55" name="rc55"/>
            <p:cNvSpPr/>
            <p:nvPr/>
          </p:nvSpPr>
          <p:spPr>
            <a:xfrm>
              <a:off x="5560963" y="3180050"/>
              <a:ext cx="239888" cy="1127971"/>
            </a:xfrm>
            <a:prstGeom prst="rect">
              <a:avLst/>
            </a:prstGeom>
            <a:solidFill>
              <a:srgbClr val="80BD41">
                <a:alpha val="100000"/>
              </a:srgbClr>
            </a:solidFill>
          </p:spPr>
          <p:txBody>
            <a:bodyPr/>
            <a:lstStyle/>
            <a:p/>
          </p:txBody>
        </p:sp>
        <p:sp>
          <p:nvSpPr>
            <p:cNvPr id="56" name="rc56"/>
            <p:cNvSpPr/>
            <p:nvPr/>
          </p:nvSpPr>
          <p:spPr>
            <a:xfrm>
              <a:off x="5560963" y="3145145"/>
              <a:ext cx="239888" cy="34904"/>
            </a:xfrm>
            <a:prstGeom prst="rect">
              <a:avLst/>
            </a:prstGeom>
            <a:solidFill>
              <a:srgbClr val="E2231A">
                <a:alpha val="100000"/>
              </a:srgbClr>
            </a:solidFill>
          </p:spPr>
          <p:txBody>
            <a:bodyPr/>
            <a:lstStyle/>
            <a:p/>
          </p:txBody>
        </p:sp>
        <p:sp>
          <p:nvSpPr>
            <p:cNvPr id="57" name="rc57"/>
            <p:cNvSpPr/>
            <p:nvPr/>
          </p:nvSpPr>
          <p:spPr>
            <a:xfrm>
              <a:off x="5827506" y="3201639"/>
              <a:ext cx="239888" cy="1106382"/>
            </a:xfrm>
            <a:prstGeom prst="rect">
              <a:avLst/>
            </a:prstGeom>
            <a:solidFill>
              <a:srgbClr val="80BD41">
                <a:alpha val="100000"/>
              </a:srgbClr>
            </a:solidFill>
          </p:spPr>
          <p:txBody>
            <a:bodyPr/>
            <a:lstStyle/>
            <a:p/>
          </p:txBody>
        </p:sp>
        <p:sp>
          <p:nvSpPr>
            <p:cNvPr id="58" name="rc58"/>
            <p:cNvSpPr/>
            <p:nvPr/>
          </p:nvSpPr>
          <p:spPr>
            <a:xfrm>
              <a:off x="5827506" y="3143412"/>
              <a:ext cx="239888" cy="58226"/>
            </a:xfrm>
            <a:prstGeom prst="rect">
              <a:avLst/>
            </a:prstGeom>
            <a:solidFill>
              <a:srgbClr val="E2231A">
                <a:alpha val="100000"/>
              </a:srgbClr>
            </a:solidFill>
          </p:spPr>
          <p:txBody>
            <a:bodyPr/>
            <a:lstStyle/>
            <a:p/>
          </p:txBody>
        </p:sp>
        <p:sp>
          <p:nvSpPr>
            <p:cNvPr id="59" name="rc59"/>
            <p:cNvSpPr/>
            <p:nvPr/>
          </p:nvSpPr>
          <p:spPr>
            <a:xfrm>
              <a:off x="6094049" y="3061154"/>
              <a:ext cx="239888" cy="1246866"/>
            </a:xfrm>
            <a:prstGeom prst="rect">
              <a:avLst/>
            </a:prstGeom>
            <a:solidFill>
              <a:srgbClr val="80BD41">
                <a:alpha val="100000"/>
              </a:srgbClr>
            </a:solidFill>
          </p:spPr>
          <p:txBody>
            <a:bodyPr/>
            <a:lstStyle/>
            <a:p/>
          </p:txBody>
        </p:sp>
        <p:sp>
          <p:nvSpPr>
            <p:cNvPr id="60" name="rc60"/>
            <p:cNvSpPr/>
            <p:nvPr/>
          </p:nvSpPr>
          <p:spPr>
            <a:xfrm>
              <a:off x="6094049" y="3009231"/>
              <a:ext cx="239888" cy="51923"/>
            </a:xfrm>
            <a:prstGeom prst="rect">
              <a:avLst/>
            </a:prstGeom>
            <a:solidFill>
              <a:srgbClr val="E2231A">
                <a:alpha val="100000"/>
              </a:srgbClr>
            </a:solidFill>
          </p:spPr>
          <p:txBody>
            <a:bodyPr/>
            <a:lstStyle/>
            <a:p/>
          </p:txBody>
        </p:sp>
        <p:sp>
          <p:nvSpPr>
            <p:cNvPr id="61" name="rc61"/>
            <p:cNvSpPr/>
            <p:nvPr/>
          </p:nvSpPr>
          <p:spPr>
            <a:xfrm>
              <a:off x="6360593" y="3020419"/>
              <a:ext cx="239888" cy="1287601"/>
            </a:xfrm>
            <a:prstGeom prst="rect">
              <a:avLst/>
            </a:prstGeom>
            <a:solidFill>
              <a:srgbClr val="80BD41">
                <a:alpha val="100000"/>
              </a:srgbClr>
            </a:solidFill>
          </p:spPr>
          <p:txBody>
            <a:bodyPr/>
            <a:lstStyle/>
            <a:p/>
          </p:txBody>
        </p:sp>
        <p:sp>
          <p:nvSpPr>
            <p:cNvPr id="62" name="rc62"/>
            <p:cNvSpPr/>
            <p:nvPr/>
          </p:nvSpPr>
          <p:spPr>
            <a:xfrm>
              <a:off x="6360593" y="2966763"/>
              <a:ext cx="239888" cy="53656"/>
            </a:xfrm>
            <a:prstGeom prst="rect">
              <a:avLst/>
            </a:prstGeom>
            <a:solidFill>
              <a:srgbClr val="E2231A">
                <a:alpha val="100000"/>
              </a:srgbClr>
            </a:solidFill>
          </p:spPr>
          <p:txBody>
            <a:bodyPr/>
            <a:lstStyle/>
            <a:p/>
          </p:txBody>
        </p:sp>
        <p:sp>
          <p:nvSpPr>
            <p:cNvPr id="63" name="rc63"/>
            <p:cNvSpPr/>
            <p:nvPr/>
          </p:nvSpPr>
          <p:spPr>
            <a:xfrm>
              <a:off x="6627136" y="3163740"/>
              <a:ext cx="239888" cy="1144281"/>
            </a:xfrm>
            <a:prstGeom prst="rect">
              <a:avLst/>
            </a:prstGeom>
            <a:solidFill>
              <a:srgbClr val="80BD41">
                <a:alpha val="100000"/>
              </a:srgbClr>
            </a:solidFill>
          </p:spPr>
          <p:txBody>
            <a:bodyPr/>
            <a:lstStyle/>
            <a:p/>
          </p:txBody>
        </p:sp>
        <p:sp>
          <p:nvSpPr>
            <p:cNvPr id="64" name="rc64"/>
            <p:cNvSpPr/>
            <p:nvPr/>
          </p:nvSpPr>
          <p:spPr>
            <a:xfrm>
              <a:off x="6627136" y="3064227"/>
              <a:ext cx="239888" cy="99512"/>
            </a:xfrm>
            <a:prstGeom prst="rect">
              <a:avLst/>
            </a:prstGeom>
            <a:solidFill>
              <a:srgbClr val="E2231A">
                <a:alpha val="100000"/>
              </a:srgbClr>
            </a:solidFill>
          </p:spPr>
          <p:txBody>
            <a:bodyPr/>
            <a:lstStyle/>
            <a:p/>
          </p:txBody>
        </p:sp>
        <p:sp>
          <p:nvSpPr>
            <p:cNvPr id="65" name="rc65"/>
            <p:cNvSpPr/>
            <p:nvPr/>
          </p:nvSpPr>
          <p:spPr>
            <a:xfrm>
              <a:off x="6893679" y="3200142"/>
              <a:ext cx="239888" cy="1107879"/>
            </a:xfrm>
            <a:prstGeom prst="rect">
              <a:avLst/>
            </a:prstGeom>
            <a:solidFill>
              <a:srgbClr val="80BD41">
                <a:alpha val="100000"/>
              </a:srgbClr>
            </a:solidFill>
          </p:spPr>
          <p:txBody>
            <a:bodyPr/>
            <a:lstStyle/>
            <a:p/>
          </p:txBody>
        </p:sp>
        <p:sp>
          <p:nvSpPr>
            <p:cNvPr id="66" name="rc66"/>
            <p:cNvSpPr/>
            <p:nvPr/>
          </p:nvSpPr>
          <p:spPr>
            <a:xfrm>
              <a:off x="6893679" y="3116781"/>
              <a:ext cx="239888" cy="83360"/>
            </a:xfrm>
            <a:prstGeom prst="rect">
              <a:avLst/>
            </a:prstGeom>
            <a:solidFill>
              <a:srgbClr val="E2231A">
                <a:alpha val="100000"/>
              </a:srgbClr>
            </a:solidFill>
          </p:spPr>
          <p:txBody>
            <a:bodyPr/>
            <a:lstStyle/>
            <a:p/>
          </p:txBody>
        </p:sp>
        <p:sp>
          <p:nvSpPr>
            <p:cNvPr id="67" name="rc67"/>
            <p:cNvSpPr/>
            <p:nvPr/>
          </p:nvSpPr>
          <p:spPr>
            <a:xfrm>
              <a:off x="7160222" y="3209360"/>
              <a:ext cx="239888" cy="1098661"/>
            </a:xfrm>
            <a:prstGeom prst="rect">
              <a:avLst/>
            </a:prstGeom>
            <a:solidFill>
              <a:srgbClr val="80BD41">
                <a:alpha val="100000"/>
              </a:srgbClr>
            </a:solidFill>
          </p:spPr>
          <p:txBody>
            <a:bodyPr/>
            <a:lstStyle/>
            <a:p/>
          </p:txBody>
        </p:sp>
        <p:sp>
          <p:nvSpPr>
            <p:cNvPr id="68" name="rc68"/>
            <p:cNvSpPr/>
            <p:nvPr/>
          </p:nvSpPr>
          <p:spPr>
            <a:xfrm>
              <a:off x="7160222" y="3139236"/>
              <a:ext cx="239888" cy="70123"/>
            </a:xfrm>
            <a:prstGeom prst="rect">
              <a:avLst/>
            </a:prstGeom>
            <a:solidFill>
              <a:srgbClr val="E2231A">
                <a:alpha val="100000"/>
              </a:srgbClr>
            </a:solidFill>
          </p:spPr>
          <p:txBody>
            <a:bodyPr/>
            <a:lstStyle/>
            <a:p/>
          </p:txBody>
        </p:sp>
        <p:sp>
          <p:nvSpPr>
            <p:cNvPr id="69" name="rc69"/>
            <p:cNvSpPr/>
            <p:nvPr/>
          </p:nvSpPr>
          <p:spPr>
            <a:xfrm>
              <a:off x="7426765" y="3182020"/>
              <a:ext cx="239888" cy="1126001"/>
            </a:xfrm>
            <a:prstGeom prst="rect">
              <a:avLst/>
            </a:prstGeom>
            <a:solidFill>
              <a:srgbClr val="80BD41">
                <a:alpha val="100000"/>
              </a:srgbClr>
            </a:solidFill>
          </p:spPr>
          <p:txBody>
            <a:bodyPr/>
            <a:lstStyle/>
            <a:p/>
          </p:txBody>
        </p:sp>
        <p:sp>
          <p:nvSpPr>
            <p:cNvPr id="70" name="rc70"/>
            <p:cNvSpPr/>
            <p:nvPr/>
          </p:nvSpPr>
          <p:spPr>
            <a:xfrm>
              <a:off x="7426765" y="3135060"/>
              <a:ext cx="239888" cy="46959"/>
            </a:xfrm>
            <a:prstGeom prst="rect">
              <a:avLst/>
            </a:prstGeom>
            <a:solidFill>
              <a:srgbClr val="E2231A">
                <a:alpha val="100000"/>
              </a:srgbClr>
            </a:solidFill>
          </p:spPr>
          <p:txBody>
            <a:bodyPr/>
            <a:lstStyle/>
            <a:p/>
          </p:txBody>
        </p:sp>
        <p:sp>
          <p:nvSpPr>
            <p:cNvPr id="71" name="rc71"/>
            <p:cNvSpPr/>
            <p:nvPr/>
          </p:nvSpPr>
          <p:spPr>
            <a:xfrm>
              <a:off x="7693308" y="3241586"/>
              <a:ext cx="239888" cy="1066435"/>
            </a:xfrm>
            <a:prstGeom prst="rect">
              <a:avLst/>
            </a:prstGeom>
            <a:solidFill>
              <a:srgbClr val="80BD41">
                <a:alpha val="100000"/>
              </a:srgbClr>
            </a:solidFill>
          </p:spPr>
          <p:txBody>
            <a:bodyPr/>
            <a:lstStyle/>
            <a:p/>
          </p:txBody>
        </p:sp>
        <p:sp>
          <p:nvSpPr>
            <p:cNvPr id="72" name="rc72"/>
            <p:cNvSpPr/>
            <p:nvPr/>
          </p:nvSpPr>
          <p:spPr>
            <a:xfrm>
              <a:off x="7693308" y="3136084"/>
              <a:ext cx="239888" cy="105501"/>
            </a:xfrm>
            <a:prstGeom prst="rect">
              <a:avLst/>
            </a:prstGeom>
            <a:solidFill>
              <a:srgbClr val="E2231A">
                <a:alpha val="100000"/>
              </a:srgbClr>
            </a:solidFill>
          </p:spPr>
          <p:txBody>
            <a:bodyPr/>
            <a:lstStyle/>
            <a:p/>
          </p:txBody>
        </p:sp>
        <p:sp>
          <p:nvSpPr>
            <p:cNvPr id="73" name="rc73"/>
            <p:cNvSpPr/>
            <p:nvPr/>
          </p:nvSpPr>
          <p:spPr>
            <a:xfrm>
              <a:off x="7959851" y="3235519"/>
              <a:ext cx="239888" cy="1072502"/>
            </a:xfrm>
            <a:prstGeom prst="rect">
              <a:avLst/>
            </a:prstGeom>
            <a:solidFill>
              <a:srgbClr val="80BD41">
                <a:alpha val="100000"/>
              </a:srgbClr>
            </a:solidFill>
          </p:spPr>
          <p:txBody>
            <a:bodyPr/>
            <a:lstStyle/>
            <a:p/>
          </p:txBody>
        </p:sp>
        <p:sp>
          <p:nvSpPr>
            <p:cNvPr id="74" name="rc74"/>
            <p:cNvSpPr/>
            <p:nvPr/>
          </p:nvSpPr>
          <p:spPr>
            <a:xfrm>
              <a:off x="7959851" y="3142230"/>
              <a:ext cx="239888" cy="93288"/>
            </a:xfrm>
            <a:prstGeom prst="rect">
              <a:avLst/>
            </a:prstGeom>
            <a:solidFill>
              <a:srgbClr val="E2231A">
                <a:alpha val="100000"/>
              </a:srgbClr>
            </a:solidFill>
          </p:spPr>
          <p:txBody>
            <a:bodyPr/>
            <a:lstStyle/>
            <a:p/>
          </p:txBody>
        </p:sp>
        <p:sp>
          <p:nvSpPr>
            <p:cNvPr id="75" name="pl75"/>
            <p:cNvSpPr/>
            <p:nvPr/>
          </p:nvSpPr>
          <p:spPr>
            <a:xfrm>
              <a:off x="1416218" y="2095023"/>
              <a:ext cx="6663577" cy="178828"/>
            </a:xfrm>
            <a:custGeom>
              <a:avLst/>
              <a:pathLst>
                <a:path w="6663577" h="178828">
                  <a:moveTo>
                    <a:pt x="0" y="22353"/>
                  </a:moveTo>
                  <a:lnTo>
                    <a:pt x="266543" y="0"/>
                  </a:lnTo>
                  <a:lnTo>
                    <a:pt x="533086" y="22353"/>
                  </a:lnTo>
                  <a:lnTo>
                    <a:pt x="799629" y="0"/>
                  </a:lnTo>
                  <a:lnTo>
                    <a:pt x="1066172" y="0"/>
                  </a:lnTo>
                  <a:lnTo>
                    <a:pt x="1332715" y="0"/>
                  </a:lnTo>
                  <a:lnTo>
                    <a:pt x="1599258" y="44707"/>
                  </a:lnTo>
                  <a:lnTo>
                    <a:pt x="1865801" y="0"/>
                  </a:lnTo>
                  <a:lnTo>
                    <a:pt x="2132344" y="0"/>
                  </a:lnTo>
                  <a:lnTo>
                    <a:pt x="2398888" y="0"/>
                  </a:lnTo>
                  <a:lnTo>
                    <a:pt x="2665431" y="0"/>
                  </a:lnTo>
                  <a:lnTo>
                    <a:pt x="2931974" y="44707"/>
                  </a:lnTo>
                  <a:lnTo>
                    <a:pt x="3198517" y="22353"/>
                  </a:lnTo>
                  <a:lnTo>
                    <a:pt x="3465060" y="0"/>
                  </a:lnTo>
                  <a:lnTo>
                    <a:pt x="3731603" y="67060"/>
                  </a:lnTo>
                  <a:lnTo>
                    <a:pt x="3998146" y="0"/>
                  </a:lnTo>
                  <a:lnTo>
                    <a:pt x="4264689" y="44707"/>
                  </a:lnTo>
                  <a:lnTo>
                    <a:pt x="4531233" y="89414"/>
                  </a:lnTo>
                  <a:lnTo>
                    <a:pt x="4797776" y="67060"/>
                  </a:lnTo>
                  <a:lnTo>
                    <a:pt x="5064319" y="67060"/>
                  </a:lnTo>
                  <a:lnTo>
                    <a:pt x="5330862" y="156474"/>
                  </a:lnTo>
                  <a:lnTo>
                    <a:pt x="5597405" y="134121"/>
                  </a:lnTo>
                  <a:lnTo>
                    <a:pt x="5863948" y="111767"/>
                  </a:lnTo>
                  <a:lnTo>
                    <a:pt x="6130491" y="67060"/>
                  </a:lnTo>
                  <a:lnTo>
                    <a:pt x="6397034" y="178828"/>
                  </a:lnTo>
                  <a:lnTo>
                    <a:pt x="6663577" y="156474"/>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1298664" y="33203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108.1</a:t>
              </a:r>
            </a:p>
          </p:txBody>
        </p:sp>
        <p:sp>
          <p:nvSpPr>
            <p:cNvPr id="88" name="tx88"/>
            <p:cNvSpPr/>
            <p:nvPr/>
          </p:nvSpPr>
          <p:spPr>
            <a:xfrm>
              <a:off x="2631380" y="324807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117.4</a:t>
              </a:r>
            </a:p>
          </p:txBody>
        </p:sp>
        <p:sp>
          <p:nvSpPr>
            <p:cNvPr id="89" name="tx89"/>
            <p:cNvSpPr/>
            <p:nvPr/>
          </p:nvSpPr>
          <p:spPr>
            <a:xfrm>
              <a:off x="3964096" y="30151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146.8</a:t>
              </a:r>
            </a:p>
          </p:txBody>
        </p:sp>
        <p:sp>
          <p:nvSpPr>
            <p:cNvPr id="90" name="tx90"/>
            <p:cNvSpPr/>
            <p:nvPr/>
          </p:nvSpPr>
          <p:spPr>
            <a:xfrm>
              <a:off x="5296811" y="29783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151.5</a:t>
              </a:r>
            </a:p>
          </p:txBody>
        </p:sp>
        <p:sp>
          <p:nvSpPr>
            <p:cNvPr id="91" name="tx91"/>
            <p:cNvSpPr/>
            <p:nvPr/>
          </p:nvSpPr>
          <p:spPr>
            <a:xfrm>
              <a:off x="6362984" y="28309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170.2</a:t>
              </a:r>
            </a:p>
          </p:txBody>
        </p:sp>
        <p:sp>
          <p:nvSpPr>
            <p:cNvPr id="92" name="tx92"/>
            <p:cNvSpPr/>
            <p:nvPr/>
          </p:nvSpPr>
          <p:spPr>
            <a:xfrm>
              <a:off x="6629527" y="29283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157.9</a:t>
              </a:r>
            </a:p>
          </p:txBody>
        </p:sp>
        <p:sp>
          <p:nvSpPr>
            <p:cNvPr id="93" name="tx93"/>
            <p:cNvSpPr/>
            <p:nvPr/>
          </p:nvSpPr>
          <p:spPr>
            <a:xfrm>
              <a:off x="6896070" y="29807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151.2</a:t>
              </a:r>
            </a:p>
          </p:txBody>
        </p:sp>
        <p:sp>
          <p:nvSpPr>
            <p:cNvPr id="94" name="tx94"/>
            <p:cNvSpPr/>
            <p:nvPr/>
          </p:nvSpPr>
          <p:spPr>
            <a:xfrm>
              <a:off x="7162613" y="30032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148.3</a:t>
              </a:r>
            </a:p>
          </p:txBody>
        </p:sp>
        <p:sp>
          <p:nvSpPr>
            <p:cNvPr id="95" name="tx95"/>
            <p:cNvSpPr/>
            <p:nvPr/>
          </p:nvSpPr>
          <p:spPr>
            <a:xfrm>
              <a:off x="7429156" y="29991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6" name="tx96"/>
            <p:cNvSpPr/>
            <p:nvPr/>
          </p:nvSpPr>
          <p:spPr>
            <a:xfrm>
              <a:off x="7695699" y="30001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148.7</a:t>
              </a:r>
            </a:p>
          </p:txBody>
        </p:sp>
        <p:sp>
          <p:nvSpPr>
            <p:cNvPr id="97" name="tx97"/>
            <p:cNvSpPr/>
            <p:nvPr/>
          </p:nvSpPr>
          <p:spPr>
            <a:xfrm>
              <a:off x="7962242" y="30063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147.9</a:t>
              </a:r>
            </a:p>
          </p:txBody>
        </p:sp>
        <p:sp>
          <p:nvSpPr>
            <p:cNvPr id="98" name="pl98"/>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298664" y="38556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105.9</a:t>
              </a:r>
            </a:p>
          </p:txBody>
        </p:sp>
        <p:sp>
          <p:nvSpPr>
            <p:cNvPr id="110" name="tx110"/>
            <p:cNvSpPr/>
            <p:nvPr/>
          </p:nvSpPr>
          <p:spPr>
            <a:xfrm>
              <a:off x="1350915" y="34309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1" name="tx111"/>
            <p:cNvSpPr/>
            <p:nvPr/>
          </p:nvSpPr>
          <p:spPr>
            <a:xfrm>
              <a:off x="2631380" y="38150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116.2</a:t>
              </a:r>
            </a:p>
          </p:txBody>
        </p:sp>
        <p:sp>
          <p:nvSpPr>
            <p:cNvPr id="112" name="tx112"/>
            <p:cNvSpPr/>
            <p:nvPr/>
          </p:nvSpPr>
          <p:spPr>
            <a:xfrm>
              <a:off x="2683631" y="33535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3964096" y="37002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145.4</a:t>
              </a:r>
            </a:p>
          </p:txBody>
        </p:sp>
        <p:sp>
          <p:nvSpPr>
            <p:cNvPr id="114" name="tx114"/>
            <p:cNvSpPr/>
            <p:nvPr/>
          </p:nvSpPr>
          <p:spPr>
            <a:xfrm>
              <a:off x="4016347" y="31217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5" name="tx115"/>
            <p:cNvSpPr/>
            <p:nvPr/>
          </p:nvSpPr>
          <p:spPr>
            <a:xfrm>
              <a:off x="5335988" y="368204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a:t>
              </a:r>
            </a:p>
          </p:txBody>
        </p:sp>
        <p:sp>
          <p:nvSpPr>
            <p:cNvPr id="116" name="tx116"/>
            <p:cNvSpPr/>
            <p:nvPr/>
          </p:nvSpPr>
          <p:spPr>
            <a:xfrm>
              <a:off x="5349062" y="30851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7" name="tx117"/>
            <p:cNvSpPr/>
            <p:nvPr/>
          </p:nvSpPr>
          <p:spPr>
            <a:xfrm>
              <a:off x="6362984" y="36291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163.4</a:t>
              </a:r>
            </a:p>
          </p:txBody>
        </p:sp>
        <p:sp>
          <p:nvSpPr>
            <p:cNvPr id="118" name="tx118"/>
            <p:cNvSpPr/>
            <p:nvPr/>
          </p:nvSpPr>
          <p:spPr>
            <a:xfrm>
              <a:off x="6415235" y="29585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9" name="tx119"/>
            <p:cNvSpPr/>
            <p:nvPr/>
          </p:nvSpPr>
          <p:spPr>
            <a:xfrm>
              <a:off x="6629527" y="3700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145.2</a:t>
              </a:r>
            </a:p>
          </p:txBody>
        </p:sp>
        <p:sp>
          <p:nvSpPr>
            <p:cNvPr id="120" name="tx120"/>
            <p:cNvSpPr/>
            <p:nvPr/>
          </p:nvSpPr>
          <p:spPr>
            <a:xfrm>
              <a:off x="6655652" y="30789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21" name="tx121"/>
            <p:cNvSpPr/>
            <p:nvPr/>
          </p:nvSpPr>
          <p:spPr>
            <a:xfrm>
              <a:off x="6896070" y="37190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140.6</a:t>
              </a:r>
            </a:p>
          </p:txBody>
        </p:sp>
        <p:sp>
          <p:nvSpPr>
            <p:cNvPr id="122" name="tx122"/>
            <p:cNvSpPr/>
            <p:nvPr/>
          </p:nvSpPr>
          <p:spPr>
            <a:xfrm>
              <a:off x="6922195" y="31234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3" name="tx123"/>
            <p:cNvSpPr/>
            <p:nvPr/>
          </p:nvSpPr>
          <p:spPr>
            <a:xfrm>
              <a:off x="7162613" y="37235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139.4</a:t>
              </a:r>
            </a:p>
          </p:txBody>
        </p:sp>
        <p:sp>
          <p:nvSpPr>
            <p:cNvPr id="124" name="tx124"/>
            <p:cNvSpPr/>
            <p:nvPr/>
          </p:nvSpPr>
          <p:spPr>
            <a:xfrm>
              <a:off x="7214864" y="31392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25" name="tx125"/>
            <p:cNvSpPr/>
            <p:nvPr/>
          </p:nvSpPr>
          <p:spPr>
            <a:xfrm>
              <a:off x="7429156" y="37099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142.9</a:t>
              </a:r>
            </a:p>
          </p:txBody>
        </p:sp>
        <p:sp>
          <p:nvSpPr>
            <p:cNvPr id="126" name="tx126"/>
            <p:cNvSpPr/>
            <p:nvPr/>
          </p:nvSpPr>
          <p:spPr>
            <a:xfrm>
              <a:off x="7520584" y="312349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7" name="tx127"/>
            <p:cNvSpPr/>
            <p:nvPr/>
          </p:nvSpPr>
          <p:spPr>
            <a:xfrm>
              <a:off x="7695699" y="37397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135.3</a:t>
              </a:r>
            </a:p>
          </p:txBody>
        </p:sp>
        <p:sp>
          <p:nvSpPr>
            <p:cNvPr id="128" name="tx128"/>
            <p:cNvSpPr/>
            <p:nvPr/>
          </p:nvSpPr>
          <p:spPr>
            <a:xfrm>
              <a:off x="7721825" y="31537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9" name="tx129"/>
            <p:cNvSpPr/>
            <p:nvPr/>
          </p:nvSpPr>
          <p:spPr>
            <a:xfrm>
              <a:off x="7962242" y="37366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136.1</a:t>
              </a:r>
            </a:p>
          </p:txBody>
        </p:sp>
        <p:sp>
          <p:nvSpPr>
            <p:cNvPr id="130" name="tx130"/>
            <p:cNvSpPr/>
            <p:nvPr/>
          </p:nvSpPr>
          <p:spPr>
            <a:xfrm>
              <a:off x="7988368" y="31538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4679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655386" y="26800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189211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82906"/>
              <a:ext cx="17240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Kyrgyzstan, 2000-2025</a:t>
              </a:r>
            </a:p>
          </p:txBody>
        </p:sp>
        <p:sp>
          <p:nvSpPr>
            <p:cNvPr id="161" name="pl161"/>
            <p:cNvSpPr/>
            <p:nvPr/>
          </p:nvSpPr>
          <p:spPr>
            <a:xfrm>
              <a:off x="22618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931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243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5563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275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5876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900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312080" cy="129091"/>
            </a:xfrm>
            <a:prstGeom prst="rect">
              <a:avLst/>
            </a:prstGeom>
            <a:solidFill>
              <a:srgbClr val="80BD41">
                <a:alpha val="100000"/>
              </a:srgbClr>
            </a:solidFill>
          </p:spPr>
          <p:txBody>
            <a:bodyPr/>
            <a:lstStyle/>
            <a:p/>
          </p:txBody>
        </p:sp>
        <p:sp>
          <p:nvSpPr>
            <p:cNvPr id="173" name="rc173"/>
            <p:cNvSpPr/>
            <p:nvPr/>
          </p:nvSpPr>
          <p:spPr>
            <a:xfrm>
              <a:off x="7608354" y="5954972"/>
              <a:ext cx="263035" cy="129091"/>
            </a:xfrm>
            <a:prstGeom prst="rect">
              <a:avLst/>
            </a:prstGeom>
            <a:solidFill>
              <a:srgbClr val="E2231A">
                <a:alpha val="100000"/>
              </a:srgbClr>
            </a:solidFill>
          </p:spPr>
          <p:txBody>
            <a:bodyPr/>
            <a:lstStyle/>
            <a:p/>
          </p:txBody>
        </p:sp>
        <p:sp>
          <p:nvSpPr>
            <p:cNvPr id="174" name="rc174"/>
            <p:cNvSpPr/>
            <p:nvPr/>
          </p:nvSpPr>
          <p:spPr>
            <a:xfrm>
              <a:off x="1296273" y="5793607"/>
              <a:ext cx="5227880" cy="129091"/>
            </a:xfrm>
            <a:prstGeom prst="rect">
              <a:avLst/>
            </a:prstGeom>
            <a:solidFill>
              <a:srgbClr val="80BD41">
                <a:alpha val="100000"/>
              </a:srgbClr>
            </a:solidFill>
          </p:spPr>
          <p:txBody>
            <a:bodyPr/>
            <a:lstStyle/>
            <a:p/>
          </p:txBody>
        </p:sp>
        <p:sp>
          <p:nvSpPr>
            <p:cNvPr id="175" name="rc175"/>
            <p:cNvSpPr/>
            <p:nvPr/>
          </p:nvSpPr>
          <p:spPr>
            <a:xfrm>
              <a:off x="6524153" y="5793607"/>
              <a:ext cx="517187" cy="129091"/>
            </a:xfrm>
            <a:prstGeom prst="rect">
              <a:avLst/>
            </a:prstGeom>
            <a:solidFill>
              <a:srgbClr val="E2231A">
                <a:alpha val="100000"/>
              </a:srgbClr>
            </a:solidFill>
          </p:spPr>
          <p:txBody>
            <a:bodyPr/>
            <a:lstStyle/>
            <a:p/>
          </p:txBody>
        </p:sp>
        <p:sp>
          <p:nvSpPr>
            <p:cNvPr id="176" name="rc176"/>
            <p:cNvSpPr/>
            <p:nvPr/>
          </p:nvSpPr>
          <p:spPr>
            <a:xfrm>
              <a:off x="1296273" y="5632243"/>
              <a:ext cx="5257621" cy="129091"/>
            </a:xfrm>
            <a:prstGeom prst="rect">
              <a:avLst/>
            </a:prstGeom>
            <a:solidFill>
              <a:srgbClr val="80BD41">
                <a:alpha val="100000"/>
              </a:srgbClr>
            </a:solidFill>
          </p:spPr>
          <p:txBody>
            <a:bodyPr/>
            <a:lstStyle/>
            <a:p/>
          </p:txBody>
        </p:sp>
        <p:sp>
          <p:nvSpPr>
            <p:cNvPr id="177" name="rc177"/>
            <p:cNvSpPr/>
            <p:nvPr/>
          </p:nvSpPr>
          <p:spPr>
            <a:xfrm>
              <a:off x="6553895" y="5632243"/>
              <a:ext cx="457318" cy="129091"/>
            </a:xfrm>
            <a:prstGeom prst="rect">
              <a:avLst/>
            </a:prstGeom>
            <a:solidFill>
              <a:srgbClr val="E2231A">
                <a:alpha val="100000"/>
              </a:srgbClr>
            </a:solidFill>
          </p:spPr>
          <p:txBody>
            <a:bodyPr/>
            <a:lstStyle/>
            <a:p/>
          </p:txBody>
        </p:sp>
        <p:sp>
          <p:nvSpPr>
            <p:cNvPr id="178" name="tx178"/>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170.2</a:t>
              </a:r>
            </a:p>
          </p:txBody>
        </p:sp>
        <p:sp>
          <p:nvSpPr>
            <p:cNvPr id="179" name="tx179"/>
            <p:cNvSpPr/>
            <p:nvPr/>
          </p:nvSpPr>
          <p:spPr>
            <a:xfrm>
              <a:off x="7183913"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148.7</a:t>
              </a:r>
            </a:p>
          </p:txBody>
        </p:sp>
        <p:sp>
          <p:nvSpPr>
            <p:cNvPr id="180" name="tx180"/>
            <p:cNvSpPr/>
            <p:nvPr/>
          </p:nvSpPr>
          <p:spPr>
            <a:xfrm>
              <a:off x="7151874"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147.9</a:t>
              </a:r>
            </a:p>
          </p:txBody>
        </p:sp>
        <p:sp>
          <p:nvSpPr>
            <p:cNvPr id="181" name="tx181"/>
            <p:cNvSpPr/>
            <p:nvPr/>
          </p:nvSpPr>
          <p:spPr>
            <a:xfrm>
              <a:off x="4316675"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163.4</a:t>
              </a:r>
            </a:p>
          </p:txBody>
        </p:sp>
        <p:sp>
          <p:nvSpPr>
            <p:cNvPr id="182" name="tx182"/>
            <p:cNvSpPr/>
            <p:nvPr/>
          </p:nvSpPr>
          <p:spPr>
            <a:xfrm>
              <a:off x="7664523"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83" name="tx183"/>
            <p:cNvSpPr/>
            <p:nvPr/>
          </p:nvSpPr>
          <p:spPr>
            <a:xfrm>
              <a:off x="377457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135.3</a:t>
              </a:r>
            </a:p>
          </p:txBody>
        </p:sp>
        <p:sp>
          <p:nvSpPr>
            <p:cNvPr id="184" name="tx184"/>
            <p:cNvSpPr/>
            <p:nvPr/>
          </p:nvSpPr>
          <p:spPr>
            <a:xfrm>
              <a:off x="667725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85" name="tx185"/>
            <p:cNvSpPr/>
            <p:nvPr/>
          </p:nvSpPr>
          <p:spPr>
            <a:xfrm>
              <a:off x="3789445"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136.1</a:t>
              </a:r>
            </a:p>
          </p:txBody>
        </p:sp>
        <p:sp>
          <p:nvSpPr>
            <p:cNvPr id="186" name="tx186"/>
            <p:cNvSpPr/>
            <p:nvPr/>
          </p:nvSpPr>
          <p:spPr>
            <a:xfrm>
              <a:off x="667706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14982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504222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697346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(92%) was lower than in 2019 (96%).
The number of children vaccinated with MCV1 decreased 17% compared to in 2019.
The number of surviving infants decreased approximately 13%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42623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37344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32065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89984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84705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179425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28541" y="4952633"/>
              <a:ext cx="416196" cy="0"/>
            </a:xfrm>
            <a:prstGeom prst="rect">
              <a:avLst/>
            </a:prstGeom>
            <a:solidFill>
              <a:srgbClr val="1CABE2">
                <a:alpha val="100000"/>
              </a:srgbClr>
            </a:solidFill>
          </p:spPr>
          <p:txBody>
            <a:bodyPr/>
            <a:lstStyle/>
            <a:p/>
          </p:txBody>
        </p:sp>
        <p:sp>
          <p:nvSpPr>
            <p:cNvPr id="26" name="rc26"/>
            <p:cNvSpPr/>
            <p:nvPr/>
          </p:nvSpPr>
          <p:spPr>
            <a:xfrm>
              <a:off x="1490981" y="4952580"/>
              <a:ext cx="416196" cy="52"/>
            </a:xfrm>
            <a:prstGeom prst="rect">
              <a:avLst/>
            </a:prstGeom>
            <a:solidFill>
              <a:srgbClr val="1CABE2">
                <a:alpha val="100000"/>
              </a:srgbClr>
            </a:solidFill>
          </p:spPr>
          <p:txBody>
            <a:bodyPr/>
            <a:lstStyle/>
            <a:p/>
          </p:txBody>
        </p:sp>
        <p:sp>
          <p:nvSpPr>
            <p:cNvPr id="27" name="rc27"/>
            <p:cNvSpPr/>
            <p:nvPr/>
          </p:nvSpPr>
          <p:spPr>
            <a:xfrm>
              <a:off x="1953422" y="4935841"/>
              <a:ext cx="416196" cy="16792"/>
            </a:xfrm>
            <a:prstGeom prst="rect">
              <a:avLst/>
            </a:prstGeom>
            <a:solidFill>
              <a:srgbClr val="1CABE2">
                <a:alpha val="100000"/>
              </a:srgbClr>
            </a:solidFill>
          </p:spPr>
          <p:txBody>
            <a:bodyPr/>
            <a:lstStyle/>
            <a:p/>
          </p:txBody>
        </p:sp>
        <p:sp>
          <p:nvSpPr>
            <p:cNvPr id="28" name="rc28"/>
            <p:cNvSpPr/>
            <p:nvPr/>
          </p:nvSpPr>
          <p:spPr>
            <a:xfrm>
              <a:off x="2415863" y="4016754"/>
              <a:ext cx="416196" cy="935878"/>
            </a:xfrm>
            <a:prstGeom prst="rect">
              <a:avLst/>
            </a:prstGeom>
            <a:solidFill>
              <a:srgbClr val="1CABE2">
                <a:alpha val="100000"/>
              </a:srgbClr>
            </a:solidFill>
          </p:spPr>
          <p:txBody>
            <a:bodyPr/>
            <a:lstStyle/>
            <a:p/>
          </p:txBody>
        </p:sp>
        <p:sp>
          <p:nvSpPr>
            <p:cNvPr id="29" name="rc29"/>
            <p:cNvSpPr/>
            <p:nvPr/>
          </p:nvSpPr>
          <p:spPr>
            <a:xfrm>
              <a:off x="2878304" y="4952633"/>
              <a:ext cx="416196" cy="0"/>
            </a:xfrm>
            <a:prstGeom prst="rect">
              <a:avLst/>
            </a:prstGeom>
            <a:solidFill>
              <a:srgbClr val="1CABE2">
                <a:alpha val="100000"/>
              </a:srgbClr>
            </a:solidFill>
          </p:spPr>
          <p:txBody>
            <a:bodyPr/>
            <a:lstStyle/>
            <a:p/>
          </p:txBody>
        </p:sp>
        <p:sp>
          <p:nvSpPr>
            <p:cNvPr id="30" name="rc30"/>
            <p:cNvSpPr/>
            <p:nvPr/>
          </p:nvSpPr>
          <p:spPr>
            <a:xfrm>
              <a:off x="3340745" y="4952369"/>
              <a:ext cx="416196" cy="263"/>
            </a:xfrm>
            <a:prstGeom prst="rect">
              <a:avLst/>
            </a:prstGeom>
            <a:solidFill>
              <a:srgbClr val="1CABE2">
                <a:alpha val="100000"/>
              </a:srgbClr>
            </a:solidFill>
          </p:spPr>
          <p:txBody>
            <a:bodyPr/>
            <a:lstStyle/>
            <a:p/>
          </p:txBody>
        </p:sp>
        <p:sp>
          <p:nvSpPr>
            <p:cNvPr id="31" name="rc31"/>
            <p:cNvSpPr/>
            <p:nvPr/>
          </p:nvSpPr>
          <p:spPr>
            <a:xfrm>
              <a:off x="3803185" y="4894519"/>
              <a:ext cx="416196" cy="58114"/>
            </a:xfrm>
            <a:prstGeom prst="rect">
              <a:avLst/>
            </a:prstGeom>
            <a:solidFill>
              <a:srgbClr val="1CABE2">
                <a:alpha val="100000"/>
              </a:srgbClr>
            </a:solidFill>
          </p:spPr>
          <p:txBody>
            <a:bodyPr/>
            <a:lstStyle/>
            <a:p/>
          </p:txBody>
        </p:sp>
        <p:sp>
          <p:nvSpPr>
            <p:cNvPr id="32" name="rc32"/>
            <p:cNvSpPr/>
            <p:nvPr/>
          </p:nvSpPr>
          <p:spPr>
            <a:xfrm>
              <a:off x="4265626" y="4831404"/>
              <a:ext cx="416196" cy="121228"/>
            </a:xfrm>
            <a:prstGeom prst="rect">
              <a:avLst/>
            </a:prstGeom>
            <a:solidFill>
              <a:srgbClr val="1CABE2">
                <a:alpha val="100000"/>
              </a:srgbClr>
            </a:solidFill>
          </p:spPr>
          <p:txBody>
            <a:bodyPr/>
            <a:lstStyle/>
            <a:p/>
          </p:txBody>
        </p:sp>
        <p:sp>
          <p:nvSpPr>
            <p:cNvPr id="33" name="rc33"/>
            <p:cNvSpPr/>
            <p:nvPr/>
          </p:nvSpPr>
          <p:spPr>
            <a:xfrm>
              <a:off x="4728067" y="4914995"/>
              <a:ext cx="416196" cy="37637"/>
            </a:xfrm>
            <a:prstGeom prst="rect">
              <a:avLst/>
            </a:prstGeom>
            <a:solidFill>
              <a:srgbClr val="1CABE2">
                <a:alpha val="100000"/>
              </a:srgbClr>
            </a:solidFill>
          </p:spPr>
          <p:txBody>
            <a:bodyPr/>
            <a:lstStyle/>
            <a:p/>
          </p:txBody>
        </p:sp>
        <p:sp>
          <p:nvSpPr>
            <p:cNvPr id="34" name="rc34"/>
            <p:cNvSpPr/>
            <p:nvPr/>
          </p:nvSpPr>
          <p:spPr>
            <a:xfrm>
              <a:off x="5190508" y="4952422"/>
              <a:ext cx="416196" cy="210"/>
            </a:xfrm>
            <a:prstGeom prst="rect">
              <a:avLst/>
            </a:prstGeom>
            <a:solidFill>
              <a:srgbClr val="1CABE2">
                <a:alpha val="100000"/>
              </a:srgbClr>
            </a:solidFill>
          </p:spPr>
          <p:txBody>
            <a:bodyPr/>
            <a:lstStyle/>
            <a:p/>
          </p:txBody>
        </p:sp>
        <p:sp>
          <p:nvSpPr>
            <p:cNvPr id="35" name="rc35"/>
            <p:cNvSpPr/>
            <p:nvPr/>
          </p:nvSpPr>
          <p:spPr>
            <a:xfrm>
              <a:off x="5652949" y="4951422"/>
              <a:ext cx="416196" cy="1210"/>
            </a:xfrm>
            <a:prstGeom prst="rect">
              <a:avLst/>
            </a:prstGeom>
            <a:solidFill>
              <a:srgbClr val="1CABE2">
                <a:alpha val="100000"/>
              </a:srgbClr>
            </a:solidFill>
          </p:spPr>
          <p:txBody>
            <a:bodyPr/>
            <a:lstStyle/>
            <a:p/>
          </p:txBody>
        </p:sp>
        <p:sp>
          <p:nvSpPr>
            <p:cNvPr id="36" name="rc36"/>
            <p:cNvSpPr/>
            <p:nvPr/>
          </p:nvSpPr>
          <p:spPr>
            <a:xfrm>
              <a:off x="6115389" y="4559783"/>
              <a:ext cx="416196" cy="392849"/>
            </a:xfrm>
            <a:prstGeom prst="rect">
              <a:avLst/>
            </a:prstGeom>
            <a:solidFill>
              <a:srgbClr val="1CABE2">
                <a:alpha val="100000"/>
              </a:srgbClr>
            </a:solidFill>
          </p:spPr>
          <p:txBody>
            <a:bodyPr/>
            <a:lstStyle/>
            <a:p/>
          </p:txBody>
        </p:sp>
        <p:sp>
          <p:nvSpPr>
            <p:cNvPr id="37" name="rc37"/>
            <p:cNvSpPr/>
            <p:nvPr/>
          </p:nvSpPr>
          <p:spPr>
            <a:xfrm>
              <a:off x="6577830" y="4194149"/>
              <a:ext cx="416196" cy="758483"/>
            </a:xfrm>
            <a:prstGeom prst="rect">
              <a:avLst/>
            </a:prstGeom>
            <a:solidFill>
              <a:srgbClr val="1CABE2">
                <a:alpha val="100000"/>
              </a:srgbClr>
            </a:solidFill>
          </p:spPr>
          <p:txBody>
            <a:bodyPr/>
            <a:lstStyle/>
            <a:p/>
          </p:txBody>
        </p:sp>
        <p:sp>
          <p:nvSpPr>
            <p:cNvPr id="38" name="rc38"/>
            <p:cNvSpPr/>
            <p:nvPr/>
          </p:nvSpPr>
          <p:spPr>
            <a:xfrm>
              <a:off x="7040271" y="4504301"/>
              <a:ext cx="416196" cy="448331"/>
            </a:xfrm>
            <a:prstGeom prst="rect">
              <a:avLst/>
            </a:prstGeom>
            <a:solidFill>
              <a:srgbClr val="1CABE2">
                <a:alpha val="100000"/>
              </a:srgbClr>
            </a:solidFill>
          </p:spPr>
          <p:txBody>
            <a:bodyPr/>
            <a:lstStyle/>
            <a:p/>
          </p:txBody>
        </p:sp>
        <p:sp>
          <p:nvSpPr>
            <p:cNvPr id="39" name="pl39"/>
            <p:cNvSpPr/>
            <p:nvPr/>
          </p:nvSpPr>
          <p:spPr>
            <a:xfrm>
              <a:off x="1236639" y="1864232"/>
              <a:ext cx="6011730" cy="249567"/>
            </a:xfrm>
            <a:custGeom>
              <a:avLst/>
              <a:pathLst>
                <a:path w="6011730" h="249567">
                  <a:moveTo>
                    <a:pt x="0" y="31195"/>
                  </a:moveTo>
                  <a:lnTo>
                    <a:pt x="462440" y="0"/>
                  </a:lnTo>
                  <a:lnTo>
                    <a:pt x="924881" y="93587"/>
                  </a:lnTo>
                  <a:lnTo>
                    <a:pt x="1387322" y="0"/>
                  </a:lnTo>
                  <a:lnTo>
                    <a:pt x="1849763" y="62391"/>
                  </a:lnTo>
                  <a:lnTo>
                    <a:pt x="2312204" y="124783"/>
                  </a:lnTo>
                  <a:lnTo>
                    <a:pt x="2774644" y="93587"/>
                  </a:lnTo>
                  <a:lnTo>
                    <a:pt x="3237085" y="93587"/>
                  </a:lnTo>
                  <a:lnTo>
                    <a:pt x="3699526" y="218371"/>
                  </a:lnTo>
                  <a:lnTo>
                    <a:pt x="4161967" y="187175"/>
                  </a:lnTo>
                  <a:lnTo>
                    <a:pt x="4624408" y="155979"/>
                  </a:lnTo>
                  <a:lnTo>
                    <a:pt x="5086848" y="93587"/>
                  </a:lnTo>
                  <a:lnTo>
                    <a:pt x="5549289" y="249567"/>
                  </a:lnTo>
                  <a:lnTo>
                    <a:pt x="6011730" y="218371"/>
                  </a:lnTo>
                </a:path>
              </a:pathLst>
            </a:custGeom>
            <a:ln w="27101" cap="flat">
              <a:solidFill>
                <a:srgbClr val="00833D">
                  <a:alpha val="100000"/>
                </a:srgbClr>
              </a:solidFill>
              <a:prstDash val="solid"/>
              <a:round/>
            </a:ln>
          </p:spPr>
          <p:txBody>
            <a:bodyPr/>
            <a:lstStyle/>
            <a:p/>
          </p:txBody>
        </p:sp>
        <p:sp>
          <p:nvSpPr>
            <p:cNvPr id="40" name="pl40"/>
            <p:cNvSpPr/>
            <p:nvPr/>
          </p:nvSpPr>
          <p:spPr>
            <a:xfrm>
              <a:off x="1236639" y="1864232"/>
              <a:ext cx="6011730" cy="187175"/>
            </a:xfrm>
            <a:custGeom>
              <a:avLst/>
              <a:pathLst>
                <a:path w="6011730" h="187175">
                  <a:moveTo>
                    <a:pt x="0" y="31195"/>
                  </a:moveTo>
                  <a:lnTo>
                    <a:pt x="462440" y="62391"/>
                  </a:lnTo>
                  <a:lnTo>
                    <a:pt x="924881" y="62391"/>
                  </a:lnTo>
                  <a:lnTo>
                    <a:pt x="1387322" y="93587"/>
                  </a:lnTo>
                  <a:lnTo>
                    <a:pt x="1849763" y="31195"/>
                  </a:lnTo>
                  <a:lnTo>
                    <a:pt x="2312204" y="93587"/>
                  </a:lnTo>
                  <a:lnTo>
                    <a:pt x="2774644" y="93587"/>
                  </a:lnTo>
                  <a:lnTo>
                    <a:pt x="3237085" y="0"/>
                  </a:lnTo>
                  <a:lnTo>
                    <a:pt x="3699526" y="187175"/>
                  </a:lnTo>
                  <a:lnTo>
                    <a:pt x="4161967" y="62391"/>
                  </a:lnTo>
                  <a:lnTo>
                    <a:pt x="4624408" y="124783"/>
                  </a:lnTo>
                  <a:lnTo>
                    <a:pt x="5086848" y="187175"/>
                  </a:lnTo>
                  <a:lnTo>
                    <a:pt x="5549289" y="155979"/>
                  </a:lnTo>
                  <a:lnTo>
                    <a:pt x="6011730" y="155979"/>
                  </a:lnTo>
                </a:path>
              </a:pathLst>
            </a:custGeom>
            <a:ln w="27101" cap="flat">
              <a:solidFill>
                <a:srgbClr val="002759">
                  <a:alpha val="100000"/>
                </a:srgbClr>
              </a:solidFill>
              <a:prstDash val="solid"/>
              <a:round/>
            </a:ln>
          </p:spPr>
          <p:txBody>
            <a:bodyPr/>
            <a:lstStyle/>
            <a:p/>
          </p:txBody>
        </p:sp>
        <p:sp>
          <p:nvSpPr>
            <p:cNvPr id="41" name="pt41"/>
            <p:cNvSpPr/>
            <p:nvPr/>
          </p:nvSpPr>
          <p:spPr>
            <a:xfrm>
              <a:off x="1205038"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67479"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29919"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92360"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54801"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517242"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79683"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42123"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04564"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67005"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29446"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91887"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54327"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16768"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205038"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67479"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129919"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92360"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54801"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517242"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79683"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42123"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904564"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67005"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29446"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91887"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54327"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16768"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20348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1665920" y="482419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2062043" y="480594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319</a:t>
              </a:r>
            </a:p>
          </p:txBody>
        </p:sp>
        <p:sp>
          <p:nvSpPr>
            <p:cNvPr id="72" name="tx72"/>
            <p:cNvSpPr/>
            <p:nvPr/>
          </p:nvSpPr>
          <p:spPr>
            <a:xfrm>
              <a:off x="2441600" y="387148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17,779</a:t>
              </a:r>
            </a:p>
          </p:txBody>
        </p:sp>
        <p:sp>
          <p:nvSpPr>
            <p:cNvPr id="73" name="tx73"/>
            <p:cNvSpPr/>
            <p:nvPr/>
          </p:nvSpPr>
          <p:spPr>
            <a:xfrm>
              <a:off x="305324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3515684" y="4824041"/>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5" name="tx75"/>
            <p:cNvSpPr/>
            <p:nvPr/>
          </p:nvSpPr>
          <p:spPr>
            <a:xfrm>
              <a:off x="3862081" y="474924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1,104</a:t>
              </a:r>
            </a:p>
          </p:txBody>
        </p:sp>
        <p:sp>
          <p:nvSpPr>
            <p:cNvPr id="76" name="tx76"/>
            <p:cNvSpPr/>
            <p:nvPr/>
          </p:nvSpPr>
          <p:spPr>
            <a:xfrm>
              <a:off x="4324522" y="468613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2,303</a:t>
              </a:r>
            </a:p>
          </p:txBody>
        </p:sp>
        <p:sp>
          <p:nvSpPr>
            <p:cNvPr id="77" name="tx77"/>
            <p:cNvSpPr/>
            <p:nvPr/>
          </p:nvSpPr>
          <p:spPr>
            <a:xfrm>
              <a:off x="4836687" y="478515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715</a:t>
              </a:r>
            </a:p>
          </p:txBody>
        </p:sp>
        <p:sp>
          <p:nvSpPr>
            <p:cNvPr id="78" name="tx78"/>
            <p:cNvSpPr/>
            <p:nvPr/>
          </p:nvSpPr>
          <p:spPr>
            <a:xfrm>
              <a:off x="5365447" y="4824385"/>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9" name="tx79"/>
            <p:cNvSpPr/>
            <p:nvPr/>
          </p:nvSpPr>
          <p:spPr>
            <a:xfrm>
              <a:off x="5794728" y="482152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80" name="tx80"/>
            <p:cNvSpPr/>
            <p:nvPr/>
          </p:nvSpPr>
          <p:spPr>
            <a:xfrm>
              <a:off x="6174285" y="441451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7,463</a:t>
              </a:r>
            </a:p>
          </p:txBody>
        </p:sp>
        <p:sp>
          <p:nvSpPr>
            <p:cNvPr id="81" name="tx81"/>
            <p:cNvSpPr/>
            <p:nvPr/>
          </p:nvSpPr>
          <p:spPr>
            <a:xfrm>
              <a:off x="6603567" y="404887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14,409</a:t>
              </a:r>
            </a:p>
          </p:txBody>
        </p:sp>
        <p:sp>
          <p:nvSpPr>
            <p:cNvPr id="82" name="tx82"/>
            <p:cNvSpPr/>
            <p:nvPr/>
          </p:nvSpPr>
          <p:spPr>
            <a:xfrm>
              <a:off x="7099167" y="435902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8,517</a:t>
              </a:r>
            </a:p>
          </p:txBody>
        </p:sp>
        <p:sp>
          <p:nvSpPr>
            <p:cNvPr id="83" name="pl83"/>
            <p:cNvSpPr/>
            <p:nvPr/>
          </p:nvSpPr>
          <p:spPr>
            <a:xfrm>
              <a:off x="7266419" y="2085605"/>
              <a:ext cx="595884" cy="99085"/>
            </a:xfrm>
            <a:custGeom>
              <a:avLst/>
              <a:pathLst>
                <a:path w="595884" h="99085">
                  <a:moveTo>
                    <a:pt x="595884" y="99085"/>
                  </a:moveTo>
                  <a:lnTo>
                    <a:pt x="0" y="0"/>
                  </a:lnTo>
                </a:path>
              </a:pathLst>
            </a:custGeom>
          </p:spPr>
          <p:txBody>
            <a:bodyPr/>
            <a:lstStyle/>
            <a:p/>
          </p:txBody>
        </p:sp>
        <p:sp>
          <p:nvSpPr>
            <p:cNvPr id="84" name="pl84"/>
            <p:cNvSpPr/>
            <p:nvPr/>
          </p:nvSpPr>
          <p:spPr>
            <a:xfrm>
              <a:off x="7266609" y="1927760"/>
              <a:ext cx="595694" cy="89705"/>
            </a:xfrm>
            <a:custGeom>
              <a:avLst/>
              <a:pathLst>
                <a:path w="595694" h="89705">
                  <a:moveTo>
                    <a:pt x="595694" y="0"/>
                  </a:moveTo>
                  <a:lnTo>
                    <a:pt x="0" y="89705"/>
                  </a:lnTo>
                </a:path>
              </a:pathLst>
            </a:custGeom>
          </p:spPr>
          <p:txBody>
            <a:bodyPr/>
            <a:lstStyle/>
            <a:p/>
          </p:txBody>
        </p:sp>
        <p:sp>
          <p:nvSpPr>
            <p:cNvPr id="85" name="pg85"/>
            <p:cNvSpPr/>
            <p:nvPr/>
          </p:nvSpPr>
          <p:spPr>
            <a:xfrm>
              <a:off x="7793724" y="210189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14301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92%</a:t>
              </a:r>
            </a:p>
          </p:txBody>
        </p:sp>
        <p:sp>
          <p:nvSpPr>
            <p:cNvPr id="87" name="pg87"/>
            <p:cNvSpPr/>
            <p:nvPr/>
          </p:nvSpPr>
          <p:spPr>
            <a:xfrm>
              <a:off x="7793724" y="183459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187571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94%</a:t>
              </a:r>
            </a:p>
          </p:txBody>
        </p:sp>
        <p:sp>
          <p:nvSpPr>
            <p:cNvPr id="89" name="rc89"/>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90" name="tx90"/>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383603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2" name="tx92"/>
            <p:cNvSpPr/>
            <p:nvPr/>
          </p:nvSpPr>
          <p:spPr>
            <a:xfrm>
              <a:off x="508103" y="278324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93" name="tx93"/>
            <p:cNvSpPr/>
            <p:nvPr/>
          </p:nvSpPr>
          <p:spPr>
            <a:xfrm>
              <a:off x="508103" y="173044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94" name="tx94"/>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7188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50847"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1331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757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64595" y="5900002"/>
              <a:ext cx="201456" cy="201456"/>
            </a:xfrm>
            <a:prstGeom prst="rect">
              <a:avLst/>
            </a:prstGeom>
            <a:solidFill>
              <a:srgbClr val="1CABE2">
                <a:alpha val="100000"/>
              </a:srgbClr>
            </a:solidFill>
          </p:spPr>
          <p:txBody>
            <a:bodyPr/>
            <a:lstStyle/>
            <a:p/>
          </p:txBody>
        </p:sp>
        <p:sp>
          <p:nvSpPr>
            <p:cNvPr id="128" name="tx128"/>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963857" y="1334104"/>
              <a:ext cx="566715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Kyrgyzstan,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8,517 confirmed measles cases in Kyrgyzstan. In the same year, MCV1 coverage was 92% and MCV2 coverage was 94%.
The number of cases in 2025 was 41% lower than in 2024 (n=14,409).
The highest number of measles cases was reported in 2015 (n=17,779). In this year, MCV1 coverage was 99%.
Kyrgyzstan reported measles vaccine stockouts in 2006.
There were measles-containing vaccine supplementary immunization activities/campaigns in 2023, 2024, and 2025.</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Kyrgyzstan saw a decrease in measles cases compared with 2024, while MCV1 coverage was 92% and MCV2 coverage was 94%.</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121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528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4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232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9138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536880"/>
              <a:ext cx="3520101" cy="695595"/>
            </a:xfrm>
            <a:custGeom>
              <a:avLst/>
              <a:pathLst>
                <a:path w="3520101" h="695595">
                  <a:moveTo>
                    <a:pt x="0" y="695595"/>
                  </a:moveTo>
                  <a:lnTo>
                    <a:pt x="140804" y="695595"/>
                  </a:lnTo>
                  <a:lnTo>
                    <a:pt x="281608" y="579662"/>
                  </a:lnTo>
                  <a:lnTo>
                    <a:pt x="422412" y="579662"/>
                  </a:lnTo>
                  <a:lnTo>
                    <a:pt x="563216" y="695595"/>
                  </a:lnTo>
                  <a:lnTo>
                    <a:pt x="704020" y="695595"/>
                  </a:lnTo>
                  <a:lnTo>
                    <a:pt x="844824" y="231865"/>
                  </a:lnTo>
                  <a:lnTo>
                    <a:pt x="985628" y="231865"/>
                  </a:lnTo>
                  <a:lnTo>
                    <a:pt x="1126432" y="231865"/>
                  </a:lnTo>
                  <a:lnTo>
                    <a:pt x="1267236" y="347797"/>
                  </a:lnTo>
                  <a:lnTo>
                    <a:pt x="1408040" y="347797"/>
                  </a:lnTo>
                  <a:lnTo>
                    <a:pt x="1548844" y="579662"/>
                  </a:lnTo>
                  <a:lnTo>
                    <a:pt x="1689648" y="579662"/>
                  </a:lnTo>
                  <a:lnTo>
                    <a:pt x="1830452" y="463730"/>
                  </a:lnTo>
                  <a:lnTo>
                    <a:pt x="1971256" y="695595"/>
                  </a:lnTo>
                  <a:lnTo>
                    <a:pt x="2112061" y="463730"/>
                  </a:lnTo>
                  <a:lnTo>
                    <a:pt x="2252865" y="579662"/>
                  </a:lnTo>
                  <a:lnTo>
                    <a:pt x="2393669" y="463730"/>
                  </a:lnTo>
                  <a:lnTo>
                    <a:pt x="2534473" y="231865"/>
                  </a:lnTo>
                  <a:lnTo>
                    <a:pt x="2675277" y="231865"/>
                  </a:lnTo>
                  <a:lnTo>
                    <a:pt x="2816081" y="347797"/>
                  </a:lnTo>
                  <a:lnTo>
                    <a:pt x="2956885" y="695595"/>
                  </a:lnTo>
                  <a:lnTo>
                    <a:pt x="3097689" y="695595"/>
                  </a:lnTo>
                  <a:lnTo>
                    <a:pt x="3238493" y="115932"/>
                  </a:lnTo>
                  <a:lnTo>
                    <a:pt x="3379297" y="0"/>
                  </a:lnTo>
                  <a:lnTo>
                    <a:pt x="3520101" y="231865"/>
                  </a:lnTo>
                </a:path>
              </a:pathLst>
            </a:custGeom>
            <a:ln w="27101" cap="flat">
              <a:solidFill>
                <a:srgbClr val="0058AB">
                  <a:alpha val="80000"/>
                </a:srgbClr>
              </a:solidFill>
              <a:prstDash val="solid"/>
              <a:round/>
            </a:ln>
          </p:spPr>
          <p:txBody>
            <a:bodyPr/>
            <a:lstStyle/>
            <a:p/>
          </p:txBody>
        </p:sp>
        <p:sp>
          <p:nvSpPr>
            <p:cNvPr id="19" name="pl19"/>
            <p:cNvSpPr/>
            <p:nvPr/>
          </p:nvSpPr>
          <p:spPr>
            <a:xfrm>
              <a:off x="943464" y="2725352"/>
              <a:ext cx="3520101" cy="1043393"/>
            </a:xfrm>
            <a:custGeom>
              <a:avLst/>
              <a:pathLst>
                <a:path w="3520101" h="1043393">
                  <a:moveTo>
                    <a:pt x="0" y="0"/>
                  </a:moveTo>
                  <a:lnTo>
                    <a:pt x="140804" y="115932"/>
                  </a:lnTo>
                  <a:lnTo>
                    <a:pt x="281608" y="0"/>
                  </a:lnTo>
                  <a:lnTo>
                    <a:pt x="422412" y="231865"/>
                  </a:lnTo>
                  <a:lnTo>
                    <a:pt x="563216" y="347797"/>
                  </a:lnTo>
                  <a:lnTo>
                    <a:pt x="704020" y="231865"/>
                  </a:lnTo>
                  <a:lnTo>
                    <a:pt x="844824" y="347797"/>
                  </a:lnTo>
                  <a:lnTo>
                    <a:pt x="985628" y="347797"/>
                  </a:lnTo>
                  <a:lnTo>
                    <a:pt x="1126432" y="579662"/>
                  </a:lnTo>
                  <a:lnTo>
                    <a:pt x="1267236" y="695595"/>
                  </a:lnTo>
                  <a:lnTo>
                    <a:pt x="1408040" y="811528"/>
                  </a:lnTo>
                  <a:lnTo>
                    <a:pt x="1548844" y="811528"/>
                  </a:lnTo>
                  <a:lnTo>
                    <a:pt x="1689648" y="811528"/>
                  </a:lnTo>
                  <a:lnTo>
                    <a:pt x="1830452" y="811528"/>
                  </a:lnTo>
                  <a:lnTo>
                    <a:pt x="1971256" y="927460"/>
                  </a:lnTo>
                  <a:lnTo>
                    <a:pt x="2112061" y="927460"/>
                  </a:lnTo>
                  <a:lnTo>
                    <a:pt x="2252865" y="927460"/>
                  </a:lnTo>
                  <a:lnTo>
                    <a:pt x="2393669" y="927460"/>
                  </a:lnTo>
                  <a:lnTo>
                    <a:pt x="2534473" y="1043393"/>
                  </a:lnTo>
                  <a:lnTo>
                    <a:pt x="2675277" y="1043393"/>
                  </a:lnTo>
                  <a:lnTo>
                    <a:pt x="2816081" y="927460"/>
                  </a:lnTo>
                  <a:lnTo>
                    <a:pt x="2956885" y="811528"/>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20" name="pl20"/>
            <p:cNvSpPr/>
            <p:nvPr/>
          </p:nvSpPr>
          <p:spPr>
            <a:xfrm>
              <a:off x="943464" y="3536880"/>
              <a:ext cx="3520101" cy="579662"/>
            </a:xfrm>
            <a:custGeom>
              <a:avLst/>
              <a:pathLst>
                <a:path w="3520101" h="579662">
                  <a:moveTo>
                    <a:pt x="0" y="231865"/>
                  </a:moveTo>
                  <a:lnTo>
                    <a:pt x="140804" y="347797"/>
                  </a:lnTo>
                  <a:lnTo>
                    <a:pt x="281608" y="347797"/>
                  </a:lnTo>
                  <a:lnTo>
                    <a:pt x="422412" y="0"/>
                  </a:lnTo>
                  <a:lnTo>
                    <a:pt x="563216" y="463730"/>
                  </a:lnTo>
                  <a:lnTo>
                    <a:pt x="704020" y="463730"/>
                  </a:lnTo>
                  <a:lnTo>
                    <a:pt x="844824" y="463730"/>
                  </a:lnTo>
                  <a:lnTo>
                    <a:pt x="985628" y="463730"/>
                  </a:lnTo>
                  <a:lnTo>
                    <a:pt x="1126432" y="463730"/>
                  </a:lnTo>
                  <a:lnTo>
                    <a:pt x="1267236" y="463730"/>
                  </a:lnTo>
                  <a:lnTo>
                    <a:pt x="1408040" y="463730"/>
                  </a:lnTo>
                  <a:lnTo>
                    <a:pt x="1548844" y="463730"/>
                  </a:lnTo>
                  <a:lnTo>
                    <a:pt x="1689648" y="579662"/>
                  </a:lnTo>
                  <a:lnTo>
                    <a:pt x="1830452" y="463730"/>
                  </a:lnTo>
                  <a:lnTo>
                    <a:pt x="1971256" y="0"/>
                  </a:lnTo>
                  <a:lnTo>
                    <a:pt x="2112061" y="115932"/>
                  </a:lnTo>
                  <a:lnTo>
                    <a:pt x="2252865" y="115932"/>
                  </a:lnTo>
                  <a:lnTo>
                    <a:pt x="2393669" y="231865"/>
                  </a:lnTo>
                  <a:lnTo>
                    <a:pt x="2534473" y="231865"/>
                  </a:lnTo>
                  <a:lnTo>
                    <a:pt x="2675277" y="463730"/>
                  </a:lnTo>
                  <a:lnTo>
                    <a:pt x="2816081" y="231865"/>
                  </a:lnTo>
                  <a:lnTo>
                    <a:pt x="2956885" y="231865"/>
                  </a:lnTo>
                  <a:lnTo>
                    <a:pt x="3097689" y="347797"/>
                  </a:lnTo>
                  <a:lnTo>
                    <a:pt x="3238493" y="231865"/>
                  </a:lnTo>
                  <a:lnTo>
                    <a:pt x="3379297" y="231865"/>
                  </a:lnTo>
                  <a:lnTo>
                    <a:pt x="3520101" y="231865"/>
                  </a:lnTo>
                </a:path>
              </a:pathLst>
            </a:custGeom>
            <a:ln w="27101" cap="flat">
              <a:solidFill>
                <a:srgbClr val="00833D">
                  <a:alpha val="80000"/>
                </a:srgbClr>
              </a:solidFill>
              <a:prstDash val="solid"/>
              <a:round/>
            </a:ln>
          </p:spPr>
          <p:txBody>
            <a:bodyPr/>
            <a:lstStyle/>
            <a:p/>
          </p:txBody>
        </p:sp>
        <p:sp>
          <p:nvSpPr>
            <p:cNvPr id="21" name="pl21"/>
            <p:cNvSpPr/>
            <p:nvPr/>
          </p:nvSpPr>
          <p:spPr>
            <a:xfrm>
              <a:off x="943464" y="3536880"/>
              <a:ext cx="3520101" cy="695595"/>
            </a:xfrm>
            <a:custGeom>
              <a:avLst/>
              <a:pathLst>
                <a:path w="3520101" h="695595">
                  <a:moveTo>
                    <a:pt x="0" y="695595"/>
                  </a:moveTo>
                  <a:lnTo>
                    <a:pt x="140804" y="695595"/>
                  </a:lnTo>
                  <a:lnTo>
                    <a:pt x="281608" y="579662"/>
                  </a:lnTo>
                  <a:lnTo>
                    <a:pt x="422412" y="579662"/>
                  </a:lnTo>
                  <a:lnTo>
                    <a:pt x="563216" y="695595"/>
                  </a:lnTo>
                  <a:lnTo>
                    <a:pt x="704020" y="695595"/>
                  </a:lnTo>
                  <a:lnTo>
                    <a:pt x="844824" y="231865"/>
                  </a:lnTo>
                  <a:lnTo>
                    <a:pt x="985628" y="231865"/>
                  </a:lnTo>
                  <a:lnTo>
                    <a:pt x="1126432" y="231865"/>
                  </a:lnTo>
                  <a:lnTo>
                    <a:pt x="1267236" y="347797"/>
                  </a:lnTo>
                  <a:lnTo>
                    <a:pt x="1408040" y="347797"/>
                  </a:lnTo>
                  <a:lnTo>
                    <a:pt x="1548844" y="579662"/>
                  </a:lnTo>
                  <a:lnTo>
                    <a:pt x="1689648" y="579662"/>
                  </a:lnTo>
                  <a:lnTo>
                    <a:pt x="1830452" y="463730"/>
                  </a:lnTo>
                  <a:lnTo>
                    <a:pt x="1971256" y="695595"/>
                  </a:lnTo>
                  <a:lnTo>
                    <a:pt x="2112061" y="463730"/>
                  </a:lnTo>
                  <a:lnTo>
                    <a:pt x="2252865" y="579662"/>
                  </a:lnTo>
                  <a:lnTo>
                    <a:pt x="2393669" y="463730"/>
                  </a:lnTo>
                  <a:lnTo>
                    <a:pt x="2534473" y="231865"/>
                  </a:lnTo>
                  <a:lnTo>
                    <a:pt x="2675277" y="231865"/>
                  </a:lnTo>
                  <a:lnTo>
                    <a:pt x="2816081" y="347797"/>
                  </a:lnTo>
                  <a:lnTo>
                    <a:pt x="2956885" y="695595"/>
                  </a:lnTo>
                  <a:lnTo>
                    <a:pt x="3097689" y="695595"/>
                  </a:lnTo>
                  <a:lnTo>
                    <a:pt x="3238493" y="115932"/>
                  </a:lnTo>
                  <a:lnTo>
                    <a:pt x="3379297" y="0"/>
                  </a:lnTo>
                  <a:lnTo>
                    <a:pt x="3520101" y="231865"/>
                  </a:lnTo>
                </a:path>
              </a:pathLst>
            </a:custGeom>
            <a:ln w="43362" cap="flat">
              <a:solidFill>
                <a:srgbClr val="000000">
                  <a:alpha val="100000"/>
                </a:srgbClr>
              </a:solidFill>
              <a:prstDash val="solid"/>
              <a:round/>
            </a:ln>
          </p:spPr>
          <p:txBody>
            <a:bodyPr/>
            <a:lstStyle/>
            <a:p/>
          </p:txBody>
        </p:sp>
        <p:sp>
          <p:nvSpPr>
            <p:cNvPr id="22" name="pl22"/>
            <p:cNvSpPr/>
            <p:nvPr/>
          </p:nvSpPr>
          <p:spPr>
            <a:xfrm>
              <a:off x="943464" y="3536880"/>
              <a:ext cx="3520101" cy="695595"/>
            </a:xfrm>
            <a:custGeom>
              <a:avLst/>
              <a:pathLst>
                <a:path w="3520101" h="695595">
                  <a:moveTo>
                    <a:pt x="0" y="695595"/>
                  </a:moveTo>
                  <a:lnTo>
                    <a:pt x="140804" y="695595"/>
                  </a:lnTo>
                  <a:lnTo>
                    <a:pt x="281608" y="579662"/>
                  </a:lnTo>
                  <a:lnTo>
                    <a:pt x="422412" y="579662"/>
                  </a:lnTo>
                  <a:lnTo>
                    <a:pt x="563216" y="695595"/>
                  </a:lnTo>
                  <a:lnTo>
                    <a:pt x="704020" y="695595"/>
                  </a:lnTo>
                  <a:lnTo>
                    <a:pt x="844824" y="231865"/>
                  </a:lnTo>
                  <a:lnTo>
                    <a:pt x="985628" y="231865"/>
                  </a:lnTo>
                  <a:lnTo>
                    <a:pt x="1126432" y="231865"/>
                  </a:lnTo>
                  <a:lnTo>
                    <a:pt x="1267236" y="347797"/>
                  </a:lnTo>
                  <a:lnTo>
                    <a:pt x="1408040" y="347797"/>
                  </a:lnTo>
                  <a:lnTo>
                    <a:pt x="1548844" y="579662"/>
                  </a:lnTo>
                  <a:lnTo>
                    <a:pt x="1689648" y="579662"/>
                  </a:lnTo>
                  <a:lnTo>
                    <a:pt x="1830452" y="463730"/>
                  </a:lnTo>
                  <a:lnTo>
                    <a:pt x="1971256" y="695595"/>
                  </a:lnTo>
                  <a:lnTo>
                    <a:pt x="2112061" y="463730"/>
                  </a:lnTo>
                  <a:lnTo>
                    <a:pt x="2252865" y="579662"/>
                  </a:lnTo>
                  <a:lnTo>
                    <a:pt x="2393669" y="463730"/>
                  </a:lnTo>
                  <a:lnTo>
                    <a:pt x="2534473" y="231865"/>
                  </a:lnTo>
                  <a:lnTo>
                    <a:pt x="2675277" y="231865"/>
                  </a:lnTo>
                  <a:lnTo>
                    <a:pt x="2816081" y="347797"/>
                  </a:lnTo>
                  <a:lnTo>
                    <a:pt x="2956885" y="695595"/>
                  </a:lnTo>
                  <a:lnTo>
                    <a:pt x="3097689" y="695595"/>
                  </a:lnTo>
                  <a:lnTo>
                    <a:pt x="3238493" y="115932"/>
                  </a:lnTo>
                  <a:lnTo>
                    <a:pt x="3379297" y="0"/>
                  </a:lnTo>
                  <a:lnTo>
                    <a:pt x="3520101" y="231865"/>
                  </a:lnTo>
                </a:path>
              </a:pathLst>
            </a:custGeom>
            <a:ln w="27101" cap="flat">
              <a:solidFill>
                <a:srgbClr val="0058AB">
                  <a:alpha val="100000"/>
                </a:srgbClr>
              </a:solidFill>
              <a:prstDash val="solid"/>
              <a:round/>
            </a:ln>
          </p:spPr>
          <p:txBody>
            <a:bodyPr/>
            <a:lstStyle/>
            <a:p/>
          </p:txBody>
        </p:sp>
        <p:sp>
          <p:nvSpPr>
            <p:cNvPr id="23" name="pl23"/>
            <p:cNvSpPr/>
            <p:nvPr/>
          </p:nvSpPr>
          <p:spPr>
            <a:xfrm>
              <a:off x="767459" y="423247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88467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88467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53688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652812"/>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3420947"/>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189082"/>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420947"/>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818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8469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3" name="pg33"/>
            <p:cNvSpPr/>
            <p:nvPr/>
          </p:nvSpPr>
          <p:spPr>
            <a:xfrm>
              <a:off x="1588995" y="3818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8469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2293016" y="34703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49908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997036" y="35862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61630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560252" y="33543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338473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64273" y="31225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31513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4405077" y="33543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38473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tx45"/>
            <p:cNvSpPr/>
            <p:nvPr/>
          </p:nvSpPr>
          <p:spPr>
            <a:xfrm>
              <a:off x="4523855" y="361374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7299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7" name="tx47"/>
            <p:cNvSpPr/>
            <p:nvPr/>
          </p:nvSpPr>
          <p:spPr>
            <a:xfrm>
              <a:off x="641260" y="418983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0305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871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48082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48082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3046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9291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47929" y="6093143"/>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63" name="tx63"/>
            <p:cNvSpPr/>
            <p:nvPr/>
          </p:nvSpPr>
          <p:spPr>
            <a:xfrm>
              <a:off x="279755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60014"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8121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6528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4934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232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19138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884678"/>
              <a:ext cx="3520101" cy="1275258"/>
            </a:xfrm>
            <a:custGeom>
              <a:avLst/>
              <a:pathLst>
                <a:path w="3520101" h="1275258">
                  <a:moveTo>
                    <a:pt x="0" y="231865"/>
                  </a:moveTo>
                  <a:lnTo>
                    <a:pt x="140804" y="347797"/>
                  </a:lnTo>
                  <a:lnTo>
                    <a:pt x="281608" y="231865"/>
                  </a:lnTo>
                  <a:lnTo>
                    <a:pt x="422412" y="347797"/>
                  </a:lnTo>
                  <a:lnTo>
                    <a:pt x="563216" y="347797"/>
                  </a:lnTo>
                  <a:lnTo>
                    <a:pt x="704020" y="463730"/>
                  </a:lnTo>
                  <a:lnTo>
                    <a:pt x="844824" y="463730"/>
                  </a:lnTo>
                  <a:lnTo>
                    <a:pt x="985628" y="463730"/>
                  </a:lnTo>
                  <a:lnTo>
                    <a:pt x="1126432" y="347797"/>
                  </a:lnTo>
                  <a:lnTo>
                    <a:pt x="1267236" y="463730"/>
                  </a:lnTo>
                  <a:lnTo>
                    <a:pt x="1408040" y="347797"/>
                  </a:lnTo>
                  <a:lnTo>
                    <a:pt x="1548844" y="347797"/>
                  </a:lnTo>
                  <a:lnTo>
                    <a:pt x="1689648" y="463730"/>
                  </a:lnTo>
                  <a:lnTo>
                    <a:pt x="1830452" y="347797"/>
                  </a:lnTo>
                  <a:lnTo>
                    <a:pt x="1971256" y="347797"/>
                  </a:lnTo>
                  <a:lnTo>
                    <a:pt x="2112061" y="347797"/>
                  </a:lnTo>
                  <a:lnTo>
                    <a:pt x="2252865" y="347797"/>
                  </a:lnTo>
                  <a:lnTo>
                    <a:pt x="2393669" y="463730"/>
                  </a:lnTo>
                  <a:lnTo>
                    <a:pt x="2534473" y="115932"/>
                  </a:lnTo>
                  <a:lnTo>
                    <a:pt x="2675277" y="0"/>
                  </a:lnTo>
                  <a:lnTo>
                    <a:pt x="2816081" y="579662"/>
                  </a:lnTo>
                  <a:lnTo>
                    <a:pt x="2956885" y="811528"/>
                  </a:lnTo>
                  <a:lnTo>
                    <a:pt x="3097689" y="811528"/>
                  </a:lnTo>
                  <a:lnTo>
                    <a:pt x="3238493" y="927460"/>
                  </a:lnTo>
                  <a:lnTo>
                    <a:pt x="3379297" y="463730"/>
                  </a:lnTo>
                  <a:lnTo>
                    <a:pt x="3520101" y="1275258"/>
                  </a:lnTo>
                </a:path>
              </a:pathLst>
            </a:custGeom>
            <a:ln w="27101" cap="flat">
              <a:solidFill>
                <a:srgbClr val="0058AB">
                  <a:alpha val="80000"/>
                </a:srgbClr>
              </a:solidFill>
              <a:prstDash val="solid"/>
              <a:round/>
            </a:ln>
          </p:spPr>
          <p:txBody>
            <a:bodyPr/>
            <a:lstStyle/>
            <a:p/>
          </p:txBody>
        </p:sp>
        <p:sp>
          <p:nvSpPr>
            <p:cNvPr id="80" name="pl80"/>
            <p:cNvSpPr/>
            <p:nvPr/>
          </p:nvSpPr>
          <p:spPr>
            <a:xfrm>
              <a:off x="5308715" y="2609419"/>
              <a:ext cx="3520101" cy="1043393"/>
            </a:xfrm>
            <a:custGeom>
              <a:avLst/>
              <a:pathLst>
                <a:path w="3520101" h="1043393">
                  <a:moveTo>
                    <a:pt x="0" y="0"/>
                  </a:moveTo>
                  <a:lnTo>
                    <a:pt x="140804" y="115932"/>
                  </a:lnTo>
                  <a:lnTo>
                    <a:pt x="281608" y="115932"/>
                  </a:lnTo>
                  <a:lnTo>
                    <a:pt x="422412" y="231865"/>
                  </a:lnTo>
                  <a:lnTo>
                    <a:pt x="563216" y="347797"/>
                  </a:lnTo>
                  <a:lnTo>
                    <a:pt x="704020" y="347797"/>
                  </a:lnTo>
                  <a:lnTo>
                    <a:pt x="844824" y="463730"/>
                  </a:lnTo>
                  <a:lnTo>
                    <a:pt x="985628" y="579662"/>
                  </a:lnTo>
                  <a:lnTo>
                    <a:pt x="1126432" y="695595"/>
                  </a:lnTo>
                  <a:lnTo>
                    <a:pt x="1267236" y="811528"/>
                  </a:lnTo>
                  <a:lnTo>
                    <a:pt x="1408040" y="927460"/>
                  </a:lnTo>
                  <a:lnTo>
                    <a:pt x="1548844" y="927460"/>
                  </a:lnTo>
                  <a:lnTo>
                    <a:pt x="1689648" y="927460"/>
                  </a:lnTo>
                  <a:lnTo>
                    <a:pt x="1830452" y="927460"/>
                  </a:lnTo>
                  <a:lnTo>
                    <a:pt x="1971256" y="927460"/>
                  </a:lnTo>
                  <a:lnTo>
                    <a:pt x="2112061" y="1043393"/>
                  </a:lnTo>
                  <a:lnTo>
                    <a:pt x="2252865" y="927460"/>
                  </a:lnTo>
                  <a:lnTo>
                    <a:pt x="2393669" y="927460"/>
                  </a:lnTo>
                  <a:lnTo>
                    <a:pt x="2534473" y="1043393"/>
                  </a:lnTo>
                  <a:lnTo>
                    <a:pt x="2675277" y="1043393"/>
                  </a:lnTo>
                  <a:lnTo>
                    <a:pt x="2816081" y="1043393"/>
                  </a:lnTo>
                  <a:lnTo>
                    <a:pt x="2956885" y="927460"/>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81" name="pl81"/>
            <p:cNvSpPr/>
            <p:nvPr/>
          </p:nvSpPr>
          <p:spPr>
            <a:xfrm>
              <a:off x="5308715" y="3768745"/>
              <a:ext cx="3520101" cy="579662"/>
            </a:xfrm>
            <a:custGeom>
              <a:avLst/>
              <a:pathLst>
                <a:path w="3520101" h="579662">
                  <a:moveTo>
                    <a:pt x="0" y="0"/>
                  </a:moveTo>
                  <a:lnTo>
                    <a:pt x="140804" y="115932"/>
                  </a:lnTo>
                  <a:lnTo>
                    <a:pt x="281608" y="231865"/>
                  </a:lnTo>
                  <a:lnTo>
                    <a:pt x="422412" y="347797"/>
                  </a:lnTo>
                  <a:lnTo>
                    <a:pt x="563216" y="231865"/>
                  </a:lnTo>
                  <a:lnTo>
                    <a:pt x="704020" y="231865"/>
                  </a:lnTo>
                  <a:lnTo>
                    <a:pt x="844824" y="463730"/>
                  </a:lnTo>
                  <a:lnTo>
                    <a:pt x="985628" y="347797"/>
                  </a:lnTo>
                  <a:lnTo>
                    <a:pt x="1126432" y="347797"/>
                  </a:lnTo>
                  <a:lnTo>
                    <a:pt x="1267236" y="347797"/>
                  </a:lnTo>
                  <a:lnTo>
                    <a:pt x="1408040" y="347797"/>
                  </a:lnTo>
                  <a:lnTo>
                    <a:pt x="1548844" y="579662"/>
                  </a:lnTo>
                  <a:lnTo>
                    <a:pt x="1689648" y="347797"/>
                  </a:lnTo>
                  <a:lnTo>
                    <a:pt x="1830452" y="347797"/>
                  </a:lnTo>
                  <a:lnTo>
                    <a:pt x="1971256" y="231865"/>
                  </a:lnTo>
                  <a:lnTo>
                    <a:pt x="2112061" y="231865"/>
                  </a:lnTo>
                  <a:lnTo>
                    <a:pt x="2252865" y="231865"/>
                  </a:lnTo>
                  <a:lnTo>
                    <a:pt x="2393669" y="463730"/>
                  </a:lnTo>
                  <a:lnTo>
                    <a:pt x="2534473" y="231865"/>
                  </a:lnTo>
                  <a:lnTo>
                    <a:pt x="2675277" y="347797"/>
                  </a:lnTo>
                  <a:lnTo>
                    <a:pt x="2816081" y="115932"/>
                  </a:lnTo>
                  <a:lnTo>
                    <a:pt x="2956885" y="231865"/>
                  </a:lnTo>
                  <a:lnTo>
                    <a:pt x="3097689" y="115932"/>
                  </a:lnTo>
                  <a:lnTo>
                    <a:pt x="3238493" y="115932"/>
                  </a:lnTo>
                  <a:lnTo>
                    <a:pt x="3379297" y="347797"/>
                  </a:lnTo>
                  <a:lnTo>
                    <a:pt x="3520101" y="115932"/>
                  </a:lnTo>
                </a:path>
              </a:pathLst>
            </a:custGeom>
            <a:ln w="27101" cap="flat">
              <a:solidFill>
                <a:srgbClr val="00833D">
                  <a:alpha val="80000"/>
                </a:srgbClr>
              </a:solidFill>
              <a:prstDash val="solid"/>
              <a:round/>
            </a:ln>
          </p:spPr>
          <p:txBody>
            <a:bodyPr/>
            <a:lstStyle/>
            <a:p/>
          </p:txBody>
        </p:sp>
        <p:sp>
          <p:nvSpPr>
            <p:cNvPr id="82" name="pl82"/>
            <p:cNvSpPr/>
            <p:nvPr/>
          </p:nvSpPr>
          <p:spPr>
            <a:xfrm>
              <a:off x="5308715" y="3884678"/>
              <a:ext cx="3520101" cy="1275258"/>
            </a:xfrm>
            <a:custGeom>
              <a:avLst/>
              <a:pathLst>
                <a:path w="3520101" h="1275258">
                  <a:moveTo>
                    <a:pt x="0" y="231865"/>
                  </a:moveTo>
                  <a:lnTo>
                    <a:pt x="140804" y="347797"/>
                  </a:lnTo>
                  <a:lnTo>
                    <a:pt x="281608" y="231865"/>
                  </a:lnTo>
                  <a:lnTo>
                    <a:pt x="422412" y="347797"/>
                  </a:lnTo>
                  <a:lnTo>
                    <a:pt x="563216" y="347797"/>
                  </a:lnTo>
                  <a:lnTo>
                    <a:pt x="704020" y="463730"/>
                  </a:lnTo>
                  <a:lnTo>
                    <a:pt x="844824" y="463730"/>
                  </a:lnTo>
                  <a:lnTo>
                    <a:pt x="985628" y="463730"/>
                  </a:lnTo>
                  <a:lnTo>
                    <a:pt x="1126432" y="347797"/>
                  </a:lnTo>
                  <a:lnTo>
                    <a:pt x="1267236" y="463730"/>
                  </a:lnTo>
                  <a:lnTo>
                    <a:pt x="1408040" y="347797"/>
                  </a:lnTo>
                  <a:lnTo>
                    <a:pt x="1548844" y="347797"/>
                  </a:lnTo>
                  <a:lnTo>
                    <a:pt x="1689648" y="463730"/>
                  </a:lnTo>
                  <a:lnTo>
                    <a:pt x="1830452" y="347797"/>
                  </a:lnTo>
                  <a:lnTo>
                    <a:pt x="1971256" y="347797"/>
                  </a:lnTo>
                  <a:lnTo>
                    <a:pt x="2112061" y="347797"/>
                  </a:lnTo>
                  <a:lnTo>
                    <a:pt x="2252865" y="347797"/>
                  </a:lnTo>
                  <a:lnTo>
                    <a:pt x="2393669" y="463730"/>
                  </a:lnTo>
                  <a:lnTo>
                    <a:pt x="2534473" y="115932"/>
                  </a:lnTo>
                  <a:lnTo>
                    <a:pt x="2675277" y="0"/>
                  </a:lnTo>
                  <a:lnTo>
                    <a:pt x="2816081" y="579662"/>
                  </a:lnTo>
                  <a:lnTo>
                    <a:pt x="2956885" y="811528"/>
                  </a:lnTo>
                  <a:lnTo>
                    <a:pt x="3097689" y="811528"/>
                  </a:lnTo>
                  <a:lnTo>
                    <a:pt x="3238493" y="927460"/>
                  </a:lnTo>
                  <a:lnTo>
                    <a:pt x="3379297" y="463730"/>
                  </a:lnTo>
                  <a:lnTo>
                    <a:pt x="3520101" y="1275258"/>
                  </a:lnTo>
                </a:path>
              </a:pathLst>
            </a:custGeom>
            <a:ln w="43362" cap="flat">
              <a:solidFill>
                <a:srgbClr val="000000">
                  <a:alpha val="100000"/>
                </a:srgbClr>
              </a:solidFill>
              <a:prstDash val="solid"/>
              <a:round/>
            </a:ln>
          </p:spPr>
          <p:txBody>
            <a:bodyPr/>
            <a:lstStyle/>
            <a:p/>
          </p:txBody>
        </p:sp>
        <p:sp>
          <p:nvSpPr>
            <p:cNvPr id="83" name="pl83"/>
            <p:cNvSpPr/>
            <p:nvPr/>
          </p:nvSpPr>
          <p:spPr>
            <a:xfrm>
              <a:off x="5308715" y="3884678"/>
              <a:ext cx="3520101" cy="1275258"/>
            </a:xfrm>
            <a:custGeom>
              <a:avLst/>
              <a:pathLst>
                <a:path w="3520101" h="1275258">
                  <a:moveTo>
                    <a:pt x="0" y="231865"/>
                  </a:moveTo>
                  <a:lnTo>
                    <a:pt x="140804" y="347797"/>
                  </a:lnTo>
                  <a:lnTo>
                    <a:pt x="281608" y="231865"/>
                  </a:lnTo>
                  <a:lnTo>
                    <a:pt x="422412" y="347797"/>
                  </a:lnTo>
                  <a:lnTo>
                    <a:pt x="563216" y="347797"/>
                  </a:lnTo>
                  <a:lnTo>
                    <a:pt x="704020" y="463730"/>
                  </a:lnTo>
                  <a:lnTo>
                    <a:pt x="844824" y="463730"/>
                  </a:lnTo>
                  <a:lnTo>
                    <a:pt x="985628" y="463730"/>
                  </a:lnTo>
                  <a:lnTo>
                    <a:pt x="1126432" y="347797"/>
                  </a:lnTo>
                  <a:lnTo>
                    <a:pt x="1267236" y="463730"/>
                  </a:lnTo>
                  <a:lnTo>
                    <a:pt x="1408040" y="347797"/>
                  </a:lnTo>
                  <a:lnTo>
                    <a:pt x="1548844" y="347797"/>
                  </a:lnTo>
                  <a:lnTo>
                    <a:pt x="1689648" y="463730"/>
                  </a:lnTo>
                  <a:lnTo>
                    <a:pt x="1830452" y="347797"/>
                  </a:lnTo>
                  <a:lnTo>
                    <a:pt x="1971256" y="347797"/>
                  </a:lnTo>
                  <a:lnTo>
                    <a:pt x="2112061" y="347797"/>
                  </a:lnTo>
                  <a:lnTo>
                    <a:pt x="2252865" y="347797"/>
                  </a:lnTo>
                  <a:lnTo>
                    <a:pt x="2393669" y="463730"/>
                  </a:lnTo>
                  <a:lnTo>
                    <a:pt x="2534473" y="115932"/>
                  </a:lnTo>
                  <a:lnTo>
                    <a:pt x="2675277" y="0"/>
                  </a:lnTo>
                  <a:lnTo>
                    <a:pt x="2816081" y="579662"/>
                  </a:lnTo>
                  <a:lnTo>
                    <a:pt x="2956885" y="811528"/>
                  </a:lnTo>
                  <a:lnTo>
                    <a:pt x="3097689" y="811528"/>
                  </a:lnTo>
                  <a:lnTo>
                    <a:pt x="3238493" y="927460"/>
                  </a:lnTo>
                  <a:lnTo>
                    <a:pt x="3379297" y="463730"/>
                  </a:lnTo>
                  <a:lnTo>
                    <a:pt x="3520101" y="1275258"/>
                  </a:lnTo>
                </a:path>
              </a:pathLst>
            </a:custGeom>
            <a:ln w="27101" cap="flat">
              <a:solidFill>
                <a:srgbClr val="0058AB">
                  <a:alpha val="100000"/>
                </a:srgbClr>
              </a:solidFill>
              <a:prstDash val="solid"/>
              <a:round/>
            </a:ln>
          </p:spPr>
          <p:txBody>
            <a:bodyPr/>
            <a:lstStyle/>
            <a:p/>
          </p:txBody>
        </p:sp>
        <p:sp>
          <p:nvSpPr>
            <p:cNvPr id="84" name="pl84"/>
            <p:cNvSpPr/>
            <p:nvPr/>
          </p:nvSpPr>
          <p:spPr>
            <a:xfrm>
              <a:off x="5132709" y="423247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76874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00061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88467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88467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53688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00061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81213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702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73223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4" name="pg94"/>
            <p:cNvSpPr/>
            <p:nvPr/>
          </p:nvSpPr>
          <p:spPr>
            <a:xfrm>
              <a:off x="5937400" y="393404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67753" y="3964101"/>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6" name="pg96"/>
            <p:cNvSpPr/>
            <p:nvPr/>
          </p:nvSpPr>
          <p:spPr>
            <a:xfrm>
              <a:off x="6658267" y="3818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8469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8" name="pg98"/>
            <p:cNvSpPr/>
            <p:nvPr/>
          </p:nvSpPr>
          <p:spPr>
            <a:xfrm>
              <a:off x="7362287" y="3818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38469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0" name="pg100"/>
            <p:cNvSpPr/>
            <p:nvPr/>
          </p:nvSpPr>
          <p:spPr>
            <a:xfrm>
              <a:off x="7925503" y="34703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349908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2" name="pg102"/>
            <p:cNvSpPr/>
            <p:nvPr/>
          </p:nvSpPr>
          <p:spPr>
            <a:xfrm>
              <a:off x="8612677" y="393404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43031" y="3964101"/>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8753481" y="474557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774394"/>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6" name="tx106"/>
            <p:cNvSpPr/>
            <p:nvPr/>
          </p:nvSpPr>
          <p:spPr>
            <a:xfrm>
              <a:off x="8889106" y="34964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84418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8" name="tx108"/>
            <p:cNvSpPr/>
            <p:nvPr/>
          </p:nvSpPr>
          <p:spPr>
            <a:xfrm>
              <a:off x="5006511" y="418983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0305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871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84608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4608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9571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5816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13180" y="6093143"/>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124" name="tx124"/>
            <p:cNvSpPr/>
            <p:nvPr/>
          </p:nvSpPr>
          <p:spPr>
            <a:xfrm>
              <a:off x="716281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25265"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-8%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Kyrgyzstan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Kyrgyzstan, indicating good retention of children in immunization programmes, and current efforts to ensure follow up are successful.</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59393"/>
            </a:xfrm>
            <a:custGeom>
              <a:avLst/>
              <a:pathLst>
                <a:path w="2135265" h="59393">
                  <a:moveTo>
                    <a:pt x="0" y="25454"/>
                  </a:moveTo>
                  <a:lnTo>
                    <a:pt x="85410" y="0"/>
                  </a:lnTo>
                  <a:lnTo>
                    <a:pt x="170821" y="0"/>
                  </a:lnTo>
                  <a:lnTo>
                    <a:pt x="256231" y="0"/>
                  </a:lnTo>
                  <a:lnTo>
                    <a:pt x="341642" y="8484"/>
                  </a:lnTo>
                  <a:lnTo>
                    <a:pt x="427053" y="25454"/>
                  </a:lnTo>
                  <a:lnTo>
                    <a:pt x="512463" y="0"/>
                  </a:lnTo>
                  <a:lnTo>
                    <a:pt x="597874" y="8484"/>
                  </a:lnTo>
                  <a:lnTo>
                    <a:pt x="683284" y="0"/>
                  </a:lnTo>
                  <a:lnTo>
                    <a:pt x="768695" y="8484"/>
                  </a:lnTo>
                  <a:lnTo>
                    <a:pt x="854106" y="8484"/>
                  </a:lnTo>
                  <a:lnTo>
                    <a:pt x="939516" y="8484"/>
                  </a:lnTo>
                  <a:lnTo>
                    <a:pt x="1024927" y="8484"/>
                  </a:lnTo>
                  <a:lnTo>
                    <a:pt x="1110337" y="8484"/>
                  </a:lnTo>
                  <a:lnTo>
                    <a:pt x="1195748" y="16969"/>
                  </a:lnTo>
                  <a:lnTo>
                    <a:pt x="1281159" y="16969"/>
                  </a:lnTo>
                  <a:lnTo>
                    <a:pt x="1366569" y="16969"/>
                  </a:lnTo>
                  <a:lnTo>
                    <a:pt x="1451980" y="16969"/>
                  </a:lnTo>
                  <a:lnTo>
                    <a:pt x="1537390" y="16969"/>
                  </a:lnTo>
                  <a:lnTo>
                    <a:pt x="1622801" y="25454"/>
                  </a:lnTo>
                  <a:lnTo>
                    <a:pt x="1708212" y="25454"/>
                  </a:lnTo>
                  <a:lnTo>
                    <a:pt x="1793622" y="16969"/>
                  </a:lnTo>
                  <a:lnTo>
                    <a:pt x="1879033" y="16969"/>
                  </a:lnTo>
                  <a:lnTo>
                    <a:pt x="1964443" y="33939"/>
                  </a:lnTo>
                  <a:lnTo>
                    <a:pt x="2049854" y="59393"/>
                  </a:lnTo>
                  <a:lnTo>
                    <a:pt x="2135265" y="3393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223926"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tx52"/>
            <p:cNvSpPr/>
            <p:nvPr/>
          </p:nvSpPr>
          <p:spPr>
            <a:xfrm>
              <a:off x="262464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301308"/>
              <a:ext cx="597874" cy="339393"/>
            </a:xfrm>
            <a:custGeom>
              <a:avLst/>
              <a:pathLst>
                <a:path w="597874" h="339393">
                  <a:moveTo>
                    <a:pt x="0" y="339393"/>
                  </a:moveTo>
                  <a:lnTo>
                    <a:pt x="85410" y="0"/>
                  </a:lnTo>
                  <a:lnTo>
                    <a:pt x="170821" y="67878"/>
                  </a:lnTo>
                  <a:lnTo>
                    <a:pt x="256231" y="59393"/>
                  </a:lnTo>
                  <a:lnTo>
                    <a:pt x="341642" y="25454"/>
                  </a:lnTo>
                  <a:lnTo>
                    <a:pt x="427053" y="67878"/>
                  </a:lnTo>
                  <a:lnTo>
                    <a:pt x="512463" y="76363"/>
                  </a:lnTo>
                  <a:lnTo>
                    <a:pt x="597874" y="118787"/>
                  </a:lnTo>
                </a:path>
              </a:pathLst>
            </a:custGeom>
            <a:ln w="27101" cap="flat">
              <a:solidFill>
                <a:srgbClr val="1CABE2">
                  <a:alpha val="100000"/>
                </a:srgbClr>
              </a:solidFill>
              <a:prstDash val="solid"/>
              <a:round/>
            </a:ln>
          </p:spPr>
          <p:txBody>
            <a:bodyPr/>
            <a:lstStyle/>
            <a:p/>
          </p:txBody>
        </p:sp>
        <p:sp>
          <p:nvSpPr>
            <p:cNvPr id="74" name="pt74"/>
            <p:cNvSpPr/>
            <p:nvPr/>
          </p:nvSpPr>
          <p:spPr>
            <a:xfrm>
              <a:off x="2575444"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54872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83" name="tx83"/>
            <p:cNvSpPr/>
            <p:nvPr/>
          </p:nvSpPr>
          <p:spPr>
            <a:xfrm>
              <a:off x="3223926"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84" name="tx84"/>
            <p:cNvSpPr/>
            <p:nvPr/>
          </p:nvSpPr>
          <p:spPr>
            <a:xfrm>
              <a:off x="2624645"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5" name="tx85"/>
            <p:cNvSpPr/>
            <p:nvPr/>
          </p:nvSpPr>
          <p:spPr>
            <a:xfrm>
              <a:off x="3051698"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764316" y="4646364"/>
              <a:ext cx="427053" cy="322423"/>
            </a:xfrm>
            <a:custGeom>
              <a:avLst/>
              <a:pathLst>
                <a:path w="427053" h="322423">
                  <a:moveTo>
                    <a:pt x="0" y="322423"/>
                  </a:moveTo>
                  <a:lnTo>
                    <a:pt x="85410" y="0"/>
                  </a:lnTo>
                  <a:lnTo>
                    <a:pt x="170821" y="33939"/>
                  </a:lnTo>
                  <a:lnTo>
                    <a:pt x="256231" y="25454"/>
                  </a:lnTo>
                  <a:lnTo>
                    <a:pt x="341642" y="42424"/>
                  </a:lnTo>
                  <a:lnTo>
                    <a:pt x="427053" y="84848"/>
                  </a:lnTo>
                </a:path>
              </a:pathLst>
            </a:custGeom>
            <a:ln w="27101" cap="flat">
              <a:solidFill>
                <a:srgbClr val="1CABE2">
                  <a:alpha val="100000"/>
                </a:srgbClr>
              </a:solidFill>
              <a:prstDash val="solid"/>
              <a:round/>
            </a:ln>
          </p:spPr>
          <p:txBody>
            <a:bodyPr/>
            <a:lstStyle/>
            <a:p/>
          </p:txBody>
        </p:sp>
        <p:sp>
          <p:nvSpPr>
            <p:cNvPr id="106" name="pt106"/>
            <p:cNvSpPr/>
            <p:nvPr/>
          </p:nvSpPr>
          <p:spPr>
            <a:xfrm>
              <a:off x="2746266"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831676"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917087" y="466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300249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08790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3173319"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tx112"/>
            <p:cNvSpPr/>
            <p:nvPr/>
          </p:nvSpPr>
          <p:spPr>
            <a:xfrm>
              <a:off x="2612386" y="48765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13" name="tx113"/>
            <p:cNvSpPr/>
            <p:nvPr/>
          </p:nvSpPr>
          <p:spPr>
            <a:xfrm>
              <a:off x="3223926" y="46389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14" name="tx114"/>
            <p:cNvSpPr/>
            <p:nvPr/>
          </p:nvSpPr>
          <p:spPr>
            <a:xfrm>
              <a:off x="3051698"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15" name="pl11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947768"/>
              <a:ext cx="2135265" cy="118787"/>
            </a:xfrm>
            <a:custGeom>
              <a:avLst/>
              <a:pathLst>
                <a:path w="2135265" h="118787">
                  <a:moveTo>
                    <a:pt x="0" y="0"/>
                  </a:moveTo>
                  <a:lnTo>
                    <a:pt x="85410" y="0"/>
                  </a:lnTo>
                  <a:lnTo>
                    <a:pt x="170821" y="0"/>
                  </a:lnTo>
                  <a:lnTo>
                    <a:pt x="256231" y="0"/>
                  </a:lnTo>
                  <a:lnTo>
                    <a:pt x="341642" y="0"/>
                  </a:lnTo>
                  <a:lnTo>
                    <a:pt x="427053" y="8484"/>
                  </a:lnTo>
                  <a:lnTo>
                    <a:pt x="512463" y="25454"/>
                  </a:lnTo>
                  <a:lnTo>
                    <a:pt x="597874" y="8484"/>
                  </a:lnTo>
                  <a:lnTo>
                    <a:pt x="683284" y="0"/>
                  </a:lnTo>
                  <a:lnTo>
                    <a:pt x="768695" y="8484"/>
                  </a:lnTo>
                  <a:lnTo>
                    <a:pt x="854106" y="0"/>
                  </a:lnTo>
                  <a:lnTo>
                    <a:pt x="939516" y="16969"/>
                  </a:lnTo>
                  <a:lnTo>
                    <a:pt x="1024927" y="16969"/>
                  </a:lnTo>
                  <a:lnTo>
                    <a:pt x="1110337" y="0"/>
                  </a:lnTo>
                  <a:lnTo>
                    <a:pt x="1195748" y="25454"/>
                  </a:lnTo>
                  <a:lnTo>
                    <a:pt x="1281159" y="0"/>
                  </a:lnTo>
                  <a:lnTo>
                    <a:pt x="1366569" y="16969"/>
                  </a:lnTo>
                  <a:lnTo>
                    <a:pt x="1451980" y="42424"/>
                  </a:lnTo>
                  <a:lnTo>
                    <a:pt x="1537390" y="8484"/>
                  </a:lnTo>
                  <a:lnTo>
                    <a:pt x="1622801" y="0"/>
                  </a:lnTo>
                  <a:lnTo>
                    <a:pt x="1708212" y="76363"/>
                  </a:lnTo>
                  <a:lnTo>
                    <a:pt x="1793622" y="84848"/>
                  </a:lnTo>
                  <a:lnTo>
                    <a:pt x="1879033" y="76363"/>
                  </a:lnTo>
                  <a:lnTo>
                    <a:pt x="1964443" y="67878"/>
                  </a:lnTo>
                  <a:lnTo>
                    <a:pt x="2049854" y="76363"/>
                  </a:lnTo>
                  <a:lnTo>
                    <a:pt x="2135265" y="118787"/>
                  </a:lnTo>
                </a:path>
              </a:pathLst>
            </a:custGeom>
            <a:ln w="27101" cap="flat">
              <a:solidFill>
                <a:srgbClr val="1CABE2">
                  <a:alpha val="100000"/>
                </a:srgbClr>
              </a:solidFill>
              <a:prstDash val="solid"/>
              <a:round/>
            </a:ln>
          </p:spPr>
          <p:txBody>
            <a:bodyPr/>
            <a:lstStyle/>
            <a:p/>
          </p:txBody>
        </p:sp>
        <p:sp>
          <p:nvSpPr>
            <p:cNvPr id="135" name="pt135"/>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08847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25929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34470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60093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77175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85716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02798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11340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28422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36963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54045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62586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71127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79668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88209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96750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tx161"/>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2" name="tx162"/>
            <p:cNvSpPr/>
            <p:nvPr/>
          </p:nvSpPr>
          <p:spPr>
            <a:xfrm>
              <a:off x="6018113"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63" name="tx163"/>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4" name="tx164"/>
            <p:cNvSpPr/>
            <p:nvPr/>
          </p:nvSpPr>
          <p:spPr>
            <a:xfrm>
              <a:off x="584588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65" name="pl16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258884"/>
              <a:ext cx="2135265" cy="67878"/>
            </a:xfrm>
            <a:custGeom>
              <a:avLst/>
              <a:pathLst>
                <a:path w="2135265" h="67878">
                  <a:moveTo>
                    <a:pt x="0" y="8484"/>
                  </a:moveTo>
                  <a:lnTo>
                    <a:pt x="85410" y="0"/>
                  </a:lnTo>
                  <a:lnTo>
                    <a:pt x="170821" y="8484"/>
                  </a:lnTo>
                  <a:lnTo>
                    <a:pt x="256231" y="0"/>
                  </a:lnTo>
                  <a:lnTo>
                    <a:pt x="341642" y="0"/>
                  </a:lnTo>
                  <a:lnTo>
                    <a:pt x="427053" y="0"/>
                  </a:lnTo>
                  <a:lnTo>
                    <a:pt x="512463" y="16969"/>
                  </a:lnTo>
                  <a:lnTo>
                    <a:pt x="597874" y="0"/>
                  </a:lnTo>
                  <a:lnTo>
                    <a:pt x="683284" y="0"/>
                  </a:lnTo>
                  <a:lnTo>
                    <a:pt x="768695" y="0"/>
                  </a:lnTo>
                  <a:lnTo>
                    <a:pt x="854106" y="0"/>
                  </a:lnTo>
                  <a:lnTo>
                    <a:pt x="939516" y="16969"/>
                  </a:lnTo>
                  <a:lnTo>
                    <a:pt x="1024927" y="8484"/>
                  </a:lnTo>
                  <a:lnTo>
                    <a:pt x="1110337" y="0"/>
                  </a:lnTo>
                  <a:lnTo>
                    <a:pt x="1195748" y="25454"/>
                  </a:lnTo>
                  <a:lnTo>
                    <a:pt x="1281159" y="0"/>
                  </a:lnTo>
                  <a:lnTo>
                    <a:pt x="1366569" y="16969"/>
                  </a:lnTo>
                  <a:lnTo>
                    <a:pt x="1451980" y="33939"/>
                  </a:lnTo>
                  <a:lnTo>
                    <a:pt x="1537390" y="25454"/>
                  </a:lnTo>
                  <a:lnTo>
                    <a:pt x="1622801" y="25454"/>
                  </a:lnTo>
                  <a:lnTo>
                    <a:pt x="1708212" y="59393"/>
                  </a:lnTo>
                  <a:lnTo>
                    <a:pt x="1793622" y="50909"/>
                  </a:lnTo>
                  <a:lnTo>
                    <a:pt x="1879033" y="42424"/>
                  </a:lnTo>
                  <a:lnTo>
                    <a:pt x="1964443" y="25454"/>
                  </a:lnTo>
                  <a:lnTo>
                    <a:pt x="2049854" y="67878"/>
                  </a:lnTo>
                  <a:lnTo>
                    <a:pt x="2135265" y="59393"/>
                  </a:lnTo>
                </a:path>
              </a:pathLst>
            </a:custGeom>
            <a:ln w="27101" cap="flat">
              <a:solidFill>
                <a:srgbClr val="1CABE2">
                  <a:alpha val="100000"/>
                </a:srgbClr>
              </a:solidFill>
              <a:prstDash val="solid"/>
              <a:round/>
            </a:ln>
          </p:spPr>
          <p:txBody>
            <a:bodyPr/>
            <a:lstStyle/>
            <a:p/>
          </p:txBody>
        </p:sp>
        <p:sp>
          <p:nvSpPr>
            <p:cNvPr id="185" name="pt185"/>
            <p:cNvSpPr/>
            <p:nvPr/>
          </p:nvSpPr>
          <p:spPr>
            <a:xfrm>
              <a:off x="383224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00306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08847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1738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344705"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2" name="pt192"/>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51552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77175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02798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19881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28422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36963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45504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54045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62586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71127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79668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88209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96750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tx211"/>
            <p:cNvSpPr/>
            <p:nvPr/>
          </p:nvSpPr>
          <p:spPr>
            <a:xfrm>
              <a:off x="3698362"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2" name="tx212"/>
            <p:cNvSpPr/>
            <p:nvPr/>
          </p:nvSpPr>
          <p:spPr>
            <a:xfrm>
              <a:off x="6018113"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3" name="tx213"/>
            <p:cNvSpPr/>
            <p:nvPr/>
          </p:nvSpPr>
          <p:spPr>
            <a:xfrm>
              <a:off x="5418832"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4" name="tx214"/>
            <p:cNvSpPr/>
            <p:nvPr/>
          </p:nvSpPr>
          <p:spPr>
            <a:xfrm>
              <a:off x="5845885"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5" name="pl21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6644479" y="1947768"/>
              <a:ext cx="2135265" cy="144242"/>
            </a:xfrm>
            <a:custGeom>
              <a:avLst/>
              <a:pathLst>
                <a:path w="2135265" h="144242">
                  <a:moveTo>
                    <a:pt x="0" y="0"/>
                  </a:moveTo>
                  <a:lnTo>
                    <a:pt x="85410" y="0"/>
                  </a:lnTo>
                  <a:lnTo>
                    <a:pt x="170821" y="8484"/>
                  </a:lnTo>
                  <a:lnTo>
                    <a:pt x="256231" y="8484"/>
                  </a:lnTo>
                  <a:lnTo>
                    <a:pt x="341642" y="0"/>
                  </a:lnTo>
                  <a:lnTo>
                    <a:pt x="427053" y="8484"/>
                  </a:lnTo>
                  <a:lnTo>
                    <a:pt x="512463" y="59393"/>
                  </a:lnTo>
                  <a:lnTo>
                    <a:pt x="597874" y="42424"/>
                  </a:lnTo>
                  <a:lnTo>
                    <a:pt x="683284" y="33939"/>
                  </a:lnTo>
                  <a:lnTo>
                    <a:pt x="768695" y="33939"/>
                  </a:lnTo>
                  <a:lnTo>
                    <a:pt x="854106" y="25454"/>
                  </a:lnTo>
                  <a:lnTo>
                    <a:pt x="939516" y="25454"/>
                  </a:lnTo>
                  <a:lnTo>
                    <a:pt x="1024927" y="25454"/>
                  </a:lnTo>
                  <a:lnTo>
                    <a:pt x="1110337" y="16969"/>
                  </a:lnTo>
                  <a:lnTo>
                    <a:pt x="1195748" y="25454"/>
                  </a:lnTo>
                  <a:lnTo>
                    <a:pt x="1281159" y="16969"/>
                  </a:lnTo>
                  <a:lnTo>
                    <a:pt x="1366569" y="25454"/>
                  </a:lnTo>
                  <a:lnTo>
                    <a:pt x="1451980" y="59393"/>
                  </a:lnTo>
                  <a:lnTo>
                    <a:pt x="1537390" y="42424"/>
                  </a:lnTo>
                  <a:lnTo>
                    <a:pt x="1622801" y="33939"/>
                  </a:lnTo>
                  <a:lnTo>
                    <a:pt x="1708212" y="101818"/>
                  </a:lnTo>
                  <a:lnTo>
                    <a:pt x="1793622" y="84848"/>
                  </a:lnTo>
                  <a:lnTo>
                    <a:pt x="1879033" y="76363"/>
                  </a:lnTo>
                  <a:lnTo>
                    <a:pt x="1964443" y="110302"/>
                  </a:lnTo>
                  <a:lnTo>
                    <a:pt x="2049854" y="118787"/>
                  </a:lnTo>
                  <a:lnTo>
                    <a:pt x="2135265" y="144242"/>
                  </a:lnTo>
                </a:path>
              </a:pathLst>
            </a:custGeom>
            <a:ln w="27101" cap="flat">
              <a:solidFill>
                <a:srgbClr val="1CABE2">
                  <a:alpha val="100000"/>
                </a:srgbClr>
              </a:solidFill>
              <a:prstDash val="solid"/>
              <a:round/>
            </a:ln>
          </p:spPr>
          <p:txBody>
            <a:bodyPr/>
            <a:lstStyle/>
            <a:p/>
          </p:txBody>
        </p:sp>
        <p:sp>
          <p:nvSpPr>
            <p:cNvPr id="235" name="pt235"/>
            <p:cNvSpPr/>
            <p:nvPr/>
          </p:nvSpPr>
          <p:spPr>
            <a:xfrm>
              <a:off x="66264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671183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67972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882660"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9" name="pt239"/>
            <p:cNvSpPr/>
            <p:nvPr/>
          </p:nvSpPr>
          <p:spPr>
            <a:xfrm>
              <a:off x="696807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13889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22430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30971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39512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4805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56594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6513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7367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82217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907587"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799299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07840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16381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24923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334640"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42005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50546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59087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67628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76169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tx261"/>
            <p:cNvSpPr/>
            <p:nvPr/>
          </p:nvSpPr>
          <p:spPr>
            <a:xfrm>
              <a:off x="6492549"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2" name="tx262"/>
            <p:cNvSpPr/>
            <p:nvPr/>
          </p:nvSpPr>
          <p:spPr>
            <a:xfrm>
              <a:off x="8812300"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63" name="tx263"/>
            <p:cNvSpPr/>
            <p:nvPr/>
          </p:nvSpPr>
          <p:spPr>
            <a:xfrm>
              <a:off x="8213020"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4" name="tx264"/>
            <p:cNvSpPr/>
            <p:nvPr/>
          </p:nvSpPr>
          <p:spPr>
            <a:xfrm>
              <a:off x="8640073"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5" name="pl26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3258884"/>
              <a:ext cx="2135265" cy="50909"/>
            </a:xfrm>
            <a:custGeom>
              <a:avLst/>
              <a:pathLst>
                <a:path w="2135265" h="50909">
                  <a:moveTo>
                    <a:pt x="0" y="25454"/>
                  </a:moveTo>
                  <a:lnTo>
                    <a:pt x="85410" y="8484"/>
                  </a:lnTo>
                  <a:lnTo>
                    <a:pt x="170821" y="8484"/>
                  </a:lnTo>
                  <a:lnTo>
                    <a:pt x="256231" y="8484"/>
                  </a:lnTo>
                  <a:lnTo>
                    <a:pt x="341642" y="8484"/>
                  </a:lnTo>
                  <a:lnTo>
                    <a:pt x="427053" y="8484"/>
                  </a:lnTo>
                  <a:lnTo>
                    <a:pt x="512463" y="16969"/>
                  </a:lnTo>
                  <a:lnTo>
                    <a:pt x="597874" y="33939"/>
                  </a:lnTo>
                  <a:lnTo>
                    <a:pt x="683284" y="16969"/>
                  </a:lnTo>
                  <a:lnTo>
                    <a:pt x="768695" y="8484"/>
                  </a:lnTo>
                  <a:lnTo>
                    <a:pt x="854106" y="8484"/>
                  </a:lnTo>
                  <a:lnTo>
                    <a:pt x="939516" y="8484"/>
                  </a:lnTo>
                  <a:lnTo>
                    <a:pt x="1024927" y="8484"/>
                  </a:lnTo>
                  <a:lnTo>
                    <a:pt x="1110337" y="16969"/>
                  </a:lnTo>
                  <a:lnTo>
                    <a:pt x="1195748" y="16969"/>
                  </a:lnTo>
                  <a:lnTo>
                    <a:pt x="1281159" y="25454"/>
                  </a:lnTo>
                  <a:lnTo>
                    <a:pt x="1366569" y="8484"/>
                  </a:lnTo>
                  <a:lnTo>
                    <a:pt x="1451980" y="25454"/>
                  </a:lnTo>
                  <a:lnTo>
                    <a:pt x="1537390" y="25454"/>
                  </a:lnTo>
                  <a:lnTo>
                    <a:pt x="1622801" y="0"/>
                  </a:lnTo>
                  <a:lnTo>
                    <a:pt x="1708212" y="50909"/>
                  </a:lnTo>
                  <a:lnTo>
                    <a:pt x="1793622" y="16969"/>
                  </a:lnTo>
                  <a:lnTo>
                    <a:pt x="1879033" y="33939"/>
                  </a:lnTo>
                  <a:lnTo>
                    <a:pt x="1964443" y="50909"/>
                  </a:lnTo>
                  <a:lnTo>
                    <a:pt x="2049854" y="42424"/>
                  </a:lnTo>
                  <a:lnTo>
                    <a:pt x="2135265" y="42424"/>
                  </a:lnTo>
                </a:path>
              </a:pathLst>
            </a:custGeom>
            <a:ln w="27101" cap="flat">
              <a:solidFill>
                <a:srgbClr val="1CABE2">
                  <a:alpha val="100000"/>
                </a:srgbClr>
              </a:solidFill>
              <a:prstDash val="solid"/>
              <a:round/>
            </a:ln>
          </p:spPr>
          <p:txBody>
            <a:bodyPr/>
            <a:lstStyle/>
            <a:p/>
          </p:txBody>
        </p:sp>
        <p:sp>
          <p:nvSpPr>
            <p:cNvPr id="285" name="pt285"/>
            <p:cNvSpPr/>
            <p:nvPr/>
          </p:nvSpPr>
          <p:spPr>
            <a:xfrm>
              <a:off x="662642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671183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679724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88266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96807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05348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138892"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2" name="pt292"/>
            <p:cNvSpPr/>
            <p:nvPr/>
          </p:nvSpPr>
          <p:spPr>
            <a:xfrm>
              <a:off x="722430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30971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39512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4805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56594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65135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73676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82217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9075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99299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07840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16381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24923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33464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42005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50546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9087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67628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76169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tx311"/>
            <p:cNvSpPr/>
            <p:nvPr/>
          </p:nvSpPr>
          <p:spPr>
            <a:xfrm>
              <a:off x="6492549"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12" name="tx312"/>
            <p:cNvSpPr/>
            <p:nvPr/>
          </p:nvSpPr>
          <p:spPr>
            <a:xfrm>
              <a:off x="8812300"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13" name="tx313"/>
            <p:cNvSpPr/>
            <p:nvPr/>
          </p:nvSpPr>
          <p:spPr>
            <a:xfrm>
              <a:off x="8213020"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4" name="tx314"/>
            <p:cNvSpPr/>
            <p:nvPr/>
          </p:nvSpPr>
          <p:spPr>
            <a:xfrm>
              <a:off x="8640073"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15" name="tx31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6" name="tx31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7" name="tx31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8" name="tx31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9" name="tx31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0" name="tx32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1" name="tx32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2" name="tx32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4" name="tx34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5" name="tx34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6" name="tx34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7" name="tx34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8" name="tx34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9" name="tx34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6" name="tx35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7" name="tx35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8" name="tx35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9" name="tx35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0" name="tx36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1" name="tx36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2" name="pt36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4" name="tx36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5" name="tx36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6" name="tx366"/>
            <p:cNvSpPr/>
            <p:nvPr/>
          </p:nvSpPr>
          <p:spPr>
            <a:xfrm>
              <a:off x="2262082" y="1330710"/>
              <a:ext cx="53116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Kyrgyzstan, 2000-2025</a:t>
              </a:r>
            </a:p>
          </p:txBody>
        </p:sp>
        <p:sp>
          <p:nvSpPr>
            <p:cNvPr id="367" name="tx36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8" name="tx36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IPV1 and ROTAC had the lowest coverage (80%), followed by DTP3 (82%).
Compared to 2019, coverage of 6 vaccines decreased (BCG, DTP1, DTP3, IPV1, MCV1 and MCV2).
Compared to 2024, coverage of 2 vaccines increased (BCG and MCV1), 4 vaccines decreased (DTP1, DTP3, IPV1 and ROTAC), and one vaccine remained constant (MCV2).</a:t>
            </a:r>
          </a:p>
        </p:txBody>
      </p:sp>
      <p:sp>
        <p:nvSpPr>
          <p:cNvPr id="3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Kyrgyzstan had its lowest coverage in IPV1 and ROTAC (80%), while most other routine vaccines clustered around 82-95%; 6 antigens decreased since 2019, and 4 antigens decreased since 2024.</a:t>
            </a:r>
          </a:p>
        </p:txBody>
      </p:sp>
      <p:grpSp xmlns:pic="http://schemas.openxmlformats.org/drawingml/2006/picture">
        <p:nvGrpSpPr>
          <p:cNvPr id="371" name=""/>
          <p:cNvGrpSpPr/>
          <p:nvPr/>
        </p:nvGrpSpPr>
        <p:grpSpPr>
          <a:xfrm>
            <a:off x="292608" y="1097280"/>
            <a:ext cx="8595360" cy="28575"/>
            <a:chOff x="292608" y="1097280"/>
            <a:chExt cx="8595360" cy="28575"/>
          </a:xfrm>
        </p:grpSpPr>
        <p:sp>
          <p:nvSpPr>
            <p:cNvPr id="3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806643"/>
            </a:xfrm>
            <a:custGeom>
              <a:avLst/>
              <a:pathLst>
                <a:path w="6518190" h="806643">
                  <a:moveTo>
                    <a:pt x="0" y="0"/>
                  </a:moveTo>
                  <a:lnTo>
                    <a:pt x="260727" y="0"/>
                  </a:lnTo>
                  <a:lnTo>
                    <a:pt x="521455" y="47449"/>
                  </a:lnTo>
                  <a:lnTo>
                    <a:pt x="782182" y="47449"/>
                  </a:lnTo>
                  <a:lnTo>
                    <a:pt x="1042910" y="0"/>
                  </a:lnTo>
                  <a:lnTo>
                    <a:pt x="1303638" y="47449"/>
                  </a:lnTo>
                  <a:lnTo>
                    <a:pt x="1564365" y="332147"/>
                  </a:lnTo>
                  <a:lnTo>
                    <a:pt x="1825093" y="237248"/>
                  </a:lnTo>
                  <a:lnTo>
                    <a:pt x="2085820" y="189798"/>
                  </a:lnTo>
                  <a:lnTo>
                    <a:pt x="2346548" y="189798"/>
                  </a:lnTo>
                  <a:lnTo>
                    <a:pt x="2607276" y="142348"/>
                  </a:lnTo>
                  <a:lnTo>
                    <a:pt x="2868003" y="142348"/>
                  </a:lnTo>
                  <a:lnTo>
                    <a:pt x="3128731" y="142348"/>
                  </a:lnTo>
                  <a:lnTo>
                    <a:pt x="3389458" y="94899"/>
                  </a:lnTo>
                  <a:lnTo>
                    <a:pt x="3650186" y="142348"/>
                  </a:lnTo>
                  <a:lnTo>
                    <a:pt x="3910914" y="94899"/>
                  </a:lnTo>
                  <a:lnTo>
                    <a:pt x="4171641" y="142348"/>
                  </a:lnTo>
                  <a:lnTo>
                    <a:pt x="4432369" y="332147"/>
                  </a:lnTo>
                  <a:lnTo>
                    <a:pt x="4693096" y="237248"/>
                  </a:lnTo>
                  <a:lnTo>
                    <a:pt x="4953824" y="189798"/>
                  </a:lnTo>
                  <a:lnTo>
                    <a:pt x="5214552" y="569395"/>
                  </a:lnTo>
                  <a:lnTo>
                    <a:pt x="5475279" y="474496"/>
                  </a:lnTo>
                  <a:lnTo>
                    <a:pt x="5736007" y="427046"/>
                  </a:lnTo>
                  <a:lnTo>
                    <a:pt x="5996734" y="616844"/>
                  </a:lnTo>
                  <a:lnTo>
                    <a:pt x="6257462" y="664294"/>
                  </a:lnTo>
                  <a:lnTo>
                    <a:pt x="6518190" y="806643"/>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609728"/>
            </a:xfrm>
            <a:custGeom>
              <a:avLst/>
              <a:pathLst>
                <a:path w="6518190" h="2609728">
                  <a:moveTo>
                    <a:pt x="0" y="2609728"/>
                  </a:moveTo>
                  <a:lnTo>
                    <a:pt x="260727" y="1992883"/>
                  </a:lnTo>
                  <a:lnTo>
                    <a:pt x="521455" y="0"/>
                  </a:lnTo>
                  <a:lnTo>
                    <a:pt x="782182" y="0"/>
                  </a:lnTo>
                  <a:lnTo>
                    <a:pt x="1042910" y="0"/>
                  </a:lnTo>
                  <a:lnTo>
                    <a:pt x="1303638" y="94899"/>
                  </a:lnTo>
                  <a:lnTo>
                    <a:pt x="1564365" y="427046"/>
                  </a:lnTo>
                  <a:lnTo>
                    <a:pt x="1825093" y="237248"/>
                  </a:lnTo>
                  <a:lnTo>
                    <a:pt x="2085820" y="94899"/>
                  </a:lnTo>
                  <a:lnTo>
                    <a:pt x="2346548" y="142348"/>
                  </a:lnTo>
                  <a:lnTo>
                    <a:pt x="2607276" y="142348"/>
                  </a:lnTo>
                  <a:lnTo>
                    <a:pt x="2868003" y="142348"/>
                  </a:lnTo>
                  <a:lnTo>
                    <a:pt x="3128731" y="142348"/>
                  </a:lnTo>
                  <a:lnTo>
                    <a:pt x="3389458" y="94899"/>
                  </a:lnTo>
                  <a:lnTo>
                    <a:pt x="3650186" y="142348"/>
                  </a:lnTo>
                  <a:lnTo>
                    <a:pt x="3910914" y="94899"/>
                  </a:lnTo>
                  <a:lnTo>
                    <a:pt x="4171641" y="142348"/>
                  </a:lnTo>
                  <a:lnTo>
                    <a:pt x="4432369" y="332147"/>
                  </a:lnTo>
                  <a:lnTo>
                    <a:pt x="4693096" y="237248"/>
                  </a:lnTo>
                  <a:lnTo>
                    <a:pt x="4953824" y="189798"/>
                  </a:lnTo>
                  <a:lnTo>
                    <a:pt x="5214552" y="616844"/>
                  </a:lnTo>
                  <a:lnTo>
                    <a:pt x="5475279" y="474496"/>
                  </a:lnTo>
                  <a:lnTo>
                    <a:pt x="5736007" y="427046"/>
                  </a:lnTo>
                  <a:lnTo>
                    <a:pt x="5996734" y="569395"/>
                  </a:lnTo>
                  <a:lnTo>
                    <a:pt x="6257462" y="711744"/>
                  </a:lnTo>
                  <a:lnTo>
                    <a:pt x="6518190" y="948992"/>
                  </a:lnTo>
                </a:path>
              </a:pathLst>
            </a:custGeom>
            <a:ln w="27101" cap="flat">
              <a:solidFill>
                <a:srgbClr val="80BD41">
                  <a:alpha val="100000"/>
                </a:srgbClr>
              </a:solidFill>
              <a:prstDash val="solid"/>
              <a:round/>
            </a:ln>
          </p:spPr>
          <p:txBody>
            <a:bodyPr/>
            <a:lstStyle/>
            <a:p/>
          </p:txBody>
        </p:sp>
        <p:sp>
          <p:nvSpPr>
            <p:cNvPr id="40" name="pl40"/>
            <p:cNvSpPr/>
            <p:nvPr/>
          </p:nvSpPr>
          <p:spPr>
            <a:xfrm>
              <a:off x="3742531" y="1025698"/>
              <a:ext cx="3910914" cy="854093"/>
            </a:xfrm>
            <a:custGeom>
              <a:avLst/>
              <a:pathLst>
                <a:path w="3910914" h="854093">
                  <a:moveTo>
                    <a:pt x="0" y="47449"/>
                  </a:moveTo>
                  <a:lnTo>
                    <a:pt x="260727" y="47449"/>
                  </a:lnTo>
                  <a:lnTo>
                    <a:pt x="521455" y="47449"/>
                  </a:lnTo>
                  <a:lnTo>
                    <a:pt x="782182" y="0"/>
                  </a:lnTo>
                  <a:lnTo>
                    <a:pt x="1042910" y="47449"/>
                  </a:lnTo>
                  <a:lnTo>
                    <a:pt x="1303638" y="0"/>
                  </a:lnTo>
                  <a:lnTo>
                    <a:pt x="1564365" y="47449"/>
                  </a:lnTo>
                  <a:lnTo>
                    <a:pt x="1825093" y="237248"/>
                  </a:lnTo>
                  <a:lnTo>
                    <a:pt x="2085820" y="189798"/>
                  </a:lnTo>
                  <a:lnTo>
                    <a:pt x="2346548" y="142348"/>
                  </a:lnTo>
                  <a:lnTo>
                    <a:pt x="2607276" y="521945"/>
                  </a:lnTo>
                  <a:lnTo>
                    <a:pt x="2868003" y="427046"/>
                  </a:lnTo>
                  <a:lnTo>
                    <a:pt x="3128731" y="332147"/>
                  </a:lnTo>
                  <a:lnTo>
                    <a:pt x="3389458" y="521945"/>
                  </a:lnTo>
                  <a:lnTo>
                    <a:pt x="3650186" y="616844"/>
                  </a:lnTo>
                  <a:lnTo>
                    <a:pt x="3910914" y="854093"/>
                  </a:lnTo>
                </a:path>
              </a:pathLst>
            </a:custGeom>
            <a:ln w="27101" cap="flat">
              <a:solidFill>
                <a:srgbClr val="EE00EE">
                  <a:alpha val="100000"/>
                </a:srgbClr>
              </a:solidFill>
              <a:prstDash val="solid"/>
              <a:round/>
            </a:ln>
          </p:spPr>
          <p:txBody>
            <a:bodyPr/>
            <a:lstStyle/>
            <a:p/>
          </p:txBody>
        </p:sp>
        <p:sp>
          <p:nvSpPr>
            <p:cNvPr id="41" name="pl41"/>
            <p:cNvSpPr/>
            <p:nvPr/>
          </p:nvSpPr>
          <p:spPr>
            <a:xfrm>
              <a:off x="7131990" y="1310396"/>
              <a:ext cx="521455" cy="2040333"/>
            </a:xfrm>
            <a:custGeom>
              <a:avLst/>
              <a:pathLst>
                <a:path w="521455" h="2040333">
                  <a:moveTo>
                    <a:pt x="0" y="2040333"/>
                  </a:moveTo>
                  <a:lnTo>
                    <a:pt x="260727" y="142348"/>
                  </a:lnTo>
                  <a:lnTo>
                    <a:pt x="521455" y="0"/>
                  </a:lnTo>
                </a:path>
              </a:pathLst>
            </a:custGeom>
            <a:ln w="27101" cap="flat">
              <a:solidFill>
                <a:srgbClr val="6A3D9A">
                  <a:alpha val="100000"/>
                </a:srgbClr>
              </a:solidFill>
              <a:prstDash val="solid"/>
              <a:round/>
            </a:ln>
          </p:spPr>
          <p:txBody>
            <a:bodyPr/>
            <a:lstStyle/>
            <a:p/>
          </p:txBody>
        </p:sp>
        <p:sp>
          <p:nvSpPr>
            <p:cNvPr id="42" name="pl42"/>
            <p:cNvSpPr/>
            <p:nvPr/>
          </p:nvSpPr>
          <p:spPr>
            <a:xfrm>
              <a:off x="5828352" y="1168047"/>
              <a:ext cx="1825093" cy="1897984"/>
            </a:xfrm>
            <a:custGeom>
              <a:avLst/>
              <a:pathLst>
                <a:path w="1825093" h="1897984">
                  <a:moveTo>
                    <a:pt x="0" y="1897984"/>
                  </a:moveTo>
                  <a:lnTo>
                    <a:pt x="260727" y="0"/>
                  </a:lnTo>
                  <a:lnTo>
                    <a:pt x="521455" y="379596"/>
                  </a:lnTo>
                  <a:lnTo>
                    <a:pt x="782182" y="332147"/>
                  </a:lnTo>
                  <a:lnTo>
                    <a:pt x="1042910" y="142348"/>
                  </a:lnTo>
                  <a:lnTo>
                    <a:pt x="1303638" y="379596"/>
                  </a:lnTo>
                  <a:lnTo>
                    <a:pt x="1564365" y="427046"/>
                  </a:lnTo>
                  <a:lnTo>
                    <a:pt x="1825093" y="664294"/>
                  </a:lnTo>
                </a:path>
              </a:pathLst>
            </a:custGeom>
            <a:ln w="27101" cap="flat">
              <a:solidFill>
                <a:srgbClr val="E31A1C">
                  <a:alpha val="100000"/>
                </a:srgbClr>
              </a:solidFill>
              <a:prstDash val="solid"/>
              <a:round/>
            </a:ln>
          </p:spPr>
          <p:txBody>
            <a:bodyPr/>
            <a:lstStyle/>
            <a:p/>
          </p:txBody>
        </p:sp>
        <p:sp>
          <p:nvSpPr>
            <p:cNvPr id="43" name="pl43"/>
            <p:cNvSpPr/>
            <p:nvPr/>
          </p:nvSpPr>
          <p:spPr>
            <a:xfrm>
              <a:off x="6871262" y="2117039"/>
              <a:ext cx="782182" cy="1660736"/>
            </a:xfrm>
            <a:custGeom>
              <a:avLst/>
              <a:pathLst>
                <a:path w="782182" h="1660736">
                  <a:moveTo>
                    <a:pt x="0" y="1660736"/>
                  </a:moveTo>
                  <a:lnTo>
                    <a:pt x="260727" y="379596"/>
                  </a:lnTo>
                  <a:lnTo>
                    <a:pt x="521455" y="0"/>
                  </a:lnTo>
                  <a:lnTo>
                    <a:pt x="782182"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379596"/>
            </a:xfrm>
            <a:custGeom>
              <a:avLst/>
              <a:pathLst>
                <a:path w="6518190" h="379596">
                  <a:moveTo>
                    <a:pt x="0" y="47449"/>
                  </a:moveTo>
                  <a:lnTo>
                    <a:pt x="260727" y="0"/>
                  </a:lnTo>
                  <a:lnTo>
                    <a:pt x="521455" y="47449"/>
                  </a:lnTo>
                  <a:lnTo>
                    <a:pt x="782182" y="0"/>
                  </a:lnTo>
                  <a:lnTo>
                    <a:pt x="1042910" y="0"/>
                  </a:lnTo>
                  <a:lnTo>
                    <a:pt x="1303638" y="0"/>
                  </a:lnTo>
                  <a:lnTo>
                    <a:pt x="1564365" y="94899"/>
                  </a:lnTo>
                  <a:lnTo>
                    <a:pt x="1825093" y="0"/>
                  </a:lnTo>
                  <a:lnTo>
                    <a:pt x="2085820" y="0"/>
                  </a:lnTo>
                  <a:lnTo>
                    <a:pt x="2346548" y="0"/>
                  </a:lnTo>
                  <a:lnTo>
                    <a:pt x="2607276" y="0"/>
                  </a:lnTo>
                  <a:lnTo>
                    <a:pt x="2868003" y="94899"/>
                  </a:lnTo>
                  <a:lnTo>
                    <a:pt x="3128731" y="47449"/>
                  </a:lnTo>
                  <a:lnTo>
                    <a:pt x="3389458" y="0"/>
                  </a:lnTo>
                  <a:lnTo>
                    <a:pt x="3650186" y="142348"/>
                  </a:lnTo>
                  <a:lnTo>
                    <a:pt x="3910914" y="0"/>
                  </a:lnTo>
                  <a:lnTo>
                    <a:pt x="4171641" y="94899"/>
                  </a:lnTo>
                  <a:lnTo>
                    <a:pt x="4432369" y="189798"/>
                  </a:lnTo>
                  <a:lnTo>
                    <a:pt x="4693096" y="142348"/>
                  </a:lnTo>
                  <a:lnTo>
                    <a:pt x="4953824" y="142348"/>
                  </a:lnTo>
                  <a:lnTo>
                    <a:pt x="5214552" y="332147"/>
                  </a:lnTo>
                  <a:lnTo>
                    <a:pt x="5475279" y="284697"/>
                  </a:lnTo>
                  <a:lnTo>
                    <a:pt x="5736007" y="237248"/>
                  </a:lnTo>
                  <a:lnTo>
                    <a:pt x="5996734" y="142348"/>
                  </a:lnTo>
                  <a:lnTo>
                    <a:pt x="6257462" y="379596"/>
                  </a:lnTo>
                  <a:lnTo>
                    <a:pt x="6518190" y="332147"/>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284697"/>
            </a:xfrm>
            <a:custGeom>
              <a:avLst/>
              <a:pathLst>
                <a:path w="6518190" h="284697">
                  <a:moveTo>
                    <a:pt x="0" y="142348"/>
                  </a:moveTo>
                  <a:lnTo>
                    <a:pt x="260727" y="47449"/>
                  </a:lnTo>
                  <a:lnTo>
                    <a:pt x="521455" y="47449"/>
                  </a:lnTo>
                  <a:lnTo>
                    <a:pt x="782182" y="47449"/>
                  </a:lnTo>
                  <a:lnTo>
                    <a:pt x="1042910" y="47449"/>
                  </a:lnTo>
                  <a:lnTo>
                    <a:pt x="1303638" y="47449"/>
                  </a:lnTo>
                  <a:lnTo>
                    <a:pt x="1564365" y="94899"/>
                  </a:lnTo>
                  <a:lnTo>
                    <a:pt x="1825093" y="189798"/>
                  </a:lnTo>
                  <a:lnTo>
                    <a:pt x="2085820" y="94899"/>
                  </a:lnTo>
                  <a:lnTo>
                    <a:pt x="2346548" y="47449"/>
                  </a:lnTo>
                  <a:lnTo>
                    <a:pt x="2607276" y="47449"/>
                  </a:lnTo>
                  <a:lnTo>
                    <a:pt x="2868003" y="47449"/>
                  </a:lnTo>
                  <a:lnTo>
                    <a:pt x="3128731" y="47449"/>
                  </a:lnTo>
                  <a:lnTo>
                    <a:pt x="3389458" y="94899"/>
                  </a:lnTo>
                  <a:lnTo>
                    <a:pt x="3650186" y="94899"/>
                  </a:lnTo>
                  <a:lnTo>
                    <a:pt x="3910914" y="142348"/>
                  </a:lnTo>
                  <a:lnTo>
                    <a:pt x="4171641" y="47449"/>
                  </a:lnTo>
                  <a:lnTo>
                    <a:pt x="4432369" y="142348"/>
                  </a:lnTo>
                  <a:lnTo>
                    <a:pt x="4693096" y="142348"/>
                  </a:lnTo>
                  <a:lnTo>
                    <a:pt x="4953824" y="0"/>
                  </a:lnTo>
                  <a:lnTo>
                    <a:pt x="5214552" y="284697"/>
                  </a:lnTo>
                  <a:lnTo>
                    <a:pt x="5475279" y="94899"/>
                  </a:lnTo>
                  <a:lnTo>
                    <a:pt x="5736007" y="189798"/>
                  </a:lnTo>
                  <a:lnTo>
                    <a:pt x="5996734" y="284697"/>
                  </a:lnTo>
                  <a:lnTo>
                    <a:pt x="6257462" y="237248"/>
                  </a:lnTo>
                  <a:lnTo>
                    <a:pt x="6518190" y="237248"/>
                  </a:lnTo>
                </a:path>
              </a:pathLst>
            </a:custGeom>
            <a:ln w="27101" cap="flat">
              <a:solidFill>
                <a:srgbClr val="008B00">
                  <a:alpha val="100000"/>
                </a:srgbClr>
              </a:solidFill>
              <a:prstDash val="solid"/>
              <a:round/>
            </a:ln>
          </p:spPr>
          <p:txBody>
            <a:bodyPr/>
            <a:lstStyle/>
            <a:p/>
          </p:txBody>
        </p:sp>
        <p:sp>
          <p:nvSpPr>
            <p:cNvPr id="46" name="pl46"/>
            <p:cNvSpPr/>
            <p:nvPr/>
          </p:nvSpPr>
          <p:spPr>
            <a:xfrm>
              <a:off x="5567624" y="1073148"/>
              <a:ext cx="2085820" cy="569395"/>
            </a:xfrm>
            <a:custGeom>
              <a:avLst/>
              <a:pathLst>
                <a:path w="2085820" h="569395">
                  <a:moveTo>
                    <a:pt x="0" y="379596"/>
                  </a:moveTo>
                  <a:lnTo>
                    <a:pt x="260727" y="189798"/>
                  </a:lnTo>
                  <a:lnTo>
                    <a:pt x="521455" y="0"/>
                  </a:lnTo>
                  <a:lnTo>
                    <a:pt x="782182" y="284697"/>
                  </a:lnTo>
                  <a:lnTo>
                    <a:pt x="1042910" y="284697"/>
                  </a:lnTo>
                  <a:lnTo>
                    <a:pt x="1303638" y="189798"/>
                  </a:lnTo>
                  <a:lnTo>
                    <a:pt x="1564365" y="237248"/>
                  </a:lnTo>
                  <a:lnTo>
                    <a:pt x="1825093" y="474496"/>
                  </a:lnTo>
                  <a:lnTo>
                    <a:pt x="2085820" y="569395"/>
                  </a:lnTo>
                </a:path>
              </a:pathLst>
            </a:custGeom>
            <a:ln w="27101" cap="flat">
              <a:solidFill>
                <a:srgbClr val="9A32CD">
                  <a:alpha val="100000"/>
                </a:srgbClr>
              </a:solidFill>
              <a:prstDash val="solid"/>
              <a:round/>
            </a:ln>
          </p:spPr>
          <p:txBody>
            <a:bodyPr/>
            <a:lstStyle/>
            <a:p/>
          </p:txBody>
        </p:sp>
        <p:sp>
          <p:nvSpPr>
            <p:cNvPr id="47" name="pl47"/>
            <p:cNvSpPr/>
            <p:nvPr/>
          </p:nvSpPr>
          <p:spPr>
            <a:xfrm>
              <a:off x="6349807" y="1357845"/>
              <a:ext cx="1303638" cy="1803085"/>
            </a:xfrm>
            <a:custGeom>
              <a:avLst/>
              <a:pathLst>
                <a:path w="1303638" h="1803085">
                  <a:moveTo>
                    <a:pt x="0" y="1803085"/>
                  </a:moveTo>
                  <a:lnTo>
                    <a:pt x="260727" y="0"/>
                  </a:lnTo>
                  <a:lnTo>
                    <a:pt x="521455" y="189798"/>
                  </a:lnTo>
                  <a:lnTo>
                    <a:pt x="782182" y="142348"/>
                  </a:lnTo>
                  <a:lnTo>
                    <a:pt x="1042910" y="237248"/>
                  </a:lnTo>
                  <a:lnTo>
                    <a:pt x="1303638" y="474496"/>
                  </a:lnTo>
                </a:path>
              </a:pathLst>
            </a:custGeom>
            <a:ln w="27101" cap="flat">
              <a:solidFill>
                <a:srgbClr val="836FFF">
                  <a:alpha val="100000"/>
                </a:srgbClr>
              </a:solidFill>
              <a:prstDash val="solid"/>
              <a:round/>
            </a:ln>
          </p:spPr>
          <p:txBody>
            <a:bodyPr/>
            <a:lstStyle/>
            <a:p/>
          </p:txBody>
        </p:sp>
        <p:sp>
          <p:nvSpPr>
            <p:cNvPr id="48" name="pl48"/>
            <p:cNvSpPr/>
            <p:nvPr/>
          </p:nvSpPr>
          <p:spPr>
            <a:xfrm>
              <a:off x="1395982" y="930799"/>
              <a:ext cx="6257462" cy="379596"/>
            </a:xfrm>
            <a:custGeom>
              <a:avLst/>
              <a:pathLst>
                <a:path w="6257462" h="379596">
                  <a:moveTo>
                    <a:pt x="0" y="0"/>
                  </a:moveTo>
                  <a:lnTo>
                    <a:pt x="260727" y="47449"/>
                  </a:lnTo>
                  <a:lnTo>
                    <a:pt x="521455" y="0"/>
                  </a:lnTo>
                  <a:lnTo>
                    <a:pt x="782182" y="0"/>
                  </a:lnTo>
                  <a:lnTo>
                    <a:pt x="1042910" y="0"/>
                  </a:lnTo>
                  <a:lnTo>
                    <a:pt x="1303638" y="94899"/>
                  </a:lnTo>
                  <a:lnTo>
                    <a:pt x="1564365" y="0"/>
                  </a:lnTo>
                  <a:lnTo>
                    <a:pt x="1825093" y="0"/>
                  </a:lnTo>
                  <a:lnTo>
                    <a:pt x="2085820" y="0"/>
                  </a:lnTo>
                  <a:lnTo>
                    <a:pt x="2346548" y="0"/>
                  </a:lnTo>
                  <a:lnTo>
                    <a:pt x="2607276" y="94899"/>
                  </a:lnTo>
                  <a:lnTo>
                    <a:pt x="2868003" y="47449"/>
                  </a:lnTo>
                  <a:lnTo>
                    <a:pt x="3128731" y="0"/>
                  </a:lnTo>
                  <a:lnTo>
                    <a:pt x="3389458" y="142348"/>
                  </a:lnTo>
                  <a:lnTo>
                    <a:pt x="3650186" y="0"/>
                  </a:lnTo>
                  <a:lnTo>
                    <a:pt x="3910914" y="94899"/>
                  </a:lnTo>
                  <a:lnTo>
                    <a:pt x="4171641" y="189798"/>
                  </a:lnTo>
                  <a:lnTo>
                    <a:pt x="4432369" y="142348"/>
                  </a:lnTo>
                  <a:lnTo>
                    <a:pt x="4693096" y="142348"/>
                  </a:lnTo>
                  <a:lnTo>
                    <a:pt x="4953824" y="332147"/>
                  </a:lnTo>
                  <a:lnTo>
                    <a:pt x="5214552" y="284697"/>
                  </a:lnTo>
                  <a:lnTo>
                    <a:pt x="5475279" y="237248"/>
                  </a:lnTo>
                  <a:lnTo>
                    <a:pt x="5736007" y="142348"/>
                  </a:lnTo>
                  <a:lnTo>
                    <a:pt x="5996734" y="379596"/>
                  </a:lnTo>
                  <a:lnTo>
                    <a:pt x="6257462" y="332147"/>
                  </a:lnTo>
                </a:path>
              </a:pathLst>
            </a:custGeom>
            <a:ln w="27101" cap="flat">
              <a:solidFill>
                <a:srgbClr val="FB9A99">
                  <a:alpha val="100000"/>
                </a:srgbClr>
              </a:solidFill>
              <a:prstDash val="solid"/>
              <a:round/>
            </a:ln>
          </p:spPr>
          <p:txBody>
            <a:bodyPr/>
            <a:lstStyle/>
            <a:p/>
          </p:txBody>
        </p:sp>
        <p:sp>
          <p:nvSpPr>
            <p:cNvPr id="49" name="pl49"/>
            <p:cNvSpPr/>
            <p:nvPr/>
          </p:nvSpPr>
          <p:spPr>
            <a:xfrm>
              <a:off x="7667261" y="791358"/>
              <a:ext cx="691600" cy="369311"/>
            </a:xfrm>
            <a:custGeom>
              <a:avLst/>
              <a:pathLst>
                <a:path w="691600" h="369311">
                  <a:moveTo>
                    <a:pt x="691600" y="0"/>
                  </a:moveTo>
                  <a:lnTo>
                    <a:pt x="0" y="369311"/>
                  </a:lnTo>
                </a:path>
              </a:pathLst>
            </a:custGeom>
          </p:spPr>
          <p:txBody>
            <a:bodyPr/>
            <a:lstStyle/>
            <a:p/>
          </p:txBody>
        </p:sp>
        <p:sp>
          <p:nvSpPr>
            <p:cNvPr id="50" name="pl50"/>
            <p:cNvSpPr/>
            <p:nvPr/>
          </p:nvSpPr>
          <p:spPr>
            <a:xfrm>
              <a:off x="7671492" y="1264101"/>
              <a:ext cx="687369" cy="43980"/>
            </a:xfrm>
            <a:custGeom>
              <a:avLst/>
              <a:pathLst>
                <a:path w="687369" h="43980">
                  <a:moveTo>
                    <a:pt x="687369" y="43980"/>
                  </a:moveTo>
                  <a:lnTo>
                    <a:pt x="0" y="0"/>
                  </a:lnTo>
                </a:path>
              </a:pathLst>
            </a:custGeom>
          </p:spPr>
          <p:txBody>
            <a:bodyPr/>
            <a:lstStyle/>
            <a:p/>
          </p:txBody>
        </p:sp>
        <p:sp>
          <p:nvSpPr>
            <p:cNvPr id="51" name="pl51"/>
            <p:cNvSpPr/>
            <p:nvPr/>
          </p:nvSpPr>
          <p:spPr>
            <a:xfrm>
              <a:off x="7669512" y="1052737"/>
              <a:ext cx="622919" cy="204923"/>
            </a:xfrm>
            <a:custGeom>
              <a:avLst/>
              <a:pathLst>
                <a:path w="622919" h="204923">
                  <a:moveTo>
                    <a:pt x="622919" y="0"/>
                  </a:moveTo>
                  <a:lnTo>
                    <a:pt x="0" y="204923"/>
                  </a:lnTo>
                </a:path>
              </a:pathLst>
            </a:custGeom>
          </p:spPr>
          <p:txBody>
            <a:bodyPr/>
            <a:lstStyle/>
            <a:p/>
          </p:txBody>
        </p:sp>
        <p:sp>
          <p:nvSpPr>
            <p:cNvPr id="52" name="pl52"/>
            <p:cNvSpPr/>
            <p:nvPr/>
          </p:nvSpPr>
          <p:spPr>
            <a:xfrm>
              <a:off x="7669301" y="1315926"/>
              <a:ext cx="713644" cy="248939"/>
            </a:xfrm>
            <a:custGeom>
              <a:avLst/>
              <a:pathLst>
                <a:path w="713644" h="248939">
                  <a:moveTo>
                    <a:pt x="713644" y="248939"/>
                  </a:moveTo>
                  <a:lnTo>
                    <a:pt x="0" y="0"/>
                  </a:lnTo>
                </a:path>
              </a:pathLst>
            </a:custGeom>
          </p:spPr>
          <p:txBody>
            <a:bodyPr/>
            <a:lstStyle/>
            <a:p/>
          </p:txBody>
        </p:sp>
        <p:sp>
          <p:nvSpPr>
            <p:cNvPr id="53" name="pl53"/>
            <p:cNvSpPr/>
            <p:nvPr/>
          </p:nvSpPr>
          <p:spPr>
            <a:xfrm>
              <a:off x="7670247" y="1646834"/>
              <a:ext cx="712698" cy="182029"/>
            </a:xfrm>
            <a:custGeom>
              <a:avLst/>
              <a:pathLst>
                <a:path w="712698" h="182029">
                  <a:moveTo>
                    <a:pt x="712698" y="182029"/>
                  </a:moveTo>
                  <a:lnTo>
                    <a:pt x="0" y="0"/>
                  </a:lnTo>
                </a:path>
              </a:pathLst>
            </a:custGeom>
          </p:spPr>
          <p:txBody>
            <a:bodyPr/>
            <a:lstStyle/>
            <a:p/>
          </p:txBody>
        </p:sp>
        <p:sp>
          <p:nvSpPr>
            <p:cNvPr id="54" name="pl54"/>
            <p:cNvSpPr/>
            <p:nvPr/>
          </p:nvSpPr>
          <p:spPr>
            <a:xfrm>
              <a:off x="7667861" y="1744353"/>
              <a:ext cx="715084" cy="342802"/>
            </a:xfrm>
            <a:custGeom>
              <a:avLst/>
              <a:pathLst>
                <a:path w="715084" h="342802">
                  <a:moveTo>
                    <a:pt x="715084" y="342802"/>
                  </a:moveTo>
                  <a:lnTo>
                    <a:pt x="0" y="0"/>
                  </a:lnTo>
                </a:path>
              </a:pathLst>
            </a:custGeom>
          </p:spPr>
          <p:txBody>
            <a:bodyPr/>
            <a:lstStyle/>
            <a:p/>
          </p:txBody>
        </p:sp>
        <p:sp>
          <p:nvSpPr>
            <p:cNvPr id="55" name="pl55"/>
            <p:cNvSpPr/>
            <p:nvPr/>
          </p:nvSpPr>
          <p:spPr>
            <a:xfrm>
              <a:off x="7665877" y="1840632"/>
              <a:ext cx="759149" cy="506265"/>
            </a:xfrm>
            <a:custGeom>
              <a:avLst/>
              <a:pathLst>
                <a:path w="759149" h="506265">
                  <a:moveTo>
                    <a:pt x="759149" y="506265"/>
                  </a:moveTo>
                  <a:lnTo>
                    <a:pt x="0" y="0"/>
                  </a:lnTo>
                </a:path>
              </a:pathLst>
            </a:custGeom>
          </p:spPr>
          <p:txBody>
            <a:bodyPr/>
            <a:lstStyle/>
            <a:p/>
          </p:txBody>
        </p:sp>
        <p:sp>
          <p:nvSpPr>
            <p:cNvPr id="56" name="pl56"/>
            <p:cNvSpPr/>
            <p:nvPr/>
          </p:nvSpPr>
          <p:spPr>
            <a:xfrm>
              <a:off x="7662380" y="1842249"/>
              <a:ext cx="690394" cy="765555"/>
            </a:xfrm>
            <a:custGeom>
              <a:avLst/>
              <a:pathLst>
                <a:path w="690394" h="765555">
                  <a:moveTo>
                    <a:pt x="690394" y="765555"/>
                  </a:moveTo>
                  <a:lnTo>
                    <a:pt x="0" y="0"/>
                  </a:lnTo>
                </a:path>
              </a:pathLst>
            </a:custGeom>
          </p:spPr>
          <p:txBody>
            <a:bodyPr/>
            <a:lstStyle/>
            <a:p/>
          </p:txBody>
        </p:sp>
        <p:sp>
          <p:nvSpPr>
            <p:cNvPr id="57" name="pl57"/>
            <p:cNvSpPr/>
            <p:nvPr/>
          </p:nvSpPr>
          <p:spPr>
            <a:xfrm>
              <a:off x="7660591" y="1890254"/>
              <a:ext cx="667992" cy="978091"/>
            </a:xfrm>
            <a:custGeom>
              <a:avLst/>
              <a:pathLst>
                <a:path w="667992" h="978091">
                  <a:moveTo>
                    <a:pt x="667992" y="978091"/>
                  </a:moveTo>
                  <a:lnTo>
                    <a:pt x="0" y="0"/>
                  </a:lnTo>
                </a:path>
              </a:pathLst>
            </a:custGeom>
          </p:spPr>
          <p:txBody>
            <a:bodyPr/>
            <a:lstStyle/>
            <a:p/>
          </p:txBody>
        </p:sp>
        <p:sp>
          <p:nvSpPr>
            <p:cNvPr id="58" name="pl58"/>
            <p:cNvSpPr/>
            <p:nvPr/>
          </p:nvSpPr>
          <p:spPr>
            <a:xfrm>
              <a:off x="7660080" y="1890386"/>
              <a:ext cx="777015" cy="1240852"/>
            </a:xfrm>
            <a:custGeom>
              <a:avLst/>
              <a:pathLst>
                <a:path w="777015" h="1240852">
                  <a:moveTo>
                    <a:pt x="777015" y="1240852"/>
                  </a:moveTo>
                  <a:lnTo>
                    <a:pt x="0" y="0"/>
                  </a:lnTo>
                </a:path>
              </a:pathLst>
            </a:custGeom>
          </p:spPr>
          <p:txBody>
            <a:bodyPr/>
            <a:lstStyle/>
            <a:p/>
          </p:txBody>
        </p:sp>
        <p:sp>
          <p:nvSpPr>
            <p:cNvPr id="59" name="pl59"/>
            <p:cNvSpPr/>
            <p:nvPr/>
          </p:nvSpPr>
          <p:spPr>
            <a:xfrm>
              <a:off x="7659949" y="2175116"/>
              <a:ext cx="747080" cy="1220631"/>
            </a:xfrm>
            <a:custGeom>
              <a:avLst/>
              <a:pathLst>
                <a:path w="747080" h="1220631">
                  <a:moveTo>
                    <a:pt x="747080" y="1220631"/>
                  </a:moveTo>
                  <a:lnTo>
                    <a:pt x="0" y="0"/>
                  </a:lnTo>
                </a:path>
              </a:pathLst>
            </a:custGeom>
          </p:spPr>
          <p:txBody>
            <a:bodyPr/>
            <a:lstStyle/>
            <a:p/>
          </p:txBody>
        </p:sp>
        <p:sp>
          <p:nvSpPr>
            <p:cNvPr id="60" name="pg60"/>
            <p:cNvSpPr/>
            <p:nvPr/>
          </p:nvSpPr>
          <p:spPr>
            <a:xfrm>
              <a:off x="8290281" y="69940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1" name="tx61"/>
            <p:cNvSpPr/>
            <p:nvPr/>
          </p:nvSpPr>
          <p:spPr>
            <a:xfrm>
              <a:off x="8313141" y="7409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94%</a:t>
              </a:r>
            </a:p>
          </p:txBody>
        </p:sp>
        <p:sp>
          <p:nvSpPr>
            <p:cNvPr id="62" name="pg62"/>
            <p:cNvSpPr/>
            <p:nvPr/>
          </p:nvSpPr>
          <p:spPr>
            <a:xfrm>
              <a:off x="8290281" y="12237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26533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92%</a:t>
              </a:r>
            </a:p>
          </p:txBody>
        </p:sp>
        <p:sp>
          <p:nvSpPr>
            <p:cNvPr id="64" name="pg64"/>
            <p:cNvSpPr/>
            <p:nvPr/>
          </p:nvSpPr>
          <p:spPr>
            <a:xfrm>
              <a:off x="8223851" y="96199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00353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92%</a:t>
              </a:r>
            </a:p>
          </p:txBody>
        </p:sp>
        <p:sp>
          <p:nvSpPr>
            <p:cNvPr id="66" name="pg66"/>
            <p:cNvSpPr/>
            <p:nvPr/>
          </p:nvSpPr>
          <p:spPr>
            <a:xfrm>
              <a:off x="8314365" y="148616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7" name="tx67"/>
            <p:cNvSpPr/>
            <p:nvPr/>
          </p:nvSpPr>
          <p:spPr>
            <a:xfrm>
              <a:off x="8337225" y="152770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91%</a:t>
              </a:r>
            </a:p>
          </p:txBody>
        </p:sp>
        <p:sp>
          <p:nvSpPr>
            <p:cNvPr id="68" name="pg68"/>
            <p:cNvSpPr/>
            <p:nvPr/>
          </p:nvSpPr>
          <p:spPr>
            <a:xfrm>
              <a:off x="8314365" y="174877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37225" y="17903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84%</a:t>
              </a:r>
            </a:p>
          </p:txBody>
        </p:sp>
        <p:sp>
          <p:nvSpPr>
            <p:cNvPr id="70" name="pg70"/>
            <p:cNvSpPr/>
            <p:nvPr/>
          </p:nvSpPr>
          <p:spPr>
            <a:xfrm>
              <a:off x="8314365" y="200959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1" name="tx71"/>
            <p:cNvSpPr/>
            <p:nvPr/>
          </p:nvSpPr>
          <p:spPr>
            <a:xfrm>
              <a:off x="8337225" y="205112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82%</a:t>
              </a:r>
            </a:p>
          </p:txBody>
        </p:sp>
        <p:sp>
          <p:nvSpPr>
            <p:cNvPr id="72" name="pg72"/>
            <p:cNvSpPr/>
            <p:nvPr/>
          </p:nvSpPr>
          <p:spPr>
            <a:xfrm>
              <a:off x="8356446" y="226943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3" name="tx73"/>
            <p:cNvSpPr/>
            <p:nvPr/>
          </p:nvSpPr>
          <p:spPr>
            <a:xfrm>
              <a:off x="8379306" y="231097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80%</a:t>
              </a:r>
            </a:p>
          </p:txBody>
        </p:sp>
        <p:sp>
          <p:nvSpPr>
            <p:cNvPr id="74" name="pg74"/>
            <p:cNvSpPr/>
            <p:nvPr/>
          </p:nvSpPr>
          <p:spPr>
            <a:xfrm>
              <a:off x="8284194" y="253013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57167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6" name="pg76"/>
            <p:cNvSpPr/>
            <p:nvPr/>
          </p:nvSpPr>
          <p:spPr>
            <a:xfrm>
              <a:off x="8260004" y="278986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7" name="tx77"/>
            <p:cNvSpPr/>
            <p:nvPr/>
          </p:nvSpPr>
          <p:spPr>
            <a:xfrm>
              <a:off x="8282864" y="281271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79%</a:t>
              </a:r>
            </a:p>
          </p:txBody>
        </p:sp>
        <p:sp>
          <p:nvSpPr>
            <p:cNvPr id="78" name="pg78"/>
            <p:cNvSpPr/>
            <p:nvPr/>
          </p:nvSpPr>
          <p:spPr>
            <a:xfrm>
              <a:off x="8368515" y="305162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9" name="tx79"/>
            <p:cNvSpPr/>
            <p:nvPr/>
          </p:nvSpPr>
          <p:spPr>
            <a:xfrm>
              <a:off x="8391375" y="309316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79%</a:t>
              </a:r>
            </a:p>
          </p:txBody>
        </p:sp>
        <p:sp>
          <p:nvSpPr>
            <p:cNvPr id="80" name="pg80"/>
            <p:cNvSpPr/>
            <p:nvPr/>
          </p:nvSpPr>
          <p:spPr>
            <a:xfrm>
              <a:off x="8338449" y="331624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81" name="tx81"/>
            <p:cNvSpPr/>
            <p:nvPr/>
          </p:nvSpPr>
          <p:spPr>
            <a:xfrm>
              <a:off x="8361309" y="335778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44403" y="401416"/>
              <a:ext cx="31428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Kyrgyzstan,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IPVC had the lowest coverage of all vaccines (73%), followed by HepB3 and Hib3 (79%).
Coverage of 7 vaccines decreased (DTP3, HEPB3, HIB3, IPV1, MCV1, MCV2 and RUBELLA) compared to respective coverage in 2019.
Coverage of 6 vaccines decreased (DTP3, HEPB3, HIB3, IPV1, IPVC and ROTAC), 3 vaccines increased (HPVC, MCV1 and RUBELLA), and 1 vaccine was the same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135597" y="907931"/>
              <a:ext cx="361082" cy="0"/>
            </a:xfrm>
            <a:custGeom>
              <a:avLst/>
              <a:pathLst>
                <a:path w="361082" h="0">
                  <a:moveTo>
                    <a:pt x="0" y="0"/>
                  </a:moveTo>
                  <a:lnTo>
                    <a:pt x="216649" y="0"/>
                  </a:lnTo>
                  <a:lnTo>
                    <a:pt x="216649" y="0"/>
                  </a:lnTo>
                  <a:lnTo>
                    <a:pt x="288865"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1" name="pl21"/>
            <p:cNvSpPr/>
            <p:nvPr/>
          </p:nvSpPr>
          <p:spPr>
            <a:xfrm>
              <a:off x="7630082" y="1320786"/>
              <a:ext cx="1011029" cy="0"/>
            </a:xfrm>
            <a:custGeom>
              <a:avLst/>
              <a:pathLst>
                <a:path w="1011029" h="0">
                  <a:moveTo>
                    <a:pt x="0" y="0"/>
                  </a:moveTo>
                  <a:lnTo>
                    <a:pt x="288865" y="0"/>
                  </a:lnTo>
                  <a:lnTo>
                    <a:pt x="361082" y="0"/>
                  </a:lnTo>
                  <a:lnTo>
                    <a:pt x="361082" y="0"/>
                  </a:lnTo>
                  <a:lnTo>
                    <a:pt x="361082" y="0"/>
                  </a:lnTo>
                  <a:lnTo>
                    <a:pt x="433298" y="0"/>
                  </a:lnTo>
                  <a:lnTo>
                    <a:pt x="1011029" y="0"/>
                  </a:lnTo>
                </a:path>
              </a:pathLst>
            </a:custGeom>
            <a:ln w="116535" cap="flat">
              <a:solidFill>
                <a:srgbClr val="E8E8E8">
                  <a:alpha val="100000"/>
                </a:srgbClr>
              </a:solidFill>
              <a:prstDash val="solid"/>
              <a:round/>
            </a:ln>
          </p:spPr>
          <p:txBody>
            <a:bodyPr/>
            <a:lstStyle/>
            <a:p/>
          </p:txBody>
        </p:sp>
        <p:sp>
          <p:nvSpPr>
            <p:cNvPr id="22" name="pl22"/>
            <p:cNvSpPr/>
            <p:nvPr/>
          </p:nvSpPr>
          <p:spPr>
            <a:xfrm>
              <a:off x="7413433" y="1733641"/>
              <a:ext cx="938813" cy="0"/>
            </a:xfrm>
            <a:custGeom>
              <a:avLst/>
              <a:pathLst>
                <a:path w="938813" h="0">
                  <a:moveTo>
                    <a:pt x="0" y="0"/>
                  </a:moveTo>
                  <a:lnTo>
                    <a:pt x="216649" y="0"/>
                  </a:lnTo>
                  <a:lnTo>
                    <a:pt x="288865" y="0"/>
                  </a:lnTo>
                  <a:lnTo>
                    <a:pt x="361082" y="0"/>
                  </a:lnTo>
                  <a:lnTo>
                    <a:pt x="505514" y="0"/>
                  </a:lnTo>
                  <a:lnTo>
                    <a:pt x="577731"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196784" y="2146496"/>
              <a:ext cx="1155462" cy="0"/>
            </a:xfrm>
            <a:custGeom>
              <a:avLst/>
              <a:pathLst>
                <a:path w="1155462" h="0">
                  <a:moveTo>
                    <a:pt x="0" y="0"/>
                  </a:moveTo>
                  <a:lnTo>
                    <a:pt x="361082" y="0"/>
                  </a:lnTo>
                  <a:lnTo>
                    <a:pt x="505514" y="0"/>
                  </a:lnTo>
                  <a:lnTo>
                    <a:pt x="577731"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4" name="pl24"/>
            <p:cNvSpPr/>
            <p:nvPr/>
          </p:nvSpPr>
          <p:spPr>
            <a:xfrm>
              <a:off x="6980135" y="2559351"/>
              <a:ext cx="361082" cy="0"/>
            </a:xfrm>
            <a:custGeom>
              <a:avLst/>
              <a:pathLst>
                <a:path w="361082" h="0">
                  <a:moveTo>
                    <a:pt x="0" y="0"/>
                  </a:moveTo>
                  <a:lnTo>
                    <a:pt x="72216" y="0"/>
                  </a:lnTo>
                  <a:lnTo>
                    <a:pt x="72216"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196784" y="2972206"/>
              <a:ext cx="1083246" cy="0"/>
            </a:xfrm>
            <a:custGeom>
              <a:avLst/>
              <a:pathLst>
                <a:path w="1083246" h="0">
                  <a:moveTo>
                    <a:pt x="0" y="0"/>
                  </a:moveTo>
                  <a:lnTo>
                    <a:pt x="361082" y="0"/>
                  </a:lnTo>
                  <a:lnTo>
                    <a:pt x="505514" y="0"/>
                  </a:lnTo>
                  <a:lnTo>
                    <a:pt x="505514" y="0"/>
                  </a:lnTo>
                  <a:lnTo>
                    <a:pt x="649947" y="0"/>
                  </a:lnTo>
                  <a:lnTo>
                    <a:pt x="794380" y="0"/>
                  </a:lnTo>
                  <a:lnTo>
                    <a:pt x="1083246" y="0"/>
                  </a:lnTo>
                </a:path>
              </a:pathLst>
            </a:custGeom>
            <a:ln w="116535" cap="flat">
              <a:solidFill>
                <a:srgbClr val="E8E8E8">
                  <a:alpha val="100000"/>
                </a:srgbClr>
              </a:solidFill>
              <a:prstDash val="solid"/>
              <a:round/>
            </a:ln>
          </p:spPr>
          <p:txBody>
            <a:bodyPr/>
            <a:lstStyle/>
            <a:p/>
          </p:txBody>
        </p:sp>
        <p:sp>
          <p:nvSpPr>
            <p:cNvPr id="26" name="pl26"/>
            <p:cNvSpPr/>
            <p:nvPr/>
          </p:nvSpPr>
          <p:spPr>
            <a:xfrm>
              <a:off x="7269000" y="3385062"/>
              <a:ext cx="1011029" cy="0"/>
            </a:xfrm>
            <a:custGeom>
              <a:avLst/>
              <a:pathLst>
                <a:path w="1011029" h="0">
                  <a:moveTo>
                    <a:pt x="0" y="0"/>
                  </a:moveTo>
                  <a:lnTo>
                    <a:pt x="361082" y="0"/>
                  </a:lnTo>
                  <a:lnTo>
                    <a:pt x="433298" y="0"/>
                  </a:lnTo>
                  <a:lnTo>
                    <a:pt x="433298" y="0"/>
                  </a:lnTo>
                  <a:lnTo>
                    <a:pt x="505514" y="0"/>
                  </a:lnTo>
                  <a:lnTo>
                    <a:pt x="794380"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3797917"/>
              <a:ext cx="361082" cy="0"/>
            </a:xfrm>
            <a:custGeom>
              <a:avLst/>
              <a:pathLst>
                <a:path w="361082" h="0">
                  <a:moveTo>
                    <a:pt x="0" y="0"/>
                  </a:moveTo>
                  <a:lnTo>
                    <a:pt x="72216" y="0"/>
                  </a:lnTo>
                  <a:lnTo>
                    <a:pt x="72216" y="0"/>
                  </a:lnTo>
                  <a:lnTo>
                    <a:pt x="144432"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4210772"/>
              <a:ext cx="433298" cy="0"/>
            </a:xfrm>
            <a:custGeom>
              <a:avLst/>
              <a:pathLst>
                <a:path w="433298" h="0">
                  <a:moveTo>
                    <a:pt x="0" y="0"/>
                  </a:moveTo>
                  <a:lnTo>
                    <a:pt x="0" y="0"/>
                  </a:lnTo>
                  <a:lnTo>
                    <a:pt x="72216" y="0"/>
                  </a:lnTo>
                  <a:lnTo>
                    <a:pt x="72216" y="0"/>
                  </a:lnTo>
                  <a:lnTo>
                    <a:pt x="144432" y="0"/>
                  </a:lnTo>
                  <a:lnTo>
                    <a:pt x="288865"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7557866" y="4623627"/>
              <a:ext cx="866596" cy="0"/>
            </a:xfrm>
            <a:custGeom>
              <a:avLst/>
              <a:pathLst>
                <a:path w="866596" h="0">
                  <a:moveTo>
                    <a:pt x="0" y="0"/>
                  </a:moveTo>
                  <a:lnTo>
                    <a:pt x="144432" y="0"/>
                  </a:lnTo>
                  <a:lnTo>
                    <a:pt x="433298" y="0"/>
                  </a:lnTo>
                  <a:lnTo>
                    <a:pt x="433298"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30" name="pl30"/>
            <p:cNvSpPr/>
            <p:nvPr/>
          </p:nvSpPr>
          <p:spPr>
            <a:xfrm>
              <a:off x="8063381" y="5036482"/>
              <a:ext cx="361082" cy="0"/>
            </a:xfrm>
            <a:custGeom>
              <a:avLst/>
              <a:pathLst>
                <a:path w="361082" h="0">
                  <a:moveTo>
                    <a:pt x="0" y="0"/>
                  </a:moveTo>
                  <a:lnTo>
                    <a:pt x="72216" y="0"/>
                  </a:lnTo>
                  <a:lnTo>
                    <a:pt x="72216" y="0"/>
                  </a:lnTo>
                  <a:lnTo>
                    <a:pt x="144432"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31" name="pt31"/>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0893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922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97563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33671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3671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33671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33671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922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36169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7283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89479"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28397"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567315"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89479"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56731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35066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8947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495098"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134016"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98958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278449"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278449"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1726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9509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13401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1726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56731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06233"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36169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000613"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72830"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1726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1726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639531"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495098"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36169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000613"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072830"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4570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Kyrgyzstan,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(90%). DTP1 coverage declined in 2025 (85%) compared to 2024, and was lower than in 2019. In 2019-2025, DTP1 coverage was at it's lowest level in 2025 (85%).
In 2024, 10 vaccines had lower coverage than in 2019.
In 2025, 10 vaccines had lower coverage than in 2019.
In 2025, 6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2517150"/>
              <a:ext cx="4536660" cy="710842"/>
            </a:xfrm>
            <a:custGeom>
              <a:avLst/>
              <a:pathLst>
                <a:path w="4536660" h="710842">
                  <a:moveTo>
                    <a:pt x="0" y="710842"/>
                  </a:moveTo>
                  <a:lnTo>
                    <a:pt x="1512220" y="546801"/>
                  </a:lnTo>
                  <a:lnTo>
                    <a:pt x="3024440" y="82020"/>
                  </a:lnTo>
                  <a:lnTo>
                    <a:pt x="4536660" y="0"/>
                  </a:lnTo>
                </a:path>
              </a:pathLst>
            </a:custGeom>
            <a:ln w="29811" cap="flat">
              <a:solidFill>
                <a:srgbClr val="FF0000">
                  <a:alpha val="100000"/>
                </a:srgbClr>
              </a:solidFill>
              <a:prstDash val="solid"/>
              <a:round/>
            </a:ln>
          </p:spPr>
          <p:txBody>
            <a:bodyPr/>
            <a:lstStyle/>
            <a:p/>
          </p:txBody>
        </p:sp>
        <p:sp>
          <p:nvSpPr>
            <p:cNvPr id="22" name="pl22"/>
            <p:cNvSpPr/>
            <p:nvPr/>
          </p:nvSpPr>
          <p:spPr>
            <a:xfrm>
              <a:off x="4159695" y="2517150"/>
              <a:ext cx="3024440" cy="1175623"/>
            </a:xfrm>
            <a:custGeom>
              <a:avLst/>
              <a:pathLst>
                <a:path w="3024440" h="1175623">
                  <a:moveTo>
                    <a:pt x="0" y="1175623"/>
                  </a:moveTo>
                  <a:lnTo>
                    <a:pt x="1512220" y="82020"/>
                  </a:lnTo>
                  <a:lnTo>
                    <a:pt x="3024440" y="0"/>
                  </a:lnTo>
                </a:path>
              </a:pathLst>
            </a:custGeom>
            <a:ln w="29811" cap="flat">
              <a:solidFill>
                <a:srgbClr val="0058AB">
                  <a:alpha val="100000"/>
                </a:srgbClr>
              </a:solidFill>
              <a:prstDash val="solid"/>
              <a:round/>
            </a:ln>
          </p:spPr>
          <p:txBody>
            <a:bodyPr/>
            <a:lstStyle/>
            <a:p/>
          </p:txBody>
        </p:sp>
        <p:sp>
          <p:nvSpPr>
            <p:cNvPr id="23" name="pt23"/>
            <p:cNvSpPr/>
            <p:nvPr/>
          </p:nvSpPr>
          <p:spPr>
            <a:xfrm>
              <a:off x="2622649"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134869"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5647089"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7159309"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tx30"/>
            <p:cNvSpPr/>
            <p:nvPr/>
          </p:nvSpPr>
          <p:spPr>
            <a:xfrm>
              <a:off x="4159695"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31" name="tx31"/>
            <p:cNvSpPr/>
            <p:nvPr/>
          </p:nvSpPr>
          <p:spPr>
            <a:xfrm>
              <a:off x="5671915"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32" name="tx32"/>
            <p:cNvSpPr/>
            <p:nvPr/>
          </p:nvSpPr>
          <p:spPr>
            <a:xfrm>
              <a:off x="7184135"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33" name="tx33"/>
            <p:cNvSpPr/>
            <p:nvPr/>
          </p:nvSpPr>
          <p:spPr>
            <a:xfrm>
              <a:off x="2647475"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34" name="tx34"/>
            <p:cNvSpPr/>
            <p:nvPr/>
          </p:nvSpPr>
          <p:spPr>
            <a:xfrm>
              <a:off x="4159695"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35" name="tx35"/>
            <p:cNvSpPr/>
            <p:nvPr/>
          </p:nvSpPr>
          <p:spPr>
            <a:xfrm>
              <a:off x="5671915"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36" name="tx36"/>
            <p:cNvSpPr/>
            <p:nvPr/>
          </p:nvSpPr>
          <p:spPr>
            <a:xfrm>
              <a:off x="7184135"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37" name="pl37"/>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8" name="tx38"/>
            <p:cNvSpPr/>
            <p:nvPr/>
          </p:nvSpPr>
          <p:spPr>
            <a:xfrm>
              <a:off x="5345020"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39" name="tx39"/>
            <p:cNvSpPr/>
            <p:nvPr/>
          </p:nvSpPr>
          <p:spPr>
            <a:xfrm>
              <a:off x="521135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0" name="rc40"/>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1" name="tx41"/>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2" name="tx42"/>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3" name="tx43"/>
            <p:cNvSpPr/>
            <p:nvPr/>
          </p:nvSpPr>
          <p:spPr>
            <a:xfrm rot="-5400000">
              <a:off x="403166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4" name="tx44"/>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5" name="tx45"/>
            <p:cNvSpPr/>
            <p:nvPr/>
          </p:nvSpPr>
          <p:spPr>
            <a:xfrm rot="-5400000">
              <a:off x="705613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6" name="tx4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7" name="tx4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 name="tx4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 name="tx4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 name="tx5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 name="tx5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 name="tx5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pl5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4" name="pl5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5" name="tx5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6" name="tx5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7" name="tx57"/>
            <p:cNvSpPr/>
            <p:nvPr/>
          </p:nvSpPr>
          <p:spPr>
            <a:xfrm>
              <a:off x="757200" y="1330710"/>
              <a:ext cx="56370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Kyrgyzstan, 2022-2025</a:t>
              </a:r>
            </a:p>
          </p:txBody>
        </p:sp>
        <p:sp>
          <p:nvSpPr>
            <p:cNvPr id="58" name="tx5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9" name="tx5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Kyrgyzstan was 2022.
In 2025, first dose (HPV1) programme coverage among girls was 91%. In 2025, last dose (HPVc) programme coverage among girls was 91%.</a:t>
            </a:r>
          </a:p>
        </p:txBody>
      </p:sp>
      <p:sp>
        <p:nvSpPr>
          <p:cNvPr id="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91%, following switch to single dose in 2024.</a:t>
            </a:r>
          </a:p>
        </p:txBody>
      </p:sp>
      <p:grpSp xmlns:pic="http://schemas.openxmlformats.org/drawingml/2006/picture">
        <p:nvGrpSpPr>
          <p:cNvPr id="62" name=""/>
          <p:cNvGrpSpPr/>
          <p:nvPr/>
        </p:nvGrpSpPr>
        <p:grpSpPr>
          <a:xfrm>
            <a:off x="292608" y="1005840"/>
            <a:ext cx="8595360" cy="28575"/>
            <a:chOff x="292608" y="1005840"/>
            <a:chExt cx="8595360" cy="28575"/>
          </a:xfrm>
        </p:grpSpPr>
        <p:sp>
          <p:nvSpPr>
            <p:cNvPr id="6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511595"/>
            </a:xfrm>
            <a:custGeom>
              <a:avLst/>
              <a:pathLst>
                <a:path w="6481656" h="511595">
                  <a:moveTo>
                    <a:pt x="0" y="0"/>
                  </a:moveTo>
                  <a:lnTo>
                    <a:pt x="259266" y="0"/>
                  </a:lnTo>
                  <a:lnTo>
                    <a:pt x="518532" y="30093"/>
                  </a:lnTo>
                  <a:lnTo>
                    <a:pt x="777798" y="30093"/>
                  </a:lnTo>
                  <a:lnTo>
                    <a:pt x="1037065" y="0"/>
                  </a:lnTo>
                  <a:lnTo>
                    <a:pt x="1296331" y="30093"/>
                  </a:lnTo>
                  <a:lnTo>
                    <a:pt x="1555597" y="210657"/>
                  </a:lnTo>
                  <a:lnTo>
                    <a:pt x="1814863" y="150469"/>
                  </a:lnTo>
                  <a:lnTo>
                    <a:pt x="2074130" y="120375"/>
                  </a:lnTo>
                  <a:lnTo>
                    <a:pt x="2333396" y="120375"/>
                  </a:lnTo>
                  <a:lnTo>
                    <a:pt x="2592662" y="90281"/>
                  </a:lnTo>
                  <a:lnTo>
                    <a:pt x="2851928" y="90281"/>
                  </a:lnTo>
                  <a:lnTo>
                    <a:pt x="3111195" y="90281"/>
                  </a:lnTo>
                  <a:lnTo>
                    <a:pt x="3370461" y="60187"/>
                  </a:lnTo>
                  <a:lnTo>
                    <a:pt x="3629727" y="90281"/>
                  </a:lnTo>
                  <a:lnTo>
                    <a:pt x="3888994" y="60187"/>
                  </a:lnTo>
                  <a:lnTo>
                    <a:pt x="4148260" y="90281"/>
                  </a:lnTo>
                  <a:lnTo>
                    <a:pt x="4407526" y="210657"/>
                  </a:lnTo>
                  <a:lnTo>
                    <a:pt x="4666792" y="150469"/>
                  </a:lnTo>
                  <a:lnTo>
                    <a:pt x="4926059" y="120375"/>
                  </a:lnTo>
                  <a:lnTo>
                    <a:pt x="5185325" y="361126"/>
                  </a:lnTo>
                  <a:lnTo>
                    <a:pt x="5444591" y="300938"/>
                  </a:lnTo>
                  <a:lnTo>
                    <a:pt x="5703857" y="270844"/>
                  </a:lnTo>
                  <a:lnTo>
                    <a:pt x="5963124" y="391220"/>
                  </a:lnTo>
                  <a:lnTo>
                    <a:pt x="6222390" y="421314"/>
                  </a:lnTo>
                  <a:lnTo>
                    <a:pt x="6481656" y="511595"/>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180563"/>
            </a:xfrm>
            <a:custGeom>
              <a:avLst/>
              <a:pathLst>
                <a:path w="6481656" h="180563">
                  <a:moveTo>
                    <a:pt x="0" y="90281"/>
                  </a:moveTo>
                  <a:lnTo>
                    <a:pt x="259266" y="30093"/>
                  </a:lnTo>
                  <a:lnTo>
                    <a:pt x="518532" y="30093"/>
                  </a:lnTo>
                  <a:lnTo>
                    <a:pt x="777798" y="30093"/>
                  </a:lnTo>
                  <a:lnTo>
                    <a:pt x="1037065" y="30093"/>
                  </a:lnTo>
                  <a:lnTo>
                    <a:pt x="1296331" y="30093"/>
                  </a:lnTo>
                  <a:lnTo>
                    <a:pt x="1555597" y="60187"/>
                  </a:lnTo>
                  <a:lnTo>
                    <a:pt x="1814863" y="120375"/>
                  </a:lnTo>
                  <a:lnTo>
                    <a:pt x="2074130" y="60187"/>
                  </a:lnTo>
                  <a:lnTo>
                    <a:pt x="2333396" y="30093"/>
                  </a:lnTo>
                  <a:lnTo>
                    <a:pt x="2592662" y="30093"/>
                  </a:lnTo>
                  <a:lnTo>
                    <a:pt x="2851928" y="30093"/>
                  </a:lnTo>
                  <a:lnTo>
                    <a:pt x="3111195" y="30093"/>
                  </a:lnTo>
                  <a:lnTo>
                    <a:pt x="3370461" y="60187"/>
                  </a:lnTo>
                  <a:lnTo>
                    <a:pt x="3629727" y="60187"/>
                  </a:lnTo>
                  <a:lnTo>
                    <a:pt x="3888994" y="90281"/>
                  </a:lnTo>
                  <a:lnTo>
                    <a:pt x="4148260" y="30093"/>
                  </a:lnTo>
                  <a:lnTo>
                    <a:pt x="4407526" y="90281"/>
                  </a:lnTo>
                  <a:lnTo>
                    <a:pt x="4666792" y="90281"/>
                  </a:lnTo>
                  <a:lnTo>
                    <a:pt x="4926059" y="0"/>
                  </a:lnTo>
                  <a:lnTo>
                    <a:pt x="5185325" y="180563"/>
                  </a:lnTo>
                  <a:lnTo>
                    <a:pt x="5444591" y="60187"/>
                  </a:lnTo>
                  <a:lnTo>
                    <a:pt x="5703857" y="120375"/>
                  </a:lnTo>
                  <a:lnTo>
                    <a:pt x="5963124" y="180563"/>
                  </a:lnTo>
                  <a:lnTo>
                    <a:pt x="6222390" y="150469"/>
                  </a:lnTo>
                  <a:lnTo>
                    <a:pt x="6481656" y="150469"/>
                  </a:lnTo>
                </a:path>
              </a:pathLst>
            </a:custGeom>
            <a:ln w="27101" cap="flat">
              <a:solidFill>
                <a:srgbClr val="7CAE00">
                  <a:alpha val="100000"/>
                </a:srgbClr>
              </a:solidFill>
              <a:prstDash val="solid"/>
              <a:round/>
            </a:ln>
          </p:spPr>
          <p:txBody>
            <a:bodyPr/>
            <a:lstStyle/>
            <a:p/>
          </p:txBody>
        </p:sp>
        <p:sp>
          <p:nvSpPr>
            <p:cNvPr id="29" name="pl29"/>
            <p:cNvSpPr/>
            <p:nvPr/>
          </p:nvSpPr>
          <p:spPr>
            <a:xfrm>
              <a:off x="5846545" y="2225853"/>
              <a:ext cx="2074130" cy="361126"/>
            </a:xfrm>
            <a:custGeom>
              <a:avLst/>
              <a:pathLst>
                <a:path w="2074130" h="361126">
                  <a:moveTo>
                    <a:pt x="0" y="240750"/>
                  </a:moveTo>
                  <a:lnTo>
                    <a:pt x="259266" y="120375"/>
                  </a:lnTo>
                  <a:lnTo>
                    <a:pt x="518532" y="0"/>
                  </a:lnTo>
                  <a:lnTo>
                    <a:pt x="777798" y="180563"/>
                  </a:lnTo>
                  <a:lnTo>
                    <a:pt x="1037065" y="180563"/>
                  </a:lnTo>
                  <a:lnTo>
                    <a:pt x="1296331" y="120375"/>
                  </a:lnTo>
                  <a:lnTo>
                    <a:pt x="1555597" y="150469"/>
                  </a:lnTo>
                  <a:lnTo>
                    <a:pt x="1814863" y="300938"/>
                  </a:lnTo>
                  <a:lnTo>
                    <a:pt x="2074130" y="361126"/>
                  </a:lnTo>
                </a:path>
              </a:pathLst>
            </a:custGeom>
            <a:ln w="27101" cap="flat">
              <a:solidFill>
                <a:srgbClr val="00BFC4">
                  <a:alpha val="100000"/>
                </a:srgbClr>
              </a:solidFill>
              <a:prstDash val="solid"/>
              <a:round/>
            </a:ln>
          </p:spPr>
          <p:txBody>
            <a:bodyPr/>
            <a:lstStyle/>
            <a:p/>
          </p:txBody>
        </p:sp>
        <p:sp>
          <p:nvSpPr>
            <p:cNvPr id="30" name="pl30"/>
            <p:cNvSpPr/>
            <p:nvPr/>
          </p:nvSpPr>
          <p:spPr>
            <a:xfrm>
              <a:off x="7402143" y="2376322"/>
              <a:ext cx="518532" cy="1294036"/>
            </a:xfrm>
            <a:custGeom>
              <a:avLst/>
              <a:pathLst>
                <a:path w="518532" h="1294036">
                  <a:moveTo>
                    <a:pt x="0" y="1294036"/>
                  </a:moveTo>
                  <a:lnTo>
                    <a:pt x="259266" y="90281"/>
                  </a:lnTo>
                  <a:lnTo>
                    <a:pt x="51853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087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47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54860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3379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18747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808169" y="24282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36319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1495" y="2132190"/>
              <a:ext cx="248447" cy="147430"/>
            </a:xfrm>
            <a:custGeom>
              <a:avLst/>
              <a:pathLst>
                <a:path w="248447" h="147430">
                  <a:moveTo>
                    <a:pt x="248447" y="0"/>
                  </a:moveTo>
                  <a:lnTo>
                    <a:pt x="0" y="147430"/>
                  </a:lnTo>
                </a:path>
              </a:pathLst>
            </a:custGeom>
          </p:spPr>
          <p:txBody>
            <a:bodyPr/>
            <a:lstStyle/>
            <a:p/>
          </p:txBody>
        </p:sp>
        <p:sp>
          <p:nvSpPr>
            <p:cNvPr id="41" name="pl41"/>
            <p:cNvSpPr/>
            <p:nvPr/>
          </p:nvSpPr>
          <p:spPr>
            <a:xfrm>
              <a:off x="7940021" y="2374680"/>
              <a:ext cx="239920" cy="1519"/>
            </a:xfrm>
            <a:custGeom>
              <a:avLst/>
              <a:pathLst>
                <a:path w="239920" h="1519">
                  <a:moveTo>
                    <a:pt x="239920" y="0"/>
                  </a:moveTo>
                  <a:lnTo>
                    <a:pt x="0" y="1519"/>
                  </a:lnTo>
                </a:path>
              </a:pathLst>
            </a:custGeom>
          </p:spPr>
          <p:txBody>
            <a:bodyPr/>
            <a:lstStyle/>
            <a:p/>
          </p:txBody>
        </p:sp>
        <p:sp>
          <p:nvSpPr>
            <p:cNvPr id="42" name="pl42"/>
            <p:cNvSpPr/>
            <p:nvPr/>
          </p:nvSpPr>
          <p:spPr>
            <a:xfrm>
              <a:off x="7937921" y="2590490"/>
              <a:ext cx="242020" cy="49267"/>
            </a:xfrm>
            <a:custGeom>
              <a:avLst/>
              <a:pathLst>
                <a:path w="242020" h="49267">
                  <a:moveTo>
                    <a:pt x="242020" y="49267"/>
                  </a:moveTo>
                  <a:lnTo>
                    <a:pt x="0" y="0"/>
                  </a:lnTo>
                </a:path>
              </a:pathLst>
            </a:custGeom>
          </p:spPr>
          <p:txBody>
            <a:bodyPr/>
            <a:lstStyle/>
            <a:p/>
          </p:txBody>
        </p:sp>
        <p:sp>
          <p:nvSpPr>
            <p:cNvPr id="43" name="pl43"/>
            <p:cNvSpPr/>
            <p:nvPr/>
          </p:nvSpPr>
          <p:spPr>
            <a:xfrm>
              <a:off x="7928135" y="2654312"/>
              <a:ext cx="251806" cy="241186"/>
            </a:xfrm>
            <a:custGeom>
              <a:avLst/>
              <a:pathLst>
                <a:path w="251806" h="241186">
                  <a:moveTo>
                    <a:pt x="251806" y="241186"/>
                  </a:moveTo>
                  <a:lnTo>
                    <a:pt x="0" y="0"/>
                  </a:lnTo>
                </a:path>
              </a:pathLst>
            </a:custGeom>
          </p:spPr>
          <p:txBody>
            <a:bodyPr/>
            <a:lstStyle/>
            <a:p/>
          </p:txBody>
        </p:sp>
        <p:sp>
          <p:nvSpPr>
            <p:cNvPr id="44" name="pg44"/>
            <p:cNvSpPr/>
            <p:nvPr/>
          </p:nvSpPr>
          <p:spPr>
            <a:xfrm>
              <a:off x="8111362" y="20102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05111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94%</a:t>
              </a:r>
            </a:p>
          </p:txBody>
        </p:sp>
        <p:sp>
          <p:nvSpPr>
            <p:cNvPr id="46" name="pg46"/>
            <p:cNvSpPr/>
            <p:nvPr/>
          </p:nvSpPr>
          <p:spPr>
            <a:xfrm>
              <a:off x="8111362" y="228369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34222" y="232453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91%</a:t>
              </a:r>
            </a:p>
          </p:txBody>
        </p:sp>
        <p:sp>
          <p:nvSpPr>
            <p:cNvPr id="48" name="pg48"/>
            <p:cNvSpPr/>
            <p:nvPr/>
          </p:nvSpPr>
          <p:spPr>
            <a:xfrm>
              <a:off x="8111362" y="255729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59813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84%</a:t>
              </a:r>
            </a:p>
          </p:txBody>
        </p:sp>
        <p:sp>
          <p:nvSpPr>
            <p:cNvPr id="50" name="pg50"/>
            <p:cNvSpPr/>
            <p:nvPr/>
          </p:nvSpPr>
          <p:spPr>
            <a:xfrm>
              <a:off x="8111362" y="283016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1" name="tx51"/>
            <p:cNvSpPr/>
            <p:nvPr/>
          </p:nvSpPr>
          <p:spPr>
            <a:xfrm>
              <a:off x="8134222" y="287100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82%</a:t>
              </a:r>
            </a:p>
          </p:txBody>
        </p:sp>
        <p:sp>
          <p:nvSpPr>
            <p:cNvPr id="52" name="pg52"/>
            <p:cNvSpPr/>
            <p:nvPr/>
          </p:nvSpPr>
          <p:spPr>
            <a:xfrm>
              <a:off x="1142143" y="200156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863" y="20453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1323118" y="227798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68838" y="23217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6" name="pg56"/>
            <p:cNvSpPr/>
            <p:nvPr/>
          </p:nvSpPr>
          <p:spPr>
            <a:xfrm>
              <a:off x="5910189" y="230346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955909" y="234726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88</a:t>
              </a:r>
            </a:p>
          </p:txBody>
        </p:sp>
        <p:sp>
          <p:nvSpPr>
            <p:cNvPr id="58" name="pg58"/>
            <p:cNvSpPr/>
            <p:nvPr/>
          </p:nvSpPr>
          <p:spPr>
            <a:xfrm>
              <a:off x="7105611" y="365181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151331" y="36956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48</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77094" y="1694368"/>
              <a:ext cx="17240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Kyrgyzstan,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Kyrgyzstan has all 4 of the  SDG vaccines.
In 2025, Kyrgyzstan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Kyrgyzstan met the 90% SDG coverage target for MCV2 and HPVc,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5 percentage points from 90% in 2024 to 85% in 2025.
• DTP3 coverage declined 3 percentage points from 85% in 2024 to 82% in 2025.
• There were there were 7,000 more zero-dose children in 2025. This leaves 22,000 children without vaccination, vulnerable to vaccine-preventable diseases and a further 4,000 with incomplete protection.
• Kyrgyzstan accounted for 6% of zero-dose children in Europe and Central Asia (ECAR) and 0.2% of zero-dose children globally.
• MCV1 coverage increased 1 percentage point from 91% in 2024 to 92% in 2025. There were 12,000 children who missed out on the first measles vaccination.
• MCV2 coverage remained constant at 94% between 2024 and 2025.
• Last dose coverage of HPV vaccination (HPVc) among girls increased from 88% to 91%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Kyrgyzstan,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Kyrgyzstan.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P7TF5XRZ5TZD-1674051314-8105</_dlc_DocId>
    <_dlc_DocIdUrl xmlns="5ce71423-0d49-4a04-8822-86064e799dcd">
      <Url>https://unicef.sharepoint.com/teams/DAPM-DataComm/_layouts/15/DocIdRedir.aspx?ID=P7TF5XRZ5TZD-1674051314-8105</Url>
      <Description>P7TF5XRZ5TZD-1674051314-8105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FDB9249-E7A6-473F-8655-2CF55243FC8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4589ba33-c64e-4301-af4a-6e7867ef1024</vt:lpwstr>
  </property>
</Properties>
</file>