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E8C44E-52B7-46C7-AF8A-5520E36D2451}" v="5" dt="2026-07-12T19:38:20.6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57" d="100"/>
          <a:sy n="57" d="100"/>
        </p:scale>
        <p:origin x="96" y="120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12T19:38:24.901" v="744" actId="14100"/>
      <pc:docMkLst>
        <pc:docMk/>
      </pc:docMkLst>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LayoutChg chg="delSp modSp mod">
          <pc:chgData name="Lauren Francis" userId="b7c8c318-11b6-44df-a20d-cbfd05c86935" providerId="ADAL" clId="{7DF8D789-081D-4C54-A01C-20FBD4C1C0B0}" dt="2026-07-12T19:38:24.901" v="744" actId="14100"/>
          <pc:sldLayoutMkLst>
            <pc:docMk/>
            <pc:sldMasterMk cId="783407565" sldId="2147483648"/>
            <pc:sldLayoutMk cId="947816863" sldId="2147483686"/>
          </pc:sldLayoutMkLst>
          <pc:spChg chg="mod">
            <ac:chgData name="Lauren Francis" userId="b7c8c318-11b6-44df-a20d-cbfd05c86935" providerId="ADAL" clId="{7DF8D789-081D-4C54-A01C-20FBD4C1C0B0}" dt="2026-07-12T19:38:24.901" v="744" actId="14100"/>
            <ac:spMkLst>
              <pc:docMk/>
              <pc:sldMasterMk cId="783407565" sldId="2147483648"/>
              <pc:sldLayoutMk cId="947816863" sldId="2147483686"/>
              <ac:spMk id="2" creationId="{C18E8DB6-3CA7-1F05-B33F-1964EA526C80}"/>
            </ac:spMkLst>
          </pc:spChg>
          <pc:picChg chg="del">
            <ac:chgData name="Lauren Francis" userId="b7c8c318-11b6-44df-a20d-cbfd05c86935" providerId="ADAL" clId="{7DF8D789-081D-4C54-A01C-20FBD4C1C0B0}" dt="2026-07-12T19:38:18.821" v="742" actId="478"/>
            <ac:picMkLst>
              <pc:docMk/>
              <pc:sldMasterMk cId="783407565" sldId="2147483648"/>
              <pc:sldLayoutMk cId="947816863" sldId="2147483686"/>
              <ac:picMk id="3" creationId="{D9D5272F-0F72-89F7-6CCC-C19CFAA22F1E}"/>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4" creationId="{0ECFDE73-E990-C301-C35B-65B947B12DEA}"/>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5" creationId="{CF77AA7D-F038-DAD8-3CBF-A0816EFE0665}"/>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6" creationId="{C3C2B28E-3ADD-ADDE-6E6A-3B3D2130AAB1}"/>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1028" creationId="{61C620AE-04BC-9658-5D39-B68085046DBA}"/>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1030" creationId="{090915AE-5D12-2EE6-6A20-6EF6BEF50E56}"/>
            </ac:picMkLst>
          </pc:pic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523220"/>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a:t>
            </a:r>
            <a:r>
              <a:rPr lang="en-US" sz="2800" b="1" dirty="0">
                <a:solidFill>
                  <a:schemeClr val="bg1"/>
                </a:solidFill>
              </a:rPr>
              <a:t>5</a:t>
            </a:r>
            <a:r>
              <a:rPr lang="ar" sz="2800" b="1" dirty="0">
                <a:solidFill>
                  <a:schemeClr val="bg1"/>
                </a:solidFill>
              </a:rPr>
              <a:t>202</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23165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a:t>
            </a:r>
            <a:r>
              <a:rPr lang="en-US" sz="1700" b="0" i="0" u="none" cap="none" dirty="0">
                <a:solidFill>
                  <a:srgbClr val="FFFFFF">
                    <a:alpha val="100000"/>
                  </a:srgbClr>
                </a:solidFill>
                <a:latin typeface="Calibri"/>
                <a:cs typeface="Calibri"/>
                <a:sym typeface="Calibri"/>
              </a:rPr>
              <a:t>2026</a:t>
            </a:r>
            <a:r>
              <a:rPr lang="ar" sz="1700" b="0" i="0" u="none" cap="none" dirty="0">
                <a:solidFill>
                  <a:srgbClr val="FFFFFF">
                    <a:alpha val="100000"/>
                  </a:srgbClr>
                </a:solidFill>
                <a:latin typeface="Calibri"/>
                <a:cs typeface="Calibri"/>
                <a:sym typeface="Calibri"/>
              </a:rPr>
              <a:t>).</a:t>
            </a:r>
          </a:p>
        </p:txBody>
      </p:sp>
    </p:spTree>
    <p:extLst>
      <p:ext uri="{BB962C8B-B14F-4D97-AF65-F5344CB8AC3E}">
        <p14:creationId xmlns:p14="http://schemas.microsoft.com/office/powerpoint/2010/main" val="26266393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693866"/>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باسيلوس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1</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والجرعة الثالثة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(IPV1)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والجرعة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(IPVC)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2</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(PCVC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a:t>
            </a:r>
            <a:r>
              <a:rPr lang="en-US"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2030</a:t>
            </a: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a:t>
            </a:r>
            <a:r>
              <a:rPr lang="en-US" sz="1300" dirty="0">
                <a:solidFill>
                  <a:schemeClr val="bg1"/>
                </a:solidFill>
                <a:latin typeface="Calibri" panose="020F0502020204030204" pitchFamily="34" charset="0"/>
                <a:ea typeface="Calibri" panose="020F0502020204030204" pitchFamily="34" charset="0"/>
                <a:cs typeface="Calibri" panose="020F0502020204030204" pitchFamily="34" charset="0"/>
              </a:rPr>
              <a:t>2030</a:t>
            </a: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640344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016758"/>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a:t>
            </a:r>
            <a:r>
              <a:rPr lang="en-US" sz="1600" b="0" i="0" dirty="0">
                <a:solidFill>
                  <a:schemeClr val="bg1"/>
                </a:solidFill>
                <a:effectLst/>
                <a:latin typeface="Simplified Arabic"/>
              </a:rPr>
              <a:t>3</a:t>
            </a:r>
            <a:r>
              <a:rPr lang="ar" sz="1600" b="0" i="0" dirty="0">
                <a:solidFill>
                  <a:schemeClr val="bg1"/>
                </a:solidFill>
                <a:effectLst/>
                <a:latin typeface="Simplified Arabic"/>
              </a:rPr>
              <a:t>) مؤشراً واسع الاستخدام لأداء برنامج التحصين. وهو يعكس قدرة البلد على تقديم خدمات التحصين الروتينية ويضمن حماية الأطفال من الأمراض الخطيرة. يتم تتبع لقاح DTP</a:t>
            </a:r>
            <a:r>
              <a:rPr lang="en-US" sz="1600" b="0" i="0" dirty="0">
                <a:solidFill>
                  <a:schemeClr val="bg1"/>
                </a:solidFill>
                <a:effectLst/>
                <a:latin typeface="Simplified Arabic"/>
              </a:rPr>
              <a:t>3</a:t>
            </a:r>
            <a:r>
              <a:rPr lang="ar" sz="1600" b="0" i="0" dirty="0">
                <a:solidFill>
                  <a:schemeClr val="bg1"/>
                </a:solidFill>
                <a:effectLst/>
                <a:latin typeface="Simplified Arabic"/>
              </a:rPr>
              <a:t>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4770537"/>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a:t>
            </a:r>
            <a:r>
              <a:rPr lang="en-US" sz="1600" b="0" dirty="0">
                <a:solidFill>
                  <a:schemeClr val="bg1"/>
                </a:solidFill>
                <a:latin typeface="Simplified Arabic"/>
              </a:rPr>
              <a:t>DTP3-DTP1</a:t>
            </a:r>
            <a:r>
              <a:rPr lang="ar" sz="1600" b="0" dirty="0">
                <a:solidFill>
                  <a:schemeClr val="bg1"/>
                </a:solidFill>
                <a:latin typeface="Simplified Arabic"/>
              </a:rPr>
              <a:t>) النسبة المئوية للأطفال الذين تلقوا لقاح الدفتيريا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a:t>
            </a:r>
            <a:r>
              <a:rPr lang="en-US" sz="1600" b="0">
                <a:solidFill>
                  <a:schemeClr val="bg1"/>
                </a:solidFill>
                <a:latin typeface="Simplified Arabic"/>
              </a:rPr>
              <a:t>1</a:t>
            </a:r>
            <a:r>
              <a:rPr lang="ar" sz="1600" b="0">
                <a:solidFill>
                  <a:schemeClr val="bg1"/>
                </a:solidFill>
                <a:latin typeface="Simplified Arabic"/>
              </a:rPr>
              <a:t>) </a:t>
            </a:r>
            <a:r>
              <a:rPr lang="ar" sz="1600" b="0" dirty="0">
                <a:solidFill>
                  <a:schemeClr val="bg1"/>
                </a:solidFill>
                <a:latin typeface="Simplified Arabic"/>
              </a:rPr>
              <a:t>(الذي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4966220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9478168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 id="2147483683" r:id="rId11"/>
    <p:sldLayoutId id="2147483684" r:id="rId12"/>
    <p:sldLayoutId id="2147483685" r:id="rId13"/>
    <p:sldLayoutId id="2147483686" r:id="rId14"/>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686a991e5fd060a1192a012d9eb7c145d1e4cd21.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 Id="rId2" Type="http://schemas.openxmlformats.org/officeDocument/2006/relationships/image" Target="../media/658f491f6f8a96bccd70fb749638d37f826bcbee.png"/>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85522d0de9ad96d209cd11c6a040bac98527ed9.png"/>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7fa9965f924d67359502d50440a34a0d4a30e53.png"/>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a376c7655b39b605e58e92b8a6f4e87de34e220.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6b6a6b63ef98c8de2249cec3bb26035349c3785.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2129b9044251a47fa1677ae5994a2fa6911d45cb.png"/>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562e1a07e99644625964840be3bb07a7646a56c.png"/>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dfe73f29c8f35bcfb36fe3a34b82e8384f1f06d.png"/>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1f9bd2923a1eb89e1359f57d0c8a6addff0c5d8.png"/>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d4acdba419da7b5ea2f28c62580bc98424dd133.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76d3d6038faf4182c2145b080204e6907cc1e57.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8a91121674cc54242d3d047a8138b1b5683f2aa.png"/>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23c06558c9b3a0d8be3aa2ef4c0dddb31bd6791.png"/>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f31109cd2076f5b89c603da6a00fbf5b173e560.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33e0ca5a04f364d4cdade9306133163bce20590.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2eeb8d6a1df737827ae3b0bb058df7bb16ebe46.png"/>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11.xm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87023ff9ef693872f7c2e059b3dda7d8db25ed53.png"/>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0b908b2ab228f02952cb1c10d30f1ca985d7d2d.png"/>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14f5408cded63216b9145bbb6382252a989c2db.png"/>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3a7acc5a282e8e5bb8b4a5ceff4d1a82f1e35c6.png"/>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6948a789c13ddf398f93f40a135c47f64615530.png"/>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4.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12.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13.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013bd990b6558382472626bd68430fb141a9de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اتجاهات التغطية للقاحات DTP والحصبة. هذه مستضدات رئيسية لتقييم برامج التطعيم الوطنية.
في عام 2025، بلغت تغطية لقاح DTP1 (التي تُعتبر مؤشراً على مدى إمكانية الوصول إلى خدمات التحصين) 94%.
وتجاوزت تغطية لقاح DTP3 — التي تُعد مؤشراً على مدى كفاءة الدول في تقديم خدمات التحصين للأطفال — الهدف المحدد بنسبة 90% لعام 2030.
توصي منظمة الصحة العالمية بأن تحقق الدول تغطية لا تقل عن 95٪ من خلال الجرعة الأولى (MCV1) والثانية (MCV2) من لقاح الحصبة. يوفر MCV1 حماية أولية، بينما يضمن MCV2 مناعة طويلة الأمد ويغلق الفجوات في التغطية.
في عام 2025، كانت تغطية لقاح MCV1 أقل من الهدف المحدد بنسبة 95٪، لكنها كانت قريبة منه، كما كانت تغطية لقاح MCV2 أقل من الهدف المحدد بنسبة 95٪، لكنها كانت قريبة منه.
بين عامي 2024 و2025، ارتفعت تغطية لقاح واحد، وانخفضت تغطية 3 لقاحات، وظلت تغطية لقاح واحد دون تغيير.</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11658600" cy="64008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الهدف الرئيسي لأجندة التطعيم 2030 هو جعل التطعيم متاحا للجميع، في كل مكان، بحلول عام 2030.
يظهر هذا الرسم البياني اتجاهات تغطية اللقاح الذي يحتوي على الدفتيريا، الكزاز، والسعال الديكي الدوائي الجرعة الأولى (DTP1) والجرعة الثالثة (DTP3)، وعدد الأطفال الذين يحصلون على جرعات صفرية، ونسبة الانسحاب من العلاج بالحقن في Jordan.
في عام 2025، ظلت نسبة التغطية بلقاح DTP1 في الأردن ثابتة نسبيًا في حدود 1٪ عند 98٪. وانخفض عدد الأطفال الذين لم يتلقوا أي جرعة من لقاح DTP (الأطفال الذين لم يتلقوا أي جرعة) من 7,000 طفل في عام 2024 إلى 5,000 طفل في عام 2025.
وظلت تغطية لقاح DTP3 ثابتة نسبياً في حدود 1% عند 95% في عام 2025، مما ترك 11,000 طفل معرضين للإصابة بأمراض يمكن الوقاية منها باللقاح.</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التغطية بلقاح DTP1 98% وبلقاح DTP3 95%، مما ترك 11,000 طفل لم يتلقوا التطعيم أو لم يكتمل تطعيمهم، منهم 5,000 طفل لم يتلقوا أي جرعة و7,000 طفل يتمتعون بحماية جزئية فقط.</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كانت تغطية لقاح DTP1 في الأردن (98%) أعلى بـ 8 نقاط مئوية من المتوسط العالمي (90%)، وأعلى بـ 9 نقاط مئوية من المتوسط في جميع بلدان مبادرة « MENA » (89%).
وكانت التغطية الوطنية بلقاح DTP1 أعلى بـ 8 نقاط مئوية عما كانت عليه في عام 2019 (90٪).
وهذا يعادل 5,000 طفل لم يتلقوا الجرعة الأولى في عام 2025 مقارنة بـ 23,000 طفل لم يتلقوا الجرعة الأولى في عام 2019.</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تغطية برنامج DTP1 في الأردن 98% — وهو ما يمثل ارتفاعًا بمقدار 8 نقاط مئوية مقارنة بعام 2019، كما أنه أعلى من المتوسطين العالمي والإقليمي.</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تغطية DTP1 في الدول التي MENA من الأدنى إلى الأعلى، وترتيب أفضل 10 دول لديها أكبر عدد من الأطفال الذين يتلقون جرعات صفرية، بناء على الأرقام المطلقة.
في عام 2025، احتل الأردن المرتبة التاسعة من بين 20 دولة من حيث أدنى معدل تغطية بلقاح DTP1 (بناءً على المراتب المتساوية).
ولم يكن الأردن ضمن الدول العشر الأولى التي تضم أكبر عدد من الأطفال الذين لم يتلقوا أي جرعة من اللقاح.
ملاحظة: قد يكون لدى الدول ذات الدفعات الكبيرة أعداد عالية من الأطفال الذين يتلقون جرعات صفرية رغم التغطية العالية للقاحات. من المهم النظر في كل من التغطية والأعداد المطلقة من الأطفال غير المطعمين لضمان عدم تجاهل الدول الضعيفة ذات الفئات الميلادية الصغيرة.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كان الأردن من بين الدول التي حققت أعلى معدلات التغطية، ولم يكن من بين الدول العشر الأولى التي سجلت أكبر عدد من الأطفال الذين لم يتلقوا أي جرعة من اللقاح في المنطقة.</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يقارن هذا الرسم البياني ترتيب دول المنطقة بناءً على العدد المطلق للأطفال الذين لم يتلقوا أي جرعة من اللقاح، حيث يمثل الترتيب رقم 1 الدولة التي تضم أكبر عدد من هؤلاء الأطفال.
في عام 2021، احتل الأردن المرتبة السابعة من بين 20 دولة، حيث بلغ عدد الأطفال الذين لم يتلقوا أي جرعة من اللقاح 35,000 طفل.
في عام 2025، احتل الأردن المرتبة الثانية عشرة من بين 20 دولة، حيث بلغ عدد الأطفال الذين لم يتلقوا أي جرعة من اللقاح 5,000 طفل.
ملاحظة: الأعداد المطلقة للأطفال الذين يتلقون جرعات صفرية تعتمد على مزيج من أداء البرنامج وحجم السكان المستهدفين للرضع الذين بقوا على قيد الحياة. قد ترتقي الدول إلى مرتبة أعلى رغم انخفاض عدد الأطفال الذين يتلقون جرعات صفرية، حيث يعتمد التصنيف أيضا على أداء الدول الأخرى في المنطقة.</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تدعو IA2030 جميع الدول إلى تقليل عدد الأطفال الذين يتلقون جرعات صفرية في عام 2019 إلى النصف بحلول عام 2030. يظهر هذا الرسم البياني العدد السنوي للأطفال الذين يجب أن يتم تطعيمهم للوصول إلى هدف ZD.
تدعو مبادرة IA2030 جميع البلدان إلى خفض عدد الأطفال الذين لم يتلقوا أي جرعة من اللقاح في عام 2019 إلى النصف بحلول عام 2030. ويوضح هذا الرسم البياني العدد السنوي للأطفال الذين يتعين تطعيمهم للوصول إلى الهدف المحدد بشأن الأطفال الذين لم يتلقوا أي جرعة من اللقاح.
من المتوقع أن تشهد الأردن زيادة معتدلة (10,000-50,000) في عدد الرضع الناجين بحلول عام 2030. ولذلك، فإن الحفاظ على التغطية الحالية يتطلب تطعيم عدد متزايد من الأطفال.
ولتحقيق هدف «صفر جرعات» (ZD) المحدد في خطة التحصين الدولية لعام 2030 (IA2030)، يتعين تطعيم عدد مماثل تقريبًا من الأطفال (حوالي -0.46٪) بلقاح DTP1 كل عام. وسيتطلب ذلك زيادة قدرات برنامج التحصين والنظام الصحي.</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يجب تطعيم عدد مماثل تقريبًا من الأطفال كل عام لتحقيق هدف مبادرة IA2030 المتمثل في خفض عدد الأطفال الذين لم يتلقوا أي جرعة من اللقاح إلى النصف بحلول عام 2030، مع توقع حدوث زيادة معتدلة في عدد الرضع الناجين.</a:t>
            </a:r>
          </a:p>
        </p:txBody>
      </p:sp>
      <p:grpSp xmlns:pic="http://schemas.openxmlformats.org/drawingml/2006/picture">
        <p:nvGrpSpPr>
          <p:cNvPr id="5" name=""/>
          <p:cNvGrpSpPr/>
          <p:nvPr/>
        </p:nvGrpSpPr>
        <p:grpSpPr>
          <a:xfrm>
            <a:off x="292608" y="1051560"/>
            <a:ext cx="8595360" cy="28575"/>
            <a:chOff x="292608" y="1051560"/>
            <a:chExt cx="8595360" cy="28575"/>
          </a:xfrm>
        </p:grpSpPr>
        <p:sp>
          <p:nvSpPr>
            <p:cNvPr id="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تهدف IA2030 إلى عدم ترك أحد خلف الركاب مع التطعيم وتدعو جميع الدول إلى تقليل عدد الأطفال الذين يتلقون جرعات صفرية إلى النصف بحلول عام 2030.
يظهر هذا الرسم البياني ما يلي:
• عدد الأطفال الذين يتلقون جرعة صفرية في عام 2000-2025 (أشرطة زرقاء داكنة)
• هدف الجرعة الصفرية بحلول عام 2030 (شريط أزرق فاتح)
• المسار للوصول إلى هدف 2030 بناء على انخفاض خطي (نقاط
في عام 2025، كان عدد الأطفال الذين لم يتلقوا أي جرعة أقل بنحو 74٪ من (أي أن البلد كان قد حقق) العدد السنوي المقترح للوصول إلى الهدف، استنادًا إلى مسار انخفاض خطي.</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كان عدد الأطفال الذين لم يتلقوا أي جرعة أقل بنسبة 74% من الهدف السنوي لخطة «IA2030»، مما يضع البرنامج في وضع يسمح له بتحقيق هدف عام 2030، بل وربما تجاوزه، إذا استمر التقدم الحالي.</a:t>
            </a:r>
          </a:p>
        </p:txBody>
      </p:sp>
      <p:grpSp xmlns:pic="http://schemas.openxmlformats.org/drawingml/2006/picture">
        <p:nvGrpSpPr>
          <p:cNvPr id="5" name=""/>
          <p:cNvGrpSpPr/>
          <p:nvPr/>
        </p:nvGrpSpPr>
        <p:grpSpPr>
          <a:xfrm>
            <a:off x="292608" y="1051560"/>
            <a:ext cx="8595360" cy="28575"/>
            <a:chOff x="292608" y="1051560"/>
            <a:chExt cx="8595360" cy="28575"/>
          </a:xfrm>
        </p:grpSpPr>
        <p:sp>
          <p:nvSpPr>
            <p:cNvPr id="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كانت نسبة التغطية بلقاح DTP1 في عام 2025 (98٪) أعلى منها في عام 2019 (90٪).
ارتفع عدد الأطفال الذين تم تطعيمهم بلقاح DTP1 بنسبة 7% مقارنة بعام 2019.
انخفض عدد الرضع الناجين بنسبة 2% تقريبًا مقارنة بعام 2019.
في عام 2025، تم تطعيم عدد أكبر من الأطفال مقارنة بعام 2019.
في عام 2025، كان عدد الرضع الناجين (السكان المستهدفون) أقل مما كان عليه في عام 2019.
ولزيادة تغطية اللقاح، يجب أن يزداد عدد الأطفال الذين تم تطعيمهم أو أن ينخفض بمعدل أبطأ من معدل الانخفاض في عدد الرضع الناجين من السكان المستهدفين.</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ولزيادة معدل التغطية باللقاح، يجب أن يزداد عدد الأطفال الذين يتم تطعيمهم، أو أن ينخفض بمعدل أبطأ من معدل انخفاض عدد الرضع الباقين على قيد الحياة ضمن الفئة المستهدفة.</a:t>
            </a:r>
          </a:p>
        </p:txBody>
      </p:sp>
      <p:grpSp xmlns:pic="http://schemas.openxmlformats.org/drawingml/2006/picture">
        <p:nvGrpSpPr>
          <p:cNvPr id="5" name=""/>
          <p:cNvGrpSpPr/>
          <p:nvPr/>
        </p:nvGrpSpPr>
        <p:grpSpPr>
          <a:xfrm>
            <a:off x="292608" y="1051560"/>
            <a:ext cx="8595360" cy="28575"/>
            <a:chOff x="292608" y="1051560"/>
            <a:chExt cx="8595360" cy="28575"/>
          </a:xfrm>
        </p:grpSpPr>
        <p:sp>
          <p:nvSpPr>
            <p:cNvPr id="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2800" i="0" b="0" u="none" strike="noStrike">
                <a:solidFill>
                  <a:srgbClr val="FFFFFF">
                    <a:alpha val="100000"/>
                  </a:srgbClr>
                </a:solidFill>
                <a:latin typeface="Arial"/>
                <a:cs typeface="Arial"/>
                <a:ea typeface="Arial"/>
                <a:sym typeface="Arial"/>
              </a:rPr>
              <a:t>Jordan / الأردن</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strike="noStrike">
                <a:solidFill>
                  <a:srgbClr val="FFFFFF">
                    <a:alpha val="100000"/>
                  </a:srgbClr>
                </a:solidFill>
                <a:latin typeface="Arial"/>
                <a:cs typeface="Arial"/>
                <a:ea typeface="Arial"/>
                <a:sym typeface="Arial"/>
              </a:rPr>
              <a:t>مراجعة WUENIC 2025،
نشر في 15 يوليو 2026</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تمت الترجمة باستخدام DeepL API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كانت نسبة التغطية بلقاح DTP3 في الأردن (95%) أعلى بـ 10 نقاط مئوية من المتوسط العالمي (85%)، وأعلى بـ 12 نقطة مئوية من المتوسط في جميع بلدان مبادرة اللقاحات العالمية ( MENA ) (83%).
وكانت التغطية الوطنية بلقاح DTP3 أعلى بـ 6 نقاط مئوية عما كانت عليه في عام 2019 (89%).
وهذا يعادل 11,000 طفل لم يتلقوا اللقاح أو لم يتم تطعيمهم في عام 2025 مقارنة بـ 26,000 طفل لم يتلقوا اللقاح أو لم يتم تطعيمهم في عام 2019.</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تغطية برنامج «DTP3» في الأردن 95% — وهو ما يمثل ارتفاعًا بمقدار 6 نقاط مئوية عن عام 2019، كما أنه أعلى من المتوسطين العالمي والإقليمي.</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تغطية DTP3 في الدول التي MENA من الأدنى إلى الأعلى، وترتيب أفضل 10 دول لديها أكبر عدد من الأطفال غير الملقحين أو غير المتلقين، بناء على الأرقام المطلقة.
في عام 2025، احتل الأردن المرتبة التاسعة من بين 20 دولة من حيث أدنى معدل تغطية بلقاح DTP3 (بناءً على المراتب المتساوية).
ولم يكن الأردن ضمن الدول العشر الأولى التي تضم أكبر عدد من الأطفال غير الملقحين أو الذين لم يكملوا جرعات التطعيم.
ملاحظة: قد يكون لدى الدول ذات الدفعات الكبيرة أعداد عالية من الأطفال غير الملقحين أو غير المحصنين بشكل كاف رغم تغطية اللقاحات المرتفعة. من المهم النظر في كل من التغطية والأعداد المطلقة من الأطفال غير المطعمين لضمان عدم تجاهل الدول الضعيفة ذات الفئات الميلادية الصغيرة.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كان الأردن من بين الدول التي حققت أعلى معدلات التغطية، ولم يكن من بين الدول العشر الأولى التي سجلت أعلى عدد من الأطفال غير الملقحين أو الذين لم يكملوا جرعات التطعيم في المنطقة.</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كانت نسبة التغطية بلقاح DTP3 في عام 2025 (95٪) أعلى منها في عام 2019 (89٪).
ارتفع عدد الأطفال الذين تلقوا لقاح DTP3 بنسبة 5٪ مقارنة بعام 2019.
انخفض عدد الرضع الناجين بنسبة 2٪ تقريبًا مقارنة بعام 2019.
في عام 2025، تلقى عدد أكبر من الأطفال اللقاح مقارنة بعام 2019.
في عام 2025، كان عدد الرضع الناجين (السكان المستهدفون) أقل مما كان عليه في عام 2019.
ولزيادة تغطية اللقاح، يجب أن يزداد عدد الأطفال الذين تم تطعيمهم أو أن ينخفض بمعدل أبطأ من معدل انخفاض عدد الرضع الناجين من السكان المستهدفين.</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ولزيادة معدل التغطية باللقاح، يجب أن يزداد عدد الأطفال الذين يتم تطعيمهم، أو أن ينخفض بمعدل أبطأ من معدل الانخفاض في عدد الرضع الباقين على قيد الحياة ضمن الفئة المستهدفة.</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تعمل الحصبة، بسبب قابليتها العالية للانتقال، ك"كناري في منجم الفحم"، مما يكشف بسرعة عن أي فجوات في المناعة لدى السكان. لذا غالبا ما يستخدم تغطية لقاح الحصبة (MCV) كمؤشر للحماية.
انخفضت النسبة المئوية للأطفال الذين تلقوا الجرعة الأولى من لقاح الحصبة (MCV1) — والتي تُعطى عادةً في عمر 9 أو 12 شهراً وفقاً لجدول التطعيم الوطني — لتصل إلى 94%. وتعد هذه النسبة أعلى مما كانت عليه في عام 2019، حيث بلغت التغطية 87%.
لم يتلقَ 14,000 طفل الجرعة الأولى الروتينية من لقاح الحصبة.
يُعطى اللقاح الثاني ضد الحصبة (MCV2) عادةً للأطفال الذين تتراوح أعمارهم بين 18 شهراً وخمس سنوات. وانخفضت نسبة التغطية باللقاح الثاني ضد الحصبة (MCV2) إلى 90% في عام 2025.</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انخفضت نسبة التغطية بلقاح MCV1 من 99% في عام 2024 إلى 94% في عام 2025 — وهو ما يقل عن مستوى الـ95% اللازم لمنع تفشي المرض، مما ترك 14,000 طفل دون أي حماية ضد الحصبة. وانخفضت نسبة التغطية بلقاح الحصبة MCV2 من 96% في عام 2024 إلى 90% في عام 2025</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كانت نسبة التغطية بلقاح MCV1 في الأردن (94٪) أعلى بـ 10 نقاط مئوية من المتوسط العالمي (84٪) وأعلى بـ 10 نقاط مئوية من المتوسط في جميع بلدان مبادرة « MENA » (84٪).
وكانت التغطية الوطنية للقاح MCV1 أعلى بـ 7 نقاط مئوية عما كانت عليه في عام 2019 (87%).
وهذا يعادل 14,000 طفل غير مطعّم في عام 2025 مقارنة بـ 30,000 طفل غير مطعّم في عام 2019.</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التغطية بلقاح MCV1 في الأردن 94% — وهو ما يمثل ارتفاعًا بمقدار 7 نقاط مئوية عن عام 2019، كما أنه أعلى من المتوسطين العالمي والإقليمي.</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تغطية MCV1 في الدول التي MENA من الأدنى إلى الأعلى، وترتيب أفضل 10 دول لديها أكبر عدد من الأطفال غير المطعمين، بناء على الأرقام المطلقة.
في عام 2025، احتل الأردن المرتبة السابعة من بين 20 دولة من حيث أدنى معدل تغطية للقاح MCV1 (بناءً على تعادل في المراتب).
وكان الأردن ضمن الدول العشر الأولى التي تضم أكبر عدد من الأطفال غير الملقحين (المرتبة = 8).
ملاحظة: قد يكون لدى الدول ذات الدفعات الكبيرة أعداد كبيرة من الأطفال غير المطعمين رغم التغطية العالية للقاحات. من المهم النظر في كل من التغطية والأعداد المطلقة من الأطفال غير المطعمين لضمان عدم تجاهل الدول الضعيفة ذات الفئات الميلادية الصغيرة.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كان الأردن من بين الدول التي تتمتع بأعلى معدلات التغطية، لكنه كان في الوقت نفسه ضمن الدول العشر الأولى التي تضم أكبر عدد من الأطفال غير الملقحين في المنطقة.</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كانت نسبة التغطية بلقاح MCV1 في عام 2025 (94٪) أعلى منها في عام 2019 (87٪).
ارتفع عدد الأطفال الذين تلقوا لقاح MCV1 بنسبة 6٪ مقارنة بعام 2019.
انخفض عدد الرضع الناجين بنسبة 2٪ تقريبًا مقارنة بعام 2019.
في عام 2025، تلقى عدد أكبر من الأطفال اللقاح مقارنة بعام 2019.
في عام 2025، كان عدد الرضع الناجين (السكان المستهدفون) أقل مما كان عليه في عام 2019.
ولزيادة تغطية اللقاح، يجب أن يزداد عدد الأطفال الذين تم تطعيمهم أو أن ينخفض بمعدل أبطأ من معدل الانخفاض في عدد الرضع الناجين من السكان المستهدفين.</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ولزيادة معدل التغطية باللقاح، يجب أن يزداد عدد الأطفال الذين يتم تطعيمهم، أو أن ينخفض عددهم بمعدل أبطأ من معدل الانخفاض في عدد الرضع الباقين على قيد الحياة ضمن الفئة المستهدفة.</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سُجلت حالة واحدة مؤكدة من حالات الحصبة في الأردن. وفي العام نفسه، بلغت نسبة التغطية بلقاح الحصبة MCV1 94%، بينما بلغت نسبة التغطية بلقاح الحصبة MCV2 90%.
وكان عدد الحالات في عام 2025 أقل بنسبة 94% مقارنة بعام 2024 (n=16).
وسُجل أعلى عدد لحالات الحصبة في عام 2023 (n=133). وفي هذا العام، بلغت تغطية الجرعة الأولى من لقاح الحصبة (MCV1) 95%.
سجل الأردن نفاذ مخزون لقاح الحصبة في عامي 2007 و2011.</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شهدت الأردن انخفاضاً في حالات الإصابة بالحصبة مقارنةً بعام 2024، في حين بلغت نسبة التغطية للقاح الحصبة MCV1 94%، ونسبة التغطية للقاح الحصبة MCV2 90%.</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التطعيم في مرحلة الطفولة:
قوائم إضافية</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تظهر معدلات التسرب نسبة الأطفال الذين تلقوا DTP1، لكنها لم تظهر نسبة الأطفال الذين تلقوا DTP3/MCV1. تشير معدلات الانسحاب المنخفضة إلى احتفاظ الأطفال ببرامج عالية في برامج التطعيم.
يظهر هذا الرسم البياني اتجاهات معدلات الانسحاب بين DTP1 وDTP3، وDTP1 وMCV1.
في عام 2025، لم يتلقَّ 3% من الأطفال الذين تلقَّوا اللقاح DTP1 اللقاح DTP3 (يسار)، ولم يتلقَّ 4% من الأطفال الذين تلقَّوا اللقاح DTP1 اللقاح MCV1 (يمين).
ويشير انخفاض معدل التسرب من لقاح DTP إلى قدرة جيدة على توفير سلسلة كاملة من اللقاحات في مرحلة مبكرة من الحياة. كما يشير انخفاض معدل التسرب من لقاحي DTP وMCV إلى استمرار جيد في برامج التحصين والقدرة على توفير دورة كاملة من اللقاحات في مرحلة الرضاعة (حتى سن سنة واحدة).
في عام 2025، كان معدل التسرب من لقاح DTP في الأردن أقل من المعدل العالمي، في حين كان معدل التسرب من لقاحي DTP وMCV أقل من المعدل العالمي.</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في عام 2025، كان معدل التسرب من لقاحي DTP1 وDTP3/MCV1 منخفضًا في الأردن، مما يشير إلى استمرار مشاركة الأطفال في برامج التحصين بشكل جيد، وإلى نجاح الجهود الحالية الرامية إلى ضمان متابعة الأطفال.</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اتجاهات في تغطية لقاحات روتينية أساسية مختارة موصى بها في مرحلة الطفولة.
في عام 2025، سجل لقاح MCV2 أدنى معدل تغطية (90٪)، يليه لقاح ROTAC (93٪).
مقارنةً بعام 2019، ارتفعت نسبة التغطية لستة لقاحات (BCG، DTP1، DTP3، IPV1، MCV1 وROTAC) وانخفضت نسبة التغطية لقاح واحد (MCV2).
وبالمقارنة مع عام 2024، ارتفعت نسبة التغطية لثلاثة لقاحات (BCG، وDTP1، وIPV1)، وانخفضت بالنسبة لثلاثة لقاحات أخرى (DTP3، وMCV1، وMCV2)، وظلت نسبة التغطية للقاح واحد ثابتة (ROTAC).</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سجلت الأردن أدنى معدل تغطية للقاح MCV2 (90٪)، في حين تراوحت معدلات التغطية لمعظم اللقاحات الروتينية الأخرى بين 93 و98٪؛ وقد ارتفعت معدلات التغطية لستة مستضدات منذ عام 2019، وانخفضت لـ3 مستضدات منذ عام 2024.</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يوضح هذا الرسم البياني اتجاهات التغطية التسع لقاحات (السلسلة الكاملة).
في عام 2025، سجلت لقاح MCV2 أدنى معدل تغطية بين جميع اللقاحات (90٪)، تليها لقاح RotaC (93٪).
ارتفعت التغطية لـ 7 لقاحات (DTP3، HEPB3، HIB3، IPV1، MCV1، ROTAC و RUBELLA) وانخفضت التغطية لقاح واحد (MCV2) مقارنةً بالتغطية في عام 2019.
انخفضت تغطية 6 لقاحات (DTP3، HEPB3، HIB3، MCV1، MCV2 وRUBELLA)، وارتفعت تغطية لقاحين (IPV1 وIPVC)، وظلت تغطية لقاح واحد دون تغيير (ROTAC) مقارنةً بالتغطية في عام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نطاق التغطية عبر جميع سنوات 2019 إلى 2025 (الأشرطة الرمادية)، والتغطية في السنوات المحددة (نقاط)، حسب اللقاح. يمكن استخدام المخطط لتقييم التعافي حتى مستويات ما قبل الجائحة.
ارتفعت نسبة التغطية بلقاح DTP1 بين عامي 2019 (90٪) و2024 (97٪). كما ارتفعت نسبة التغطية بلقاح DTP1 في عام 2025 (98٪) مقارنةً بعام 2024، وكانت أعلى مما كانت عليه في عام 2019. في الفترة 2019-2025، بلغت تغطية لقاح DTP1 أدنى مستوياتها في عام 2020 (78٪).
في عام 2024، لم يكن هناك أي لقاح تقل تغطيته عن عام 2019.
في عام 2025، كان هناك لقاح واحد تقل تغطيته عن عام 2019.
في عام 2025، كان هناك 6 لقاحات تقل تغطيتها عن عام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تساهم أربعة مؤشرات تغطية للتطعيم في هدف التنمية المستدامة 3، المؤشر b.1: DTP3، PCV3، MCV2 وHPV.
الهدف العالمي ليوم IA2030 هو تغطية 90٪ لجميع المستضدات الأربعة بحلول عام 2030.
يمتلك الأردن لقاحين من أصل اللقاحات الأربعة المحددة في أهداف التنمية المستدامة.
في عام 2025، كان الأردن قد حقق تغطية لا تقل عن 90% بالنسبة للقاحين من أصل اللقاحات الأربعة.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حققت الأردن هدف تغطية 90% من اللقاحات المرتبطة بأهداف التنمية المستدامة.</a:t>
            </a:r>
          </a:p>
        </p:txBody>
      </p:sp>
      <p:grpSp xmlns:pic="http://schemas.openxmlformats.org/drawingml/2006/picture">
        <p:nvGrpSpPr>
          <p:cNvPr id="5" name=""/>
          <p:cNvGrpSpPr/>
          <p:nvPr/>
        </p:nvGrpSpPr>
        <p:grpSpPr>
          <a:xfrm>
            <a:off x="292608" y="914400"/>
            <a:ext cx="8595360" cy="28575"/>
            <a:chOff x="292608" y="914400"/>
            <a:chExt cx="8595360" cy="28575"/>
          </a:xfrm>
        </p:grpSpPr>
        <p:sp>
          <p:nvSpPr>
            <p:cNvPr id="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موارد إضافية</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strike="noStrike">
                <a:solidFill>
                  <a:srgbClr val="FFFFFF">
                    <a:alpha val="100000"/>
                  </a:srgbClr>
                </a:solidFill>
                <a:latin typeface="Aptos (Body)"/>
                <a:cs typeface="Aptos (Body)"/>
                <a:ea typeface="Aptos (Body)"/>
                <a:sym typeface="Aptos (Body)"/>
              </a:rPr>
              <a:t>موارد إضافية</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strike="noStrike">
                <a:solidFill>
                  <a:srgbClr val="FFFFFF">
                    <a:alpha val="100000"/>
                  </a:srgbClr>
                </a:solidFill>
                <a:latin typeface="Aptos (Body)"/>
                <a:cs typeface="Aptos (Body)"/>
                <a:ea typeface="Aptos (Body)"/>
                <a:sym typeface="Aptos (Body)"/>
              </a:rPr>
              <a:t>يمكن الاطلاع على موارد إضافية لبيانات التطعيم على:
يمكن الاطلاع على الملفات التعريفية التفاعلية للبلدان الخاصة بشبكة WUENIC على الرابط التالي:</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r" marL="0" marR="0">
              <a:lnSpc>
                <a:spcPct val="100000"/>
              </a:lnSpc>
              <a:spcBef>
                <a:spcPts val="0"/>
              </a:spcBef>
              <a:spcAft>
                <a:spcPts val="0"/>
              </a:spcAft>
              <a:buNone/>
            </a:pPr>
            <a:r>
              <a:rPr cap="none" sz="3200" i="0" b="1" u="none" strike="noStrike">
                <a:solidFill>
                  <a:srgbClr val="FFFFFF">
                    <a:alpha val="100000"/>
                  </a:srgbClr>
                </a:solidFill>
                <a:latin typeface="Arial"/>
                <a:cs typeface="Arial"/>
                <a:ea typeface="Arial"/>
                <a:sym typeface="Arial"/>
              </a:rPr>
              <a:t>الرسائل الرئيسية</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strike="noStrike">
                <a:solidFill>
                  <a:srgbClr val="FFFFFF">
                    <a:alpha val="100000"/>
                  </a:srgbClr>
                </a:solidFill>
                <a:latin typeface="Arial"/>
                <a:cs typeface="Arial"/>
                <a:ea typeface="Arial"/>
                <a:sym typeface="Arial"/>
              </a:rPr>
              <a:t>• ارتفعت نسبة تغطية لقاح DTP1 بنقطة مئوية واحدة من 97% في عام 2024 إلى 98% في عام 2025.
• انخفضت نسبة تغطية لقاح DTP3 بنقطة مئوية واحدة من 96% في عام 2024 إلى 95% في عام 2025.
• انخفض عدد الأطفال الذين لم يتلقوا أي جرعة من اللقاح بمقدار 2,000 طفل في عام 2025. وبذلك يبقى 5,000 طفل دون تلقيح، معرضين للإصابة بأمراض يمكن الوقاية منها باللقاح، بالإضافة إلى 7,000 طفل آخرين يتمتعون بحماية غير كاملة.
• شكلت الأردن 0.4% من الأطفال الذين لم يتلقوا أي جرعة في منطقة الشرق الأوسط وشمال أفريقيا (MENA) وأقل من 0.1% من الأطفال الذين لم يتلقوا أي جرعة على الصعيد العالمي.
• انخفضت تغطية الجرعة الأولى من لقاح الحصبة (MCV1) بمقدار 5 نقاط مئوية من 99% في عام 2024 إلى 94% في عام 2025. وكان هناك 14,000 طفل لم يتلقوا الجرعة الأولى من لقاح الحصبة.
• انخفضت تغطية الجرعة الثانية من لقاح الحصبة (MCV2) بمقدار 6 نقاط مئوية من 96% في عام 2024 إلى 90% في عام 2025.
• لم يتم إدخال لقاح فيروس الورم الحليمي البشري (HPV).</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جدول التطعيم، 2025</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strike="noStrike">
                        <a:solidFill>
                          <a:srgbClr val="000000">
                            <a:alpha val="100000"/>
                          </a:srgbClr>
                        </a:solidFill>
                        <a:latin typeface="Arial"/>
                        <a:cs typeface="Arial"/>
                        <a:ea typeface="Arial"/>
                        <a:sym typeface="Arial"/>
                      </a:endParaRPr>
                      <a:r>
                        <a:rPr cap="none" sz="1100" i="0" b="1"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strike="noStrike">
                        <a:solidFill>
                          <a:srgbClr val="000000">
                            <a:alpha val="100000"/>
                          </a:srgbClr>
                        </a:solidFill>
                        <a:latin typeface="Arial"/>
                        <a:cs typeface="Arial"/>
                        <a:ea typeface="Arial"/>
                        <a:sym typeface="Arial"/>
                      </a:endParaRPr>
                      <a:r>
                        <a:rPr cap="none" sz="1100" i="0" b="1"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يعرض هذا الجدول جدول التطعيم الوطني 2025 للخدمات الروتينية في Jordan، والذي يتم الإبلاغ عنه من خلال نموذج التقارير المشترك حول التطعيم بين منظمة الصحة العالمية واليونيسف (JRF).
كل صف يتوافق مع لقاح أو لقاح مركب، مما يشير إلى ما إذا كان يتم تقديمه على المستوى الوطني أو دون الوطني. يحدد الجدول عدد الجرعات والأعمار الموصى بها للاستخدام. يتم تضمين لقاحات الطفولة والمراهقة ذات الصلة ب WUENIC فقط.</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سنوات إدخال اللقاح</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1985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يعرض هذا الجدول سنة تقديم كل لقاح في Jordan. إذا تم تعليق اللقاح، لا يعرض سنة الإدخال السابقة، ولكن إذا تم تعليق اللقاح وأعيد تقديمه لاحقا، يتم ذكر سنة إعادة الإدخال. يمكن أن تعكس سنوات الإدخال الانتشار على مستوى البلاد، أو النشر الجزئي (دون الوطني)، أو الإدخال الموجه لمجموعات خطر محددة أو مناطق عالية الخطورة، كما هو موضح في رؤوس الأعمدة.</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تظهر هذه الخريطة الحرارية اتجاهات في تغطية اللقاحات منذ 2000، حيث تشير الخلايا الخضراء إلى تغطية بنسبة 90٪ أو أكثر.
في عام 2025، حققت جميع اللقاحات الـ 11 (100٪) المدرجة في جدول التطعيم تغطية بلغت 90٪ أو أكثر. وتراوحت تغطية اللقاحات بين 90٪ و98٪.
منذ عام 2001، أُجريت تقديرات لخمسة لقاحات جديدة. ويُعد لقاح IPVC أحدث لقاح تم الإبلاغ عنه (2021)، حيث حقق تغطية بلغت 95% في عام 2025.
في عام 2025، لم تبلغ الأردن عن أي نقص في مخزون اللقاحات أو المستلزمات.</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ارتفعت نسبة التغطية بالنسبة لأربعة مستضدات، وظلت دون تغيير بالنسبة لمستضد واحد، وانخفضت بالنسبة لستة مستضدات، مما يشير إلى تحسن محدود في أداء التطعيم الروتيني؛ حيث حققت 11 منها نسبة تغطية لا تقل عن 90٪.</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P7TF5XRZ5TZD-1674051314-8235</_dlc_DocId>
    <_dlc_DocIdUrl xmlns="5ce71423-0d49-4a04-8822-86064e799dcd">
      <Url>https://unicef.sharepoint.com/teams/DAPM-DataComm/_layouts/15/DocIdRedir.aspx?ID=P7TF5XRZ5TZD-1674051314-8235</Url>
      <Description>P7TF5XRZ5TZD-1674051314-8235</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customXml/itemProps2.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3.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4.xml><?xml version="1.0" encoding="utf-8"?>
<ds:datastoreItem xmlns:ds="http://schemas.openxmlformats.org/officeDocument/2006/customXml" ds:itemID="{6337324E-1515-4361-8E7B-F8AF7BD95794}"/>
</file>

<file path=docProps/app.xml><?xml version="1.0" encoding="utf-8"?>
<Properties xmlns="http://schemas.openxmlformats.org/officeDocument/2006/extended-properties" xmlns:vt="http://schemas.openxmlformats.org/officeDocument/2006/docPropsVTypes">
  <TotalTime>2509</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vt:i4>
      </vt:variant>
    </vt:vector>
  </HeadingPairs>
  <TitlesOfParts>
    <vt:vector size="9" baseType="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2026-07-17T12:09:27Z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95c9276f-bc29-4192-8d6c-1dd6f1cb4d0f</vt:lpwstr>
  </property>
</Properties>
</file>