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e0d0987edede0a90d8a29ea3d5fc83b8835cd49.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3413fbd4a86a4d2da6d498ed9f1dccc601a74d.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7f732e4e1f14d239f38ee03131b941830c1b9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37957"/>
            </a:xfrm>
            <a:custGeom>
              <a:avLst/>
              <a:pathLst>
                <a:path w="6481656" h="837957">
                  <a:moveTo>
                    <a:pt x="0" y="319221"/>
                  </a:moveTo>
                  <a:lnTo>
                    <a:pt x="259266" y="0"/>
                  </a:lnTo>
                  <a:lnTo>
                    <a:pt x="518532" y="119708"/>
                  </a:lnTo>
                  <a:lnTo>
                    <a:pt x="777798" y="39902"/>
                  </a:lnTo>
                  <a:lnTo>
                    <a:pt x="1037065" y="119708"/>
                  </a:lnTo>
                  <a:lnTo>
                    <a:pt x="1296331" y="39902"/>
                  </a:lnTo>
                  <a:lnTo>
                    <a:pt x="1555597" y="0"/>
                  </a:lnTo>
                  <a:lnTo>
                    <a:pt x="1814863" y="0"/>
                  </a:lnTo>
                  <a:lnTo>
                    <a:pt x="2074130" y="39902"/>
                  </a:lnTo>
                  <a:lnTo>
                    <a:pt x="2333396" y="39902"/>
                  </a:lnTo>
                  <a:lnTo>
                    <a:pt x="2592662" y="39902"/>
                  </a:lnTo>
                  <a:lnTo>
                    <a:pt x="2851928" y="39902"/>
                  </a:lnTo>
                  <a:lnTo>
                    <a:pt x="3111195" y="39902"/>
                  </a:lnTo>
                  <a:lnTo>
                    <a:pt x="3370461" y="0"/>
                  </a:lnTo>
                  <a:lnTo>
                    <a:pt x="3629727" y="39902"/>
                  </a:lnTo>
                  <a:lnTo>
                    <a:pt x="3888994" y="0"/>
                  </a:lnTo>
                  <a:lnTo>
                    <a:pt x="4148260" y="0"/>
                  </a:lnTo>
                  <a:lnTo>
                    <a:pt x="4407526" y="0"/>
                  </a:lnTo>
                  <a:lnTo>
                    <a:pt x="4666792" y="39902"/>
                  </a:lnTo>
                  <a:lnTo>
                    <a:pt x="4926059" y="359124"/>
                  </a:lnTo>
                  <a:lnTo>
                    <a:pt x="5185325" y="837957"/>
                  </a:lnTo>
                  <a:lnTo>
                    <a:pt x="5444591" y="558638"/>
                  </a:lnTo>
                  <a:lnTo>
                    <a:pt x="5703857" y="279319"/>
                  </a:lnTo>
                  <a:lnTo>
                    <a:pt x="5963124" y="79805"/>
                  </a:lnTo>
                  <a:lnTo>
                    <a:pt x="6222390" y="79805"/>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877859"/>
            </a:xfrm>
            <a:custGeom>
              <a:avLst/>
              <a:pathLst>
                <a:path w="6481656" h="877859">
                  <a:moveTo>
                    <a:pt x="0" y="319221"/>
                  </a:moveTo>
                  <a:lnTo>
                    <a:pt x="259266" y="0"/>
                  </a:lnTo>
                  <a:lnTo>
                    <a:pt x="518532" y="159610"/>
                  </a:lnTo>
                  <a:lnTo>
                    <a:pt x="777798" y="79805"/>
                  </a:lnTo>
                  <a:lnTo>
                    <a:pt x="1037065" y="159610"/>
                  </a:lnTo>
                  <a:lnTo>
                    <a:pt x="1296331" y="159610"/>
                  </a:lnTo>
                  <a:lnTo>
                    <a:pt x="1555597" y="39902"/>
                  </a:lnTo>
                  <a:lnTo>
                    <a:pt x="1814863" y="39902"/>
                  </a:lnTo>
                  <a:lnTo>
                    <a:pt x="2074130" y="79805"/>
                  </a:lnTo>
                  <a:lnTo>
                    <a:pt x="2333396" y="39902"/>
                  </a:lnTo>
                  <a:lnTo>
                    <a:pt x="2592662" y="39902"/>
                  </a:lnTo>
                  <a:lnTo>
                    <a:pt x="2851928" y="39902"/>
                  </a:lnTo>
                  <a:lnTo>
                    <a:pt x="3111195" y="39902"/>
                  </a:lnTo>
                  <a:lnTo>
                    <a:pt x="3370461" y="39902"/>
                  </a:lnTo>
                  <a:lnTo>
                    <a:pt x="3629727" y="39902"/>
                  </a:lnTo>
                  <a:lnTo>
                    <a:pt x="3888994" y="0"/>
                  </a:lnTo>
                  <a:lnTo>
                    <a:pt x="4148260" y="39902"/>
                  </a:lnTo>
                  <a:lnTo>
                    <a:pt x="4407526" y="0"/>
                  </a:lnTo>
                  <a:lnTo>
                    <a:pt x="4666792" y="119708"/>
                  </a:lnTo>
                  <a:lnTo>
                    <a:pt x="4926059" y="399027"/>
                  </a:lnTo>
                  <a:lnTo>
                    <a:pt x="5185325" y="877859"/>
                  </a:lnTo>
                  <a:lnTo>
                    <a:pt x="5444591" y="558638"/>
                  </a:lnTo>
                  <a:lnTo>
                    <a:pt x="5703857" y="279319"/>
                  </a:lnTo>
                  <a:lnTo>
                    <a:pt x="5963124" y="119708"/>
                  </a:lnTo>
                  <a:lnTo>
                    <a:pt x="6222390" y="119708"/>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917762"/>
            </a:xfrm>
            <a:custGeom>
              <a:avLst/>
              <a:pathLst>
                <a:path w="6481656" h="917762">
                  <a:moveTo>
                    <a:pt x="0" y="199513"/>
                  </a:moveTo>
                  <a:lnTo>
                    <a:pt x="259266" y="0"/>
                  </a:lnTo>
                  <a:lnTo>
                    <a:pt x="518532" y="159610"/>
                  </a:lnTo>
                  <a:lnTo>
                    <a:pt x="777798" y="119708"/>
                  </a:lnTo>
                  <a:lnTo>
                    <a:pt x="1037065" y="0"/>
                  </a:lnTo>
                  <a:lnTo>
                    <a:pt x="1296331" y="159610"/>
                  </a:lnTo>
                  <a:lnTo>
                    <a:pt x="1555597" y="0"/>
                  </a:lnTo>
                  <a:lnTo>
                    <a:pt x="1814863" y="159610"/>
                  </a:lnTo>
                  <a:lnTo>
                    <a:pt x="2074130" y="159610"/>
                  </a:lnTo>
                  <a:lnTo>
                    <a:pt x="2333396" y="159610"/>
                  </a:lnTo>
                  <a:lnTo>
                    <a:pt x="2592662" y="39902"/>
                  </a:lnTo>
                  <a:lnTo>
                    <a:pt x="2851928" y="39902"/>
                  </a:lnTo>
                  <a:lnTo>
                    <a:pt x="3111195" y="39902"/>
                  </a:lnTo>
                  <a:lnTo>
                    <a:pt x="3370461" y="79805"/>
                  </a:lnTo>
                  <a:lnTo>
                    <a:pt x="3629727" y="39902"/>
                  </a:lnTo>
                  <a:lnTo>
                    <a:pt x="3888994" y="199513"/>
                  </a:lnTo>
                  <a:lnTo>
                    <a:pt x="4148260" y="119708"/>
                  </a:lnTo>
                  <a:lnTo>
                    <a:pt x="4407526" y="239416"/>
                  </a:lnTo>
                  <a:lnTo>
                    <a:pt x="4666792" y="279319"/>
                  </a:lnTo>
                  <a:lnTo>
                    <a:pt x="4926059" y="478832"/>
                  </a:lnTo>
                  <a:lnTo>
                    <a:pt x="5185325" y="917762"/>
                  </a:lnTo>
                  <a:lnTo>
                    <a:pt x="5444591" y="718249"/>
                  </a:lnTo>
                  <a:lnTo>
                    <a:pt x="5703857" y="518735"/>
                  </a:lnTo>
                  <a:lnTo>
                    <a:pt x="5963124" y="159610"/>
                  </a:lnTo>
                  <a:lnTo>
                    <a:pt x="6222390" y="0"/>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758151"/>
            </a:xfrm>
            <a:custGeom>
              <a:avLst/>
              <a:pathLst>
                <a:path w="6481656" h="758151">
                  <a:moveTo>
                    <a:pt x="0" y="638443"/>
                  </a:moveTo>
                  <a:lnTo>
                    <a:pt x="259266" y="478832"/>
                  </a:lnTo>
                  <a:lnTo>
                    <a:pt x="518532" y="359124"/>
                  </a:lnTo>
                  <a:lnTo>
                    <a:pt x="777798" y="319221"/>
                  </a:lnTo>
                  <a:lnTo>
                    <a:pt x="1037065" y="39902"/>
                  </a:lnTo>
                  <a:lnTo>
                    <a:pt x="1296331" y="279319"/>
                  </a:lnTo>
                  <a:lnTo>
                    <a:pt x="1555597" y="438929"/>
                  </a:lnTo>
                  <a:lnTo>
                    <a:pt x="1814863" y="79805"/>
                  </a:lnTo>
                  <a:lnTo>
                    <a:pt x="2074130" y="359124"/>
                  </a:lnTo>
                  <a:lnTo>
                    <a:pt x="2333396" y="359124"/>
                  </a:lnTo>
                  <a:lnTo>
                    <a:pt x="2592662" y="159610"/>
                  </a:lnTo>
                  <a:lnTo>
                    <a:pt x="2851928" y="159610"/>
                  </a:lnTo>
                  <a:lnTo>
                    <a:pt x="3111195" y="119708"/>
                  </a:lnTo>
                  <a:lnTo>
                    <a:pt x="3370461" y="39902"/>
                  </a:lnTo>
                  <a:lnTo>
                    <a:pt x="3629727" y="39902"/>
                  </a:lnTo>
                  <a:lnTo>
                    <a:pt x="3888994" y="119708"/>
                  </a:lnTo>
                  <a:lnTo>
                    <a:pt x="4148260" y="0"/>
                  </a:lnTo>
                  <a:lnTo>
                    <a:pt x="4407526" y="0"/>
                  </a:lnTo>
                  <a:lnTo>
                    <a:pt x="4666792" y="119708"/>
                  </a:lnTo>
                  <a:lnTo>
                    <a:pt x="4926059" y="239416"/>
                  </a:lnTo>
                  <a:lnTo>
                    <a:pt x="5185325" y="359124"/>
                  </a:lnTo>
                  <a:lnTo>
                    <a:pt x="5444591" y="558638"/>
                  </a:lnTo>
                  <a:lnTo>
                    <a:pt x="5703857" y="758151"/>
                  </a:lnTo>
                  <a:lnTo>
                    <a:pt x="5963124" y="399027"/>
                  </a:lnTo>
                  <a:lnTo>
                    <a:pt x="6222390" y="119708"/>
                  </a:lnTo>
                  <a:lnTo>
                    <a:pt x="6481656" y="35912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617" y="1121210"/>
              <a:ext cx="249324" cy="228205"/>
            </a:xfrm>
            <a:custGeom>
              <a:avLst/>
              <a:pathLst>
                <a:path w="249324" h="228205">
                  <a:moveTo>
                    <a:pt x="249324" y="0"/>
                  </a:moveTo>
                  <a:lnTo>
                    <a:pt x="0" y="228205"/>
                  </a:lnTo>
                </a:path>
              </a:pathLst>
            </a:custGeom>
          </p:spPr>
          <p:txBody>
            <a:bodyPr/>
            <a:lstStyle/>
            <a:p/>
          </p:txBody>
        </p:sp>
        <p:sp>
          <p:nvSpPr>
            <p:cNvPr id="42" name="pl42"/>
            <p:cNvSpPr/>
            <p:nvPr/>
          </p:nvSpPr>
          <p:spPr>
            <a:xfrm>
              <a:off x="7936623" y="1389459"/>
              <a:ext cx="243318" cy="83304"/>
            </a:xfrm>
            <a:custGeom>
              <a:avLst/>
              <a:pathLst>
                <a:path w="243318" h="83304">
                  <a:moveTo>
                    <a:pt x="243318" y="0"/>
                  </a:moveTo>
                  <a:lnTo>
                    <a:pt x="0" y="83304"/>
                  </a:lnTo>
                </a:path>
              </a:pathLst>
            </a:custGeom>
          </p:spPr>
          <p:txBody>
            <a:bodyPr/>
            <a:lstStyle/>
            <a:p/>
          </p:txBody>
        </p:sp>
        <p:sp>
          <p:nvSpPr>
            <p:cNvPr id="43" name="pl43"/>
            <p:cNvSpPr/>
            <p:nvPr/>
          </p:nvSpPr>
          <p:spPr>
            <a:xfrm>
              <a:off x="7935666" y="1524443"/>
              <a:ext cx="244275" cy="102932"/>
            </a:xfrm>
            <a:custGeom>
              <a:avLst/>
              <a:pathLst>
                <a:path w="244275" h="102932">
                  <a:moveTo>
                    <a:pt x="244275" y="102932"/>
                  </a:moveTo>
                  <a:lnTo>
                    <a:pt x="0" y="0"/>
                  </a:lnTo>
                </a:path>
              </a:pathLst>
            </a:custGeom>
          </p:spPr>
          <p:txBody>
            <a:bodyPr/>
            <a:lstStyle/>
            <a:p/>
          </p:txBody>
        </p:sp>
        <p:sp>
          <p:nvSpPr>
            <p:cNvPr id="44" name="pl44"/>
            <p:cNvSpPr/>
            <p:nvPr/>
          </p:nvSpPr>
          <p:spPr>
            <a:xfrm>
              <a:off x="7931151" y="1686630"/>
              <a:ext cx="248791" cy="211222"/>
            </a:xfrm>
            <a:custGeom>
              <a:avLst/>
              <a:pathLst>
                <a:path w="248791" h="211222">
                  <a:moveTo>
                    <a:pt x="248791" y="211222"/>
                  </a:moveTo>
                  <a:lnTo>
                    <a:pt x="0" y="0"/>
                  </a:lnTo>
                </a:path>
              </a:pathLst>
            </a:custGeom>
          </p:spPr>
          <p:txBody>
            <a:bodyPr/>
            <a:lstStyle/>
            <a:p/>
          </p:txBody>
        </p:sp>
        <p:sp>
          <p:nvSpPr>
            <p:cNvPr id="45" name="pg45"/>
            <p:cNvSpPr/>
            <p:nvPr/>
          </p:nvSpPr>
          <p:spPr>
            <a:xfrm>
              <a:off x="8111362" y="10078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486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826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234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5559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967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1" name="pg51"/>
            <p:cNvSpPr/>
            <p:nvPr/>
          </p:nvSpPr>
          <p:spPr>
            <a:xfrm>
              <a:off x="8111362" y="18296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705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91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Jordan,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428007"/>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3428007"/>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2982081"/>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3322719"/>
              <a:ext cx="1585983" cy="235349"/>
            </a:xfrm>
            <a:prstGeom prst="rect">
              <a:avLst/>
            </a:prstGeom>
            <a:solidFill>
              <a:srgbClr val="D9D9D9">
                <a:alpha val="60000"/>
              </a:srgbClr>
            </a:solidFill>
          </p:spPr>
          <p:txBody>
            <a:bodyPr/>
            <a:lstStyle/>
            <a:p/>
          </p:txBody>
        </p:sp>
        <p:sp>
          <p:nvSpPr>
            <p:cNvPr id="153" name="pl153"/>
            <p:cNvSpPr/>
            <p:nvPr/>
          </p:nvSpPr>
          <p:spPr>
            <a:xfrm>
              <a:off x="6324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876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927615"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2056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2056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13675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43884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555037"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4798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671227"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694464"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694464"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17702"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40940"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40940"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4094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544192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609258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618553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618553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6301722"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623010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633736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6444820"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645043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646363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646359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648691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6505645"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6536621"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6510070"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6514456"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652892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651129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966201" y="3873933"/>
              <a:ext cx="1585983" cy="222963"/>
            </a:xfrm>
            <a:prstGeom prst="rect">
              <a:avLst/>
            </a:prstGeom>
            <a:solidFill>
              <a:srgbClr val="D9D9D9">
                <a:alpha val="60000"/>
              </a:srgbClr>
            </a:solidFill>
          </p:spPr>
          <p:txBody>
            <a:bodyPr/>
            <a:lstStyle/>
            <a:p/>
          </p:txBody>
        </p:sp>
        <p:sp>
          <p:nvSpPr>
            <p:cNvPr id="199" name="pl199"/>
            <p:cNvSpPr/>
            <p:nvPr/>
          </p:nvSpPr>
          <p:spPr>
            <a:xfrm>
              <a:off x="8119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671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7071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7676139"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769937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722615"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786204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28032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830356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8326800"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835003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835003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83732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83965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41975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723692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7841106"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7864344"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7887582"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802700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8062652"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807715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8118055"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8123631"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811924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813798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8152445"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8170029"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8165643"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8184495"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8215432"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8175722"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8166872"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8188920"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818888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8621774" y="3650970"/>
              <a:ext cx="1585983" cy="222963"/>
            </a:xfrm>
            <a:prstGeom prst="rect">
              <a:avLst/>
            </a:prstGeom>
            <a:solidFill>
              <a:srgbClr val="D9D9D9">
                <a:alpha val="60000"/>
              </a:srgbClr>
            </a:solidFill>
          </p:spPr>
          <p:txBody>
            <a:bodyPr/>
            <a:lstStyle/>
            <a:p/>
          </p:txBody>
        </p:sp>
        <p:sp>
          <p:nvSpPr>
            <p:cNvPr id="247" name="pl247"/>
            <p:cNvSpPr/>
            <p:nvPr/>
          </p:nvSpPr>
          <p:spPr>
            <a:xfrm>
              <a:off x="968258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923444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86578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907609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912257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14581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215523"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61056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749994"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86618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9912659"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912659"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000561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00288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005208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5208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5208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7532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882278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924106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9287538"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9310776"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9380490"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9775533"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53232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9639777"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9686253"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681789"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97703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9798056"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47767"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9808057"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980801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9840068"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9822445"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9844493"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9844454"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10277347" y="2075364"/>
              <a:ext cx="1585983" cy="282419"/>
            </a:xfrm>
            <a:prstGeom prst="rect">
              <a:avLst/>
            </a:prstGeom>
            <a:solidFill>
              <a:srgbClr val="D9D9D9">
                <a:alpha val="60000"/>
              </a:srgbClr>
            </a:solidFill>
          </p:spPr>
          <p:txBody>
            <a:bodyPr/>
            <a:lstStyle/>
            <a:p/>
          </p:txBody>
        </p:sp>
        <p:sp>
          <p:nvSpPr>
            <p:cNvPr id="295" name="pl295"/>
            <p:cNvSpPr/>
            <p:nvPr/>
          </p:nvSpPr>
          <p:spPr>
            <a:xfrm>
              <a:off x="1050159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1005345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297" name="pt297"/>
            <p:cNvSpPr/>
            <p:nvPr/>
          </p:nvSpPr>
          <p:spPr>
            <a:xfrm>
              <a:off x="103598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754907"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4081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094081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11056999"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11359091"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35909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1428805"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11475281"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1147528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11568232"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8" name="pt308"/>
            <p:cNvSpPr/>
            <p:nvPr/>
          </p:nvSpPr>
          <p:spPr>
            <a:xfrm>
              <a:off x="11591470"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11637946"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168442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1707659"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1052483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4" name="tx314"/>
            <p:cNvSpPr/>
            <p:nvPr/>
          </p:nvSpPr>
          <p:spPr>
            <a:xfrm>
              <a:off x="10919873"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5" name="tx315"/>
            <p:cNvSpPr/>
            <p:nvPr/>
          </p:nvSpPr>
          <p:spPr>
            <a:xfrm>
              <a:off x="11105776"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6" name="tx316"/>
            <p:cNvSpPr/>
            <p:nvPr/>
          </p:nvSpPr>
          <p:spPr>
            <a:xfrm>
              <a:off x="11105776"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7" name="tx317"/>
            <p:cNvSpPr/>
            <p:nvPr/>
          </p:nvSpPr>
          <p:spPr>
            <a:xfrm>
              <a:off x="11221966"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18" name="tx318"/>
            <p:cNvSpPr/>
            <p:nvPr/>
          </p:nvSpPr>
          <p:spPr>
            <a:xfrm>
              <a:off x="11115062"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19" name="tx319"/>
            <p:cNvSpPr/>
            <p:nvPr/>
          </p:nvSpPr>
          <p:spPr>
            <a:xfrm>
              <a:off x="11132607"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20" name="tx320"/>
            <p:cNvSpPr/>
            <p:nvPr/>
          </p:nvSpPr>
          <p:spPr>
            <a:xfrm>
              <a:off x="11211132"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1" name="tx321"/>
            <p:cNvSpPr/>
            <p:nvPr/>
          </p:nvSpPr>
          <p:spPr>
            <a:xfrm>
              <a:off x="11288623"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2" name="tx322"/>
            <p:cNvSpPr/>
            <p:nvPr/>
          </p:nvSpPr>
          <p:spPr>
            <a:xfrm>
              <a:off x="11244410"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3" name="tx323"/>
            <p:cNvSpPr/>
            <p:nvPr/>
          </p:nvSpPr>
          <p:spPr>
            <a:xfrm>
              <a:off x="11324164"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24" name="tx324"/>
            <p:cNvSpPr/>
            <p:nvPr/>
          </p:nvSpPr>
          <p:spPr>
            <a:xfrm>
              <a:off x="1136506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25" name="tx325"/>
            <p:cNvSpPr/>
            <p:nvPr/>
          </p:nvSpPr>
          <p:spPr>
            <a:xfrm>
              <a:off x="11407114"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1449165"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7" name="tx327"/>
            <p:cNvSpPr/>
            <p:nvPr/>
          </p:nvSpPr>
          <p:spPr>
            <a:xfrm>
              <a:off x="11476789"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1478018"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29" name="rc329"/>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0" name="rc330"/>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32" name="rc332"/>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334" name="rc334"/>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36" name="rc336"/>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338" name="rc338"/>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(94%)</a:t>
              </a:r>
            </a:p>
          </p:txBody>
        </p:sp>
        <p:sp>
          <p:nvSpPr>
            <p:cNvPr id="340" name="rc340"/>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(90%)</a:t>
              </a:r>
            </a:p>
          </p:txBody>
        </p:sp>
        <p:sp>
          <p:nvSpPr>
            <p:cNvPr id="342" name="rc342"/>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(93%)</a:t>
              </a:r>
            </a:p>
          </p:txBody>
        </p:sp>
        <p:sp>
          <p:nvSpPr>
            <p:cNvPr id="344" name="pl344"/>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5" name="pl345"/>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tx349"/>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0" name="tx350"/>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1" name="tx351"/>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2" name="tx352"/>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3" name="pl353"/>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4" name="pl354"/>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tx358"/>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9" name="tx359"/>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0" name="tx360"/>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1" name="tx361"/>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2" name="pl362"/>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3" name="pl363"/>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tx367"/>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8" name="tx368"/>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9" name="tx369"/>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0" name="tx370"/>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1" name="pl371"/>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2" name="pl372"/>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7" name="tx377"/>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8" name="tx378"/>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9" name="tx379"/>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0" name="pl380"/>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tx385"/>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6" name="tx386"/>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7" name="tx387"/>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8" name="tx388"/>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9" name="pl389"/>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0" name="pl390"/>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tx394"/>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5" name="tx395"/>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6" name="tx396"/>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7" name="tx397"/>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8" name="pl398"/>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9" name="pl399"/>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tx403"/>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4" name="tx404"/>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5" name="tx405"/>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6" name="tx406"/>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7" name="tx40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tx40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9" name="pt409"/>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0" name="pt410"/>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1" name="pt411"/>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2" name="pt412"/>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4" name="pt414"/>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tx41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6" name="tx41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7" name="tx41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18" name="tx41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19" name="tx41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0" name="tx42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1" name="tx421"/>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22" name="tx42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3" name="tx423"/>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jor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7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16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53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9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97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3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72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97819"/>
              <a:ext cx="239888" cy="318177"/>
            </a:xfrm>
            <a:prstGeom prst="rect">
              <a:avLst/>
            </a:prstGeom>
            <a:solidFill>
              <a:srgbClr val="1CABE2">
                <a:alpha val="85098"/>
              </a:srgbClr>
            </a:solidFill>
          </p:spPr>
          <p:txBody>
            <a:bodyPr/>
            <a:lstStyle/>
            <a:p/>
          </p:txBody>
        </p:sp>
        <p:sp>
          <p:nvSpPr>
            <p:cNvPr id="25" name="rc25"/>
            <p:cNvSpPr/>
            <p:nvPr/>
          </p:nvSpPr>
          <p:spPr>
            <a:xfrm>
              <a:off x="1562816" y="4080570"/>
              <a:ext cx="239888" cy="35427"/>
            </a:xfrm>
            <a:prstGeom prst="rect">
              <a:avLst/>
            </a:prstGeom>
            <a:solidFill>
              <a:srgbClr val="1CABE2">
                <a:alpha val="85098"/>
              </a:srgbClr>
            </a:solidFill>
          </p:spPr>
          <p:txBody>
            <a:bodyPr/>
            <a:lstStyle/>
            <a:p/>
          </p:txBody>
        </p:sp>
        <p:sp>
          <p:nvSpPr>
            <p:cNvPr id="26" name="rc26"/>
            <p:cNvSpPr/>
            <p:nvPr/>
          </p:nvSpPr>
          <p:spPr>
            <a:xfrm>
              <a:off x="1829360" y="3971337"/>
              <a:ext cx="239888" cy="144659"/>
            </a:xfrm>
            <a:prstGeom prst="rect">
              <a:avLst/>
            </a:prstGeom>
            <a:solidFill>
              <a:srgbClr val="1CABE2">
                <a:alpha val="85098"/>
              </a:srgbClr>
            </a:solidFill>
          </p:spPr>
          <p:txBody>
            <a:bodyPr/>
            <a:lstStyle/>
            <a:p/>
          </p:txBody>
        </p:sp>
        <p:sp>
          <p:nvSpPr>
            <p:cNvPr id="27" name="rc27"/>
            <p:cNvSpPr/>
            <p:nvPr/>
          </p:nvSpPr>
          <p:spPr>
            <a:xfrm>
              <a:off x="2095903" y="4042031"/>
              <a:ext cx="239888" cy="73966"/>
            </a:xfrm>
            <a:prstGeom prst="rect">
              <a:avLst/>
            </a:prstGeom>
            <a:solidFill>
              <a:srgbClr val="1CABE2">
                <a:alpha val="85098"/>
              </a:srgbClr>
            </a:solidFill>
          </p:spPr>
          <p:txBody>
            <a:bodyPr/>
            <a:lstStyle/>
            <a:p/>
          </p:txBody>
        </p:sp>
        <p:sp>
          <p:nvSpPr>
            <p:cNvPr id="28" name="rc28"/>
            <p:cNvSpPr/>
            <p:nvPr/>
          </p:nvSpPr>
          <p:spPr>
            <a:xfrm>
              <a:off x="2362446" y="3968272"/>
              <a:ext cx="239888" cy="147725"/>
            </a:xfrm>
            <a:prstGeom prst="rect">
              <a:avLst/>
            </a:prstGeom>
            <a:solidFill>
              <a:srgbClr val="1CABE2">
                <a:alpha val="85098"/>
              </a:srgbClr>
            </a:solidFill>
          </p:spPr>
          <p:txBody>
            <a:bodyPr/>
            <a:lstStyle/>
            <a:p/>
          </p:txBody>
        </p:sp>
        <p:sp>
          <p:nvSpPr>
            <p:cNvPr id="29" name="rc29"/>
            <p:cNvSpPr/>
            <p:nvPr/>
          </p:nvSpPr>
          <p:spPr>
            <a:xfrm>
              <a:off x="2628989" y="4041846"/>
              <a:ext cx="239888" cy="74150"/>
            </a:xfrm>
            <a:prstGeom prst="rect">
              <a:avLst/>
            </a:prstGeom>
            <a:solidFill>
              <a:srgbClr val="1CABE2">
                <a:alpha val="85098"/>
              </a:srgbClr>
            </a:solidFill>
          </p:spPr>
          <p:txBody>
            <a:bodyPr/>
            <a:lstStyle/>
            <a:p/>
          </p:txBody>
        </p:sp>
        <p:sp>
          <p:nvSpPr>
            <p:cNvPr id="30" name="rc30"/>
            <p:cNvSpPr/>
            <p:nvPr/>
          </p:nvSpPr>
          <p:spPr>
            <a:xfrm>
              <a:off x="2895532" y="4077481"/>
              <a:ext cx="239888" cy="38516"/>
            </a:xfrm>
            <a:prstGeom prst="rect">
              <a:avLst/>
            </a:prstGeom>
            <a:solidFill>
              <a:srgbClr val="1CABE2">
                <a:alpha val="85098"/>
              </a:srgbClr>
            </a:solidFill>
          </p:spPr>
          <p:txBody>
            <a:bodyPr/>
            <a:lstStyle/>
            <a:p/>
          </p:txBody>
        </p:sp>
        <p:sp>
          <p:nvSpPr>
            <p:cNvPr id="31" name="rc31"/>
            <p:cNvSpPr/>
            <p:nvPr/>
          </p:nvSpPr>
          <p:spPr>
            <a:xfrm>
              <a:off x="3162075" y="4072387"/>
              <a:ext cx="239888" cy="43610"/>
            </a:xfrm>
            <a:prstGeom prst="rect">
              <a:avLst/>
            </a:prstGeom>
            <a:solidFill>
              <a:srgbClr val="1CABE2">
                <a:alpha val="85098"/>
              </a:srgbClr>
            </a:solidFill>
          </p:spPr>
          <p:txBody>
            <a:bodyPr/>
            <a:lstStyle/>
            <a:p/>
          </p:txBody>
        </p:sp>
        <p:sp>
          <p:nvSpPr>
            <p:cNvPr id="32" name="rc32"/>
            <p:cNvSpPr/>
            <p:nvPr/>
          </p:nvSpPr>
          <p:spPr>
            <a:xfrm>
              <a:off x="3428618" y="4024997"/>
              <a:ext cx="239888" cy="91000"/>
            </a:xfrm>
            <a:prstGeom prst="rect">
              <a:avLst/>
            </a:prstGeom>
            <a:solidFill>
              <a:srgbClr val="1CABE2">
                <a:alpha val="85098"/>
              </a:srgbClr>
            </a:solidFill>
          </p:spPr>
          <p:txBody>
            <a:bodyPr/>
            <a:lstStyle/>
            <a:p/>
          </p:txBody>
        </p:sp>
        <p:sp>
          <p:nvSpPr>
            <p:cNvPr id="33" name="rc33"/>
            <p:cNvSpPr/>
            <p:nvPr/>
          </p:nvSpPr>
          <p:spPr>
            <a:xfrm>
              <a:off x="3695161" y="4023453"/>
              <a:ext cx="239888" cy="92544"/>
            </a:xfrm>
            <a:prstGeom prst="rect">
              <a:avLst/>
            </a:prstGeom>
            <a:solidFill>
              <a:srgbClr val="1CABE2">
                <a:alpha val="85098"/>
              </a:srgbClr>
            </a:solidFill>
          </p:spPr>
          <p:txBody>
            <a:bodyPr/>
            <a:lstStyle/>
            <a:p/>
          </p:txBody>
        </p:sp>
        <p:sp>
          <p:nvSpPr>
            <p:cNvPr id="34" name="rc34"/>
            <p:cNvSpPr/>
            <p:nvPr/>
          </p:nvSpPr>
          <p:spPr>
            <a:xfrm>
              <a:off x="3961705" y="4023038"/>
              <a:ext cx="239888" cy="92959"/>
            </a:xfrm>
            <a:prstGeom prst="rect">
              <a:avLst/>
            </a:prstGeom>
            <a:solidFill>
              <a:srgbClr val="1CABE2">
                <a:alpha val="85098"/>
              </a:srgbClr>
            </a:solidFill>
          </p:spPr>
          <p:txBody>
            <a:bodyPr/>
            <a:lstStyle/>
            <a:p/>
          </p:txBody>
        </p:sp>
        <p:sp>
          <p:nvSpPr>
            <p:cNvPr id="35" name="rc35"/>
            <p:cNvSpPr/>
            <p:nvPr/>
          </p:nvSpPr>
          <p:spPr>
            <a:xfrm>
              <a:off x="4228248" y="4022946"/>
              <a:ext cx="239888" cy="93051"/>
            </a:xfrm>
            <a:prstGeom prst="rect">
              <a:avLst/>
            </a:prstGeom>
            <a:solidFill>
              <a:srgbClr val="1CABE2">
                <a:alpha val="85098"/>
              </a:srgbClr>
            </a:solidFill>
          </p:spPr>
          <p:txBody>
            <a:bodyPr/>
            <a:lstStyle/>
            <a:p/>
          </p:txBody>
        </p:sp>
        <p:sp>
          <p:nvSpPr>
            <p:cNvPr id="36" name="rc36"/>
            <p:cNvSpPr/>
            <p:nvPr/>
          </p:nvSpPr>
          <p:spPr>
            <a:xfrm>
              <a:off x="4494791" y="4023314"/>
              <a:ext cx="239888" cy="92682"/>
            </a:xfrm>
            <a:prstGeom prst="rect">
              <a:avLst/>
            </a:prstGeom>
            <a:solidFill>
              <a:srgbClr val="1CABE2">
                <a:alpha val="85098"/>
              </a:srgbClr>
            </a:solidFill>
          </p:spPr>
          <p:txBody>
            <a:bodyPr/>
            <a:lstStyle/>
            <a:p/>
          </p:txBody>
        </p:sp>
        <p:sp>
          <p:nvSpPr>
            <p:cNvPr id="37" name="rc37"/>
            <p:cNvSpPr/>
            <p:nvPr/>
          </p:nvSpPr>
          <p:spPr>
            <a:xfrm>
              <a:off x="4761334" y="4070751"/>
              <a:ext cx="239888" cy="45246"/>
            </a:xfrm>
            <a:prstGeom prst="rect">
              <a:avLst/>
            </a:prstGeom>
            <a:solidFill>
              <a:srgbClr val="1CABE2">
                <a:alpha val="85098"/>
              </a:srgbClr>
            </a:solidFill>
          </p:spPr>
          <p:txBody>
            <a:bodyPr/>
            <a:lstStyle/>
            <a:p/>
          </p:txBody>
        </p:sp>
        <p:sp>
          <p:nvSpPr>
            <p:cNvPr id="38" name="rc38"/>
            <p:cNvSpPr/>
            <p:nvPr/>
          </p:nvSpPr>
          <p:spPr>
            <a:xfrm>
              <a:off x="5027877" y="4018797"/>
              <a:ext cx="239888" cy="97200"/>
            </a:xfrm>
            <a:prstGeom prst="rect">
              <a:avLst/>
            </a:prstGeom>
            <a:solidFill>
              <a:srgbClr val="1CABE2">
                <a:alpha val="85098"/>
              </a:srgbClr>
            </a:solidFill>
          </p:spPr>
          <p:txBody>
            <a:bodyPr/>
            <a:lstStyle/>
            <a:p/>
          </p:txBody>
        </p:sp>
        <p:sp>
          <p:nvSpPr>
            <p:cNvPr id="39" name="rc39"/>
            <p:cNvSpPr/>
            <p:nvPr/>
          </p:nvSpPr>
          <p:spPr>
            <a:xfrm>
              <a:off x="5294420" y="4064665"/>
              <a:ext cx="239888" cy="51331"/>
            </a:xfrm>
            <a:prstGeom prst="rect">
              <a:avLst/>
            </a:prstGeom>
            <a:solidFill>
              <a:srgbClr val="1CABE2">
                <a:alpha val="85098"/>
              </a:srgbClr>
            </a:solidFill>
          </p:spPr>
          <p:txBody>
            <a:bodyPr/>
            <a:lstStyle/>
            <a:p/>
          </p:txBody>
        </p:sp>
        <p:sp>
          <p:nvSpPr>
            <p:cNvPr id="40" name="rc40"/>
            <p:cNvSpPr/>
            <p:nvPr/>
          </p:nvSpPr>
          <p:spPr>
            <a:xfrm>
              <a:off x="5560963" y="4061946"/>
              <a:ext cx="239888" cy="54051"/>
            </a:xfrm>
            <a:prstGeom prst="rect">
              <a:avLst/>
            </a:prstGeom>
            <a:solidFill>
              <a:srgbClr val="1CABE2">
                <a:alpha val="85098"/>
              </a:srgbClr>
            </a:solidFill>
          </p:spPr>
          <p:txBody>
            <a:bodyPr/>
            <a:lstStyle/>
            <a:p/>
          </p:txBody>
        </p:sp>
        <p:sp>
          <p:nvSpPr>
            <p:cNvPr id="41" name="rc41"/>
            <p:cNvSpPr/>
            <p:nvPr/>
          </p:nvSpPr>
          <p:spPr>
            <a:xfrm>
              <a:off x="5827506" y="4061946"/>
              <a:ext cx="239888" cy="54051"/>
            </a:xfrm>
            <a:prstGeom prst="rect">
              <a:avLst/>
            </a:prstGeom>
            <a:solidFill>
              <a:srgbClr val="1CABE2">
                <a:alpha val="85098"/>
              </a:srgbClr>
            </a:solidFill>
          </p:spPr>
          <p:txBody>
            <a:bodyPr/>
            <a:lstStyle/>
            <a:p/>
          </p:txBody>
        </p:sp>
        <p:sp>
          <p:nvSpPr>
            <p:cNvPr id="42" name="rc42"/>
            <p:cNvSpPr/>
            <p:nvPr/>
          </p:nvSpPr>
          <p:spPr>
            <a:xfrm>
              <a:off x="6094049" y="4008009"/>
              <a:ext cx="239888" cy="107987"/>
            </a:xfrm>
            <a:prstGeom prst="rect">
              <a:avLst/>
            </a:prstGeom>
            <a:solidFill>
              <a:srgbClr val="1CABE2">
                <a:alpha val="85098"/>
              </a:srgbClr>
            </a:solidFill>
          </p:spPr>
          <p:txBody>
            <a:bodyPr/>
            <a:lstStyle/>
            <a:p/>
          </p:txBody>
        </p:sp>
        <p:sp>
          <p:nvSpPr>
            <p:cNvPr id="43" name="rc43"/>
            <p:cNvSpPr/>
            <p:nvPr/>
          </p:nvSpPr>
          <p:spPr>
            <a:xfrm>
              <a:off x="6360593" y="3575666"/>
              <a:ext cx="239888" cy="540330"/>
            </a:xfrm>
            <a:prstGeom prst="rect">
              <a:avLst/>
            </a:prstGeom>
            <a:solidFill>
              <a:srgbClr val="1CABE2">
                <a:alpha val="85098"/>
              </a:srgbClr>
            </a:solidFill>
          </p:spPr>
          <p:txBody>
            <a:bodyPr/>
            <a:lstStyle/>
            <a:p/>
          </p:txBody>
        </p:sp>
        <p:sp>
          <p:nvSpPr>
            <p:cNvPr id="44" name="rc44"/>
            <p:cNvSpPr/>
            <p:nvPr/>
          </p:nvSpPr>
          <p:spPr>
            <a:xfrm>
              <a:off x="6627136" y="2933064"/>
              <a:ext cx="239888" cy="1182933"/>
            </a:xfrm>
            <a:prstGeom prst="rect">
              <a:avLst/>
            </a:prstGeom>
            <a:solidFill>
              <a:srgbClr val="1CABE2">
                <a:alpha val="85098"/>
              </a:srgbClr>
            </a:solidFill>
          </p:spPr>
          <p:txBody>
            <a:bodyPr/>
            <a:lstStyle/>
            <a:p/>
          </p:txBody>
        </p:sp>
        <p:sp>
          <p:nvSpPr>
            <p:cNvPr id="45" name="rc45"/>
            <p:cNvSpPr/>
            <p:nvPr/>
          </p:nvSpPr>
          <p:spPr>
            <a:xfrm>
              <a:off x="6893679" y="3310042"/>
              <a:ext cx="239888" cy="805955"/>
            </a:xfrm>
            <a:prstGeom prst="rect">
              <a:avLst/>
            </a:prstGeom>
            <a:solidFill>
              <a:srgbClr val="1CABE2">
                <a:alpha val="85098"/>
              </a:srgbClr>
            </a:solidFill>
          </p:spPr>
          <p:txBody>
            <a:bodyPr/>
            <a:lstStyle/>
            <a:p/>
          </p:txBody>
        </p:sp>
        <p:sp>
          <p:nvSpPr>
            <p:cNvPr id="46" name="rc46"/>
            <p:cNvSpPr/>
            <p:nvPr/>
          </p:nvSpPr>
          <p:spPr>
            <a:xfrm>
              <a:off x="7160222" y="3686581"/>
              <a:ext cx="239888" cy="429415"/>
            </a:xfrm>
            <a:prstGeom prst="rect">
              <a:avLst/>
            </a:prstGeom>
            <a:solidFill>
              <a:srgbClr val="1CABE2">
                <a:alpha val="85098"/>
              </a:srgbClr>
            </a:solidFill>
          </p:spPr>
          <p:txBody>
            <a:bodyPr/>
            <a:lstStyle/>
            <a:p/>
          </p:txBody>
        </p:sp>
        <p:sp>
          <p:nvSpPr>
            <p:cNvPr id="47" name="rc47"/>
            <p:cNvSpPr/>
            <p:nvPr/>
          </p:nvSpPr>
          <p:spPr>
            <a:xfrm>
              <a:off x="7426765" y="3954718"/>
              <a:ext cx="239888" cy="161278"/>
            </a:xfrm>
            <a:prstGeom prst="rect">
              <a:avLst/>
            </a:prstGeom>
            <a:solidFill>
              <a:srgbClr val="1CABE2">
                <a:alpha val="85098"/>
              </a:srgbClr>
            </a:solidFill>
          </p:spPr>
          <p:txBody>
            <a:bodyPr/>
            <a:lstStyle/>
            <a:p/>
          </p:txBody>
        </p:sp>
        <p:sp>
          <p:nvSpPr>
            <p:cNvPr id="48" name="rc48"/>
            <p:cNvSpPr/>
            <p:nvPr/>
          </p:nvSpPr>
          <p:spPr>
            <a:xfrm>
              <a:off x="7693308" y="3954327"/>
              <a:ext cx="239888" cy="161670"/>
            </a:xfrm>
            <a:prstGeom prst="rect">
              <a:avLst/>
            </a:prstGeom>
            <a:solidFill>
              <a:srgbClr val="1CABE2">
                <a:alpha val="85098"/>
              </a:srgbClr>
            </a:solidFill>
          </p:spPr>
          <p:txBody>
            <a:bodyPr/>
            <a:lstStyle/>
            <a:p/>
          </p:txBody>
        </p:sp>
        <p:sp>
          <p:nvSpPr>
            <p:cNvPr id="49" name="rc49"/>
            <p:cNvSpPr/>
            <p:nvPr/>
          </p:nvSpPr>
          <p:spPr>
            <a:xfrm>
              <a:off x="7959851" y="4010130"/>
              <a:ext cx="239888" cy="105867"/>
            </a:xfrm>
            <a:prstGeom prst="rect">
              <a:avLst/>
            </a:prstGeom>
            <a:solidFill>
              <a:srgbClr val="1CABE2">
                <a:alpha val="85098"/>
              </a:srgbClr>
            </a:solidFill>
          </p:spPr>
          <p:txBody>
            <a:bodyPr/>
            <a:lstStyle/>
            <a:p/>
          </p:txBody>
        </p:sp>
        <p:sp>
          <p:nvSpPr>
            <p:cNvPr id="50" name="rc50"/>
            <p:cNvSpPr/>
            <p:nvPr/>
          </p:nvSpPr>
          <p:spPr>
            <a:xfrm>
              <a:off x="1296273" y="3797819"/>
              <a:ext cx="239888" cy="0"/>
            </a:xfrm>
            <a:prstGeom prst="rect">
              <a:avLst/>
            </a:prstGeom>
            <a:solidFill>
              <a:srgbClr val="B3B3B3">
                <a:alpha val="85098"/>
              </a:srgbClr>
            </a:solidFill>
          </p:spPr>
          <p:txBody>
            <a:bodyPr/>
            <a:lstStyle/>
            <a:p/>
          </p:txBody>
        </p:sp>
        <p:sp>
          <p:nvSpPr>
            <p:cNvPr id="51" name="rc51"/>
            <p:cNvSpPr/>
            <p:nvPr/>
          </p:nvSpPr>
          <p:spPr>
            <a:xfrm>
              <a:off x="1562816" y="4080570"/>
              <a:ext cx="239888" cy="0"/>
            </a:xfrm>
            <a:prstGeom prst="rect">
              <a:avLst/>
            </a:prstGeom>
            <a:solidFill>
              <a:srgbClr val="B3B3B3">
                <a:alpha val="85098"/>
              </a:srgbClr>
            </a:solidFill>
          </p:spPr>
          <p:txBody>
            <a:bodyPr/>
            <a:lstStyle/>
            <a:p/>
          </p:txBody>
        </p:sp>
        <p:sp>
          <p:nvSpPr>
            <p:cNvPr id="52" name="rc52"/>
            <p:cNvSpPr/>
            <p:nvPr/>
          </p:nvSpPr>
          <p:spPr>
            <a:xfrm>
              <a:off x="1829360" y="3935172"/>
              <a:ext cx="239888" cy="36164"/>
            </a:xfrm>
            <a:prstGeom prst="rect">
              <a:avLst/>
            </a:prstGeom>
            <a:solidFill>
              <a:srgbClr val="B3B3B3">
                <a:alpha val="85098"/>
              </a:srgbClr>
            </a:solidFill>
          </p:spPr>
          <p:txBody>
            <a:bodyPr/>
            <a:lstStyle/>
            <a:p/>
          </p:txBody>
        </p:sp>
        <p:sp>
          <p:nvSpPr>
            <p:cNvPr id="53" name="rc53"/>
            <p:cNvSpPr/>
            <p:nvPr/>
          </p:nvSpPr>
          <p:spPr>
            <a:xfrm>
              <a:off x="2095903" y="4005036"/>
              <a:ext cx="239888" cy="36994"/>
            </a:xfrm>
            <a:prstGeom prst="rect">
              <a:avLst/>
            </a:prstGeom>
            <a:solidFill>
              <a:srgbClr val="B3B3B3">
                <a:alpha val="85098"/>
              </a:srgbClr>
            </a:solidFill>
          </p:spPr>
          <p:txBody>
            <a:bodyPr/>
            <a:lstStyle/>
            <a:p/>
          </p:txBody>
        </p:sp>
        <p:sp>
          <p:nvSpPr>
            <p:cNvPr id="54" name="rc54"/>
            <p:cNvSpPr/>
            <p:nvPr/>
          </p:nvSpPr>
          <p:spPr>
            <a:xfrm>
              <a:off x="2362446" y="3931346"/>
              <a:ext cx="239888" cy="36925"/>
            </a:xfrm>
            <a:prstGeom prst="rect">
              <a:avLst/>
            </a:prstGeom>
            <a:solidFill>
              <a:srgbClr val="B3B3B3">
                <a:alpha val="85098"/>
              </a:srgbClr>
            </a:solidFill>
          </p:spPr>
          <p:txBody>
            <a:bodyPr/>
            <a:lstStyle/>
            <a:p/>
          </p:txBody>
        </p:sp>
        <p:sp>
          <p:nvSpPr>
            <p:cNvPr id="55" name="rc55"/>
            <p:cNvSpPr/>
            <p:nvPr/>
          </p:nvSpPr>
          <p:spPr>
            <a:xfrm>
              <a:off x="2628989" y="3930632"/>
              <a:ext cx="239888" cy="111214"/>
            </a:xfrm>
            <a:prstGeom prst="rect">
              <a:avLst/>
            </a:prstGeom>
            <a:solidFill>
              <a:srgbClr val="B3B3B3">
                <a:alpha val="85098"/>
              </a:srgbClr>
            </a:solidFill>
          </p:spPr>
          <p:txBody>
            <a:bodyPr/>
            <a:lstStyle/>
            <a:p/>
          </p:txBody>
        </p:sp>
        <p:sp>
          <p:nvSpPr>
            <p:cNvPr id="56" name="rc56"/>
            <p:cNvSpPr/>
            <p:nvPr/>
          </p:nvSpPr>
          <p:spPr>
            <a:xfrm>
              <a:off x="2895532" y="4038965"/>
              <a:ext cx="239888" cy="38516"/>
            </a:xfrm>
            <a:prstGeom prst="rect">
              <a:avLst/>
            </a:prstGeom>
            <a:solidFill>
              <a:srgbClr val="B3B3B3">
                <a:alpha val="85098"/>
              </a:srgbClr>
            </a:solidFill>
          </p:spPr>
          <p:txBody>
            <a:bodyPr/>
            <a:lstStyle/>
            <a:p/>
          </p:txBody>
        </p:sp>
        <p:sp>
          <p:nvSpPr>
            <p:cNvPr id="57" name="rc57"/>
            <p:cNvSpPr/>
            <p:nvPr/>
          </p:nvSpPr>
          <p:spPr>
            <a:xfrm>
              <a:off x="3162075" y="4028777"/>
              <a:ext cx="239888" cy="43610"/>
            </a:xfrm>
            <a:prstGeom prst="rect">
              <a:avLst/>
            </a:prstGeom>
            <a:solidFill>
              <a:srgbClr val="B3B3B3">
                <a:alpha val="85098"/>
              </a:srgbClr>
            </a:solidFill>
          </p:spPr>
          <p:txBody>
            <a:bodyPr/>
            <a:lstStyle/>
            <a:p/>
          </p:txBody>
        </p:sp>
        <p:sp>
          <p:nvSpPr>
            <p:cNvPr id="58" name="rc58"/>
            <p:cNvSpPr/>
            <p:nvPr/>
          </p:nvSpPr>
          <p:spPr>
            <a:xfrm>
              <a:off x="3428618" y="3979520"/>
              <a:ext cx="239888" cy="45477"/>
            </a:xfrm>
            <a:prstGeom prst="rect">
              <a:avLst/>
            </a:prstGeom>
            <a:solidFill>
              <a:srgbClr val="B3B3B3">
                <a:alpha val="85098"/>
              </a:srgbClr>
            </a:solidFill>
          </p:spPr>
          <p:txBody>
            <a:bodyPr/>
            <a:lstStyle/>
            <a:p/>
          </p:txBody>
        </p:sp>
        <p:sp>
          <p:nvSpPr>
            <p:cNvPr id="59" name="rc59"/>
            <p:cNvSpPr/>
            <p:nvPr/>
          </p:nvSpPr>
          <p:spPr>
            <a:xfrm>
              <a:off x="3695161" y="4023453"/>
              <a:ext cx="239888" cy="0"/>
            </a:xfrm>
            <a:prstGeom prst="rect">
              <a:avLst/>
            </a:prstGeom>
            <a:solidFill>
              <a:srgbClr val="B3B3B3">
                <a:alpha val="85098"/>
              </a:srgbClr>
            </a:solidFill>
          </p:spPr>
          <p:txBody>
            <a:bodyPr/>
            <a:lstStyle/>
            <a:p/>
          </p:txBody>
        </p:sp>
        <p:sp>
          <p:nvSpPr>
            <p:cNvPr id="60" name="rc60"/>
            <p:cNvSpPr/>
            <p:nvPr/>
          </p:nvSpPr>
          <p:spPr>
            <a:xfrm>
              <a:off x="3961705" y="4023038"/>
              <a:ext cx="239888" cy="0"/>
            </a:xfrm>
            <a:prstGeom prst="rect">
              <a:avLst/>
            </a:prstGeom>
            <a:solidFill>
              <a:srgbClr val="B3B3B3">
                <a:alpha val="85098"/>
              </a:srgbClr>
            </a:solidFill>
          </p:spPr>
          <p:txBody>
            <a:bodyPr/>
            <a:lstStyle/>
            <a:p/>
          </p:txBody>
        </p:sp>
        <p:sp>
          <p:nvSpPr>
            <p:cNvPr id="61" name="rc61"/>
            <p:cNvSpPr/>
            <p:nvPr/>
          </p:nvSpPr>
          <p:spPr>
            <a:xfrm>
              <a:off x="4228248" y="4022946"/>
              <a:ext cx="239888" cy="0"/>
            </a:xfrm>
            <a:prstGeom prst="rect">
              <a:avLst/>
            </a:prstGeom>
            <a:solidFill>
              <a:srgbClr val="B3B3B3">
                <a:alpha val="85098"/>
              </a:srgbClr>
            </a:solidFill>
          </p:spPr>
          <p:txBody>
            <a:bodyPr/>
            <a:lstStyle/>
            <a:p/>
          </p:txBody>
        </p:sp>
        <p:sp>
          <p:nvSpPr>
            <p:cNvPr id="62" name="rc62"/>
            <p:cNvSpPr/>
            <p:nvPr/>
          </p:nvSpPr>
          <p:spPr>
            <a:xfrm>
              <a:off x="4494791" y="4023314"/>
              <a:ext cx="239888" cy="0"/>
            </a:xfrm>
            <a:prstGeom prst="rect">
              <a:avLst/>
            </a:prstGeom>
            <a:solidFill>
              <a:srgbClr val="B3B3B3">
                <a:alpha val="85098"/>
              </a:srgbClr>
            </a:solidFill>
          </p:spPr>
          <p:txBody>
            <a:bodyPr/>
            <a:lstStyle/>
            <a:p/>
          </p:txBody>
        </p:sp>
        <p:sp>
          <p:nvSpPr>
            <p:cNvPr id="63" name="rc63"/>
            <p:cNvSpPr/>
            <p:nvPr/>
          </p:nvSpPr>
          <p:spPr>
            <a:xfrm>
              <a:off x="4761334" y="4025504"/>
              <a:ext cx="239888" cy="45246"/>
            </a:xfrm>
            <a:prstGeom prst="rect">
              <a:avLst/>
            </a:prstGeom>
            <a:solidFill>
              <a:srgbClr val="B3B3B3">
                <a:alpha val="85098"/>
              </a:srgbClr>
            </a:solidFill>
          </p:spPr>
          <p:txBody>
            <a:bodyPr/>
            <a:lstStyle/>
            <a:p/>
          </p:txBody>
        </p:sp>
        <p:sp>
          <p:nvSpPr>
            <p:cNvPr id="64" name="rc64"/>
            <p:cNvSpPr/>
            <p:nvPr/>
          </p:nvSpPr>
          <p:spPr>
            <a:xfrm>
              <a:off x="5027877" y="4018797"/>
              <a:ext cx="239888" cy="0"/>
            </a:xfrm>
            <a:prstGeom prst="rect">
              <a:avLst/>
            </a:prstGeom>
            <a:solidFill>
              <a:srgbClr val="B3B3B3">
                <a:alpha val="85098"/>
              </a:srgbClr>
            </a:solidFill>
          </p:spPr>
          <p:txBody>
            <a:bodyPr/>
            <a:lstStyle/>
            <a:p/>
          </p:txBody>
        </p:sp>
        <p:sp>
          <p:nvSpPr>
            <p:cNvPr id="65" name="rc65"/>
            <p:cNvSpPr/>
            <p:nvPr/>
          </p:nvSpPr>
          <p:spPr>
            <a:xfrm>
              <a:off x="5294420" y="4064665"/>
              <a:ext cx="239888" cy="0"/>
            </a:xfrm>
            <a:prstGeom prst="rect">
              <a:avLst/>
            </a:prstGeom>
            <a:solidFill>
              <a:srgbClr val="B3B3B3">
                <a:alpha val="85098"/>
              </a:srgbClr>
            </a:solidFill>
          </p:spPr>
          <p:txBody>
            <a:bodyPr/>
            <a:lstStyle/>
            <a:p/>
          </p:txBody>
        </p:sp>
        <p:sp>
          <p:nvSpPr>
            <p:cNvPr id="66" name="rc66"/>
            <p:cNvSpPr/>
            <p:nvPr/>
          </p:nvSpPr>
          <p:spPr>
            <a:xfrm>
              <a:off x="5560963" y="4007917"/>
              <a:ext cx="239888" cy="54028"/>
            </a:xfrm>
            <a:prstGeom prst="rect">
              <a:avLst/>
            </a:prstGeom>
            <a:solidFill>
              <a:srgbClr val="B3B3B3">
                <a:alpha val="85098"/>
              </a:srgbClr>
            </a:solidFill>
          </p:spPr>
          <p:txBody>
            <a:bodyPr/>
            <a:lstStyle/>
            <a:p/>
          </p:txBody>
        </p:sp>
        <p:sp>
          <p:nvSpPr>
            <p:cNvPr id="67" name="rc67"/>
            <p:cNvSpPr/>
            <p:nvPr/>
          </p:nvSpPr>
          <p:spPr>
            <a:xfrm>
              <a:off x="5827506" y="4061946"/>
              <a:ext cx="239888" cy="0"/>
            </a:xfrm>
            <a:prstGeom prst="rect">
              <a:avLst/>
            </a:prstGeom>
            <a:solidFill>
              <a:srgbClr val="B3B3B3">
                <a:alpha val="85098"/>
              </a:srgbClr>
            </a:solidFill>
          </p:spPr>
          <p:txBody>
            <a:bodyPr/>
            <a:lstStyle/>
            <a:p/>
          </p:txBody>
        </p:sp>
        <p:sp>
          <p:nvSpPr>
            <p:cNvPr id="68" name="rc68"/>
            <p:cNvSpPr/>
            <p:nvPr/>
          </p:nvSpPr>
          <p:spPr>
            <a:xfrm>
              <a:off x="6094049" y="3899998"/>
              <a:ext cx="239888" cy="108010"/>
            </a:xfrm>
            <a:prstGeom prst="rect">
              <a:avLst/>
            </a:prstGeom>
            <a:solidFill>
              <a:srgbClr val="B3B3B3">
                <a:alpha val="85098"/>
              </a:srgbClr>
            </a:solidFill>
          </p:spPr>
          <p:txBody>
            <a:bodyPr/>
            <a:lstStyle/>
            <a:p/>
          </p:txBody>
        </p:sp>
        <p:sp>
          <p:nvSpPr>
            <p:cNvPr id="69" name="rc69"/>
            <p:cNvSpPr/>
            <p:nvPr/>
          </p:nvSpPr>
          <p:spPr>
            <a:xfrm>
              <a:off x="6360593" y="3521638"/>
              <a:ext cx="239888" cy="54028"/>
            </a:xfrm>
            <a:prstGeom prst="rect">
              <a:avLst/>
            </a:prstGeom>
            <a:solidFill>
              <a:srgbClr val="B3B3B3">
                <a:alpha val="85098"/>
              </a:srgbClr>
            </a:solidFill>
          </p:spPr>
          <p:txBody>
            <a:bodyPr/>
            <a:lstStyle/>
            <a:p/>
          </p:txBody>
        </p:sp>
        <p:sp>
          <p:nvSpPr>
            <p:cNvPr id="70" name="rc70"/>
            <p:cNvSpPr/>
            <p:nvPr/>
          </p:nvSpPr>
          <p:spPr>
            <a:xfrm>
              <a:off x="6627136" y="2879289"/>
              <a:ext cx="239888" cy="53774"/>
            </a:xfrm>
            <a:prstGeom prst="rect">
              <a:avLst/>
            </a:prstGeom>
            <a:solidFill>
              <a:srgbClr val="B3B3B3">
                <a:alpha val="85098"/>
              </a:srgbClr>
            </a:solidFill>
          </p:spPr>
          <p:txBody>
            <a:bodyPr/>
            <a:lstStyle/>
            <a:p/>
          </p:txBody>
        </p:sp>
        <p:sp>
          <p:nvSpPr>
            <p:cNvPr id="71" name="rc71"/>
            <p:cNvSpPr/>
            <p:nvPr/>
          </p:nvSpPr>
          <p:spPr>
            <a:xfrm>
              <a:off x="6893679" y="3310042"/>
              <a:ext cx="239888" cy="0"/>
            </a:xfrm>
            <a:prstGeom prst="rect">
              <a:avLst/>
            </a:prstGeom>
            <a:solidFill>
              <a:srgbClr val="B3B3B3">
                <a:alpha val="85098"/>
              </a:srgbClr>
            </a:solidFill>
          </p:spPr>
          <p:txBody>
            <a:bodyPr/>
            <a:lstStyle/>
            <a:p/>
          </p:txBody>
        </p:sp>
        <p:sp>
          <p:nvSpPr>
            <p:cNvPr id="72" name="rc72"/>
            <p:cNvSpPr/>
            <p:nvPr/>
          </p:nvSpPr>
          <p:spPr>
            <a:xfrm>
              <a:off x="7160222" y="3686581"/>
              <a:ext cx="239888" cy="0"/>
            </a:xfrm>
            <a:prstGeom prst="rect">
              <a:avLst/>
            </a:prstGeom>
            <a:solidFill>
              <a:srgbClr val="B3B3B3">
                <a:alpha val="85098"/>
              </a:srgbClr>
            </a:solidFill>
          </p:spPr>
          <p:txBody>
            <a:bodyPr/>
            <a:lstStyle/>
            <a:p/>
          </p:txBody>
        </p:sp>
        <p:sp>
          <p:nvSpPr>
            <p:cNvPr id="73" name="rc73"/>
            <p:cNvSpPr/>
            <p:nvPr/>
          </p:nvSpPr>
          <p:spPr>
            <a:xfrm>
              <a:off x="7426765" y="3900967"/>
              <a:ext cx="239888" cy="53751"/>
            </a:xfrm>
            <a:prstGeom prst="rect">
              <a:avLst/>
            </a:prstGeom>
            <a:solidFill>
              <a:srgbClr val="B3B3B3">
                <a:alpha val="85098"/>
              </a:srgbClr>
            </a:solidFill>
          </p:spPr>
          <p:txBody>
            <a:bodyPr/>
            <a:lstStyle/>
            <a:p/>
          </p:txBody>
        </p:sp>
        <p:sp>
          <p:nvSpPr>
            <p:cNvPr id="74" name="rc74"/>
            <p:cNvSpPr/>
            <p:nvPr/>
          </p:nvSpPr>
          <p:spPr>
            <a:xfrm>
              <a:off x="7693308" y="3900436"/>
              <a:ext cx="239888" cy="53890"/>
            </a:xfrm>
            <a:prstGeom prst="rect">
              <a:avLst/>
            </a:prstGeom>
            <a:solidFill>
              <a:srgbClr val="B3B3B3">
                <a:alpha val="85098"/>
              </a:srgbClr>
            </a:solidFill>
          </p:spPr>
          <p:txBody>
            <a:bodyPr/>
            <a:lstStyle/>
            <a:p/>
          </p:txBody>
        </p:sp>
        <p:sp>
          <p:nvSpPr>
            <p:cNvPr id="75" name="rc75"/>
            <p:cNvSpPr/>
            <p:nvPr/>
          </p:nvSpPr>
          <p:spPr>
            <a:xfrm>
              <a:off x="7959851" y="3851318"/>
              <a:ext cx="239888" cy="158812"/>
            </a:xfrm>
            <a:prstGeom prst="rect">
              <a:avLst/>
            </a:prstGeom>
            <a:solidFill>
              <a:srgbClr val="B3B3B3">
                <a:alpha val="85098"/>
              </a:srgbClr>
            </a:solidFill>
          </p:spPr>
          <p:txBody>
            <a:bodyPr/>
            <a:lstStyle/>
            <a:p/>
          </p:txBody>
        </p:sp>
        <p:sp>
          <p:nvSpPr>
            <p:cNvPr id="76" name="pl76"/>
            <p:cNvSpPr/>
            <p:nvPr/>
          </p:nvSpPr>
          <p:spPr>
            <a:xfrm>
              <a:off x="1416218" y="2075428"/>
              <a:ext cx="6663577" cy="432847"/>
            </a:xfrm>
            <a:custGeom>
              <a:avLst/>
              <a:pathLst>
                <a:path w="6663577" h="432847">
                  <a:moveTo>
                    <a:pt x="0" y="164894"/>
                  </a:moveTo>
                  <a:lnTo>
                    <a:pt x="266543" y="0"/>
                  </a:lnTo>
                  <a:lnTo>
                    <a:pt x="533086" y="61835"/>
                  </a:lnTo>
                  <a:lnTo>
                    <a:pt x="799629" y="20611"/>
                  </a:lnTo>
                  <a:lnTo>
                    <a:pt x="1066172" y="61835"/>
                  </a:lnTo>
                  <a:lnTo>
                    <a:pt x="1332715" y="20611"/>
                  </a:lnTo>
                  <a:lnTo>
                    <a:pt x="1599258" y="0"/>
                  </a:lnTo>
                  <a:lnTo>
                    <a:pt x="1865801" y="0"/>
                  </a:lnTo>
                  <a:lnTo>
                    <a:pt x="2132344" y="20611"/>
                  </a:lnTo>
                  <a:lnTo>
                    <a:pt x="2398888" y="20611"/>
                  </a:lnTo>
                  <a:lnTo>
                    <a:pt x="2665431" y="20611"/>
                  </a:lnTo>
                  <a:lnTo>
                    <a:pt x="2931974" y="20611"/>
                  </a:lnTo>
                  <a:lnTo>
                    <a:pt x="3198517" y="20611"/>
                  </a:lnTo>
                  <a:lnTo>
                    <a:pt x="3465060" y="0"/>
                  </a:lnTo>
                  <a:lnTo>
                    <a:pt x="3731603" y="20611"/>
                  </a:lnTo>
                  <a:lnTo>
                    <a:pt x="3998146" y="0"/>
                  </a:lnTo>
                  <a:lnTo>
                    <a:pt x="4264689" y="0"/>
                  </a:lnTo>
                  <a:lnTo>
                    <a:pt x="4531233" y="0"/>
                  </a:lnTo>
                  <a:lnTo>
                    <a:pt x="4797776" y="20611"/>
                  </a:lnTo>
                  <a:lnTo>
                    <a:pt x="5064319" y="185506"/>
                  </a:lnTo>
                  <a:lnTo>
                    <a:pt x="5330862" y="432847"/>
                  </a:lnTo>
                  <a:lnTo>
                    <a:pt x="5597405" y="288565"/>
                  </a:lnTo>
                  <a:lnTo>
                    <a:pt x="5863948" y="144282"/>
                  </a:lnTo>
                  <a:lnTo>
                    <a:pt x="6130491" y="41223"/>
                  </a:lnTo>
                  <a:lnTo>
                    <a:pt x="6397034" y="41223"/>
                  </a:lnTo>
                  <a:lnTo>
                    <a:pt x="6663577" y="2061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453459"/>
            </a:xfrm>
            <a:custGeom>
              <a:avLst/>
              <a:pathLst>
                <a:path w="6663577" h="453459">
                  <a:moveTo>
                    <a:pt x="0" y="164894"/>
                  </a:moveTo>
                  <a:lnTo>
                    <a:pt x="266543" y="0"/>
                  </a:lnTo>
                  <a:lnTo>
                    <a:pt x="533086" y="82447"/>
                  </a:lnTo>
                  <a:lnTo>
                    <a:pt x="799629" y="41223"/>
                  </a:lnTo>
                  <a:lnTo>
                    <a:pt x="1066172" y="82447"/>
                  </a:lnTo>
                  <a:lnTo>
                    <a:pt x="1332715" y="82447"/>
                  </a:lnTo>
                  <a:lnTo>
                    <a:pt x="1599258" y="20611"/>
                  </a:lnTo>
                  <a:lnTo>
                    <a:pt x="1865801" y="20611"/>
                  </a:lnTo>
                  <a:lnTo>
                    <a:pt x="2132344" y="41223"/>
                  </a:lnTo>
                  <a:lnTo>
                    <a:pt x="2398888" y="20611"/>
                  </a:lnTo>
                  <a:lnTo>
                    <a:pt x="2665431" y="20611"/>
                  </a:lnTo>
                  <a:lnTo>
                    <a:pt x="2931974" y="20611"/>
                  </a:lnTo>
                  <a:lnTo>
                    <a:pt x="3198517" y="20611"/>
                  </a:lnTo>
                  <a:lnTo>
                    <a:pt x="3465060" y="20611"/>
                  </a:lnTo>
                  <a:lnTo>
                    <a:pt x="3731603" y="20611"/>
                  </a:lnTo>
                  <a:lnTo>
                    <a:pt x="3998146" y="0"/>
                  </a:lnTo>
                  <a:lnTo>
                    <a:pt x="4264689" y="20611"/>
                  </a:lnTo>
                  <a:lnTo>
                    <a:pt x="4531233" y="0"/>
                  </a:lnTo>
                  <a:lnTo>
                    <a:pt x="4797776" y="61835"/>
                  </a:lnTo>
                  <a:lnTo>
                    <a:pt x="5064319" y="206118"/>
                  </a:lnTo>
                  <a:lnTo>
                    <a:pt x="5330862" y="453459"/>
                  </a:lnTo>
                  <a:lnTo>
                    <a:pt x="5597405" y="288565"/>
                  </a:lnTo>
                  <a:lnTo>
                    <a:pt x="5863948" y="144282"/>
                  </a:lnTo>
                  <a:lnTo>
                    <a:pt x="6130491" y="61835"/>
                  </a:lnTo>
                  <a:lnTo>
                    <a:pt x="6397034" y="61835"/>
                  </a:lnTo>
                  <a:lnTo>
                    <a:pt x="6663577" y="82447"/>
                  </a:lnTo>
                </a:path>
              </a:pathLst>
            </a:custGeom>
            <a:ln w="27101" cap="flat">
              <a:solidFill>
                <a:srgbClr val="F26A21">
                  <a:alpha val="100000"/>
                </a:srgbClr>
              </a:solidFill>
              <a:prstDash val="solid"/>
              <a:round/>
            </a:ln>
          </p:spPr>
          <p:txBody>
            <a:bodyPr/>
            <a:lstStyle/>
            <a:p/>
          </p:txBody>
        </p:sp>
        <p:sp>
          <p:nvSpPr>
            <p:cNvPr id="78" name="tx78"/>
            <p:cNvSpPr/>
            <p:nvPr/>
          </p:nvSpPr>
          <p:spPr>
            <a:xfrm>
              <a:off x="1355928"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695333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21987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5592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0" name="tx90"/>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4" name="tx94"/>
            <p:cNvSpPr/>
            <p:nvPr/>
          </p:nvSpPr>
          <p:spPr>
            <a:xfrm>
              <a:off x="6686790"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5" name="tx95"/>
            <p:cNvSpPr/>
            <p:nvPr/>
          </p:nvSpPr>
          <p:spPr>
            <a:xfrm>
              <a:off x="6953334"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7" name="tx97"/>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1310724" y="39164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1" name="tx101"/>
            <p:cNvSpPr/>
            <p:nvPr/>
          </p:nvSpPr>
          <p:spPr>
            <a:xfrm>
              <a:off x="2673584" y="40384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2" name="tx102"/>
            <p:cNvSpPr/>
            <p:nvPr/>
          </p:nvSpPr>
          <p:spPr>
            <a:xfrm>
              <a:off x="4051504" y="403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5339016" y="40512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6375043" y="38053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05" name="tx105"/>
            <p:cNvSpPr/>
            <p:nvPr/>
          </p:nvSpPr>
          <p:spPr>
            <a:xfrm>
              <a:off x="6641586" y="34840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06" name="tx106"/>
            <p:cNvSpPr/>
            <p:nvPr/>
          </p:nvSpPr>
          <p:spPr>
            <a:xfrm>
              <a:off x="6953334" y="36725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7" name="tx107"/>
            <p:cNvSpPr/>
            <p:nvPr/>
          </p:nvSpPr>
          <p:spPr>
            <a:xfrm>
              <a:off x="7174673" y="38608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8" name="tx108"/>
            <p:cNvSpPr/>
            <p:nvPr/>
          </p:nvSpPr>
          <p:spPr>
            <a:xfrm>
              <a:off x="7516565" y="39975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9" name="tx109"/>
            <p:cNvSpPr/>
            <p:nvPr/>
          </p:nvSpPr>
          <p:spPr>
            <a:xfrm>
              <a:off x="7783108" y="39973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0" name="tx110"/>
            <p:cNvSpPr/>
            <p:nvPr/>
          </p:nvSpPr>
          <p:spPr>
            <a:xfrm>
              <a:off x="8004447" y="40226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1" name="tx111"/>
            <p:cNvSpPr/>
            <p:nvPr/>
          </p:nvSpPr>
          <p:spPr>
            <a:xfrm>
              <a:off x="2673584" y="39457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 name="tx112"/>
            <p:cNvSpPr/>
            <p:nvPr/>
          </p:nvSpPr>
          <p:spPr>
            <a:xfrm>
              <a:off x="6405188" y="35081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 name="tx113"/>
            <p:cNvSpPr/>
            <p:nvPr/>
          </p:nvSpPr>
          <p:spPr>
            <a:xfrm>
              <a:off x="6671731" y="28656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4" name="tx114"/>
            <p:cNvSpPr/>
            <p:nvPr/>
          </p:nvSpPr>
          <p:spPr>
            <a:xfrm>
              <a:off x="7471361" y="38873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5" name="tx115"/>
            <p:cNvSpPr/>
            <p:nvPr/>
          </p:nvSpPr>
          <p:spPr>
            <a:xfrm>
              <a:off x="7737904" y="38868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6" name="tx116"/>
            <p:cNvSpPr/>
            <p:nvPr/>
          </p:nvSpPr>
          <p:spPr>
            <a:xfrm>
              <a:off x="8004447" y="38902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17" name="tx117"/>
            <p:cNvSpPr/>
            <p:nvPr/>
          </p:nvSpPr>
          <p:spPr>
            <a:xfrm>
              <a:off x="1310724" y="36797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a:t>
              </a:r>
            </a:p>
          </p:txBody>
        </p:sp>
        <p:sp>
          <p:nvSpPr>
            <p:cNvPr id="118" name="tx118"/>
            <p:cNvSpPr/>
            <p:nvPr/>
          </p:nvSpPr>
          <p:spPr>
            <a:xfrm>
              <a:off x="2718789" y="38125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9" name="tx119"/>
            <p:cNvSpPr/>
            <p:nvPr/>
          </p:nvSpPr>
          <p:spPr>
            <a:xfrm>
              <a:off x="4051504" y="39066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5339016" y="39479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1" name="tx121"/>
            <p:cNvSpPr/>
            <p:nvPr/>
          </p:nvSpPr>
          <p:spPr>
            <a:xfrm>
              <a:off x="6375043" y="34035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22" name="tx122"/>
            <p:cNvSpPr/>
            <p:nvPr/>
          </p:nvSpPr>
          <p:spPr>
            <a:xfrm>
              <a:off x="6641586"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23" name="tx123"/>
            <p:cNvSpPr/>
            <p:nvPr/>
          </p:nvSpPr>
          <p:spPr>
            <a:xfrm>
              <a:off x="6953334" y="3191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4" name="tx124"/>
            <p:cNvSpPr/>
            <p:nvPr/>
          </p:nvSpPr>
          <p:spPr>
            <a:xfrm>
              <a:off x="7174673" y="35685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25" name="tx125"/>
            <p:cNvSpPr/>
            <p:nvPr/>
          </p:nvSpPr>
          <p:spPr>
            <a:xfrm>
              <a:off x="7471361" y="37828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6" name="tx126"/>
            <p:cNvSpPr/>
            <p:nvPr/>
          </p:nvSpPr>
          <p:spPr>
            <a:xfrm>
              <a:off x="7737904" y="37823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7" name="tx127"/>
            <p:cNvSpPr/>
            <p:nvPr/>
          </p:nvSpPr>
          <p:spPr>
            <a:xfrm>
              <a:off x="7974302" y="37332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39902" y="34876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0" name="tx130"/>
            <p:cNvSpPr/>
            <p:nvPr/>
          </p:nvSpPr>
          <p:spPr>
            <a:xfrm>
              <a:off x="639902" y="29113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1" name="tx131"/>
            <p:cNvSpPr/>
            <p:nvPr/>
          </p:nvSpPr>
          <p:spPr>
            <a:xfrm>
              <a:off x="639902" y="2335565"/>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63170" y="4979579"/>
              <a:ext cx="201456" cy="201456"/>
            </a:xfrm>
            <a:prstGeom prst="rect">
              <a:avLst/>
            </a:prstGeom>
            <a:solidFill>
              <a:srgbClr val="B3B3B3">
                <a:alpha val="85098"/>
              </a:srgbClr>
            </a:solidFill>
          </p:spPr>
          <p:txBody>
            <a:bodyPr/>
            <a:lstStyle/>
            <a:p/>
          </p:txBody>
        </p:sp>
        <p:sp>
          <p:nvSpPr>
            <p:cNvPr id="155" name="rc155"/>
            <p:cNvSpPr/>
            <p:nvPr/>
          </p:nvSpPr>
          <p:spPr>
            <a:xfrm>
              <a:off x="5565324" y="4979579"/>
              <a:ext cx="201456" cy="201456"/>
            </a:xfrm>
            <a:prstGeom prst="rect">
              <a:avLst/>
            </a:prstGeom>
            <a:solidFill>
              <a:srgbClr val="1CABE2">
                <a:alpha val="85098"/>
              </a:srgbClr>
            </a:solidFill>
          </p:spPr>
          <p:txBody>
            <a:bodyPr/>
            <a:lstStyle/>
            <a:p/>
          </p:txBody>
        </p:sp>
        <p:sp>
          <p:nvSpPr>
            <p:cNvPr id="156" name="tx15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160" name="pl160"/>
            <p:cNvSpPr/>
            <p:nvPr/>
          </p:nvSpPr>
          <p:spPr>
            <a:xfrm>
              <a:off x="263488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3120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9893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9734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6507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26143"/>
              <a:ext cx="6275927" cy="119033"/>
            </a:xfrm>
            <a:prstGeom prst="rect">
              <a:avLst/>
            </a:prstGeom>
            <a:solidFill>
              <a:srgbClr val="1CABE2">
                <a:alpha val="85098"/>
              </a:srgbClr>
            </a:solidFill>
          </p:spPr>
          <p:txBody>
            <a:bodyPr/>
            <a:lstStyle/>
            <a:p/>
          </p:txBody>
        </p:sp>
        <p:sp>
          <p:nvSpPr>
            <p:cNvPr id="170" name="rc170"/>
            <p:cNvSpPr/>
            <p:nvPr/>
          </p:nvSpPr>
          <p:spPr>
            <a:xfrm>
              <a:off x="1296273" y="5577352"/>
              <a:ext cx="1877798" cy="119033"/>
            </a:xfrm>
            <a:prstGeom prst="rect">
              <a:avLst/>
            </a:prstGeom>
            <a:solidFill>
              <a:srgbClr val="1CABE2">
                <a:alpha val="85098"/>
              </a:srgbClr>
            </a:solidFill>
          </p:spPr>
          <p:txBody>
            <a:bodyPr/>
            <a:lstStyle/>
            <a:p/>
          </p:txBody>
        </p:sp>
        <p:sp>
          <p:nvSpPr>
            <p:cNvPr id="171" name="rc171"/>
            <p:cNvSpPr/>
            <p:nvPr/>
          </p:nvSpPr>
          <p:spPr>
            <a:xfrm>
              <a:off x="1296273" y="5428560"/>
              <a:ext cx="1229644" cy="119033"/>
            </a:xfrm>
            <a:prstGeom prst="rect">
              <a:avLst/>
            </a:prstGeom>
            <a:solidFill>
              <a:srgbClr val="1CABE2">
                <a:alpha val="85098"/>
              </a:srgbClr>
            </a:solidFill>
          </p:spPr>
          <p:txBody>
            <a:bodyPr/>
            <a:lstStyle/>
            <a:p/>
          </p:txBody>
        </p:sp>
        <p:sp>
          <p:nvSpPr>
            <p:cNvPr id="172" name="rc172"/>
            <p:cNvSpPr/>
            <p:nvPr/>
          </p:nvSpPr>
          <p:spPr>
            <a:xfrm>
              <a:off x="7572201" y="5726143"/>
              <a:ext cx="627539" cy="119033"/>
            </a:xfrm>
            <a:prstGeom prst="rect">
              <a:avLst/>
            </a:prstGeom>
            <a:solidFill>
              <a:srgbClr val="B3B3B3">
                <a:alpha val="85098"/>
              </a:srgbClr>
            </a:solidFill>
          </p:spPr>
          <p:txBody>
            <a:bodyPr/>
            <a:lstStyle/>
            <a:p/>
          </p:txBody>
        </p:sp>
        <p:sp>
          <p:nvSpPr>
            <p:cNvPr id="173" name="rc173"/>
            <p:cNvSpPr/>
            <p:nvPr/>
          </p:nvSpPr>
          <p:spPr>
            <a:xfrm>
              <a:off x="3174072" y="5577352"/>
              <a:ext cx="625932" cy="119033"/>
            </a:xfrm>
            <a:prstGeom prst="rect">
              <a:avLst/>
            </a:prstGeom>
            <a:solidFill>
              <a:srgbClr val="B3B3B3">
                <a:alpha val="85098"/>
              </a:srgbClr>
            </a:solidFill>
          </p:spPr>
          <p:txBody>
            <a:bodyPr/>
            <a:lstStyle/>
            <a:p/>
          </p:txBody>
        </p:sp>
        <p:sp>
          <p:nvSpPr>
            <p:cNvPr id="174" name="rc174"/>
            <p:cNvSpPr/>
            <p:nvPr/>
          </p:nvSpPr>
          <p:spPr>
            <a:xfrm>
              <a:off x="2525918" y="5428560"/>
              <a:ext cx="1844601" cy="119033"/>
            </a:xfrm>
            <a:prstGeom prst="rect">
              <a:avLst/>
            </a:prstGeom>
            <a:solidFill>
              <a:srgbClr val="B3B3B3">
                <a:alpha val="85098"/>
              </a:srgbClr>
            </a:solidFill>
          </p:spPr>
          <p:txBody>
            <a:bodyPr/>
            <a:lstStyle/>
            <a:p/>
          </p:txBody>
        </p:sp>
        <p:sp>
          <p:nvSpPr>
            <p:cNvPr id="175" name="tx175"/>
            <p:cNvSpPr/>
            <p:nvPr/>
          </p:nvSpPr>
          <p:spPr>
            <a:xfrm>
              <a:off x="831226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25.8</a:t>
              </a:r>
            </a:p>
          </p:txBody>
        </p:sp>
        <p:sp>
          <p:nvSpPr>
            <p:cNvPr id="176" name="tx176"/>
            <p:cNvSpPr/>
            <p:nvPr/>
          </p:nvSpPr>
          <p:spPr>
            <a:xfrm>
              <a:off x="3880377"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77" name="tx177"/>
            <p:cNvSpPr/>
            <p:nvPr/>
          </p:nvSpPr>
          <p:spPr>
            <a:xfrm>
              <a:off x="448304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78" name="tx178"/>
            <p:cNvSpPr/>
            <p:nvPr/>
          </p:nvSpPr>
          <p:spPr>
            <a:xfrm>
              <a:off x="4321710"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79" name="tx179"/>
            <p:cNvSpPr/>
            <p:nvPr/>
          </p:nvSpPr>
          <p:spPr>
            <a:xfrm>
              <a:off x="2203018" y="5596555"/>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80" name="tx180"/>
            <p:cNvSpPr/>
            <p:nvPr/>
          </p:nvSpPr>
          <p:spPr>
            <a:xfrm>
              <a:off x="183072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81" name="tx181"/>
            <p:cNvSpPr/>
            <p:nvPr/>
          </p:nvSpPr>
          <p:spPr>
            <a:xfrm>
              <a:off x="7805598"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2" name="tx182"/>
            <p:cNvSpPr/>
            <p:nvPr/>
          </p:nvSpPr>
          <p:spPr>
            <a:xfrm>
              <a:off x="3406666"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3" name="tx183"/>
            <p:cNvSpPr/>
            <p:nvPr/>
          </p:nvSpPr>
          <p:spPr>
            <a:xfrm>
              <a:off x="336784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84" name="tx18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384920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9" name="tx189"/>
            <p:cNvSpPr/>
            <p:nvPr/>
          </p:nvSpPr>
          <p:spPr>
            <a:xfrm>
              <a:off x="652642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Jordan.
In 2025, DTP1 coverage in Jordan remained relatively constant within 1% at 98%. The number of children missing out on any DTP vaccination (zero-dose children) improved from 7,000 in 2024 to 5,000 in 2025.
DTP3 coverage remained relatively constant within 1% at 95% in 2025, leaving 11,000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95%, leaving 11,000 children un- or under-vaccinated, including 5,000 zero-dose and 7,000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174970"/>
                  </a:moveTo>
                  <a:lnTo>
                    <a:pt x="135891" y="0"/>
                  </a:lnTo>
                  <a:lnTo>
                    <a:pt x="271783" y="65614"/>
                  </a:lnTo>
                  <a:lnTo>
                    <a:pt x="407675" y="21871"/>
                  </a:lnTo>
                  <a:lnTo>
                    <a:pt x="543566" y="65614"/>
                  </a:lnTo>
                  <a:lnTo>
                    <a:pt x="679458" y="21871"/>
                  </a:lnTo>
                  <a:lnTo>
                    <a:pt x="815350" y="0"/>
                  </a:lnTo>
                  <a:lnTo>
                    <a:pt x="951242" y="0"/>
                  </a:lnTo>
                  <a:lnTo>
                    <a:pt x="1087133" y="21871"/>
                  </a:lnTo>
                  <a:lnTo>
                    <a:pt x="1223025" y="21871"/>
                  </a:lnTo>
                  <a:lnTo>
                    <a:pt x="1358917" y="21871"/>
                  </a:lnTo>
                  <a:lnTo>
                    <a:pt x="1494809" y="21871"/>
                  </a:lnTo>
                  <a:lnTo>
                    <a:pt x="1630700" y="21871"/>
                  </a:lnTo>
                  <a:lnTo>
                    <a:pt x="1766592" y="0"/>
                  </a:lnTo>
                  <a:lnTo>
                    <a:pt x="1902484" y="21871"/>
                  </a:lnTo>
                  <a:lnTo>
                    <a:pt x="2038375" y="0"/>
                  </a:lnTo>
                  <a:lnTo>
                    <a:pt x="2174267" y="0"/>
                  </a:lnTo>
                  <a:lnTo>
                    <a:pt x="2310159" y="0"/>
                  </a:lnTo>
                  <a:lnTo>
                    <a:pt x="2446051" y="21871"/>
                  </a:lnTo>
                  <a:lnTo>
                    <a:pt x="2581942" y="196842"/>
                  </a:lnTo>
                  <a:lnTo>
                    <a:pt x="2717834" y="459298"/>
                  </a:lnTo>
                  <a:lnTo>
                    <a:pt x="2853726" y="306198"/>
                  </a:lnTo>
                  <a:lnTo>
                    <a:pt x="2989618" y="153099"/>
                  </a:lnTo>
                  <a:lnTo>
                    <a:pt x="3125509" y="43742"/>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174970"/>
                  </a:moveTo>
                  <a:lnTo>
                    <a:pt x="135891" y="0"/>
                  </a:lnTo>
                  <a:lnTo>
                    <a:pt x="271783" y="65614"/>
                  </a:lnTo>
                  <a:lnTo>
                    <a:pt x="407675" y="21871"/>
                  </a:lnTo>
                  <a:lnTo>
                    <a:pt x="543566" y="65614"/>
                  </a:lnTo>
                  <a:lnTo>
                    <a:pt x="679458" y="21871"/>
                  </a:lnTo>
                  <a:lnTo>
                    <a:pt x="815350" y="0"/>
                  </a:lnTo>
                  <a:lnTo>
                    <a:pt x="951242" y="0"/>
                  </a:lnTo>
                  <a:lnTo>
                    <a:pt x="1087133" y="21871"/>
                  </a:lnTo>
                  <a:lnTo>
                    <a:pt x="1223025" y="21871"/>
                  </a:lnTo>
                  <a:lnTo>
                    <a:pt x="1358917" y="21871"/>
                  </a:lnTo>
                  <a:lnTo>
                    <a:pt x="1494809" y="21871"/>
                  </a:lnTo>
                  <a:lnTo>
                    <a:pt x="1630700" y="21871"/>
                  </a:lnTo>
                  <a:lnTo>
                    <a:pt x="1766592" y="0"/>
                  </a:lnTo>
                  <a:lnTo>
                    <a:pt x="1902484" y="21871"/>
                  </a:lnTo>
                  <a:lnTo>
                    <a:pt x="2038375" y="0"/>
                  </a:lnTo>
                  <a:lnTo>
                    <a:pt x="2174267" y="0"/>
                  </a:lnTo>
                  <a:lnTo>
                    <a:pt x="2310159" y="0"/>
                  </a:lnTo>
                  <a:lnTo>
                    <a:pt x="2446051" y="21871"/>
                  </a:lnTo>
                  <a:lnTo>
                    <a:pt x="2581942" y="196842"/>
                  </a:lnTo>
                  <a:lnTo>
                    <a:pt x="2717834" y="459298"/>
                  </a:lnTo>
                  <a:lnTo>
                    <a:pt x="2853726" y="306198"/>
                  </a:lnTo>
                  <a:lnTo>
                    <a:pt x="2989618" y="153099"/>
                  </a:lnTo>
                  <a:lnTo>
                    <a:pt x="3125509" y="43742"/>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174970"/>
                  </a:moveTo>
                  <a:lnTo>
                    <a:pt x="135891" y="0"/>
                  </a:lnTo>
                  <a:lnTo>
                    <a:pt x="271783" y="65614"/>
                  </a:lnTo>
                  <a:lnTo>
                    <a:pt x="407675" y="21871"/>
                  </a:lnTo>
                  <a:lnTo>
                    <a:pt x="543566" y="65614"/>
                  </a:lnTo>
                  <a:lnTo>
                    <a:pt x="679458" y="21871"/>
                  </a:lnTo>
                  <a:lnTo>
                    <a:pt x="815350" y="0"/>
                  </a:lnTo>
                  <a:lnTo>
                    <a:pt x="951242" y="0"/>
                  </a:lnTo>
                  <a:lnTo>
                    <a:pt x="1087133" y="21871"/>
                  </a:lnTo>
                  <a:lnTo>
                    <a:pt x="1223025" y="21871"/>
                  </a:lnTo>
                  <a:lnTo>
                    <a:pt x="1358917" y="21871"/>
                  </a:lnTo>
                  <a:lnTo>
                    <a:pt x="1494809" y="21871"/>
                  </a:lnTo>
                  <a:lnTo>
                    <a:pt x="1630700" y="21871"/>
                  </a:lnTo>
                  <a:lnTo>
                    <a:pt x="1766592" y="0"/>
                  </a:lnTo>
                  <a:lnTo>
                    <a:pt x="1902484" y="21871"/>
                  </a:lnTo>
                  <a:lnTo>
                    <a:pt x="2038375" y="0"/>
                  </a:lnTo>
                  <a:lnTo>
                    <a:pt x="2174267" y="0"/>
                  </a:lnTo>
                  <a:lnTo>
                    <a:pt x="2310159" y="0"/>
                  </a:lnTo>
                  <a:lnTo>
                    <a:pt x="2446051" y="21871"/>
                  </a:lnTo>
                  <a:lnTo>
                    <a:pt x="2581942" y="196842"/>
                  </a:lnTo>
                  <a:lnTo>
                    <a:pt x="2717834" y="459298"/>
                  </a:lnTo>
                  <a:lnTo>
                    <a:pt x="2853726" y="306198"/>
                  </a:lnTo>
                  <a:lnTo>
                    <a:pt x="2989618" y="153099"/>
                  </a:lnTo>
                  <a:lnTo>
                    <a:pt x="3125509" y="43742"/>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8113" y="1405107"/>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Jordan, 2000-2025</a:t>
              </a:r>
            </a:p>
          </p:txBody>
        </p:sp>
        <p:sp>
          <p:nvSpPr>
            <p:cNvPr id="63" name="pl63"/>
            <p:cNvSpPr/>
            <p:nvPr/>
          </p:nvSpPr>
          <p:spPr>
            <a:xfrm>
              <a:off x="5267799" y="35411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03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9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115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70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299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89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555687"/>
            </a:xfrm>
            <a:custGeom>
              <a:avLst/>
              <a:pathLst>
                <a:path w="3397293" h="1555687">
                  <a:moveTo>
                    <a:pt x="0" y="592643"/>
                  </a:moveTo>
                  <a:lnTo>
                    <a:pt x="135891" y="0"/>
                  </a:lnTo>
                  <a:lnTo>
                    <a:pt x="271783" y="222241"/>
                  </a:lnTo>
                  <a:lnTo>
                    <a:pt x="407675" y="74080"/>
                  </a:lnTo>
                  <a:lnTo>
                    <a:pt x="543566" y="222241"/>
                  </a:lnTo>
                  <a:lnTo>
                    <a:pt x="679458" y="74080"/>
                  </a:lnTo>
                  <a:lnTo>
                    <a:pt x="815350" y="0"/>
                  </a:lnTo>
                  <a:lnTo>
                    <a:pt x="951242" y="0"/>
                  </a:lnTo>
                  <a:lnTo>
                    <a:pt x="1087133" y="74080"/>
                  </a:lnTo>
                  <a:lnTo>
                    <a:pt x="1223025" y="74080"/>
                  </a:lnTo>
                  <a:lnTo>
                    <a:pt x="1358917" y="74080"/>
                  </a:lnTo>
                  <a:lnTo>
                    <a:pt x="1494809" y="74080"/>
                  </a:lnTo>
                  <a:lnTo>
                    <a:pt x="1630700" y="74080"/>
                  </a:lnTo>
                  <a:lnTo>
                    <a:pt x="1766592" y="0"/>
                  </a:lnTo>
                  <a:lnTo>
                    <a:pt x="1902484" y="74080"/>
                  </a:lnTo>
                  <a:lnTo>
                    <a:pt x="2038375" y="0"/>
                  </a:lnTo>
                  <a:lnTo>
                    <a:pt x="2174267" y="0"/>
                  </a:lnTo>
                  <a:lnTo>
                    <a:pt x="2310159" y="0"/>
                  </a:lnTo>
                  <a:lnTo>
                    <a:pt x="2446051" y="74080"/>
                  </a:lnTo>
                  <a:lnTo>
                    <a:pt x="2581942" y="666723"/>
                  </a:lnTo>
                  <a:lnTo>
                    <a:pt x="2717834" y="1555687"/>
                  </a:lnTo>
                  <a:lnTo>
                    <a:pt x="2853726" y="1037125"/>
                  </a:lnTo>
                  <a:lnTo>
                    <a:pt x="2989618" y="518562"/>
                  </a:lnTo>
                  <a:lnTo>
                    <a:pt x="3125509" y="148160"/>
                  </a:lnTo>
                  <a:lnTo>
                    <a:pt x="3261401" y="148160"/>
                  </a:lnTo>
                  <a:lnTo>
                    <a:pt x="3397293" y="7408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70730"/>
              <a:ext cx="3397293" cy="666723"/>
            </a:xfrm>
            <a:custGeom>
              <a:avLst/>
              <a:pathLst>
                <a:path w="3397293" h="666723">
                  <a:moveTo>
                    <a:pt x="0" y="666723"/>
                  </a:moveTo>
                  <a:lnTo>
                    <a:pt x="135891" y="592643"/>
                  </a:lnTo>
                  <a:lnTo>
                    <a:pt x="271783" y="592643"/>
                  </a:lnTo>
                  <a:lnTo>
                    <a:pt x="407675" y="518562"/>
                  </a:lnTo>
                  <a:lnTo>
                    <a:pt x="543566" y="444482"/>
                  </a:lnTo>
                  <a:lnTo>
                    <a:pt x="679458" y="370401"/>
                  </a:lnTo>
                  <a:lnTo>
                    <a:pt x="815350" y="296321"/>
                  </a:lnTo>
                  <a:lnTo>
                    <a:pt x="951242" y="296321"/>
                  </a:lnTo>
                  <a:lnTo>
                    <a:pt x="1087133" y="222241"/>
                  </a:lnTo>
                  <a:lnTo>
                    <a:pt x="1223025" y="148160"/>
                  </a:lnTo>
                  <a:lnTo>
                    <a:pt x="1358917" y="148160"/>
                  </a:lnTo>
                  <a:lnTo>
                    <a:pt x="1494809" y="74080"/>
                  </a:lnTo>
                  <a:lnTo>
                    <a:pt x="1630700" y="148160"/>
                  </a:lnTo>
                  <a:lnTo>
                    <a:pt x="1766592" y="148160"/>
                  </a:lnTo>
                  <a:lnTo>
                    <a:pt x="1902484" y="148160"/>
                  </a:lnTo>
                  <a:lnTo>
                    <a:pt x="2038375" y="148160"/>
                  </a:lnTo>
                  <a:lnTo>
                    <a:pt x="2174267" y="74080"/>
                  </a:lnTo>
                  <a:lnTo>
                    <a:pt x="2310159" y="74080"/>
                  </a:lnTo>
                  <a:lnTo>
                    <a:pt x="2446051" y="74080"/>
                  </a:lnTo>
                  <a:lnTo>
                    <a:pt x="2581942" y="0"/>
                  </a:lnTo>
                  <a:lnTo>
                    <a:pt x="2717834" y="222241"/>
                  </a:lnTo>
                  <a:lnTo>
                    <a:pt x="2853726" y="370401"/>
                  </a:lnTo>
                  <a:lnTo>
                    <a:pt x="2989618" y="14816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48489"/>
              <a:ext cx="3397293" cy="740803"/>
            </a:xfrm>
            <a:custGeom>
              <a:avLst/>
              <a:pathLst>
                <a:path w="3397293" h="740803">
                  <a:moveTo>
                    <a:pt x="0" y="222241"/>
                  </a:moveTo>
                  <a:lnTo>
                    <a:pt x="135891" y="148160"/>
                  </a:lnTo>
                  <a:lnTo>
                    <a:pt x="271783" y="296321"/>
                  </a:lnTo>
                  <a:lnTo>
                    <a:pt x="407675" y="222241"/>
                  </a:lnTo>
                  <a:lnTo>
                    <a:pt x="543566" y="148160"/>
                  </a:lnTo>
                  <a:lnTo>
                    <a:pt x="679458" y="74080"/>
                  </a:lnTo>
                  <a:lnTo>
                    <a:pt x="815350" y="74080"/>
                  </a:lnTo>
                  <a:lnTo>
                    <a:pt x="951242" y="74080"/>
                  </a:lnTo>
                  <a:lnTo>
                    <a:pt x="1087133" y="0"/>
                  </a:lnTo>
                  <a:lnTo>
                    <a:pt x="1223025" y="0"/>
                  </a:lnTo>
                  <a:lnTo>
                    <a:pt x="1358917" y="0"/>
                  </a:lnTo>
                  <a:lnTo>
                    <a:pt x="1494809" y="0"/>
                  </a:lnTo>
                  <a:lnTo>
                    <a:pt x="1630700" y="74080"/>
                  </a:lnTo>
                  <a:lnTo>
                    <a:pt x="1766592" y="148160"/>
                  </a:lnTo>
                  <a:lnTo>
                    <a:pt x="1902484" y="148160"/>
                  </a:lnTo>
                  <a:lnTo>
                    <a:pt x="2038375" y="222241"/>
                  </a:lnTo>
                  <a:lnTo>
                    <a:pt x="2174267" y="296321"/>
                  </a:lnTo>
                  <a:lnTo>
                    <a:pt x="2310159" y="222241"/>
                  </a:lnTo>
                  <a:lnTo>
                    <a:pt x="2446051" y="222241"/>
                  </a:lnTo>
                  <a:lnTo>
                    <a:pt x="2581942" y="222241"/>
                  </a:lnTo>
                  <a:lnTo>
                    <a:pt x="2717834" y="370401"/>
                  </a:lnTo>
                  <a:lnTo>
                    <a:pt x="2853726" y="370401"/>
                  </a:lnTo>
                  <a:lnTo>
                    <a:pt x="2989618" y="222241"/>
                  </a:lnTo>
                  <a:lnTo>
                    <a:pt x="3125509" y="740803"/>
                  </a:lnTo>
                  <a:lnTo>
                    <a:pt x="3261401" y="740803"/>
                  </a:lnTo>
                  <a:lnTo>
                    <a:pt x="3397293" y="44448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7073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555687"/>
            </a:xfrm>
            <a:custGeom>
              <a:avLst/>
              <a:pathLst>
                <a:path w="3397293" h="1555687">
                  <a:moveTo>
                    <a:pt x="0" y="592643"/>
                  </a:moveTo>
                  <a:lnTo>
                    <a:pt x="135891" y="0"/>
                  </a:lnTo>
                  <a:lnTo>
                    <a:pt x="271783" y="222241"/>
                  </a:lnTo>
                  <a:lnTo>
                    <a:pt x="407675" y="74080"/>
                  </a:lnTo>
                  <a:lnTo>
                    <a:pt x="543566" y="222241"/>
                  </a:lnTo>
                  <a:lnTo>
                    <a:pt x="679458" y="74080"/>
                  </a:lnTo>
                  <a:lnTo>
                    <a:pt x="815350" y="0"/>
                  </a:lnTo>
                  <a:lnTo>
                    <a:pt x="951242" y="0"/>
                  </a:lnTo>
                  <a:lnTo>
                    <a:pt x="1087133" y="74080"/>
                  </a:lnTo>
                  <a:lnTo>
                    <a:pt x="1223025" y="74080"/>
                  </a:lnTo>
                  <a:lnTo>
                    <a:pt x="1358917" y="74080"/>
                  </a:lnTo>
                  <a:lnTo>
                    <a:pt x="1494809" y="74080"/>
                  </a:lnTo>
                  <a:lnTo>
                    <a:pt x="1630700" y="74080"/>
                  </a:lnTo>
                  <a:lnTo>
                    <a:pt x="1766592" y="0"/>
                  </a:lnTo>
                  <a:lnTo>
                    <a:pt x="1902484" y="74080"/>
                  </a:lnTo>
                  <a:lnTo>
                    <a:pt x="2038375" y="0"/>
                  </a:lnTo>
                  <a:lnTo>
                    <a:pt x="2174267" y="0"/>
                  </a:lnTo>
                  <a:lnTo>
                    <a:pt x="2310159" y="0"/>
                  </a:lnTo>
                  <a:lnTo>
                    <a:pt x="2446051" y="74080"/>
                  </a:lnTo>
                  <a:lnTo>
                    <a:pt x="2581942" y="666723"/>
                  </a:lnTo>
                  <a:lnTo>
                    <a:pt x="2717834" y="1555687"/>
                  </a:lnTo>
                  <a:lnTo>
                    <a:pt x="2853726" y="1037125"/>
                  </a:lnTo>
                  <a:lnTo>
                    <a:pt x="2989618" y="518562"/>
                  </a:lnTo>
                  <a:lnTo>
                    <a:pt x="3125509" y="148160"/>
                  </a:lnTo>
                  <a:lnTo>
                    <a:pt x="3261401" y="148160"/>
                  </a:lnTo>
                  <a:lnTo>
                    <a:pt x="3397293" y="7408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63237"/>
              <a:ext cx="0" cy="933412"/>
            </a:xfrm>
            <a:custGeom>
              <a:avLst/>
              <a:pathLst>
                <a:path w="0" h="933412">
                  <a:moveTo>
                    <a:pt x="0" y="93341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63237"/>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63237"/>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63237"/>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63237"/>
              <a:ext cx="0" cy="1007493"/>
            </a:xfrm>
            <a:custGeom>
              <a:avLst/>
              <a:pathLst>
                <a:path w="0" h="1007493">
                  <a:moveTo>
                    <a:pt x="0" y="10074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63237"/>
              <a:ext cx="0" cy="488930"/>
            </a:xfrm>
            <a:custGeom>
              <a:avLst/>
              <a:pathLst>
                <a:path w="0" h="488930">
                  <a:moveTo>
                    <a:pt x="0" y="4889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63237"/>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555687"/>
            </a:xfrm>
            <a:custGeom>
              <a:avLst/>
              <a:pathLst>
                <a:path w="3397293" h="1555687">
                  <a:moveTo>
                    <a:pt x="0" y="592643"/>
                  </a:moveTo>
                  <a:lnTo>
                    <a:pt x="135891" y="0"/>
                  </a:lnTo>
                  <a:lnTo>
                    <a:pt x="271783" y="222241"/>
                  </a:lnTo>
                  <a:lnTo>
                    <a:pt x="407675" y="74080"/>
                  </a:lnTo>
                  <a:lnTo>
                    <a:pt x="543566" y="222241"/>
                  </a:lnTo>
                  <a:lnTo>
                    <a:pt x="679458" y="74080"/>
                  </a:lnTo>
                  <a:lnTo>
                    <a:pt x="815350" y="0"/>
                  </a:lnTo>
                  <a:lnTo>
                    <a:pt x="951242" y="0"/>
                  </a:lnTo>
                  <a:lnTo>
                    <a:pt x="1087133" y="74080"/>
                  </a:lnTo>
                  <a:lnTo>
                    <a:pt x="1223025" y="74080"/>
                  </a:lnTo>
                  <a:lnTo>
                    <a:pt x="1358917" y="74080"/>
                  </a:lnTo>
                  <a:lnTo>
                    <a:pt x="1494809" y="74080"/>
                  </a:lnTo>
                  <a:lnTo>
                    <a:pt x="1630700" y="74080"/>
                  </a:lnTo>
                  <a:lnTo>
                    <a:pt x="1766592" y="0"/>
                  </a:lnTo>
                  <a:lnTo>
                    <a:pt x="1902484" y="74080"/>
                  </a:lnTo>
                  <a:lnTo>
                    <a:pt x="2038375" y="0"/>
                  </a:lnTo>
                  <a:lnTo>
                    <a:pt x="2174267" y="0"/>
                  </a:lnTo>
                  <a:lnTo>
                    <a:pt x="2310159" y="0"/>
                  </a:lnTo>
                  <a:lnTo>
                    <a:pt x="2446051" y="74080"/>
                  </a:lnTo>
                  <a:lnTo>
                    <a:pt x="2581942" y="666723"/>
                  </a:lnTo>
                  <a:lnTo>
                    <a:pt x="2717834" y="1555687"/>
                  </a:lnTo>
                  <a:lnTo>
                    <a:pt x="2853726" y="1037125"/>
                  </a:lnTo>
                  <a:lnTo>
                    <a:pt x="2989618" y="518562"/>
                  </a:lnTo>
                  <a:lnTo>
                    <a:pt x="3125509" y="148160"/>
                  </a:lnTo>
                  <a:lnTo>
                    <a:pt x="3261401" y="148160"/>
                  </a:lnTo>
                  <a:lnTo>
                    <a:pt x="3397293" y="7408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944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0931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766436" y="20931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0931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989462" y="20931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958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804812" y="20931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902429" y="32056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3524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8594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186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3778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6370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235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60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04906"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6" name="tx116"/>
            <p:cNvSpPr/>
            <p:nvPr/>
          </p:nvSpPr>
          <p:spPr>
            <a:xfrm>
              <a:off x="70906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5314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979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596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212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7828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445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788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404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0020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637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2190660" cy="114824"/>
            </a:xfrm>
            <a:prstGeom prst="rect">
              <a:avLst/>
            </a:prstGeom>
            <a:solidFill>
              <a:srgbClr val="1CABE2">
                <a:alpha val="80000"/>
              </a:srgbClr>
            </a:solidFill>
          </p:spPr>
          <p:txBody>
            <a:bodyPr/>
            <a:lstStyle/>
            <a:p/>
          </p:txBody>
        </p:sp>
        <p:sp>
          <p:nvSpPr>
            <p:cNvPr id="134" name="rc134"/>
            <p:cNvSpPr/>
            <p:nvPr/>
          </p:nvSpPr>
          <p:spPr>
            <a:xfrm>
              <a:off x="1317178" y="5600334"/>
              <a:ext cx="1434517"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2922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01316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5747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713642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Jordan (98%) was 8 percentage points higher than the global average (90%) and 9 percentage points higher than the average across all MENA countries (89%).
National DTP1 coverage was 8 percentage points higher than in 2019 (90%).
This equates to 5,000 zero-dose children in 2025 compared to 23,000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DTP1 coverage was 98% - this is 8 percentage points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Jordan ranked number 9 out of 20 countries for lowest DTP1 coverage (based on tied ranks).
Jordan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F26A21">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Jordan ranked number 7 out of 20 countries with 35,000 zero-dose children.
In 2025, Jordan ranked number 12 out of 20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10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324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637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9510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264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1673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480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794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107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421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891724"/>
              <a:ext cx="203168" cy="793662"/>
            </a:xfrm>
            <a:prstGeom prst="rect">
              <a:avLst/>
            </a:prstGeom>
            <a:solidFill>
              <a:srgbClr val="80BD41">
                <a:alpha val="100000"/>
              </a:srgbClr>
            </a:solidFill>
          </p:spPr>
          <p:txBody>
            <a:bodyPr/>
            <a:lstStyle/>
            <a:p/>
          </p:txBody>
        </p:sp>
        <p:sp>
          <p:nvSpPr>
            <p:cNvPr id="30" name="rc30"/>
            <p:cNvSpPr/>
            <p:nvPr/>
          </p:nvSpPr>
          <p:spPr>
            <a:xfrm>
              <a:off x="1332670" y="3813228"/>
              <a:ext cx="203168" cy="78496"/>
            </a:xfrm>
            <a:prstGeom prst="rect">
              <a:avLst/>
            </a:prstGeom>
            <a:solidFill>
              <a:srgbClr val="0058AB">
                <a:alpha val="100000"/>
              </a:srgbClr>
            </a:solidFill>
          </p:spPr>
          <p:txBody>
            <a:bodyPr/>
            <a:lstStyle/>
            <a:p/>
          </p:txBody>
        </p:sp>
        <p:sp>
          <p:nvSpPr>
            <p:cNvPr id="31" name="rc31"/>
            <p:cNvSpPr/>
            <p:nvPr/>
          </p:nvSpPr>
          <p:spPr>
            <a:xfrm>
              <a:off x="1332670" y="3891724"/>
              <a:ext cx="203168" cy="0"/>
            </a:xfrm>
            <a:prstGeom prst="rect">
              <a:avLst/>
            </a:prstGeom>
            <a:solidFill>
              <a:srgbClr val="1CABE2">
                <a:alpha val="100000"/>
              </a:srgbClr>
            </a:solidFill>
          </p:spPr>
          <p:txBody>
            <a:bodyPr/>
            <a:lstStyle/>
            <a:p/>
          </p:txBody>
        </p:sp>
        <p:sp>
          <p:nvSpPr>
            <p:cNvPr id="32" name="rc32"/>
            <p:cNvSpPr/>
            <p:nvPr/>
          </p:nvSpPr>
          <p:spPr>
            <a:xfrm>
              <a:off x="1558413" y="3819852"/>
              <a:ext cx="203168" cy="865534"/>
            </a:xfrm>
            <a:prstGeom prst="rect">
              <a:avLst/>
            </a:prstGeom>
            <a:solidFill>
              <a:srgbClr val="80BD41">
                <a:alpha val="100000"/>
              </a:srgbClr>
            </a:solidFill>
          </p:spPr>
          <p:txBody>
            <a:bodyPr/>
            <a:lstStyle/>
            <a:p/>
          </p:txBody>
        </p:sp>
        <p:sp>
          <p:nvSpPr>
            <p:cNvPr id="33" name="rc33"/>
            <p:cNvSpPr/>
            <p:nvPr/>
          </p:nvSpPr>
          <p:spPr>
            <a:xfrm>
              <a:off x="1558413" y="3811112"/>
              <a:ext cx="203168" cy="8740"/>
            </a:xfrm>
            <a:prstGeom prst="rect">
              <a:avLst/>
            </a:prstGeom>
            <a:solidFill>
              <a:srgbClr val="0058AB">
                <a:alpha val="100000"/>
              </a:srgbClr>
            </a:solidFill>
          </p:spPr>
          <p:txBody>
            <a:bodyPr/>
            <a:lstStyle/>
            <a:p/>
          </p:txBody>
        </p:sp>
        <p:sp>
          <p:nvSpPr>
            <p:cNvPr id="34" name="rc34"/>
            <p:cNvSpPr/>
            <p:nvPr/>
          </p:nvSpPr>
          <p:spPr>
            <a:xfrm>
              <a:off x="1558413" y="3819852"/>
              <a:ext cx="203168" cy="0"/>
            </a:xfrm>
            <a:prstGeom prst="rect">
              <a:avLst/>
            </a:prstGeom>
            <a:solidFill>
              <a:srgbClr val="1CABE2">
                <a:alpha val="100000"/>
              </a:srgbClr>
            </a:solidFill>
          </p:spPr>
          <p:txBody>
            <a:bodyPr/>
            <a:lstStyle/>
            <a:p/>
          </p:txBody>
        </p:sp>
        <p:sp>
          <p:nvSpPr>
            <p:cNvPr id="35" name="rc35"/>
            <p:cNvSpPr/>
            <p:nvPr/>
          </p:nvSpPr>
          <p:spPr>
            <a:xfrm>
              <a:off x="1784155" y="3837822"/>
              <a:ext cx="203168" cy="847564"/>
            </a:xfrm>
            <a:prstGeom prst="rect">
              <a:avLst/>
            </a:prstGeom>
            <a:solidFill>
              <a:srgbClr val="80BD41">
                <a:alpha val="100000"/>
              </a:srgbClr>
            </a:solidFill>
          </p:spPr>
          <p:txBody>
            <a:bodyPr/>
            <a:lstStyle/>
            <a:p/>
          </p:txBody>
        </p:sp>
        <p:sp>
          <p:nvSpPr>
            <p:cNvPr id="36" name="rc36"/>
            <p:cNvSpPr/>
            <p:nvPr/>
          </p:nvSpPr>
          <p:spPr>
            <a:xfrm>
              <a:off x="1784155" y="3793211"/>
              <a:ext cx="203168" cy="35688"/>
            </a:xfrm>
            <a:prstGeom prst="rect">
              <a:avLst/>
            </a:prstGeom>
            <a:solidFill>
              <a:srgbClr val="0058AB">
                <a:alpha val="100000"/>
              </a:srgbClr>
            </a:solidFill>
          </p:spPr>
          <p:txBody>
            <a:bodyPr/>
            <a:lstStyle/>
            <a:p/>
          </p:txBody>
        </p:sp>
        <p:sp>
          <p:nvSpPr>
            <p:cNvPr id="37" name="rc37"/>
            <p:cNvSpPr/>
            <p:nvPr/>
          </p:nvSpPr>
          <p:spPr>
            <a:xfrm>
              <a:off x="1784155" y="3828900"/>
              <a:ext cx="203168" cy="8922"/>
            </a:xfrm>
            <a:prstGeom prst="rect">
              <a:avLst/>
            </a:prstGeom>
            <a:solidFill>
              <a:srgbClr val="1CABE2">
                <a:alpha val="100000"/>
              </a:srgbClr>
            </a:solidFill>
          </p:spPr>
          <p:txBody>
            <a:bodyPr/>
            <a:lstStyle/>
            <a:p/>
          </p:txBody>
        </p:sp>
        <p:sp>
          <p:nvSpPr>
            <p:cNvPr id="38" name="rc38"/>
            <p:cNvSpPr/>
            <p:nvPr/>
          </p:nvSpPr>
          <p:spPr>
            <a:xfrm>
              <a:off x="2009898" y="3800274"/>
              <a:ext cx="203168" cy="885112"/>
            </a:xfrm>
            <a:prstGeom prst="rect">
              <a:avLst/>
            </a:prstGeom>
            <a:solidFill>
              <a:srgbClr val="80BD41">
                <a:alpha val="100000"/>
              </a:srgbClr>
            </a:solidFill>
          </p:spPr>
          <p:txBody>
            <a:bodyPr/>
            <a:lstStyle/>
            <a:p/>
          </p:txBody>
        </p:sp>
        <p:sp>
          <p:nvSpPr>
            <p:cNvPr id="39" name="rc39"/>
            <p:cNvSpPr/>
            <p:nvPr/>
          </p:nvSpPr>
          <p:spPr>
            <a:xfrm>
              <a:off x="2009898" y="3772899"/>
              <a:ext cx="203168" cy="18248"/>
            </a:xfrm>
            <a:prstGeom prst="rect">
              <a:avLst/>
            </a:prstGeom>
            <a:solidFill>
              <a:srgbClr val="0058AB">
                <a:alpha val="100000"/>
              </a:srgbClr>
            </a:solidFill>
          </p:spPr>
          <p:txBody>
            <a:bodyPr/>
            <a:lstStyle/>
            <a:p/>
          </p:txBody>
        </p:sp>
        <p:sp>
          <p:nvSpPr>
            <p:cNvPr id="40" name="rc40"/>
            <p:cNvSpPr/>
            <p:nvPr/>
          </p:nvSpPr>
          <p:spPr>
            <a:xfrm>
              <a:off x="2009898" y="3791147"/>
              <a:ext cx="203168" cy="9126"/>
            </a:xfrm>
            <a:prstGeom prst="rect">
              <a:avLst/>
            </a:prstGeom>
            <a:solidFill>
              <a:srgbClr val="1CABE2">
                <a:alpha val="100000"/>
              </a:srgbClr>
            </a:solidFill>
          </p:spPr>
          <p:txBody>
            <a:bodyPr/>
            <a:lstStyle/>
            <a:p/>
          </p:txBody>
        </p:sp>
        <p:sp>
          <p:nvSpPr>
            <p:cNvPr id="41" name="rc41"/>
            <p:cNvSpPr/>
            <p:nvPr/>
          </p:nvSpPr>
          <p:spPr>
            <a:xfrm>
              <a:off x="2235640" y="3819796"/>
              <a:ext cx="203168" cy="865591"/>
            </a:xfrm>
            <a:prstGeom prst="rect">
              <a:avLst/>
            </a:prstGeom>
            <a:solidFill>
              <a:srgbClr val="80BD41">
                <a:alpha val="100000"/>
              </a:srgbClr>
            </a:solidFill>
          </p:spPr>
          <p:txBody>
            <a:bodyPr/>
            <a:lstStyle/>
            <a:p/>
          </p:txBody>
        </p:sp>
        <p:sp>
          <p:nvSpPr>
            <p:cNvPr id="42" name="rc42"/>
            <p:cNvSpPr/>
            <p:nvPr/>
          </p:nvSpPr>
          <p:spPr>
            <a:xfrm>
              <a:off x="2235640" y="3774241"/>
              <a:ext cx="203168" cy="36444"/>
            </a:xfrm>
            <a:prstGeom prst="rect">
              <a:avLst/>
            </a:prstGeom>
            <a:solidFill>
              <a:srgbClr val="0058AB">
                <a:alpha val="100000"/>
              </a:srgbClr>
            </a:solidFill>
          </p:spPr>
          <p:txBody>
            <a:bodyPr/>
            <a:lstStyle/>
            <a:p/>
          </p:txBody>
        </p:sp>
        <p:sp>
          <p:nvSpPr>
            <p:cNvPr id="43" name="rc43"/>
            <p:cNvSpPr/>
            <p:nvPr/>
          </p:nvSpPr>
          <p:spPr>
            <a:xfrm>
              <a:off x="2235640" y="3810686"/>
              <a:ext cx="203168" cy="9109"/>
            </a:xfrm>
            <a:prstGeom prst="rect">
              <a:avLst/>
            </a:prstGeom>
            <a:solidFill>
              <a:srgbClr val="1CABE2">
                <a:alpha val="100000"/>
              </a:srgbClr>
            </a:solidFill>
          </p:spPr>
          <p:txBody>
            <a:bodyPr/>
            <a:lstStyle/>
            <a:p/>
          </p:txBody>
        </p:sp>
        <p:sp>
          <p:nvSpPr>
            <p:cNvPr id="44" name="rc44"/>
            <p:cNvSpPr/>
            <p:nvPr/>
          </p:nvSpPr>
          <p:spPr>
            <a:xfrm>
              <a:off x="2461382" y="3816486"/>
              <a:ext cx="203168" cy="868900"/>
            </a:xfrm>
            <a:prstGeom prst="rect">
              <a:avLst/>
            </a:prstGeom>
            <a:solidFill>
              <a:srgbClr val="80BD41">
                <a:alpha val="100000"/>
              </a:srgbClr>
            </a:solidFill>
          </p:spPr>
          <p:txBody>
            <a:bodyPr/>
            <a:lstStyle/>
            <a:p/>
          </p:txBody>
        </p:sp>
        <p:sp>
          <p:nvSpPr>
            <p:cNvPr id="45" name="rc45"/>
            <p:cNvSpPr/>
            <p:nvPr/>
          </p:nvSpPr>
          <p:spPr>
            <a:xfrm>
              <a:off x="2461382" y="3770755"/>
              <a:ext cx="203168" cy="18293"/>
            </a:xfrm>
            <a:prstGeom prst="rect">
              <a:avLst/>
            </a:prstGeom>
            <a:solidFill>
              <a:srgbClr val="0058AB">
                <a:alpha val="100000"/>
              </a:srgbClr>
            </a:solidFill>
          </p:spPr>
          <p:txBody>
            <a:bodyPr/>
            <a:lstStyle/>
            <a:p/>
          </p:txBody>
        </p:sp>
        <p:sp>
          <p:nvSpPr>
            <p:cNvPr id="46" name="rc46"/>
            <p:cNvSpPr/>
            <p:nvPr/>
          </p:nvSpPr>
          <p:spPr>
            <a:xfrm>
              <a:off x="2461382" y="3789049"/>
              <a:ext cx="203168" cy="27437"/>
            </a:xfrm>
            <a:prstGeom prst="rect">
              <a:avLst/>
            </a:prstGeom>
            <a:solidFill>
              <a:srgbClr val="1CABE2">
                <a:alpha val="100000"/>
              </a:srgbClr>
            </a:solidFill>
          </p:spPr>
          <p:txBody>
            <a:bodyPr/>
            <a:lstStyle/>
            <a:p/>
          </p:txBody>
        </p:sp>
        <p:sp>
          <p:nvSpPr>
            <p:cNvPr id="47" name="rc47"/>
            <p:cNvSpPr/>
            <p:nvPr/>
          </p:nvSpPr>
          <p:spPr>
            <a:xfrm>
              <a:off x="2687125" y="3754088"/>
              <a:ext cx="203168" cy="931298"/>
            </a:xfrm>
            <a:prstGeom prst="rect">
              <a:avLst/>
            </a:prstGeom>
            <a:solidFill>
              <a:srgbClr val="80BD41">
                <a:alpha val="100000"/>
              </a:srgbClr>
            </a:solidFill>
          </p:spPr>
          <p:txBody>
            <a:bodyPr/>
            <a:lstStyle/>
            <a:p/>
          </p:txBody>
        </p:sp>
        <p:sp>
          <p:nvSpPr>
            <p:cNvPr id="48" name="rc48"/>
            <p:cNvSpPr/>
            <p:nvPr/>
          </p:nvSpPr>
          <p:spPr>
            <a:xfrm>
              <a:off x="2687125" y="3735083"/>
              <a:ext cx="203168" cy="9502"/>
            </a:xfrm>
            <a:prstGeom prst="rect">
              <a:avLst/>
            </a:prstGeom>
            <a:solidFill>
              <a:srgbClr val="0058AB">
                <a:alpha val="100000"/>
              </a:srgbClr>
            </a:solidFill>
          </p:spPr>
          <p:txBody>
            <a:bodyPr/>
            <a:lstStyle/>
            <a:p/>
          </p:txBody>
        </p:sp>
        <p:sp>
          <p:nvSpPr>
            <p:cNvPr id="49" name="rc49"/>
            <p:cNvSpPr/>
            <p:nvPr/>
          </p:nvSpPr>
          <p:spPr>
            <a:xfrm>
              <a:off x="2687125" y="3744586"/>
              <a:ext cx="203168" cy="9502"/>
            </a:xfrm>
            <a:prstGeom prst="rect">
              <a:avLst/>
            </a:prstGeom>
            <a:solidFill>
              <a:srgbClr val="1CABE2">
                <a:alpha val="100000"/>
              </a:srgbClr>
            </a:solidFill>
          </p:spPr>
          <p:txBody>
            <a:bodyPr/>
            <a:lstStyle/>
            <a:p/>
          </p:txBody>
        </p:sp>
        <p:sp>
          <p:nvSpPr>
            <p:cNvPr id="50" name="rc50"/>
            <p:cNvSpPr/>
            <p:nvPr/>
          </p:nvSpPr>
          <p:spPr>
            <a:xfrm>
              <a:off x="2912867" y="3630872"/>
              <a:ext cx="203168" cy="1054514"/>
            </a:xfrm>
            <a:prstGeom prst="rect">
              <a:avLst/>
            </a:prstGeom>
            <a:solidFill>
              <a:srgbClr val="80BD41">
                <a:alpha val="100000"/>
              </a:srgbClr>
            </a:solidFill>
          </p:spPr>
          <p:txBody>
            <a:bodyPr/>
            <a:lstStyle/>
            <a:p/>
          </p:txBody>
        </p:sp>
        <p:sp>
          <p:nvSpPr>
            <p:cNvPr id="51" name="rc51"/>
            <p:cNvSpPr/>
            <p:nvPr/>
          </p:nvSpPr>
          <p:spPr>
            <a:xfrm>
              <a:off x="2912867" y="3609354"/>
              <a:ext cx="203168" cy="10758"/>
            </a:xfrm>
            <a:prstGeom prst="rect">
              <a:avLst/>
            </a:prstGeom>
            <a:solidFill>
              <a:srgbClr val="0058AB">
                <a:alpha val="100000"/>
              </a:srgbClr>
            </a:solidFill>
          </p:spPr>
          <p:txBody>
            <a:bodyPr/>
            <a:lstStyle/>
            <a:p/>
          </p:txBody>
        </p:sp>
        <p:sp>
          <p:nvSpPr>
            <p:cNvPr id="52" name="rc52"/>
            <p:cNvSpPr/>
            <p:nvPr/>
          </p:nvSpPr>
          <p:spPr>
            <a:xfrm>
              <a:off x="2912867" y="3620113"/>
              <a:ext cx="203168" cy="10758"/>
            </a:xfrm>
            <a:prstGeom prst="rect">
              <a:avLst/>
            </a:prstGeom>
            <a:solidFill>
              <a:srgbClr val="1CABE2">
                <a:alpha val="100000"/>
              </a:srgbClr>
            </a:solidFill>
          </p:spPr>
          <p:txBody>
            <a:bodyPr/>
            <a:lstStyle/>
            <a:p/>
          </p:txBody>
        </p:sp>
        <p:sp>
          <p:nvSpPr>
            <p:cNvPr id="53" name="rc53"/>
            <p:cNvSpPr/>
            <p:nvPr/>
          </p:nvSpPr>
          <p:spPr>
            <a:xfrm>
              <a:off x="3138609" y="3596668"/>
              <a:ext cx="203168" cy="1088718"/>
            </a:xfrm>
            <a:prstGeom prst="rect">
              <a:avLst/>
            </a:prstGeom>
            <a:solidFill>
              <a:srgbClr val="80BD41">
                <a:alpha val="100000"/>
              </a:srgbClr>
            </a:solidFill>
          </p:spPr>
          <p:txBody>
            <a:bodyPr/>
            <a:lstStyle/>
            <a:p/>
          </p:txBody>
        </p:sp>
        <p:sp>
          <p:nvSpPr>
            <p:cNvPr id="54" name="rc54"/>
            <p:cNvSpPr/>
            <p:nvPr/>
          </p:nvSpPr>
          <p:spPr>
            <a:xfrm>
              <a:off x="3138609" y="3562998"/>
              <a:ext cx="203168" cy="22450"/>
            </a:xfrm>
            <a:prstGeom prst="rect">
              <a:avLst/>
            </a:prstGeom>
            <a:solidFill>
              <a:srgbClr val="0058AB">
                <a:alpha val="100000"/>
              </a:srgbClr>
            </a:solidFill>
          </p:spPr>
          <p:txBody>
            <a:bodyPr/>
            <a:lstStyle/>
            <a:p/>
          </p:txBody>
        </p:sp>
        <p:sp>
          <p:nvSpPr>
            <p:cNvPr id="55" name="rc55"/>
            <p:cNvSpPr/>
            <p:nvPr/>
          </p:nvSpPr>
          <p:spPr>
            <a:xfrm>
              <a:off x="3138609" y="3585448"/>
              <a:ext cx="203168" cy="11219"/>
            </a:xfrm>
            <a:prstGeom prst="rect">
              <a:avLst/>
            </a:prstGeom>
            <a:solidFill>
              <a:srgbClr val="1CABE2">
                <a:alpha val="100000"/>
              </a:srgbClr>
            </a:solidFill>
          </p:spPr>
          <p:txBody>
            <a:bodyPr/>
            <a:lstStyle/>
            <a:p/>
          </p:txBody>
        </p:sp>
        <p:sp>
          <p:nvSpPr>
            <p:cNvPr id="56" name="rc56"/>
            <p:cNvSpPr/>
            <p:nvPr/>
          </p:nvSpPr>
          <p:spPr>
            <a:xfrm>
              <a:off x="3364352" y="3566512"/>
              <a:ext cx="203168" cy="1118874"/>
            </a:xfrm>
            <a:prstGeom prst="rect">
              <a:avLst/>
            </a:prstGeom>
            <a:solidFill>
              <a:srgbClr val="80BD41">
                <a:alpha val="100000"/>
              </a:srgbClr>
            </a:solidFill>
          </p:spPr>
          <p:txBody>
            <a:bodyPr/>
            <a:lstStyle/>
            <a:p/>
          </p:txBody>
        </p:sp>
        <p:sp>
          <p:nvSpPr>
            <p:cNvPr id="57" name="rc57"/>
            <p:cNvSpPr/>
            <p:nvPr/>
          </p:nvSpPr>
          <p:spPr>
            <a:xfrm>
              <a:off x="3364352" y="3543681"/>
              <a:ext cx="203168" cy="22831"/>
            </a:xfrm>
            <a:prstGeom prst="rect">
              <a:avLst/>
            </a:prstGeom>
            <a:solidFill>
              <a:srgbClr val="0058AB">
                <a:alpha val="100000"/>
              </a:srgbClr>
            </a:solidFill>
          </p:spPr>
          <p:txBody>
            <a:bodyPr/>
            <a:lstStyle/>
            <a:p/>
          </p:txBody>
        </p:sp>
        <p:sp>
          <p:nvSpPr>
            <p:cNvPr id="58" name="rc58"/>
            <p:cNvSpPr/>
            <p:nvPr/>
          </p:nvSpPr>
          <p:spPr>
            <a:xfrm>
              <a:off x="3364352" y="3566512"/>
              <a:ext cx="203168" cy="0"/>
            </a:xfrm>
            <a:prstGeom prst="rect">
              <a:avLst/>
            </a:prstGeom>
            <a:solidFill>
              <a:srgbClr val="1CABE2">
                <a:alpha val="100000"/>
              </a:srgbClr>
            </a:solidFill>
          </p:spPr>
          <p:txBody>
            <a:bodyPr/>
            <a:lstStyle/>
            <a:p/>
          </p:txBody>
        </p:sp>
        <p:sp>
          <p:nvSpPr>
            <p:cNvPr id="59" name="rc59"/>
            <p:cNvSpPr/>
            <p:nvPr/>
          </p:nvSpPr>
          <p:spPr>
            <a:xfrm>
              <a:off x="3590094" y="3561645"/>
              <a:ext cx="203168" cy="1123742"/>
            </a:xfrm>
            <a:prstGeom prst="rect">
              <a:avLst/>
            </a:prstGeom>
            <a:solidFill>
              <a:srgbClr val="80BD41">
                <a:alpha val="100000"/>
              </a:srgbClr>
            </a:solidFill>
          </p:spPr>
          <p:txBody>
            <a:bodyPr/>
            <a:lstStyle/>
            <a:p/>
          </p:txBody>
        </p:sp>
        <p:sp>
          <p:nvSpPr>
            <p:cNvPr id="60" name="rc60"/>
            <p:cNvSpPr/>
            <p:nvPr/>
          </p:nvSpPr>
          <p:spPr>
            <a:xfrm>
              <a:off x="3590094" y="3538711"/>
              <a:ext cx="203168" cy="22933"/>
            </a:xfrm>
            <a:prstGeom prst="rect">
              <a:avLst/>
            </a:prstGeom>
            <a:solidFill>
              <a:srgbClr val="0058AB">
                <a:alpha val="100000"/>
              </a:srgbClr>
            </a:solidFill>
          </p:spPr>
          <p:txBody>
            <a:bodyPr/>
            <a:lstStyle/>
            <a:p/>
          </p:txBody>
        </p:sp>
        <p:sp>
          <p:nvSpPr>
            <p:cNvPr id="61" name="rc61"/>
            <p:cNvSpPr/>
            <p:nvPr/>
          </p:nvSpPr>
          <p:spPr>
            <a:xfrm>
              <a:off x="3590094" y="3561645"/>
              <a:ext cx="203168" cy="0"/>
            </a:xfrm>
            <a:prstGeom prst="rect">
              <a:avLst/>
            </a:prstGeom>
            <a:solidFill>
              <a:srgbClr val="1CABE2">
                <a:alpha val="100000"/>
              </a:srgbClr>
            </a:solidFill>
          </p:spPr>
          <p:txBody>
            <a:bodyPr/>
            <a:lstStyle/>
            <a:p/>
          </p:txBody>
        </p:sp>
        <p:sp>
          <p:nvSpPr>
            <p:cNvPr id="62" name="rc62"/>
            <p:cNvSpPr/>
            <p:nvPr/>
          </p:nvSpPr>
          <p:spPr>
            <a:xfrm>
              <a:off x="3815836" y="3560570"/>
              <a:ext cx="203168" cy="1124816"/>
            </a:xfrm>
            <a:prstGeom prst="rect">
              <a:avLst/>
            </a:prstGeom>
            <a:solidFill>
              <a:srgbClr val="80BD41">
                <a:alpha val="100000"/>
              </a:srgbClr>
            </a:solidFill>
          </p:spPr>
          <p:txBody>
            <a:bodyPr/>
            <a:lstStyle/>
            <a:p/>
          </p:txBody>
        </p:sp>
        <p:sp>
          <p:nvSpPr>
            <p:cNvPr id="63" name="rc63"/>
            <p:cNvSpPr/>
            <p:nvPr/>
          </p:nvSpPr>
          <p:spPr>
            <a:xfrm>
              <a:off x="3815836" y="3537613"/>
              <a:ext cx="203168" cy="22956"/>
            </a:xfrm>
            <a:prstGeom prst="rect">
              <a:avLst/>
            </a:prstGeom>
            <a:solidFill>
              <a:srgbClr val="0058AB">
                <a:alpha val="100000"/>
              </a:srgbClr>
            </a:solidFill>
          </p:spPr>
          <p:txBody>
            <a:bodyPr/>
            <a:lstStyle/>
            <a:p/>
          </p:txBody>
        </p:sp>
        <p:sp>
          <p:nvSpPr>
            <p:cNvPr id="64" name="rc64"/>
            <p:cNvSpPr/>
            <p:nvPr/>
          </p:nvSpPr>
          <p:spPr>
            <a:xfrm>
              <a:off x="3815836" y="3560570"/>
              <a:ext cx="203168" cy="0"/>
            </a:xfrm>
            <a:prstGeom prst="rect">
              <a:avLst/>
            </a:prstGeom>
            <a:solidFill>
              <a:srgbClr val="1CABE2">
                <a:alpha val="100000"/>
              </a:srgbClr>
            </a:solidFill>
          </p:spPr>
          <p:txBody>
            <a:bodyPr/>
            <a:lstStyle/>
            <a:p/>
          </p:txBody>
        </p:sp>
        <p:sp>
          <p:nvSpPr>
            <p:cNvPr id="65" name="rc65"/>
            <p:cNvSpPr/>
            <p:nvPr/>
          </p:nvSpPr>
          <p:spPr>
            <a:xfrm>
              <a:off x="4041579" y="3565073"/>
              <a:ext cx="203168" cy="1120313"/>
            </a:xfrm>
            <a:prstGeom prst="rect">
              <a:avLst/>
            </a:prstGeom>
            <a:solidFill>
              <a:srgbClr val="80BD41">
                <a:alpha val="100000"/>
              </a:srgbClr>
            </a:solidFill>
          </p:spPr>
          <p:txBody>
            <a:bodyPr/>
            <a:lstStyle/>
            <a:p/>
          </p:txBody>
        </p:sp>
        <p:sp>
          <p:nvSpPr>
            <p:cNvPr id="66" name="rc66"/>
            <p:cNvSpPr/>
            <p:nvPr/>
          </p:nvSpPr>
          <p:spPr>
            <a:xfrm>
              <a:off x="4041579" y="3542208"/>
              <a:ext cx="203168" cy="22865"/>
            </a:xfrm>
            <a:prstGeom prst="rect">
              <a:avLst/>
            </a:prstGeom>
            <a:solidFill>
              <a:srgbClr val="0058AB">
                <a:alpha val="100000"/>
              </a:srgbClr>
            </a:solidFill>
          </p:spPr>
          <p:txBody>
            <a:bodyPr/>
            <a:lstStyle/>
            <a:p/>
          </p:txBody>
        </p:sp>
        <p:sp>
          <p:nvSpPr>
            <p:cNvPr id="67" name="rc67"/>
            <p:cNvSpPr/>
            <p:nvPr/>
          </p:nvSpPr>
          <p:spPr>
            <a:xfrm>
              <a:off x="4041579" y="3565073"/>
              <a:ext cx="203168" cy="0"/>
            </a:xfrm>
            <a:prstGeom prst="rect">
              <a:avLst/>
            </a:prstGeom>
            <a:solidFill>
              <a:srgbClr val="1CABE2">
                <a:alpha val="100000"/>
              </a:srgbClr>
            </a:solidFill>
          </p:spPr>
          <p:txBody>
            <a:bodyPr/>
            <a:lstStyle/>
            <a:p/>
          </p:txBody>
        </p:sp>
        <p:sp>
          <p:nvSpPr>
            <p:cNvPr id="68" name="rc68"/>
            <p:cNvSpPr/>
            <p:nvPr/>
          </p:nvSpPr>
          <p:spPr>
            <a:xfrm>
              <a:off x="4267321" y="3591334"/>
              <a:ext cx="203168" cy="1094052"/>
            </a:xfrm>
            <a:prstGeom prst="rect">
              <a:avLst/>
            </a:prstGeom>
            <a:solidFill>
              <a:srgbClr val="80BD41">
                <a:alpha val="100000"/>
              </a:srgbClr>
            </a:solidFill>
          </p:spPr>
          <p:txBody>
            <a:bodyPr/>
            <a:lstStyle/>
            <a:p/>
          </p:txBody>
        </p:sp>
        <p:sp>
          <p:nvSpPr>
            <p:cNvPr id="69" name="rc69"/>
            <p:cNvSpPr/>
            <p:nvPr/>
          </p:nvSpPr>
          <p:spPr>
            <a:xfrm>
              <a:off x="4267321" y="3569009"/>
              <a:ext cx="203168" cy="11162"/>
            </a:xfrm>
            <a:prstGeom prst="rect">
              <a:avLst/>
            </a:prstGeom>
            <a:solidFill>
              <a:srgbClr val="0058AB">
                <a:alpha val="100000"/>
              </a:srgbClr>
            </a:solidFill>
          </p:spPr>
          <p:txBody>
            <a:bodyPr/>
            <a:lstStyle/>
            <a:p/>
          </p:txBody>
        </p:sp>
        <p:sp>
          <p:nvSpPr>
            <p:cNvPr id="70" name="rc70"/>
            <p:cNvSpPr/>
            <p:nvPr/>
          </p:nvSpPr>
          <p:spPr>
            <a:xfrm>
              <a:off x="4267321" y="3580171"/>
              <a:ext cx="203168" cy="11162"/>
            </a:xfrm>
            <a:prstGeom prst="rect">
              <a:avLst/>
            </a:prstGeom>
            <a:solidFill>
              <a:srgbClr val="1CABE2">
                <a:alpha val="100000"/>
              </a:srgbClr>
            </a:solidFill>
          </p:spPr>
          <p:txBody>
            <a:bodyPr/>
            <a:lstStyle/>
            <a:p/>
          </p:txBody>
        </p:sp>
        <p:sp>
          <p:nvSpPr>
            <p:cNvPr id="71" name="rc71"/>
            <p:cNvSpPr/>
            <p:nvPr/>
          </p:nvSpPr>
          <p:spPr>
            <a:xfrm>
              <a:off x="4493063" y="3510432"/>
              <a:ext cx="203168" cy="1174955"/>
            </a:xfrm>
            <a:prstGeom prst="rect">
              <a:avLst/>
            </a:prstGeom>
            <a:solidFill>
              <a:srgbClr val="80BD41">
                <a:alpha val="100000"/>
              </a:srgbClr>
            </a:solidFill>
          </p:spPr>
          <p:txBody>
            <a:bodyPr/>
            <a:lstStyle/>
            <a:p/>
          </p:txBody>
        </p:sp>
        <p:sp>
          <p:nvSpPr>
            <p:cNvPr id="72" name="rc72"/>
            <p:cNvSpPr/>
            <p:nvPr/>
          </p:nvSpPr>
          <p:spPr>
            <a:xfrm>
              <a:off x="4493063" y="3486452"/>
              <a:ext cx="203168" cy="23980"/>
            </a:xfrm>
            <a:prstGeom prst="rect">
              <a:avLst/>
            </a:prstGeom>
            <a:solidFill>
              <a:srgbClr val="0058AB">
                <a:alpha val="100000"/>
              </a:srgbClr>
            </a:solidFill>
          </p:spPr>
          <p:txBody>
            <a:bodyPr/>
            <a:lstStyle/>
            <a:p/>
          </p:txBody>
        </p:sp>
        <p:sp>
          <p:nvSpPr>
            <p:cNvPr id="73" name="rc73"/>
            <p:cNvSpPr/>
            <p:nvPr/>
          </p:nvSpPr>
          <p:spPr>
            <a:xfrm>
              <a:off x="4493063" y="3510432"/>
              <a:ext cx="203168" cy="0"/>
            </a:xfrm>
            <a:prstGeom prst="rect">
              <a:avLst/>
            </a:prstGeom>
            <a:solidFill>
              <a:srgbClr val="1CABE2">
                <a:alpha val="100000"/>
              </a:srgbClr>
            </a:solidFill>
          </p:spPr>
          <p:txBody>
            <a:bodyPr/>
            <a:lstStyle/>
            <a:p/>
          </p:txBody>
        </p:sp>
        <p:sp>
          <p:nvSpPr>
            <p:cNvPr id="74" name="rc74"/>
            <p:cNvSpPr/>
            <p:nvPr/>
          </p:nvSpPr>
          <p:spPr>
            <a:xfrm>
              <a:off x="4718806" y="3431821"/>
              <a:ext cx="203168" cy="1253565"/>
            </a:xfrm>
            <a:prstGeom prst="rect">
              <a:avLst/>
            </a:prstGeom>
            <a:solidFill>
              <a:srgbClr val="80BD41">
                <a:alpha val="100000"/>
              </a:srgbClr>
            </a:solidFill>
          </p:spPr>
          <p:txBody>
            <a:bodyPr/>
            <a:lstStyle/>
            <a:p/>
          </p:txBody>
        </p:sp>
        <p:sp>
          <p:nvSpPr>
            <p:cNvPr id="75" name="rc75"/>
            <p:cNvSpPr/>
            <p:nvPr/>
          </p:nvSpPr>
          <p:spPr>
            <a:xfrm>
              <a:off x="4718806" y="3419157"/>
              <a:ext cx="203168" cy="12663"/>
            </a:xfrm>
            <a:prstGeom prst="rect">
              <a:avLst/>
            </a:prstGeom>
            <a:solidFill>
              <a:srgbClr val="0058AB">
                <a:alpha val="100000"/>
              </a:srgbClr>
            </a:solidFill>
          </p:spPr>
          <p:txBody>
            <a:bodyPr/>
            <a:lstStyle/>
            <a:p/>
          </p:txBody>
        </p:sp>
        <p:sp>
          <p:nvSpPr>
            <p:cNvPr id="76" name="rc76"/>
            <p:cNvSpPr/>
            <p:nvPr/>
          </p:nvSpPr>
          <p:spPr>
            <a:xfrm>
              <a:off x="4718806" y="3431821"/>
              <a:ext cx="203168" cy="0"/>
            </a:xfrm>
            <a:prstGeom prst="rect">
              <a:avLst/>
            </a:prstGeom>
            <a:solidFill>
              <a:srgbClr val="1CABE2">
                <a:alpha val="100000"/>
              </a:srgbClr>
            </a:solidFill>
          </p:spPr>
          <p:txBody>
            <a:bodyPr/>
            <a:lstStyle/>
            <a:p/>
          </p:txBody>
        </p:sp>
        <p:sp>
          <p:nvSpPr>
            <p:cNvPr id="77" name="rc77"/>
            <p:cNvSpPr/>
            <p:nvPr/>
          </p:nvSpPr>
          <p:spPr>
            <a:xfrm>
              <a:off x="4944548" y="3378749"/>
              <a:ext cx="203168" cy="1306637"/>
            </a:xfrm>
            <a:prstGeom prst="rect">
              <a:avLst/>
            </a:prstGeom>
            <a:solidFill>
              <a:srgbClr val="80BD41">
                <a:alpha val="100000"/>
              </a:srgbClr>
            </a:solidFill>
          </p:spPr>
          <p:txBody>
            <a:bodyPr/>
            <a:lstStyle/>
            <a:p/>
          </p:txBody>
        </p:sp>
        <p:sp>
          <p:nvSpPr>
            <p:cNvPr id="78" name="rc78"/>
            <p:cNvSpPr/>
            <p:nvPr/>
          </p:nvSpPr>
          <p:spPr>
            <a:xfrm>
              <a:off x="4944548" y="3352085"/>
              <a:ext cx="203168" cy="13334"/>
            </a:xfrm>
            <a:prstGeom prst="rect">
              <a:avLst/>
            </a:prstGeom>
            <a:solidFill>
              <a:srgbClr val="0058AB">
                <a:alpha val="100000"/>
              </a:srgbClr>
            </a:solidFill>
          </p:spPr>
          <p:txBody>
            <a:bodyPr/>
            <a:lstStyle/>
            <a:p/>
          </p:txBody>
        </p:sp>
        <p:sp>
          <p:nvSpPr>
            <p:cNvPr id="79" name="rc79"/>
            <p:cNvSpPr/>
            <p:nvPr/>
          </p:nvSpPr>
          <p:spPr>
            <a:xfrm>
              <a:off x="4944548" y="3365420"/>
              <a:ext cx="203168" cy="13329"/>
            </a:xfrm>
            <a:prstGeom prst="rect">
              <a:avLst/>
            </a:prstGeom>
            <a:solidFill>
              <a:srgbClr val="1CABE2">
                <a:alpha val="100000"/>
              </a:srgbClr>
            </a:solidFill>
          </p:spPr>
          <p:txBody>
            <a:bodyPr/>
            <a:lstStyle/>
            <a:p/>
          </p:txBody>
        </p:sp>
        <p:sp>
          <p:nvSpPr>
            <p:cNvPr id="80" name="rc80"/>
            <p:cNvSpPr/>
            <p:nvPr/>
          </p:nvSpPr>
          <p:spPr>
            <a:xfrm>
              <a:off x="5170291" y="3365010"/>
              <a:ext cx="203168" cy="1320376"/>
            </a:xfrm>
            <a:prstGeom prst="rect">
              <a:avLst/>
            </a:prstGeom>
            <a:solidFill>
              <a:srgbClr val="80BD41">
                <a:alpha val="100000"/>
              </a:srgbClr>
            </a:solidFill>
          </p:spPr>
          <p:txBody>
            <a:bodyPr/>
            <a:lstStyle/>
            <a:p/>
          </p:txBody>
        </p:sp>
        <p:sp>
          <p:nvSpPr>
            <p:cNvPr id="81" name="rc81"/>
            <p:cNvSpPr/>
            <p:nvPr/>
          </p:nvSpPr>
          <p:spPr>
            <a:xfrm>
              <a:off x="5170291" y="3351675"/>
              <a:ext cx="203168" cy="13334"/>
            </a:xfrm>
            <a:prstGeom prst="rect">
              <a:avLst/>
            </a:prstGeom>
            <a:solidFill>
              <a:srgbClr val="0058AB">
                <a:alpha val="100000"/>
              </a:srgbClr>
            </a:solidFill>
          </p:spPr>
          <p:txBody>
            <a:bodyPr/>
            <a:lstStyle/>
            <a:p/>
          </p:txBody>
        </p:sp>
        <p:sp>
          <p:nvSpPr>
            <p:cNvPr id="82" name="rc82"/>
            <p:cNvSpPr/>
            <p:nvPr/>
          </p:nvSpPr>
          <p:spPr>
            <a:xfrm>
              <a:off x="5170291" y="3365010"/>
              <a:ext cx="203168" cy="0"/>
            </a:xfrm>
            <a:prstGeom prst="rect">
              <a:avLst/>
            </a:prstGeom>
            <a:solidFill>
              <a:srgbClr val="1CABE2">
                <a:alpha val="100000"/>
              </a:srgbClr>
            </a:solidFill>
          </p:spPr>
          <p:txBody>
            <a:bodyPr/>
            <a:lstStyle/>
            <a:p/>
          </p:txBody>
        </p:sp>
        <p:sp>
          <p:nvSpPr>
            <p:cNvPr id="83" name="rc83"/>
            <p:cNvSpPr/>
            <p:nvPr/>
          </p:nvSpPr>
          <p:spPr>
            <a:xfrm>
              <a:off x="5396033" y="3406465"/>
              <a:ext cx="203168" cy="1278921"/>
            </a:xfrm>
            <a:prstGeom prst="rect">
              <a:avLst/>
            </a:prstGeom>
            <a:solidFill>
              <a:srgbClr val="80BD41">
                <a:alpha val="100000"/>
              </a:srgbClr>
            </a:solidFill>
          </p:spPr>
          <p:txBody>
            <a:bodyPr/>
            <a:lstStyle/>
            <a:p/>
          </p:txBody>
        </p:sp>
        <p:sp>
          <p:nvSpPr>
            <p:cNvPr id="84" name="rc84"/>
            <p:cNvSpPr/>
            <p:nvPr/>
          </p:nvSpPr>
          <p:spPr>
            <a:xfrm>
              <a:off x="5396033" y="3353177"/>
              <a:ext cx="203168" cy="26641"/>
            </a:xfrm>
            <a:prstGeom prst="rect">
              <a:avLst/>
            </a:prstGeom>
            <a:solidFill>
              <a:srgbClr val="0058AB">
                <a:alpha val="100000"/>
              </a:srgbClr>
            </a:solidFill>
          </p:spPr>
          <p:txBody>
            <a:bodyPr/>
            <a:lstStyle/>
            <a:p/>
          </p:txBody>
        </p:sp>
        <p:sp>
          <p:nvSpPr>
            <p:cNvPr id="85" name="rc85"/>
            <p:cNvSpPr/>
            <p:nvPr/>
          </p:nvSpPr>
          <p:spPr>
            <a:xfrm>
              <a:off x="5396033" y="3379818"/>
              <a:ext cx="203168" cy="26647"/>
            </a:xfrm>
            <a:prstGeom prst="rect">
              <a:avLst/>
            </a:prstGeom>
            <a:solidFill>
              <a:srgbClr val="1CABE2">
                <a:alpha val="100000"/>
              </a:srgbClr>
            </a:solidFill>
          </p:spPr>
          <p:txBody>
            <a:bodyPr/>
            <a:lstStyle/>
            <a:p/>
          </p:txBody>
        </p:sp>
        <p:sp>
          <p:nvSpPr>
            <p:cNvPr id="86" name="rc86"/>
            <p:cNvSpPr/>
            <p:nvPr/>
          </p:nvSpPr>
          <p:spPr>
            <a:xfrm>
              <a:off x="5621775" y="3498996"/>
              <a:ext cx="203168" cy="1186390"/>
            </a:xfrm>
            <a:prstGeom prst="rect">
              <a:avLst/>
            </a:prstGeom>
            <a:solidFill>
              <a:srgbClr val="80BD41">
                <a:alpha val="100000"/>
              </a:srgbClr>
            </a:solidFill>
          </p:spPr>
          <p:txBody>
            <a:bodyPr/>
            <a:lstStyle/>
            <a:p/>
          </p:txBody>
        </p:sp>
        <p:sp>
          <p:nvSpPr>
            <p:cNvPr id="87" name="rc87"/>
            <p:cNvSpPr/>
            <p:nvPr/>
          </p:nvSpPr>
          <p:spPr>
            <a:xfrm>
              <a:off x="5621775" y="3352363"/>
              <a:ext cx="203168" cy="133303"/>
            </a:xfrm>
            <a:prstGeom prst="rect">
              <a:avLst/>
            </a:prstGeom>
            <a:solidFill>
              <a:srgbClr val="0058AB">
                <a:alpha val="100000"/>
              </a:srgbClr>
            </a:solidFill>
          </p:spPr>
          <p:txBody>
            <a:bodyPr/>
            <a:lstStyle/>
            <a:p/>
          </p:txBody>
        </p:sp>
        <p:sp>
          <p:nvSpPr>
            <p:cNvPr id="88" name="rc88"/>
            <p:cNvSpPr/>
            <p:nvPr/>
          </p:nvSpPr>
          <p:spPr>
            <a:xfrm>
              <a:off x="5621775" y="3485667"/>
              <a:ext cx="203168" cy="13329"/>
            </a:xfrm>
            <a:prstGeom prst="rect">
              <a:avLst/>
            </a:prstGeom>
            <a:solidFill>
              <a:srgbClr val="1CABE2">
                <a:alpha val="100000"/>
              </a:srgbClr>
            </a:solidFill>
          </p:spPr>
          <p:txBody>
            <a:bodyPr/>
            <a:lstStyle/>
            <a:p/>
          </p:txBody>
        </p:sp>
        <p:sp>
          <p:nvSpPr>
            <p:cNvPr id="89" name="rc89"/>
            <p:cNvSpPr/>
            <p:nvPr/>
          </p:nvSpPr>
          <p:spPr>
            <a:xfrm>
              <a:off x="5847518" y="3663956"/>
              <a:ext cx="203168" cy="1021430"/>
            </a:xfrm>
            <a:prstGeom prst="rect">
              <a:avLst/>
            </a:prstGeom>
            <a:solidFill>
              <a:srgbClr val="80BD41">
                <a:alpha val="100000"/>
              </a:srgbClr>
            </a:solidFill>
          </p:spPr>
          <p:txBody>
            <a:bodyPr/>
            <a:lstStyle/>
            <a:p/>
          </p:txBody>
        </p:sp>
        <p:sp>
          <p:nvSpPr>
            <p:cNvPr id="90" name="rc90"/>
            <p:cNvSpPr/>
            <p:nvPr/>
          </p:nvSpPr>
          <p:spPr>
            <a:xfrm>
              <a:off x="5847518" y="3358852"/>
              <a:ext cx="203168" cy="291838"/>
            </a:xfrm>
            <a:prstGeom prst="rect">
              <a:avLst/>
            </a:prstGeom>
            <a:solidFill>
              <a:srgbClr val="0058AB">
                <a:alpha val="100000"/>
              </a:srgbClr>
            </a:solidFill>
          </p:spPr>
          <p:txBody>
            <a:bodyPr/>
            <a:lstStyle/>
            <a:p/>
          </p:txBody>
        </p:sp>
        <p:sp>
          <p:nvSpPr>
            <p:cNvPr id="91" name="rc91"/>
            <p:cNvSpPr/>
            <p:nvPr/>
          </p:nvSpPr>
          <p:spPr>
            <a:xfrm>
              <a:off x="5847518" y="3650690"/>
              <a:ext cx="203168" cy="13266"/>
            </a:xfrm>
            <a:prstGeom prst="rect">
              <a:avLst/>
            </a:prstGeom>
            <a:solidFill>
              <a:srgbClr val="1CABE2">
                <a:alpha val="100000"/>
              </a:srgbClr>
            </a:solidFill>
          </p:spPr>
          <p:txBody>
            <a:bodyPr/>
            <a:lstStyle/>
            <a:p/>
          </p:txBody>
        </p:sp>
        <p:sp>
          <p:nvSpPr>
            <p:cNvPr id="92" name="rc92"/>
            <p:cNvSpPr/>
            <p:nvPr/>
          </p:nvSpPr>
          <p:spPr>
            <a:xfrm>
              <a:off x="6073260" y="3558670"/>
              <a:ext cx="203168" cy="1126716"/>
            </a:xfrm>
            <a:prstGeom prst="rect">
              <a:avLst/>
            </a:prstGeom>
            <a:solidFill>
              <a:srgbClr val="80BD41">
                <a:alpha val="100000"/>
              </a:srgbClr>
            </a:solidFill>
          </p:spPr>
          <p:txBody>
            <a:bodyPr/>
            <a:lstStyle/>
            <a:p/>
          </p:txBody>
        </p:sp>
        <p:sp>
          <p:nvSpPr>
            <p:cNvPr id="93" name="rc93"/>
            <p:cNvSpPr/>
            <p:nvPr/>
          </p:nvSpPr>
          <p:spPr>
            <a:xfrm>
              <a:off x="6073260" y="3359836"/>
              <a:ext cx="203168" cy="198834"/>
            </a:xfrm>
            <a:prstGeom prst="rect">
              <a:avLst/>
            </a:prstGeom>
            <a:solidFill>
              <a:srgbClr val="0058AB">
                <a:alpha val="100000"/>
              </a:srgbClr>
            </a:solidFill>
          </p:spPr>
          <p:txBody>
            <a:bodyPr/>
            <a:lstStyle/>
            <a:p/>
          </p:txBody>
        </p:sp>
        <p:sp>
          <p:nvSpPr>
            <p:cNvPr id="94" name="rc94"/>
            <p:cNvSpPr/>
            <p:nvPr/>
          </p:nvSpPr>
          <p:spPr>
            <a:xfrm>
              <a:off x="6073260" y="3558670"/>
              <a:ext cx="203168" cy="0"/>
            </a:xfrm>
            <a:prstGeom prst="rect">
              <a:avLst/>
            </a:prstGeom>
            <a:solidFill>
              <a:srgbClr val="1CABE2">
                <a:alpha val="100000"/>
              </a:srgbClr>
            </a:solidFill>
          </p:spPr>
          <p:txBody>
            <a:bodyPr/>
            <a:lstStyle/>
            <a:p/>
          </p:txBody>
        </p:sp>
        <p:sp>
          <p:nvSpPr>
            <p:cNvPr id="95" name="rc95"/>
            <p:cNvSpPr/>
            <p:nvPr/>
          </p:nvSpPr>
          <p:spPr>
            <a:xfrm>
              <a:off x="6299002" y="3467095"/>
              <a:ext cx="203168" cy="1218292"/>
            </a:xfrm>
            <a:prstGeom prst="rect">
              <a:avLst/>
            </a:prstGeom>
            <a:solidFill>
              <a:srgbClr val="80BD41">
                <a:alpha val="100000"/>
              </a:srgbClr>
            </a:solidFill>
          </p:spPr>
          <p:txBody>
            <a:bodyPr/>
            <a:lstStyle/>
            <a:p/>
          </p:txBody>
        </p:sp>
        <p:sp>
          <p:nvSpPr>
            <p:cNvPr id="96" name="rc96"/>
            <p:cNvSpPr/>
            <p:nvPr/>
          </p:nvSpPr>
          <p:spPr>
            <a:xfrm>
              <a:off x="6299002" y="3361155"/>
              <a:ext cx="203168" cy="105939"/>
            </a:xfrm>
            <a:prstGeom prst="rect">
              <a:avLst/>
            </a:prstGeom>
            <a:solidFill>
              <a:srgbClr val="0058AB">
                <a:alpha val="100000"/>
              </a:srgbClr>
            </a:solidFill>
          </p:spPr>
          <p:txBody>
            <a:bodyPr/>
            <a:lstStyle/>
            <a:p/>
          </p:txBody>
        </p:sp>
        <p:sp>
          <p:nvSpPr>
            <p:cNvPr id="97" name="rc97"/>
            <p:cNvSpPr/>
            <p:nvPr/>
          </p:nvSpPr>
          <p:spPr>
            <a:xfrm>
              <a:off x="6299002" y="3467095"/>
              <a:ext cx="203168" cy="0"/>
            </a:xfrm>
            <a:prstGeom prst="rect">
              <a:avLst/>
            </a:prstGeom>
            <a:solidFill>
              <a:srgbClr val="1CABE2">
                <a:alpha val="100000"/>
              </a:srgbClr>
            </a:solidFill>
          </p:spPr>
          <p:txBody>
            <a:bodyPr/>
            <a:lstStyle/>
            <a:p/>
          </p:txBody>
        </p:sp>
        <p:sp>
          <p:nvSpPr>
            <p:cNvPr id="98" name="rc98"/>
            <p:cNvSpPr/>
            <p:nvPr/>
          </p:nvSpPr>
          <p:spPr>
            <a:xfrm>
              <a:off x="6524745" y="3412243"/>
              <a:ext cx="203168" cy="1273144"/>
            </a:xfrm>
            <a:prstGeom prst="rect">
              <a:avLst/>
            </a:prstGeom>
            <a:solidFill>
              <a:srgbClr val="80BD41">
                <a:alpha val="100000"/>
              </a:srgbClr>
            </a:solidFill>
          </p:spPr>
          <p:txBody>
            <a:bodyPr/>
            <a:lstStyle/>
            <a:p/>
          </p:txBody>
        </p:sp>
        <p:sp>
          <p:nvSpPr>
            <p:cNvPr id="99" name="rc99"/>
            <p:cNvSpPr/>
            <p:nvPr/>
          </p:nvSpPr>
          <p:spPr>
            <a:xfrm>
              <a:off x="6524745" y="3359193"/>
              <a:ext cx="203168" cy="39788"/>
            </a:xfrm>
            <a:prstGeom prst="rect">
              <a:avLst/>
            </a:prstGeom>
            <a:solidFill>
              <a:srgbClr val="0058AB">
                <a:alpha val="100000"/>
              </a:srgbClr>
            </a:solidFill>
          </p:spPr>
          <p:txBody>
            <a:bodyPr/>
            <a:lstStyle/>
            <a:p/>
          </p:txBody>
        </p:sp>
        <p:sp>
          <p:nvSpPr>
            <p:cNvPr id="100" name="rc100"/>
            <p:cNvSpPr/>
            <p:nvPr/>
          </p:nvSpPr>
          <p:spPr>
            <a:xfrm>
              <a:off x="6524745" y="3398982"/>
              <a:ext cx="203168" cy="13260"/>
            </a:xfrm>
            <a:prstGeom prst="rect">
              <a:avLst/>
            </a:prstGeom>
            <a:solidFill>
              <a:srgbClr val="1CABE2">
                <a:alpha val="100000"/>
              </a:srgbClr>
            </a:solidFill>
          </p:spPr>
          <p:txBody>
            <a:bodyPr/>
            <a:lstStyle/>
            <a:p/>
          </p:txBody>
        </p:sp>
        <p:sp>
          <p:nvSpPr>
            <p:cNvPr id="101" name="rc101"/>
            <p:cNvSpPr/>
            <p:nvPr/>
          </p:nvSpPr>
          <p:spPr>
            <a:xfrm>
              <a:off x="6750487" y="3409126"/>
              <a:ext cx="203168" cy="1276260"/>
            </a:xfrm>
            <a:prstGeom prst="rect">
              <a:avLst/>
            </a:prstGeom>
            <a:solidFill>
              <a:srgbClr val="80BD41">
                <a:alpha val="100000"/>
              </a:srgbClr>
            </a:solidFill>
          </p:spPr>
          <p:txBody>
            <a:bodyPr/>
            <a:lstStyle/>
            <a:p/>
          </p:txBody>
        </p:sp>
        <p:sp>
          <p:nvSpPr>
            <p:cNvPr id="102" name="rc102"/>
            <p:cNvSpPr/>
            <p:nvPr/>
          </p:nvSpPr>
          <p:spPr>
            <a:xfrm>
              <a:off x="6750487" y="3355946"/>
              <a:ext cx="203168" cy="39885"/>
            </a:xfrm>
            <a:prstGeom prst="rect">
              <a:avLst/>
            </a:prstGeom>
            <a:solidFill>
              <a:srgbClr val="0058AB">
                <a:alpha val="100000"/>
              </a:srgbClr>
            </a:solidFill>
          </p:spPr>
          <p:txBody>
            <a:bodyPr/>
            <a:lstStyle/>
            <a:p/>
          </p:txBody>
        </p:sp>
        <p:sp>
          <p:nvSpPr>
            <p:cNvPr id="103" name="rc103"/>
            <p:cNvSpPr/>
            <p:nvPr/>
          </p:nvSpPr>
          <p:spPr>
            <a:xfrm>
              <a:off x="6750487" y="3395831"/>
              <a:ext cx="203168" cy="13295"/>
            </a:xfrm>
            <a:prstGeom prst="rect">
              <a:avLst/>
            </a:prstGeom>
            <a:solidFill>
              <a:srgbClr val="1CABE2">
                <a:alpha val="100000"/>
              </a:srgbClr>
            </a:solidFill>
          </p:spPr>
          <p:txBody>
            <a:bodyPr/>
            <a:lstStyle/>
            <a:p/>
          </p:txBody>
        </p:sp>
        <p:sp>
          <p:nvSpPr>
            <p:cNvPr id="104" name="rc104"/>
            <p:cNvSpPr/>
            <p:nvPr/>
          </p:nvSpPr>
          <p:spPr>
            <a:xfrm>
              <a:off x="6976229" y="3444741"/>
              <a:ext cx="203168" cy="1240645"/>
            </a:xfrm>
            <a:prstGeom prst="rect">
              <a:avLst/>
            </a:prstGeom>
            <a:solidFill>
              <a:srgbClr val="80BD41">
                <a:alpha val="100000"/>
              </a:srgbClr>
            </a:solidFill>
          </p:spPr>
          <p:txBody>
            <a:bodyPr/>
            <a:lstStyle/>
            <a:p/>
          </p:txBody>
        </p:sp>
        <p:sp>
          <p:nvSpPr>
            <p:cNvPr id="105" name="rc105"/>
            <p:cNvSpPr/>
            <p:nvPr/>
          </p:nvSpPr>
          <p:spPr>
            <a:xfrm>
              <a:off x="6976229" y="3379443"/>
              <a:ext cx="203168" cy="26118"/>
            </a:xfrm>
            <a:prstGeom prst="rect">
              <a:avLst/>
            </a:prstGeom>
            <a:solidFill>
              <a:srgbClr val="0058AB">
                <a:alpha val="100000"/>
              </a:srgbClr>
            </a:solidFill>
          </p:spPr>
          <p:txBody>
            <a:bodyPr/>
            <a:lstStyle/>
            <a:p/>
          </p:txBody>
        </p:sp>
        <p:sp>
          <p:nvSpPr>
            <p:cNvPr id="106" name="rc106"/>
            <p:cNvSpPr/>
            <p:nvPr/>
          </p:nvSpPr>
          <p:spPr>
            <a:xfrm>
              <a:off x="6976229" y="3405561"/>
              <a:ext cx="203168" cy="39180"/>
            </a:xfrm>
            <a:prstGeom prst="rect">
              <a:avLst/>
            </a:prstGeom>
            <a:solidFill>
              <a:srgbClr val="1CABE2">
                <a:alpha val="100000"/>
              </a:srgbClr>
            </a:solidFill>
          </p:spPr>
          <p:txBody>
            <a:bodyPr/>
            <a:lstStyle/>
            <a:p/>
          </p:txBody>
        </p:sp>
        <p:sp>
          <p:nvSpPr>
            <p:cNvPr id="107" name="rc107"/>
            <p:cNvSpPr/>
            <p:nvPr/>
          </p:nvSpPr>
          <p:spPr>
            <a:xfrm>
              <a:off x="7201972" y="3430485"/>
              <a:ext cx="203168" cy="31500"/>
            </a:xfrm>
            <a:prstGeom prst="rect">
              <a:avLst/>
            </a:prstGeom>
            <a:solidFill>
              <a:srgbClr val="F26A21">
                <a:alpha val="100000"/>
              </a:srgbClr>
            </a:solidFill>
          </p:spPr>
          <p:txBody>
            <a:bodyPr/>
            <a:lstStyle/>
            <a:p/>
          </p:txBody>
        </p:sp>
        <p:sp>
          <p:nvSpPr>
            <p:cNvPr id="108" name="rc108"/>
            <p:cNvSpPr/>
            <p:nvPr/>
          </p:nvSpPr>
          <p:spPr>
            <a:xfrm>
              <a:off x="7201972" y="3461985"/>
              <a:ext cx="203168" cy="1223401"/>
            </a:xfrm>
            <a:prstGeom prst="rect">
              <a:avLst/>
            </a:prstGeom>
            <a:solidFill>
              <a:srgbClr val="FFC20E">
                <a:alpha val="100000"/>
              </a:srgbClr>
            </a:solidFill>
          </p:spPr>
          <p:txBody>
            <a:bodyPr/>
            <a:lstStyle/>
            <a:p/>
          </p:txBody>
        </p:sp>
        <p:sp>
          <p:nvSpPr>
            <p:cNvPr id="109" name="rc109"/>
            <p:cNvSpPr/>
            <p:nvPr/>
          </p:nvSpPr>
          <p:spPr>
            <a:xfrm>
              <a:off x="7427714" y="3412692"/>
              <a:ext cx="203168" cy="37991"/>
            </a:xfrm>
            <a:prstGeom prst="rect">
              <a:avLst/>
            </a:prstGeom>
            <a:solidFill>
              <a:srgbClr val="F26A21">
                <a:alpha val="100000"/>
              </a:srgbClr>
            </a:solidFill>
          </p:spPr>
          <p:txBody>
            <a:bodyPr/>
            <a:lstStyle/>
            <a:p/>
          </p:txBody>
        </p:sp>
        <p:sp>
          <p:nvSpPr>
            <p:cNvPr id="110" name="rc110"/>
            <p:cNvSpPr/>
            <p:nvPr/>
          </p:nvSpPr>
          <p:spPr>
            <a:xfrm>
              <a:off x="7427714" y="3450684"/>
              <a:ext cx="203168" cy="1234703"/>
            </a:xfrm>
            <a:prstGeom prst="rect">
              <a:avLst/>
            </a:prstGeom>
            <a:solidFill>
              <a:srgbClr val="FFC20E">
                <a:alpha val="100000"/>
              </a:srgbClr>
            </a:solidFill>
          </p:spPr>
          <p:txBody>
            <a:bodyPr/>
            <a:lstStyle/>
            <a:p/>
          </p:txBody>
        </p:sp>
        <p:sp>
          <p:nvSpPr>
            <p:cNvPr id="111" name="rc111"/>
            <p:cNvSpPr/>
            <p:nvPr/>
          </p:nvSpPr>
          <p:spPr>
            <a:xfrm>
              <a:off x="7653457" y="3397998"/>
              <a:ext cx="203168" cy="45820"/>
            </a:xfrm>
            <a:prstGeom prst="rect">
              <a:avLst/>
            </a:prstGeom>
            <a:solidFill>
              <a:srgbClr val="F26A21">
                <a:alpha val="100000"/>
              </a:srgbClr>
            </a:solidFill>
          </p:spPr>
          <p:txBody>
            <a:bodyPr/>
            <a:lstStyle/>
            <a:p/>
          </p:txBody>
        </p:sp>
        <p:sp>
          <p:nvSpPr>
            <p:cNvPr id="112" name="rc112"/>
            <p:cNvSpPr/>
            <p:nvPr/>
          </p:nvSpPr>
          <p:spPr>
            <a:xfrm>
              <a:off x="7653457" y="3443819"/>
              <a:ext cx="203168" cy="1241567"/>
            </a:xfrm>
            <a:prstGeom prst="rect">
              <a:avLst/>
            </a:prstGeom>
            <a:solidFill>
              <a:srgbClr val="FFC20E">
                <a:alpha val="100000"/>
              </a:srgbClr>
            </a:solidFill>
          </p:spPr>
          <p:txBody>
            <a:bodyPr/>
            <a:lstStyle/>
            <a:p/>
          </p:txBody>
        </p:sp>
        <p:sp>
          <p:nvSpPr>
            <p:cNvPr id="113" name="rc113"/>
            <p:cNvSpPr/>
            <p:nvPr/>
          </p:nvSpPr>
          <p:spPr>
            <a:xfrm>
              <a:off x="7879199" y="3383042"/>
              <a:ext cx="203168" cy="55263"/>
            </a:xfrm>
            <a:prstGeom prst="rect">
              <a:avLst/>
            </a:prstGeom>
            <a:solidFill>
              <a:srgbClr val="F26A21">
                <a:alpha val="100000"/>
              </a:srgbClr>
            </a:solidFill>
          </p:spPr>
          <p:txBody>
            <a:bodyPr/>
            <a:lstStyle/>
            <a:p/>
          </p:txBody>
        </p:sp>
        <p:sp>
          <p:nvSpPr>
            <p:cNvPr id="114" name="rc114"/>
            <p:cNvSpPr/>
            <p:nvPr/>
          </p:nvSpPr>
          <p:spPr>
            <a:xfrm>
              <a:off x="7879199" y="3438306"/>
              <a:ext cx="203168" cy="1247081"/>
            </a:xfrm>
            <a:prstGeom prst="rect">
              <a:avLst/>
            </a:prstGeom>
            <a:solidFill>
              <a:srgbClr val="FFC20E">
                <a:alpha val="100000"/>
              </a:srgbClr>
            </a:solidFill>
          </p:spPr>
          <p:txBody>
            <a:bodyPr/>
            <a:lstStyle/>
            <a:p/>
          </p:txBody>
        </p:sp>
        <p:sp>
          <p:nvSpPr>
            <p:cNvPr id="115" name="rc115"/>
            <p:cNvSpPr/>
            <p:nvPr/>
          </p:nvSpPr>
          <p:spPr>
            <a:xfrm>
              <a:off x="8104941" y="3368161"/>
              <a:ext cx="203168" cy="66651"/>
            </a:xfrm>
            <a:prstGeom prst="rect">
              <a:avLst/>
            </a:prstGeom>
            <a:solidFill>
              <a:srgbClr val="F26A21">
                <a:alpha val="100000"/>
              </a:srgbClr>
            </a:solidFill>
          </p:spPr>
          <p:txBody>
            <a:bodyPr/>
            <a:lstStyle/>
            <a:p/>
          </p:txBody>
        </p:sp>
        <p:sp>
          <p:nvSpPr>
            <p:cNvPr id="116" name="rc116"/>
            <p:cNvSpPr/>
            <p:nvPr/>
          </p:nvSpPr>
          <p:spPr>
            <a:xfrm>
              <a:off x="8104941" y="3434812"/>
              <a:ext cx="203168" cy="1250574"/>
            </a:xfrm>
            <a:prstGeom prst="rect">
              <a:avLst/>
            </a:prstGeom>
            <a:solidFill>
              <a:srgbClr val="FFC20E">
                <a:alpha val="100000"/>
              </a:srgbClr>
            </a:solidFill>
          </p:spPr>
          <p:txBody>
            <a:bodyPr/>
            <a:lstStyle/>
            <a:p/>
          </p:txBody>
        </p:sp>
        <p:sp>
          <p:nvSpPr>
            <p:cNvPr id="117" name="pl117"/>
            <p:cNvSpPr/>
            <p:nvPr/>
          </p:nvSpPr>
          <p:spPr>
            <a:xfrm>
              <a:off x="1434255" y="2071041"/>
              <a:ext cx="5643558" cy="554558"/>
            </a:xfrm>
            <a:custGeom>
              <a:avLst/>
              <a:pathLst>
                <a:path w="5643558" h="554558">
                  <a:moveTo>
                    <a:pt x="0" y="211260"/>
                  </a:moveTo>
                  <a:lnTo>
                    <a:pt x="225742" y="0"/>
                  </a:lnTo>
                  <a:lnTo>
                    <a:pt x="451484" y="79222"/>
                  </a:lnTo>
                  <a:lnTo>
                    <a:pt x="677227" y="26407"/>
                  </a:lnTo>
                  <a:lnTo>
                    <a:pt x="902969" y="79222"/>
                  </a:lnTo>
                  <a:lnTo>
                    <a:pt x="1128711" y="26407"/>
                  </a:lnTo>
                  <a:lnTo>
                    <a:pt x="1354454" y="0"/>
                  </a:lnTo>
                  <a:lnTo>
                    <a:pt x="1580196" y="0"/>
                  </a:lnTo>
                  <a:lnTo>
                    <a:pt x="1805938" y="26407"/>
                  </a:lnTo>
                  <a:lnTo>
                    <a:pt x="2031681" y="26407"/>
                  </a:lnTo>
                  <a:lnTo>
                    <a:pt x="2257423" y="26407"/>
                  </a:lnTo>
                  <a:lnTo>
                    <a:pt x="2483165" y="26407"/>
                  </a:lnTo>
                  <a:lnTo>
                    <a:pt x="2708908" y="26407"/>
                  </a:lnTo>
                  <a:lnTo>
                    <a:pt x="2934650" y="0"/>
                  </a:lnTo>
                  <a:lnTo>
                    <a:pt x="3160393" y="26407"/>
                  </a:lnTo>
                  <a:lnTo>
                    <a:pt x="3386135" y="0"/>
                  </a:lnTo>
                  <a:lnTo>
                    <a:pt x="3611877" y="0"/>
                  </a:lnTo>
                  <a:lnTo>
                    <a:pt x="3837620" y="0"/>
                  </a:lnTo>
                  <a:lnTo>
                    <a:pt x="4063362" y="26407"/>
                  </a:lnTo>
                  <a:lnTo>
                    <a:pt x="4289104" y="237667"/>
                  </a:lnTo>
                  <a:lnTo>
                    <a:pt x="4514847" y="554558"/>
                  </a:lnTo>
                  <a:lnTo>
                    <a:pt x="4740589" y="369705"/>
                  </a:lnTo>
                  <a:lnTo>
                    <a:pt x="4966331" y="184852"/>
                  </a:lnTo>
                  <a:lnTo>
                    <a:pt x="5192074" y="52815"/>
                  </a:lnTo>
                  <a:lnTo>
                    <a:pt x="5417816" y="52815"/>
                  </a:lnTo>
                  <a:lnTo>
                    <a:pt x="5643558" y="2640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580965"/>
            </a:xfrm>
            <a:custGeom>
              <a:avLst/>
              <a:pathLst>
                <a:path w="5643558" h="580965">
                  <a:moveTo>
                    <a:pt x="0" y="211260"/>
                  </a:moveTo>
                  <a:lnTo>
                    <a:pt x="225742" y="0"/>
                  </a:lnTo>
                  <a:lnTo>
                    <a:pt x="451484" y="105630"/>
                  </a:lnTo>
                  <a:lnTo>
                    <a:pt x="677227" y="52815"/>
                  </a:lnTo>
                  <a:lnTo>
                    <a:pt x="902969" y="105630"/>
                  </a:lnTo>
                  <a:lnTo>
                    <a:pt x="1128711" y="105630"/>
                  </a:lnTo>
                  <a:lnTo>
                    <a:pt x="1354454" y="26407"/>
                  </a:lnTo>
                  <a:lnTo>
                    <a:pt x="1580196" y="26407"/>
                  </a:lnTo>
                  <a:lnTo>
                    <a:pt x="1805938" y="52815"/>
                  </a:lnTo>
                  <a:lnTo>
                    <a:pt x="2031681" y="26407"/>
                  </a:lnTo>
                  <a:lnTo>
                    <a:pt x="2257423" y="26407"/>
                  </a:lnTo>
                  <a:lnTo>
                    <a:pt x="2483165" y="26407"/>
                  </a:lnTo>
                  <a:lnTo>
                    <a:pt x="2708908" y="26407"/>
                  </a:lnTo>
                  <a:lnTo>
                    <a:pt x="2934650" y="26407"/>
                  </a:lnTo>
                  <a:lnTo>
                    <a:pt x="3160393" y="26407"/>
                  </a:lnTo>
                  <a:lnTo>
                    <a:pt x="3386135" y="0"/>
                  </a:lnTo>
                  <a:lnTo>
                    <a:pt x="3611877" y="26407"/>
                  </a:lnTo>
                  <a:lnTo>
                    <a:pt x="3837620" y="0"/>
                  </a:lnTo>
                  <a:lnTo>
                    <a:pt x="4063362" y="79222"/>
                  </a:lnTo>
                  <a:lnTo>
                    <a:pt x="4289104" y="264075"/>
                  </a:lnTo>
                  <a:lnTo>
                    <a:pt x="4514847" y="580965"/>
                  </a:lnTo>
                  <a:lnTo>
                    <a:pt x="4740589" y="369705"/>
                  </a:lnTo>
                  <a:lnTo>
                    <a:pt x="4966331" y="184852"/>
                  </a:lnTo>
                  <a:lnTo>
                    <a:pt x="5192074" y="79222"/>
                  </a:lnTo>
                  <a:lnTo>
                    <a:pt x="5417816" y="79222"/>
                  </a:lnTo>
                  <a:lnTo>
                    <a:pt x="5643558" y="105630"/>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5880773"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5" name="tx125"/>
            <p:cNvSpPr/>
            <p:nvPr/>
          </p:nvSpPr>
          <p:spPr>
            <a:xfrm>
              <a:off x="6106516"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6" name="tx126"/>
            <p:cNvSpPr/>
            <p:nvPr/>
          </p:nvSpPr>
          <p:spPr>
            <a:xfrm>
              <a:off x="633225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7" name="tx127"/>
            <p:cNvSpPr/>
            <p:nvPr/>
          </p:nvSpPr>
          <p:spPr>
            <a:xfrm>
              <a:off x="655800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365926"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249463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565503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588077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6" name="tx136"/>
            <p:cNvSpPr/>
            <p:nvPr/>
          </p:nvSpPr>
          <p:spPr>
            <a:xfrm>
              <a:off x="6106516"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633225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8" name="tx138"/>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40" name="tx140"/>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593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4906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220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3533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7846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18469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Jordan</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Jordan is projected to have a  moderate increase (10,000-50,000) in the number of surviving infants by 2030. Therefore, maintaining current coverage requires vaccinating an increasing number of children.
To achieve the IA2030 ZD target, approximately the same (~-0.46%) children need to be vaccinated with DTP1 each year. This will require increases in immunization programme and health system capacity.</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Approximately the same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2978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8812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4464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8048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6315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40895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76729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1256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4839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4232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90970" y="4164866"/>
              <a:ext cx="215906" cy="885744"/>
            </a:xfrm>
            <a:prstGeom prst="rect">
              <a:avLst/>
            </a:prstGeom>
            <a:solidFill>
              <a:srgbClr val="0058AB">
                <a:alpha val="100000"/>
              </a:srgbClr>
            </a:solidFill>
          </p:spPr>
          <p:txBody>
            <a:bodyPr/>
            <a:lstStyle/>
            <a:p/>
          </p:txBody>
        </p:sp>
        <p:sp>
          <p:nvSpPr>
            <p:cNvPr id="44" name="rc44"/>
            <p:cNvSpPr/>
            <p:nvPr/>
          </p:nvSpPr>
          <p:spPr>
            <a:xfrm>
              <a:off x="1530867" y="4951988"/>
              <a:ext cx="215906" cy="98622"/>
            </a:xfrm>
            <a:prstGeom prst="rect">
              <a:avLst/>
            </a:prstGeom>
            <a:solidFill>
              <a:srgbClr val="0058AB">
                <a:alpha val="100000"/>
              </a:srgbClr>
            </a:solidFill>
          </p:spPr>
          <p:txBody>
            <a:bodyPr/>
            <a:lstStyle/>
            <a:p/>
          </p:txBody>
        </p:sp>
        <p:sp>
          <p:nvSpPr>
            <p:cNvPr id="45" name="rc45"/>
            <p:cNvSpPr/>
            <p:nvPr/>
          </p:nvSpPr>
          <p:spPr>
            <a:xfrm>
              <a:off x="1770763" y="4647907"/>
              <a:ext cx="215906" cy="402704"/>
            </a:xfrm>
            <a:prstGeom prst="rect">
              <a:avLst/>
            </a:prstGeom>
            <a:solidFill>
              <a:srgbClr val="0058AB">
                <a:alpha val="100000"/>
              </a:srgbClr>
            </a:solidFill>
          </p:spPr>
          <p:txBody>
            <a:bodyPr/>
            <a:lstStyle/>
            <a:p/>
          </p:txBody>
        </p:sp>
        <p:sp>
          <p:nvSpPr>
            <p:cNvPr id="46" name="rc46"/>
            <p:cNvSpPr/>
            <p:nvPr/>
          </p:nvSpPr>
          <p:spPr>
            <a:xfrm>
              <a:off x="2010660" y="4844703"/>
              <a:ext cx="215906" cy="205908"/>
            </a:xfrm>
            <a:prstGeom prst="rect">
              <a:avLst/>
            </a:prstGeom>
            <a:solidFill>
              <a:srgbClr val="0058AB">
                <a:alpha val="100000"/>
              </a:srgbClr>
            </a:solidFill>
          </p:spPr>
          <p:txBody>
            <a:bodyPr/>
            <a:lstStyle/>
            <a:p/>
          </p:txBody>
        </p:sp>
        <p:sp>
          <p:nvSpPr>
            <p:cNvPr id="47" name="rc47"/>
            <p:cNvSpPr/>
            <p:nvPr/>
          </p:nvSpPr>
          <p:spPr>
            <a:xfrm>
              <a:off x="2250556" y="4639373"/>
              <a:ext cx="215906" cy="411238"/>
            </a:xfrm>
            <a:prstGeom prst="rect">
              <a:avLst/>
            </a:prstGeom>
            <a:solidFill>
              <a:srgbClr val="0058AB">
                <a:alpha val="100000"/>
              </a:srgbClr>
            </a:solidFill>
          </p:spPr>
          <p:txBody>
            <a:bodyPr/>
            <a:lstStyle/>
            <a:p/>
          </p:txBody>
        </p:sp>
        <p:sp>
          <p:nvSpPr>
            <p:cNvPr id="48" name="rc48"/>
            <p:cNvSpPr/>
            <p:nvPr/>
          </p:nvSpPr>
          <p:spPr>
            <a:xfrm>
              <a:off x="2490453" y="4844190"/>
              <a:ext cx="215906" cy="206421"/>
            </a:xfrm>
            <a:prstGeom prst="rect">
              <a:avLst/>
            </a:prstGeom>
            <a:solidFill>
              <a:srgbClr val="0058AB">
                <a:alpha val="100000"/>
              </a:srgbClr>
            </a:solidFill>
          </p:spPr>
          <p:txBody>
            <a:bodyPr/>
            <a:lstStyle/>
            <a:p/>
          </p:txBody>
        </p:sp>
        <p:sp>
          <p:nvSpPr>
            <p:cNvPr id="49" name="rc49"/>
            <p:cNvSpPr/>
            <p:nvPr/>
          </p:nvSpPr>
          <p:spPr>
            <a:xfrm>
              <a:off x="2730349" y="4943390"/>
              <a:ext cx="215906" cy="107221"/>
            </a:xfrm>
            <a:prstGeom prst="rect">
              <a:avLst/>
            </a:prstGeom>
            <a:solidFill>
              <a:srgbClr val="0058AB">
                <a:alpha val="100000"/>
              </a:srgbClr>
            </a:solidFill>
          </p:spPr>
          <p:txBody>
            <a:bodyPr/>
            <a:lstStyle/>
            <a:p/>
          </p:txBody>
        </p:sp>
        <p:sp>
          <p:nvSpPr>
            <p:cNvPr id="50" name="rc50"/>
            <p:cNvSpPr/>
            <p:nvPr/>
          </p:nvSpPr>
          <p:spPr>
            <a:xfrm>
              <a:off x="2970245" y="4929210"/>
              <a:ext cx="215906" cy="121401"/>
            </a:xfrm>
            <a:prstGeom prst="rect">
              <a:avLst/>
            </a:prstGeom>
            <a:solidFill>
              <a:srgbClr val="0058AB">
                <a:alpha val="100000"/>
              </a:srgbClr>
            </a:solidFill>
          </p:spPr>
          <p:txBody>
            <a:bodyPr/>
            <a:lstStyle/>
            <a:p/>
          </p:txBody>
        </p:sp>
        <p:sp>
          <p:nvSpPr>
            <p:cNvPr id="51" name="rc51"/>
            <p:cNvSpPr/>
            <p:nvPr/>
          </p:nvSpPr>
          <p:spPr>
            <a:xfrm>
              <a:off x="3210142" y="4797285"/>
              <a:ext cx="215906" cy="253326"/>
            </a:xfrm>
            <a:prstGeom prst="rect">
              <a:avLst/>
            </a:prstGeom>
            <a:solidFill>
              <a:srgbClr val="0058AB">
                <a:alpha val="100000"/>
              </a:srgbClr>
            </a:solidFill>
          </p:spPr>
          <p:txBody>
            <a:bodyPr/>
            <a:lstStyle/>
            <a:p/>
          </p:txBody>
        </p:sp>
        <p:sp>
          <p:nvSpPr>
            <p:cNvPr id="52" name="rc52"/>
            <p:cNvSpPr/>
            <p:nvPr/>
          </p:nvSpPr>
          <p:spPr>
            <a:xfrm>
              <a:off x="3450038" y="4792986"/>
              <a:ext cx="215906" cy="257625"/>
            </a:xfrm>
            <a:prstGeom prst="rect">
              <a:avLst/>
            </a:prstGeom>
            <a:solidFill>
              <a:srgbClr val="0058AB">
                <a:alpha val="100000"/>
              </a:srgbClr>
            </a:solidFill>
          </p:spPr>
          <p:txBody>
            <a:bodyPr/>
            <a:lstStyle/>
            <a:p/>
          </p:txBody>
        </p:sp>
        <p:sp>
          <p:nvSpPr>
            <p:cNvPr id="53" name="rc53"/>
            <p:cNvSpPr/>
            <p:nvPr/>
          </p:nvSpPr>
          <p:spPr>
            <a:xfrm>
              <a:off x="3689935" y="4791831"/>
              <a:ext cx="215906" cy="258780"/>
            </a:xfrm>
            <a:prstGeom prst="rect">
              <a:avLst/>
            </a:prstGeom>
            <a:solidFill>
              <a:srgbClr val="0058AB">
                <a:alpha val="100000"/>
              </a:srgbClr>
            </a:solidFill>
          </p:spPr>
          <p:txBody>
            <a:bodyPr/>
            <a:lstStyle/>
            <a:p/>
          </p:txBody>
        </p:sp>
        <p:sp>
          <p:nvSpPr>
            <p:cNvPr id="54" name="rc54"/>
            <p:cNvSpPr/>
            <p:nvPr/>
          </p:nvSpPr>
          <p:spPr>
            <a:xfrm>
              <a:off x="3929831" y="4791574"/>
              <a:ext cx="215906" cy="259037"/>
            </a:xfrm>
            <a:prstGeom prst="rect">
              <a:avLst/>
            </a:prstGeom>
            <a:solidFill>
              <a:srgbClr val="0058AB">
                <a:alpha val="100000"/>
              </a:srgbClr>
            </a:solidFill>
          </p:spPr>
          <p:txBody>
            <a:bodyPr/>
            <a:lstStyle/>
            <a:p/>
          </p:txBody>
        </p:sp>
        <p:sp>
          <p:nvSpPr>
            <p:cNvPr id="55" name="rc55"/>
            <p:cNvSpPr/>
            <p:nvPr/>
          </p:nvSpPr>
          <p:spPr>
            <a:xfrm>
              <a:off x="4169728" y="4792601"/>
              <a:ext cx="215906" cy="258010"/>
            </a:xfrm>
            <a:prstGeom prst="rect">
              <a:avLst/>
            </a:prstGeom>
            <a:solidFill>
              <a:srgbClr val="0058AB">
                <a:alpha val="100000"/>
              </a:srgbClr>
            </a:solidFill>
          </p:spPr>
          <p:txBody>
            <a:bodyPr/>
            <a:lstStyle/>
            <a:p/>
          </p:txBody>
        </p:sp>
        <p:sp>
          <p:nvSpPr>
            <p:cNvPr id="56" name="rc56"/>
            <p:cNvSpPr/>
            <p:nvPr/>
          </p:nvSpPr>
          <p:spPr>
            <a:xfrm>
              <a:off x="4409624" y="4924654"/>
              <a:ext cx="215906" cy="125957"/>
            </a:xfrm>
            <a:prstGeom prst="rect">
              <a:avLst/>
            </a:prstGeom>
            <a:solidFill>
              <a:srgbClr val="0058AB">
                <a:alpha val="100000"/>
              </a:srgbClr>
            </a:solidFill>
          </p:spPr>
          <p:txBody>
            <a:bodyPr/>
            <a:lstStyle/>
            <a:p/>
          </p:txBody>
        </p:sp>
        <p:sp>
          <p:nvSpPr>
            <p:cNvPr id="57" name="rc57"/>
            <p:cNvSpPr/>
            <p:nvPr/>
          </p:nvSpPr>
          <p:spPr>
            <a:xfrm>
              <a:off x="4649521" y="4780024"/>
              <a:ext cx="215906" cy="270587"/>
            </a:xfrm>
            <a:prstGeom prst="rect">
              <a:avLst/>
            </a:prstGeom>
            <a:solidFill>
              <a:srgbClr val="0058AB">
                <a:alpha val="100000"/>
              </a:srgbClr>
            </a:solidFill>
          </p:spPr>
          <p:txBody>
            <a:bodyPr/>
            <a:lstStyle/>
            <a:p/>
          </p:txBody>
        </p:sp>
        <p:sp>
          <p:nvSpPr>
            <p:cNvPr id="58" name="rc58"/>
            <p:cNvSpPr/>
            <p:nvPr/>
          </p:nvSpPr>
          <p:spPr>
            <a:xfrm>
              <a:off x="4889417" y="4907714"/>
              <a:ext cx="215906" cy="142897"/>
            </a:xfrm>
            <a:prstGeom prst="rect">
              <a:avLst/>
            </a:prstGeom>
            <a:solidFill>
              <a:srgbClr val="0058AB">
                <a:alpha val="100000"/>
              </a:srgbClr>
            </a:solidFill>
          </p:spPr>
          <p:txBody>
            <a:bodyPr/>
            <a:lstStyle/>
            <a:p/>
          </p:txBody>
        </p:sp>
        <p:sp>
          <p:nvSpPr>
            <p:cNvPr id="59" name="rc59"/>
            <p:cNvSpPr/>
            <p:nvPr/>
          </p:nvSpPr>
          <p:spPr>
            <a:xfrm>
              <a:off x="5129313" y="4900142"/>
              <a:ext cx="215906" cy="150468"/>
            </a:xfrm>
            <a:prstGeom prst="rect">
              <a:avLst/>
            </a:prstGeom>
            <a:solidFill>
              <a:srgbClr val="0058AB">
                <a:alpha val="100000"/>
              </a:srgbClr>
            </a:solidFill>
          </p:spPr>
          <p:txBody>
            <a:bodyPr/>
            <a:lstStyle/>
            <a:p/>
          </p:txBody>
        </p:sp>
        <p:sp>
          <p:nvSpPr>
            <p:cNvPr id="60" name="rc60"/>
            <p:cNvSpPr/>
            <p:nvPr/>
          </p:nvSpPr>
          <p:spPr>
            <a:xfrm>
              <a:off x="5369210" y="4900142"/>
              <a:ext cx="215906" cy="150468"/>
            </a:xfrm>
            <a:prstGeom prst="rect">
              <a:avLst/>
            </a:prstGeom>
            <a:solidFill>
              <a:srgbClr val="0058AB">
                <a:alpha val="100000"/>
              </a:srgbClr>
            </a:solidFill>
          </p:spPr>
          <p:txBody>
            <a:bodyPr/>
            <a:lstStyle/>
            <a:p/>
          </p:txBody>
        </p:sp>
        <p:sp>
          <p:nvSpPr>
            <p:cNvPr id="61" name="rc61"/>
            <p:cNvSpPr/>
            <p:nvPr/>
          </p:nvSpPr>
          <p:spPr>
            <a:xfrm>
              <a:off x="5609106" y="4749994"/>
              <a:ext cx="215906" cy="300616"/>
            </a:xfrm>
            <a:prstGeom prst="rect">
              <a:avLst/>
            </a:prstGeom>
            <a:solidFill>
              <a:srgbClr val="0058AB">
                <a:alpha val="100000"/>
              </a:srgbClr>
            </a:solidFill>
          </p:spPr>
          <p:txBody>
            <a:bodyPr/>
            <a:lstStyle/>
            <a:p/>
          </p:txBody>
        </p:sp>
        <p:sp>
          <p:nvSpPr>
            <p:cNvPr id="62" name="rc62"/>
            <p:cNvSpPr/>
            <p:nvPr/>
          </p:nvSpPr>
          <p:spPr>
            <a:xfrm>
              <a:off x="5849003" y="3546436"/>
              <a:ext cx="215906" cy="1504174"/>
            </a:xfrm>
            <a:prstGeom prst="rect">
              <a:avLst/>
            </a:prstGeom>
            <a:solidFill>
              <a:srgbClr val="0058AB">
                <a:alpha val="100000"/>
              </a:srgbClr>
            </a:solidFill>
          </p:spPr>
          <p:txBody>
            <a:bodyPr/>
            <a:lstStyle/>
            <a:p/>
          </p:txBody>
        </p:sp>
        <p:sp>
          <p:nvSpPr>
            <p:cNvPr id="63" name="rc63"/>
            <p:cNvSpPr/>
            <p:nvPr/>
          </p:nvSpPr>
          <p:spPr>
            <a:xfrm>
              <a:off x="6088899" y="1757558"/>
              <a:ext cx="215906" cy="3293053"/>
            </a:xfrm>
            <a:prstGeom prst="rect">
              <a:avLst/>
            </a:prstGeom>
            <a:solidFill>
              <a:srgbClr val="0058AB">
                <a:alpha val="100000"/>
              </a:srgbClr>
            </a:solidFill>
          </p:spPr>
          <p:txBody>
            <a:bodyPr/>
            <a:lstStyle/>
            <a:p/>
          </p:txBody>
        </p:sp>
        <p:sp>
          <p:nvSpPr>
            <p:cNvPr id="64" name="rc64"/>
            <p:cNvSpPr/>
            <p:nvPr/>
          </p:nvSpPr>
          <p:spPr>
            <a:xfrm>
              <a:off x="6328796" y="2806990"/>
              <a:ext cx="215906" cy="2243621"/>
            </a:xfrm>
            <a:prstGeom prst="rect">
              <a:avLst/>
            </a:prstGeom>
            <a:solidFill>
              <a:srgbClr val="0058AB">
                <a:alpha val="100000"/>
              </a:srgbClr>
            </a:solidFill>
          </p:spPr>
          <p:txBody>
            <a:bodyPr/>
            <a:lstStyle/>
            <a:p/>
          </p:txBody>
        </p:sp>
        <p:sp>
          <p:nvSpPr>
            <p:cNvPr id="65" name="rc65"/>
            <p:cNvSpPr/>
            <p:nvPr/>
          </p:nvSpPr>
          <p:spPr>
            <a:xfrm>
              <a:off x="6568692" y="3855202"/>
              <a:ext cx="215906" cy="1195408"/>
            </a:xfrm>
            <a:prstGeom prst="rect">
              <a:avLst/>
            </a:prstGeom>
            <a:solidFill>
              <a:srgbClr val="0058AB">
                <a:alpha val="100000"/>
              </a:srgbClr>
            </a:solidFill>
          </p:spPr>
          <p:txBody>
            <a:bodyPr/>
            <a:lstStyle/>
            <a:p/>
          </p:txBody>
        </p:sp>
        <p:sp>
          <p:nvSpPr>
            <p:cNvPr id="66" name="rc66"/>
            <p:cNvSpPr/>
            <p:nvPr/>
          </p:nvSpPr>
          <p:spPr>
            <a:xfrm>
              <a:off x="6808589" y="4601643"/>
              <a:ext cx="215906" cy="448968"/>
            </a:xfrm>
            <a:prstGeom prst="rect">
              <a:avLst/>
            </a:prstGeom>
            <a:solidFill>
              <a:srgbClr val="0058AB">
                <a:alpha val="100000"/>
              </a:srgbClr>
            </a:solidFill>
          </p:spPr>
          <p:txBody>
            <a:bodyPr/>
            <a:lstStyle/>
            <a:p/>
          </p:txBody>
        </p:sp>
        <p:sp>
          <p:nvSpPr>
            <p:cNvPr id="67" name="rc67"/>
            <p:cNvSpPr/>
            <p:nvPr/>
          </p:nvSpPr>
          <p:spPr>
            <a:xfrm>
              <a:off x="7048485" y="4600552"/>
              <a:ext cx="215906" cy="450058"/>
            </a:xfrm>
            <a:prstGeom prst="rect">
              <a:avLst/>
            </a:prstGeom>
            <a:solidFill>
              <a:srgbClr val="0058AB">
                <a:alpha val="100000"/>
              </a:srgbClr>
            </a:solidFill>
          </p:spPr>
          <p:txBody>
            <a:bodyPr/>
            <a:lstStyle/>
            <a:p/>
          </p:txBody>
        </p:sp>
        <p:sp>
          <p:nvSpPr>
            <p:cNvPr id="68" name="rc68"/>
            <p:cNvSpPr/>
            <p:nvPr/>
          </p:nvSpPr>
          <p:spPr>
            <a:xfrm>
              <a:off x="7288381" y="4755898"/>
              <a:ext cx="215906" cy="294713"/>
            </a:xfrm>
            <a:prstGeom prst="rect">
              <a:avLst/>
            </a:prstGeom>
            <a:solidFill>
              <a:srgbClr val="0058AB">
                <a:alpha val="100000"/>
              </a:srgbClr>
            </a:solidFill>
          </p:spPr>
          <p:txBody>
            <a:bodyPr/>
            <a:lstStyle/>
            <a:p/>
          </p:txBody>
        </p:sp>
        <p:sp>
          <p:nvSpPr>
            <p:cNvPr id="69" name="rc69"/>
            <p:cNvSpPr/>
            <p:nvPr/>
          </p:nvSpPr>
          <p:spPr>
            <a:xfrm>
              <a:off x="8487864" y="4298524"/>
              <a:ext cx="215906" cy="752087"/>
            </a:xfrm>
            <a:prstGeom prst="rect">
              <a:avLst/>
            </a:prstGeom>
            <a:solidFill>
              <a:srgbClr val="69DBFF">
                <a:alpha val="100000"/>
              </a:srgbClr>
            </a:solidFill>
          </p:spPr>
          <p:txBody>
            <a:bodyPr/>
            <a:lstStyle/>
            <a:p/>
          </p:txBody>
        </p:sp>
        <p:sp>
          <p:nvSpPr>
            <p:cNvPr id="70" name="pl70"/>
            <p:cNvSpPr/>
            <p:nvPr/>
          </p:nvSpPr>
          <p:spPr>
            <a:xfrm>
              <a:off x="6196853" y="3546436"/>
              <a:ext cx="2398964" cy="752087"/>
            </a:xfrm>
            <a:custGeom>
              <a:avLst/>
              <a:pathLst>
                <a:path w="2398964" h="752087">
                  <a:moveTo>
                    <a:pt x="0" y="0"/>
                  </a:moveTo>
                  <a:lnTo>
                    <a:pt x="239896" y="75208"/>
                  </a:lnTo>
                  <a:lnTo>
                    <a:pt x="479792" y="150417"/>
                  </a:lnTo>
                  <a:lnTo>
                    <a:pt x="719689" y="225626"/>
                  </a:lnTo>
                  <a:lnTo>
                    <a:pt x="959585" y="300834"/>
                  </a:lnTo>
                  <a:lnTo>
                    <a:pt x="1199482" y="376043"/>
                  </a:lnTo>
                  <a:lnTo>
                    <a:pt x="1439378" y="451252"/>
                  </a:lnTo>
                  <a:lnTo>
                    <a:pt x="1679275" y="526461"/>
                  </a:lnTo>
                  <a:lnTo>
                    <a:pt x="1919171" y="601669"/>
                  </a:lnTo>
                  <a:lnTo>
                    <a:pt x="2159067" y="676878"/>
                  </a:lnTo>
                  <a:lnTo>
                    <a:pt x="2398964" y="752087"/>
                  </a:lnTo>
                </a:path>
              </a:pathLst>
            </a:custGeom>
            <a:ln w="13550" cap="flat">
              <a:solidFill>
                <a:srgbClr val="000000">
                  <a:alpha val="100000"/>
                </a:srgbClr>
              </a:solidFill>
              <a:prstDash val="solid"/>
              <a:round/>
            </a:ln>
          </p:spPr>
          <p:txBody>
            <a:bodyPr/>
            <a:lstStyle/>
            <a:p/>
          </p:txBody>
        </p:sp>
        <p:sp>
          <p:nvSpPr>
            <p:cNvPr id="71" name="pt71"/>
            <p:cNvSpPr/>
            <p:nvPr/>
          </p:nvSpPr>
          <p:spPr>
            <a:xfrm>
              <a:off x="6172027" y="35216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11923" y="3596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51820" y="3672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91716" y="3747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31612" y="38224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71509" y="3897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11405" y="39728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51302" y="40480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1198" y="41232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1095" y="41984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0991" y="4273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515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370986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30682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6" name="tx86"/>
            <p:cNvSpPr/>
            <p:nvPr/>
          </p:nvSpPr>
          <p:spPr>
            <a:xfrm>
              <a:off x="508103" y="24265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7" name="tx87"/>
            <p:cNvSpPr/>
            <p:nvPr/>
          </p:nvSpPr>
          <p:spPr>
            <a:xfrm>
              <a:off x="508103" y="17848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8" name="tx88"/>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61384" y="5900002"/>
              <a:ext cx="201456" cy="201456"/>
            </a:xfrm>
            <a:prstGeom prst="rect">
              <a:avLst/>
            </a:prstGeom>
            <a:solidFill>
              <a:srgbClr val="0058AB">
                <a:alpha val="100000"/>
              </a:srgbClr>
            </a:solidFill>
          </p:spPr>
          <p:txBody>
            <a:bodyPr/>
            <a:lstStyle/>
            <a:p/>
          </p:txBody>
        </p:sp>
        <p:sp>
          <p:nvSpPr>
            <p:cNvPr id="118" name="rc118"/>
            <p:cNvSpPr/>
            <p:nvPr/>
          </p:nvSpPr>
          <p:spPr>
            <a:xfrm>
              <a:off x="4563470" y="5900002"/>
              <a:ext cx="201456" cy="201456"/>
            </a:xfrm>
            <a:prstGeom prst="rect">
              <a:avLst/>
            </a:prstGeom>
            <a:solidFill>
              <a:srgbClr val="69DBFF">
                <a:alpha val="100000"/>
              </a:srgbClr>
            </a:solidFill>
          </p:spPr>
          <p:txBody>
            <a:bodyPr/>
            <a:lstStyle/>
            <a:p/>
          </p:txBody>
        </p:sp>
        <p:sp>
          <p:nvSpPr>
            <p:cNvPr id="119" name="tx119"/>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038541" y="1330710"/>
              <a:ext cx="59176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Jordan</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74% lower than (ie. the country had achieved)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74% below the annual IA2030 goal, positioning the programme to reach, and potentially exceed the 2030 goal if current progress continues.</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0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8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6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61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43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24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06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09890"/>
              <a:ext cx="239888" cy="798130"/>
            </a:xfrm>
            <a:prstGeom prst="rect">
              <a:avLst/>
            </a:prstGeom>
            <a:solidFill>
              <a:srgbClr val="80BD41">
                <a:alpha val="100000"/>
              </a:srgbClr>
            </a:solidFill>
          </p:spPr>
          <p:txBody>
            <a:bodyPr/>
            <a:lstStyle/>
            <a:p/>
          </p:txBody>
        </p:sp>
        <p:sp>
          <p:nvSpPr>
            <p:cNvPr id="26" name="rc26"/>
            <p:cNvSpPr/>
            <p:nvPr/>
          </p:nvSpPr>
          <p:spPr>
            <a:xfrm>
              <a:off x="1296273" y="3430975"/>
              <a:ext cx="239888" cy="78915"/>
            </a:xfrm>
            <a:prstGeom prst="rect">
              <a:avLst/>
            </a:prstGeom>
            <a:solidFill>
              <a:srgbClr val="1CABE2">
                <a:alpha val="100000"/>
              </a:srgbClr>
            </a:solidFill>
          </p:spPr>
          <p:txBody>
            <a:bodyPr/>
            <a:lstStyle/>
            <a:p/>
          </p:txBody>
        </p:sp>
        <p:sp>
          <p:nvSpPr>
            <p:cNvPr id="27" name="rc27"/>
            <p:cNvSpPr/>
            <p:nvPr/>
          </p:nvSpPr>
          <p:spPr>
            <a:xfrm>
              <a:off x="1562816" y="3437608"/>
              <a:ext cx="239888" cy="870412"/>
            </a:xfrm>
            <a:prstGeom prst="rect">
              <a:avLst/>
            </a:prstGeom>
            <a:solidFill>
              <a:srgbClr val="80BD41">
                <a:alpha val="100000"/>
              </a:srgbClr>
            </a:solidFill>
          </p:spPr>
          <p:txBody>
            <a:bodyPr/>
            <a:lstStyle/>
            <a:p/>
          </p:txBody>
        </p:sp>
        <p:sp>
          <p:nvSpPr>
            <p:cNvPr id="28" name="rc28"/>
            <p:cNvSpPr/>
            <p:nvPr/>
          </p:nvSpPr>
          <p:spPr>
            <a:xfrm>
              <a:off x="1562816" y="3428802"/>
              <a:ext cx="239888" cy="8806"/>
            </a:xfrm>
            <a:prstGeom prst="rect">
              <a:avLst/>
            </a:prstGeom>
            <a:solidFill>
              <a:srgbClr val="1CABE2">
                <a:alpha val="100000"/>
              </a:srgbClr>
            </a:solidFill>
          </p:spPr>
          <p:txBody>
            <a:bodyPr/>
            <a:lstStyle/>
            <a:p/>
          </p:txBody>
        </p:sp>
        <p:sp>
          <p:nvSpPr>
            <p:cNvPr id="29" name="rc29"/>
            <p:cNvSpPr/>
            <p:nvPr/>
          </p:nvSpPr>
          <p:spPr>
            <a:xfrm>
              <a:off x="1829360" y="3446701"/>
              <a:ext cx="239888" cy="861320"/>
            </a:xfrm>
            <a:prstGeom prst="rect">
              <a:avLst/>
            </a:prstGeom>
            <a:solidFill>
              <a:srgbClr val="80BD41">
                <a:alpha val="100000"/>
              </a:srgbClr>
            </a:solidFill>
          </p:spPr>
          <p:txBody>
            <a:bodyPr/>
            <a:lstStyle/>
            <a:p/>
          </p:txBody>
        </p:sp>
        <p:sp>
          <p:nvSpPr>
            <p:cNvPr id="30" name="rc30"/>
            <p:cNvSpPr/>
            <p:nvPr/>
          </p:nvSpPr>
          <p:spPr>
            <a:xfrm>
              <a:off x="1829360" y="3410789"/>
              <a:ext cx="239888" cy="35912"/>
            </a:xfrm>
            <a:prstGeom prst="rect">
              <a:avLst/>
            </a:prstGeom>
            <a:solidFill>
              <a:srgbClr val="1CABE2">
                <a:alpha val="100000"/>
              </a:srgbClr>
            </a:solidFill>
          </p:spPr>
          <p:txBody>
            <a:bodyPr/>
            <a:lstStyle/>
            <a:p/>
          </p:txBody>
        </p:sp>
        <p:sp>
          <p:nvSpPr>
            <p:cNvPr id="31" name="rc31"/>
            <p:cNvSpPr/>
            <p:nvPr/>
          </p:nvSpPr>
          <p:spPr>
            <a:xfrm>
              <a:off x="2095903" y="3408730"/>
              <a:ext cx="239888" cy="899291"/>
            </a:xfrm>
            <a:prstGeom prst="rect">
              <a:avLst/>
            </a:prstGeom>
            <a:solidFill>
              <a:srgbClr val="80BD41">
                <a:alpha val="100000"/>
              </a:srgbClr>
            </a:solidFill>
          </p:spPr>
          <p:txBody>
            <a:bodyPr/>
            <a:lstStyle/>
            <a:p/>
          </p:txBody>
        </p:sp>
        <p:sp>
          <p:nvSpPr>
            <p:cNvPr id="32" name="rc32"/>
            <p:cNvSpPr/>
            <p:nvPr/>
          </p:nvSpPr>
          <p:spPr>
            <a:xfrm>
              <a:off x="2095903" y="3390374"/>
              <a:ext cx="239888" cy="18356"/>
            </a:xfrm>
            <a:prstGeom prst="rect">
              <a:avLst/>
            </a:prstGeom>
            <a:solidFill>
              <a:srgbClr val="1CABE2">
                <a:alpha val="100000"/>
              </a:srgbClr>
            </a:solidFill>
          </p:spPr>
          <p:txBody>
            <a:bodyPr/>
            <a:lstStyle/>
            <a:p/>
          </p:txBody>
        </p:sp>
        <p:sp>
          <p:nvSpPr>
            <p:cNvPr id="33" name="rc33"/>
            <p:cNvSpPr/>
            <p:nvPr/>
          </p:nvSpPr>
          <p:spPr>
            <a:xfrm>
              <a:off x="2362446" y="3428402"/>
              <a:ext cx="239888" cy="879619"/>
            </a:xfrm>
            <a:prstGeom prst="rect">
              <a:avLst/>
            </a:prstGeom>
            <a:solidFill>
              <a:srgbClr val="80BD41">
                <a:alpha val="100000"/>
              </a:srgbClr>
            </a:solidFill>
          </p:spPr>
          <p:txBody>
            <a:bodyPr/>
            <a:lstStyle/>
            <a:p/>
          </p:txBody>
        </p:sp>
        <p:sp>
          <p:nvSpPr>
            <p:cNvPr id="34" name="rc34"/>
            <p:cNvSpPr/>
            <p:nvPr/>
          </p:nvSpPr>
          <p:spPr>
            <a:xfrm>
              <a:off x="2362446" y="3391746"/>
              <a:ext cx="239888" cy="36655"/>
            </a:xfrm>
            <a:prstGeom prst="rect">
              <a:avLst/>
            </a:prstGeom>
            <a:solidFill>
              <a:srgbClr val="1CABE2">
                <a:alpha val="100000"/>
              </a:srgbClr>
            </a:solidFill>
          </p:spPr>
          <p:txBody>
            <a:bodyPr/>
            <a:lstStyle/>
            <a:p/>
          </p:txBody>
        </p:sp>
        <p:sp>
          <p:nvSpPr>
            <p:cNvPr id="35" name="rc35"/>
            <p:cNvSpPr/>
            <p:nvPr/>
          </p:nvSpPr>
          <p:spPr>
            <a:xfrm>
              <a:off x="2628989" y="3406671"/>
              <a:ext cx="239888" cy="901349"/>
            </a:xfrm>
            <a:prstGeom prst="rect">
              <a:avLst/>
            </a:prstGeom>
            <a:solidFill>
              <a:srgbClr val="80BD41">
                <a:alpha val="100000"/>
              </a:srgbClr>
            </a:solidFill>
          </p:spPr>
          <p:txBody>
            <a:bodyPr/>
            <a:lstStyle/>
            <a:p/>
          </p:txBody>
        </p:sp>
        <p:sp>
          <p:nvSpPr>
            <p:cNvPr id="36" name="rc36"/>
            <p:cNvSpPr/>
            <p:nvPr/>
          </p:nvSpPr>
          <p:spPr>
            <a:xfrm>
              <a:off x="2628989" y="3388258"/>
              <a:ext cx="239888" cy="18413"/>
            </a:xfrm>
            <a:prstGeom prst="rect">
              <a:avLst/>
            </a:prstGeom>
            <a:solidFill>
              <a:srgbClr val="1CABE2">
                <a:alpha val="100000"/>
              </a:srgbClr>
            </a:solidFill>
          </p:spPr>
          <p:txBody>
            <a:bodyPr/>
            <a:lstStyle/>
            <a:p/>
          </p:txBody>
        </p:sp>
        <p:sp>
          <p:nvSpPr>
            <p:cNvPr id="37" name="rc37"/>
            <p:cNvSpPr/>
            <p:nvPr/>
          </p:nvSpPr>
          <p:spPr>
            <a:xfrm>
              <a:off x="2895532" y="3361953"/>
              <a:ext cx="239888" cy="946068"/>
            </a:xfrm>
            <a:prstGeom prst="rect">
              <a:avLst/>
            </a:prstGeom>
            <a:solidFill>
              <a:srgbClr val="80BD41">
                <a:alpha val="100000"/>
              </a:srgbClr>
            </a:solidFill>
          </p:spPr>
          <p:txBody>
            <a:bodyPr/>
            <a:lstStyle/>
            <a:p/>
          </p:txBody>
        </p:sp>
        <p:sp>
          <p:nvSpPr>
            <p:cNvPr id="38" name="rc38"/>
            <p:cNvSpPr/>
            <p:nvPr/>
          </p:nvSpPr>
          <p:spPr>
            <a:xfrm>
              <a:off x="2895532" y="3352403"/>
              <a:ext cx="239888" cy="9549"/>
            </a:xfrm>
            <a:prstGeom prst="rect">
              <a:avLst/>
            </a:prstGeom>
            <a:solidFill>
              <a:srgbClr val="1CABE2">
                <a:alpha val="100000"/>
              </a:srgbClr>
            </a:solidFill>
          </p:spPr>
          <p:txBody>
            <a:bodyPr/>
            <a:lstStyle/>
            <a:p/>
          </p:txBody>
        </p:sp>
        <p:sp>
          <p:nvSpPr>
            <p:cNvPr id="39" name="rc39"/>
            <p:cNvSpPr/>
            <p:nvPr/>
          </p:nvSpPr>
          <p:spPr>
            <a:xfrm>
              <a:off x="3162075" y="3236775"/>
              <a:ext cx="239888" cy="1071246"/>
            </a:xfrm>
            <a:prstGeom prst="rect">
              <a:avLst/>
            </a:prstGeom>
            <a:solidFill>
              <a:srgbClr val="80BD41">
                <a:alpha val="100000"/>
              </a:srgbClr>
            </a:solidFill>
          </p:spPr>
          <p:txBody>
            <a:bodyPr/>
            <a:lstStyle/>
            <a:p/>
          </p:txBody>
        </p:sp>
        <p:sp>
          <p:nvSpPr>
            <p:cNvPr id="40" name="rc40"/>
            <p:cNvSpPr/>
            <p:nvPr/>
          </p:nvSpPr>
          <p:spPr>
            <a:xfrm>
              <a:off x="3162075" y="3225967"/>
              <a:ext cx="239888" cy="10807"/>
            </a:xfrm>
            <a:prstGeom prst="rect">
              <a:avLst/>
            </a:prstGeom>
            <a:solidFill>
              <a:srgbClr val="1CABE2">
                <a:alpha val="100000"/>
              </a:srgbClr>
            </a:solidFill>
          </p:spPr>
          <p:txBody>
            <a:bodyPr/>
            <a:lstStyle/>
            <a:p/>
          </p:txBody>
        </p:sp>
        <p:sp>
          <p:nvSpPr>
            <p:cNvPr id="41" name="rc41"/>
            <p:cNvSpPr/>
            <p:nvPr/>
          </p:nvSpPr>
          <p:spPr>
            <a:xfrm>
              <a:off x="3428618" y="3201892"/>
              <a:ext cx="239888" cy="1106129"/>
            </a:xfrm>
            <a:prstGeom prst="rect">
              <a:avLst/>
            </a:prstGeom>
            <a:solidFill>
              <a:srgbClr val="80BD41">
                <a:alpha val="100000"/>
              </a:srgbClr>
            </a:solidFill>
          </p:spPr>
          <p:txBody>
            <a:bodyPr/>
            <a:lstStyle/>
            <a:p/>
          </p:txBody>
        </p:sp>
        <p:sp>
          <p:nvSpPr>
            <p:cNvPr id="42" name="rc42"/>
            <p:cNvSpPr/>
            <p:nvPr/>
          </p:nvSpPr>
          <p:spPr>
            <a:xfrm>
              <a:off x="3428618" y="3179304"/>
              <a:ext cx="239888" cy="22588"/>
            </a:xfrm>
            <a:prstGeom prst="rect">
              <a:avLst/>
            </a:prstGeom>
            <a:solidFill>
              <a:srgbClr val="1CABE2">
                <a:alpha val="100000"/>
              </a:srgbClr>
            </a:solidFill>
          </p:spPr>
          <p:txBody>
            <a:bodyPr/>
            <a:lstStyle/>
            <a:p/>
          </p:txBody>
        </p:sp>
        <p:sp>
          <p:nvSpPr>
            <p:cNvPr id="43" name="rc43"/>
            <p:cNvSpPr/>
            <p:nvPr/>
          </p:nvSpPr>
          <p:spPr>
            <a:xfrm>
              <a:off x="3695161" y="3182849"/>
              <a:ext cx="239888" cy="1125171"/>
            </a:xfrm>
            <a:prstGeom prst="rect">
              <a:avLst/>
            </a:prstGeom>
            <a:solidFill>
              <a:srgbClr val="80BD41">
                <a:alpha val="100000"/>
              </a:srgbClr>
            </a:solidFill>
          </p:spPr>
          <p:txBody>
            <a:bodyPr/>
            <a:lstStyle/>
            <a:p/>
          </p:txBody>
        </p:sp>
        <p:sp>
          <p:nvSpPr>
            <p:cNvPr id="44" name="rc44"/>
            <p:cNvSpPr/>
            <p:nvPr/>
          </p:nvSpPr>
          <p:spPr>
            <a:xfrm>
              <a:off x="3695161" y="3159861"/>
              <a:ext cx="239888" cy="22988"/>
            </a:xfrm>
            <a:prstGeom prst="rect">
              <a:avLst/>
            </a:prstGeom>
            <a:solidFill>
              <a:srgbClr val="1CABE2">
                <a:alpha val="100000"/>
              </a:srgbClr>
            </a:solidFill>
          </p:spPr>
          <p:txBody>
            <a:bodyPr/>
            <a:lstStyle/>
            <a:p/>
          </p:txBody>
        </p:sp>
        <p:sp>
          <p:nvSpPr>
            <p:cNvPr id="45" name="rc45"/>
            <p:cNvSpPr/>
            <p:nvPr/>
          </p:nvSpPr>
          <p:spPr>
            <a:xfrm>
              <a:off x="3961705" y="3177931"/>
              <a:ext cx="239888" cy="1130089"/>
            </a:xfrm>
            <a:prstGeom prst="rect">
              <a:avLst/>
            </a:prstGeom>
            <a:solidFill>
              <a:srgbClr val="80BD41">
                <a:alpha val="100000"/>
              </a:srgbClr>
            </a:solidFill>
          </p:spPr>
          <p:txBody>
            <a:bodyPr/>
            <a:lstStyle/>
            <a:p/>
          </p:txBody>
        </p:sp>
        <p:sp>
          <p:nvSpPr>
            <p:cNvPr id="46" name="rc46"/>
            <p:cNvSpPr/>
            <p:nvPr/>
          </p:nvSpPr>
          <p:spPr>
            <a:xfrm>
              <a:off x="3961705" y="3154886"/>
              <a:ext cx="239888" cy="23045"/>
            </a:xfrm>
            <a:prstGeom prst="rect">
              <a:avLst/>
            </a:prstGeom>
            <a:solidFill>
              <a:srgbClr val="1CABE2">
                <a:alpha val="100000"/>
              </a:srgbClr>
            </a:solidFill>
          </p:spPr>
          <p:txBody>
            <a:bodyPr/>
            <a:lstStyle/>
            <a:p/>
          </p:txBody>
        </p:sp>
        <p:sp>
          <p:nvSpPr>
            <p:cNvPr id="47" name="rc47"/>
            <p:cNvSpPr/>
            <p:nvPr/>
          </p:nvSpPr>
          <p:spPr>
            <a:xfrm>
              <a:off x="4228248" y="3176902"/>
              <a:ext cx="239888" cy="1131119"/>
            </a:xfrm>
            <a:prstGeom prst="rect">
              <a:avLst/>
            </a:prstGeom>
            <a:solidFill>
              <a:srgbClr val="80BD41">
                <a:alpha val="100000"/>
              </a:srgbClr>
            </a:solidFill>
          </p:spPr>
          <p:txBody>
            <a:bodyPr/>
            <a:lstStyle/>
            <a:p/>
          </p:txBody>
        </p:sp>
        <p:sp>
          <p:nvSpPr>
            <p:cNvPr id="48" name="rc48"/>
            <p:cNvSpPr/>
            <p:nvPr/>
          </p:nvSpPr>
          <p:spPr>
            <a:xfrm>
              <a:off x="4228248" y="3153799"/>
              <a:ext cx="239888" cy="23102"/>
            </a:xfrm>
            <a:prstGeom prst="rect">
              <a:avLst/>
            </a:prstGeom>
            <a:solidFill>
              <a:srgbClr val="1CABE2">
                <a:alpha val="100000"/>
              </a:srgbClr>
            </a:solidFill>
          </p:spPr>
          <p:txBody>
            <a:bodyPr/>
            <a:lstStyle/>
            <a:p/>
          </p:txBody>
        </p:sp>
        <p:sp>
          <p:nvSpPr>
            <p:cNvPr id="49" name="rc49"/>
            <p:cNvSpPr/>
            <p:nvPr/>
          </p:nvSpPr>
          <p:spPr>
            <a:xfrm>
              <a:off x="4494791" y="3181420"/>
              <a:ext cx="239888" cy="1126601"/>
            </a:xfrm>
            <a:prstGeom prst="rect">
              <a:avLst/>
            </a:prstGeom>
            <a:solidFill>
              <a:srgbClr val="80BD41">
                <a:alpha val="100000"/>
              </a:srgbClr>
            </a:solidFill>
          </p:spPr>
          <p:txBody>
            <a:bodyPr/>
            <a:lstStyle/>
            <a:p/>
          </p:txBody>
        </p:sp>
        <p:sp>
          <p:nvSpPr>
            <p:cNvPr id="50" name="rc50"/>
            <p:cNvSpPr/>
            <p:nvPr/>
          </p:nvSpPr>
          <p:spPr>
            <a:xfrm>
              <a:off x="4494791" y="3158431"/>
              <a:ext cx="239888" cy="22988"/>
            </a:xfrm>
            <a:prstGeom prst="rect">
              <a:avLst/>
            </a:prstGeom>
            <a:solidFill>
              <a:srgbClr val="1CABE2">
                <a:alpha val="100000"/>
              </a:srgbClr>
            </a:solidFill>
          </p:spPr>
          <p:txBody>
            <a:bodyPr/>
            <a:lstStyle/>
            <a:p/>
          </p:txBody>
        </p:sp>
        <p:sp>
          <p:nvSpPr>
            <p:cNvPr id="51" name="rc51"/>
            <p:cNvSpPr/>
            <p:nvPr/>
          </p:nvSpPr>
          <p:spPr>
            <a:xfrm>
              <a:off x="4761334" y="3196574"/>
              <a:ext cx="239888" cy="1111447"/>
            </a:xfrm>
            <a:prstGeom prst="rect">
              <a:avLst/>
            </a:prstGeom>
            <a:solidFill>
              <a:srgbClr val="80BD41">
                <a:alpha val="100000"/>
              </a:srgbClr>
            </a:solidFill>
          </p:spPr>
          <p:txBody>
            <a:bodyPr/>
            <a:lstStyle/>
            <a:p/>
          </p:txBody>
        </p:sp>
        <p:sp>
          <p:nvSpPr>
            <p:cNvPr id="52" name="rc52"/>
            <p:cNvSpPr/>
            <p:nvPr/>
          </p:nvSpPr>
          <p:spPr>
            <a:xfrm>
              <a:off x="4761334" y="3185365"/>
              <a:ext cx="239888" cy="11208"/>
            </a:xfrm>
            <a:prstGeom prst="rect">
              <a:avLst/>
            </a:prstGeom>
            <a:solidFill>
              <a:srgbClr val="1CABE2">
                <a:alpha val="100000"/>
              </a:srgbClr>
            </a:solidFill>
          </p:spPr>
          <p:txBody>
            <a:bodyPr/>
            <a:lstStyle/>
            <a:p/>
          </p:txBody>
        </p:sp>
        <p:sp>
          <p:nvSpPr>
            <p:cNvPr id="53" name="rc53"/>
            <p:cNvSpPr/>
            <p:nvPr/>
          </p:nvSpPr>
          <p:spPr>
            <a:xfrm>
              <a:off x="5027877" y="3126465"/>
              <a:ext cx="239888" cy="1181556"/>
            </a:xfrm>
            <a:prstGeom prst="rect">
              <a:avLst/>
            </a:prstGeom>
            <a:solidFill>
              <a:srgbClr val="80BD41">
                <a:alpha val="100000"/>
              </a:srgbClr>
            </a:solidFill>
          </p:spPr>
          <p:txBody>
            <a:bodyPr/>
            <a:lstStyle/>
            <a:p/>
          </p:txBody>
        </p:sp>
        <p:sp>
          <p:nvSpPr>
            <p:cNvPr id="54" name="rc54"/>
            <p:cNvSpPr/>
            <p:nvPr/>
          </p:nvSpPr>
          <p:spPr>
            <a:xfrm>
              <a:off x="5027877" y="3102333"/>
              <a:ext cx="239888" cy="24132"/>
            </a:xfrm>
            <a:prstGeom prst="rect">
              <a:avLst/>
            </a:prstGeom>
            <a:solidFill>
              <a:srgbClr val="1CABE2">
                <a:alpha val="100000"/>
              </a:srgbClr>
            </a:solidFill>
          </p:spPr>
          <p:txBody>
            <a:bodyPr/>
            <a:lstStyle/>
            <a:p/>
          </p:txBody>
        </p:sp>
        <p:sp>
          <p:nvSpPr>
            <p:cNvPr id="55" name="rc55"/>
            <p:cNvSpPr/>
            <p:nvPr/>
          </p:nvSpPr>
          <p:spPr>
            <a:xfrm>
              <a:off x="5294420" y="3047435"/>
              <a:ext cx="239888" cy="1260586"/>
            </a:xfrm>
            <a:prstGeom prst="rect">
              <a:avLst/>
            </a:prstGeom>
            <a:solidFill>
              <a:srgbClr val="80BD41">
                <a:alpha val="100000"/>
              </a:srgbClr>
            </a:solidFill>
          </p:spPr>
          <p:txBody>
            <a:bodyPr/>
            <a:lstStyle/>
            <a:p/>
          </p:txBody>
        </p:sp>
        <p:sp>
          <p:nvSpPr>
            <p:cNvPr id="56" name="rc56"/>
            <p:cNvSpPr/>
            <p:nvPr/>
          </p:nvSpPr>
          <p:spPr>
            <a:xfrm>
              <a:off x="5294420" y="3034683"/>
              <a:ext cx="239888" cy="12752"/>
            </a:xfrm>
            <a:prstGeom prst="rect">
              <a:avLst/>
            </a:prstGeom>
            <a:solidFill>
              <a:srgbClr val="1CABE2">
                <a:alpha val="100000"/>
              </a:srgbClr>
            </a:solidFill>
          </p:spPr>
          <p:txBody>
            <a:bodyPr/>
            <a:lstStyle/>
            <a:p/>
          </p:txBody>
        </p:sp>
        <p:sp>
          <p:nvSpPr>
            <p:cNvPr id="57" name="rc57"/>
            <p:cNvSpPr/>
            <p:nvPr/>
          </p:nvSpPr>
          <p:spPr>
            <a:xfrm>
              <a:off x="5560963" y="2980643"/>
              <a:ext cx="239888" cy="1327378"/>
            </a:xfrm>
            <a:prstGeom prst="rect">
              <a:avLst/>
            </a:prstGeom>
            <a:solidFill>
              <a:srgbClr val="80BD41">
                <a:alpha val="100000"/>
              </a:srgbClr>
            </a:solidFill>
          </p:spPr>
          <p:txBody>
            <a:bodyPr/>
            <a:lstStyle/>
            <a:p/>
          </p:txBody>
        </p:sp>
        <p:sp>
          <p:nvSpPr>
            <p:cNvPr id="58" name="rc58"/>
            <p:cNvSpPr/>
            <p:nvPr/>
          </p:nvSpPr>
          <p:spPr>
            <a:xfrm>
              <a:off x="5560963" y="2967205"/>
              <a:ext cx="239888" cy="13438"/>
            </a:xfrm>
            <a:prstGeom prst="rect">
              <a:avLst/>
            </a:prstGeom>
            <a:solidFill>
              <a:srgbClr val="1CABE2">
                <a:alpha val="100000"/>
              </a:srgbClr>
            </a:solidFill>
          </p:spPr>
          <p:txBody>
            <a:bodyPr/>
            <a:lstStyle/>
            <a:p/>
          </p:txBody>
        </p:sp>
        <p:sp>
          <p:nvSpPr>
            <p:cNvPr id="59" name="rc59"/>
            <p:cNvSpPr/>
            <p:nvPr/>
          </p:nvSpPr>
          <p:spPr>
            <a:xfrm>
              <a:off x="5827506" y="2980243"/>
              <a:ext cx="239888" cy="1327778"/>
            </a:xfrm>
            <a:prstGeom prst="rect">
              <a:avLst/>
            </a:prstGeom>
            <a:solidFill>
              <a:srgbClr val="80BD41">
                <a:alpha val="100000"/>
              </a:srgbClr>
            </a:solidFill>
          </p:spPr>
          <p:txBody>
            <a:bodyPr/>
            <a:lstStyle/>
            <a:p/>
          </p:txBody>
        </p:sp>
        <p:sp>
          <p:nvSpPr>
            <p:cNvPr id="60" name="rc60"/>
            <p:cNvSpPr/>
            <p:nvPr/>
          </p:nvSpPr>
          <p:spPr>
            <a:xfrm>
              <a:off x="5827506" y="2966804"/>
              <a:ext cx="239888" cy="13438"/>
            </a:xfrm>
            <a:prstGeom prst="rect">
              <a:avLst/>
            </a:prstGeom>
            <a:solidFill>
              <a:srgbClr val="1CABE2">
                <a:alpha val="100000"/>
              </a:srgbClr>
            </a:solidFill>
          </p:spPr>
          <p:txBody>
            <a:bodyPr/>
            <a:lstStyle/>
            <a:p/>
          </p:txBody>
        </p:sp>
        <p:sp>
          <p:nvSpPr>
            <p:cNvPr id="61" name="rc61"/>
            <p:cNvSpPr/>
            <p:nvPr/>
          </p:nvSpPr>
          <p:spPr>
            <a:xfrm>
              <a:off x="6094049" y="2995111"/>
              <a:ext cx="239888" cy="1312910"/>
            </a:xfrm>
            <a:prstGeom prst="rect">
              <a:avLst/>
            </a:prstGeom>
            <a:solidFill>
              <a:srgbClr val="80BD41">
                <a:alpha val="100000"/>
              </a:srgbClr>
            </a:solidFill>
          </p:spPr>
          <p:txBody>
            <a:bodyPr/>
            <a:lstStyle/>
            <a:p/>
          </p:txBody>
        </p:sp>
        <p:sp>
          <p:nvSpPr>
            <p:cNvPr id="62" name="rc62"/>
            <p:cNvSpPr/>
            <p:nvPr/>
          </p:nvSpPr>
          <p:spPr>
            <a:xfrm>
              <a:off x="6094049" y="2968348"/>
              <a:ext cx="239888" cy="26762"/>
            </a:xfrm>
            <a:prstGeom prst="rect">
              <a:avLst/>
            </a:prstGeom>
            <a:solidFill>
              <a:srgbClr val="1CABE2">
                <a:alpha val="100000"/>
              </a:srgbClr>
            </a:solidFill>
          </p:spPr>
          <p:txBody>
            <a:bodyPr/>
            <a:lstStyle/>
            <a:p/>
          </p:txBody>
        </p:sp>
        <p:sp>
          <p:nvSpPr>
            <p:cNvPr id="63" name="rc63"/>
            <p:cNvSpPr/>
            <p:nvPr/>
          </p:nvSpPr>
          <p:spPr>
            <a:xfrm>
              <a:off x="6360593" y="3101532"/>
              <a:ext cx="239888" cy="1206489"/>
            </a:xfrm>
            <a:prstGeom prst="rect">
              <a:avLst/>
            </a:prstGeom>
            <a:solidFill>
              <a:srgbClr val="80BD41">
                <a:alpha val="100000"/>
              </a:srgbClr>
            </a:solidFill>
          </p:spPr>
          <p:txBody>
            <a:bodyPr/>
            <a:lstStyle/>
            <a:p/>
          </p:txBody>
        </p:sp>
        <p:sp>
          <p:nvSpPr>
            <p:cNvPr id="64" name="rc64"/>
            <p:cNvSpPr/>
            <p:nvPr/>
          </p:nvSpPr>
          <p:spPr>
            <a:xfrm>
              <a:off x="6360593" y="2967491"/>
              <a:ext cx="239888" cy="134041"/>
            </a:xfrm>
            <a:prstGeom prst="rect">
              <a:avLst/>
            </a:prstGeom>
            <a:solidFill>
              <a:srgbClr val="1CABE2">
                <a:alpha val="100000"/>
              </a:srgbClr>
            </a:solidFill>
          </p:spPr>
          <p:txBody>
            <a:bodyPr/>
            <a:lstStyle/>
            <a:p/>
          </p:txBody>
        </p:sp>
        <p:sp>
          <p:nvSpPr>
            <p:cNvPr id="65" name="rc65"/>
            <p:cNvSpPr/>
            <p:nvPr/>
          </p:nvSpPr>
          <p:spPr>
            <a:xfrm>
              <a:off x="6627136" y="3267483"/>
              <a:ext cx="239888" cy="1040538"/>
            </a:xfrm>
            <a:prstGeom prst="rect">
              <a:avLst/>
            </a:prstGeom>
            <a:solidFill>
              <a:srgbClr val="80BD41">
                <a:alpha val="100000"/>
              </a:srgbClr>
            </a:solidFill>
          </p:spPr>
          <p:txBody>
            <a:bodyPr/>
            <a:lstStyle/>
            <a:p/>
          </p:txBody>
        </p:sp>
        <p:sp>
          <p:nvSpPr>
            <p:cNvPr id="66" name="rc66"/>
            <p:cNvSpPr/>
            <p:nvPr/>
          </p:nvSpPr>
          <p:spPr>
            <a:xfrm>
              <a:off x="6627136" y="2974010"/>
              <a:ext cx="239888" cy="293473"/>
            </a:xfrm>
            <a:prstGeom prst="rect">
              <a:avLst/>
            </a:prstGeom>
            <a:solidFill>
              <a:srgbClr val="1CABE2">
                <a:alpha val="100000"/>
              </a:srgbClr>
            </a:solidFill>
          </p:spPr>
          <p:txBody>
            <a:bodyPr/>
            <a:lstStyle/>
            <a:p/>
          </p:txBody>
        </p:sp>
        <p:sp>
          <p:nvSpPr>
            <p:cNvPr id="67" name="rc67"/>
            <p:cNvSpPr/>
            <p:nvPr/>
          </p:nvSpPr>
          <p:spPr>
            <a:xfrm>
              <a:off x="6893679" y="3174958"/>
              <a:ext cx="239888" cy="1133063"/>
            </a:xfrm>
            <a:prstGeom prst="rect">
              <a:avLst/>
            </a:prstGeom>
            <a:solidFill>
              <a:srgbClr val="80BD41">
                <a:alpha val="100000"/>
              </a:srgbClr>
            </a:solidFill>
          </p:spPr>
          <p:txBody>
            <a:bodyPr/>
            <a:lstStyle/>
            <a:p/>
          </p:txBody>
        </p:sp>
        <p:sp>
          <p:nvSpPr>
            <p:cNvPr id="68" name="rc68"/>
            <p:cNvSpPr/>
            <p:nvPr/>
          </p:nvSpPr>
          <p:spPr>
            <a:xfrm>
              <a:off x="6893679" y="2974982"/>
              <a:ext cx="239888" cy="199975"/>
            </a:xfrm>
            <a:prstGeom prst="rect">
              <a:avLst/>
            </a:prstGeom>
            <a:solidFill>
              <a:srgbClr val="1CABE2">
                <a:alpha val="100000"/>
              </a:srgbClr>
            </a:solidFill>
          </p:spPr>
          <p:txBody>
            <a:bodyPr/>
            <a:lstStyle/>
            <a:p/>
          </p:txBody>
        </p:sp>
        <p:sp>
          <p:nvSpPr>
            <p:cNvPr id="69" name="rc69"/>
            <p:cNvSpPr/>
            <p:nvPr/>
          </p:nvSpPr>
          <p:spPr>
            <a:xfrm>
              <a:off x="7160222" y="3082890"/>
              <a:ext cx="239888" cy="1225131"/>
            </a:xfrm>
            <a:prstGeom prst="rect">
              <a:avLst/>
            </a:prstGeom>
            <a:solidFill>
              <a:srgbClr val="80BD41">
                <a:alpha val="100000"/>
              </a:srgbClr>
            </a:solidFill>
          </p:spPr>
          <p:txBody>
            <a:bodyPr/>
            <a:lstStyle/>
            <a:p/>
          </p:txBody>
        </p:sp>
        <p:sp>
          <p:nvSpPr>
            <p:cNvPr id="70" name="rc70"/>
            <p:cNvSpPr/>
            <p:nvPr/>
          </p:nvSpPr>
          <p:spPr>
            <a:xfrm>
              <a:off x="7160222" y="2976354"/>
              <a:ext cx="239888" cy="106535"/>
            </a:xfrm>
            <a:prstGeom prst="rect">
              <a:avLst/>
            </a:prstGeom>
            <a:solidFill>
              <a:srgbClr val="1CABE2">
                <a:alpha val="100000"/>
              </a:srgbClr>
            </a:solidFill>
          </p:spPr>
          <p:txBody>
            <a:bodyPr/>
            <a:lstStyle/>
            <a:p/>
          </p:txBody>
        </p:sp>
        <p:sp>
          <p:nvSpPr>
            <p:cNvPr id="71" name="rc71"/>
            <p:cNvSpPr/>
            <p:nvPr/>
          </p:nvSpPr>
          <p:spPr>
            <a:xfrm>
              <a:off x="7426765" y="3014382"/>
              <a:ext cx="239888" cy="1293638"/>
            </a:xfrm>
            <a:prstGeom prst="rect">
              <a:avLst/>
            </a:prstGeom>
            <a:solidFill>
              <a:srgbClr val="80BD41">
                <a:alpha val="100000"/>
              </a:srgbClr>
            </a:solidFill>
          </p:spPr>
          <p:txBody>
            <a:bodyPr/>
            <a:lstStyle/>
            <a:p/>
          </p:txBody>
        </p:sp>
        <p:sp>
          <p:nvSpPr>
            <p:cNvPr id="72" name="rc72"/>
            <p:cNvSpPr/>
            <p:nvPr/>
          </p:nvSpPr>
          <p:spPr>
            <a:xfrm>
              <a:off x="7426765" y="2974353"/>
              <a:ext cx="239888" cy="40029"/>
            </a:xfrm>
            <a:prstGeom prst="rect">
              <a:avLst/>
            </a:prstGeom>
            <a:solidFill>
              <a:srgbClr val="1CABE2">
                <a:alpha val="100000"/>
              </a:srgbClr>
            </a:solidFill>
          </p:spPr>
          <p:txBody>
            <a:bodyPr/>
            <a:lstStyle/>
            <a:p/>
          </p:txBody>
        </p:sp>
        <p:sp>
          <p:nvSpPr>
            <p:cNvPr id="73" name="rc73"/>
            <p:cNvSpPr/>
            <p:nvPr/>
          </p:nvSpPr>
          <p:spPr>
            <a:xfrm>
              <a:off x="7693308" y="3011237"/>
              <a:ext cx="239888" cy="1296784"/>
            </a:xfrm>
            <a:prstGeom prst="rect">
              <a:avLst/>
            </a:prstGeom>
            <a:solidFill>
              <a:srgbClr val="80BD41">
                <a:alpha val="100000"/>
              </a:srgbClr>
            </a:solidFill>
          </p:spPr>
          <p:txBody>
            <a:bodyPr/>
            <a:lstStyle/>
            <a:p/>
          </p:txBody>
        </p:sp>
        <p:sp>
          <p:nvSpPr>
            <p:cNvPr id="74" name="rc74"/>
            <p:cNvSpPr/>
            <p:nvPr/>
          </p:nvSpPr>
          <p:spPr>
            <a:xfrm>
              <a:off x="7693308" y="2971150"/>
              <a:ext cx="239888" cy="40086"/>
            </a:xfrm>
            <a:prstGeom prst="rect">
              <a:avLst/>
            </a:prstGeom>
            <a:solidFill>
              <a:srgbClr val="1CABE2">
                <a:alpha val="100000"/>
              </a:srgbClr>
            </a:solidFill>
          </p:spPr>
          <p:txBody>
            <a:bodyPr/>
            <a:lstStyle/>
            <a:p/>
          </p:txBody>
        </p:sp>
        <p:sp>
          <p:nvSpPr>
            <p:cNvPr id="75" name="rc75"/>
            <p:cNvSpPr/>
            <p:nvPr/>
          </p:nvSpPr>
          <p:spPr>
            <a:xfrm>
              <a:off x="7959851" y="3021016"/>
              <a:ext cx="239888" cy="1287005"/>
            </a:xfrm>
            <a:prstGeom prst="rect">
              <a:avLst/>
            </a:prstGeom>
            <a:solidFill>
              <a:srgbClr val="80BD41">
                <a:alpha val="100000"/>
              </a:srgbClr>
            </a:solidFill>
          </p:spPr>
          <p:txBody>
            <a:bodyPr/>
            <a:lstStyle/>
            <a:p/>
          </p:txBody>
        </p:sp>
        <p:sp>
          <p:nvSpPr>
            <p:cNvPr id="76" name="rc76"/>
            <p:cNvSpPr/>
            <p:nvPr/>
          </p:nvSpPr>
          <p:spPr>
            <a:xfrm>
              <a:off x="7959851" y="2994768"/>
              <a:ext cx="239888" cy="26247"/>
            </a:xfrm>
            <a:prstGeom prst="rect">
              <a:avLst/>
            </a:prstGeom>
            <a:solidFill>
              <a:srgbClr val="1CABE2">
                <a:alpha val="100000"/>
              </a:srgbClr>
            </a:solidFill>
          </p:spPr>
          <p:txBody>
            <a:bodyPr/>
            <a:lstStyle/>
            <a:p/>
          </p:txBody>
        </p:sp>
        <p:sp>
          <p:nvSpPr>
            <p:cNvPr id="77" name="pl77"/>
            <p:cNvSpPr/>
            <p:nvPr/>
          </p:nvSpPr>
          <p:spPr>
            <a:xfrm>
              <a:off x="1416218" y="2095023"/>
              <a:ext cx="6663577" cy="469423"/>
            </a:xfrm>
            <a:custGeom>
              <a:avLst/>
              <a:pathLst>
                <a:path w="6663577" h="469423">
                  <a:moveTo>
                    <a:pt x="0" y="178828"/>
                  </a:moveTo>
                  <a:lnTo>
                    <a:pt x="266543" y="0"/>
                  </a:lnTo>
                  <a:lnTo>
                    <a:pt x="533086" y="67060"/>
                  </a:lnTo>
                  <a:lnTo>
                    <a:pt x="799629" y="22353"/>
                  </a:lnTo>
                  <a:lnTo>
                    <a:pt x="1066172" y="67060"/>
                  </a:lnTo>
                  <a:lnTo>
                    <a:pt x="1332715" y="22353"/>
                  </a:lnTo>
                  <a:lnTo>
                    <a:pt x="1599258" y="0"/>
                  </a:lnTo>
                  <a:lnTo>
                    <a:pt x="1865801" y="0"/>
                  </a:lnTo>
                  <a:lnTo>
                    <a:pt x="2132344" y="22353"/>
                  </a:lnTo>
                  <a:lnTo>
                    <a:pt x="2398888" y="22353"/>
                  </a:lnTo>
                  <a:lnTo>
                    <a:pt x="2665431" y="22353"/>
                  </a:lnTo>
                  <a:lnTo>
                    <a:pt x="2931974" y="22353"/>
                  </a:lnTo>
                  <a:lnTo>
                    <a:pt x="3198517" y="22353"/>
                  </a:lnTo>
                  <a:lnTo>
                    <a:pt x="3465060" y="0"/>
                  </a:lnTo>
                  <a:lnTo>
                    <a:pt x="3731603" y="22353"/>
                  </a:lnTo>
                  <a:lnTo>
                    <a:pt x="3998146" y="0"/>
                  </a:lnTo>
                  <a:lnTo>
                    <a:pt x="4264689" y="0"/>
                  </a:lnTo>
                  <a:lnTo>
                    <a:pt x="4531233" y="0"/>
                  </a:lnTo>
                  <a:lnTo>
                    <a:pt x="4797776" y="22353"/>
                  </a:lnTo>
                  <a:lnTo>
                    <a:pt x="5064319" y="201181"/>
                  </a:lnTo>
                  <a:lnTo>
                    <a:pt x="5330862" y="469423"/>
                  </a:lnTo>
                  <a:lnTo>
                    <a:pt x="5597405" y="312949"/>
                  </a:lnTo>
                  <a:lnTo>
                    <a:pt x="5863948" y="156474"/>
                  </a:lnTo>
                  <a:lnTo>
                    <a:pt x="6130491" y="44707"/>
                  </a:lnTo>
                  <a:lnTo>
                    <a:pt x="6397034" y="44707"/>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298664" y="32950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90" name="tx90"/>
            <p:cNvSpPr/>
            <p:nvPr/>
          </p:nvSpPr>
          <p:spPr>
            <a:xfrm>
              <a:off x="2631380" y="3252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91" name="tx91"/>
            <p:cNvSpPr/>
            <p:nvPr/>
          </p:nvSpPr>
          <p:spPr>
            <a:xfrm>
              <a:off x="3964096" y="3018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2" name="tx92"/>
            <p:cNvSpPr/>
            <p:nvPr/>
          </p:nvSpPr>
          <p:spPr>
            <a:xfrm>
              <a:off x="5296811" y="28999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93" name="tx93"/>
            <p:cNvSpPr/>
            <p:nvPr/>
          </p:nvSpPr>
          <p:spPr>
            <a:xfrm>
              <a:off x="6362984" y="2831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4" name="tx94"/>
            <p:cNvSpPr/>
            <p:nvPr/>
          </p:nvSpPr>
          <p:spPr>
            <a:xfrm>
              <a:off x="6629527" y="2838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5" name="tx95"/>
            <p:cNvSpPr/>
            <p:nvPr/>
          </p:nvSpPr>
          <p:spPr>
            <a:xfrm>
              <a:off x="6896070" y="28390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6" name="tx96"/>
            <p:cNvSpPr/>
            <p:nvPr/>
          </p:nvSpPr>
          <p:spPr>
            <a:xfrm>
              <a:off x="7162613" y="28403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7" name="tx97"/>
            <p:cNvSpPr/>
            <p:nvPr/>
          </p:nvSpPr>
          <p:spPr>
            <a:xfrm>
              <a:off x="7429156" y="2838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8" name="tx98"/>
            <p:cNvSpPr/>
            <p:nvPr/>
          </p:nvSpPr>
          <p:spPr>
            <a:xfrm>
              <a:off x="7695699" y="283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9" name="tx99"/>
            <p:cNvSpPr/>
            <p:nvPr/>
          </p:nvSpPr>
          <p:spPr>
            <a:xfrm>
              <a:off x="7962242" y="2858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229.7</a:t>
              </a:r>
            </a:p>
          </p:txBody>
        </p:sp>
        <p:sp>
          <p:nvSpPr>
            <p:cNvPr id="100" name="pl100"/>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738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139.6</a:t>
              </a:r>
            </a:p>
          </p:txBody>
        </p:sp>
        <p:sp>
          <p:nvSpPr>
            <p:cNvPr id="112" name="tx112"/>
            <p:cNvSpPr/>
            <p:nvPr/>
          </p:nvSpPr>
          <p:spPr>
            <a:xfrm>
              <a:off x="1324790" y="3435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3" name="tx113"/>
            <p:cNvSpPr/>
            <p:nvPr/>
          </p:nvSpPr>
          <p:spPr>
            <a:xfrm>
              <a:off x="2631380" y="3822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157.6</a:t>
              </a:r>
            </a:p>
          </p:txBody>
        </p:sp>
        <p:sp>
          <p:nvSpPr>
            <p:cNvPr id="114" name="tx114"/>
            <p:cNvSpPr/>
            <p:nvPr/>
          </p:nvSpPr>
          <p:spPr>
            <a:xfrm>
              <a:off x="2683631" y="33623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5" name="tx115"/>
            <p:cNvSpPr/>
            <p:nvPr/>
          </p:nvSpPr>
          <p:spPr>
            <a:xfrm>
              <a:off x="3964096" y="370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6" name="tx116"/>
            <p:cNvSpPr/>
            <p:nvPr/>
          </p:nvSpPr>
          <p:spPr>
            <a:xfrm>
              <a:off x="4055523" y="313278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296811" y="3642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18" name="tx118"/>
            <p:cNvSpPr/>
            <p:nvPr/>
          </p:nvSpPr>
          <p:spPr>
            <a:xfrm>
              <a:off x="5349062" y="30071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402160" y="3670875"/>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0" name="tx120"/>
            <p:cNvSpPr/>
            <p:nvPr/>
          </p:nvSpPr>
          <p:spPr>
            <a:xfrm>
              <a:off x="6389109" y="29994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21" name="tx121"/>
            <p:cNvSpPr/>
            <p:nvPr/>
          </p:nvSpPr>
          <p:spPr>
            <a:xfrm>
              <a:off x="6668704" y="37527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22" name="tx122"/>
            <p:cNvSpPr/>
            <p:nvPr/>
          </p:nvSpPr>
          <p:spPr>
            <a:xfrm>
              <a:off x="6655652" y="3085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23" name="tx123"/>
            <p:cNvSpPr/>
            <p:nvPr/>
          </p:nvSpPr>
          <p:spPr>
            <a:xfrm>
              <a:off x="6896070" y="37064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198.1</a:t>
              </a:r>
            </a:p>
          </p:txBody>
        </p:sp>
        <p:sp>
          <p:nvSpPr>
            <p:cNvPr id="124" name="tx124"/>
            <p:cNvSpPr/>
            <p:nvPr/>
          </p:nvSpPr>
          <p:spPr>
            <a:xfrm>
              <a:off x="6961372" y="303987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162613" y="36615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26" name="tx126"/>
            <p:cNvSpPr/>
            <p:nvPr/>
          </p:nvSpPr>
          <p:spPr>
            <a:xfrm>
              <a:off x="7188738" y="2994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7" name="tx127"/>
            <p:cNvSpPr/>
            <p:nvPr/>
          </p:nvSpPr>
          <p:spPr>
            <a:xfrm>
              <a:off x="7429156" y="36261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226.2</a:t>
              </a:r>
            </a:p>
          </p:txBody>
        </p:sp>
        <p:sp>
          <p:nvSpPr>
            <p:cNvPr id="128" name="tx128"/>
            <p:cNvSpPr/>
            <p:nvPr/>
          </p:nvSpPr>
          <p:spPr>
            <a:xfrm>
              <a:off x="7520584" y="2961613"/>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9" name="tx129"/>
            <p:cNvSpPr/>
            <p:nvPr/>
          </p:nvSpPr>
          <p:spPr>
            <a:xfrm>
              <a:off x="7695699" y="36245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226.8</a:t>
              </a:r>
            </a:p>
          </p:txBody>
        </p:sp>
        <p:sp>
          <p:nvSpPr>
            <p:cNvPr id="130" name="tx130"/>
            <p:cNvSpPr/>
            <p:nvPr/>
          </p:nvSpPr>
          <p:spPr>
            <a:xfrm>
              <a:off x="7787127" y="2958439"/>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31" name="tx131"/>
            <p:cNvSpPr/>
            <p:nvPr/>
          </p:nvSpPr>
          <p:spPr>
            <a:xfrm>
              <a:off x="7962242" y="36294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225.1</a:t>
              </a:r>
            </a:p>
          </p:txBody>
        </p:sp>
        <p:sp>
          <p:nvSpPr>
            <p:cNvPr id="132" name="tx132"/>
            <p:cNvSpPr/>
            <p:nvPr/>
          </p:nvSpPr>
          <p:spPr>
            <a:xfrm>
              <a:off x="8014493" y="29728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840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122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4028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685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164" name="pl164"/>
            <p:cNvSpPr/>
            <p:nvPr/>
          </p:nvSpPr>
          <p:spPr>
            <a:xfrm>
              <a:off x="19974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997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021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4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68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986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009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32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56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79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917313" cy="129091"/>
            </a:xfrm>
            <a:prstGeom prst="rect">
              <a:avLst/>
            </a:prstGeom>
            <a:solidFill>
              <a:srgbClr val="80BD41">
                <a:alpha val="100000"/>
              </a:srgbClr>
            </a:solidFill>
          </p:spPr>
          <p:txBody>
            <a:bodyPr/>
            <a:lstStyle/>
            <a:p/>
          </p:txBody>
        </p:sp>
        <p:sp>
          <p:nvSpPr>
            <p:cNvPr id="179" name="rc179"/>
            <p:cNvSpPr/>
            <p:nvPr/>
          </p:nvSpPr>
          <p:spPr>
            <a:xfrm>
              <a:off x="7213587" y="5954972"/>
              <a:ext cx="657416" cy="129091"/>
            </a:xfrm>
            <a:prstGeom prst="rect">
              <a:avLst/>
            </a:prstGeom>
            <a:solidFill>
              <a:srgbClr val="1CABE2">
                <a:alpha val="100000"/>
              </a:srgbClr>
            </a:solidFill>
          </p:spPr>
          <p:txBody>
            <a:bodyPr/>
            <a:lstStyle/>
            <a:p/>
          </p:txBody>
        </p:sp>
        <p:sp>
          <p:nvSpPr>
            <p:cNvPr id="180" name="rc180"/>
            <p:cNvSpPr/>
            <p:nvPr/>
          </p:nvSpPr>
          <p:spPr>
            <a:xfrm>
              <a:off x="1296273" y="5793607"/>
              <a:ext cx="6360172" cy="129091"/>
            </a:xfrm>
            <a:prstGeom prst="rect">
              <a:avLst/>
            </a:prstGeom>
            <a:solidFill>
              <a:srgbClr val="80BD41">
                <a:alpha val="100000"/>
              </a:srgbClr>
            </a:solidFill>
          </p:spPr>
          <p:txBody>
            <a:bodyPr/>
            <a:lstStyle/>
            <a:p/>
          </p:txBody>
        </p:sp>
        <p:sp>
          <p:nvSpPr>
            <p:cNvPr id="181" name="rc181"/>
            <p:cNvSpPr/>
            <p:nvPr/>
          </p:nvSpPr>
          <p:spPr>
            <a:xfrm>
              <a:off x="7656446" y="5793607"/>
              <a:ext cx="196608" cy="129091"/>
            </a:xfrm>
            <a:prstGeom prst="rect">
              <a:avLst/>
            </a:prstGeom>
            <a:solidFill>
              <a:srgbClr val="1CABE2">
                <a:alpha val="100000"/>
              </a:srgbClr>
            </a:solidFill>
          </p:spPr>
          <p:txBody>
            <a:bodyPr/>
            <a:lstStyle/>
            <a:p/>
          </p:txBody>
        </p:sp>
        <p:sp>
          <p:nvSpPr>
            <p:cNvPr id="182" name="rc182"/>
            <p:cNvSpPr/>
            <p:nvPr/>
          </p:nvSpPr>
          <p:spPr>
            <a:xfrm>
              <a:off x="1296273" y="5632243"/>
              <a:ext cx="6312212" cy="129091"/>
            </a:xfrm>
            <a:prstGeom prst="rect">
              <a:avLst/>
            </a:prstGeom>
            <a:solidFill>
              <a:srgbClr val="80BD41">
                <a:alpha val="100000"/>
              </a:srgbClr>
            </a:solidFill>
          </p:spPr>
          <p:txBody>
            <a:bodyPr/>
            <a:lstStyle/>
            <a:p/>
          </p:txBody>
        </p:sp>
        <p:sp>
          <p:nvSpPr>
            <p:cNvPr id="183" name="rc183"/>
            <p:cNvSpPr/>
            <p:nvPr/>
          </p:nvSpPr>
          <p:spPr>
            <a:xfrm>
              <a:off x="7608486" y="5632243"/>
              <a:ext cx="128734" cy="129091"/>
            </a:xfrm>
            <a:prstGeom prst="rect">
              <a:avLst/>
            </a:prstGeom>
            <a:solidFill>
              <a:srgbClr val="1CABE2">
                <a:alpha val="100000"/>
              </a:srgbClr>
            </a:solidFill>
          </p:spPr>
          <p:txBody>
            <a:bodyPr/>
            <a:lstStyle/>
            <a:p/>
          </p:txBody>
        </p:sp>
        <p:sp>
          <p:nvSpPr>
            <p:cNvPr id="184" name="tx18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85" name="tx185"/>
            <p:cNvSpPr/>
            <p:nvPr/>
          </p:nvSpPr>
          <p:spPr>
            <a:xfrm>
              <a:off x="803650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86" name="tx186"/>
            <p:cNvSpPr/>
            <p:nvPr/>
          </p:nvSpPr>
          <p:spPr>
            <a:xfrm>
              <a:off x="7914881"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229.7</a:t>
              </a:r>
            </a:p>
          </p:txBody>
        </p:sp>
        <p:sp>
          <p:nvSpPr>
            <p:cNvPr id="187" name="tx187"/>
            <p:cNvSpPr/>
            <p:nvPr/>
          </p:nvSpPr>
          <p:spPr>
            <a:xfrm>
              <a:off x="4164495"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88" name="tx188"/>
            <p:cNvSpPr/>
            <p:nvPr/>
          </p:nvSpPr>
          <p:spPr>
            <a:xfrm>
              <a:off x="743680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9" name="tx189"/>
            <p:cNvSpPr/>
            <p:nvPr/>
          </p:nvSpPr>
          <p:spPr>
            <a:xfrm>
              <a:off x="434072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226.8</a:t>
              </a:r>
            </a:p>
          </p:txBody>
        </p:sp>
        <p:sp>
          <p:nvSpPr>
            <p:cNvPr id="190" name="tx190"/>
            <p:cNvSpPr/>
            <p:nvPr/>
          </p:nvSpPr>
          <p:spPr>
            <a:xfrm>
              <a:off x="7724605" y="58203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91" name="tx191"/>
            <p:cNvSpPr/>
            <p:nvPr/>
          </p:nvSpPr>
          <p:spPr>
            <a:xfrm>
              <a:off x="431674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225.1</a:t>
              </a:r>
            </a:p>
          </p:txBody>
        </p:sp>
        <p:sp>
          <p:nvSpPr>
            <p:cNvPr id="192" name="tx192"/>
            <p:cNvSpPr/>
            <p:nvPr/>
          </p:nvSpPr>
          <p:spPr>
            <a:xfrm>
              <a:off x="759750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091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39844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38675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78909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1914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higher than in 2019 (90%).
The number of children vaccinated with DTP1 increased 7%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Jordan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174970"/>
                  </a:moveTo>
                  <a:lnTo>
                    <a:pt x="135891" y="0"/>
                  </a:lnTo>
                  <a:lnTo>
                    <a:pt x="271783" y="87485"/>
                  </a:lnTo>
                  <a:lnTo>
                    <a:pt x="407675" y="43742"/>
                  </a:lnTo>
                  <a:lnTo>
                    <a:pt x="543566" y="87485"/>
                  </a:lnTo>
                  <a:lnTo>
                    <a:pt x="679458" y="87485"/>
                  </a:lnTo>
                  <a:lnTo>
                    <a:pt x="815350" y="21871"/>
                  </a:lnTo>
                  <a:lnTo>
                    <a:pt x="951242" y="21871"/>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0"/>
                  </a:lnTo>
                  <a:lnTo>
                    <a:pt x="2446051" y="65614"/>
                  </a:lnTo>
                  <a:lnTo>
                    <a:pt x="2581942" y="218713"/>
                  </a:lnTo>
                  <a:lnTo>
                    <a:pt x="2717834" y="481169"/>
                  </a:lnTo>
                  <a:lnTo>
                    <a:pt x="2853726" y="306198"/>
                  </a:lnTo>
                  <a:lnTo>
                    <a:pt x="2989618" y="153099"/>
                  </a:lnTo>
                  <a:lnTo>
                    <a:pt x="3125509" y="65614"/>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174970"/>
                  </a:moveTo>
                  <a:lnTo>
                    <a:pt x="135891" y="0"/>
                  </a:lnTo>
                  <a:lnTo>
                    <a:pt x="271783" y="87485"/>
                  </a:lnTo>
                  <a:lnTo>
                    <a:pt x="407675" y="43742"/>
                  </a:lnTo>
                  <a:lnTo>
                    <a:pt x="543566" y="87485"/>
                  </a:lnTo>
                  <a:lnTo>
                    <a:pt x="679458" y="87485"/>
                  </a:lnTo>
                  <a:lnTo>
                    <a:pt x="815350" y="21871"/>
                  </a:lnTo>
                  <a:lnTo>
                    <a:pt x="951242" y="21871"/>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0"/>
                  </a:lnTo>
                  <a:lnTo>
                    <a:pt x="2446051" y="65614"/>
                  </a:lnTo>
                  <a:lnTo>
                    <a:pt x="2581942" y="218713"/>
                  </a:lnTo>
                  <a:lnTo>
                    <a:pt x="2717834" y="481169"/>
                  </a:lnTo>
                  <a:lnTo>
                    <a:pt x="2853726" y="306198"/>
                  </a:lnTo>
                  <a:lnTo>
                    <a:pt x="2989618" y="153099"/>
                  </a:lnTo>
                  <a:lnTo>
                    <a:pt x="3125509" y="65614"/>
                  </a:lnTo>
                  <a:lnTo>
                    <a:pt x="3261401" y="65614"/>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174970"/>
                  </a:moveTo>
                  <a:lnTo>
                    <a:pt x="135891" y="0"/>
                  </a:lnTo>
                  <a:lnTo>
                    <a:pt x="271783" y="87485"/>
                  </a:lnTo>
                  <a:lnTo>
                    <a:pt x="407675" y="43742"/>
                  </a:lnTo>
                  <a:lnTo>
                    <a:pt x="543566" y="87485"/>
                  </a:lnTo>
                  <a:lnTo>
                    <a:pt x="679458" y="87485"/>
                  </a:lnTo>
                  <a:lnTo>
                    <a:pt x="815350" y="21871"/>
                  </a:lnTo>
                  <a:lnTo>
                    <a:pt x="951242" y="21871"/>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0"/>
                  </a:lnTo>
                  <a:lnTo>
                    <a:pt x="2446051" y="65614"/>
                  </a:lnTo>
                  <a:lnTo>
                    <a:pt x="2581942" y="218713"/>
                  </a:lnTo>
                  <a:lnTo>
                    <a:pt x="2717834" y="481169"/>
                  </a:lnTo>
                  <a:lnTo>
                    <a:pt x="2853726" y="306198"/>
                  </a:lnTo>
                  <a:lnTo>
                    <a:pt x="2989618" y="153099"/>
                  </a:lnTo>
                  <a:lnTo>
                    <a:pt x="3125509" y="65614"/>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8113" y="1405107"/>
              <a:ext cx="24229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Jordan, 2000-2025</a:t>
              </a:r>
            </a:p>
          </p:txBody>
        </p:sp>
        <p:sp>
          <p:nvSpPr>
            <p:cNvPr id="63" name="pl63"/>
            <p:cNvSpPr/>
            <p:nvPr/>
          </p:nvSpPr>
          <p:spPr>
            <a:xfrm>
              <a:off x="5267799" y="4127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1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00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8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86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1485965"/>
            </a:xfrm>
            <a:custGeom>
              <a:avLst/>
              <a:pathLst>
                <a:path w="3397293" h="1485965">
                  <a:moveTo>
                    <a:pt x="0" y="540350"/>
                  </a:moveTo>
                  <a:lnTo>
                    <a:pt x="135891" y="0"/>
                  </a:lnTo>
                  <a:lnTo>
                    <a:pt x="271783" y="270175"/>
                  </a:lnTo>
                  <a:lnTo>
                    <a:pt x="407675" y="135087"/>
                  </a:lnTo>
                  <a:lnTo>
                    <a:pt x="543566" y="270175"/>
                  </a:lnTo>
                  <a:lnTo>
                    <a:pt x="679458" y="270175"/>
                  </a:lnTo>
                  <a:lnTo>
                    <a:pt x="815350" y="67543"/>
                  </a:lnTo>
                  <a:lnTo>
                    <a:pt x="951242" y="67543"/>
                  </a:lnTo>
                  <a:lnTo>
                    <a:pt x="1087133" y="135087"/>
                  </a:lnTo>
                  <a:lnTo>
                    <a:pt x="1223025" y="67543"/>
                  </a:lnTo>
                  <a:lnTo>
                    <a:pt x="1358917" y="67543"/>
                  </a:lnTo>
                  <a:lnTo>
                    <a:pt x="1494809" y="67543"/>
                  </a:lnTo>
                  <a:lnTo>
                    <a:pt x="1630700" y="67543"/>
                  </a:lnTo>
                  <a:lnTo>
                    <a:pt x="1766592" y="67543"/>
                  </a:lnTo>
                  <a:lnTo>
                    <a:pt x="1902484" y="67543"/>
                  </a:lnTo>
                  <a:lnTo>
                    <a:pt x="2038375" y="0"/>
                  </a:lnTo>
                  <a:lnTo>
                    <a:pt x="2174267" y="67543"/>
                  </a:lnTo>
                  <a:lnTo>
                    <a:pt x="2310159" y="0"/>
                  </a:lnTo>
                  <a:lnTo>
                    <a:pt x="2446051" y="202631"/>
                  </a:lnTo>
                  <a:lnTo>
                    <a:pt x="2581942" y="675438"/>
                  </a:lnTo>
                  <a:lnTo>
                    <a:pt x="2717834" y="1485965"/>
                  </a:lnTo>
                  <a:lnTo>
                    <a:pt x="2853726" y="945614"/>
                  </a:lnTo>
                  <a:lnTo>
                    <a:pt x="2989618" y="472807"/>
                  </a:lnTo>
                  <a:lnTo>
                    <a:pt x="3125509" y="202631"/>
                  </a:lnTo>
                  <a:lnTo>
                    <a:pt x="3261401" y="202631"/>
                  </a:lnTo>
                  <a:lnTo>
                    <a:pt x="3397293" y="2701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14080"/>
              <a:ext cx="3397293" cy="945614"/>
            </a:xfrm>
            <a:custGeom>
              <a:avLst/>
              <a:pathLst>
                <a:path w="3397293" h="945614">
                  <a:moveTo>
                    <a:pt x="0" y="945614"/>
                  </a:moveTo>
                  <a:lnTo>
                    <a:pt x="135891" y="945614"/>
                  </a:lnTo>
                  <a:lnTo>
                    <a:pt x="271783" y="945614"/>
                  </a:lnTo>
                  <a:lnTo>
                    <a:pt x="407675" y="810526"/>
                  </a:lnTo>
                  <a:lnTo>
                    <a:pt x="543566" y="675438"/>
                  </a:lnTo>
                  <a:lnTo>
                    <a:pt x="679458" y="607894"/>
                  </a:lnTo>
                  <a:lnTo>
                    <a:pt x="815350" y="540350"/>
                  </a:lnTo>
                  <a:lnTo>
                    <a:pt x="951242" y="540350"/>
                  </a:lnTo>
                  <a:lnTo>
                    <a:pt x="1087133" y="337719"/>
                  </a:lnTo>
                  <a:lnTo>
                    <a:pt x="1223025" y="202631"/>
                  </a:lnTo>
                  <a:lnTo>
                    <a:pt x="1358917" y="202631"/>
                  </a:lnTo>
                  <a:lnTo>
                    <a:pt x="1494809" y="135087"/>
                  </a:lnTo>
                  <a:lnTo>
                    <a:pt x="1630700" y="135087"/>
                  </a:lnTo>
                  <a:lnTo>
                    <a:pt x="1766592" y="135087"/>
                  </a:lnTo>
                  <a:lnTo>
                    <a:pt x="1902484" y="135087"/>
                  </a:lnTo>
                  <a:lnTo>
                    <a:pt x="2038375" y="67543"/>
                  </a:lnTo>
                  <a:lnTo>
                    <a:pt x="2174267" y="0"/>
                  </a:lnTo>
                  <a:lnTo>
                    <a:pt x="2310159" y="0"/>
                  </a:lnTo>
                  <a:lnTo>
                    <a:pt x="2446051" y="0"/>
                  </a:lnTo>
                  <a:lnTo>
                    <a:pt x="2581942" y="0"/>
                  </a:lnTo>
                  <a:lnTo>
                    <a:pt x="2717834" y="202631"/>
                  </a:lnTo>
                  <a:lnTo>
                    <a:pt x="2853726" y="337719"/>
                  </a:lnTo>
                  <a:lnTo>
                    <a:pt x="2989618" y="67543"/>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978992"/>
              <a:ext cx="3397293" cy="810526"/>
            </a:xfrm>
            <a:custGeom>
              <a:avLst/>
              <a:pathLst>
                <a:path w="3397293" h="810526">
                  <a:moveTo>
                    <a:pt x="0" y="337719"/>
                  </a:moveTo>
                  <a:lnTo>
                    <a:pt x="135891" y="270175"/>
                  </a:lnTo>
                  <a:lnTo>
                    <a:pt x="271783" y="405263"/>
                  </a:lnTo>
                  <a:lnTo>
                    <a:pt x="407675" y="337719"/>
                  </a:lnTo>
                  <a:lnTo>
                    <a:pt x="543566" y="270175"/>
                  </a:lnTo>
                  <a:lnTo>
                    <a:pt x="679458" y="202631"/>
                  </a:lnTo>
                  <a:lnTo>
                    <a:pt x="815350" y="202631"/>
                  </a:lnTo>
                  <a:lnTo>
                    <a:pt x="951242" y="135087"/>
                  </a:lnTo>
                  <a:lnTo>
                    <a:pt x="1087133" y="67543"/>
                  </a:lnTo>
                  <a:lnTo>
                    <a:pt x="1223025" y="67543"/>
                  </a:lnTo>
                  <a:lnTo>
                    <a:pt x="1358917" y="0"/>
                  </a:lnTo>
                  <a:lnTo>
                    <a:pt x="1494809" y="0"/>
                  </a:lnTo>
                  <a:lnTo>
                    <a:pt x="1630700" y="202631"/>
                  </a:lnTo>
                  <a:lnTo>
                    <a:pt x="1766592" y="67543"/>
                  </a:lnTo>
                  <a:lnTo>
                    <a:pt x="1902484" y="67543"/>
                  </a:lnTo>
                  <a:lnTo>
                    <a:pt x="2038375" y="202631"/>
                  </a:lnTo>
                  <a:lnTo>
                    <a:pt x="2174267" y="135087"/>
                  </a:lnTo>
                  <a:lnTo>
                    <a:pt x="2310159" y="67543"/>
                  </a:lnTo>
                  <a:lnTo>
                    <a:pt x="2446051" y="135087"/>
                  </a:lnTo>
                  <a:lnTo>
                    <a:pt x="2581942" y="135087"/>
                  </a:lnTo>
                  <a:lnTo>
                    <a:pt x="2717834" y="405263"/>
                  </a:lnTo>
                  <a:lnTo>
                    <a:pt x="2853726" y="405263"/>
                  </a:lnTo>
                  <a:lnTo>
                    <a:pt x="2989618" y="337719"/>
                  </a:lnTo>
                  <a:lnTo>
                    <a:pt x="3125509" y="675438"/>
                  </a:lnTo>
                  <a:lnTo>
                    <a:pt x="3261401" y="810526"/>
                  </a:lnTo>
                  <a:lnTo>
                    <a:pt x="3397293" y="540350"/>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1408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1485965"/>
            </a:xfrm>
            <a:custGeom>
              <a:avLst/>
              <a:pathLst>
                <a:path w="3397293" h="1485965">
                  <a:moveTo>
                    <a:pt x="0" y="540350"/>
                  </a:moveTo>
                  <a:lnTo>
                    <a:pt x="135891" y="0"/>
                  </a:lnTo>
                  <a:lnTo>
                    <a:pt x="271783" y="270175"/>
                  </a:lnTo>
                  <a:lnTo>
                    <a:pt x="407675" y="135087"/>
                  </a:lnTo>
                  <a:lnTo>
                    <a:pt x="543566" y="270175"/>
                  </a:lnTo>
                  <a:lnTo>
                    <a:pt x="679458" y="270175"/>
                  </a:lnTo>
                  <a:lnTo>
                    <a:pt x="815350" y="67543"/>
                  </a:lnTo>
                  <a:lnTo>
                    <a:pt x="951242" y="67543"/>
                  </a:lnTo>
                  <a:lnTo>
                    <a:pt x="1087133" y="135087"/>
                  </a:lnTo>
                  <a:lnTo>
                    <a:pt x="1223025" y="67543"/>
                  </a:lnTo>
                  <a:lnTo>
                    <a:pt x="1358917" y="67543"/>
                  </a:lnTo>
                  <a:lnTo>
                    <a:pt x="1494809" y="67543"/>
                  </a:lnTo>
                  <a:lnTo>
                    <a:pt x="1630700" y="67543"/>
                  </a:lnTo>
                  <a:lnTo>
                    <a:pt x="1766592" y="67543"/>
                  </a:lnTo>
                  <a:lnTo>
                    <a:pt x="1902484" y="67543"/>
                  </a:lnTo>
                  <a:lnTo>
                    <a:pt x="2038375" y="0"/>
                  </a:lnTo>
                  <a:lnTo>
                    <a:pt x="2174267" y="67543"/>
                  </a:lnTo>
                  <a:lnTo>
                    <a:pt x="2310159" y="0"/>
                  </a:lnTo>
                  <a:lnTo>
                    <a:pt x="2446051" y="202631"/>
                  </a:lnTo>
                  <a:lnTo>
                    <a:pt x="2581942" y="675438"/>
                  </a:lnTo>
                  <a:lnTo>
                    <a:pt x="2717834" y="1485965"/>
                  </a:lnTo>
                  <a:lnTo>
                    <a:pt x="2853726" y="945614"/>
                  </a:lnTo>
                  <a:lnTo>
                    <a:pt x="2989618" y="472807"/>
                  </a:lnTo>
                  <a:lnTo>
                    <a:pt x="3125509" y="202631"/>
                  </a:lnTo>
                  <a:lnTo>
                    <a:pt x="3261401" y="202631"/>
                  </a:lnTo>
                  <a:lnTo>
                    <a:pt x="3397293" y="2701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95483"/>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95483"/>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95483"/>
              <a:ext cx="0" cy="310701"/>
            </a:xfrm>
            <a:custGeom>
              <a:avLst/>
              <a:pathLst>
                <a:path w="0" h="310701">
                  <a:moveTo>
                    <a:pt x="0" y="31070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95483"/>
              <a:ext cx="0" cy="243157"/>
            </a:xfrm>
            <a:custGeom>
              <a:avLst/>
              <a:pathLst>
                <a:path w="0" h="243157">
                  <a:moveTo>
                    <a:pt x="0" y="2431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95483"/>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95483"/>
              <a:ext cx="0" cy="445789"/>
            </a:xfrm>
            <a:custGeom>
              <a:avLst/>
              <a:pathLst>
                <a:path w="0" h="445789">
                  <a:moveTo>
                    <a:pt x="0" y="4457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95483"/>
              <a:ext cx="0" cy="513333"/>
            </a:xfrm>
            <a:custGeom>
              <a:avLst/>
              <a:pathLst>
                <a:path w="0" h="513333">
                  <a:moveTo>
                    <a:pt x="0" y="5133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8641"/>
              <a:ext cx="3397293" cy="1485965"/>
            </a:xfrm>
            <a:custGeom>
              <a:avLst/>
              <a:pathLst>
                <a:path w="3397293" h="1485965">
                  <a:moveTo>
                    <a:pt x="0" y="540350"/>
                  </a:moveTo>
                  <a:lnTo>
                    <a:pt x="135891" y="0"/>
                  </a:lnTo>
                  <a:lnTo>
                    <a:pt x="271783" y="270175"/>
                  </a:lnTo>
                  <a:lnTo>
                    <a:pt x="407675" y="135087"/>
                  </a:lnTo>
                  <a:lnTo>
                    <a:pt x="543566" y="270175"/>
                  </a:lnTo>
                  <a:lnTo>
                    <a:pt x="679458" y="270175"/>
                  </a:lnTo>
                  <a:lnTo>
                    <a:pt x="815350" y="67543"/>
                  </a:lnTo>
                  <a:lnTo>
                    <a:pt x="951242" y="67543"/>
                  </a:lnTo>
                  <a:lnTo>
                    <a:pt x="1087133" y="135087"/>
                  </a:lnTo>
                  <a:lnTo>
                    <a:pt x="1223025" y="67543"/>
                  </a:lnTo>
                  <a:lnTo>
                    <a:pt x="1358917" y="67543"/>
                  </a:lnTo>
                  <a:lnTo>
                    <a:pt x="1494809" y="67543"/>
                  </a:lnTo>
                  <a:lnTo>
                    <a:pt x="1630700" y="67543"/>
                  </a:lnTo>
                  <a:lnTo>
                    <a:pt x="1766592" y="67543"/>
                  </a:lnTo>
                  <a:lnTo>
                    <a:pt x="1902484" y="67543"/>
                  </a:lnTo>
                  <a:lnTo>
                    <a:pt x="2038375" y="0"/>
                  </a:lnTo>
                  <a:lnTo>
                    <a:pt x="2174267" y="67543"/>
                  </a:lnTo>
                  <a:lnTo>
                    <a:pt x="2310159" y="0"/>
                  </a:lnTo>
                  <a:lnTo>
                    <a:pt x="2446051" y="202631"/>
                  </a:lnTo>
                  <a:lnTo>
                    <a:pt x="2581942" y="675438"/>
                  </a:lnTo>
                  <a:lnTo>
                    <a:pt x="2717834" y="1485965"/>
                  </a:lnTo>
                  <a:lnTo>
                    <a:pt x="2853726" y="945614"/>
                  </a:lnTo>
                  <a:lnTo>
                    <a:pt x="2989618" y="472807"/>
                  </a:lnTo>
                  <a:lnTo>
                    <a:pt x="3125509" y="202631"/>
                  </a:lnTo>
                  <a:lnTo>
                    <a:pt x="3261401" y="202631"/>
                  </a:lnTo>
                  <a:lnTo>
                    <a:pt x="3397293" y="270175"/>
                  </a:lnTo>
                </a:path>
              </a:pathLst>
            </a:custGeom>
            <a:ln w="27101" cap="flat">
              <a:solidFill>
                <a:srgbClr val="0058AB">
                  <a:alpha val="100000"/>
                </a:srgbClr>
              </a:solidFill>
              <a:prstDash val="solid"/>
              <a:round/>
            </a:ln>
          </p:spPr>
          <p:txBody>
            <a:bodyPr/>
            <a:lstStyle/>
            <a:p/>
          </p:txBody>
        </p:sp>
        <p:sp>
          <p:nvSpPr>
            <p:cNvPr id="91" name="tx91"/>
            <p:cNvSpPr/>
            <p:nvPr/>
          </p:nvSpPr>
          <p:spPr>
            <a:xfrm>
              <a:off x="5407519" y="21293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86977"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66436"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15750" y="21280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7989462"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1306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804812" y="21280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4789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0" name="tx100"/>
            <p:cNvSpPr/>
            <p:nvPr/>
          </p:nvSpPr>
          <p:spPr>
            <a:xfrm>
              <a:off x="5003259" y="3737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619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865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235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60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4906"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7" name="tx117"/>
            <p:cNvSpPr/>
            <p:nvPr/>
          </p:nvSpPr>
          <p:spPr>
            <a:xfrm>
              <a:off x="70906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5314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368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762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4155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565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958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2655366" cy="114824"/>
            </a:xfrm>
            <a:prstGeom prst="rect">
              <a:avLst/>
            </a:prstGeom>
            <a:solidFill>
              <a:srgbClr val="1CABE2">
                <a:alpha val="80000"/>
              </a:srgbClr>
            </a:solidFill>
          </p:spPr>
          <p:txBody>
            <a:bodyPr/>
            <a:lstStyle/>
            <a:p/>
          </p:txBody>
        </p:sp>
        <p:sp>
          <p:nvSpPr>
            <p:cNvPr id="131" name="rc131"/>
            <p:cNvSpPr/>
            <p:nvPr/>
          </p:nvSpPr>
          <p:spPr>
            <a:xfrm>
              <a:off x="1317178" y="5600334"/>
              <a:ext cx="3260433"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292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65686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Jordan (95%) was 10 percentage points higher than the global average (85%) and 12 percentage points higher than the average across all MENA countries (83%).
National DTP3 coverage was 6 percentage points higher than in 2019 (89%).
This equates to 11,000 un- and undervaccinated children in 2025 compared to 26,000 un- and undervaccinated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DTP3 coverage was 95% - this is 6 percentage points higher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Jordan ranked number 9 out of 20 countries for lowest DTP3 coverage (based on tied ranks).
Jordan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7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7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80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8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2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128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32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3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44972"/>
              <a:ext cx="239888" cy="767037"/>
            </a:xfrm>
            <a:prstGeom prst="rect">
              <a:avLst/>
            </a:prstGeom>
            <a:solidFill>
              <a:srgbClr val="80BD41">
                <a:alpha val="100000"/>
              </a:srgbClr>
            </a:solidFill>
          </p:spPr>
          <p:txBody>
            <a:bodyPr/>
            <a:lstStyle/>
            <a:p/>
          </p:txBody>
        </p:sp>
        <p:sp>
          <p:nvSpPr>
            <p:cNvPr id="26" name="rc26"/>
            <p:cNvSpPr/>
            <p:nvPr/>
          </p:nvSpPr>
          <p:spPr>
            <a:xfrm>
              <a:off x="1296273" y="3369131"/>
              <a:ext cx="239888" cy="75840"/>
            </a:xfrm>
            <a:prstGeom prst="rect">
              <a:avLst/>
            </a:prstGeom>
            <a:solidFill>
              <a:srgbClr val="1CABE2">
                <a:alpha val="100000"/>
              </a:srgbClr>
            </a:solidFill>
          </p:spPr>
          <p:txBody>
            <a:bodyPr/>
            <a:lstStyle/>
            <a:p/>
          </p:txBody>
        </p:sp>
        <p:sp>
          <p:nvSpPr>
            <p:cNvPr id="27" name="rc27"/>
            <p:cNvSpPr/>
            <p:nvPr/>
          </p:nvSpPr>
          <p:spPr>
            <a:xfrm>
              <a:off x="1562816" y="3375506"/>
              <a:ext cx="239888" cy="836502"/>
            </a:xfrm>
            <a:prstGeom prst="rect">
              <a:avLst/>
            </a:prstGeom>
            <a:solidFill>
              <a:srgbClr val="80BD41">
                <a:alpha val="100000"/>
              </a:srgbClr>
            </a:solidFill>
          </p:spPr>
          <p:txBody>
            <a:bodyPr/>
            <a:lstStyle/>
            <a:p/>
          </p:txBody>
        </p:sp>
        <p:sp>
          <p:nvSpPr>
            <p:cNvPr id="28" name="rc28"/>
            <p:cNvSpPr/>
            <p:nvPr/>
          </p:nvSpPr>
          <p:spPr>
            <a:xfrm>
              <a:off x="1562816" y="3367043"/>
              <a:ext cx="239888" cy="8463"/>
            </a:xfrm>
            <a:prstGeom prst="rect">
              <a:avLst/>
            </a:prstGeom>
            <a:solidFill>
              <a:srgbClr val="1CABE2">
                <a:alpha val="100000"/>
              </a:srgbClr>
            </a:solidFill>
          </p:spPr>
          <p:txBody>
            <a:bodyPr/>
            <a:lstStyle/>
            <a:p/>
          </p:txBody>
        </p:sp>
        <p:sp>
          <p:nvSpPr>
            <p:cNvPr id="29" name="rc29"/>
            <p:cNvSpPr/>
            <p:nvPr/>
          </p:nvSpPr>
          <p:spPr>
            <a:xfrm>
              <a:off x="1829360" y="3392873"/>
              <a:ext cx="239888" cy="819136"/>
            </a:xfrm>
            <a:prstGeom prst="rect">
              <a:avLst/>
            </a:prstGeom>
            <a:solidFill>
              <a:srgbClr val="80BD41">
                <a:alpha val="100000"/>
              </a:srgbClr>
            </a:solidFill>
          </p:spPr>
          <p:txBody>
            <a:bodyPr/>
            <a:lstStyle/>
            <a:p/>
          </p:txBody>
        </p:sp>
        <p:sp>
          <p:nvSpPr>
            <p:cNvPr id="30" name="rc30"/>
            <p:cNvSpPr/>
            <p:nvPr/>
          </p:nvSpPr>
          <p:spPr>
            <a:xfrm>
              <a:off x="1829360" y="3349786"/>
              <a:ext cx="239888" cy="43086"/>
            </a:xfrm>
            <a:prstGeom prst="rect">
              <a:avLst/>
            </a:prstGeom>
            <a:solidFill>
              <a:srgbClr val="1CABE2">
                <a:alpha val="100000"/>
              </a:srgbClr>
            </a:solidFill>
          </p:spPr>
          <p:txBody>
            <a:bodyPr/>
            <a:lstStyle/>
            <a:p/>
          </p:txBody>
        </p:sp>
        <p:sp>
          <p:nvSpPr>
            <p:cNvPr id="31" name="rc31"/>
            <p:cNvSpPr/>
            <p:nvPr/>
          </p:nvSpPr>
          <p:spPr>
            <a:xfrm>
              <a:off x="2095903" y="3356601"/>
              <a:ext cx="239888" cy="855408"/>
            </a:xfrm>
            <a:prstGeom prst="rect">
              <a:avLst/>
            </a:prstGeom>
            <a:solidFill>
              <a:srgbClr val="80BD41">
                <a:alpha val="100000"/>
              </a:srgbClr>
            </a:solidFill>
          </p:spPr>
          <p:txBody>
            <a:bodyPr/>
            <a:lstStyle/>
            <a:p/>
          </p:txBody>
        </p:sp>
        <p:sp>
          <p:nvSpPr>
            <p:cNvPr id="32" name="rc32"/>
            <p:cNvSpPr/>
            <p:nvPr/>
          </p:nvSpPr>
          <p:spPr>
            <a:xfrm>
              <a:off x="2095903" y="3330167"/>
              <a:ext cx="239888" cy="26434"/>
            </a:xfrm>
            <a:prstGeom prst="rect">
              <a:avLst/>
            </a:prstGeom>
            <a:solidFill>
              <a:srgbClr val="1CABE2">
                <a:alpha val="100000"/>
              </a:srgbClr>
            </a:solidFill>
          </p:spPr>
          <p:txBody>
            <a:bodyPr/>
            <a:lstStyle/>
            <a:p/>
          </p:txBody>
        </p:sp>
        <p:sp>
          <p:nvSpPr>
            <p:cNvPr id="33" name="rc33"/>
            <p:cNvSpPr/>
            <p:nvPr/>
          </p:nvSpPr>
          <p:spPr>
            <a:xfrm>
              <a:off x="2362446" y="3375451"/>
              <a:ext cx="239888" cy="836557"/>
            </a:xfrm>
            <a:prstGeom prst="rect">
              <a:avLst/>
            </a:prstGeom>
            <a:solidFill>
              <a:srgbClr val="80BD41">
                <a:alpha val="100000"/>
              </a:srgbClr>
            </a:solidFill>
          </p:spPr>
          <p:txBody>
            <a:bodyPr/>
            <a:lstStyle/>
            <a:p/>
          </p:txBody>
        </p:sp>
        <p:sp>
          <p:nvSpPr>
            <p:cNvPr id="34" name="rc34"/>
            <p:cNvSpPr/>
            <p:nvPr/>
          </p:nvSpPr>
          <p:spPr>
            <a:xfrm>
              <a:off x="2362446" y="3331431"/>
              <a:ext cx="239888" cy="44020"/>
            </a:xfrm>
            <a:prstGeom prst="rect">
              <a:avLst/>
            </a:prstGeom>
            <a:solidFill>
              <a:srgbClr val="1CABE2">
                <a:alpha val="100000"/>
              </a:srgbClr>
            </a:solidFill>
          </p:spPr>
          <p:txBody>
            <a:bodyPr/>
            <a:lstStyle/>
            <a:p/>
          </p:txBody>
        </p:sp>
        <p:sp>
          <p:nvSpPr>
            <p:cNvPr id="35" name="rc35"/>
            <p:cNvSpPr/>
            <p:nvPr/>
          </p:nvSpPr>
          <p:spPr>
            <a:xfrm>
              <a:off x="2628989" y="3372264"/>
              <a:ext cx="239888" cy="839745"/>
            </a:xfrm>
            <a:prstGeom prst="rect">
              <a:avLst/>
            </a:prstGeom>
            <a:solidFill>
              <a:srgbClr val="80BD41">
                <a:alpha val="100000"/>
              </a:srgbClr>
            </a:solidFill>
          </p:spPr>
          <p:txBody>
            <a:bodyPr/>
            <a:lstStyle/>
            <a:p/>
          </p:txBody>
        </p:sp>
        <p:sp>
          <p:nvSpPr>
            <p:cNvPr id="36" name="rc36"/>
            <p:cNvSpPr/>
            <p:nvPr/>
          </p:nvSpPr>
          <p:spPr>
            <a:xfrm>
              <a:off x="2628989" y="3328078"/>
              <a:ext cx="239888" cy="44185"/>
            </a:xfrm>
            <a:prstGeom prst="rect">
              <a:avLst/>
            </a:prstGeom>
            <a:solidFill>
              <a:srgbClr val="1CABE2">
                <a:alpha val="100000"/>
              </a:srgbClr>
            </a:solidFill>
          </p:spPr>
          <p:txBody>
            <a:bodyPr/>
            <a:lstStyle/>
            <a:p/>
          </p:txBody>
        </p:sp>
        <p:sp>
          <p:nvSpPr>
            <p:cNvPr id="37" name="rc37"/>
            <p:cNvSpPr/>
            <p:nvPr/>
          </p:nvSpPr>
          <p:spPr>
            <a:xfrm>
              <a:off x="2895532" y="3311976"/>
              <a:ext cx="239888" cy="900033"/>
            </a:xfrm>
            <a:prstGeom prst="rect">
              <a:avLst/>
            </a:prstGeom>
            <a:solidFill>
              <a:srgbClr val="80BD41">
                <a:alpha val="100000"/>
              </a:srgbClr>
            </a:solidFill>
          </p:spPr>
          <p:txBody>
            <a:bodyPr/>
            <a:lstStyle/>
            <a:p/>
          </p:txBody>
        </p:sp>
        <p:sp>
          <p:nvSpPr>
            <p:cNvPr id="38" name="rc38"/>
            <p:cNvSpPr/>
            <p:nvPr/>
          </p:nvSpPr>
          <p:spPr>
            <a:xfrm>
              <a:off x="2895532" y="3293620"/>
              <a:ext cx="239888" cy="18355"/>
            </a:xfrm>
            <a:prstGeom prst="rect">
              <a:avLst/>
            </a:prstGeom>
            <a:solidFill>
              <a:srgbClr val="1CABE2">
                <a:alpha val="100000"/>
              </a:srgbClr>
            </a:solidFill>
          </p:spPr>
          <p:txBody>
            <a:bodyPr/>
            <a:lstStyle/>
            <a:p/>
          </p:txBody>
        </p:sp>
        <p:sp>
          <p:nvSpPr>
            <p:cNvPr id="39" name="rc39"/>
            <p:cNvSpPr/>
            <p:nvPr/>
          </p:nvSpPr>
          <p:spPr>
            <a:xfrm>
              <a:off x="3162075" y="3192884"/>
              <a:ext cx="239888" cy="1019125"/>
            </a:xfrm>
            <a:prstGeom prst="rect">
              <a:avLst/>
            </a:prstGeom>
            <a:solidFill>
              <a:srgbClr val="80BD41">
                <a:alpha val="100000"/>
              </a:srgbClr>
            </a:solidFill>
          </p:spPr>
          <p:txBody>
            <a:bodyPr/>
            <a:lstStyle/>
            <a:p/>
          </p:txBody>
        </p:sp>
        <p:sp>
          <p:nvSpPr>
            <p:cNvPr id="40" name="rc40"/>
            <p:cNvSpPr/>
            <p:nvPr/>
          </p:nvSpPr>
          <p:spPr>
            <a:xfrm>
              <a:off x="3162075" y="3172110"/>
              <a:ext cx="239888" cy="20773"/>
            </a:xfrm>
            <a:prstGeom prst="rect">
              <a:avLst/>
            </a:prstGeom>
            <a:solidFill>
              <a:srgbClr val="1CABE2">
                <a:alpha val="100000"/>
              </a:srgbClr>
            </a:solidFill>
          </p:spPr>
          <p:txBody>
            <a:bodyPr/>
            <a:lstStyle/>
            <a:p/>
          </p:txBody>
        </p:sp>
        <p:sp>
          <p:nvSpPr>
            <p:cNvPr id="41" name="rc41"/>
            <p:cNvSpPr/>
            <p:nvPr/>
          </p:nvSpPr>
          <p:spPr>
            <a:xfrm>
              <a:off x="3428618" y="3159799"/>
              <a:ext cx="239888" cy="1052209"/>
            </a:xfrm>
            <a:prstGeom prst="rect">
              <a:avLst/>
            </a:prstGeom>
            <a:solidFill>
              <a:srgbClr val="80BD41">
                <a:alpha val="100000"/>
              </a:srgbClr>
            </a:solidFill>
          </p:spPr>
          <p:txBody>
            <a:bodyPr/>
            <a:lstStyle/>
            <a:p/>
          </p:txBody>
        </p:sp>
        <p:sp>
          <p:nvSpPr>
            <p:cNvPr id="42" name="rc42"/>
            <p:cNvSpPr/>
            <p:nvPr/>
          </p:nvSpPr>
          <p:spPr>
            <a:xfrm>
              <a:off x="3428618" y="3127265"/>
              <a:ext cx="239888" cy="32534"/>
            </a:xfrm>
            <a:prstGeom prst="rect">
              <a:avLst/>
            </a:prstGeom>
            <a:solidFill>
              <a:srgbClr val="1CABE2">
                <a:alpha val="100000"/>
              </a:srgbClr>
            </a:solidFill>
          </p:spPr>
          <p:txBody>
            <a:bodyPr/>
            <a:lstStyle/>
            <a:p/>
          </p:txBody>
        </p:sp>
        <p:sp>
          <p:nvSpPr>
            <p:cNvPr id="43" name="rc43"/>
            <p:cNvSpPr/>
            <p:nvPr/>
          </p:nvSpPr>
          <p:spPr>
            <a:xfrm>
              <a:off x="3695161" y="3130672"/>
              <a:ext cx="239888" cy="1081337"/>
            </a:xfrm>
            <a:prstGeom prst="rect">
              <a:avLst/>
            </a:prstGeom>
            <a:solidFill>
              <a:srgbClr val="80BD41">
                <a:alpha val="100000"/>
              </a:srgbClr>
            </a:solidFill>
          </p:spPr>
          <p:txBody>
            <a:bodyPr/>
            <a:lstStyle/>
            <a:p/>
          </p:txBody>
        </p:sp>
        <p:sp>
          <p:nvSpPr>
            <p:cNvPr id="44" name="rc44"/>
            <p:cNvSpPr/>
            <p:nvPr/>
          </p:nvSpPr>
          <p:spPr>
            <a:xfrm>
              <a:off x="3695161" y="3108579"/>
              <a:ext cx="239888" cy="22092"/>
            </a:xfrm>
            <a:prstGeom prst="rect">
              <a:avLst/>
            </a:prstGeom>
            <a:solidFill>
              <a:srgbClr val="1CABE2">
                <a:alpha val="100000"/>
              </a:srgbClr>
            </a:solidFill>
          </p:spPr>
          <p:txBody>
            <a:bodyPr/>
            <a:lstStyle/>
            <a:p/>
          </p:txBody>
        </p:sp>
        <p:sp>
          <p:nvSpPr>
            <p:cNvPr id="45" name="rc45"/>
            <p:cNvSpPr/>
            <p:nvPr/>
          </p:nvSpPr>
          <p:spPr>
            <a:xfrm>
              <a:off x="3961705" y="3125946"/>
              <a:ext cx="239888" cy="1086063"/>
            </a:xfrm>
            <a:prstGeom prst="rect">
              <a:avLst/>
            </a:prstGeom>
            <a:solidFill>
              <a:srgbClr val="80BD41">
                <a:alpha val="100000"/>
              </a:srgbClr>
            </a:solidFill>
          </p:spPr>
          <p:txBody>
            <a:bodyPr/>
            <a:lstStyle/>
            <a:p/>
          </p:txBody>
        </p:sp>
        <p:sp>
          <p:nvSpPr>
            <p:cNvPr id="46" name="rc46"/>
            <p:cNvSpPr/>
            <p:nvPr/>
          </p:nvSpPr>
          <p:spPr>
            <a:xfrm>
              <a:off x="3961705" y="3103798"/>
              <a:ext cx="239888" cy="22147"/>
            </a:xfrm>
            <a:prstGeom prst="rect">
              <a:avLst/>
            </a:prstGeom>
            <a:solidFill>
              <a:srgbClr val="1CABE2">
                <a:alpha val="100000"/>
              </a:srgbClr>
            </a:solidFill>
          </p:spPr>
          <p:txBody>
            <a:bodyPr/>
            <a:lstStyle/>
            <a:p/>
          </p:txBody>
        </p:sp>
        <p:sp>
          <p:nvSpPr>
            <p:cNvPr id="47" name="rc47"/>
            <p:cNvSpPr/>
            <p:nvPr/>
          </p:nvSpPr>
          <p:spPr>
            <a:xfrm>
              <a:off x="4228248" y="3124957"/>
              <a:ext cx="239888" cy="1087052"/>
            </a:xfrm>
            <a:prstGeom prst="rect">
              <a:avLst/>
            </a:prstGeom>
            <a:solidFill>
              <a:srgbClr val="80BD41">
                <a:alpha val="100000"/>
              </a:srgbClr>
            </a:solidFill>
          </p:spPr>
          <p:txBody>
            <a:bodyPr/>
            <a:lstStyle/>
            <a:p/>
          </p:txBody>
        </p:sp>
        <p:sp>
          <p:nvSpPr>
            <p:cNvPr id="48" name="rc48"/>
            <p:cNvSpPr/>
            <p:nvPr/>
          </p:nvSpPr>
          <p:spPr>
            <a:xfrm>
              <a:off x="4228248" y="3102754"/>
              <a:ext cx="239888" cy="22202"/>
            </a:xfrm>
            <a:prstGeom prst="rect">
              <a:avLst/>
            </a:prstGeom>
            <a:solidFill>
              <a:srgbClr val="1CABE2">
                <a:alpha val="100000"/>
              </a:srgbClr>
            </a:solidFill>
          </p:spPr>
          <p:txBody>
            <a:bodyPr/>
            <a:lstStyle/>
            <a:p/>
          </p:txBody>
        </p:sp>
        <p:sp>
          <p:nvSpPr>
            <p:cNvPr id="49" name="rc49"/>
            <p:cNvSpPr/>
            <p:nvPr/>
          </p:nvSpPr>
          <p:spPr>
            <a:xfrm>
              <a:off x="4494791" y="3129298"/>
              <a:ext cx="239888" cy="1082711"/>
            </a:xfrm>
            <a:prstGeom prst="rect">
              <a:avLst/>
            </a:prstGeom>
            <a:solidFill>
              <a:srgbClr val="80BD41">
                <a:alpha val="100000"/>
              </a:srgbClr>
            </a:solidFill>
          </p:spPr>
          <p:txBody>
            <a:bodyPr/>
            <a:lstStyle/>
            <a:p/>
          </p:txBody>
        </p:sp>
        <p:sp>
          <p:nvSpPr>
            <p:cNvPr id="50" name="rc50"/>
            <p:cNvSpPr/>
            <p:nvPr/>
          </p:nvSpPr>
          <p:spPr>
            <a:xfrm>
              <a:off x="4494791" y="3107205"/>
              <a:ext cx="239888" cy="22092"/>
            </a:xfrm>
            <a:prstGeom prst="rect">
              <a:avLst/>
            </a:prstGeom>
            <a:solidFill>
              <a:srgbClr val="1CABE2">
                <a:alpha val="100000"/>
              </a:srgbClr>
            </a:solidFill>
          </p:spPr>
          <p:txBody>
            <a:bodyPr/>
            <a:lstStyle/>
            <a:p/>
          </p:txBody>
        </p:sp>
        <p:sp>
          <p:nvSpPr>
            <p:cNvPr id="51" name="rc51"/>
            <p:cNvSpPr/>
            <p:nvPr/>
          </p:nvSpPr>
          <p:spPr>
            <a:xfrm>
              <a:off x="4761334" y="3154688"/>
              <a:ext cx="239888" cy="1057320"/>
            </a:xfrm>
            <a:prstGeom prst="rect">
              <a:avLst/>
            </a:prstGeom>
            <a:solidFill>
              <a:srgbClr val="80BD41">
                <a:alpha val="100000"/>
              </a:srgbClr>
            </a:solidFill>
          </p:spPr>
          <p:txBody>
            <a:bodyPr/>
            <a:lstStyle/>
            <a:p/>
          </p:txBody>
        </p:sp>
        <p:sp>
          <p:nvSpPr>
            <p:cNvPr id="52" name="rc52"/>
            <p:cNvSpPr/>
            <p:nvPr/>
          </p:nvSpPr>
          <p:spPr>
            <a:xfrm>
              <a:off x="4761334" y="3133090"/>
              <a:ext cx="239888" cy="21598"/>
            </a:xfrm>
            <a:prstGeom prst="rect">
              <a:avLst/>
            </a:prstGeom>
            <a:solidFill>
              <a:srgbClr val="1CABE2">
                <a:alpha val="100000"/>
              </a:srgbClr>
            </a:solidFill>
          </p:spPr>
          <p:txBody>
            <a:bodyPr/>
            <a:lstStyle/>
            <a:p/>
          </p:txBody>
        </p:sp>
        <p:sp>
          <p:nvSpPr>
            <p:cNvPr id="53" name="rc53"/>
            <p:cNvSpPr/>
            <p:nvPr/>
          </p:nvSpPr>
          <p:spPr>
            <a:xfrm>
              <a:off x="5027877" y="3076484"/>
              <a:ext cx="239888" cy="1135524"/>
            </a:xfrm>
            <a:prstGeom prst="rect">
              <a:avLst/>
            </a:prstGeom>
            <a:solidFill>
              <a:srgbClr val="80BD41">
                <a:alpha val="100000"/>
              </a:srgbClr>
            </a:solidFill>
          </p:spPr>
          <p:txBody>
            <a:bodyPr/>
            <a:lstStyle/>
            <a:p/>
          </p:txBody>
        </p:sp>
        <p:sp>
          <p:nvSpPr>
            <p:cNvPr id="54" name="rc54"/>
            <p:cNvSpPr/>
            <p:nvPr/>
          </p:nvSpPr>
          <p:spPr>
            <a:xfrm>
              <a:off x="5027877" y="3053292"/>
              <a:ext cx="239888" cy="23191"/>
            </a:xfrm>
            <a:prstGeom prst="rect">
              <a:avLst/>
            </a:prstGeom>
            <a:solidFill>
              <a:srgbClr val="1CABE2">
                <a:alpha val="100000"/>
              </a:srgbClr>
            </a:solidFill>
          </p:spPr>
          <p:txBody>
            <a:bodyPr/>
            <a:lstStyle/>
            <a:p/>
          </p:txBody>
        </p:sp>
        <p:sp>
          <p:nvSpPr>
            <p:cNvPr id="55" name="rc55"/>
            <p:cNvSpPr/>
            <p:nvPr/>
          </p:nvSpPr>
          <p:spPr>
            <a:xfrm>
              <a:off x="5294420" y="3000534"/>
              <a:ext cx="239888" cy="1211475"/>
            </a:xfrm>
            <a:prstGeom prst="rect">
              <a:avLst/>
            </a:prstGeom>
            <a:solidFill>
              <a:srgbClr val="80BD41">
                <a:alpha val="100000"/>
              </a:srgbClr>
            </a:solidFill>
          </p:spPr>
          <p:txBody>
            <a:bodyPr/>
            <a:lstStyle/>
            <a:p/>
          </p:txBody>
        </p:sp>
        <p:sp>
          <p:nvSpPr>
            <p:cNvPr id="56" name="rc56"/>
            <p:cNvSpPr/>
            <p:nvPr/>
          </p:nvSpPr>
          <p:spPr>
            <a:xfrm>
              <a:off x="5294420" y="2988278"/>
              <a:ext cx="239888" cy="12255"/>
            </a:xfrm>
            <a:prstGeom prst="rect">
              <a:avLst/>
            </a:prstGeom>
            <a:solidFill>
              <a:srgbClr val="1CABE2">
                <a:alpha val="100000"/>
              </a:srgbClr>
            </a:solidFill>
          </p:spPr>
          <p:txBody>
            <a:bodyPr/>
            <a:lstStyle/>
            <a:p/>
          </p:txBody>
        </p:sp>
        <p:sp>
          <p:nvSpPr>
            <p:cNvPr id="57" name="rc57"/>
            <p:cNvSpPr/>
            <p:nvPr/>
          </p:nvSpPr>
          <p:spPr>
            <a:xfrm>
              <a:off x="5560963" y="2949204"/>
              <a:ext cx="239888" cy="1262805"/>
            </a:xfrm>
            <a:prstGeom prst="rect">
              <a:avLst/>
            </a:prstGeom>
            <a:solidFill>
              <a:srgbClr val="80BD41">
                <a:alpha val="100000"/>
              </a:srgbClr>
            </a:solidFill>
          </p:spPr>
          <p:txBody>
            <a:bodyPr/>
            <a:lstStyle/>
            <a:p/>
          </p:txBody>
        </p:sp>
        <p:sp>
          <p:nvSpPr>
            <p:cNvPr id="58" name="rc58"/>
            <p:cNvSpPr/>
            <p:nvPr/>
          </p:nvSpPr>
          <p:spPr>
            <a:xfrm>
              <a:off x="5560963" y="2923429"/>
              <a:ext cx="239888" cy="25774"/>
            </a:xfrm>
            <a:prstGeom prst="rect">
              <a:avLst/>
            </a:prstGeom>
            <a:solidFill>
              <a:srgbClr val="1CABE2">
                <a:alpha val="100000"/>
              </a:srgbClr>
            </a:solidFill>
          </p:spPr>
          <p:txBody>
            <a:bodyPr/>
            <a:lstStyle/>
            <a:p/>
          </p:txBody>
        </p:sp>
        <p:sp>
          <p:nvSpPr>
            <p:cNvPr id="59" name="rc59"/>
            <p:cNvSpPr/>
            <p:nvPr/>
          </p:nvSpPr>
          <p:spPr>
            <a:xfrm>
              <a:off x="5827506" y="2935959"/>
              <a:ext cx="239888" cy="1276050"/>
            </a:xfrm>
            <a:prstGeom prst="rect">
              <a:avLst/>
            </a:prstGeom>
            <a:solidFill>
              <a:srgbClr val="80BD41">
                <a:alpha val="100000"/>
              </a:srgbClr>
            </a:solidFill>
          </p:spPr>
          <p:txBody>
            <a:bodyPr/>
            <a:lstStyle/>
            <a:p/>
          </p:txBody>
        </p:sp>
        <p:sp>
          <p:nvSpPr>
            <p:cNvPr id="60" name="rc60"/>
            <p:cNvSpPr/>
            <p:nvPr/>
          </p:nvSpPr>
          <p:spPr>
            <a:xfrm>
              <a:off x="5827506" y="2923044"/>
              <a:ext cx="239888" cy="12914"/>
            </a:xfrm>
            <a:prstGeom prst="rect">
              <a:avLst/>
            </a:prstGeom>
            <a:solidFill>
              <a:srgbClr val="1CABE2">
                <a:alpha val="100000"/>
              </a:srgbClr>
            </a:solidFill>
          </p:spPr>
          <p:txBody>
            <a:bodyPr/>
            <a:lstStyle/>
            <a:p/>
          </p:txBody>
        </p:sp>
        <p:sp>
          <p:nvSpPr>
            <p:cNvPr id="61" name="rc61"/>
            <p:cNvSpPr/>
            <p:nvPr/>
          </p:nvSpPr>
          <p:spPr>
            <a:xfrm>
              <a:off x="6094049" y="2976023"/>
              <a:ext cx="239888" cy="1235986"/>
            </a:xfrm>
            <a:prstGeom prst="rect">
              <a:avLst/>
            </a:prstGeom>
            <a:solidFill>
              <a:srgbClr val="80BD41">
                <a:alpha val="100000"/>
              </a:srgbClr>
            </a:solidFill>
          </p:spPr>
          <p:txBody>
            <a:bodyPr/>
            <a:lstStyle/>
            <a:p/>
          </p:txBody>
        </p:sp>
        <p:sp>
          <p:nvSpPr>
            <p:cNvPr id="62" name="rc62"/>
            <p:cNvSpPr/>
            <p:nvPr/>
          </p:nvSpPr>
          <p:spPr>
            <a:xfrm>
              <a:off x="6094049" y="2924528"/>
              <a:ext cx="239888" cy="51494"/>
            </a:xfrm>
            <a:prstGeom prst="rect">
              <a:avLst/>
            </a:prstGeom>
            <a:solidFill>
              <a:srgbClr val="1CABE2">
                <a:alpha val="100000"/>
              </a:srgbClr>
            </a:solidFill>
          </p:spPr>
          <p:txBody>
            <a:bodyPr/>
            <a:lstStyle/>
            <a:p/>
          </p:txBody>
        </p:sp>
        <p:sp>
          <p:nvSpPr>
            <p:cNvPr id="63" name="rc63"/>
            <p:cNvSpPr/>
            <p:nvPr/>
          </p:nvSpPr>
          <p:spPr>
            <a:xfrm>
              <a:off x="6360593" y="3065438"/>
              <a:ext cx="239888" cy="1146571"/>
            </a:xfrm>
            <a:prstGeom prst="rect">
              <a:avLst/>
            </a:prstGeom>
            <a:solidFill>
              <a:srgbClr val="80BD41">
                <a:alpha val="100000"/>
              </a:srgbClr>
            </a:solidFill>
          </p:spPr>
          <p:txBody>
            <a:bodyPr/>
            <a:lstStyle/>
            <a:p/>
          </p:txBody>
        </p:sp>
        <p:sp>
          <p:nvSpPr>
            <p:cNvPr id="64" name="rc64"/>
            <p:cNvSpPr/>
            <p:nvPr/>
          </p:nvSpPr>
          <p:spPr>
            <a:xfrm>
              <a:off x="6360593" y="2923703"/>
              <a:ext cx="239888" cy="141734"/>
            </a:xfrm>
            <a:prstGeom prst="rect">
              <a:avLst/>
            </a:prstGeom>
            <a:solidFill>
              <a:srgbClr val="1CABE2">
                <a:alpha val="100000"/>
              </a:srgbClr>
            </a:solidFill>
          </p:spPr>
          <p:txBody>
            <a:bodyPr/>
            <a:lstStyle/>
            <a:p/>
          </p:txBody>
        </p:sp>
        <p:sp>
          <p:nvSpPr>
            <p:cNvPr id="65" name="rc65"/>
            <p:cNvSpPr/>
            <p:nvPr/>
          </p:nvSpPr>
          <p:spPr>
            <a:xfrm>
              <a:off x="6627136" y="3224869"/>
              <a:ext cx="239888" cy="987140"/>
            </a:xfrm>
            <a:prstGeom prst="rect">
              <a:avLst/>
            </a:prstGeom>
            <a:solidFill>
              <a:srgbClr val="80BD41">
                <a:alpha val="100000"/>
              </a:srgbClr>
            </a:solidFill>
          </p:spPr>
          <p:txBody>
            <a:bodyPr/>
            <a:lstStyle/>
            <a:p/>
          </p:txBody>
        </p:sp>
        <p:sp>
          <p:nvSpPr>
            <p:cNvPr id="66" name="rc66"/>
            <p:cNvSpPr/>
            <p:nvPr/>
          </p:nvSpPr>
          <p:spPr>
            <a:xfrm>
              <a:off x="6627136" y="2930023"/>
              <a:ext cx="239888" cy="294845"/>
            </a:xfrm>
            <a:prstGeom prst="rect">
              <a:avLst/>
            </a:prstGeom>
            <a:solidFill>
              <a:srgbClr val="1CABE2">
                <a:alpha val="100000"/>
              </a:srgbClr>
            </a:solidFill>
          </p:spPr>
          <p:txBody>
            <a:bodyPr/>
            <a:lstStyle/>
            <a:p/>
          </p:txBody>
        </p:sp>
        <p:sp>
          <p:nvSpPr>
            <p:cNvPr id="67" name="rc67"/>
            <p:cNvSpPr/>
            <p:nvPr/>
          </p:nvSpPr>
          <p:spPr>
            <a:xfrm>
              <a:off x="6893679" y="3123088"/>
              <a:ext cx="239888" cy="1088921"/>
            </a:xfrm>
            <a:prstGeom prst="rect">
              <a:avLst/>
            </a:prstGeom>
            <a:solidFill>
              <a:srgbClr val="80BD41">
                <a:alpha val="100000"/>
              </a:srgbClr>
            </a:solidFill>
          </p:spPr>
          <p:txBody>
            <a:bodyPr/>
            <a:lstStyle/>
            <a:p/>
          </p:txBody>
        </p:sp>
        <p:sp>
          <p:nvSpPr>
            <p:cNvPr id="68" name="rc68"/>
            <p:cNvSpPr/>
            <p:nvPr/>
          </p:nvSpPr>
          <p:spPr>
            <a:xfrm>
              <a:off x="6893679" y="2930903"/>
              <a:ext cx="239888" cy="192185"/>
            </a:xfrm>
            <a:prstGeom prst="rect">
              <a:avLst/>
            </a:prstGeom>
            <a:solidFill>
              <a:srgbClr val="1CABE2">
                <a:alpha val="100000"/>
              </a:srgbClr>
            </a:solidFill>
          </p:spPr>
          <p:txBody>
            <a:bodyPr/>
            <a:lstStyle/>
            <a:p/>
          </p:txBody>
        </p:sp>
        <p:sp>
          <p:nvSpPr>
            <p:cNvPr id="69" name="rc69"/>
            <p:cNvSpPr/>
            <p:nvPr/>
          </p:nvSpPr>
          <p:spPr>
            <a:xfrm>
              <a:off x="7160222" y="3034607"/>
              <a:ext cx="239888" cy="1177402"/>
            </a:xfrm>
            <a:prstGeom prst="rect">
              <a:avLst/>
            </a:prstGeom>
            <a:solidFill>
              <a:srgbClr val="80BD41">
                <a:alpha val="100000"/>
              </a:srgbClr>
            </a:solidFill>
          </p:spPr>
          <p:txBody>
            <a:bodyPr/>
            <a:lstStyle/>
            <a:p/>
          </p:txBody>
        </p:sp>
        <p:sp>
          <p:nvSpPr>
            <p:cNvPr id="70" name="rc70"/>
            <p:cNvSpPr/>
            <p:nvPr/>
          </p:nvSpPr>
          <p:spPr>
            <a:xfrm>
              <a:off x="7160222" y="2932222"/>
              <a:ext cx="239888" cy="102385"/>
            </a:xfrm>
            <a:prstGeom prst="rect">
              <a:avLst/>
            </a:prstGeom>
            <a:solidFill>
              <a:srgbClr val="1CABE2">
                <a:alpha val="100000"/>
              </a:srgbClr>
            </a:solidFill>
          </p:spPr>
          <p:txBody>
            <a:bodyPr/>
            <a:lstStyle/>
            <a:p/>
          </p:txBody>
        </p:sp>
        <p:sp>
          <p:nvSpPr>
            <p:cNvPr id="71" name="rc71"/>
            <p:cNvSpPr/>
            <p:nvPr/>
          </p:nvSpPr>
          <p:spPr>
            <a:xfrm>
              <a:off x="7426765" y="2981573"/>
              <a:ext cx="239888" cy="1230435"/>
            </a:xfrm>
            <a:prstGeom prst="rect">
              <a:avLst/>
            </a:prstGeom>
            <a:solidFill>
              <a:srgbClr val="80BD41">
                <a:alpha val="100000"/>
              </a:srgbClr>
            </a:solidFill>
          </p:spPr>
          <p:txBody>
            <a:bodyPr/>
            <a:lstStyle/>
            <a:p/>
          </p:txBody>
        </p:sp>
        <p:sp>
          <p:nvSpPr>
            <p:cNvPr id="72" name="rc72"/>
            <p:cNvSpPr/>
            <p:nvPr/>
          </p:nvSpPr>
          <p:spPr>
            <a:xfrm>
              <a:off x="7426765" y="2930298"/>
              <a:ext cx="239888" cy="51275"/>
            </a:xfrm>
            <a:prstGeom prst="rect">
              <a:avLst/>
            </a:prstGeom>
            <a:solidFill>
              <a:srgbClr val="1CABE2">
                <a:alpha val="100000"/>
              </a:srgbClr>
            </a:solidFill>
          </p:spPr>
          <p:txBody>
            <a:bodyPr/>
            <a:lstStyle/>
            <a:p/>
          </p:txBody>
        </p:sp>
        <p:sp>
          <p:nvSpPr>
            <p:cNvPr id="73" name="rc73"/>
            <p:cNvSpPr/>
            <p:nvPr/>
          </p:nvSpPr>
          <p:spPr>
            <a:xfrm>
              <a:off x="7693308" y="2978551"/>
              <a:ext cx="239888" cy="1233458"/>
            </a:xfrm>
            <a:prstGeom prst="rect">
              <a:avLst/>
            </a:prstGeom>
            <a:solidFill>
              <a:srgbClr val="80BD41">
                <a:alpha val="100000"/>
              </a:srgbClr>
            </a:solidFill>
          </p:spPr>
          <p:txBody>
            <a:bodyPr/>
            <a:lstStyle/>
            <a:p/>
          </p:txBody>
        </p:sp>
        <p:sp>
          <p:nvSpPr>
            <p:cNvPr id="74" name="rc74"/>
            <p:cNvSpPr/>
            <p:nvPr/>
          </p:nvSpPr>
          <p:spPr>
            <a:xfrm>
              <a:off x="7693308" y="2927166"/>
              <a:ext cx="239888" cy="51384"/>
            </a:xfrm>
            <a:prstGeom prst="rect">
              <a:avLst/>
            </a:prstGeom>
            <a:solidFill>
              <a:srgbClr val="1CABE2">
                <a:alpha val="100000"/>
              </a:srgbClr>
            </a:solidFill>
          </p:spPr>
          <p:txBody>
            <a:bodyPr/>
            <a:lstStyle/>
            <a:p/>
          </p:txBody>
        </p:sp>
        <p:sp>
          <p:nvSpPr>
            <p:cNvPr id="75" name="rc75"/>
            <p:cNvSpPr/>
            <p:nvPr/>
          </p:nvSpPr>
          <p:spPr>
            <a:xfrm>
              <a:off x="7959851" y="3013009"/>
              <a:ext cx="239888" cy="1199000"/>
            </a:xfrm>
            <a:prstGeom prst="rect">
              <a:avLst/>
            </a:prstGeom>
            <a:solidFill>
              <a:srgbClr val="80BD41">
                <a:alpha val="100000"/>
              </a:srgbClr>
            </a:solidFill>
          </p:spPr>
          <p:txBody>
            <a:bodyPr/>
            <a:lstStyle/>
            <a:p/>
          </p:txBody>
        </p:sp>
        <p:sp>
          <p:nvSpPr>
            <p:cNvPr id="76" name="rc76"/>
            <p:cNvSpPr/>
            <p:nvPr/>
          </p:nvSpPr>
          <p:spPr>
            <a:xfrm>
              <a:off x="7959851" y="2949918"/>
              <a:ext cx="239888" cy="63090"/>
            </a:xfrm>
            <a:prstGeom prst="rect">
              <a:avLst/>
            </a:prstGeom>
            <a:solidFill>
              <a:srgbClr val="1CABE2">
                <a:alpha val="100000"/>
              </a:srgbClr>
            </a:solidFill>
          </p:spPr>
          <p:txBody>
            <a:bodyPr/>
            <a:lstStyle/>
            <a:p/>
          </p:txBody>
        </p:sp>
        <p:sp>
          <p:nvSpPr>
            <p:cNvPr id="77" name="pl77"/>
            <p:cNvSpPr/>
            <p:nvPr/>
          </p:nvSpPr>
          <p:spPr>
            <a:xfrm>
              <a:off x="1416218" y="2085226"/>
              <a:ext cx="6663577" cy="472618"/>
            </a:xfrm>
            <a:custGeom>
              <a:avLst/>
              <a:pathLst>
                <a:path w="6663577" h="472618">
                  <a:moveTo>
                    <a:pt x="0" y="171861"/>
                  </a:moveTo>
                  <a:lnTo>
                    <a:pt x="266543" y="0"/>
                  </a:lnTo>
                  <a:lnTo>
                    <a:pt x="533086" y="85930"/>
                  </a:lnTo>
                  <a:lnTo>
                    <a:pt x="799629" y="42965"/>
                  </a:lnTo>
                  <a:lnTo>
                    <a:pt x="1066172" y="85930"/>
                  </a:lnTo>
                  <a:lnTo>
                    <a:pt x="1332715" y="85930"/>
                  </a:lnTo>
                  <a:lnTo>
                    <a:pt x="1599258" y="21482"/>
                  </a:lnTo>
                  <a:lnTo>
                    <a:pt x="1865801" y="21482"/>
                  </a:lnTo>
                  <a:lnTo>
                    <a:pt x="2132344" y="42965"/>
                  </a:lnTo>
                  <a:lnTo>
                    <a:pt x="2398888" y="21482"/>
                  </a:lnTo>
                  <a:lnTo>
                    <a:pt x="2665431" y="21482"/>
                  </a:lnTo>
                  <a:lnTo>
                    <a:pt x="2931974" y="21482"/>
                  </a:lnTo>
                  <a:lnTo>
                    <a:pt x="3198517" y="21482"/>
                  </a:lnTo>
                  <a:lnTo>
                    <a:pt x="3465060" y="21482"/>
                  </a:lnTo>
                  <a:lnTo>
                    <a:pt x="3731603" y="21482"/>
                  </a:lnTo>
                  <a:lnTo>
                    <a:pt x="3998146" y="0"/>
                  </a:lnTo>
                  <a:lnTo>
                    <a:pt x="4264689" y="21482"/>
                  </a:lnTo>
                  <a:lnTo>
                    <a:pt x="4531233" y="0"/>
                  </a:lnTo>
                  <a:lnTo>
                    <a:pt x="4797776" y="64447"/>
                  </a:lnTo>
                  <a:lnTo>
                    <a:pt x="5064319" y="214826"/>
                  </a:lnTo>
                  <a:lnTo>
                    <a:pt x="5330862" y="472618"/>
                  </a:lnTo>
                  <a:lnTo>
                    <a:pt x="5597405" y="300757"/>
                  </a:lnTo>
                  <a:lnTo>
                    <a:pt x="5863948" y="150378"/>
                  </a:lnTo>
                  <a:lnTo>
                    <a:pt x="6130491" y="64447"/>
                  </a:lnTo>
                  <a:lnTo>
                    <a:pt x="6397034" y="64447"/>
                  </a:lnTo>
                  <a:lnTo>
                    <a:pt x="6663577" y="8593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686790"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298664" y="3233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90" name="tx90"/>
            <p:cNvSpPr/>
            <p:nvPr/>
          </p:nvSpPr>
          <p:spPr>
            <a:xfrm>
              <a:off x="2631380" y="31921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91" name="tx91"/>
            <p:cNvSpPr/>
            <p:nvPr/>
          </p:nvSpPr>
          <p:spPr>
            <a:xfrm>
              <a:off x="3964096" y="29678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2" name="tx92"/>
            <p:cNvSpPr/>
            <p:nvPr/>
          </p:nvSpPr>
          <p:spPr>
            <a:xfrm>
              <a:off x="5296811" y="285349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93" name="tx93"/>
            <p:cNvSpPr/>
            <p:nvPr/>
          </p:nvSpPr>
          <p:spPr>
            <a:xfrm>
              <a:off x="6362984" y="2787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4" name="tx94"/>
            <p:cNvSpPr/>
            <p:nvPr/>
          </p:nvSpPr>
          <p:spPr>
            <a:xfrm>
              <a:off x="6629527" y="2793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5" name="tx95"/>
            <p:cNvSpPr/>
            <p:nvPr/>
          </p:nvSpPr>
          <p:spPr>
            <a:xfrm>
              <a:off x="6896070" y="27949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6" name="tx96"/>
            <p:cNvSpPr/>
            <p:nvPr/>
          </p:nvSpPr>
          <p:spPr>
            <a:xfrm>
              <a:off x="7162613" y="27962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7" name="tx97"/>
            <p:cNvSpPr/>
            <p:nvPr/>
          </p:nvSpPr>
          <p:spPr>
            <a:xfrm>
              <a:off x="7429156" y="27943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8" name="tx98"/>
            <p:cNvSpPr/>
            <p:nvPr/>
          </p:nvSpPr>
          <p:spPr>
            <a:xfrm>
              <a:off x="7695699" y="2791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9" name="tx99"/>
            <p:cNvSpPr/>
            <p:nvPr/>
          </p:nvSpPr>
          <p:spPr>
            <a:xfrm>
              <a:off x="7962242" y="28139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229.7</a:t>
              </a:r>
            </a:p>
          </p:txBody>
        </p:sp>
        <p:sp>
          <p:nvSpPr>
            <p:cNvPr id="100" name="pl100"/>
            <p:cNvSpPr/>
            <p:nvPr/>
          </p:nvSpPr>
          <p:spPr>
            <a:xfrm>
              <a:off x="141621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7933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139.6</a:t>
              </a:r>
            </a:p>
          </p:txBody>
        </p:sp>
        <p:sp>
          <p:nvSpPr>
            <p:cNvPr id="112" name="tx112"/>
            <p:cNvSpPr/>
            <p:nvPr/>
          </p:nvSpPr>
          <p:spPr>
            <a:xfrm>
              <a:off x="1324790" y="33719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3" name="tx113"/>
            <p:cNvSpPr/>
            <p:nvPr/>
          </p:nvSpPr>
          <p:spPr>
            <a:xfrm>
              <a:off x="2631380" y="3757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152.8</a:t>
              </a:r>
            </a:p>
          </p:txBody>
        </p:sp>
        <p:sp>
          <p:nvSpPr>
            <p:cNvPr id="114" name="tx114"/>
            <p:cNvSpPr/>
            <p:nvPr/>
          </p:nvSpPr>
          <p:spPr>
            <a:xfrm>
              <a:off x="2722808" y="331512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5" name="tx115"/>
            <p:cNvSpPr/>
            <p:nvPr/>
          </p:nvSpPr>
          <p:spPr>
            <a:xfrm>
              <a:off x="3964096" y="3633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6" name="tx116"/>
            <p:cNvSpPr/>
            <p:nvPr/>
          </p:nvSpPr>
          <p:spPr>
            <a:xfrm>
              <a:off x="4055523" y="308124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296811" y="3571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18" name="tx118"/>
            <p:cNvSpPr/>
            <p:nvPr/>
          </p:nvSpPr>
          <p:spPr>
            <a:xfrm>
              <a:off x="5349062" y="29605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62984" y="36036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208.6</a:t>
              </a:r>
            </a:p>
          </p:txBody>
        </p:sp>
        <p:sp>
          <p:nvSpPr>
            <p:cNvPr id="120" name="tx120"/>
            <p:cNvSpPr/>
            <p:nvPr/>
          </p:nvSpPr>
          <p:spPr>
            <a:xfrm>
              <a:off x="6389109" y="2959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a:t>
              </a:r>
            </a:p>
          </p:txBody>
        </p:sp>
        <p:sp>
          <p:nvSpPr>
            <p:cNvPr id="121" name="tx121"/>
            <p:cNvSpPr/>
            <p:nvPr/>
          </p:nvSpPr>
          <p:spPr>
            <a:xfrm>
              <a:off x="6629527" y="3683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179.6</a:t>
              </a:r>
            </a:p>
          </p:txBody>
        </p:sp>
        <p:sp>
          <p:nvSpPr>
            <p:cNvPr id="122" name="tx122"/>
            <p:cNvSpPr/>
            <p:nvPr/>
          </p:nvSpPr>
          <p:spPr>
            <a:xfrm>
              <a:off x="6655652" y="30423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23" name="tx123"/>
            <p:cNvSpPr/>
            <p:nvPr/>
          </p:nvSpPr>
          <p:spPr>
            <a:xfrm>
              <a:off x="6896070" y="3632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198.1</a:t>
              </a:r>
            </a:p>
          </p:txBody>
        </p:sp>
        <p:sp>
          <p:nvSpPr>
            <p:cNvPr id="124" name="tx124"/>
            <p:cNvSpPr/>
            <p:nvPr/>
          </p:nvSpPr>
          <p:spPr>
            <a:xfrm>
              <a:off x="6961372" y="299190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5" name="tx125"/>
            <p:cNvSpPr/>
            <p:nvPr/>
          </p:nvSpPr>
          <p:spPr>
            <a:xfrm>
              <a:off x="7162613" y="35894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26" name="tx126"/>
            <p:cNvSpPr/>
            <p:nvPr/>
          </p:nvSpPr>
          <p:spPr>
            <a:xfrm>
              <a:off x="7188738" y="29483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7" name="tx127"/>
            <p:cNvSpPr/>
            <p:nvPr/>
          </p:nvSpPr>
          <p:spPr>
            <a:xfrm>
              <a:off x="7429156" y="3561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28" name="tx128"/>
            <p:cNvSpPr/>
            <p:nvPr/>
          </p:nvSpPr>
          <p:spPr>
            <a:xfrm>
              <a:off x="7481407" y="29208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9" name="tx129"/>
            <p:cNvSpPr/>
            <p:nvPr/>
          </p:nvSpPr>
          <p:spPr>
            <a:xfrm>
              <a:off x="7695699" y="356137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224.4</a:t>
              </a:r>
            </a:p>
          </p:txBody>
        </p:sp>
        <p:sp>
          <p:nvSpPr>
            <p:cNvPr id="130" name="tx130"/>
            <p:cNvSpPr/>
            <p:nvPr/>
          </p:nvSpPr>
          <p:spPr>
            <a:xfrm>
              <a:off x="7747950" y="29177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31" name="tx131"/>
            <p:cNvSpPr/>
            <p:nvPr/>
          </p:nvSpPr>
          <p:spPr>
            <a:xfrm>
              <a:off x="7962242" y="35774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218.2</a:t>
              </a:r>
            </a:p>
          </p:txBody>
        </p:sp>
        <p:sp>
          <p:nvSpPr>
            <p:cNvPr id="132" name="tx132"/>
            <p:cNvSpPr/>
            <p:nvPr/>
          </p:nvSpPr>
          <p:spPr>
            <a:xfrm>
              <a:off x="7988368" y="2946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103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607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1111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6160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164" name="pl164"/>
            <p:cNvSpPr/>
            <p:nvPr/>
          </p:nvSpPr>
          <p:spPr>
            <a:xfrm>
              <a:off x="19974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997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021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44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68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986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009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32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56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79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851403" cy="124062"/>
            </a:xfrm>
            <a:prstGeom prst="rect">
              <a:avLst/>
            </a:prstGeom>
            <a:solidFill>
              <a:srgbClr val="80BD41">
                <a:alpha val="100000"/>
              </a:srgbClr>
            </a:solidFill>
          </p:spPr>
          <p:txBody>
            <a:bodyPr/>
            <a:lstStyle/>
            <a:p/>
          </p:txBody>
        </p:sp>
        <p:sp>
          <p:nvSpPr>
            <p:cNvPr id="179" name="rc179"/>
            <p:cNvSpPr/>
            <p:nvPr/>
          </p:nvSpPr>
          <p:spPr>
            <a:xfrm>
              <a:off x="7147677" y="5840557"/>
              <a:ext cx="723326" cy="124062"/>
            </a:xfrm>
            <a:prstGeom prst="rect">
              <a:avLst/>
            </a:prstGeom>
            <a:solidFill>
              <a:srgbClr val="1CABE2">
                <a:alpha val="100000"/>
              </a:srgbClr>
            </a:solidFill>
          </p:spPr>
          <p:txBody>
            <a:bodyPr/>
            <a:lstStyle/>
            <a:p/>
          </p:txBody>
        </p:sp>
        <p:sp>
          <p:nvSpPr>
            <p:cNvPr id="180" name="rc180"/>
            <p:cNvSpPr/>
            <p:nvPr/>
          </p:nvSpPr>
          <p:spPr>
            <a:xfrm>
              <a:off x="1296273" y="5685479"/>
              <a:ext cx="6294823" cy="124062"/>
            </a:xfrm>
            <a:prstGeom prst="rect">
              <a:avLst/>
            </a:prstGeom>
            <a:solidFill>
              <a:srgbClr val="80BD41">
                <a:alpha val="100000"/>
              </a:srgbClr>
            </a:solidFill>
          </p:spPr>
          <p:txBody>
            <a:bodyPr/>
            <a:lstStyle/>
            <a:p/>
          </p:txBody>
        </p:sp>
        <p:sp>
          <p:nvSpPr>
            <p:cNvPr id="181" name="rc181"/>
            <p:cNvSpPr/>
            <p:nvPr/>
          </p:nvSpPr>
          <p:spPr>
            <a:xfrm>
              <a:off x="7591097" y="5685479"/>
              <a:ext cx="262237" cy="124062"/>
            </a:xfrm>
            <a:prstGeom prst="rect">
              <a:avLst/>
            </a:prstGeom>
            <a:solidFill>
              <a:srgbClr val="1CABE2">
                <a:alpha val="100000"/>
              </a:srgbClr>
            </a:solidFill>
          </p:spPr>
          <p:txBody>
            <a:bodyPr/>
            <a:lstStyle/>
            <a:p/>
          </p:txBody>
        </p:sp>
        <p:sp>
          <p:nvSpPr>
            <p:cNvPr id="182" name="rc182"/>
            <p:cNvSpPr/>
            <p:nvPr/>
          </p:nvSpPr>
          <p:spPr>
            <a:xfrm>
              <a:off x="1296273" y="5530401"/>
              <a:ext cx="6118969" cy="124062"/>
            </a:xfrm>
            <a:prstGeom prst="rect">
              <a:avLst/>
            </a:prstGeom>
            <a:solidFill>
              <a:srgbClr val="80BD41">
                <a:alpha val="100000"/>
              </a:srgbClr>
            </a:solidFill>
          </p:spPr>
          <p:txBody>
            <a:bodyPr/>
            <a:lstStyle/>
            <a:p/>
          </p:txBody>
        </p:sp>
        <p:sp>
          <p:nvSpPr>
            <p:cNvPr id="183" name="rc183"/>
            <p:cNvSpPr/>
            <p:nvPr/>
          </p:nvSpPr>
          <p:spPr>
            <a:xfrm>
              <a:off x="7415243" y="5530401"/>
              <a:ext cx="321977" cy="124062"/>
            </a:xfrm>
            <a:prstGeom prst="rect">
              <a:avLst/>
            </a:prstGeom>
            <a:solidFill>
              <a:srgbClr val="1CABE2">
                <a:alpha val="100000"/>
              </a:srgbClr>
            </a:solidFill>
          </p:spPr>
          <p:txBody>
            <a:bodyPr/>
            <a:lstStyle/>
            <a:p/>
          </p:txBody>
        </p:sp>
        <p:sp>
          <p:nvSpPr>
            <p:cNvPr id="184" name="tx184"/>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85" name="tx185"/>
            <p:cNvSpPr/>
            <p:nvPr/>
          </p:nvSpPr>
          <p:spPr>
            <a:xfrm>
              <a:off x="803650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86" name="tx186"/>
            <p:cNvSpPr/>
            <p:nvPr/>
          </p:nvSpPr>
          <p:spPr>
            <a:xfrm>
              <a:off x="791488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229.7</a:t>
              </a:r>
            </a:p>
          </p:txBody>
        </p:sp>
        <p:sp>
          <p:nvSpPr>
            <p:cNvPr id="187" name="tx187"/>
            <p:cNvSpPr/>
            <p:nvPr/>
          </p:nvSpPr>
          <p:spPr>
            <a:xfrm>
              <a:off x="408633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208.6</a:t>
              </a:r>
            </a:p>
          </p:txBody>
        </p:sp>
        <p:sp>
          <p:nvSpPr>
            <p:cNvPr id="188" name="tx188"/>
            <p:cNvSpPr/>
            <p:nvPr/>
          </p:nvSpPr>
          <p:spPr>
            <a:xfrm>
              <a:off x="740384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a:t>
              </a:r>
            </a:p>
          </p:txBody>
        </p:sp>
        <p:sp>
          <p:nvSpPr>
            <p:cNvPr id="189" name="tx189"/>
            <p:cNvSpPr/>
            <p:nvPr/>
          </p:nvSpPr>
          <p:spPr>
            <a:xfrm>
              <a:off x="4308046" y="5708394"/>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224.4</a:t>
              </a:r>
            </a:p>
          </p:txBody>
        </p:sp>
        <p:sp>
          <p:nvSpPr>
            <p:cNvPr id="190" name="tx190"/>
            <p:cNvSpPr/>
            <p:nvPr/>
          </p:nvSpPr>
          <p:spPr>
            <a:xfrm>
              <a:off x="7646866"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91" name="tx191"/>
            <p:cNvSpPr/>
            <p:nvPr/>
          </p:nvSpPr>
          <p:spPr>
            <a:xfrm>
              <a:off x="422012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218.2</a:t>
              </a:r>
            </a:p>
          </p:txBody>
        </p:sp>
        <p:sp>
          <p:nvSpPr>
            <p:cNvPr id="192" name="tx192"/>
            <p:cNvSpPr/>
            <p:nvPr/>
          </p:nvSpPr>
          <p:spPr>
            <a:xfrm>
              <a:off x="747073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091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39844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38675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78909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19143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higher than in 2019 (89%).
The number of children vaccinated with DTP3 increased 5%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242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486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730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975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364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608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8529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097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000152"/>
              <a:ext cx="239399" cy="211856"/>
            </a:xfrm>
            <a:prstGeom prst="rect">
              <a:avLst/>
            </a:prstGeom>
            <a:solidFill>
              <a:srgbClr val="E2231A">
                <a:alpha val="90196"/>
              </a:srgbClr>
            </a:solidFill>
          </p:spPr>
          <p:txBody>
            <a:bodyPr/>
            <a:lstStyle/>
            <a:p/>
          </p:txBody>
        </p:sp>
        <p:sp>
          <p:nvSpPr>
            <p:cNvPr id="26" name="rc26"/>
            <p:cNvSpPr/>
            <p:nvPr/>
          </p:nvSpPr>
          <p:spPr>
            <a:xfrm>
              <a:off x="1577053" y="4176623"/>
              <a:ext cx="239399" cy="35386"/>
            </a:xfrm>
            <a:prstGeom prst="rect">
              <a:avLst/>
            </a:prstGeom>
            <a:solidFill>
              <a:srgbClr val="E2231A">
                <a:alpha val="90196"/>
              </a:srgbClr>
            </a:solidFill>
          </p:spPr>
          <p:txBody>
            <a:bodyPr/>
            <a:lstStyle/>
            <a:p/>
          </p:txBody>
        </p:sp>
        <p:sp>
          <p:nvSpPr>
            <p:cNvPr id="27" name="rc27"/>
            <p:cNvSpPr/>
            <p:nvPr/>
          </p:nvSpPr>
          <p:spPr>
            <a:xfrm>
              <a:off x="1843053" y="4031395"/>
              <a:ext cx="239399" cy="180614"/>
            </a:xfrm>
            <a:prstGeom prst="rect">
              <a:avLst/>
            </a:prstGeom>
            <a:solidFill>
              <a:srgbClr val="E2231A">
                <a:alpha val="90196"/>
              </a:srgbClr>
            </a:solidFill>
          </p:spPr>
          <p:txBody>
            <a:bodyPr/>
            <a:lstStyle/>
            <a:p/>
          </p:txBody>
        </p:sp>
        <p:sp>
          <p:nvSpPr>
            <p:cNvPr id="28" name="rc28"/>
            <p:cNvSpPr/>
            <p:nvPr/>
          </p:nvSpPr>
          <p:spPr>
            <a:xfrm>
              <a:off x="2109053" y="4064225"/>
              <a:ext cx="239399" cy="147783"/>
            </a:xfrm>
            <a:prstGeom prst="rect">
              <a:avLst/>
            </a:prstGeom>
            <a:solidFill>
              <a:srgbClr val="E2231A">
                <a:alpha val="90196"/>
              </a:srgbClr>
            </a:solidFill>
          </p:spPr>
          <p:txBody>
            <a:bodyPr/>
            <a:lstStyle/>
            <a:p/>
          </p:txBody>
        </p:sp>
        <p:sp>
          <p:nvSpPr>
            <p:cNvPr id="29" name="rc29"/>
            <p:cNvSpPr/>
            <p:nvPr/>
          </p:nvSpPr>
          <p:spPr>
            <a:xfrm>
              <a:off x="2375052" y="4175126"/>
              <a:ext cx="239399" cy="36882"/>
            </a:xfrm>
            <a:prstGeom prst="rect">
              <a:avLst/>
            </a:prstGeom>
            <a:solidFill>
              <a:srgbClr val="E2231A">
                <a:alpha val="90196"/>
              </a:srgbClr>
            </a:solidFill>
          </p:spPr>
          <p:txBody>
            <a:bodyPr/>
            <a:lstStyle/>
            <a:p/>
          </p:txBody>
        </p:sp>
        <p:sp>
          <p:nvSpPr>
            <p:cNvPr id="30" name="rc30"/>
            <p:cNvSpPr/>
            <p:nvPr/>
          </p:nvSpPr>
          <p:spPr>
            <a:xfrm>
              <a:off x="2641052" y="4026859"/>
              <a:ext cx="239399" cy="185150"/>
            </a:xfrm>
            <a:prstGeom prst="rect">
              <a:avLst/>
            </a:prstGeom>
            <a:solidFill>
              <a:srgbClr val="E2231A">
                <a:alpha val="90196"/>
              </a:srgbClr>
            </a:solidFill>
          </p:spPr>
          <p:txBody>
            <a:bodyPr/>
            <a:lstStyle/>
            <a:p/>
          </p:txBody>
        </p:sp>
        <p:sp>
          <p:nvSpPr>
            <p:cNvPr id="31" name="rc31"/>
            <p:cNvSpPr/>
            <p:nvPr/>
          </p:nvSpPr>
          <p:spPr>
            <a:xfrm>
              <a:off x="2907052" y="4173538"/>
              <a:ext cx="239399" cy="38471"/>
            </a:xfrm>
            <a:prstGeom prst="rect">
              <a:avLst/>
            </a:prstGeom>
            <a:solidFill>
              <a:srgbClr val="E2231A">
                <a:alpha val="90196"/>
              </a:srgbClr>
            </a:solidFill>
          </p:spPr>
          <p:txBody>
            <a:bodyPr/>
            <a:lstStyle/>
            <a:p/>
          </p:txBody>
        </p:sp>
        <p:sp>
          <p:nvSpPr>
            <p:cNvPr id="32" name="rc32"/>
            <p:cNvSpPr/>
            <p:nvPr/>
          </p:nvSpPr>
          <p:spPr>
            <a:xfrm>
              <a:off x="3173051" y="3994190"/>
              <a:ext cx="239399" cy="217819"/>
            </a:xfrm>
            <a:prstGeom prst="rect">
              <a:avLst/>
            </a:prstGeom>
            <a:solidFill>
              <a:srgbClr val="E2231A">
                <a:alpha val="90196"/>
              </a:srgbClr>
            </a:solidFill>
          </p:spPr>
          <p:txBody>
            <a:bodyPr/>
            <a:lstStyle/>
            <a:p/>
          </p:txBody>
        </p:sp>
        <p:sp>
          <p:nvSpPr>
            <p:cNvPr id="33" name="rc33"/>
            <p:cNvSpPr/>
            <p:nvPr/>
          </p:nvSpPr>
          <p:spPr>
            <a:xfrm>
              <a:off x="3439051" y="3984796"/>
              <a:ext cx="239399" cy="227212"/>
            </a:xfrm>
            <a:prstGeom prst="rect">
              <a:avLst/>
            </a:prstGeom>
            <a:solidFill>
              <a:srgbClr val="E2231A">
                <a:alpha val="90196"/>
              </a:srgbClr>
            </a:solidFill>
          </p:spPr>
          <p:txBody>
            <a:bodyPr/>
            <a:lstStyle/>
            <a:p/>
          </p:txBody>
        </p:sp>
        <p:sp>
          <p:nvSpPr>
            <p:cNvPr id="34" name="rc34"/>
            <p:cNvSpPr/>
            <p:nvPr/>
          </p:nvSpPr>
          <p:spPr>
            <a:xfrm>
              <a:off x="3705050" y="3980882"/>
              <a:ext cx="239399" cy="231126"/>
            </a:xfrm>
            <a:prstGeom prst="rect">
              <a:avLst/>
            </a:prstGeom>
            <a:solidFill>
              <a:srgbClr val="E2231A">
                <a:alpha val="90196"/>
              </a:srgbClr>
            </a:solidFill>
          </p:spPr>
          <p:txBody>
            <a:bodyPr/>
            <a:lstStyle/>
            <a:p/>
          </p:txBody>
        </p:sp>
        <p:sp>
          <p:nvSpPr>
            <p:cNvPr id="35" name="rc35"/>
            <p:cNvSpPr/>
            <p:nvPr/>
          </p:nvSpPr>
          <p:spPr>
            <a:xfrm>
              <a:off x="3971050" y="4119158"/>
              <a:ext cx="239399" cy="92851"/>
            </a:xfrm>
            <a:prstGeom prst="rect">
              <a:avLst/>
            </a:prstGeom>
            <a:solidFill>
              <a:srgbClr val="E2231A">
                <a:alpha val="90196"/>
              </a:srgbClr>
            </a:solidFill>
          </p:spPr>
          <p:txBody>
            <a:bodyPr/>
            <a:lstStyle/>
            <a:p/>
          </p:txBody>
        </p:sp>
        <p:sp>
          <p:nvSpPr>
            <p:cNvPr id="36" name="rc36"/>
            <p:cNvSpPr/>
            <p:nvPr/>
          </p:nvSpPr>
          <p:spPr>
            <a:xfrm>
              <a:off x="4237050" y="4119066"/>
              <a:ext cx="239399" cy="92943"/>
            </a:xfrm>
            <a:prstGeom prst="rect">
              <a:avLst/>
            </a:prstGeom>
            <a:solidFill>
              <a:srgbClr val="E2231A">
                <a:alpha val="90196"/>
              </a:srgbClr>
            </a:solidFill>
          </p:spPr>
          <p:txBody>
            <a:bodyPr/>
            <a:lstStyle/>
            <a:p/>
          </p:txBody>
        </p:sp>
        <p:sp>
          <p:nvSpPr>
            <p:cNvPr id="37" name="rc37"/>
            <p:cNvSpPr/>
            <p:nvPr/>
          </p:nvSpPr>
          <p:spPr>
            <a:xfrm>
              <a:off x="4503049" y="4119434"/>
              <a:ext cx="239399" cy="92575"/>
            </a:xfrm>
            <a:prstGeom prst="rect">
              <a:avLst/>
            </a:prstGeom>
            <a:solidFill>
              <a:srgbClr val="E2231A">
                <a:alpha val="90196"/>
              </a:srgbClr>
            </a:solidFill>
          </p:spPr>
          <p:txBody>
            <a:bodyPr/>
            <a:lstStyle/>
            <a:p/>
          </p:txBody>
        </p:sp>
        <p:sp>
          <p:nvSpPr>
            <p:cNvPr id="38" name="rc38"/>
            <p:cNvSpPr/>
            <p:nvPr/>
          </p:nvSpPr>
          <p:spPr>
            <a:xfrm>
              <a:off x="4769049" y="4076404"/>
              <a:ext cx="239399" cy="135604"/>
            </a:xfrm>
            <a:prstGeom prst="rect">
              <a:avLst/>
            </a:prstGeom>
            <a:solidFill>
              <a:srgbClr val="E2231A">
                <a:alpha val="90196"/>
              </a:srgbClr>
            </a:solidFill>
          </p:spPr>
          <p:txBody>
            <a:bodyPr/>
            <a:lstStyle/>
            <a:p/>
          </p:txBody>
        </p:sp>
        <p:sp>
          <p:nvSpPr>
            <p:cNvPr id="39" name="rc39"/>
            <p:cNvSpPr/>
            <p:nvPr/>
          </p:nvSpPr>
          <p:spPr>
            <a:xfrm>
              <a:off x="5035049" y="4114922"/>
              <a:ext cx="239399" cy="97087"/>
            </a:xfrm>
            <a:prstGeom prst="rect">
              <a:avLst/>
            </a:prstGeom>
            <a:solidFill>
              <a:srgbClr val="E2231A">
                <a:alpha val="90196"/>
              </a:srgbClr>
            </a:solidFill>
          </p:spPr>
          <p:txBody>
            <a:bodyPr/>
            <a:lstStyle/>
            <a:p/>
          </p:txBody>
        </p:sp>
        <p:sp>
          <p:nvSpPr>
            <p:cNvPr id="40" name="rc40"/>
            <p:cNvSpPr/>
            <p:nvPr/>
          </p:nvSpPr>
          <p:spPr>
            <a:xfrm>
              <a:off x="5301048" y="3904423"/>
              <a:ext cx="239399" cy="307585"/>
            </a:xfrm>
            <a:prstGeom prst="rect">
              <a:avLst/>
            </a:prstGeom>
            <a:solidFill>
              <a:srgbClr val="E2231A">
                <a:alpha val="90196"/>
              </a:srgbClr>
            </a:solidFill>
          </p:spPr>
          <p:txBody>
            <a:bodyPr/>
            <a:lstStyle/>
            <a:p/>
          </p:txBody>
        </p:sp>
        <p:sp>
          <p:nvSpPr>
            <p:cNvPr id="41" name="rc41"/>
            <p:cNvSpPr/>
            <p:nvPr/>
          </p:nvSpPr>
          <p:spPr>
            <a:xfrm>
              <a:off x="5567048" y="3996077"/>
              <a:ext cx="239399" cy="215931"/>
            </a:xfrm>
            <a:prstGeom prst="rect">
              <a:avLst/>
            </a:prstGeom>
            <a:solidFill>
              <a:srgbClr val="E2231A">
                <a:alpha val="90196"/>
              </a:srgbClr>
            </a:solidFill>
          </p:spPr>
          <p:txBody>
            <a:bodyPr/>
            <a:lstStyle/>
            <a:p/>
          </p:txBody>
        </p:sp>
        <p:sp>
          <p:nvSpPr>
            <p:cNvPr id="42" name="rc42"/>
            <p:cNvSpPr/>
            <p:nvPr/>
          </p:nvSpPr>
          <p:spPr>
            <a:xfrm>
              <a:off x="5833047" y="3834019"/>
              <a:ext cx="239399" cy="377989"/>
            </a:xfrm>
            <a:prstGeom prst="rect">
              <a:avLst/>
            </a:prstGeom>
            <a:solidFill>
              <a:srgbClr val="E2231A">
                <a:alpha val="90196"/>
              </a:srgbClr>
            </a:solidFill>
          </p:spPr>
          <p:txBody>
            <a:bodyPr/>
            <a:lstStyle/>
            <a:p/>
          </p:txBody>
        </p:sp>
        <p:sp>
          <p:nvSpPr>
            <p:cNvPr id="43" name="rc43"/>
            <p:cNvSpPr/>
            <p:nvPr/>
          </p:nvSpPr>
          <p:spPr>
            <a:xfrm>
              <a:off x="6099047" y="3780514"/>
              <a:ext cx="239399" cy="431495"/>
            </a:xfrm>
            <a:prstGeom prst="rect">
              <a:avLst/>
            </a:prstGeom>
            <a:solidFill>
              <a:srgbClr val="E2231A">
                <a:alpha val="90196"/>
              </a:srgbClr>
            </a:solidFill>
          </p:spPr>
          <p:txBody>
            <a:bodyPr/>
            <a:lstStyle/>
            <a:p/>
          </p:txBody>
        </p:sp>
        <p:sp>
          <p:nvSpPr>
            <p:cNvPr id="44" name="rc44"/>
            <p:cNvSpPr/>
            <p:nvPr/>
          </p:nvSpPr>
          <p:spPr>
            <a:xfrm>
              <a:off x="6365047" y="3510409"/>
              <a:ext cx="239399" cy="701599"/>
            </a:xfrm>
            <a:prstGeom prst="rect">
              <a:avLst/>
            </a:prstGeom>
            <a:solidFill>
              <a:srgbClr val="E2231A">
                <a:alpha val="90196"/>
              </a:srgbClr>
            </a:solidFill>
          </p:spPr>
          <p:txBody>
            <a:bodyPr/>
            <a:lstStyle/>
            <a:p/>
          </p:txBody>
        </p:sp>
        <p:sp>
          <p:nvSpPr>
            <p:cNvPr id="45" name="rc45"/>
            <p:cNvSpPr/>
            <p:nvPr/>
          </p:nvSpPr>
          <p:spPr>
            <a:xfrm>
              <a:off x="6631046" y="2923049"/>
              <a:ext cx="239399" cy="1288959"/>
            </a:xfrm>
            <a:prstGeom prst="rect">
              <a:avLst/>
            </a:prstGeom>
            <a:solidFill>
              <a:srgbClr val="E2231A">
                <a:alpha val="90196"/>
              </a:srgbClr>
            </a:solidFill>
          </p:spPr>
          <p:txBody>
            <a:bodyPr/>
            <a:lstStyle/>
            <a:p/>
          </p:txBody>
        </p:sp>
        <p:sp>
          <p:nvSpPr>
            <p:cNvPr id="46" name="rc46"/>
            <p:cNvSpPr/>
            <p:nvPr/>
          </p:nvSpPr>
          <p:spPr>
            <a:xfrm>
              <a:off x="6897046" y="3192325"/>
              <a:ext cx="239399" cy="1019683"/>
            </a:xfrm>
            <a:prstGeom prst="rect">
              <a:avLst/>
            </a:prstGeom>
            <a:solidFill>
              <a:srgbClr val="E2231A">
                <a:alpha val="90196"/>
              </a:srgbClr>
            </a:solidFill>
          </p:spPr>
          <p:txBody>
            <a:bodyPr/>
            <a:lstStyle/>
            <a:p/>
          </p:txBody>
        </p:sp>
        <p:sp>
          <p:nvSpPr>
            <p:cNvPr id="47" name="rc47"/>
            <p:cNvSpPr/>
            <p:nvPr/>
          </p:nvSpPr>
          <p:spPr>
            <a:xfrm>
              <a:off x="7163045" y="3461417"/>
              <a:ext cx="239399" cy="750592"/>
            </a:xfrm>
            <a:prstGeom prst="rect">
              <a:avLst/>
            </a:prstGeom>
            <a:solidFill>
              <a:srgbClr val="E2231A">
                <a:alpha val="90196"/>
              </a:srgbClr>
            </a:solidFill>
          </p:spPr>
          <p:txBody>
            <a:bodyPr/>
            <a:lstStyle/>
            <a:p/>
          </p:txBody>
        </p:sp>
        <p:sp>
          <p:nvSpPr>
            <p:cNvPr id="48" name="rc48"/>
            <p:cNvSpPr/>
            <p:nvPr/>
          </p:nvSpPr>
          <p:spPr>
            <a:xfrm>
              <a:off x="7429045" y="3943539"/>
              <a:ext cx="239399" cy="268469"/>
            </a:xfrm>
            <a:prstGeom prst="rect">
              <a:avLst/>
            </a:prstGeom>
            <a:solidFill>
              <a:srgbClr val="E2231A">
                <a:alpha val="90196"/>
              </a:srgbClr>
            </a:solidFill>
          </p:spPr>
          <p:txBody>
            <a:bodyPr/>
            <a:lstStyle/>
            <a:p/>
          </p:txBody>
        </p:sp>
        <p:sp>
          <p:nvSpPr>
            <p:cNvPr id="49" name="rc49"/>
            <p:cNvSpPr/>
            <p:nvPr/>
          </p:nvSpPr>
          <p:spPr>
            <a:xfrm>
              <a:off x="7695045" y="4158182"/>
              <a:ext cx="239399" cy="53827"/>
            </a:xfrm>
            <a:prstGeom prst="rect">
              <a:avLst/>
            </a:prstGeom>
            <a:solidFill>
              <a:srgbClr val="E2231A">
                <a:alpha val="90196"/>
              </a:srgbClr>
            </a:solidFill>
          </p:spPr>
          <p:txBody>
            <a:bodyPr/>
            <a:lstStyle/>
            <a:p/>
          </p:txBody>
        </p:sp>
        <p:sp>
          <p:nvSpPr>
            <p:cNvPr id="50" name="rc50"/>
            <p:cNvSpPr/>
            <p:nvPr/>
          </p:nvSpPr>
          <p:spPr>
            <a:xfrm>
              <a:off x="7961044" y="3894777"/>
              <a:ext cx="239399" cy="317232"/>
            </a:xfrm>
            <a:prstGeom prst="rect">
              <a:avLst/>
            </a:prstGeom>
            <a:solidFill>
              <a:srgbClr val="E2231A">
                <a:alpha val="90196"/>
              </a:srgbClr>
            </a:solidFill>
          </p:spPr>
          <p:txBody>
            <a:bodyPr/>
            <a:lstStyle/>
            <a:p/>
          </p:txBody>
        </p:sp>
        <p:sp>
          <p:nvSpPr>
            <p:cNvPr id="51" name="rc51"/>
            <p:cNvSpPr/>
            <p:nvPr/>
          </p:nvSpPr>
          <p:spPr>
            <a:xfrm>
              <a:off x="1311054" y="3594927"/>
              <a:ext cx="239399" cy="405225"/>
            </a:xfrm>
            <a:prstGeom prst="rect">
              <a:avLst/>
            </a:prstGeom>
            <a:solidFill>
              <a:srgbClr val="B3B3B3">
                <a:alpha val="90196"/>
              </a:srgbClr>
            </a:solidFill>
          </p:spPr>
          <p:txBody>
            <a:bodyPr/>
            <a:lstStyle/>
            <a:p/>
          </p:txBody>
        </p:sp>
        <p:sp>
          <p:nvSpPr>
            <p:cNvPr id="52" name="rc52"/>
            <p:cNvSpPr/>
            <p:nvPr/>
          </p:nvSpPr>
          <p:spPr>
            <a:xfrm>
              <a:off x="1577053" y="3749802"/>
              <a:ext cx="239399" cy="426821"/>
            </a:xfrm>
            <a:prstGeom prst="rect">
              <a:avLst/>
            </a:prstGeom>
            <a:solidFill>
              <a:srgbClr val="B3B3B3">
                <a:alpha val="90196"/>
              </a:srgbClr>
            </a:solidFill>
          </p:spPr>
          <p:txBody>
            <a:bodyPr/>
            <a:lstStyle/>
            <a:p/>
          </p:txBody>
        </p:sp>
        <p:sp>
          <p:nvSpPr>
            <p:cNvPr id="53" name="rc53"/>
            <p:cNvSpPr/>
            <p:nvPr/>
          </p:nvSpPr>
          <p:spPr>
            <a:xfrm>
              <a:off x="1843053" y="3860427"/>
              <a:ext cx="239399" cy="170968"/>
            </a:xfrm>
            <a:prstGeom prst="rect">
              <a:avLst/>
            </a:prstGeom>
            <a:solidFill>
              <a:srgbClr val="B3B3B3">
                <a:alpha val="90196"/>
              </a:srgbClr>
            </a:solidFill>
          </p:spPr>
          <p:txBody>
            <a:bodyPr/>
            <a:lstStyle/>
            <a:p/>
          </p:txBody>
        </p:sp>
        <p:sp>
          <p:nvSpPr>
            <p:cNvPr id="54" name="rc54"/>
            <p:cNvSpPr/>
            <p:nvPr/>
          </p:nvSpPr>
          <p:spPr>
            <a:xfrm>
              <a:off x="2109053" y="3896411"/>
              <a:ext cx="239399" cy="167813"/>
            </a:xfrm>
            <a:prstGeom prst="rect">
              <a:avLst/>
            </a:prstGeom>
            <a:solidFill>
              <a:srgbClr val="B3B3B3">
                <a:alpha val="90196"/>
              </a:srgbClr>
            </a:solidFill>
          </p:spPr>
          <p:txBody>
            <a:bodyPr/>
            <a:lstStyle/>
            <a:p/>
          </p:txBody>
        </p:sp>
        <p:sp>
          <p:nvSpPr>
            <p:cNvPr id="55" name="rc55"/>
            <p:cNvSpPr/>
            <p:nvPr/>
          </p:nvSpPr>
          <p:spPr>
            <a:xfrm>
              <a:off x="2375052" y="4140937"/>
              <a:ext cx="239399" cy="34188"/>
            </a:xfrm>
            <a:prstGeom prst="rect">
              <a:avLst/>
            </a:prstGeom>
            <a:solidFill>
              <a:srgbClr val="B3B3B3">
                <a:alpha val="90196"/>
              </a:srgbClr>
            </a:solidFill>
          </p:spPr>
          <p:txBody>
            <a:bodyPr/>
            <a:lstStyle/>
            <a:p/>
          </p:txBody>
        </p:sp>
        <p:sp>
          <p:nvSpPr>
            <p:cNvPr id="56" name="rc56"/>
            <p:cNvSpPr/>
            <p:nvPr/>
          </p:nvSpPr>
          <p:spPr>
            <a:xfrm>
              <a:off x="2641052" y="3920839"/>
              <a:ext cx="239399" cy="106020"/>
            </a:xfrm>
            <a:prstGeom prst="rect">
              <a:avLst/>
            </a:prstGeom>
            <a:solidFill>
              <a:srgbClr val="B3B3B3">
                <a:alpha val="90196"/>
              </a:srgbClr>
            </a:solidFill>
          </p:spPr>
          <p:txBody>
            <a:bodyPr/>
            <a:lstStyle/>
            <a:p/>
          </p:txBody>
        </p:sp>
        <p:sp>
          <p:nvSpPr>
            <p:cNvPr id="57" name="rc57"/>
            <p:cNvSpPr/>
            <p:nvPr/>
          </p:nvSpPr>
          <p:spPr>
            <a:xfrm>
              <a:off x="2907052" y="3751828"/>
              <a:ext cx="239399" cy="421710"/>
            </a:xfrm>
            <a:prstGeom prst="rect">
              <a:avLst/>
            </a:prstGeom>
            <a:solidFill>
              <a:srgbClr val="B3B3B3">
                <a:alpha val="90196"/>
              </a:srgbClr>
            </a:solidFill>
          </p:spPr>
          <p:txBody>
            <a:bodyPr/>
            <a:lstStyle/>
            <a:p/>
          </p:txBody>
        </p:sp>
        <p:sp>
          <p:nvSpPr>
            <p:cNvPr id="58" name="rc58"/>
            <p:cNvSpPr/>
            <p:nvPr/>
          </p:nvSpPr>
          <p:spPr>
            <a:xfrm>
              <a:off x="3439051" y="3806392"/>
              <a:ext cx="239399" cy="178404"/>
            </a:xfrm>
            <a:prstGeom prst="rect">
              <a:avLst/>
            </a:prstGeom>
            <a:solidFill>
              <a:srgbClr val="B3B3B3">
                <a:alpha val="90196"/>
              </a:srgbClr>
            </a:solidFill>
          </p:spPr>
          <p:txBody>
            <a:bodyPr/>
            <a:lstStyle/>
            <a:p/>
          </p:txBody>
        </p:sp>
        <p:sp>
          <p:nvSpPr>
            <p:cNvPr id="59" name="rc59"/>
            <p:cNvSpPr/>
            <p:nvPr/>
          </p:nvSpPr>
          <p:spPr>
            <a:xfrm>
              <a:off x="3705050" y="3790483"/>
              <a:ext cx="239399" cy="190399"/>
            </a:xfrm>
            <a:prstGeom prst="rect">
              <a:avLst/>
            </a:prstGeom>
            <a:solidFill>
              <a:srgbClr val="B3B3B3">
                <a:alpha val="90196"/>
              </a:srgbClr>
            </a:solidFill>
          </p:spPr>
          <p:txBody>
            <a:bodyPr/>
            <a:lstStyle/>
            <a:p/>
          </p:txBody>
        </p:sp>
        <p:sp>
          <p:nvSpPr>
            <p:cNvPr id="60" name="rc60"/>
            <p:cNvSpPr/>
            <p:nvPr/>
          </p:nvSpPr>
          <p:spPr>
            <a:xfrm>
              <a:off x="3971050" y="3991887"/>
              <a:ext cx="239399" cy="127270"/>
            </a:xfrm>
            <a:prstGeom prst="rect">
              <a:avLst/>
            </a:prstGeom>
            <a:solidFill>
              <a:srgbClr val="B3B3B3">
                <a:alpha val="90196"/>
              </a:srgbClr>
            </a:solidFill>
          </p:spPr>
          <p:txBody>
            <a:bodyPr/>
            <a:lstStyle/>
            <a:p/>
          </p:txBody>
        </p:sp>
        <p:sp>
          <p:nvSpPr>
            <p:cNvPr id="61" name="rc61"/>
            <p:cNvSpPr/>
            <p:nvPr/>
          </p:nvSpPr>
          <p:spPr>
            <a:xfrm>
              <a:off x="4237050" y="3984842"/>
              <a:ext cx="239399" cy="134223"/>
            </a:xfrm>
            <a:prstGeom prst="rect">
              <a:avLst/>
            </a:prstGeom>
            <a:solidFill>
              <a:srgbClr val="B3B3B3">
                <a:alpha val="90196"/>
              </a:srgbClr>
            </a:solidFill>
          </p:spPr>
          <p:txBody>
            <a:bodyPr/>
            <a:lstStyle/>
            <a:p/>
          </p:txBody>
        </p:sp>
        <p:sp>
          <p:nvSpPr>
            <p:cNvPr id="62" name="rc62"/>
            <p:cNvSpPr/>
            <p:nvPr/>
          </p:nvSpPr>
          <p:spPr>
            <a:xfrm>
              <a:off x="4503049" y="4029369"/>
              <a:ext cx="239399" cy="90065"/>
            </a:xfrm>
            <a:prstGeom prst="rect">
              <a:avLst/>
            </a:prstGeom>
            <a:solidFill>
              <a:srgbClr val="B3B3B3">
                <a:alpha val="90196"/>
              </a:srgbClr>
            </a:solidFill>
          </p:spPr>
          <p:txBody>
            <a:bodyPr/>
            <a:lstStyle/>
            <a:p/>
          </p:txBody>
        </p:sp>
        <p:sp>
          <p:nvSpPr>
            <p:cNvPr id="63" name="rc63"/>
            <p:cNvSpPr/>
            <p:nvPr/>
          </p:nvSpPr>
          <p:spPr>
            <a:xfrm>
              <a:off x="5035049" y="4109442"/>
              <a:ext cx="239399" cy="5479"/>
            </a:xfrm>
            <a:prstGeom prst="rect">
              <a:avLst/>
            </a:prstGeom>
            <a:solidFill>
              <a:srgbClr val="B3B3B3">
                <a:alpha val="90196"/>
              </a:srgbClr>
            </a:solidFill>
          </p:spPr>
          <p:txBody>
            <a:bodyPr/>
            <a:lstStyle/>
            <a:p/>
          </p:txBody>
        </p:sp>
        <p:sp>
          <p:nvSpPr>
            <p:cNvPr id="64" name="rc64"/>
            <p:cNvSpPr/>
            <p:nvPr/>
          </p:nvSpPr>
          <p:spPr>
            <a:xfrm>
              <a:off x="7163045" y="3138152"/>
              <a:ext cx="239399" cy="323264"/>
            </a:xfrm>
            <a:prstGeom prst="rect">
              <a:avLst/>
            </a:prstGeom>
            <a:solidFill>
              <a:srgbClr val="B3B3B3">
                <a:alpha val="90196"/>
              </a:srgbClr>
            </a:solidFill>
          </p:spPr>
          <p:txBody>
            <a:bodyPr/>
            <a:lstStyle/>
            <a:p/>
          </p:txBody>
        </p:sp>
        <p:sp>
          <p:nvSpPr>
            <p:cNvPr id="65" name="rc65"/>
            <p:cNvSpPr/>
            <p:nvPr/>
          </p:nvSpPr>
          <p:spPr>
            <a:xfrm>
              <a:off x="7429045" y="3623452"/>
              <a:ext cx="239399" cy="320087"/>
            </a:xfrm>
            <a:prstGeom prst="rect">
              <a:avLst/>
            </a:prstGeom>
            <a:solidFill>
              <a:srgbClr val="B3B3B3">
                <a:alpha val="90196"/>
              </a:srgbClr>
            </a:solidFill>
          </p:spPr>
          <p:txBody>
            <a:bodyPr/>
            <a:lstStyle/>
            <a:p/>
          </p:txBody>
        </p:sp>
        <p:sp>
          <p:nvSpPr>
            <p:cNvPr id="66" name="rc66"/>
            <p:cNvSpPr/>
            <p:nvPr/>
          </p:nvSpPr>
          <p:spPr>
            <a:xfrm>
              <a:off x="7695045" y="3999922"/>
              <a:ext cx="239399" cy="158259"/>
            </a:xfrm>
            <a:prstGeom prst="rect">
              <a:avLst/>
            </a:prstGeom>
            <a:solidFill>
              <a:srgbClr val="B3B3B3">
                <a:alpha val="90196"/>
              </a:srgbClr>
            </a:solidFill>
          </p:spPr>
          <p:txBody>
            <a:bodyPr/>
            <a:lstStyle/>
            <a:p/>
          </p:txBody>
        </p:sp>
        <p:sp>
          <p:nvSpPr>
            <p:cNvPr id="67" name="rc67"/>
            <p:cNvSpPr/>
            <p:nvPr/>
          </p:nvSpPr>
          <p:spPr>
            <a:xfrm>
              <a:off x="7961044" y="3692613"/>
              <a:ext cx="239399" cy="202164"/>
            </a:xfrm>
            <a:prstGeom prst="rect">
              <a:avLst/>
            </a:prstGeom>
            <a:solidFill>
              <a:srgbClr val="B3B3B3">
                <a:alpha val="90196"/>
              </a:srgbClr>
            </a:solidFill>
          </p:spPr>
          <p:txBody>
            <a:bodyPr/>
            <a:lstStyle/>
            <a:p/>
          </p:txBody>
        </p:sp>
        <p:sp>
          <p:nvSpPr>
            <p:cNvPr id="68" name="pl68"/>
            <p:cNvSpPr/>
            <p:nvPr/>
          </p:nvSpPr>
          <p:spPr>
            <a:xfrm>
              <a:off x="1430754" y="2085226"/>
              <a:ext cx="6649990" cy="494101"/>
            </a:xfrm>
            <a:custGeom>
              <a:avLst/>
              <a:pathLst>
                <a:path w="6649990" h="494101">
                  <a:moveTo>
                    <a:pt x="0" y="107413"/>
                  </a:moveTo>
                  <a:lnTo>
                    <a:pt x="265999" y="0"/>
                  </a:lnTo>
                  <a:lnTo>
                    <a:pt x="531999" y="85930"/>
                  </a:lnTo>
                  <a:lnTo>
                    <a:pt x="797998" y="64447"/>
                  </a:lnTo>
                  <a:lnTo>
                    <a:pt x="1063998" y="0"/>
                  </a:lnTo>
                  <a:lnTo>
                    <a:pt x="1329998" y="85930"/>
                  </a:lnTo>
                  <a:lnTo>
                    <a:pt x="1595997" y="0"/>
                  </a:lnTo>
                  <a:lnTo>
                    <a:pt x="1861997" y="85930"/>
                  </a:lnTo>
                  <a:lnTo>
                    <a:pt x="2127996" y="85930"/>
                  </a:lnTo>
                  <a:lnTo>
                    <a:pt x="2393996" y="85930"/>
                  </a:lnTo>
                  <a:lnTo>
                    <a:pt x="2659996" y="21482"/>
                  </a:lnTo>
                  <a:lnTo>
                    <a:pt x="2925995" y="21482"/>
                  </a:lnTo>
                  <a:lnTo>
                    <a:pt x="3191995" y="21482"/>
                  </a:lnTo>
                  <a:lnTo>
                    <a:pt x="3457995" y="42965"/>
                  </a:lnTo>
                  <a:lnTo>
                    <a:pt x="3723994" y="21482"/>
                  </a:lnTo>
                  <a:lnTo>
                    <a:pt x="3989994" y="107413"/>
                  </a:lnTo>
                  <a:lnTo>
                    <a:pt x="4255993" y="64447"/>
                  </a:lnTo>
                  <a:lnTo>
                    <a:pt x="4521993" y="128895"/>
                  </a:lnTo>
                  <a:lnTo>
                    <a:pt x="4787993" y="150378"/>
                  </a:lnTo>
                  <a:lnTo>
                    <a:pt x="5053992" y="257791"/>
                  </a:lnTo>
                  <a:lnTo>
                    <a:pt x="5319992" y="494101"/>
                  </a:lnTo>
                  <a:lnTo>
                    <a:pt x="5585991" y="386687"/>
                  </a:lnTo>
                  <a:lnTo>
                    <a:pt x="5851991" y="279274"/>
                  </a:lnTo>
                  <a:lnTo>
                    <a:pt x="6117991" y="85930"/>
                  </a:lnTo>
                  <a:lnTo>
                    <a:pt x="6383990" y="0"/>
                  </a:lnTo>
                  <a:lnTo>
                    <a:pt x="6649990" y="107413"/>
                  </a:lnTo>
                </a:path>
              </a:pathLst>
            </a:custGeom>
            <a:ln w="27101" cap="flat">
              <a:solidFill>
                <a:srgbClr val="3283FE">
                  <a:alpha val="100000"/>
                </a:srgbClr>
              </a:solidFill>
              <a:prstDash val="solid"/>
              <a:round/>
            </a:ln>
          </p:spPr>
          <p:txBody>
            <a:bodyPr/>
            <a:lstStyle/>
            <a:p/>
          </p:txBody>
        </p:sp>
        <p:sp>
          <p:nvSpPr>
            <p:cNvPr id="69" name="pl69"/>
            <p:cNvSpPr/>
            <p:nvPr/>
          </p:nvSpPr>
          <p:spPr>
            <a:xfrm>
              <a:off x="1430754" y="2085226"/>
              <a:ext cx="6649990" cy="408170"/>
            </a:xfrm>
            <a:custGeom>
              <a:avLst/>
              <a:pathLst>
                <a:path w="6649990" h="408170">
                  <a:moveTo>
                    <a:pt x="0" y="343722"/>
                  </a:moveTo>
                  <a:lnTo>
                    <a:pt x="265999" y="257791"/>
                  </a:lnTo>
                  <a:lnTo>
                    <a:pt x="531999" y="193343"/>
                  </a:lnTo>
                  <a:lnTo>
                    <a:pt x="797998" y="171861"/>
                  </a:lnTo>
                  <a:lnTo>
                    <a:pt x="1063998" y="21482"/>
                  </a:lnTo>
                  <a:lnTo>
                    <a:pt x="1329998" y="150378"/>
                  </a:lnTo>
                  <a:lnTo>
                    <a:pt x="1595997" y="236309"/>
                  </a:lnTo>
                  <a:lnTo>
                    <a:pt x="1861997" y="42965"/>
                  </a:lnTo>
                  <a:lnTo>
                    <a:pt x="2127996" y="193343"/>
                  </a:lnTo>
                  <a:lnTo>
                    <a:pt x="2393996" y="193343"/>
                  </a:lnTo>
                  <a:lnTo>
                    <a:pt x="2659996" y="85930"/>
                  </a:lnTo>
                  <a:lnTo>
                    <a:pt x="2925995" y="85930"/>
                  </a:lnTo>
                  <a:lnTo>
                    <a:pt x="3191995" y="64447"/>
                  </a:lnTo>
                  <a:lnTo>
                    <a:pt x="3457995" y="21482"/>
                  </a:lnTo>
                  <a:lnTo>
                    <a:pt x="3723994" y="21482"/>
                  </a:lnTo>
                  <a:lnTo>
                    <a:pt x="3989994" y="64447"/>
                  </a:lnTo>
                  <a:lnTo>
                    <a:pt x="4255993" y="0"/>
                  </a:lnTo>
                  <a:lnTo>
                    <a:pt x="4521993" y="0"/>
                  </a:lnTo>
                  <a:lnTo>
                    <a:pt x="4787993" y="64447"/>
                  </a:lnTo>
                  <a:lnTo>
                    <a:pt x="5053992" y="128895"/>
                  </a:lnTo>
                  <a:lnTo>
                    <a:pt x="5319992" y="193343"/>
                  </a:lnTo>
                  <a:lnTo>
                    <a:pt x="5585991" y="300757"/>
                  </a:lnTo>
                  <a:lnTo>
                    <a:pt x="5851991" y="408170"/>
                  </a:lnTo>
                  <a:lnTo>
                    <a:pt x="6117991" y="214826"/>
                  </a:lnTo>
                  <a:lnTo>
                    <a:pt x="6383990" y="64447"/>
                  </a:lnTo>
                  <a:lnTo>
                    <a:pt x="6649990" y="193343"/>
                  </a:lnTo>
                </a:path>
              </a:pathLst>
            </a:custGeom>
            <a:ln w="27101" cap="flat">
              <a:solidFill>
                <a:srgbClr val="FFA500">
                  <a:alpha val="100000"/>
                </a:srgbClr>
              </a:solidFill>
              <a:prstDash val="solid"/>
              <a:round/>
            </a:ln>
          </p:spPr>
          <p:txBody>
            <a:bodyPr/>
            <a:lstStyle/>
            <a:p/>
          </p:txBody>
        </p:sp>
        <p:sp>
          <p:nvSpPr>
            <p:cNvPr id="70" name="tx70"/>
            <p:cNvSpPr/>
            <p:nvPr/>
          </p:nvSpPr>
          <p:spPr>
            <a:xfrm>
              <a:off x="1360416"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1" name="tx71"/>
            <p:cNvSpPr/>
            <p:nvPr/>
          </p:nvSpPr>
          <p:spPr>
            <a:xfrm>
              <a:off x="1360416"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72" name="tx72"/>
            <p:cNvSpPr/>
            <p:nvPr/>
          </p:nvSpPr>
          <p:spPr>
            <a:xfrm>
              <a:off x="2690414"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3" name="tx73"/>
            <p:cNvSpPr/>
            <p:nvPr/>
          </p:nvSpPr>
          <p:spPr>
            <a:xfrm>
              <a:off x="2690414"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4" name="tx74"/>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5" name="tx75"/>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6" name="tx76"/>
            <p:cNvSpPr/>
            <p:nvPr/>
          </p:nvSpPr>
          <p:spPr>
            <a:xfrm>
              <a:off x="5350410"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7" name="tx77"/>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8" name="tx78"/>
            <p:cNvSpPr/>
            <p:nvPr/>
          </p:nvSpPr>
          <p:spPr>
            <a:xfrm>
              <a:off x="6414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9" name="tx79"/>
            <p:cNvSpPr/>
            <p:nvPr/>
          </p:nvSpPr>
          <p:spPr>
            <a:xfrm>
              <a:off x="641440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0" name="tx80"/>
            <p:cNvSpPr/>
            <p:nvPr/>
          </p:nvSpPr>
          <p:spPr>
            <a:xfrm>
              <a:off x="6680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1" name="tx81"/>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2" name="tx82"/>
            <p:cNvSpPr/>
            <p:nvPr/>
          </p:nvSpPr>
          <p:spPr>
            <a:xfrm>
              <a:off x="694640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3" name="tx83"/>
            <p:cNvSpPr/>
            <p:nvPr/>
          </p:nvSpPr>
          <p:spPr>
            <a:xfrm>
              <a:off x="694640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4" name="tx84"/>
            <p:cNvSpPr/>
            <p:nvPr/>
          </p:nvSpPr>
          <p:spPr>
            <a:xfrm>
              <a:off x="7212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5" name="tx85"/>
            <p:cNvSpPr/>
            <p:nvPr/>
          </p:nvSpPr>
          <p:spPr>
            <a:xfrm>
              <a:off x="7212407"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6" name="tx86"/>
            <p:cNvSpPr/>
            <p:nvPr/>
          </p:nvSpPr>
          <p:spPr>
            <a:xfrm>
              <a:off x="7478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7" name="tx87"/>
            <p:cNvSpPr/>
            <p:nvPr/>
          </p:nvSpPr>
          <p:spPr>
            <a:xfrm>
              <a:off x="747840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8" name="tx88"/>
            <p:cNvSpPr/>
            <p:nvPr/>
          </p:nvSpPr>
          <p:spPr>
            <a:xfrm>
              <a:off x="774440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9" name="tx89"/>
            <p:cNvSpPr/>
            <p:nvPr/>
          </p:nvSpPr>
          <p:spPr>
            <a:xfrm>
              <a:off x="7744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90" name="tx90"/>
            <p:cNvSpPr/>
            <p:nvPr/>
          </p:nvSpPr>
          <p:spPr>
            <a:xfrm>
              <a:off x="8010406"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91" name="tx91"/>
            <p:cNvSpPr/>
            <p:nvPr/>
          </p:nvSpPr>
          <p:spPr>
            <a:xfrm>
              <a:off x="8010406"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92" name="tx92"/>
            <p:cNvSpPr/>
            <p:nvPr/>
          </p:nvSpPr>
          <p:spPr>
            <a:xfrm>
              <a:off x="1355405" y="4065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3" name="tx93"/>
            <p:cNvSpPr/>
            <p:nvPr/>
          </p:nvSpPr>
          <p:spPr>
            <a:xfrm>
              <a:off x="2730607" y="40789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4" name="tx94"/>
            <p:cNvSpPr/>
            <p:nvPr/>
          </p:nvSpPr>
          <p:spPr>
            <a:xfrm>
              <a:off x="4060605" y="41267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5315254" y="40177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6" name="tx96"/>
            <p:cNvSpPr/>
            <p:nvPr/>
          </p:nvSpPr>
          <p:spPr>
            <a:xfrm>
              <a:off x="6379253" y="38207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97" name="tx97"/>
            <p:cNvSpPr/>
            <p:nvPr/>
          </p:nvSpPr>
          <p:spPr>
            <a:xfrm>
              <a:off x="6690456" y="35270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8" name="tx98"/>
            <p:cNvSpPr/>
            <p:nvPr/>
          </p:nvSpPr>
          <p:spPr>
            <a:xfrm>
              <a:off x="6911252" y="36616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a:t>
              </a:r>
            </a:p>
          </p:txBody>
        </p:sp>
        <p:sp>
          <p:nvSpPr>
            <p:cNvPr id="99" name="tx99"/>
            <p:cNvSpPr/>
            <p:nvPr/>
          </p:nvSpPr>
          <p:spPr>
            <a:xfrm>
              <a:off x="7177252" y="37962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00" name="tx100"/>
            <p:cNvSpPr/>
            <p:nvPr/>
          </p:nvSpPr>
          <p:spPr>
            <a:xfrm>
              <a:off x="7443251" y="403865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01" name="tx101"/>
            <p:cNvSpPr/>
            <p:nvPr/>
          </p:nvSpPr>
          <p:spPr>
            <a:xfrm>
              <a:off x="7739396" y="41446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7975250" y="40129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03" name="tx103"/>
            <p:cNvSpPr/>
            <p:nvPr/>
          </p:nvSpPr>
          <p:spPr>
            <a:xfrm>
              <a:off x="1325260" y="37570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4" name="tx104"/>
            <p:cNvSpPr/>
            <p:nvPr/>
          </p:nvSpPr>
          <p:spPr>
            <a:xfrm>
              <a:off x="2685403" y="39334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5" name="tx105"/>
            <p:cNvSpPr/>
            <p:nvPr/>
          </p:nvSpPr>
          <p:spPr>
            <a:xfrm>
              <a:off x="4015401" y="401645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6" name="tx106"/>
            <p:cNvSpPr/>
            <p:nvPr/>
          </p:nvSpPr>
          <p:spPr>
            <a:xfrm>
              <a:off x="7222456" y="32606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43251" y="37430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08" name="tx108"/>
            <p:cNvSpPr/>
            <p:nvPr/>
          </p:nvSpPr>
          <p:spPr>
            <a:xfrm>
              <a:off x="7739396" y="40386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9" name="tx109"/>
            <p:cNvSpPr/>
            <p:nvPr/>
          </p:nvSpPr>
          <p:spPr>
            <a:xfrm>
              <a:off x="8005395" y="37532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0" name="tx110"/>
            <p:cNvSpPr/>
            <p:nvPr/>
          </p:nvSpPr>
          <p:spPr>
            <a:xfrm>
              <a:off x="1335809" y="348869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26.8</a:t>
              </a:r>
            </a:p>
          </p:txBody>
        </p:sp>
        <p:sp>
          <p:nvSpPr>
            <p:cNvPr id="111" name="tx111"/>
            <p:cNvSpPr/>
            <p:nvPr/>
          </p:nvSpPr>
          <p:spPr>
            <a:xfrm>
              <a:off x="2665807" y="38146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112" name="tx112"/>
            <p:cNvSpPr/>
            <p:nvPr/>
          </p:nvSpPr>
          <p:spPr>
            <a:xfrm>
              <a:off x="4022936" y="388565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3" name="tx113"/>
            <p:cNvSpPr/>
            <p:nvPr/>
          </p:nvSpPr>
          <p:spPr>
            <a:xfrm>
              <a:off x="7187801" y="303191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46.6</a:t>
              </a:r>
            </a:p>
          </p:txBody>
        </p:sp>
        <p:sp>
          <p:nvSpPr>
            <p:cNvPr id="114" name="tx114"/>
            <p:cNvSpPr/>
            <p:nvPr/>
          </p:nvSpPr>
          <p:spPr>
            <a:xfrm>
              <a:off x="7453801" y="351721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25.6</a:t>
              </a:r>
            </a:p>
          </p:txBody>
        </p:sp>
        <p:sp>
          <p:nvSpPr>
            <p:cNvPr id="115" name="tx115"/>
            <p:cNvSpPr/>
            <p:nvPr/>
          </p:nvSpPr>
          <p:spPr>
            <a:xfrm>
              <a:off x="7746931" y="38936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6" name="tx116"/>
            <p:cNvSpPr/>
            <p:nvPr/>
          </p:nvSpPr>
          <p:spPr>
            <a:xfrm>
              <a:off x="7985800" y="358637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22.6</a:t>
              </a:r>
            </a:p>
          </p:txBody>
        </p:sp>
        <p:sp>
          <p:nvSpPr>
            <p:cNvPr id="117" name="tx11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655386" y="358432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9" name="tx119"/>
            <p:cNvSpPr/>
            <p:nvPr/>
          </p:nvSpPr>
          <p:spPr>
            <a:xfrm>
              <a:off x="655386" y="30087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655386" y="243358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1" name="tx121"/>
            <p:cNvSpPr/>
            <p:nvPr/>
          </p:nvSpPr>
          <p:spPr>
            <a:xfrm>
              <a:off x="577692" y="18576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2" name="tx12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3" name="tx13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4" name="tx13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5" name="tx13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0" name="pl14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1" name="pl14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2" name="tx14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3" name="tx14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4" name="rc144"/>
            <p:cNvSpPr/>
            <p:nvPr/>
          </p:nvSpPr>
          <p:spPr>
            <a:xfrm>
              <a:off x="4686533" y="5080163"/>
              <a:ext cx="201456" cy="201456"/>
            </a:xfrm>
            <a:prstGeom prst="rect">
              <a:avLst/>
            </a:prstGeom>
            <a:solidFill>
              <a:srgbClr val="E2231A">
                <a:alpha val="90196"/>
              </a:srgbClr>
            </a:solidFill>
          </p:spPr>
          <p:txBody>
            <a:bodyPr/>
            <a:lstStyle/>
            <a:p/>
          </p:txBody>
        </p:sp>
        <p:sp>
          <p:nvSpPr>
            <p:cNvPr id="145" name="rc145"/>
            <p:cNvSpPr/>
            <p:nvPr/>
          </p:nvSpPr>
          <p:spPr>
            <a:xfrm>
              <a:off x="5650692" y="5080163"/>
              <a:ext cx="201456" cy="201456"/>
            </a:xfrm>
            <a:prstGeom prst="rect">
              <a:avLst/>
            </a:prstGeom>
            <a:solidFill>
              <a:srgbClr val="B3B3B3">
                <a:alpha val="90196"/>
              </a:srgbClr>
            </a:solidFill>
          </p:spPr>
          <p:txBody>
            <a:bodyPr/>
            <a:lstStyle/>
            <a:p/>
          </p:txBody>
        </p:sp>
        <p:sp>
          <p:nvSpPr>
            <p:cNvPr id="146" name="tx14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7" name="tx14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8" name="tx14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9" name="tx149"/>
            <p:cNvSpPr/>
            <p:nvPr/>
          </p:nvSpPr>
          <p:spPr>
            <a:xfrm>
              <a:off x="966584"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150" name="pl150"/>
            <p:cNvSpPr/>
            <p:nvPr/>
          </p:nvSpPr>
          <p:spPr>
            <a:xfrm>
              <a:off x="24414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021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629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717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325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0932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840557"/>
              <a:ext cx="6889390" cy="124062"/>
            </a:xfrm>
            <a:prstGeom prst="rect">
              <a:avLst/>
            </a:prstGeom>
            <a:solidFill>
              <a:srgbClr val="E2231A">
                <a:alpha val="90196"/>
              </a:srgbClr>
            </a:solidFill>
          </p:spPr>
          <p:txBody>
            <a:bodyPr/>
            <a:lstStyle/>
            <a:p/>
          </p:txBody>
        </p:sp>
        <p:sp>
          <p:nvSpPr>
            <p:cNvPr id="161" name="rc161"/>
            <p:cNvSpPr/>
            <p:nvPr/>
          </p:nvSpPr>
          <p:spPr>
            <a:xfrm>
              <a:off x="1311054" y="5685479"/>
              <a:ext cx="528561" cy="124062"/>
            </a:xfrm>
            <a:prstGeom prst="rect">
              <a:avLst/>
            </a:prstGeom>
            <a:solidFill>
              <a:srgbClr val="E2231A">
                <a:alpha val="90196"/>
              </a:srgbClr>
            </a:solidFill>
          </p:spPr>
          <p:txBody>
            <a:bodyPr/>
            <a:lstStyle/>
            <a:p/>
          </p:txBody>
        </p:sp>
        <p:sp>
          <p:nvSpPr>
            <p:cNvPr id="162" name="rc162"/>
            <p:cNvSpPr/>
            <p:nvPr/>
          </p:nvSpPr>
          <p:spPr>
            <a:xfrm>
              <a:off x="1311054" y="5530401"/>
              <a:ext cx="3115078" cy="124062"/>
            </a:xfrm>
            <a:prstGeom prst="rect">
              <a:avLst/>
            </a:prstGeom>
            <a:solidFill>
              <a:srgbClr val="E2231A">
                <a:alpha val="90196"/>
              </a:srgbClr>
            </a:solidFill>
          </p:spPr>
          <p:txBody>
            <a:bodyPr/>
            <a:lstStyle/>
            <a:p/>
          </p:txBody>
        </p:sp>
        <p:sp>
          <p:nvSpPr>
            <p:cNvPr id="163" name="rc163"/>
            <p:cNvSpPr/>
            <p:nvPr/>
          </p:nvSpPr>
          <p:spPr>
            <a:xfrm>
              <a:off x="1839616" y="5685479"/>
              <a:ext cx="1554035" cy="124062"/>
            </a:xfrm>
            <a:prstGeom prst="rect">
              <a:avLst/>
            </a:prstGeom>
            <a:solidFill>
              <a:srgbClr val="B3B3B3">
                <a:alpha val="90196"/>
              </a:srgbClr>
            </a:solidFill>
          </p:spPr>
          <p:txBody>
            <a:bodyPr/>
            <a:lstStyle/>
            <a:p/>
          </p:txBody>
        </p:sp>
        <p:sp>
          <p:nvSpPr>
            <p:cNvPr id="164" name="rc164"/>
            <p:cNvSpPr/>
            <p:nvPr/>
          </p:nvSpPr>
          <p:spPr>
            <a:xfrm>
              <a:off x="4426132" y="5530401"/>
              <a:ext cx="1985158" cy="124062"/>
            </a:xfrm>
            <a:prstGeom prst="rect">
              <a:avLst/>
            </a:prstGeom>
            <a:solidFill>
              <a:srgbClr val="B3B3B3">
                <a:alpha val="90196"/>
              </a:srgbClr>
            </a:solidFill>
          </p:spPr>
          <p:txBody>
            <a:bodyPr/>
            <a:lstStyle/>
            <a:p/>
          </p:txBody>
        </p:sp>
        <p:sp>
          <p:nvSpPr>
            <p:cNvPr id="165" name="tx165"/>
            <p:cNvSpPr/>
            <p:nvPr/>
          </p:nvSpPr>
          <p:spPr>
            <a:xfrm>
              <a:off x="3474023"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a:t>
              </a:r>
            </a:p>
          </p:txBody>
        </p:sp>
        <p:sp>
          <p:nvSpPr>
            <p:cNvPr id="166" name="tx166"/>
            <p:cNvSpPr/>
            <p:nvPr/>
          </p:nvSpPr>
          <p:spPr>
            <a:xfrm>
              <a:off x="652381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22.6</a:t>
              </a:r>
            </a:p>
          </p:txBody>
        </p:sp>
        <p:sp>
          <p:nvSpPr>
            <p:cNvPr id="167" name="tx167"/>
            <p:cNvSpPr/>
            <p:nvPr/>
          </p:nvSpPr>
          <p:spPr>
            <a:xfrm>
              <a:off x="4643222"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30.5</a:t>
              </a:r>
            </a:p>
          </p:txBody>
        </p:sp>
        <p:sp>
          <p:nvSpPr>
            <p:cNvPr id="168" name="tx168"/>
            <p:cNvSpPr/>
            <p:nvPr/>
          </p:nvSpPr>
          <p:spPr>
            <a:xfrm>
              <a:off x="1494963"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9" name="tx169"/>
            <p:cNvSpPr/>
            <p:nvPr/>
          </p:nvSpPr>
          <p:spPr>
            <a:xfrm>
              <a:off x="2756067"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a:t>
              </a:r>
            </a:p>
          </p:txBody>
        </p:sp>
        <p:sp>
          <p:nvSpPr>
            <p:cNvPr id="170" name="tx170"/>
            <p:cNvSpPr/>
            <p:nvPr/>
          </p:nvSpPr>
          <p:spPr>
            <a:xfrm>
              <a:off x="253626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71" name="tx171"/>
            <p:cNvSpPr/>
            <p:nvPr/>
          </p:nvSpPr>
          <p:spPr>
            <a:xfrm>
              <a:off x="5338340"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72" name="tx17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5" name="tx17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44751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570825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7969001"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94%. This is greater than in 2019, where coverage was 87%.
14,000 children missed their routine first dose of measles vaccine.
MCV2 is typically administered to children between 18 months and five years old. MCV2 coverage declined at 90% in 2025.</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99% in 2024 to 94% in 2025 - below the 95% level needed to prevent outbreaks and, leaving 14,000 children without any protection against measles. MCV2 coverage declined at from 96% in 2024 to 90% in 2025</a:t>
            </a:r>
          </a:p>
        </p:txBody>
      </p:sp>
      <p:grpSp xmlns:pic="http://schemas.openxmlformats.org/drawingml/2006/picture">
        <p:nvGrpSpPr>
          <p:cNvPr id="184" name=""/>
          <p:cNvGrpSpPr/>
          <p:nvPr/>
        </p:nvGrpSpPr>
        <p:grpSpPr>
          <a:xfrm>
            <a:off x="292608" y="1097280"/>
            <a:ext cx="8595360" cy="28575"/>
            <a:chOff x="292608" y="1097280"/>
            <a:chExt cx="8595360" cy="28575"/>
          </a:xfrm>
        </p:grpSpPr>
        <p:sp>
          <p:nvSpPr>
            <p:cNvPr id="1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03041"/>
            </a:xfrm>
            <a:custGeom>
              <a:avLst/>
              <a:pathLst>
                <a:path w="3397293" h="503041">
                  <a:moveTo>
                    <a:pt x="0" y="109356"/>
                  </a:moveTo>
                  <a:lnTo>
                    <a:pt x="135891" y="0"/>
                  </a:lnTo>
                  <a:lnTo>
                    <a:pt x="271783" y="87485"/>
                  </a:lnTo>
                  <a:lnTo>
                    <a:pt x="407675" y="65614"/>
                  </a:lnTo>
                  <a:lnTo>
                    <a:pt x="543566" y="0"/>
                  </a:lnTo>
                  <a:lnTo>
                    <a:pt x="679458" y="87485"/>
                  </a:lnTo>
                  <a:lnTo>
                    <a:pt x="815350" y="0"/>
                  </a:lnTo>
                  <a:lnTo>
                    <a:pt x="951242" y="87485"/>
                  </a:lnTo>
                  <a:lnTo>
                    <a:pt x="1087133" y="87485"/>
                  </a:lnTo>
                  <a:lnTo>
                    <a:pt x="1223025" y="87485"/>
                  </a:lnTo>
                  <a:lnTo>
                    <a:pt x="1358917" y="21871"/>
                  </a:lnTo>
                  <a:lnTo>
                    <a:pt x="1494809" y="21871"/>
                  </a:lnTo>
                  <a:lnTo>
                    <a:pt x="1630700" y="21871"/>
                  </a:lnTo>
                  <a:lnTo>
                    <a:pt x="1766592" y="43742"/>
                  </a:lnTo>
                  <a:lnTo>
                    <a:pt x="1902484" y="21871"/>
                  </a:lnTo>
                  <a:lnTo>
                    <a:pt x="2038375" y="109356"/>
                  </a:lnTo>
                  <a:lnTo>
                    <a:pt x="2174267" y="65614"/>
                  </a:lnTo>
                  <a:lnTo>
                    <a:pt x="2310159" y="131228"/>
                  </a:lnTo>
                  <a:lnTo>
                    <a:pt x="2446051" y="153099"/>
                  </a:lnTo>
                  <a:lnTo>
                    <a:pt x="2581942" y="262456"/>
                  </a:lnTo>
                  <a:lnTo>
                    <a:pt x="2717834" y="503041"/>
                  </a:lnTo>
                  <a:lnTo>
                    <a:pt x="2853726" y="393684"/>
                  </a:lnTo>
                  <a:lnTo>
                    <a:pt x="2989618" y="284327"/>
                  </a:lnTo>
                  <a:lnTo>
                    <a:pt x="3125509" y="87485"/>
                  </a:lnTo>
                  <a:lnTo>
                    <a:pt x="3261401" y="0"/>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03041"/>
            </a:xfrm>
            <a:custGeom>
              <a:avLst/>
              <a:pathLst>
                <a:path w="3397293" h="503041">
                  <a:moveTo>
                    <a:pt x="0" y="109356"/>
                  </a:moveTo>
                  <a:lnTo>
                    <a:pt x="135891" y="0"/>
                  </a:lnTo>
                  <a:lnTo>
                    <a:pt x="271783" y="87485"/>
                  </a:lnTo>
                  <a:lnTo>
                    <a:pt x="407675" y="65614"/>
                  </a:lnTo>
                  <a:lnTo>
                    <a:pt x="543566" y="0"/>
                  </a:lnTo>
                  <a:lnTo>
                    <a:pt x="679458" y="87485"/>
                  </a:lnTo>
                  <a:lnTo>
                    <a:pt x="815350" y="0"/>
                  </a:lnTo>
                  <a:lnTo>
                    <a:pt x="951242" y="87485"/>
                  </a:lnTo>
                  <a:lnTo>
                    <a:pt x="1087133" y="87485"/>
                  </a:lnTo>
                  <a:lnTo>
                    <a:pt x="1223025" y="87485"/>
                  </a:lnTo>
                  <a:lnTo>
                    <a:pt x="1358917" y="21871"/>
                  </a:lnTo>
                  <a:lnTo>
                    <a:pt x="1494809" y="21871"/>
                  </a:lnTo>
                  <a:lnTo>
                    <a:pt x="1630700" y="21871"/>
                  </a:lnTo>
                  <a:lnTo>
                    <a:pt x="1766592" y="43742"/>
                  </a:lnTo>
                  <a:lnTo>
                    <a:pt x="1902484" y="21871"/>
                  </a:lnTo>
                  <a:lnTo>
                    <a:pt x="2038375" y="109356"/>
                  </a:lnTo>
                  <a:lnTo>
                    <a:pt x="2174267" y="65614"/>
                  </a:lnTo>
                  <a:lnTo>
                    <a:pt x="2310159" y="131228"/>
                  </a:lnTo>
                  <a:lnTo>
                    <a:pt x="2446051" y="153099"/>
                  </a:lnTo>
                  <a:lnTo>
                    <a:pt x="2581942" y="262456"/>
                  </a:lnTo>
                  <a:lnTo>
                    <a:pt x="2717834" y="503041"/>
                  </a:lnTo>
                  <a:lnTo>
                    <a:pt x="2853726" y="393684"/>
                  </a:lnTo>
                  <a:lnTo>
                    <a:pt x="2989618" y="284327"/>
                  </a:lnTo>
                  <a:lnTo>
                    <a:pt x="3125509" y="87485"/>
                  </a:lnTo>
                  <a:lnTo>
                    <a:pt x="3261401" y="0"/>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03041"/>
            </a:xfrm>
            <a:custGeom>
              <a:avLst/>
              <a:pathLst>
                <a:path w="3397293" h="503041">
                  <a:moveTo>
                    <a:pt x="0" y="109356"/>
                  </a:moveTo>
                  <a:lnTo>
                    <a:pt x="135891" y="0"/>
                  </a:lnTo>
                  <a:lnTo>
                    <a:pt x="271783" y="87485"/>
                  </a:lnTo>
                  <a:lnTo>
                    <a:pt x="407675" y="65614"/>
                  </a:lnTo>
                  <a:lnTo>
                    <a:pt x="543566" y="0"/>
                  </a:lnTo>
                  <a:lnTo>
                    <a:pt x="679458" y="87485"/>
                  </a:lnTo>
                  <a:lnTo>
                    <a:pt x="815350" y="0"/>
                  </a:lnTo>
                  <a:lnTo>
                    <a:pt x="951242" y="87485"/>
                  </a:lnTo>
                  <a:lnTo>
                    <a:pt x="1087133" y="87485"/>
                  </a:lnTo>
                  <a:lnTo>
                    <a:pt x="1223025" y="87485"/>
                  </a:lnTo>
                  <a:lnTo>
                    <a:pt x="1358917" y="21871"/>
                  </a:lnTo>
                  <a:lnTo>
                    <a:pt x="1494809" y="21871"/>
                  </a:lnTo>
                  <a:lnTo>
                    <a:pt x="1630700" y="21871"/>
                  </a:lnTo>
                  <a:lnTo>
                    <a:pt x="1766592" y="43742"/>
                  </a:lnTo>
                  <a:lnTo>
                    <a:pt x="1902484" y="21871"/>
                  </a:lnTo>
                  <a:lnTo>
                    <a:pt x="2038375" y="109356"/>
                  </a:lnTo>
                  <a:lnTo>
                    <a:pt x="2174267" y="65614"/>
                  </a:lnTo>
                  <a:lnTo>
                    <a:pt x="2310159" y="131228"/>
                  </a:lnTo>
                  <a:lnTo>
                    <a:pt x="2446051" y="153099"/>
                  </a:lnTo>
                  <a:lnTo>
                    <a:pt x="2581942" y="262456"/>
                  </a:lnTo>
                  <a:lnTo>
                    <a:pt x="2717834" y="503041"/>
                  </a:lnTo>
                  <a:lnTo>
                    <a:pt x="2853726" y="393684"/>
                  </a:lnTo>
                  <a:lnTo>
                    <a:pt x="2989618" y="284327"/>
                  </a:lnTo>
                  <a:lnTo>
                    <a:pt x="3125509" y="87485"/>
                  </a:lnTo>
                  <a:lnTo>
                    <a:pt x="3261401" y="0"/>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8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3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07"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0" name="tx60"/>
            <p:cNvSpPr/>
            <p:nvPr/>
          </p:nvSpPr>
          <p:spPr>
            <a:xfrm>
              <a:off x="277399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44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1184" y="1403693"/>
              <a:ext cx="2456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Jordan,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390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83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76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9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28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08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87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427548"/>
            </a:xfrm>
            <a:custGeom>
              <a:avLst/>
              <a:pathLst>
                <a:path w="3397293" h="1427548">
                  <a:moveTo>
                    <a:pt x="0" y="310336"/>
                  </a:moveTo>
                  <a:lnTo>
                    <a:pt x="135891" y="0"/>
                  </a:lnTo>
                  <a:lnTo>
                    <a:pt x="271783" y="248269"/>
                  </a:lnTo>
                  <a:lnTo>
                    <a:pt x="407675" y="186202"/>
                  </a:lnTo>
                  <a:lnTo>
                    <a:pt x="543566" y="0"/>
                  </a:lnTo>
                  <a:lnTo>
                    <a:pt x="679458" y="248269"/>
                  </a:lnTo>
                  <a:lnTo>
                    <a:pt x="815350" y="0"/>
                  </a:lnTo>
                  <a:lnTo>
                    <a:pt x="951242" y="248269"/>
                  </a:lnTo>
                  <a:lnTo>
                    <a:pt x="1087133" y="248269"/>
                  </a:lnTo>
                  <a:lnTo>
                    <a:pt x="1223025" y="248269"/>
                  </a:lnTo>
                  <a:lnTo>
                    <a:pt x="1358917" y="62067"/>
                  </a:lnTo>
                  <a:lnTo>
                    <a:pt x="1494809" y="62067"/>
                  </a:lnTo>
                  <a:lnTo>
                    <a:pt x="1630700" y="62067"/>
                  </a:lnTo>
                  <a:lnTo>
                    <a:pt x="1766592" y="124134"/>
                  </a:lnTo>
                  <a:lnTo>
                    <a:pt x="1902484" y="62067"/>
                  </a:lnTo>
                  <a:lnTo>
                    <a:pt x="2038375" y="310336"/>
                  </a:lnTo>
                  <a:lnTo>
                    <a:pt x="2174267" y="186202"/>
                  </a:lnTo>
                  <a:lnTo>
                    <a:pt x="2310159" y="372404"/>
                  </a:lnTo>
                  <a:lnTo>
                    <a:pt x="2446051" y="434471"/>
                  </a:lnTo>
                  <a:lnTo>
                    <a:pt x="2581942" y="744808"/>
                  </a:lnTo>
                  <a:lnTo>
                    <a:pt x="2717834" y="1427548"/>
                  </a:lnTo>
                  <a:lnTo>
                    <a:pt x="2853726" y="1117212"/>
                  </a:lnTo>
                  <a:lnTo>
                    <a:pt x="2989618" y="806875"/>
                  </a:lnTo>
                  <a:lnTo>
                    <a:pt x="3125509" y="248269"/>
                  </a:lnTo>
                  <a:lnTo>
                    <a:pt x="3261401" y="0"/>
                  </a:lnTo>
                  <a:lnTo>
                    <a:pt x="3397293" y="310336"/>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28684"/>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80415"/>
              <a:ext cx="3397293" cy="558606"/>
            </a:xfrm>
            <a:custGeom>
              <a:avLst/>
              <a:pathLst>
                <a:path w="3397293" h="558606">
                  <a:moveTo>
                    <a:pt x="0" y="372404"/>
                  </a:moveTo>
                  <a:lnTo>
                    <a:pt x="135891" y="372404"/>
                  </a:lnTo>
                  <a:lnTo>
                    <a:pt x="271783" y="434471"/>
                  </a:lnTo>
                  <a:lnTo>
                    <a:pt x="407675" y="434471"/>
                  </a:lnTo>
                  <a:lnTo>
                    <a:pt x="543566" y="372404"/>
                  </a:lnTo>
                  <a:lnTo>
                    <a:pt x="679458" y="310336"/>
                  </a:lnTo>
                  <a:lnTo>
                    <a:pt x="815350" y="310336"/>
                  </a:lnTo>
                  <a:lnTo>
                    <a:pt x="951242" y="248269"/>
                  </a:lnTo>
                  <a:lnTo>
                    <a:pt x="1087133" y="248269"/>
                  </a:lnTo>
                  <a:lnTo>
                    <a:pt x="1223025" y="124134"/>
                  </a:lnTo>
                  <a:lnTo>
                    <a:pt x="1358917" y="0"/>
                  </a:lnTo>
                  <a:lnTo>
                    <a:pt x="1494809" y="62067"/>
                  </a:lnTo>
                  <a:lnTo>
                    <a:pt x="1630700" y="186202"/>
                  </a:lnTo>
                  <a:lnTo>
                    <a:pt x="1766592" y="124134"/>
                  </a:lnTo>
                  <a:lnTo>
                    <a:pt x="1902484" y="186202"/>
                  </a:lnTo>
                  <a:lnTo>
                    <a:pt x="2038375" y="186202"/>
                  </a:lnTo>
                  <a:lnTo>
                    <a:pt x="2174267" y="62067"/>
                  </a:lnTo>
                  <a:lnTo>
                    <a:pt x="2310159" y="124134"/>
                  </a:lnTo>
                  <a:lnTo>
                    <a:pt x="2446051" y="248269"/>
                  </a:lnTo>
                  <a:lnTo>
                    <a:pt x="2581942" y="248269"/>
                  </a:lnTo>
                  <a:lnTo>
                    <a:pt x="2717834" y="310336"/>
                  </a:lnTo>
                  <a:lnTo>
                    <a:pt x="2853726" y="372404"/>
                  </a:lnTo>
                  <a:lnTo>
                    <a:pt x="2989618" y="372404"/>
                  </a:lnTo>
                  <a:lnTo>
                    <a:pt x="3125509" y="496538"/>
                  </a:lnTo>
                  <a:lnTo>
                    <a:pt x="3261401" y="558606"/>
                  </a:lnTo>
                  <a:lnTo>
                    <a:pt x="3397293" y="434471"/>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286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427548"/>
            </a:xfrm>
            <a:custGeom>
              <a:avLst/>
              <a:pathLst>
                <a:path w="3397293" h="1427548">
                  <a:moveTo>
                    <a:pt x="0" y="310336"/>
                  </a:moveTo>
                  <a:lnTo>
                    <a:pt x="135891" y="0"/>
                  </a:lnTo>
                  <a:lnTo>
                    <a:pt x="271783" y="248269"/>
                  </a:lnTo>
                  <a:lnTo>
                    <a:pt x="407675" y="186202"/>
                  </a:lnTo>
                  <a:lnTo>
                    <a:pt x="543566" y="0"/>
                  </a:lnTo>
                  <a:lnTo>
                    <a:pt x="679458" y="248269"/>
                  </a:lnTo>
                  <a:lnTo>
                    <a:pt x="815350" y="0"/>
                  </a:lnTo>
                  <a:lnTo>
                    <a:pt x="951242" y="248269"/>
                  </a:lnTo>
                  <a:lnTo>
                    <a:pt x="1087133" y="248269"/>
                  </a:lnTo>
                  <a:lnTo>
                    <a:pt x="1223025" y="248269"/>
                  </a:lnTo>
                  <a:lnTo>
                    <a:pt x="1358917" y="62067"/>
                  </a:lnTo>
                  <a:lnTo>
                    <a:pt x="1494809" y="62067"/>
                  </a:lnTo>
                  <a:lnTo>
                    <a:pt x="1630700" y="62067"/>
                  </a:lnTo>
                  <a:lnTo>
                    <a:pt x="1766592" y="124134"/>
                  </a:lnTo>
                  <a:lnTo>
                    <a:pt x="1902484" y="62067"/>
                  </a:lnTo>
                  <a:lnTo>
                    <a:pt x="2038375" y="310336"/>
                  </a:lnTo>
                  <a:lnTo>
                    <a:pt x="2174267" y="186202"/>
                  </a:lnTo>
                  <a:lnTo>
                    <a:pt x="2310159" y="372404"/>
                  </a:lnTo>
                  <a:lnTo>
                    <a:pt x="2446051" y="434471"/>
                  </a:lnTo>
                  <a:lnTo>
                    <a:pt x="2581942" y="744808"/>
                  </a:lnTo>
                  <a:lnTo>
                    <a:pt x="2717834" y="1427548"/>
                  </a:lnTo>
                  <a:lnTo>
                    <a:pt x="2853726" y="1117212"/>
                  </a:lnTo>
                  <a:lnTo>
                    <a:pt x="2989618" y="806875"/>
                  </a:lnTo>
                  <a:lnTo>
                    <a:pt x="3125509" y="248269"/>
                  </a:lnTo>
                  <a:lnTo>
                    <a:pt x="3261401" y="0"/>
                  </a:lnTo>
                  <a:lnTo>
                    <a:pt x="3397293" y="31033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161375"/>
            </a:xfrm>
            <a:custGeom>
              <a:avLst/>
              <a:pathLst>
                <a:path w="0" h="161375">
                  <a:moveTo>
                    <a:pt x="0" y="1613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844115"/>
            </a:xfrm>
            <a:custGeom>
              <a:avLst/>
              <a:pathLst>
                <a:path w="0" h="844115">
                  <a:moveTo>
                    <a:pt x="0" y="844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99307"/>
            </a:xfrm>
            <a:custGeom>
              <a:avLst/>
              <a:pathLst>
                <a:path w="0" h="99307">
                  <a:moveTo>
                    <a:pt x="0" y="993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427548"/>
            </a:xfrm>
            <a:custGeom>
              <a:avLst/>
              <a:pathLst>
                <a:path w="3397293" h="1427548">
                  <a:moveTo>
                    <a:pt x="0" y="310336"/>
                  </a:moveTo>
                  <a:lnTo>
                    <a:pt x="135891" y="0"/>
                  </a:lnTo>
                  <a:lnTo>
                    <a:pt x="271783" y="248269"/>
                  </a:lnTo>
                  <a:lnTo>
                    <a:pt x="407675" y="186202"/>
                  </a:lnTo>
                  <a:lnTo>
                    <a:pt x="543566" y="0"/>
                  </a:lnTo>
                  <a:lnTo>
                    <a:pt x="679458" y="248269"/>
                  </a:lnTo>
                  <a:lnTo>
                    <a:pt x="815350" y="0"/>
                  </a:lnTo>
                  <a:lnTo>
                    <a:pt x="951242" y="248269"/>
                  </a:lnTo>
                  <a:lnTo>
                    <a:pt x="1087133" y="248269"/>
                  </a:lnTo>
                  <a:lnTo>
                    <a:pt x="1223025" y="248269"/>
                  </a:lnTo>
                  <a:lnTo>
                    <a:pt x="1358917" y="62067"/>
                  </a:lnTo>
                  <a:lnTo>
                    <a:pt x="1494809" y="62067"/>
                  </a:lnTo>
                  <a:lnTo>
                    <a:pt x="1630700" y="62067"/>
                  </a:lnTo>
                  <a:lnTo>
                    <a:pt x="1766592" y="124134"/>
                  </a:lnTo>
                  <a:lnTo>
                    <a:pt x="1902484" y="62067"/>
                  </a:lnTo>
                  <a:lnTo>
                    <a:pt x="2038375" y="310336"/>
                  </a:lnTo>
                  <a:lnTo>
                    <a:pt x="2174267" y="186202"/>
                  </a:lnTo>
                  <a:lnTo>
                    <a:pt x="2310159" y="372404"/>
                  </a:lnTo>
                  <a:lnTo>
                    <a:pt x="2446051" y="434471"/>
                  </a:lnTo>
                  <a:lnTo>
                    <a:pt x="2581942" y="744808"/>
                  </a:lnTo>
                  <a:lnTo>
                    <a:pt x="2717834" y="1427548"/>
                  </a:lnTo>
                  <a:lnTo>
                    <a:pt x="2853726" y="1117212"/>
                  </a:lnTo>
                  <a:lnTo>
                    <a:pt x="2989618" y="806875"/>
                  </a:lnTo>
                  <a:lnTo>
                    <a:pt x="3125509" y="248269"/>
                  </a:lnTo>
                  <a:lnTo>
                    <a:pt x="3261401" y="0"/>
                  </a:lnTo>
                  <a:lnTo>
                    <a:pt x="3397293" y="310336"/>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86977"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36291" y="22206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45895"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8775" y="22206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804812"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902429" y="32137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27439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6972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76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55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352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378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2359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604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04906" y="499067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17" name="tx117"/>
            <p:cNvSpPr/>
            <p:nvPr/>
          </p:nvSpPr>
          <p:spPr>
            <a:xfrm>
              <a:off x="709068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5314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184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210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235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197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223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248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E2231A">
                <a:alpha val="80000"/>
              </a:srgbClr>
            </a:solidFill>
          </p:spPr>
          <p:txBody>
            <a:bodyPr/>
            <a:lstStyle/>
            <a:p/>
          </p:txBody>
        </p:sp>
        <p:sp>
          <p:nvSpPr>
            <p:cNvPr id="131" name="rc131"/>
            <p:cNvSpPr/>
            <p:nvPr/>
          </p:nvSpPr>
          <p:spPr>
            <a:xfrm>
              <a:off x="1317178" y="5743865"/>
              <a:ext cx="561718" cy="114824"/>
            </a:xfrm>
            <a:prstGeom prst="rect">
              <a:avLst/>
            </a:prstGeom>
            <a:solidFill>
              <a:srgbClr val="E2231A">
                <a:alpha val="80000"/>
              </a:srgbClr>
            </a:solidFill>
          </p:spPr>
          <p:txBody>
            <a:bodyPr/>
            <a:lstStyle/>
            <a:p/>
          </p:txBody>
        </p:sp>
        <p:sp>
          <p:nvSpPr>
            <p:cNvPr id="132" name="rc132"/>
            <p:cNvSpPr/>
            <p:nvPr/>
          </p:nvSpPr>
          <p:spPr>
            <a:xfrm>
              <a:off x="1317178" y="5600334"/>
              <a:ext cx="3310489" cy="114824"/>
            </a:xfrm>
            <a:prstGeom prst="rect">
              <a:avLst/>
            </a:prstGeom>
            <a:solidFill>
              <a:srgbClr val="E2231A">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9245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56950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80975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Jordan (94%) was 10 percentage points higher than the global average (84%) and 10 percentage points higher than the average across all MENA countries (84%).
National MCV1 coverage was 7 percentage points higher than in 2019 (87%).
This equates to 14,000 unvaccinated children in 2025 compared to 30,000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MCV1 coverage was 94% - this is 7 percentage points higher than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Jordan ranked number 7 out of 20 countries for lowest MCV1 coverage (based on tied ranks).
Jordan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2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50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83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06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61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643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924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206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483585"/>
              <a:ext cx="239888" cy="824436"/>
            </a:xfrm>
            <a:prstGeom prst="rect">
              <a:avLst/>
            </a:prstGeom>
            <a:solidFill>
              <a:srgbClr val="80BD41">
                <a:alpha val="100000"/>
              </a:srgbClr>
            </a:solidFill>
          </p:spPr>
          <p:txBody>
            <a:bodyPr/>
            <a:lstStyle/>
            <a:p/>
          </p:txBody>
        </p:sp>
        <p:sp>
          <p:nvSpPr>
            <p:cNvPr id="26" name="rc26"/>
            <p:cNvSpPr/>
            <p:nvPr/>
          </p:nvSpPr>
          <p:spPr>
            <a:xfrm>
              <a:off x="1296273" y="3430975"/>
              <a:ext cx="239888" cy="52610"/>
            </a:xfrm>
            <a:prstGeom prst="rect">
              <a:avLst/>
            </a:prstGeom>
            <a:solidFill>
              <a:srgbClr val="E2231A">
                <a:alpha val="100000"/>
              </a:srgbClr>
            </a:solidFill>
          </p:spPr>
          <p:txBody>
            <a:bodyPr/>
            <a:lstStyle/>
            <a:p/>
          </p:txBody>
        </p:sp>
        <p:sp>
          <p:nvSpPr>
            <p:cNvPr id="27" name="rc27"/>
            <p:cNvSpPr/>
            <p:nvPr/>
          </p:nvSpPr>
          <p:spPr>
            <a:xfrm>
              <a:off x="1562816" y="3437608"/>
              <a:ext cx="239888" cy="870412"/>
            </a:xfrm>
            <a:prstGeom prst="rect">
              <a:avLst/>
            </a:prstGeom>
            <a:solidFill>
              <a:srgbClr val="80BD41">
                <a:alpha val="100000"/>
              </a:srgbClr>
            </a:solidFill>
          </p:spPr>
          <p:txBody>
            <a:bodyPr/>
            <a:lstStyle/>
            <a:p/>
          </p:txBody>
        </p:sp>
        <p:sp>
          <p:nvSpPr>
            <p:cNvPr id="28" name="rc28"/>
            <p:cNvSpPr/>
            <p:nvPr/>
          </p:nvSpPr>
          <p:spPr>
            <a:xfrm>
              <a:off x="1562816" y="3428802"/>
              <a:ext cx="239888" cy="8806"/>
            </a:xfrm>
            <a:prstGeom prst="rect">
              <a:avLst/>
            </a:prstGeom>
            <a:solidFill>
              <a:srgbClr val="E2231A">
                <a:alpha val="100000"/>
              </a:srgbClr>
            </a:solidFill>
          </p:spPr>
          <p:txBody>
            <a:bodyPr/>
            <a:lstStyle/>
            <a:p/>
          </p:txBody>
        </p:sp>
        <p:sp>
          <p:nvSpPr>
            <p:cNvPr id="29" name="rc29"/>
            <p:cNvSpPr/>
            <p:nvPr/>
          </p:nvSpPr>
          <p:spPr>
            <a:xfrm>
              <a:off x="1829360" y="3455679"/>
              <a:ext cx="239888" cy="852342"/>
            </a:xfrm>
            <a:prstGeom prst="rect">
              <a:avLst/>
            </a:prstGeom>
            <a:solidFill>
              <a:srgbClr val="80BD41">
                <a:alpha val="100000"/>
              </a:srgbClr>
            </a:solidFill>
          </p:spPr>
          <p:txBody>
            <a:bodyPr/>
            <a:lstStyle/>
            <a:p/>
          </p:txBody>
        </p:sp>
        <p:sp>
          <p:nvSpPr>
            <p:cNvPr id="30" name="rc30"/>
            <p:cNvSpPr/>
            <p:nvPr/>
          </p:nvSpPr>
          <p:spPr>
            <a:xfrm>
              <a:off x="1829360" y="3410846"/>
              <a:ext cx="239888" cy="44833"/>
            </a:xfrm>
            <a:prstGeom prst="rect">
              <a:avLst/>
            </a:prstGeom>
            <a:solidFill>
              <a:srgbClr val="E2231A">
                <a:alpha val="100000"/>
              </a:srgbClr>
            </a:solidFill>
          </p:spPr>
          <p:txBody>
            <a:bodyPr/>
            <a:lstStyle/>
            <a:p/>
          </p:txBody>
        </p:sp>
        <p:sp>
          <p:nvSpPr>
            <p:cNvPr id="31" name="rc31"/>
            <p:cNvSpPr/>
            <p:nvPr/>
          </p:nvSpPr>
          <p:spPr>
            <a:xfrm>
              <a:off x="2095903" y="3427086"/>
              <a:ext cx="239888" cy="880934"/>
            </a:xfrm>
            <a:prstGeom prst="rect">
              <a:avLst/>
            </a:prstGeom>
            <a:solidFill>
              <a:srgbClr val="80BD41">
                <a:alpha val="100000"/>
              </a:srgbClr>
            </a:solidFill>
          </p:spPr>
          <p:txBody>
            <a:bodyPr/>
            <a:lstStyle/>
            <a:p/>
          </p:txBody>
        </p:sp>
        <p:sp>
          <p:nvSpPr>
            <p:cNvPr id="32" name="rc32"/>
            <p:cNvSpPr/>
            <p:nvPr/>
          </p:nvSpPr>
          <p:spPr>
            <a:xfrm>
              <a:off x="2095903" y="3390374"/>
              <a:ext cx="239888" cy="36712"/>
            </a:xfrm>
            <a:prstGeom prst="rect">
              <a:avLst/>
            </a:prstGeom>
            <a:solidFill>
              <a:srgbClr val="E2231A">
                <a:alpha val="100000"/>
              </a:srgbClr>
            </a:solidFill>
          </p:spPr>
          <p:txBody>
            <a:bodyPr/>
            <a:lstStyle/>
            <a:p/>
          </p:txBody>
        </p:sp>
        <p:sp>
          <p:nvSpPr>
            <p:cNvPr id="33" name="rc33"/>
            <p:cNvSpPr/>
            <p:nvPr/>
          </p:nvSpPr>
          <p:spPr>
            <a:xfrm>
              <a:off x="2362446" y="3400896"/>
              <a:ext cx="239888" cy="907125"/>
            </a:xfrm>
            <a:prstGeom prst="rect">
              <a:avLst/>
            </a:prstGeom>
            <a:solidFill>
              <a:srgbClr val="80BD41">
                <a:alpha val="100000"/>
              </a:srgbClr>
            </a:solidFill>
          </p:spPr>
          <p:txBody>
            <a:bodyPr/>
            <a:lstStyle/>
            <a:p/>
          </p:txBody>
        </p:sp>
        <p:sp>
          <p:nvSpPr>
            <p:cNvPr id="34" name="rc34"/>
            <p:cNvSpPr/>
            <p:nvPr/>
          </p:nvSpPr>
          <p:spPr>
            <a:xfrm>
              <a:off x="2362446" y="3391746"/>
              <a:ext cx="239888" cy="9149"/>
            </a:xfrm>
            <a:prstGeom prst="rect">
              <a:avLst/>
            </a:prstGeom>
            <a:solidFill>
              <a:srgbClr val="E2231A">
                <a:alpha val="100000"/>
              </a:srgbClr>
            </a:solidFill>
          </p:spPr>
          <p:txBody>
            <a:bodyPr/>
            <a:lstStyle/>
            <a:p/>
          </p:txBody>
        </p:sp>
        <p:sp>
          <p:nvSpPr>
            <p:cNvPr id="35" name="rc35"/>
            <p:cNvSpPr/>
            <p:nvPr/>
          </p:nvSpPr>
          <p:spPr>
            <a:xfrm>
              <a:off x="2628989" y="3434234"/>
              <a:ext cx="239888" cy="873786"/>
            </a:xfrm>
            <a:prstGeom prst="rect">
              <a:avLst/>
            </a:prstGeom>
            <a:solidFill>
              <a:srgbClr val="80BD41">
                <a:alpha val="100000"/>
              </a:srgbClr>
            </a:solidFill>
          </p:spPr>
          <p:txBody>
            <a:bodyPr/>
            <a:lstStyle/>
            <a:p/>
          </p:txBody>
        </p:sp>
        <p:sp>
          <p:nvSpPr>
            <p:cNvPr id="36" name="rc36"/>
            <p:cNvSpPr/>
            <p:nvPr/>
          </p:nvSpPr>
          <p:spPr>
            <a:xfrm>
              <a:off x="2628989" y="3388258"/>
              <a:ext cx="239888" cy="45976"/>
            </a:xfrm>
            <a:prstGeom prst="rect">
              <a:avLst/>
            </a:prstGeom>
            <a:solidFill>
              <a:srgbClr val="E2231A">
                <a:alpha val="100000"/>
              </a:srgbClr>
            </a:solidFill>
          </p:spPr>
          <p:txBody>
            <a:bodyPr/>
            <a:lstStyle/>
            <a:p/>
          </p:txBody>
        </p:sp>
        <p:sp>
          <p:nvSpPr>
            <p:cNvPr id="37" name="rc37"/>
            <p:cNvSpPr/>
            <p:nvPr/>
          </p:nvSpPr>
          <p:spPr>
            <a:xfrm>
              <a:off x="2895532" y="3361953"/>
              <a:ext cx="239888" cy="946068"/>
            </a:xfrm>
            <a:prstGeom prst="rect">
              <a:avLst/>
            </a:prstGeom>
            <a:solidFill>
              <a:srgbClr val="80BD41">
                <a:alpha val="100000"/>
              </a:srgbClr>
            </a:solidFill>
          </p:spPr>
          <p:txBody>
            <a:bodyPr/>
            <a:lstStyle/>
            <a:p/>
          </p:txBody>
        </p:sp>
        <p:sp>
          <p:nvSpPr>
            <p:cNvPr id="38" name="rc38"/>
            <p:cNvSpPr/>
            <p:nvPr/>
          </p:nvSpPr>
          <p:spPr>
            <a:xfrm>
              <a:off x="2895532" y="3352403"/>
              <a:ext cx="239888" cy="9549"/>
            </a:xfrm>
            <a:prstGeom prst="rect">
              <a:avLst/>
            </a:prstGeom>
            <a:solidFill>
              <a:srgbClr val="E2231A">
                <a:alpha val="100000"/>
              </a:srgbClr>
            </a:solidFill>
          </p:spPr>
          <p:txBody>
            <a:bodyPr/>
            <a:lstStyle/>
            <a:p/>
          </p:txBody>
        </p:sp>
        <p:sp>
          <p:nvSpPr>
            <p:cNvPr id="39" name="rc39"/>
            <p:cNvSpPr/>
            <p:nvPr/>
          </p:nvSpPr>
          <p:spPr>
            <a:xfrm>
              <a:off x="3162075" y="3280064"/>
              <a:ext cx="239888" cy="1027957"/>
            </a:xfrm>
            <a:prstGeom prst="rect">
              <a:avLst/>
            </a:prstGeom>
            <a:solidFill>
              <a:srgbClr val="80BD41">
                <a:alpha val="100000"/>
              </a:srgbClr>
            </a:solidFill>
          </p:spPr>
          <p:txBody>
            <a:bodyPr/>
            <a:lstStyle/>
            <a:p/>
          </p:txBody>
        </p:sp>
        <p:sp>
          <p:nvSpPr>
            <p:cNvPr id="40" name="rc40"/>
            <p:cNvSpPr/>
            <p:nvPr/>
          </p:nvSpPr>
          <p:spPr>
            <a:xfrm>
              <a:off x="3162075" y="3225967"/>
              <a:ext cx="239888" cy="54097"/>
            </a:xfrm>
            <a:prstGeom prst="rect">
              <a:avLst/>
            </a:prstGeom>
            <a:solidFill>
              <a:srgbClr val="E2231A">
                <a:alpha val="100000"/>
              </a:srgbClr>
            </a:solidFill>
          </p:spPr>
          <p:txBody>
            <a:bodyPr/>
            <a:lstStyle/>
            <a:p/>
          </p:txBody>
        </p:sp>
        <p:sp>
          <p:nvSpPr>
            <p:cNvPr id="41" name="rc41"/>
            <p:cNvSpPr/>
            <p:nvPr/>
          </p:nvSpPr>
          <p:spPr>
            <a:xfrm>
              <a:off x="3428618" y="3235745"/>
              <a:ext cx="239888" cy="1072275"/>
            </a:xfrm>
            <a:prstGeom prst="rect">
              <a:avLst/>
            </a:prstGeom>
            <a:solidFill>
              <a:srgbClr val="80BD41">
                <a:alpha val="100000"/>
              </a:srgbClr>
            </a:solidFill>
          </p:spPr>
          <p:txBody>
            <a:bodyPr/>
            <a:lstStyle/>
            <a:p/>
          </p:txBody>
        </p:sp>
        <p:sp>
          <p:nvSpPr>
            <p:cNvPr id="42" name="rc42"/>
            <p:cNvSpPr/>
            <p:nvPr/>
          </p:nvSpPr>
          <p:spPr>
            <a:xfrm>
              <a:off x="3428618" y="3179304"/>
              <a:ext cx="239888" cy="56441"/>
            </a:xfrm>
            <a:prstGeom prst="rect">
              <a:avLst/>
            </a:prstGeom>
            <a:solidFill>
              <a:srgbClr val="E2231A">
                <a:alpha val="100000"/>
              </a:srgbClr>
            </a:solidFill>
          </p:spPr>
          <p:txBody>
            <a:bodyPr/>
            <a:lstStyle/>
            <a:p/>
          </p:txBody>
        </p:sp>
        <p:sp>
          <p:nvSpPr>
            <p:cNvPr id="43" name="rc43"/>
            <p:cNvSpPr/>
            <p:nvPr/>
          </p:nvSpPr>
          <p:spPr>
            <a:xfrm>
              <a:off x="3695161" y="3217275"/>
              <a:ext cx="239888" cy="1090746"/>
            </a:xfrm>
            <a:prstGeom prst="rect">
              <a:avLst/>
            </a:prstGeom>
            <a:solidFill>
              <a:srgbClr val="80BD41">
                <a:alpha val="100000"/>
              </a:srgbClr>
            </a:solidFill>
          </p:spPr>
          <p:txBody>
            <a:bodyPr/>
            <a:lstStyle/>
            <a:p/>
          </p:txBody>
        </p:sp>
        <p:sp>
          <p:nvSpPr>
            <p:cNvPr id="44" name="rc44"/>
            <p:cNvSpPr/>
            <p:nvPr/>
          </p:nvSpPr>
          <p:spPr>
            <a:xfrm>
              <a:off x="3695161" y="3159861"/>
              <a:ext cx="239888" cy="57413"/>
            </a:xfrm>
            <a:prstGeom prst="rect">
              <a:avLst/>
            </a:prstGeom>
            <a:solidFill>
              <a:srgbClr val="E2231A">
                <a:alpha val="100000"/>
              </a:srgbClr>
            </a:solidFill>
          </p:spPr>
          <p:txBody>
            <a:bodyPr/>
            <a:lstStyle/>
            <a:p/>
          </p:txBody>
        </p:sp>
        <p:sp>
          <p:nvSpPr>
            <p:cNvPr id="45" name="rc45"/>
            <p:cNvSpPr/>
            <p:nvPr/>
          </p:nvSpPr>
          <p:spPr>
            <a:xfrm>
              <a:off x="3961705" y="3177931"/>
              <a:ext cx="239888" cy="1130089"/>
            </a:xfrm>
            <a:prstGeom prst="rect">
              <a:avLst/>
            </a:prstGeom>
            <a:solidFill>
              <a:srgbClr val="80BD41">
                <a:alpha val="100000"/>
              </a:srgbClr>
            </a:solidFill>
          </p:spPr>
          <p:txBody>
            <a:bodyPr/>
            <a:lstStyle/>
            <a:p/>
          </p:txBody>
        </p:sp>
        <p:sp>
          <p:nvSpPr>
            <p:cNvPr id="46" name="rc46"/>
            <p:cNvSpPr/>
            <p:nvPr/>
          </p:nvSpPr>
          <p:spPr>
            <a:xfrm>
              <a:off x="3961705" y="3154886"/>
              <a:ext cx="239888" cy="23045"/>
            </a:xfrm>
            <a:prstGeom prst="rect">
              <a:avLst/>
            </a:prstGeom>
            <a:solidFill>
              <a:srgbClr val="E2231A">
                <a:alpha val="100000"/>
              </a:srgbClr>
            </a:solidFill>
          </p:spPr>
          <p:txBody>
            <a:bodyPr/>
            <a:lstStyle/>
            <a:p/>
          </p:txBody>
        </p:sp>
        <p:sp>
          <p:nvSpPr>
            <p:cNvPr id="47" name="rc47"/>
            <p:cNvSpPr/>
            <p:nvPr/>
          </p:nvSpPr>
          <p:spPr>
            <a:xfrm>
              <a:off x="4228248" y="3176902"/>
              <a:ext cx="239888" cy="1131119"/>
            </a:xfrm>
            <a:prstGeom prst="rect">
              <a:avLst/>
            </a:prstGeom>
            <a:solidFill>
              <a:srgbClr val="80BD41">
                <a:alpha val="100000"/>
              </a:srgbClr>
            </a:solidFill>
          </p:spPr>
          <p:txBody>
            <a:bodyPr/>
            <a:lstStyle/>
            <a:p/>
          </p:txBody>
        </p:sp>
        <p:sp>
          <p:nvSpPr>
            <p:cNvPr id="48" name="rc48"/>
            <p:cNvSpPr/>
            <p:nvPr/>
          </p:nvSpPr>
          <p:spPr>
            <a:xfrm>
              <a:off x="4228248" y="3153799"/>
              <a:ext cx="239888" cy="23102"/>
            </a:xfrm>
            <a:prstGeom prst="rect">
              <a:avLst/>
            </a:prstGeom>
            <a:solidFill>
              <a:srgbClr val="E2231A">
                <a:alpha val="100000"/>
              </a:srgbClr>
            </a:solidFill>
          </p:spPr>
          <p:txBody>
            <a:bodyPr/>
            <a:lstStyle/>
            <a:p/>
          </p:txBody>
        </p:sp>
        <p:sp>
          <p:nvSpPr>
            <p:cNvPr id="49" name="rc49"/>
            <p:cNvSpPr/>
            <p:nvPr/>
          </p:nvSpPr>
          <p:spPr>
            <a:xfrm>
              <a:off x="4494791" y="3181420"/>
              <a:ext cx="239888" cy="1126601"/>
            </a:xfrm>
            <a:prstGeom prst="rect">
              <a:avLst/>
            </a:prstGeom>
            <a:solidFill>
              <a:srgbClr val="80BD41">
                <a:alpha val="100000"/>
              </a:srgbClr>
            </a:solidFill>
          </p:spPr>
          <p:txBody>
            <a:bodyPr/>
            <a:lstStyle/>
            <a:p/>
          </p:txBody>
        </p:sp>
        <p:sp>
          <p:nvSpPr>
            <p:cNvPr id="50" name="rc50"/>
            <p:cNvSpPr/>
            <p:nvPr/>
          </p:nvSpPr>
          <p:spPr>
            <a:xfrm>
              <a:off x="4494791" y="3158431"/>
              <a:ext cx="239888" cy="22988"/>
            </a:xfrm>
            <a:prstGeom prst="rect">
              <a:avLst/>
            </a:prstGeom>
            <a:solidFill>
              <a:srgbClr val="E2231A">
                <a:alpha val="100000"/>
              </a:srgbClr>
            </a:solidFill>
          </p:spPr>
          <p:txBody>
            <a:bodyPr/>
            <a:lstStyle/>
            <a:p/>
          </p:txBody>
        </p:sp>
        <p:sp>
          <p:nvSpPr>
            <p:cNvPr id="51" name="rc51"/>
            <p:cNvSpPr/>
            <p:nvPr/>
          </p:nvSpPr>
          <p:spPr>
            <a:xfrm>
              <a:off x="4761334" y="3219047"/>
              <a:ext cx="239888" cy="1088973"/>
            </a:xfrm>
            <a:prstGeom prst="rect">
              <a:avLst/>
            </a:prstGeom>
            <a:solidFill>
              <a:srgbClr val="80BD41">
                <a:alpha val="100000"/>
              </a:srgbClr>
            </a:solidFill>
          </p:spPr>
          <p:txBody>
            <a:bodyPr/>
            <a:lstStyle/>
            <a:p/>
          </p:txBody>
        </p:sp>
        <p:sp>
          <p:nvSpPr>
            <p:cNvPr id="52" name="rc52"/>
            <p:cNvSpPr/>
            <p:nvPr/>
          </p:nvSpPr>
          <p:spPr>
            <a:xfrm>
              <a:off x="4761334" y="3185365"/>
              <a:ext cx="239888" cy="33681"/>
            </a:xfrm>
            <a:prstGeom prst="rect">
              <a:avLst/>
            </a:prstGeom>
            <a:solidFill>
              <a:srgbClr val="E2231A">
                <a:alpha val="100000"/>
              </a:srgbClr>
            </a:solidFill>
          </p:spPr>
          <p:txBody>
            <a:bodyPr/>
            <a:lstStyle/>
            <a:p/>
          </p:txBody>
        </p:sp>
        <p:sp>
          <p:nvSpPr>
            <p:cNvPr id="53" name="rc53"/>
            <p:cNvSpPr/>
            <p:nvPr/>
          </p:nvSpPr>
          <p:spPr>
            <a:xfrm>
              <a:off x="5027877" y="3126465"/>
              <a:ext cx="239888" cy="1181556"/>
            </a:xfrm>
            <a:prstGeom prst="rect">
              <a:avLst/>
            </a:prstGeom>
            <a:solidFill>
              <a:srgbClr val="80BD41">
                <a:alpha val="100000"/>
              </a:srgbClr>
            </a:solidFill>
          </p:spPr>
          <p:txBody>
            <a:bodyPr/>
            <a:lstStyle/>
            <a:p/>
          </p:txBody>
        </p:sp>
        <p:sp>
          <p:nvSpPr>
            <p:cNvPr id="54" name="rc54"/>
            <p:cNvSpPr/>
            <p:nvPr/>
          </p:nvSpPr>
          <p:spPr>
            <a:xfrm>
              <a:off x="5027877" y="3102333"/>
              <a:ext cx="239888" cy="24132"/>
            </a:xfrm>
            <a:prstGeom prst="rect">
              <a:avLst/>
            </a:prstGeom>
            <a:solidFill>
              <a:srgbClr val="E2231A">
                <a:alpha val="100000"/>
              </a:srgbClr>
            </a:solidFill>
          </p:spPr>
          <p:txBody>
            <a:bodyPr/>
            <a:lstStyle/>
            <a:p/>
          </p:txBody>
        </p:sp>
        <p:sp>
          <p:nvSpPr>
            <p:cNvPr id="55" name="rc55"/>
            <p:cNvSpPr/>
            <p:nvPr/>
          </p:nvSpPr>
          <p:spPr>
            <a:xfrm>
              <a:off x="5294420" y="3111082"/>
              <a:ext cx="239888" cy="1196939"/>
            </a:xfrm>
            <a:prstGeom prst="rect">
              <a:avLst/>
            </a:prstGeom>
            <a:solidFill>
              <a:srgbClr val="80BD41">
                <a:alpha val="100000"/>
              </a:srgbClr>
            </a:solidFill>
          </p:spPr>
          <p:txBody>
            <a:bodyPr/>
            <a:lstStyle/>
            <a:p/>
          </p:txBody>
        </p:sp>
        <p:sp>
          <p:nvSpPr>
            <p:cNvPr id="56" name="rc56"/>
            <p:cNvSpPr/>
            <p:nvPr/>
          </p:nvSpPr>
          <p:spPr>
            <a:xfrm>
              <a:off x="5294420" y="3034683"/>
              <a:ext cx="239888" cy="76399"/>
            </a:xfrm>
            <a:prstGeom prst="rect">
              <a:avLst/>
            </a:prstGeom>
            <a:solidFill>
              <a:srgbClr val="E2231A">
                <a:alpha val="100000"/>
              </a:srgbClr>
            </a:solidFill>
          </p:spPr>
          <p:txBody>
            <a:bodyPr/>
            <a:lstStyle/>
            <a:p/>
          </p:txBody>
        </p:sp>
        <p:sp>
          <p:nvSpPr>
            <p:cNvPr id="57" name="rc57"/>
            <p:cNvSpPr/>
            <p:nvPr/>
          </p:nvSpPr>
          <p:spPr>
            <a:xfrm>
              <a:off x="5560963" y="3020844"/>
              <a:ext cx="239888" cy="1287177"/>
            </a:xfrm>
            <a:prstGeom prst="rect">
              <a:avLst/>
            </a:prstGeom>
            <a:solidFill>
              <a:srgbClr val="80BD41">
                <a:alpha val="100000"/>
              </a:srgbClr>
            </a:solidFill>
          </p:spPr>
          <p:txBody>
            <a:bodyPr/>
            <a:lstStyle/>
            <a:p/>
          </p:txBody>
        </p:sp>
        <p:sp>
          <p:nvSpPr>
            <p:cNvPr id="58" name="rc58"/>
            <p:cNvSpPr/>
            <p:nvPr/>
          </p:nvSpPr>
          <p:spPr>
            <a:xfrm>
              <a:off x="5560963" y="2967205"/>
              <a:ext cx="239888" cy="53639"/>
            </a:xfrm>
            <a:prstGeom prst="rect">
              <a:avLst/>
            </a:prstGeom>
            <a:solidFill>
              <a:srgbClr val="E2231A">
                <a:alpha val="100000"/>
              </a:srgbClr>
            </a:solidFill>
          </p:spPr>
          <p:txBody>
            <a:bodyPr/>
            <a:lstStyle/>
            <a:p/>
          </p:txBody>
        </p:sp>
        <p:sp>
          <p:nvSpPr>
            <p:cNvPr id="59" name="rc59"/>
            <p:cNvSpPr/>
            <p:nvPr/>
          </p:nvSpPr>
          <p:spPr>
            <a:xfrm>
              <a:off x="5827506" y="3060702"/>
              <a:ext cx="239888" cy="1247319"/>
            </a:xfrm>
            <a:prstGeom prst="rect">
              <a:avLst/>
            </a:prstGeom>
            <a:solidFill>
              <a:srgbClr val="80BD41">
                <a:alpha val="100000"/>
              </a:srgbClr>
            </a:solidFill>
          </p:spPr>
          <p:txBody>
            <a:bodyPr/>
            <a:lstStyle/>
            <a:p/>
          </p:txBody>
        </p:sp>
        <p:sp>
          <p:nvSpPr>
            <p:cNvPr id="60" name="rc60"/>
            <p:cNvSpPr/>
            <p:nvPr/>
          </p:nvSpPr>
          <p:spPr>
            <a:xfrm>
              <a:off x="5827506" y="2966804"/>
              <a:ext cx="239888" cy="93897"/>
            </a:xfrm>
            <a:prstGeom prst="rect">
              <a:avLst/>
            </a:prstGeom>
            <a:solidFill>
              <a:srgbClr val="E2231A">
                <a:alpha val="100000"/>
              </a:srgbClr>
            </a:solidFill>
          </p:spPr>
          <p:txBody>
            <a:bodyPr/>
            <a:lstStyle/>
            <a:p/>
          </p:txBody>
        </p:sp>
        <p:sp>
          <p:nvSpPr>
            <p:cNvPr id="61" name="rc61"/>
            <p:cNvSpPr/>
            <p:nvPr/>
          </p:nvSpPr>
          <p:spPr>
            <a:xfrm>
              <a:off x="6094049" y="3075513"/>
              <a:ext cx="239888" cy="1232508"/>
            </a:xfrm>
            <a:prstGeom prst="rect">
              <a:avLst/>
            </a:prstGeom>
            <a:solidFill>
              <a:srgbClr val="80BD41">
                <a:alpha val="100000"/>
              </a:srgbClr>
            </a:solidFill>
          </p:spPr>
          <p:txBody>
            <a:bodyPr/>
            <a:lstStyle/>
            <a:p/>
          </p:txBody>
        </p:sp>
        <p:sp>
          <p:nvSpPr>
            <p:cNvPr id="62" name="rc62"/>
            <p:cNvSpPr/>
            <p:nvPr/>
          </p:nvSpPr>
          <p:spPr>
            <a:xfrm>
              <a:off x="6094049" y="2968348"/>
              <a:ext cx="239888" cy="107164"/>
            </a:xfrm>
            <a:prstGeom prst="rect">
              <a:avLst/>
            </a:prstGeom>
            <a:solidFill>
              <a:srgbClr val="E2231A">
                <a:alpha val="100000"/>
              </a:srgbClr>
            </a:solidFill>
          </p:spPr>
          <p:txBody>
            <a:bodyPr/>
            <a:lstStyle/>
            <a:p/>
          </p:txBody>
        </p:sp>
        <p:sp>
          <p:nvSpPr>
            <p:cNvPr id="63" name="rc63"/>
            <p:cNvSpPr/>
            <p:nvPr/>
          </p:nvSpPr>
          <p:spPr>
            <a:xfrm>
              <a:off x="6360593" y="3141790"/>
              <a:ext cx="239888" cy="1166230"/>
            </a:xfrm>
            <a:prstGeom prst="rect">
              <a:avLst/>
            </a:prstGeom>
            <a:solidFill>
              <a:srgbClr val="80BD41">
                <a:alpha val="100000"/>
              </a:srgbClr>
            </a:solidFill>
          </p:spPr>
          <p:txBody>
            <a:bodyPr/>
            <a:lstStyle/>
            <a:p/>
          </p:txBody>
        </p:sp>
        <p:sp>
          <p:nvSpPr>
            <p:cNvPr id="64" name="rc64"/>
            <p:cNvSpPr/>
            <p:nvPr/>
          </p:nvSpPr>
          <p:spPr>
            <a:xfrm>
              <a:off x="6360593" y="2967548"/>
              <a:ext cx="239888" cy="174242"/>
            </a:xfrm>
            <a:prstGeom prst="rect">
              <a:avLst/>
            </a:prstGeom>
            <a:solidFill>
              <a:srgbClr val="E2231A">
                <a:alpha val="100000"/>
              </a:srgbClr>
            </a:solidFill>
          </p:spPr>
          <p:txBody>
            <a:bodyPr/>
            <a:lstStyle/>
            <a:p/>
          </p:txBody>
        </p:sp>
        <p:sp>
          <p:nvSpPr>
            <p:cNvPr id="65" name="rc65"/>
            <p:cNvSpPr/>
            <p:nvPr/>
          </p:nvSpPr>
          <p:spPr>
            <a:xfrm>
              <a:off x="6627136" y="3294188"/>
              <a:ext cx="239888" cy="1013832"/>
            </a:xfrm>
            <a:prstGeom prst="rect">
              <a:avLst/>
            </a:prstGeom>
            <a:solidFill>
              <a:srgbClr val="80BD41">
                <a:alpha val="100000"/>
              </a:srgbClr>
            </a:solidFill>
          </p:spPr>
          <p:txBody>
            <a:bodyPr/>
            <a:lstStyle/>
            <a:p/>
          </p:txBody>
        </p:sp>
        <p:sp>
          <p:nvSpPr>
            <p:cNvPr id="66" name="rc66"/>
            <p:cNvSpPr/>
            <p:nvPr/>
          </p:nvSpPr>
          <p:spPr>
            <a:xfrm>
              <a:off x="6627136" y="2974010"/>
              <a:ext cx="239888" cy="320178"/>
            </a:xfrm>
            <a:prstGeom prst="rect">
              <a:avLst/>
            </a:prstGeom>
            <a:solidFill>
              <a:srgbClr val="E2231A">
                <a:alpha val="100000"/>
              </a:srgbClr>
            </a:solidFill>
          </p:spPr>
          <p:txBody>
            <a:bodyPr/>
            <a:lstStyle/>
            <a:p/>
          </p:txBody>
        </p:sp>
        <p:sp>
          <p:nvSpPr>
            <p:cNvPr id="67" name="rc67"/>
            <p:cNvSpPr/>
            <p:nvPr/>
          </p:nvSpPr>
          <p:spPr>
            <a:xfrm>
              <a:off x="6893679" y="3228311"/>
              <a:ext cx="239888" cy="1079709"/>
            </a:xfrm>
            <a:prstGeom prst="rect">
              <a:avLst/>
            </a:prstGeom>
            <a:solidFill>
              <a:srgbClr val="80BD41">
                <a:alpha val="100000"/>
              </a:srgbClr>
            </a:solidFill>
          </p:spPr>
          <p:txBody>
            <a:bodyPr/>
            <a:lstStyle/>
            <a:p/>
          </p:txBody>
        </p:sp>
        <p:sp>
          <p:nvSpPr>
            <p:cNvPr id="68" name="rc68"/>
            <p:cNvSpPr/>
            <p:nvPr/>
          </p:nvSpPr>
          <p:spPr>
            <a:xfrm>
              <a:off x="6893679" y="2975039"/>
              <a:ext cx="239888" cy="253272"/>
            </a:xfrm>
            <a:prstGeom prst="rect">
              <a:avLst/>
            </a:prstGeom>
            <a:solidFill>
              <a:srgbClr val="E2231A">
                <a:alpha val="100000"/>
              </a:srgbClr>
            </a:solidFill>
          </p:spPr>
          <p:txBody>
            <a:bodyPr/>
            <a:lstStyle/>
            <a:p/>
          </p:txBody>
        </p:sp>
        <p:sp>
          <p:nvSpPr>
            <p:cNvPr id="69" name="rc69"/>
            <p:cNvSpPr/>
            <p:nvPr/>
          </p:nvSpPr>
          <p:spPr>
            <a:xfrm>
              <a:off x="7160222" y="3162777"/>
              <a:ext cx="239888" cy="1145243"/>
            </a:xfrm>
            <a:prstGeom prst="rect">
              <a:avLst/>
            </a:prstGeom>
            <a:solidFill>
              <a:srgbClr val="80BD41">
                <a:alpha val="100000"/>
              </a:srgbClr>
            </a:solidFill>
          </p:spPr>
          <p:txBody>
            <a:bodyPr/>
            <a:lstStyle/>
            <a:p/>
          </p:txBody>
        </p:sp>
        <p:sp>
          <p:nvSpPr>
            <p:cNvPr id="70" name="rc70"/>
            <p:cNvSpPr/>
            <p:nvPr/>
          </p:nvSpPr>
          <p:spPr>
            <a:xfrm>
              <a:off x="7160222" y="2976354"/>
              <a:ext cx="239888" cy="186423"/>
            </a:xfrm>
            <a:prstGeom prst="rect">
              <a:avLst/>
            </a:prstGeom>
            <a:solidFill>
              <a:srgbClr val="E2231A">
                <a:alpha val="100000"/>
              </a:srgbClr>
            </a:solidFill>
          </p:spPr>
          <p:txBody>
            <a:bodyPr/>
            <a:lstStyle/>
            <a:p/>
          </p:txBody>
        </p:sp>
        <p:sp>
          <p:nvSpPr>
            <p:cNvPr id="71" name="rc71"/>
            <p:cNvSpPr/>
            <p:nvPr/>
          </p:nvSpPr>
          <p:spPr>
            <a:xfrm>
              <a:off x="7426765" y="3041030"/>
              <a:ext cx="239888" cy="1266990"/>
            </a:xfrm>
            <a:prstGeom prst="rect">
              <a:avLst/>
            </a:prstGeom>
            <a:solidFill>
              <a:srgbClr val="80BD41">
                <a:alpha val="100000"/>
              </a:srgbClr>
            </a:solidFill>
          </p:spPr>
          <p:txBody>
            <a:bodyPr/>
            <a:lstStyle/>
            <a:p/>
          </p:txBody>
        </p:sp>
        <p:sp>
          <p:nvSpPr>
            <p:cNvPr id="72" name="rc72"/>
            <p:cNvSpPr/>
            <p:nvPr/>
          </p:nvSpPr>
          <p:spPr>
            <a:xfrm>
              <a:off x="7426765" y="2974353"/>
              <a:ext cx="239888" cy="66677"/>
            </a:xfrm>
            <a:prstGeom prst="rect">
              <a:avLst/>
            </a:prstGeom>
            <a:solidFill>
              <a:srgbClr val="E2231A">
                <a:alpha val="100000"/>
              </a:srgbClr>
            </a:solidFill>
          </p:spPr>
          <p:txBody>
            <a:bodyPr/>
            <a:lstStyle/>
            <a:p/>
          </p:txBody>
        </p:sp>
        <p:sp>
          <p:nvSpPr>
            <p:cNvPr id="73" name="rc73"/>
            <p:cNvSpPr/>
            <p:nvPr/>
          </p:nvSpPr>
          <p:spPr>
            <a:xfrm>
              <a:off x="7693308" y="2984474"/>
              <a:ext cx="239888" cy="1323546"/>
            </a:xfrm>
            <a:prstGeom prst="rect">
              <a:avLst/>
            </a:prstGeom>
            <a:solidFill>
              <a:srgbClr val="80BD41">
                <a:alpha val="100000"/>
              </a:srgbClr>
            </a:solidFill>
          </p:spPr>
          <p:txBody>
            <a:bodyPr/>
            <a:lstStyle/>
            <a:p/>
          </p:txBody>
        </p:sp>
        <p:sp>
          <p:nvSpPr>
            <p:cNvPr id="74" name="rc74"/>
            <p:cNvSpPr/>
            <p:nvPr/>
          </p:nvSpPr>
          <p:spPr>
            <a:xfrm>
              <a:off x="7693308" y="2971093"/>
              <a:ext cx="239888" cy="13381"/>
            </a:xfrm>
            <a:prstGeom prst="rect">
              <a:avLst/>
            </a:prstGeom>
            <a:solidFill>
              <a:srgbClr val="E2231A">
                <a:alpha val="100000"/>
              </a:srgbClr>
            </a:solidFill>
          </p:spPr>
          <p:txBody>
            <a:bodyPr/>
            <a:lstStyle/>
            <a:p/>
          </p:txBody>
        </p:sp>
        <p:sp>
          <p:nvSpPr>
            <p:cNvPr id="75" name="rc75"/>
            <p:cNvSpPr/>
            <p:nvPr/>
          </p:nvSpPr>
          <p:spPr>
            <a:xfrm>
              <a:off x="7959851" y="3073511"/>
              <a:ext cx="239888" cy="1234509"/>
            </a:xfrm>
            <a:prstGeom prst="rect">
              <a:avLst/>
            </a:prstGeom>
            <a:solidFill>
              <a:srgbClr val="80BD41">
                <a:alpha val="100000"/>
              </a:srgbClr>
            </a:solidFill>
          </p:spPr>
          <p:txBody>
            <a:bodyPr/>
            <a:lstStyle/>
            <a:p/>
          </p:txBody>
        </p:sp>
        <p:sp>
          <p:nvSpPr>
            <p:cNvPr id="76" name="rc76"/>
            <p:cNvSpPr/>
            <p:nvPr/>
          </p:nvSpPr>
          <p:spPr>
            <a:xfrm>
              <a:off x="7959851" y="2994711"/>
              <a:ext cx="239888" cy="78800"/>
            </a:xfrm>
            <a:prstGeom prst="rect">
              <a:avLst/>
            </a:prstGeom>
            <a:solidFill>
              <a:srgbClr val="E2231A">
                <a:alpha val="100000"/>
              </a:srgbClr>
            </a:solidFill>
          </p:spPr>
          <p:txBody>
            <a:bodyPr/>
            <a:lstStyle/>
            <a:p/>
          </p:txBody>
        </p:sp>
        <p:sp>
          <p:nvSpPr>
            <p:cNvPr id="77" name="pl77"/>
            <p:cNvSpPr/>
            <p:nvPr/>
          </p:nvSpPr>
          <p:spPr>
            <a:xfrm>
              <a:off x="1416218" y="2095023"/>
              <a:ext cx="6663577" cy="514130"/>
            </a:xfrm>
            <a:custGeom>
              <a:avLst/>
              <a:pathLst>
                <a:path w="6663577" h="514130">
                  <a:moveTo>
                    <a:pt x="0" y="111767"/>
                  </a:moveTo>
                  <a:lnTo>
                    <a:pt x="266543" y="0"/>
                  </a:lnTo>
                  <a:lnTo>
                    <a:pt x="533086" y="89414"/>
                  </a:lnTo>
                  <a:lnTo>
                    <a:pt x="799629" y="67060"/>
                  </a:lnTo>
                  <a:lnTo>
                    <a:pt x="1066172" y="0"/>
                  </a:lnTo>
                  <a:lnTo>
                    <a:pt x="1332715" y="89414"/>
                  </a:lnTo>
                  <a:lnTo>
                    <a:pt x="1599258" y="0"/>
                  </a:lnTo>
                  <a:lnTo>
                    <a:pt x="1865801" y="89414"/>
                  </a:lnTo>
                  <a:lnTo>
                    <a:pt x="2132344" y="89414"/>
                  </a:lnTo>
                  <a:lnTo>
                    <a:pt x="2398888" y="89414"/>
                  </a:lnTo>
                  <a:lnTo>
                    <a:pt x="2665431" y="22353"/>
                  </a:lnTo>
                  <a:lnTo>
                    <a:pt x="2931974" y="22353"/>
                  </a:lnTo>
                  <a:lnTo>
                    <a:pt x="3198517" y="22353"/>
                  </a:lnTo>
                  <a:lnTo>
                    <a:pt x="3465060" y="44707"/>
                  </a:lnTo>
                  <a:lnTo>
                    <a:pt x="3731603" y="22353"/>
                  </a:lnTo>
                  <a:lnTo>
                    <a:pt x="3998146" y="111767"/>
                  </a:lnTo>
                  <a:lnTo>
                    <a:pt x="4264689" y="67060"/>
                  </a:lnTo>
                  <a:lnTo>
                    <a:pt x="4531233" y="134121"/>
                  </a:lnTo>
                  <a:lnTo>
                    <a:pt x="4797776" y="156474"/>
                  </a:lnTo>
                  <a:lnTo>
                    <a:pt x="5064319" y="268242"/>
                  </a:lnTo>
                  <a:lnTo>
                    <a:pt x="5330862" y="514130"/>
                  </a:lnTo>
                  <a:lnTo>
                    <a:pt x="5597405" y="402363"/>
                  </a:lnTo>
                  <a:lnTo>
                    <a:pt x="5863948" y="290595"/>
                  </a:lnTo>
                  <a:lnTo>
                    <a:pt x="6130491" y="89414"/>
                  </a:lnTo>
                  <a:lnTo>
                    <a:pt x="6397034" y="0"/>
                  </a:lnTo>
                  <a:lnTo>
                    <a:pt x="6663577" y="11176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1298664" y="32950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153.4</a:t>
              </a:r>
            </a:p>
          </p:txBody>
        </p:sp>
        <p:sp>
          <p:nvSpPr>
            <p:cNvPr id="90" name="tx90"/>
            <p:cNvSpPr/>
            <p:nvPr/>
          </p:nvSpPr>
          <p:spPr>
            <a:xfrm>
              <a:off x="2631380" y="32523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160.8</a:t>
              </a:r>
            </a:p>
          </p:txBody>
        </p:sp>
        <p:sp>
          <p:nvSpPr>
            <p:cNvPr id="91" name="tx91"/>
            <p:cNvSpPr/>
            <p:nvPr/>
          </p:nvSpPr>
          <p:spPr>
            <a:xfrm>
              <a:off x="3964096" y="30189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2" name="tx92"/>
            <p:cNvSpPr/>
            <p:nvPr/>
          </p:nvSpPr>
          <p:spPr>
            <a:xfrm>
              <a:off x="5296811" y="28999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222.7</a:t>
              </a:r>
            </a:p>
          </p:txBody>
        </p:sp>
        <p:sp>
          <p:nvSpPr>
            <p:cNvPr id="93" name="tx93"/>
            <p:cNvSpPr/>
            <p:nvPr/>
          </p:nvSpPr>
          <p:spPr>
            <a:xfrm>
              <a:off x="6362984" y="2831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234.4</a:t>
              </a:r>
            </a:p>
          </p:txBody>
        </p:sp>
        <p:sp>
          <p:nvSpPr>
            <p:cNvPr id="94" name="tx94"/>
            <p:cNvSpPr/>
            <p:nvPr/>
          </p:nvSpPr>
          <p:spPr>
            <a:xfrm>
              <a:off x="6629527" y="2838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233.3</a:t>
              </a:r>
            </a:p>
          </p:txBody>
        </p:sp>
        <p:sp>
          <p:nvSpPr>
            <p:cNvPr id="95" name="tx95"/>
            <p:cNvSpPr/>
            <p:nvPr/>
          </p:nvSpPr>
          <p:spPr>
            <a:xfrm>
              <a:off x="6896070" y="28390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233.1</a:t>
              </a:r>
            </a:p>
          </p:txBody>
        </p:sp>
        <p:sp>
          <p:nvSpPr>
            <p:cNvPr id="96" name="tx96"/>
            <p:cNvSpPr/>
            <p:nvPr/>
          </p:nvSpPr>
          <p:spPr>
            <a:xfrm>
              <a:off x="7162613" y="28403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232.9</a:t>
              </a:r>
            </a:p>
          </p:txBody>
        </p:sp>
        <p:sp>
          <p:nvSpPr>
            <p:cNvPr id="97" name="tx97"/>
            <p:cNvSpPr/>
            <p:nvPr/>
          </p:nvSpPr>
          <p:spPr>
            <a:xfrm>
              <a:off x="7429156" y="2838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233.2</a:t>
              </a:r>
            </a:p>
          </p:txBody>
        </p:sp>
        <p:sp>
          <p:nvSpPr>
            <p:cNvPr id="98" name="tx98"/>
            <p:cNvSpPr/>
            <p:nvPr/>
          </p:nvSpPr>
          <p:spPr>
            <a:xfrm>
              <a:off x="7695699" y="283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233.8</a:t>
              </a:r>
            </a:p>
          </p:txBody>
        </p:sp>
        <p:sp>
          <p:nvSpPr>
            <p:cNvPr id="99" name="tx99"/>
            <p:cNvSpPr/>
            <p:nvPr/>
          </p:nvSpPr>
          <p:spPr>
            <a:xfrm>
              <a:off x="7962242" y="2858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229.7</a:t>
              </a:r>
            </a:p>
          </p:txBody>
        </p:sp>
        <p:sp>
          <p:nvSpPr>
            <p:cNvPr id="100" name="pl100"/>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619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144.2</a:t>
              </a:r>
            </a:p>
          </p:txBody>
        </p:sp>
        <p:sp>
          <p:nvSpPr>
            <p:cNvPr id="112" name="tx112"/>
            <p:cNvSpPr/>
            <p:nvPr/>
          </p:nvSpPr>
          <p:spPr>
            <a:xfrm>
              <a:off x="1350915" y="34222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3" name="tx113"/>
            <p:cNvSpPr/>
            <p:nvPr/>
          </p:nvSpPr>
          <p:spPr>
            <a:xfrm>
              <a:off x="2631380" y="3836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152.8</a:t>
              </a:r>
            </a:p>
          </p:txBody>
        </p:sp>
        <p:sp>
          <p:nvSpPr>
            <p:cNvPr id="114" name="tx114"/>
            <p:cNvSpPr/>
            <p:nvPr/>
          </p:nvSpPr>
          <p:spPr>
            <a:xfrm>
              <a:off x="2722808" y="337619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5" name="tx115"/>
            <p:cNvSpPr/>
            <p:nvPr/>
          </p:nvSpPr>
          <p:spPr>
            <a:xfrm>
              <a:off x="3964096" y="370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197.6</a:t>
              </a:r>
            </a:p>
          </p:txBody>
        </p:sp>
        <p:sp>
          <p:nvSpPr>
            <p:cNvPr id="116" name="tx116"/>
            <p:cNvSpPr/>
            <p:nvPr/>
          </p:nvSpPr>
          <p:spPr>
            <a:xfrm>
              <a:off x="4055523" y="313278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7" name="tx117"/>
            <p:cNvSpPr/>
            <p:nvPr/>
          </p:nvSpPr>
          <p:spPr>
            <a:xfrm>
              <a:off x="5296811" y="3674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209.3</a:t>
              </a:r>
            </a:p>
          </p:txBody>
        </p:sp>
        <p:sp>
          <p:nvSpPr>
            <p:cNvPr id="118" name="tx118"/>
            <p:cNvSpPr/>
            <p:nvPr/>
          </p:nvSpPr>
          <p:spPr>
            <a:xfrm>
              <a:off x="5322937" y="30377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9" name="tx119"/>
            <p:cNvSpPr/>
            <p:nvPr/>
          </p:nvSpPr>
          <p:spPr>
            <a:xfrm>
              <a:off x="6362984" y="3689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203.9</a:t>
              </a:r>
            </a:p>
          </p:txBody>
        </p:sp>
        <p:sp>
          <p:nvSpPr>
            <p:cNvPr id="120" name="tx120"/>
            <p:cNvSpPr/>
            <p:nvPr/>
          </p:nvSpPr>
          <p:spPr>
            <a:xfrm>
              <a:off x="6389109" y="30195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21" name="tx121"/>
            <p:cNvSpPr/>
            <p:nvPr/>
          </p:nvSpPr>
          <p:spPr>
            <a:xfrm>
              <a:off x="6629527" y="37660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177.3</a:t>
              </a:r>
            </a:p>
          </p:txBody>
        </p:sp>
        <p:sp>
          <p:nvSpPr>
            <p:cNvPr id="122" name="tx122"/>
            <p:cNvSpPr/>
            <p:nvPr/>
          </p:nvSpPr>
          <p:spPr>
            <a:xfrm>
              <a:off x="6694829" y="30990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6896070" y="37331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24" name="tx124"/>
            <p:cNvSpPr/>
            <p:nvPr/>
          </p:nvSpPr>
          <p:spPr>
            <a:xfrm>
              <a:off x="6922195" y="30665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25" name="tx125"/>
            <p:cNvSpPr/>
            <p:nvPr/>
          </p:nvSpPr>
          <p:spPr>
            <a:xfrm>
              <a:off x="7162613" y="37003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200.3</a:t>
              </a:r>
            </a:p>
          </p:txBody>
        </p:sp>
        <p:sp>
          <p:nvSpPr>
            <p:cNvPr id="126" name="tx126"/>
            <p:cNvSpPr/>
            <p:nvPr/>
          </p:nvSpPr>
          <p:spPr>
            <a:xfrm>
              <a:off x="7188738" y="30344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7" name="tx127"/>
            <p:cNvSpPr/>
            <p:nvPr/>
          </p:nvSpPr>
          <p:spPr>
            <a:xfrm>
              <a:off x="7429156" y="3639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221.6</a:t>
              </a:r>
            </a:p>
          </p:txBody>
        </p:sp>
        <p:sp>
          <p:nvSpPr>
            <p:cNvPr id="128" name="tx128"/>
            <p:cNvSpPr/>
            <p:nvPr/>
          </p:nvSpPr>
          <p:spPr>
            <a:xfrm>
              <a:off x="7455282" y="297379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9" name="tx129"/>
            <p:cNvSpPr/>
            <p:nvPr/>
          </p:nvSpPr>
          <p:spPr>
            <a:xfrm>
              <a:off x="7695699" y="3611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231.4</a:t>
              </a:r>
            </a:p>
          </p:txBody>
        </p:sp>
        <p:sp>
          <p:nvSpPr>
            <p:cNvPr id="130" name="tx130"/>
            <p:cNvSpPr/>
            <p:nvPr/>
          </p:nvSpPr>
          <p:spPr>
            <a:xfrm>
              <a:off x="7747950" y="29426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1" name="tx131"/>
            <p:cNvSpPr/>
            <p:nvPr/>
          </p:nvSpPr>
          <p:spPr>
            <a:xfrm>
              <a:off x="7962242" y="3655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215.9</a:t>
              </a:r>
            </a:p>
          </p:txBody>
        </p:sp>
        <p:sp>
          <p:nvSpPr>
            <p:cNvPr id="132" name="tx132"/>
            <p:cNvSpPr/>
            <p:nvPr/>
          </p:nvSpPr>
          <p:spPr>
            <a:xfrm>
              <a:off x="7988368" y="29990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840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1122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54028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9685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164" name="pl164"/>
            <p:cNvSpPr/>
            <p:nvPr/>
          </p:nvSpPr>
          <p:spPr>
            <a:xfrm>
              <a:off x="19974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3997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021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4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680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6986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009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32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56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79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719863" cy="129091"/>
            </a:xfrm>
            <a:prstGeom prst="rect">
              <a:avLst/>
            </a:prstGeom>
            <a:solidFill>
              <a:srgbClr val="80BD41">
                <a:alpha val="100000"/>
              </a:srgbClr>
            </a:solidFill>
          </p:spPr>
          <p:txBody>
            <a:bodyPr/>
            <a:lstStyle/>
            <a:p/>
          </p:txBody>
        </p:sp>
        <p:sp>
          <p:nvSpPr>
            <p:cNvPr id="179" name="rc179"/>
            <p:cNvSpPr/>
            <p:nvPr/>
          </p:nvSpPr>
          <p:spPr>
            <a:xfrm>
              <a:off x="7016137" y="5954972"/>
              <a:ext cx="854585" cy="129091"/>
            </a:xfrm>
            <a:prstGeom prst="rect">
              <a:avLst/>
            </a:prstGeom>
            <a:solidFill>
              <a:srgbClr val="E2231A">
                <a:alpha val="100000"/>
              </a:srgbClr>
            </a:solidFill>
          </p:spPr>
          <p:txBody>
            <a:bodyPr/>
            <a:lstStyle/>
            <a:p/>
          </p:txBody>
        </p:sp>
        <p:sp>
          <p:nvSpPr>
            <p:cNvPr id="180" name="rc180"/>
            <p:cNvSpPr/>
            <p:nvPr/>
          </p:nvSpPr>
          <p:spPr>
            <a:xfrm>
              <a:off x="1296273" y="5793607"/>
              <a:ext cx="6491431" cy="129091"/>
            </a:xfrm>
            <a:prstGeom prst="rect">
              <a:avLst/>
            </a:prstGeom>
            <a:solidFill>
              <a:srgbClr val="80BD41">
                <a:alpha val="100000"/>
              </a:srgbClr>
            </a:solidFill>
          </p:spPr>
          <p:txBody>
            <a:bodyPr/>
            <a:lstStyle/>
            <a:p/>
          </p:txBody>
        </p:sp>
        <p:sp>
          <p:nvSpPr>
            <p:cNvPr id="181" name="rc181"/>
            <p:cNvSpPr/>
            <p:nvPr/>
          </p:nvSpPr>
          <p:spPr>
            <a:xfrm>
              <a:off x="7787705" y="5793607"/>
              <a:ext cx="65629" cy="129091"/>
            </a:xfrm>
            <a:prstGeom prst="rect">
              <a:avLst/>
            </a:prstGeom>
            <a:solidFill>
              <a:srgbClr val="E2231A">
                <a:alpha val="100000"/>
              </a:srgbClr>
            </a:solidFill>
          </p:spPr>
          <p:txBody>
            <a:bodyPr/>
            <a:lstStyle/>
            <a:p/>
          </p:txBody>
        </p:sp>
        <p:sp>
          <p:nvSpPr>
            <p:cNvPr id="182" name="rc182"/>
            <p:cNvSpPr/>
            <p:nvPr/>
          </p:nvSpPr>
          <p:spPr>
            <a:xfrm>
              <a:off x="1296273" y="5632243"/>
              <a:ext cx="6054742" cy="129091"/>
            </a:xfrm>
            <a:prstGeom prst="rect">
              <a:avLst/>
            </a:prstGeom>
            <a:solidFill>
              <a:srgbClr val="80BD41">
                <a:alpha val="100000"/>
              </a:srgbClr>
            </a:solidFill>
          </p:spPr>
          <p:txBody>
            <a:bodyPr/>
            <a:lstStyle/>
            <a:p/>
          </p:txBody>
        </p:sp>
        <p:sp>
          <p:nvSpPr>
            <p:cNvPr id="183" name="rc183"/>
            <p:cNvSpPr/>
            <p:nvPr/>
          </p:nvSpPr>
          <p:spPr>
            <a:xfrm>
              <a:off x="7351016" y="5632243"/>
              <a:ext cx="386484" cy="129091"/>
            </a:xfrm>
            <a:prstGeom prst="rect">
              <a:avLst/>
            </a:prstGeom>
            <a:solidFill>
              <a:srgbClr val="E2231A">
                <a:alpha val="100000"/>
              </a:srgbClr>
            </a:solidFill>
          </p:spPr>
          <p:txBody>
            <a:bodyPr/>
            <a:lstStyle/>
            <a:p/>
          </p:txBody>
        </p:sp>
        <p:sp>
          <p:nvSpPr>
            <p:cNvPr id="184" name="tx18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234.4</a:t>
              </a:r>
            </a:p>
          </p:txBody>
        </p:sp>
        <p:sp>
          <p:nvSpPr>
            <p:cNvPr id="185" name="tx185"/>
            <p:cNvSpPr/>
            <p:nvPr/>
          </p:nvSpPr>
          <p:spPr>
            <a:xfrm>
              <a:off x="8036506"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233.8</a:t>
              </a:r>
            </a:p>
          </p:txBody>
        </p:sp>
        <p:sp>
          <p:nvSpPr>
            <p:cNvPr id="186" name="tx186"/>
            <p:cNvSpPr/>
            <p:nvPr/>
          </p:nvSpPr>
          <p:spPr>
            <a:xfrm>
              <a:off x="7914881"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229.7</a:t>
              </a:r>
            </a:p>
          </p:txBody>
        </p:sp>
        <p:sp>
          <p:nvSpPr>
            <p:cNvPr id="187" name="tx187"/>
            <p:cNvSpPr/>
            <p:nvPr/>
          </p:nvSpPr>
          <p:spPr>
            <a:xfrm>
              <a:off x="402056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203.9</a:t>
              </a:r>
            </a:p>
          </p:txBody>
        </p:sp>
        <p:sp>
          <p:nvSpPr>
            <p:cNvPr id="188" name="tx188"/>
            <p:cNvSpPr/>
            <p:nvPr/>
          </p:nvSpPr>
          <p:spPr>
            <a:xfrm>
              <a:off x="733793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89" name="tx189"/>
            <p:cNvSpPr/>
            <p:nvPr/>
          </p:nvSpPr>
          <p:spPr>
            <a:xfrm>
              <a:off x="440635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231.4</a:t>
              </a:r>
            </a:p>
          </p:txBody>
        </p:sp>
        <p:sp>
          <p:nvSpPr>
            <p:cNvPr id="190" name="tx190"/>
            <p:cNvSpPr/>
            <p:nvPr/>
          </p:nvSpPr>
          <p:spPr>
            <a:xfrm>
              <a:off x="7745170"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1" name="tx191"/>
            <p:cNvSpPr/>
            <p:nvPr/>
          </p:nvSpPr>
          <p:spPr>
            <a:xfrm>
              <a:off x="418800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215.9</a:t>
              </a:r>
            </a:p>
          </p:txBody>
        </p:sp>
        <p:sp>
          <p:nvSpPr>
            <p:cNvPr id="192" name="tx192"/>
            <p:cNvSpPr/>
            <p:nvPr/>
          </p:nvSpPr>
          <p:spPr>
            <a:xfrm>
              <a:off x="743876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2091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8" name="tx198"/>
            <p:cNvSpPr/>
            <p:nvPr/>
          </p:nvSpPr>
          <p:spPr>
            <a:xfrm>
              <a:off x="39844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9" name="tx199"/>
            <p:cNvSpPr/>
            <p:nvPr/>
          </p:nvSpPr>
          <p:spPr>
            <a:xfrm>
              <a:off x="538675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200" name="tx200"/>
            <p:cNvSpPr/>
            <p:nvPr/>
          </p:nvSpPr>
          <p:spPr>
            <a:xfrm>
              <a:off x="678909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201" name="tx201"/>
            <p:cNvSpPr/>
            <p:nvPr/>
          </p:nvSpPr>
          <p:spPr>
            <a:xfrm>
              <a:off x="819143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(94%) was higher than in 2019 (87%).
The number of children vaccinated with MCV1 increased 6%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517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3621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22068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50515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78962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939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7845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86292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14738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53589" y="4988051"/>
              <a:ext cx="425768" cy="21465"/>
            </a:xfrm>
            <a:prstGeom prst="rect">
              <a:avLst/>
            </a:prstGeom>
            <a:solidFill>
              <a:srgbClr val="1CABE2">
                <a:alpha val="100000"/>
              </a:srgbClr>
            </a:solidFill>
          </p:spPr>
          <p:txBody>
            <a:bodyPr/>
            <a:lstStyle/>
            <a:p/>
          </p:txBody>
        </p:sp>
        <p:sp>
          <p:nvSpPr>
            <p:cNvPr id="29" name="rc29"/>
            <p:cNvSpPr/>
            <p:nvPr/>
          </p:nvSpPr>
          <p:spPr>
            <a:xfrm>
              <a:off x="1326665" y="4158033"/>
              <a:ext cx="425768" cy="851483"/>
            </a:xfrm>
            <a:prstGeom prst="rect">
              <a:avLst/>
            </a:prstGeom>
            <a:solidFill>
              <a:srgbClr val="1CABE2">
                <a:alpha val="100000"/>
              </a:srgbClr>
            </a:solidFill>
          </p:spPr>
          <p:txBody>
            <a:bodyPr/>
            <a:lstStyle/>
            <a:p/>
          </p:txBody>
        </p:sp>
        <p:sp>
          <p:nvSpPr>
            <p:cNvPr id="30" name="rc30"/>
            <p:cNvSpPr/>
            <p:nvPr/>
          </p:nvSpPr>
          <p:spPr>
            <a:xfrm>
              <a:off x="1799741" y="4895032"/>
              <a:ext cx="425768" cy="114485"/>
            </a:xfrm>
            <a:prstGeom prst="rect">
              <a:avLst/>
            </a:prstGeom>
            <a:solidFill>
              <a:srgbClr val="1CABE2">
                <a:alpha val="100000"/>
              </a:srgbClr>
            </a:solidFill>
          </p:spPr>
          <p:txBody>
            <a:bodyPr/>
            <a:lstStyle/>
            <a:p/>
          </p:txBody>
        </p:sp>
        <p:sp>
          <p:nvSpPr>
            <p:cNvPr id="31" name="rc31"/>
            <p:cNvSpPr/>
            <p:nvPr/>
          </p:nvSpPr>
          <p:spPr>
            <a:xfrm>
              <a:off x="2272817" y="5009517"/>
              <a:ext cx="425768" cy="0"/>
            </a:xfrm>
            <a:prstGeom prst="rect">
              <a:avLst/>
            </a:prstGeom>
            <a:solidFill>
              <a:srgbClr val="1CABE2">
                <a:alpha val="100000"/>
              </a:srgbClr>
            </a:solidFill>
          </p:spPr>
          <p:txBody>
            <a:bodyPr/>
            <a:lstStyle/>
            <a:p/>
          </p:txBody>
        </p:sp>
        <p:sp>
          <p:nvSpPr>
            <p:cNvPr id="32" name="rc32"/>
            <p:cNvSpPr/>
            <p:nvPr/>
          </p:nvSpPr>
          <p:spPr>
            <a:xfrm>
              <a:off x="2745893" y="4988051"/>
              <a:ext cx="425768" cy="21465"/>
            </a:xfrm>
            <a:prstGeom prst="rect">
              <a:avLst/>
            </a:prstGeom>
            <a:solidFill>
              <a:srgbClr val="1CABE2">
                <a:alpha val="100000"/>
              </a:srgbClr>
            </a:solidFill>
          </p:spPr>
          <p:txBody>
            <a:bodyPr/>
            <a:lstStyle/>
            <a:p/>
          </p:txBody>
        </p:sp>
        <p:sp>
          <p:nvSpPr>
            <p:cNvPr id="33" name="rc33"/>
            <p:cNvSpPr/>
            <p:nvPr/>
          </p:nvSpPr>
          <p:spPr>
            <a:xfrm>
              <a:off x="3218969" y="5009517"/>
              <a:ext cx="425768" cy="0"/>
            </a:xfrm>
            <a:prstGeom prst="rect">
              <a:avLst/>
            </a:prstGeom>
            <a:solidFill>
              <a:srgbClr val="1CABE2">
                <a:alpha val="100000"/>
              </a:srgbClr>
            </a:solidFill>
          </p:spPr>
          <p:txBody>
            <a:bodyPr/>
            <a:lstStyle/>
            <a:p/>
          </p:txBody>
        </p:sp>
        <p:sp>
          <p:nvSpPr>
            <p:cNvPr id="34" name="rc34"/>
            <p:cNvSpPr/>
            <p:nvPr/>
          </p:nvSpPr>
          <p:spPr>
            <a:xfrm>
              <a:off x="3692046" y="5009517"/>
              <a:ext cx="425768" cy="0"/>
            </a:xfrm>
            <a:prstGeom prst="rect">
              <a:avLst/>
            </a:prstGeom>
            <a:solidFill>
              <a:srgbClr val="1CABE2">
                <a:alpha val="100000"/>
              </a:srgbClr>
            </a:solidFill>
          </p:spPr>
          <p:txBody>
            <a:bodyPr/>
            <a:lstStyle/>
            <a:p/>
          </p:txBody>
        </p:sp>
        <p:sp>
          <p:nvSpPr>
            <p:cNvPr id="35" name="rc35"/>
            <p:cNvSpPr/>
            <p:nvPr/>
          </p:nvSpPr>
          <p:spPr>
            <a:xfrm>
              <a:off x="4165122" y="4687527"/>
              <a:ext cx="425768" cy="321989"/>
            </a:xfrm>
            <a:prstGeom prst="rect">
              <a:avLst/>
            </a:prstGeom>
            <a:solidFill>
              <a:srgbClr val="1CABE2">
                <a:alpha val="100000"/>
              </a:srgbClr>
            </a:solidFill>
          </p:spPr>
          <p:txBody>
            <a:bodyPr/>
            <a:lstStyle/>
            <a:p/>
          </p:txBody>
        </p:sp>
        <p:sp>
          <p:nvSpPr>
            <p:cNvPr id="36" name="rc36"/>
            <p:cNvSpPr/>
            <p:nvPr/>
          </p:nvSpPr>
          <p:spPr>
            <a:xfrm>
              <a:off x="4638198" y="5009517"/>
              <a:ext cx="425768" cy="0"/>
            </a:xfrm>
            <a:prstGeom prst="rect">
              <a:avLst/>
            </a:prstGeom>
            <a:solidFill>
              <a:srgbClr val="1CABE2">
                <a:alpha val="100000"/>
              </a:srgbClr>
            </a:solidFill>
          </p:spPr>
          <p:txBody>
            <a:bodyPr/>
            <a:lstStyle/>
            <a:p/>
          </p:txBody>
        </p:sp>
        <p:sp>
          <p:nvSpPr>
            <p:cNvPr id="37" name="rc37"/>
            <p:cNvSpPr/>
            <p:nvPr/>
          </p:nvSpPr>
          <p:spPr>
            <a:xfrm>
              <a:off x="5111274" y="4995206"/>
              <a:ext cx="425768" cy="14310"/>
            </a:xfrm>
            <a:prstGeom prst="rect">
              <a:avLst/>
            </a:prstGeom>
            <a:solidFill>
              <a:srgbClr val="1CABE2">
                <a:alpha val="100000"/>
              </a:srgbClr>
            </a:solidFill>
          </p:spPr>
          <p:txBody>
            <a:bodyPr/>
            <a:lstStyle/>
            <a:p/>
          </p:txBody>
        </p:sp>
        <p:sp>
          <p:nvSpPr>
            <p:cNvPr id="38" name="rc38"/>
            <p:cNvSpPr/>
            <p:nvPr/>
          </p:nvSpPr>
          <p:spPr>
            <a:xfrm>
              <a:off x="5584350" y="4859255"/>
              <a:ext cx="425768" cy="150261"/>
            </a:xfrm>
            <a:prstGeom prst="rect">
              <a:avLst/>
            </a:prstGeom>
            <a:solidFill>
              <a:srgbClr val="1CABE2">
                <a:alpha val="100000"/>
              </a:srgbClr>
            </a:solidFill>
          </p:spPr>
          <p:txBody>
            <a:bodyPr/>
            <a:lstStyle/>
            <a:p/>
          </p:txBody>
        </p:sp>
        <p:sp>
          <p:nvSpPr>
            <p:cNvPr id="39" name="rc39"/>
            <p:cNvSpPr/>
            <p:nvPr/>
          </p:nvSpPr>
          <p:spPr>
            <a:xfrm>
              <a:off x="6057427" y="4057859"/>
              <a:ext cx="425768" cy="951658"/>
            </a:xfrm>
            <a:prstGeom prst="rect">
              <a:avLst/>
            </a:prstGeom>
            <a:solidFill>
              <a:srgbClr val="1CABE2">
                <a:alpha val="100000"/>
              </a:srgbClr>
            </a:solidFill>
          </p:spPr>
          <p:txBody>
            <a:bodyPr/>
            <a:lstStyle/>
            <a:p/>
          </p:txBody>
        </p:sp>
        <p:sp>
          <p:nvSpPr>
            <p:cNvPr id="40" name="rc40"/>
            <p:cNvSpPr/>
            <p:nvPr/>
          </p:nvSpPr>
          <p:spPr>
            <a:xfrm>
              <a:off x="6530503" y="4895032"/>
              <a:ext cx="425768" cy="114485"/>
            </a:xfrm>
            <a:prstGeom prst="rect">
              <a:avLst/>
            </a:prstGeom>
            <a:solidFill>
              <a:srgbClr val="1CABE2">
                <a:alpha val="100000"/>
              </a:srgbClr>
            </a:solidFill>
          </p:spPr>
          <p:txBody>
            <a:bodyPr/>
            <a:lstStyle/>
            <a:p/>
          </p:txBody>
        </p:sp>
        <p:sp>
          <p:nvSpPr>
            <p:cNvPr id="41" name="rc41"/>
            <p:cNvSpPr/>
            <p:nvPr/>
          </p:nvSpPr>
          <p:spPr>
            <a:xfrm>
              <a:off x="7003579" y="5002362"/>
              <a:ext cx="425768" cy="7155"/>
            </a:xfrm>
            <a:prstGeom prst="rect">
              <a:avLst/>
            </a:prstGeom>
            <a:solidFill>
              <a:srgbClr val="1CABE2">
                <a:alpha val="100000"/>
              </a:srgbClr>
            </a:solidFill>
          </p:spPr>
          <p:txBody>
            <a:bodyPr/>
            <a:lstStyle/>
            <a:p/>
          </p:txBody>
        </p:sp>
        <p:sp>
          <p:nvSpPr>
            <p:cNvPr id="42" name="pl42"/>
            <p:cNvSpPr/>
            <p:nvPr/>
          </p:nvSpPr>
          <p:spPr>
            <a:xfrm>
              <a:off x="1066473" y="1869045"/>
              <a:ext cx="6149990" cy="729604"/>
            </a:xfrm>
            <a:custGeom>
              <a:avLst/>
              <a:pathLst>
                <a:path w="6149990" h="729604">
                  <a:moveTo>
                    <a:pt x="0" y="31721"/>
                  </a:moveTo>
                  <a:lnTo>
                    <a:pt x="473076" y="63443"/>
                  </a:lnTo>
                  <a:lnTo>
                    <a:pt x="946152" y="31721"/>
                  </a:lnTo>
                  <a:lnTo>
                    <a:pt x="1419228" y="158609"/>
                  </a:lnTo>
                  <a:lnTo>
                    <a:pt x="1892304" y="95165"/>
                  </a:lnTo>
                  <a:lnTo>
                    <a:pt x="2365380" y="190331"/>
                  </a:lnTo>
                  <a:lnTo>
                    <a:pt x="2838457" y="222053"/>
                  </a:lnTo>
                  <a:lnTo>
                    <a:pt x="3311533" y="380663"/>
                  </a:lnTo>
                  <a:lnTo>
                    <a:pt x="3784609" y="729604"/>
                  </a:lnTo>
                  <a:lnTo>
                    <a:pt x="4257685" y="570994"/>
                  </a:lnTo>
                  <a:lnTo>
                    <a:pt x="4730761" y="412385"/>
                  </a:lnTo>
                  <a:lnTo>
                    <a:pt x="5203838" y="126887"/>
                  </a:lnTo>
                  <a:lnTo>
                    <a:pt x="5676914" y="0"/>
                  </a:lnTo>
                  <a:lnTo>
                    <a:pt x="6149990" y="158609"/>
                  </a:lnTo>
                </a:path>
              </a:pathLst>
            </a:custGeom>
            <a:ln w="27101" cap="flat">
              <a:solidFill>
                <a:srgbClr val="00833D">
                  <a:alpha val="100000"/>
                </a:srgbClr>
              </a:solidFill>
              <a:prstDash val="solid"/>
              <a:round/>
            </a:ln>
          </p:spPr>
          <p:txBody>
            <a:bodyPr/>
            <a:lstStyle/>
            <a:p/>
          </p:txBody>
        </p:sp>
        <p:sp>
          <p:nvSpPr>
            <p:cNvPr id="43" name="pl43"/>
            <p:cNvSpPr/>
            <p:nvPr/>
          </p:nvSpPr>
          <p:spPr>
            <a:xfrm>
              <a:off x="1066473" y="1869045"/>
              <a:ext cx="6149990" cy="602716"/>
            </a:xfrm>
            <a:custGeom>
              <a:avLst/>
              <a:pathLst>
                <a:path w="6149990" h="602716">
                  <a:moveTo>
                    <a:pt x="0" y="95165"/>
                  </a:moveTo>
                  <a:lnTo>
                    <a:pt x="473076" y="31721"/>
                  </a:lnTo>
                  <a:lnTo>
                    <a:pt x="946152" y="31721"/>
                  </a:lnTo>
                  <a:lnTo>
                    <a:pt x="1419228" y="95165"/>
                  </a:lnTo>
                  <a:lnTo>
                    <a:pt x="1892304" y="0"/>
                  </a:lnTo>
                  <a:lnTo>
                    <a:pt x="2365380" y="0"/>
                  </a:lnTo>
                  <a:lnTo>
                    <a:pt x="2838457" y="95165"/>
                  </a:lnTo>
                  <a:lnTo>
                    <a:pt x="3311533" y="190331"/>
                  </a:lnTo>
                  <a:lnTo>
                    <a:pt x="3784609" y="285497"/>
                  </a:lnTo>
                  <a:lnTo>
                    <a:pt x="4257685" y="444107"/>
                  </a:lnTo>
                  <a:lnTo>
                    <a:pt x="4730761" y="602716"/>
                  </a:lnTo>
                  <a:lnTo>
                    <a:pt x="5203838" y="317219"/>
                  </a:lnTo>
                  <a:lnTo>
                    <a:pt x="5676914" y="95165"/>
                  </a:lnTo>
                  <a:lnTo>
                    <a:pt x="6149990" y="285497"/>
                  </a:lnTo>
                </a:path>
              </a:pathLst>
            </a:custGeom>
            <a:ln w="27101" cap="flat">
              <a:solidFill>
                <a:srgbClr val="002759">
                  <a:alpha val="100000"/>
                </a:srgbClr>
              </a:solidFill>
              <a:prstDash val="solid"/>
              <a:round/>
            </a:ln>
          </p:spPr>
          <p:txBody>
            <a:bodyPr/>
            <a:lstStyle/>
            <a:p/>
          </p:txBody>
        </p:sp>
        <p:sp>
          <p:nvSpPr>
            <p:cNvPr id="44" name="pt44"/>
            <p:cNvSpPr/>
            <p:nvPr/>
          </p:nvSpPr>
          <p:spPr>
            <a:xfrm>
              <a:off x="1034872"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50794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981024"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454100"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92717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0025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873329"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346405"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19481" y="25670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292557" y="24084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765633" y="22498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38710"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1178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184862"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1034872"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507948"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981024"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454100"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92717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400253"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873329"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34640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819481"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292557" y="228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765633" y="2440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238710"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711786"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7184862"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033313" y="485815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1440071" y="40281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a:t>
              </a:r>
            </a:p>
          </p:txBody>
        </p:sp>
        <p:sp>
          <p:nvSpPr>
            <p:cNvPr id="74" name="tx74"/>
            <p:cNvSpPr/>
            <p:nvPr/>
          </p:nvSpPr>
          <p:spPr>
            <a:xfrm>
              <a:off x="1946307" y="47651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5" name="tx75"/>
            <p:cNvSpPr/>
            <p:nvPr/>
          </p:nvSpPr>
          <p:spPr>
            <a:xfrm>
              <a:off x="2452542"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2925618" y="485815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7" name="tx77"/>
            <p:cNvSpPr/>
            <p:nvPr/>
          </p:nvSpPr>
          <p:spPr>
            <a:xfrm>
              <a:off x="339869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387177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4311688" y="4558034"/>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80" name="tx80"/>
            <p:cNvSpPr/>
            <p:nvPr/>
          </p:nvSpPr>
          <p:spPr>
            <a:xfrm>
              <a:off x="481792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290999" y="486682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2" name="tx82"/>
            <p:cNvSpPr/>
            <p:nvPr/>
          </p:nvSpPr>
          <p:spPr>
            <a:xfrm>
              <a:off x="5730916" y="473086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83" name="tx83"/>
            <p:cNvSpPr/>
            <p:nvPr/>
          </p:nvSpPr>
          <p:spPr>
            <a:xfrm>
              <a:off x="6170833" y="3927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a:t>
              </a:r>
            </a:p>
          </p:txBody>
        </p:sp>
        <p:sp>
          <p:nvSpPr>
            <p:cNvPr id="84" name="tx84"/>
            <p:cNvSpPr/>
            <p:nvPr/>
          </p:nvSpPr>
          <p:spPr>
            <a:xfrm>
              <a:off x="6677068" y="47651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85" name="tx85"/>
            <p:cNvSpPr/>
            <p:nvPr/>
          </p:nvSpPr>
          <p:spPr>
            <a:xfrm>
              <a:off x="7183304" y="487397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6" name="pl86"/>
            <p:cNvSpPr/>
            <p:nvPr/>
          </p:nvSpPr>
          <p:spPr>
            <a:xfrm>
              <a:off x="7235337" y="1972392"/>
              <a:ext cx="626966" cy="53647"/>
            </a:xfrm>
            <a:custGeom>
              <a:avLst/>
              <a:pathLst>
                <a:path w="626966" h="53647">
                  <a:moveTo>
                    <a:pt x="626966" y="0"/>
                  </a:moveTo>
                  <a:lnTo>
                    <a:pt x="0" y="53647"/>
                  </a:lnTo>
                </a:path>
              </a:pathLst>
            </a:custGeom>
          </p:spPr>
          <p:txBody>
            <a:bodyPr/>
            <a:lstStyle/>
            <a:p/>
          </p:txBody>
        </p:sp>
        <p:sp>
          <p:nvSpPr>
            <p:cNvPr id="87" name="pl87"/>
            <p:cNvSpPr/>
            <p:nvPr/>
          </p:nvSpPr>
          <p:spPr>
            <a:xfrm>
              <a:off x="7234971" y="2156882"/>
              <a:ext cx="627332" cy="79293"/>
            </a:xfrm>
            <a:custGeom>
              <a:avLst/>
              <a:pathLst>
                <a:path w="627332" h="79293">
                  <a:moveTo>
                    <a:pt x="627332" y="79293"/>
                  </a:moveTo>
                  <a:lnTo>
                    <a:pt x="0" y="0"/>
                  </a:lnTo>
                </a:path>
              </a:pathLst>
            </a:custGeom>
          </p:spPr>
          <p:txBody>
            <a:bodyPr/>
            <a:lstStyle/>
            <a:p/>
          </p:txBody>
        </p:sp>
        <p:sp>
          <p:nvSpPr>
            <p:cNvPr id="88" name="pg88"/>
            <p:cNvSpPr/>
            <p:nvPr/>
          </p:nvSpPr>
          <p:spPr>
            <a:xfrm>
              <a:off x="7793724" y="18830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9" name="tx89"/>
            <p:cNvSpPr/>
            <p:nvPr/>
          </p:nvSpPr>
          <p:spPr>
            <a:xfrm>
              <a:off x="7816584" y="19241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90" name="pg90"/>
            <p:cNvSpPr/>
            <p:nvPr/>
          </p:nvSpPr>
          <p:spPr>
            <a:xfrm>
              <a:off x="7793724" y="215107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1" name="tx91"/>
            <p:cNvSpPr/>
            <p:nvPr/>
          </p:nvSpPr>
          <p:spPr>
            <a:xfrm>
              <a:off x="7816584" y="219219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90%</a:t>
              </a:r>
            </a:p>
          </p:txBody>
        </p:sp>
        <p:sp>
          <p:nvSpPr>
            <p:cNvPr id="92" name="rc92"/>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93" name="tx93"/>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508103" y="42466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a:off x="508103" y="353107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6" name="tx96"/>
            <p:cNvSpPr/>
            <p:nvPr/>
          </p:nvSpPr>
          <p:spPr>
            <a:xfrm>
              <a:off x="508103" y="2815481"/>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7" name="tx97"/>
            <p:cNvSpPr/>
            <p:nvPr/>
          </p:nvSpPr>
          <p:spPr>
            <a:xfrm>
              <a:off x="508103" y="210001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8" name="tx98"/>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576321" y="5900002"/>
              <a:ext cx="201456" cy="201456"/>
            </a:xfrm>
            <a:prstGeom prst="rect">
              <a:avLst/>
            </a:prstGeom>
            <a:solidFill>
              <a:srgbClr val="1CABE2">
                <a:alpha val="100000"/>
              </a:srgbClr>
            </a:solidFill>
          </p:spPr>
          <p:txBody>
            <a:bodyPr/>
            <a:lstStyle/>
            <a:p/>
          </p:txBody>
        </p:sp>
        <p:sp>
          <p:nvSpPr>
            <p:cNvPr id="132" name="tx132"/>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2019500" y="1334104"/>
              <a:ext cx="53793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Jordan,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 confirmed measles cases in Jordan. In the same year, MCV1 coverage was 94% and MCV2 coverage was 90%.
The number of cases in 2025 was 94% lower than in 2024 (n=16).
The highest number of measles cases was reported in 2023 (n=133). In this year, MCV1 coverage was 95%.
Jordan reported measles vaccine stockouts in 2007 and 2011.</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saw a decrease in measles cases compared with 2024, while MCV1 coverage was 94% and MCV2 coverage was 90%.</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306251"/>
              <a:ext cx="3520101" cy="426842"/>
            </a:xfrm>
            <a:custGeom>
              <a:avLst/>
              <a:pathLst>
                <a:path w="3520101" h="426842">
                  <a:moveTo>
                    <a:pt x="0" y="426842"/>
                  </a:moveTo>
                  <a:lnTo>
                    <a:pt x="140804" y="426842"/>
                  </a:lnTo>
                  <a:lnTo>
                    <a:pt x="281608" y="284561"/>
                  </a:lnTo>
                  <a:lnTo>
                    <a:pt x="422412" y="284561"/>
                  </a:lnTo>
                  <a:lnTo>
                    <a:pt x="563216" y="284561"/>
                  </a:lnTo>
                  <a:lnTo>
                    <a:pt x="704020" y="0"/>
                  </a:lnTo>
                  <a:lnTo>
                    <a:pt x="844824" y="284561"/>
                  </a:lnTo>
                  <a:lnTo>
                    <a:pt x="985628" y="284561"/>
                  </a:lnTo>
                  <a:lnTo>
                    <a:pt x="1126432" y="284561"/>
                  </a:lnTo>
                  <a:lnTo>
                    <a:pt x="1267236" y="426842"/>
                  </a:lnTo>
                  <a:lnTo>
                    <a:pt x="1408040" y="426842"/>
                  </a:lnTo>
                  <a:lnTo>
                    <a:pt x="1548844" y="426842"/>
                  </a:lnTo>
                  <a:lnTo>
                    <a:pt x="1689648" y="426842"/>
                  </a:lnTo>
                  <a:lnTo>
                    <a:pt x="1830452" y="284561"/>
                  </a:lnTo>
                  <a:lnTo>
                    <a:pt x="1971256" y="426842"/>
                  </a:lnTo>
                  <a:lnTo>
                    <a:pt x="2112061" y="426842"/>
                  </a:lnTo>
                  <a:lnTo>
                    <a:pt x="2252865" y="284561"/>
                  </a:lnTo>
                  <a:lnTo>
                    <a:pt x="2393669" y="426842"/>
                  </a:lnTo>
                  <a:lnTo>
                    <a:pt x="2534473" y="142280"/>
                  </a:lnTo>
                  <a:lnTo>
                    <a:pt x="2675277" y="284561"/>
                  </a:lnTo>
                  <a:lnTo>
                    <a:pt x="2816081" y="284561"/>
                  </a:lnTo>
                  <a:lnTo>
                    <a:pt x="2956885" y="426842"/>
                  </a:lnTo>
                  <a:lnTo>
                    <a:pt x="3097689" y="426842"/>
                  </a:lnTo>
                  <a:lnTo>
                    <a:pt x="3238493" y="284561"/>
                  </a:lnTo>
                  <a:lnTo>
                    <a:pt x="3379297" y="284561"/>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737127"/>
              <a:ext cx="3520101" cy="569123"/>
            </a:xfrm>
            <a:custGeom>
              <a:avLst/>
              <a:pathLst>
                <a:path w="3520101" h="569123">
                  <a:moveTo>
                    <a:pt x="0" y="142280"/>
                  </a:moveTo>
                  <a:lnTo>
                    <a:pt x="140804" y="142280"/>
                  </a:lnTo>
                  <a:lnTo>
                    <a:pt x="281608" y="0"/>
                  </a:lnTo>
                  <a:lnTo>
                    <a:pt x="422412" y="0"/>
                  </a:lnTo>
                  <a:lnTo>
                    <a:pt x="563216" y="142280"/>
                  </a:lnTo>
                  <a:lnTo>
                    <a:pt x="704020" y="142280"/>
                  </a:lnTo>
                  <a:lnTo>
                    <a:pt x="844824" y="142280"/>
                  </a:lnTo>
                  <a:lnTo>
                    <a:pt x="985628" y="284561"/>
                  </a:lnTo>
                  <a:lnTo>
                    <a:pt x="1126432" y="284561"/>
                  </a:lnTo>
                  <a:lnTo>
                    <a:pt x="1267236" y="426842"/>
                  </a:lnTo>
                  <a:lnTo>
                    <a:pt x="1408040" y="426842"/>
                  </a:lnTo>
                  <a:lnTo>
                    <a:pt x="1548844" y="426842"/>
                  </a:lnTo>
                  <a:lnTo>
                    <a:pt x="1689648" y="142280"/>
                  </a:lnTo>
                  <a:lnTo>
                    <a:pt x="1830452" y="426842"/>
                  </a:lnTo>
                  <a:lnTo>
                    <a:pt x="1971256" y="426842"/>
                  </a:lnTo>
                  <a:lnTo>
                    <a:pt x="2112061" y="426842"/>
                  </a:lnTo>
                  <a:lnTo>
                    <a:pt x="2252865" y="569123"/>
                  </a:lnTo>
                  <a:lnTo>
                    <a:pt x="2393669" y="569123"/>
                  </a:lnTo>
                  <a:lnTo>
                    <a:pt x="2534473" y="426842"/>
                  </a:lnTo>
                  <a:lnTo>
                    <a:pt x="2675277" y="426842"/>
                  </a:lnTo>
                  <a:lnTo>
                    <a:pt x="2816081" y="142280"/>
                  </a:lnTo>
                  <a:lnTo>
                    <a:pt x="2956885" y="142280"/>
                  </a:lnTo>
                  <a:lnTo>
                    <a:pt x="3097689" y="142280"/>
                  </a:lnTo>
                  <a:lnTo>
                    <a:pt x="3238493" y="284561"/>
                  </a:lnTo>
                  <a:lnTo>
                    <a:pt x="3379297" y="142280"/>
                  </a:lnTo>
                  <a:lnTo>
                    <a:pt x="3520101" y="0"/>
                  </a:lnTo>
                </a:path>
              </a:pathLst>
            </a:custGeom>
            <a:ln w="27101" cap="flat">
              <a:solidFill>
                <a:srgbClr val="00833D">
                  <a:alpha val="80000"/>
                </a:srgbClr>
              </a:solidFill>
              <a:prstDash val="solid"/>
              <a:round/>
            </a:ln>
          </p:spPr>
          <p:txBody>
            <a:bodyPr/>
            <a:lstStyle/>
            <a:p/>
          </p:txBody>
        </p:sp>
        <p:sp>
          <p:nvSpPr>
            <p:cNvPr id="25" name="pl25"/>
            <p:cNvSpPr/>
            <p:nvPr/>
          </p:nvSpPr>
          <p:spPr>
            <a:xfrm>
              <a:off x="943464" y="4306251"/>
              <a:ext cx="3520101" cy="426842"/>
            </a:xfrm>
            <a:custGeom>
              <a:avLst/>
              <a:pathLst>
                <a:path w="3520101" h="426842">
                  <a:moveTo>
                    <a:pt x="0" y="426842"/>
                  </a:moveTo>
                  <a:lnTo>
                    <a:pt x="140804" y="426842"/>
                  </a:lnTo>
                  <a:lnTo>
                    <a:pt x="281608" y="284561"/>
                  </a:lnTo>
                  <a:lnTo>
                    <a:pt x="422412" y="284561"/>
                  </a:lnTo>
                  <a:lnTo>
                    <a:pt x="563216" y="284561"/>
                  </a:lnTo>
                  <a:lnTo>
                    <a:pt x="704020" y="0"/>
                  </a:lnTo>
                  <a:lnTo>
                    <a:pt x="844824" y="284561"/>
                  </a:lnTo>
                  <a:lnTo>
                    <a:pt x="985628" y="284561"/>
                  </a:lnTo>
                  <a:lnTo>
                    <a:pt x="1126432" y="284561"/>
                  </a:lnTo>
                  <a:lnTo>
                    <a:pt x="1267236" y="426842"/>
                  </a:lnTo>
                  <a:lnTo>
                    <a:pt x="1408040" y="426842"/>
                  </a:lnTo>
                  <a:lnTo>
                    <a:pt x="1548844" y="426842"/>
                  </a:lnTo>
                  <a:lnTo>
                    <a:pt x="1689648" y="426842"/>
                  </a:lnTo>
                  <a:lnTo>
                    <a:pt x="1830452" y="284561"/>
                  </a:lnTo>
                  <a:lnTo>
                    <a:pt x="1971256" y="426842"/>
                  </a:lnTo>
                  <a:lnTo>
                    <a:pt x="2112061" y="426842"/>
                  </a:lnTo>
                  <a:lnTo>
                    <a:pt x="2252865" y="284561"/>
                  </a:lnTo>
                  <a:lnTo>
                    <a:pt x="2393669" y="426842"/>
                  </a:lnTo>
                  <a:lnTo>
                    <a:pt x="2534473" y="142280"/>
                  </a:lnTo>
                  <a:lnTo>
                    <a:pt x="2675277" y="284561"/>
                  </a:lnTo>
                  <a:lnTo>
                    <a:pt x="2816081" y="284561"/>
                  </a:lnTo>
                  <a:lnTo>
                    <a:pt x="2956885" y="426842"/>
                  </a:lnTo>
                  <a:lnTo>
                    <a:pt x="3097689" y="426842"/>
                  </a:lnTo>
                  <a:lnTo>
                    <a:pt x="3238493" y="284561"/>
                  </a:lnTo>
                  <a:lnTo>
                    <a:pt x="3379297" y="284561"/>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4306251"/>
              <a:ext cx="3520101" cy="426842"/>
            </a:xfrm>
            <a:custGeom>
              <a:avLst/>
              <a:pathLst>
                <a:path w="3520101" h="426842">
                  <a:moveTo>
                    <a:pt x="0" y="426842"/>
                  </a:moveTo>
                  <a:lnTo>
                    <a:pt x="140804" y="426842"/>
                  </a:lnTo>
                  <a:lnTo>
                    <a:pt x="281608" y="284561"/>
                  </a:lnTo>
                  <a:lnTo>
                    <a:pt x="422412" y="284561"/>
                  </a:lnTo>
                  <a:lnTo>
                    <a:pt x="563216" y="284561"/>
                  </a:lnTo>
                  <a:lnTo>
                    <a:pt x="704020" y="0"/>
                  </a:lnTo>
                  <a:lnTo>
                    <a:pt x="844824" y="284561"/>
                  </a:lnTo>
                  <a:lnTo>
                    <a:pt x="985628" y="284561"/>
                  </a:lnTo>
                  <a:lnTo>
                    <a:pt x="1126432" y="284561"/>
                  </a:lnTo>
                  <a:lnTo>
                    <a:pt x="1267236" y="426842"/>
                  </a:lnTo>
                  <a:lnTo>
                    <a:pt x="1408040" y="426842"/>
                  </a:lnTo>
                  <a:lnTo>
                    <a:pt x="1548844" y="426842"/>
                  </a:lnTo>
                  <a:lnTo>
                    <a:pt x="1689648" y="426842"/>
                  </a:lnTo>
                  <a:lnTo>
                    <a:pt x="1830452" y="284561"/>
                  </a:lnTo>
                  <a:lnTo>
                    <a:pt x="1971256" y="426842"/>
                  </a:lnTo>
                  <a:lnTo>
                    <a:pt x="2112061" y="426842"/>
                  </a:lnTo>
                  <a:lnTo>
                    <a:pt x="2252865" y="284561"/>
                  </a:lnTo>
                  <a:lnTo>
                    <a:pt x="2393669" y="426842"/>
                  </a:lnTo>
                  <a:lnTo>
                    <a:pt x="2534473" y="142280"/>
                  </a:lnTo>
                  <a:lnTo>
                    <a:pt x="2675277" y="284561"/>
                  </a:lnTo>
                  <a:lnTo>
                    <a:pt x="2816081" y="284561"/>
                  </a:lnTo>
                  <a:lnTo>
                    <a:pt x="2956885" y="426842"/>
                  </a:lnTo>
                  <a:lnTo>
                    <a:pt x="3097689" y="426842"/>
                  </a:lnTo>
                  <a:lnTo>
                    <a:pt x="3238493" y="284561"/>
                  </a:lnTo>
                  <a:lnTo>
                    <a:pt x="3379297" y="284561"/>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229301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64273"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6993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0501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0501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079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532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72110" y="6120837"/>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69" name="tx69"/>
            <p:cNvSpPr/>
            <p:nvPr/>
          </p:nvSpPr>
          <p:spPr>
            <a:xfrm>
              <a:off x="26578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0348"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737127"/>
              <a:ext cx="3520101" cy="1422809"/>
            </a:xfrm>
            <a:custGeom>
              <a:avLst/>
              <a:pathLst>
                <a:path w="3520101" h="1422809">
                  <a:moveTo>
                    <a:pt x="0" y="1422809"/>
                  </a:moveTo>
                  <a:lnTo>
                    <a:pt x="140804" y="995966"/>
                  </a:lnTo>
                  <a:lnTo>
                    <a:pt x="281608" y="853685"/>
                  </a:lnTo>
                  <a:lnTo>
                    <a:pt x="422412" y="711404"/>
                  </a:lnTo>
                  <a:lnTo>
                    <a:pt x="563216" y="1422809"/>
                  </a:lnTo>
                  <a:lnTo>
                    <a:pt x="704020" y="569123"/>
                  </a:lnTo>
                  <a:lnTo>
                    <a:pt x="844824" y="995966"/>
                  </a:lnTo>
                  <a:lnTo>
                    <a:pt x="985628" y="426842"/>
                  </a:lnTo>
                  <a:lnTo>
                    <a:pt x="1126432" y="569123"/>
                  </a:lnTo>
                  <a:lnTo>
                    <a:pt x="1267236" y="569123"/>
                  </a:lnTo>
                  <a:lnTo>
                    <a:pt x="1408040" y="995966"/>
                  </a:lnTo>
                  <a:lnTo>
                    <a:pt x="1548844" y="995966"/>
                  </a:lnTo>
                  <a:lnTo>
                    <a:pt x="1689648" y="995966"/>
                  </a:lnTo>
                  <a:lnTo>
                    <a:pt x="1830452" y="711404"/>
                  </a:lnTo>
                  <a:lnTo>
                    <a:pt x="1971256" y="995966"/>
                  </a:lnTo>
                  <a:lnTo>
                    <a:pt x="2112061" y="284561"/>
                  </a:lnTo>
                  <a:lnTo>
                    <a:pt x="2252865" y="569123"/>
                  </a:lnTo>
                  <a:lnTo>
                    <a:pt x="2393669" y="142280"/>
                  </a:lnTo>
                  <a:lnTo>
                    <a:pt x="2534473" y="142280"/>
                  </a:lnTo>
                  <a:lnTo>
                    <a:pt x="2675277" y="569123"/>
                  </a:lnTo>
                  <a:lnTo>
                    <a:pt x="2816081" y="569123"/>
                  </a:lnTo>
                  <a:lnTo>
                    <a:pt x="2956885" y="284561"/>
                  </a:lnTo>
                  <a:lnTo>
                    <a:pt x="3097689" y="0"/>
                  </a:lnTo>
                  <a:lnTo>
                    <a:pt x="3238493" y="711404"/>
                  </a:lnTo>
                  <a:lnTo>
                    <a:pt x="3379297" y="1280528"/>
                  </a:lnTo>
                  <a:lnTo>
                    <a:pt x="3520101" y="426842"/>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452565"/>
              <a:ext cx="3520101" cy="995966"/>
            </a:xfrm>
            <a:custGeom>
              <a:avLst/>
              <a:pathLst>
                <a:path w="3520101" h="995966">
                  <a:moveTo>
                    <a:pt x="0" y="142280"/>
                  </a:moveTo>
                  <a:lnTo>
                    <a:pt x="140804" y="0"/>
                  </a:lnTo>
                  <a:lnTo>
                    <a:pt x="281608" y="142280"/>
                  </a:lnTo>
                  <a:lnTo>
                    <a:pt x="422412" y="142280"/>
                  </a:lnTo>
                  <a:lnTo>
                    <a:pt x="563216" y="0"/>
                  </a:lnTo>
                  <a:lnTo>
                    <a:pt x="704020" y="0"/>
                  </a:lnTo>
                  <a:lnTo>
                    <a:pt x="844824" y="142280"/>
                  </a:lnTo>
                  <a:lnTo>
                    <a:pt x="985628" y="284561"/>
                  </a:lnTo>
                  <a:lnTo>
                    <a:pt x="1126432" y="142280"/>
                  </a:lnTo>
                  <a:lnTo>
                    <a:pt x="1267236" y="426842"/>
                  </a:lnTo>
                  <a:lnTo>
                    <a:pt x="1408040" y="569123"/>
                  </a:lnTo>
                  <a:lnTo>
                    <a:pt x="1548844" y="569123"/>
                  </a:lnTo>
                  <a:lnTo>
                    <a:pt x="1689648" y="426842"/>
                  </a:lnTo>
                  <a:lnTo>
                    <a:pt x="1830452" y="569123"/>
                  </a:lnTo>
                  <a:lnTo>
                    <a:pt x="1971256" y="426842"/>
                  </a:lnTo>
                  <a:lnTo>
                    <a:pt x="2112061" y="569123"/>
                  </a:lnTo>
                  <a:lnTo>
                    <a:pt x="2252865" y="995966"/>
                  </a:lnTo>
                  <a:lnTo>
                    <a:pt x="2393669" y="711404"/>
                  </a:lnTo>
                  <a:lnTo>
                    <a:pt x="2534473" y="569123"/>
                  </a:lnTo>
                  <a:lnTo>
                    <a:pt x="2675277" y="569123"/>
                  </a:lnTo>
                  <a:lnTo>
                    <a:pt x="2816081" y="569123"/>
                  </a:lnTo>
                  <a:lnTo>
                    <a:pt x="2956885" y="426842"/>
                  </a:lnTo>
                  <a:lnTo>
                    <a:pt x="3097689" y="284561"/>
                  </a:lnTo>
                  <a:lnTo>
                    <a:pt x="3238493" y="853685"/>
                  </a:lnTo>
                  <a:lnTo>
                    <a:pt x="3379297" y="853685"/>
                  </a:lnTo>
                  <a:lnTo>
                    <a:pt x="3520101" y="569123"/>
                  </a:lnTo>
                </a:path>
              </a:pathLst>
            </a:custGeom>
            <a:ln w="27101" cap="flat">
              <a:solidFill>
                <a:srgbClr val="00833D">
                  <a:alpha val="80000"/>
                </a:srgbClr>
              </a:solidFill>
              <a:prstDash val="solid"/>
              <a:round/>
            </a:ln>
          </p:spPr>
          <p:txBody>
            <a:bodyPr/>
            <a:lstStyle/>
            <a:p/>
          </p:txBody>
        </p:sp>
        <p:sp>
          <p:nvSpPr>
            <p:cNvPr id="92" name="pl92"/>
            <p:cNvSpPr/>
            <p:nvPr/>
          </p:nvSpPr>
          <p:spPr>
            <a:xfrm>
              <a:off x="5308715" y="3737127"/>
              <a:ext cx="3520101" cy="1422809"/>
            </a:xfrm>
            <a:custGeom>
              <a:avLst/>
              <a:pathLst>
                <a:path w="3520101" h="1422809">
                  <a:moveTo>
                    <a:pt x="0" y="1422809"/>
                  </a:moveTo>
                  <a:lnTo>
                    <a:pt x="140804" y="995966"/>
                  </a:lnTo>
                  <a:lnTo>
                    <a:pt x="281608" y="853685"/>
                  </a:lnTo>
                  <a:lnTo>
                    <a:pt x="422412" y="711404"/>
                  </a:lnTo>
                  <a:lnTo>
                    <a:pt x="563216" y="1422809"/>
                  </a:lnTo>
                  <a:lnTo>
                    <a:pt x="704020" y="569123"/>
                  </a:lnTo>
                  <a:lnTo>
                    <a:pt x="844824" y="995966"/>
                  </a:lnTo>
                  <a:lnTo>
                    <a:pt x="985628" y="426842"/>
                  </a:lnTo>
                  <a:lnTo>
                    <a:pt x="1126432" y="569123"/>
                  </a:lnTo>
                  <a:lnTo>
                    <a:pt x="1267236" y="569123"/>
                  </a:lnTo>
                  <a:lnTo>
                    <a:pt x="1408040" y="995966"/>
                  </a:lnTo>
                  <a:lnTo>
                    <a:pt x="1548844" y="995966"/>
                  </a:lnTo>
                  <a:lnTo>
                    <a:pt x="1689648" y="995966"/>
                  </a:lnTo>
                  <a:lnTo>
                    <a:pt x="1830452" y="711404"/>
                  </a:lnTo>
                  <a:lnTo>
                    <a:pt x="1971256" y="995966"/>
                  </a:lnTo>
                  <a:lnTo>
                    <a:pt x="2112061" y="284561"/>
                  </a:lnTo>
                  <a:lnTo>
                    <a:pt x="2252865" y="569123"/>
                  </a:lnTo>
                  <a:lnTo>
                    <a:pt x="2393669" y="142280"/>
                  </a:lnTo>
                  <a:lnTo>
                    <a:pt x="2534473" y="142280"/>
                  </a:lnTo>
                  <a:lnTo>
                    <a:pt x="2675277" y="569123"/>
                  </a:lnTo>
                  <a:lnTo>
                    <a:pt x="2816081" y="569123"/>
                  </a:lnTo>
                  <a:lnTo>
                    <a:pt x="2956885" y="284561"/>
                  </a:lnTo>
                  <a:lnTo>
                    <a:pt x="3097689" y="0"/>
                  </a:lnTo>
                  <a:lnTo>
                    <a:pt x="3238493" y="711404"/>
                  </a:lnTo>
                  <a:lnTo>
                    <a:pt x="3379297" y="1280528"/>
                  </a:lnTo>
                  <a:lnTo>
                    <a:pt x="3520101" y="426842"/>
                  </a:lnTo>
                </a:path>
              </a:pathLst>
            </a:custGeom>
            <a:ln w="43362" cap="flat">
              <a:solidFill>
                <a:srgbClr val="000000">
                  <a:alpha val="100000"/>
                </a:srgbClr>
              </a:solidFill>
              <a:prstDash val="solid"/>
              <a:round/>
            </a:ln>
          </p:spPr>
          <p:txBody>
            <a:bodyPr/>
            <a:lstStyle/>
            <a:p/>
          </p:txBody>
        </p:sp>
        <p:sp>
          <p:nvSpPr>
            <p:cNvPr id="93" name="pl93"/>
            <p:cNvSpPr/>
            <p:nvPr/>
          </p:nvSpPr>
          <p:spPr>
            <a:xfrm>
              <a:off x="5308715" y="3737127"/>
              <a:ext cx="3520101" cy="1422809"/>
            </a:xfrm>
            <a:custGeom>
              <a:avLst/>
              <a:pathLst>
                <a:path w="3520101" h="1422809">
                  <a:moveTo>
                    <a:pt x="0" y="1422809"/>
                  </a:moveTo>
                  <a:lnTo>
                    <a:pt x="140804" y="995966"/>
                  </a:lnTo>
                  <a:lnTo>
                    <a:pt x="281608" y="853685"/>
                  </a:lnTo>
                  <a:lnTo>
                    <a:pt x="422412" y="711404"/>
                  </a:lnTo>
                  <a:lnTo>
                    <a:pt x="563216" y="1422809"/>
                  </a:lnTo>
                  <a:lnTo>
                    <a:pt x="704020" y="569123"/>
                  </a:lnTo>
                  <a:lnTo>
                    <a:pt x="844824" y="995966"/>
                  </a:lnTo>
                  <a:lnTo>
                    <a:pt x="985628" y="426842"/>
                  </a:lnTo>
                  <a:lnTo>
                    <a:pt x="1126432" y="569123"/>
                  </a:lnTo>
                  <a:lnTo>
                    <a:pt x="1267236" y="569123"/>
                  </a:lnTo>
                  <a:lnTo>
                    <a:pt x="1408040" y="995966"/>
                  </a:lnTo>
                  <a:lnTo>
                    <a:pt x="1548844" y="995966"/>
                  </a:lnTo>
                  <a:lnTo>
                    <a:pt x="1689648" y="995966"/>
                  </a:lnTo>
                  <a:lnTo>
                    <a:pt x="1830452" y="711404"/>
                  </a:lnTo>
                  <a:lnTo>
                    <a:pt x="1971256" y="995966"/>
                  </a:lnTo>
                  <a:lnTo>
                    <a:pt x="2112061" y="284561"/>
                  </a:lnTo>
                  <a:lnTo>
                    <a:pt x="2252865" y="569123"/>
                  </a:lnTo>
                  <a:lnTo>
                    <a:pt x="2393669" y="142280"/>
                  </a:lnTo>
                  <a:lnTo>
                    <a:pt x="2534473" y="142280"/>
                  </a:lnTo>
                  <a:lnTo>
                    <a:pt x="2675277" y="569123"/>
                  </a:lnTo>
                  <a:lnTo>
                    <a:pt x="2816081" y="569123"/>
                  </a:lnTo>
                  <a:lnTo>
                    <a:pt x="2956885" y="284561"/>
                  </a:lnTo>
                  <a:lnTo>
                    <a:pt x="3097689" y="0"/>
                  </a:lnTo>
                  <a:lnTo>
                    <a:pt x="3238493" y="711404"/>
                  </a:lnTo>
                  <a:lnTo>
                    <a:pt x="3379297" y="1280528"/>
                  </a:lnTo>
                  <a:lnTo>
                    <a:pt x="3520101" y="426842"/>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73309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594846"/>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737127"/>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33379" y="466652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63733" y="4695300"/>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54246"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658267"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622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55838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7925503"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612677" y="4524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554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36705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70091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7026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7026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5604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1849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37361" y="6120837"/>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Jordan</a:t>
              </a:r>
            </a:p>
          </p:txBody>
        </p:sp>
        <p:sp>
          <p:nvSpPr>
            <p:cNvPr id="136" name="tx136"/>
            <p:cNvSpPr/>
            <p:nvPr/>
          </p:nvSpPr>
          <p:spPr>
            <a:xfrm>
              <a:off x="70231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85599"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4%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Jordan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Jordan,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226925" y="1947768"/>
              <a:ext cx="1964443" cy="593938"/>
            </a:xfrm>
            <a:custGeom>
              <a:avLst/>
              <a:pathLst>
                <a:path w="1964443" h="593938">
                  <a:moveTo>
                    <a:pt x="0" y="593938"/>
                  </a:moveTo>
                  <a:lnTo>
                    <a:pt x="85410" y="271514"/>
                  </a:lnTo>
                  <a:lnTo>
                    <a:pt x="170821" y="347878"/>
                  </a:lnTo>
                  <a:lnTo>
                    <a:pt x="256231" y="84848"/>
                  </a:lnTo>
                  <a:lnTo>
                    <a:pt x="341642" y="33939"/>
                  </a:lnTo>
                  <a:lnTo>
                    <a:pt x="427053" y="76363"/>
                  </a:lnTo>
                  <a:lnTo>
                    <a:pt x="512463" y="33939"/>
                  </a:lnTo>
                  <a:lnTo>
                    <a:pt x="597874" y="33939"/>
                  </a:lnTo>
                  <a:lnTo>
                    <a:pt x="683284" y="33939"/>
                  </a:lnTo>
                  <a:lnTo>
                    <a:pt x="768695" y="33939"/>
                  </a:lnTo>
                  <a:lnTo>
                    <a:pt x="854106" y="25454"/>
                  </a:lnTo>
                  <a:lnTo>
                    <a:pt x="939516" y="8484"/>
                  </a:lnTo>
                  <a:lnTo>
                    <a:pt x="1024927" y="33939"/>
                  </a:lnTo>
                  <a:lnTo>
                    <a:pt x="1110337" y="8484"/>
                  </a:lnTo>
                  <a:lnTo>
                    <a:pt x="1195748" y="0"/>
                  </a:lnTo>
                  <a:lnTo>
                    <a:pt x="1281159" y="0"/>
                  </a:lnTo>
                  <a:lnTo>
                    <a:pt x="1366569" y="42424"/>
                  </a:lnTo>
                  <a:lnTo>
                    <a:pt x="1451980" y="110302"/>
                  </a:lnTo>
                  <a:lnTo>
                    <a:pt x="1537390" y="195151"/>
                  </a:lnTo>
                  <a:lnTo>
                    <a:pt x="1622801" y="152727"/>
                  </a:lnTo>
                  <a:lnTo>
                    <a:pt x="1708212" y="110302"/>
                  </a:lnTo>
                  <a:lnTo>
                    <a:pt x="1793622" y="76363"/>
                  </a:lnTo>
                  <a:lnTo>
                    <a:pt x="1879033" y="76363"/>
                  </a:lnTo>
                  <a:lnTo>
                    <a:pt x="1964443" y="42424"/>
                  </a:lnTo>
                </a:path>
              </a:pathLst>
            </a:custGeom>
            <a:ln w="27101" cap="flat">
              <a:solidFill>
                <a:srgbClr val="1CABE2">
                  <a:alpha val="100000"/>
                </a:srgbClr>
              </a:solidFill>
              <a:prstDash val="solid"/>
              <a:round/>
            </a:ln>
          </p:spPr>
          <p:txBody>
            <a:bodyPr/>
            <a:lstStyle/>
            <a:p/>
          </p:txBody>
        </p:sp>
        <p:sp>
          <p:nvSpPr>
            <p:cNvPr id="24" name="pt24"/>
            <p:cNvSpPr/>
            <p:nvPr/>
          </p:nvSpPr>
          <p:spPr>
            <a:xfrm>
              <a:off x="1208875" y="25236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29428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379696"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465107"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55051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72133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8067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89216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977570"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214839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2338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319213"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66085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74626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83167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91708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30024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308790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tx48"/>
            <p:cNvSpPr/>
            <p:nvPr/>
          </p:nvSpPr>
          <p:spPr>
            <a:xfrm>
              <a:off x="1074995" y="24494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49" name="tx49"/>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24645"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3051698"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37263" y="3258884"/>
              <a:ext cx="854106" cy="178181"/>
            </a:xfrm>
            <a:custGeom>
              <a:avLst/>
              <a:pathLst>
                <a:path w="854106" h="178181">
                  <a:moveTo>
                    <a:pt x="0" y="0"/>
                  </a:moveTo>
                  <a:lnTo>
                    <a:pt x="85410" y="0"/>
                  </a:lnTo>
                  <a:lnTo>
                    <a:pt x="170821" y="0"/>
                  </a:lnTo>
                  <a:lnTo>
                    <a:pt x="256231" y="33939"/>
                  </a:lnTo>
                  <a:lnTo>
                    <a:pt x="341642" y="76363"/>
                  </a:lnTo>
                  <a:lnTo>
                    <a:pt x="427053" y="178181"/>
                  </a:lnTo>
                  <a:lnTo>
                    <a:pt x="512463" y="118787"/>
                  </a:lnTo>
                  <a:lnTo>
                    <a:pt x="597874" y="59393"/>
                  </a:lnTo>
                  <a:lnTo>
                    <a:pt x="683284" y="16969"/>
                  </a:lnTo>
                  <a:lnTo>
                    <a:pt x="768695" y="16969"/>
                  </a:lnTo>
                  <a:lnTo>
                    <a:pt x="854106" y="8484"/>
                  </a:lnTo>
                </a:path>
              </a:pathLst>
            </a:custGeom>
            <a:ln w="27101" cap="flat">
              <a:solidFill>
                <a:srgbClr val="1CABE2">
                  <a:alpha val="100000"/>
                </a:srgbClr>
              </a:solidFill>
              <a:prstDash val="solid"/>
              <a:round/>
            </a:ln>
          </p:spPr>
          <p:txBody>
            <a:bodyPr/>
            <a:lstStyle/>
            <a:p/>
          </p:txBody>
        </p:sp>
        <p:sp>
          <p:nvSpPr>
            <p:cNvPr id="72" name="pt72"/>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4" name="tx84"/>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5" name="tx85"/>
            <p:cNvSpPr/>
            <p:nvPr/>
          </p:nvSpPr>
          <p:spPr>
            <a:xfrm>
              <a:off x="262464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6" name="tx86"/>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pl8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2337263" y="4586970"/>
              <a:ext cx="854106" cy="186666"/>
            </a:xfrm>
            <a:custGeom>
              <a:avLst/>
              <a:pathLst>
                <a:path w="854106" h="186666">
                  <a:moveTo>
                    <a:pt x="0" y="76363"/>
                  </a:moveTo>
                  <a:lnTo>
                    <a:pt x="85410" y="0"/>
                  </a:lnTo>
                  <a:lnTo>
                    <a:pt x="170821" y="8484"/>
                  </a:lnTo>
                  <a:lnTo>
                    <a:pt x="256231" y="33939"/>
                  </a:lnTo>
                  <a:lnTo>
                    <a:pt x="341642" y="93333"/>
                  </a:lnTo>
                  <a:lnTo>
                    <a:pt x="427053" y="186666"/>
                  </a:lnTo>
                  <a:lnTo>
                    <a:pt x="512463" y="110302"/>
                  </a:lnTo>
                  <a:lnTo>
                    <a:pt x="597874" y="42424"/>
                  </a:lnTo>
                  <a:lnTo>
                    <a:pt x="683284" y="8484"/>
                  </a:lnTo>
                  <a:lnTo>
                    <a:pt x="768695" y="33939"/>
                  </a:lnTo>
                  <a:lnTo>
                    <a:pt x="854106" y="33939"/>
                  </a:lnTo>
                </a:path>
              </a:pathLst>
            </a:custGeom>
            <a:ln w="27101" cap="flat">
              <a:solidFill>
                <a:srgbClr val="1CABE2">
                  <a:alpha val="100000"/>
                </a:srgbClr>
              </a:solidFill>
              <a:prstDash val="solid"/>
              <a:round/>
            </a:ln>
          </p:spPr>
          <p:txBody>
            <a:bodyPr/>
            <a:lstStyle/>
            <a:p/>
          </p:txBody>
        </p:sp>
        <p:sp>
          <p:nvSpPr>
            <p:cNvPr id="107" name="pt107"/>
            <p:cNvSpPr/>
            <p:nvPr/>
          </p:nvSpPr>
          <p:spPr>
            <a:xfrm>
              <a:off x="2319213"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04623"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185333"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19" name="tx119"/>
            <p:cNvSpPr/>
            <p:nvPr/>
          </p:nvSpPr>
          <p:spPr>
            <a:xfrm>
              <a:off x="3223926" y="452859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4797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178181"/>
            </a:xfrm>
            <a:custGeom>
              <a:avLst/>
              <a:pathLst>
                <a:path w="2135265" h="178181">
                  <a:moveTo>
                    <a:pt x="0" y="67878"/>
                  </a:moveTo>
                  <a:lnTo>
                    <a:pt x="85410" y="0"/>
                  </a:lnTo>
                  <a:lnTo>
                    <a:pt x="170821" y="25454"/>
                  </a:lnTo>
                  <a:lnTo>
                    <a:pt x="256231" y="8484"/>
                  </a:lnTo>
                  <a:lnTo>
                    <a:pt x="341642" y="25454"/>
                  </a:lnTo>
                  <a:lnTo>
                    <a:pt x="427053" y="8484"/>
                  </a:lnTo>
                  <a:lnTo>
                    <a:pt x="512463" y="0"/>
                  </a:lnTo>
                  <a:lnTo>
                    <a:pt x="597874" y="0"/>
                  </a:lnTo>
                  <a:lnTo>
                    <a:pt x="683284" y="8484"/>
                  </a:lnTo>
                  <a:lnTo>
                    <a:pt x="768695" y="8484"/>
                  </a:lnTo>
                  <a:lnTo>
                    <a:pt x="854106" y="8484"/>
                  </a:lnTo>
                  <a:lnTo>
                    <a:pt x="939516" y="8484"/>
                  </a:lnTo>
                  <a:lnTo>
                    <a:pt x="1024927" y="8484"/>
                  </a:lnTo>
                  <a:lnTo>
                    <a:pt x="1110337" y="0"/>
                  </a:lnTo>
                  <a:lnTo>
                    <a:pt x="1195748" y="8484"/>
                  </a:lnTo>
                  <a:lnTo>
                    <a:pt x="1281159" y="0"/>
                  </a:lnTo>
                  <a:lnTo>
                    <a:pt x="1366569" y="0"/>
                  </a:lnTo>
                  <a:lnTo>
                    <a:pt x="1451980" y="0"/>
                  </a:lnTo>
                  <a:lnTo>
                    <a:pt x="1537390" y="8484"/>
                  </a:lnTo>
                  <a:lnTo>
                    <a:pt x="1622801" y="76363"/>
                  </a:lnTo>
                  <a:lnTo>
                    <a:pt x="1708212" y="178181"/>
                  </a:lnTo>
                  <a:lnTo>
                    <a:pt x="1793622" y="118787"/>
                  </a:lnTo>
                  <a:lnTo>
                    <a:pt x="1879033" y="59393"/>
                  </a:lnTo>
                  <a:lnTo>
                    <a:pt x="1964443" y="16969"/>
                  </a:lnTo>
                  <a:lnTo>
                    <a:pt x="2049854" y="16969"/>
                  </a:lnTo>
                  <a:lnTo>
                    <a:pt x="2135265" y="848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85716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tx169"/>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5418832"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58884"/>
              <a:ext cx="2135265" cy="195151"/>
            </a:xfrm>
            <a:custGeom>
              <a:avLst/>
              <a:pathLst>
                <a:path w="2135265" h="195151">
                  <a:moveTo>
                    <a:pt x="0" y="42424"/>
                  </a:moveTo>
                  <a:lnTo>
                    <a:pt x="85410" y="0"/>
                  </a:lnTo>
                  <a:lnTo>
                    <a:pt x="170821" y="33939"/>
                  </a:lnTo>
                  <a:lnTo>
                    <a:pt x="256231" y="25454"/>
                  </a:lnTo>
                  <a:lnTo>
                    <a:pt x="341642" y="0"/>
                  </a:lnTo>
                  <a:lnTo>
                    <a:pt x="427053" y="33939"/>
                  </a:lnTo>
                  <a:lnTo>
                    <a:pt x="512463" y="0"/>
                  </a:lnTo>
                  <a:lnTo>
                    <a:pt x="597874" y="33939"/>
                  </a:lnTo>
                  <a:lnTo>
                    <a:pt x="683284" y="33939"/>
                  </a:lnTo>
                  <a:lnTo>
                    <a:pt x="768695" y="33939"/>
                  </a:lnTo>
                  <a:lnTo>
                    <a:pt x="854106" y="8484"/>
                  </a:lnTo>
                  <a:lnTo>
                    <a:pt x="939516" y="8484"/>
                  </a:lnTo>
                  <a:lnTo>
                    <a:pt x="1024927" y="8484"/>
                  </a:lnTo>
                  <a:lnTo>
                    <a:pt x="1110337" y="16969"/>
                  </a:lnTo>
                  <a:lnTo>
                    <a:pt x="1195748" y="8484"/>
                  </a:lnTo>
                  <a:lnTo>
                    <a:pt x="1281159" y="42424"/>
                  </a:lnTo>
                  <a:lnTo>
                    <a:pt x="1366569" y="25454"/>
                  </a:lnTo>
                  <a:lnTo>
                    <a:pt x="1451980" y="50909"/>
                  </a:lnTo>
                  <a:lnTo>
                    <a:pt x="1537390" y="59393"/>
                  </a:lnTo>
                  <a:lnTo>
                    <a:pt x="1622801" y="101818"/>
                  </a:lnTo>
                  <a:lnTo>
                    <a:pt x="1708212" y="195151"/>
                  </a:lnTo>
                  <a:lnTo>
                    <a:pt x="1793622" y="152727"/>
                  </a:lnTo>
                  <a:lnTo>
                    <a:pt x="1879033" y="110302"/>
                  </a:lnTo>
                  <a:lnTo>
                    <a:pt x="1964443" y="33939"/>
                  </a:lnTo>
                  <a:lnTo>
                    <a:pt x="2049854" y="0"/>
                  </a:lnTo>
                  <a:lnTo>
                    <a:pt x="2135265" y="4242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9" name="tx219"/>
            <p:cNvSpPr/>
            <p:nvPr/>
          </p:nvSpPr>
          <p:spPr>
            <a:xfrm>
              <a:off x="6018113"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tx220"/>
            <p:cNvSpPr/>
            <p:nvPr/>
          </p:nvSpPr>
          <p:spPr>
            <a:xfrm>
              <a:off x="5418832"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21" name="tx221"/>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47768"/>
              <a:ext cx="2135265" cy="186666"/>
            </a:xfrm>
            <a:custGeom>
              <a:avLst/>
              <a:pathLst>
                <a:path w="2135265" h="186666">
                  <a:moveTo>
                    <a:pt x="0" y="67878"/>
                  </a:moveTo>
                  <a:lnTo>
                    <a:pt x="85410" y="0"/>
                  </a:lnTo>
                  <a:lnTo>
                    <a:pt x="170821" y="33939"/>
                  </a:lnTo>
                  <a:lnTo>
                    <a:pt x="256231" y="16969"/>
                  </a:lnTo>
                  <a:lnTo>
                    <a:pt x="341642" y="33939"/>
                  </a:lnTo>
                  <a:lnTo>
                    <a:pt x="427053" y="33939"/>
                  </a:lnTo>
                  <a:lnTo>
                    <a:pt x="512463" y="8484"/>
                  </a:lnTo>
                  <a:lnTo>
                    <a:pt x="597874" y="8484"/>
                  </a:lnTo>
                  <a:lnTo>
                    <a:pt x="683284" y="16969"/>
                  </a:lnTo>
                  <a:lnTo>
                    <a:pt x="768695" y="8484"/>
                  </a:lnTo>
                  <a:lnTo>
                    <a:pt x="854106" y="8484"/>
                  </a:lnTo>
                  <a:lnTo>
                    <a:pt x="939516" y="8484"/>
                  </a:lnTo>
                  <a:lnTo>
                    <a:pt x="1024927" y="8484"/>
                  </a:lnTo>
                  <a:lnTo>
                    <a:pt x="1110337" y="8484"/>
                  </a:lnTo>
                  <a:lnTo>
                    <a:pt x="1195748" y="8484"/>
                  </a:lnTo>
                  <a:lnTo>
                    <a:pt x="1281159" y="0"/>
                  </a:lnTo>
                  <a:lnTo>
                    <a:pt x="1366569" y="8484"/>
                  </a:lnTo>
                  <a:lnTo>
                    <a:pt x="1451980" y="0"/>
                  </a:lnTo>
                  <a:lnTo>
                    <a:pt x="1537390" y="25454"/>
                  </a:lnTo>
                  <a:lnTo>
                    <a:pt x="1622801" y="84848"/>
                  </a:lnTo>
                  <a:lnTo>
                    <a:pt x="1708212" y="186666"/>
                  </a:lnTo>
                  <a:lnTo>
                    <a:pt x="1793622" y="118787"/>
                  </a:lnTo>
                  <a:lnTo>
                    <a:pt x="1879033" y="59393"/>
                  </a:lnTo>
                  <a:lnTo>
                    <a:pt x="1964443" y="2545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0534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9" name="tx269"/>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0" name="tx270"/>
            <p:cNvSpPr/>
            <p:nvPr/>
          </p:nvSpPr>
          <p:spPr>
            <a:xfrm>
              <a:off x="8213020"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1" name="tx271"/>
            <p:cNvSpPr/>
            <p:nvPr/>
          </p:nvSpPr>
          <p:spPr>
            <a:xfrm>
              <a:off x="8640073"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3258884"/>
              <a:ext cx="2135265" cy="161211"/>
            </a:xfrm>
            <a:custGeom>
              <a:avLst/>
              <a:pathLst>
                <a:path w="2135265" h="161211">
                  <a:moveTo>
                    <a:pt x="0" y="135757"/>
                  </a:moveTo>
                  <a:lnTo>
                    <a:pt x="85410" y="101818"/>
                  </a:lnTo>
                  <a:lnTo>
                    <a:pt x="170821" y="76363"/>
                  </a:lnTo>
                  <a:lnTo>
                    <a:pt x="256231" y="67878"/>
                  </a:lnTo>
                  <a:lnTo>
                    <a:pt x="341642" y="8484"/>
                  </a:lnTo>
                  <a:lnTo>
                    <a:pt x="427053" y="59393"/>
                  </a:lnTo>
                  <a:lnTo>
                    <a:pt x="512463" y="93333"/>
                  </a:lnTo>
                  <a:lnTo>
                    <a:pt x="597874" y="16969"/>
                  </a:lnTo>
                  <a:lnTo>
                    <a:pt x="683284" y="76363"/>
                  </a:lnTo>
                  <a:lnTo>
                    <a:pt x="768695" y="76363"/>
                  </a:lnTo>
                  <a:lnTo>
                    <a:pt x="854106" y="33939"/>
                  </a:lnTo>
                  <a:lnTo>
                    <a:pt x="939516" y="33939"/>
                  </a:lnTo>
                  <a:lnTo>
                    <a:pt x="1024927" y="25454"/>
                  </a:lnTo>
                  <a:lnTo>
                    <a:pt x="1110337" y="8484"/>
                  </a:lnTo>
                  <a:lnTo>
                    <a:pt x="1195748" y="8484"/>
                  </a:lnTo>
                  <a:lnTo>
                    <a:pt x="1281159" y="25454"/>
                  </a:lnTo>
                  <a:lnTo>
                    <a:pt x="1366569" y="0"/>
                  </a:lnTo>
                  <a:lnTo>
                    <a:pt x="1451980" y="0"/>
                  </a:lnTo>
                  <a:lnTo>
                    <a:pt x="1537390" y="25454"/>
                  </a:lnTo>
                  <a:lnTo>
                    <a:pt x="1622801" y="50909"/>
                  </a:lnTo>
                  <a:lnTo>
                    <a:pt x="1708212" y="76363"/>
                  </a:lnTo>
                  <a:lnTo>
                    <a:pt x="1793622" y="118787"/>
                  </a:lnTo>
                  <a:lnTo>
                    <a:pt x="1879033" y="161211"/>
                  </a:lnTo>
                  <a:lnTo>
                    <a:pt x="1964443" y="84848"/>
                  </a:lnTo>
                  <a:lnTo>
                    <a:pt x="2049854" y="25454"/>
                  </a:lnTo>
                  <a:lnTo>
                    <a:pt x="2135265" y="76363"/>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730971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6513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9" name="tx319"/>
            <p:cNvSpPr/>
            <p:nvPr/>
          </p:nvSpPr>
          <p:spPr>
            <a:xfrm>
              <a:off x="8812300"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20" name="tx32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21" name="tx321"/>
            <p:cNvSpPr/>
            <p:nvPr/>
          </p:nvSpPr>
          <p:spPr>
            <a:xfrm>
              <a:off x="8640073"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22" name="tx32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3" name="tx32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4" name="tx32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5" name="tx32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6" name="tx32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7" name="tx32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8" name="tx32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9" name="tx32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9" name="pt36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tx37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2" name="tx37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3" name="tx373"/>
            <p:cNvSpPr/>
            <p:nvPr/>
          </p:nvSpPr>
          <p:spPr>
            <a:xfrm>
              <a:off x="2420391" y="1330710"/>
              <a:ext cx="49950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Jordan, 2000-2025</a:t>
              </a:r>
            </a:p>
          </p:txBody>
        </p:sp>
        <p:sp>
          <p:nvSpPr>
            <p:cNvPr id="374" name="tx37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5" name="tx37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(90%), followed by ROTAC (93%).
Compared to 2019, coverage of 6 vaccines increased (BCG, DTP1, DTP3, IPV1, MCV1 and ROTAC) and one vaccine decreased (MCV2).
Compared to 2024, coverage of 3 vaccines increased (BCG, DTP1 and IPV1), 3 vaccines decreased (DTP3, MCV1 and MCV2), and one vaccine remained constant (ROTAC).</a:t>
            </a:r>
          </a:p>
        </p:txBody>
      </p:sp>
      <p:sp>
        <p:nvSpPr>
          <p:cNvPr id="3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had its lowest coverage in MCV2 (90%), while most other routine vaccines clustered around 93-98%; 6 antigens increased since 2019, and 3 antigens decreased since 2024.</a:t>
            </a:r>
          </a:p>
        </p:txBody>
      </p:sp>
      <p:grpSp xmlns:pic="http://schemas.openxmlformats.org/drawingml/2006/picture">
        <p:nvGrpSpPr>
          <p:cNvPr id="378" name=""/>
          <p:cNvGrpSpPr/>
          <p:nvPr/>
        </p:nvGrpSpPr>
        <p:grpSpPr>
          <a:xfrm>
            <a:off x="292608" y="1097280"/>
            <a:ext cx="8595360" cy="28575"/>
            <a:chOff x="292608" y="1097280"/>
            <a:chExt cx="8595360" cy="28575"/>
          </a:xfrm>
        </p:grpSpPr>
        <p:sp>
          <p:nvSpPr>
            <p:cNvPr id="3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043891"/>
            </a:xfrm>
            <a:custGeom>
              <a:avLst/>
              <a:pathLst>
                <a:path w="6518190" h="1043891">
                  <a:moveTo>
                    <a:pt x="0" y="379596"/>
                  </a:moveTo>
                  <a:lnTo>
                    <a:pt x="260727" y="0"/>
                  </a:lnTo>
                  <a:lnTo>
                    <a:pt x="521455" y="189798"/>
                  </a:lnTo>
                  <a:lnTo>
                    <a:pt x="782182" y="94899"/>
                  </a:lnTo>
                  <a:lnTo>
                    <a:pt x="1042910" y="189798"/>
                  </a:lnTo>
                  <a:lnTo>
                    <a:pt x="1303638" y="189798"/>
                  </a:lnTo>
                  <a:lnTo>
                    <a:pt x="1564365" y="47449"/>
                  </a:lnTo>
                  <a:lnTo>
                    <a:pt x="1825093" y="47449"/>
                  </a:lnTo>
                  <a:lnTo>
                    <a:pt x="2085820" y="94899"/>
                  </a:lnTo>
                  <a:lnTo>
                    <a:pt x="2346548" y="47449"/>
                  </a:lnTo>
                  <a:lnTo>
                    <a:pt x="2607276" y="47449"/>
                  </a:lnTo>
                  <a:lnTo>
                    <a:pt x="2868003" y="47449"/>
                  </a:lnTo>
                  <a:lnTo>
                    <a:pt x="3128731" y="47449"/>
                  </a:lnTo>
                  <a:lnTo>
                    <a:pt x="3389458" y="47449"/>
                  </a:lnTo>
                  <a:lnTo>
                    <a:pt x="3650186" y="47449"/>
                  </a:lnTo>
                  <a:lnTo>
                    <a:pt x="3910914" y="0"/>
                  </a:lnTo>
                  <a:lnTo>
                    <a:pt x="4171641" y="47449"/>
                  </a:lnTo>
                  <a:lnTo>
                    <a:pt x="4432369" y="0"/>
                  </a:lnTo>
                  <a:lnTo>
                    <a:pt x="4693096" y="142348"/>
                  </a:lnTo>
                  <a:lnTo>
                    <a:pt x="4953824" y="474496"/>
                  </a:lnTo>
                  <a:lnTo>
                    <a:pt x="5214552" y="1043891"/>
                  </a:lnTo>
                  <a:lnTo>
                    <a:pt x="5475279" y="664294"/>
                  </a:lnTo>
                  <a:lnTo>
                    <a:pt x="5736007" y="332147"/>
                  </a:lnTo>
                  <a:lnTo>
                    <a:pt x="5996734" y="142348"/>
                  </a:lnTo>
                  <a:lnTo>
                    <a:pt x="6257462" y="14234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043891"/>
            </a:xfrm>
            <a:custGeom>
              <a:avLst/>
              <a:pathLst>
                <a:path w="6518190" h="1043891">
                  <a:moveTo>
                    <a:pt x="0" y="284697"/>
                  </a:moveTo>
                  <a:lnTo>
                    <a:pt x="260727" y="94899"/>
                  </a:lnTo>
                  <a:lnTo>
                    <a:pt x="521455" y="189798"/>
                  </a:lnTo>
                  <a:lnTo>
                    <a:pt x="782182" y="94899"/>
                  </a:lnTo>
                  <a:lnTo>
                    <a:pt x="1042910" y="189798"/>
                  </a:lnTo>
                  <a:lnTo>
                    <a:pt x="1303638" y="189798"/>
                  </a:lnTo>
                  <a:lnTo>
                    <a:pt x="1564365" y="47449"/>
                  </a:lnTo>
                  <a:lnTo>
                    <a:pt x="1825093" y="47449"/>
                  </a:lnTo>
                  <a:lnTo>
                    <a:pt x="2085820" y="94899"/>
                  </a:lnTo>
                  <a:lnTo>
                    <a:pt x="2346548" y="47449"/>
                  </a:lnTo>
                  <a:lnTo>
                    <a:pt x="2607276" y="47449"/>
                  </a:lnTo>
                  <a:lnTo>
                    <a:pt x="2868003" y="47449"/>
                  </a:lnTo>
                  <a:lnTo>
                    <a:pt x="3128731" y="47449"/>
                  </a:lnTo>
                  <a:lnTo>
                    <a:pt x="3389458" y="47449"/>
                  </a:lnTo>
                  <a:lnTo>
                    <a:pt x="3650186" y="47449"/>
                  </a:lnTo>
                  <a:lnTo>
                    <a:pt x="3910914" y="0"/>
                  </a:lnTo>
                  <a:lnTo>
                    <a:pt x="4171641" y="47449"/>
                  </a:lnTo>
                  <a:lnTo>
                    <a:pt x="4432369" y="0"/>
                  </a:lnTo>
                  <a:lnTo>
                    <a:pt x="4693096" y="142348"/>
                  </a:lnTo>
                  <a:lnTo>
                    <a:pt x="4953824" y="474496"/>
                  </a:lnTo>
                  <a:lnTo>
                    <a:pt x="5214552" y="1043891"/>
                  </a:lnTo>
                  <a:lnTo>
                    <a:pt x="5475279" y="664294"/>
                  </a:lnTo>
                  <a:lnTo>
                    <a:pt x="5736007" y="332147"/>
                  </a:lnTo>
                  <a:lnTo>
                    <a:pt x="5996734" y="142348"/>
                  </a:lnTo>
                  <a:lnTo>
                    <a:pt x="6257462" y="142348"/>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395982" y="930799"/>
              <a:ext cx="6257462" cy="1897984"/>
            </a:xfrm>
            <a:custGeom>
              <a:avLst/>
              <a:pathLst>
                <a:path w="6257462" h="1897984">
                  <a:moveTo>
                    <a:pt x="0" y="1897984"/>
                  </a:moveTo>
                  <a:lnTo>
                    <a:pt x="260727" y="189798"/>
                  </a:lnTo>
                  <a:lnTo>
                    <a:pt x="521455" y="94899"/>
                  </a:lnTo>
                  <a:lnTo>
                    <a:pt x="782182" y="189798"/>
                  </a:lnTo>
                  <a:lnTo>
                    <a:pt x="1042910" y="189798"/>
                  </a:lnTo>
                  <a:lnTo>
                    <a:pt x="1303638" y="47449"/>
                  </a:lnTo>
                  <a:lnTo>
                    <a:pt x="1564365" y="47449"/>
                  </a:lnTo>
                  <a:lnTo>
                    <a:pt x="1825093" y="94899"/>
                  </a:lnTo>
                  <a:lnTo>
                    <a:pt x="2085820" y="47449"/>
                  </a:lnTo>
                  <a:lnTo>
                    <a:pt x="2346548" y="47449"/>
                  </a:lnTo>
                  <a:lnTo>
                    <a:pt x="2607276" y="47449"/>
                  </a:lnTo>
                  <a:lnTo>
                    <a:pt x="2868003" y="47449"/>
                  </a:lnTo>
                  <a:lnTo>
                    <a:pt x="3128731" y="47449"/>
                  </a:lnTo>
                  <a:lnTo>
                    <a:pt x="3389458" y="47449"/>
                  </a:lnTo>
                  <a:lnTo>
                    <a:pt x="3650186" y="0"/>
                  </a:lnTo>
                  <a:lnTo>
                    <a:pt x="3910914" y="47449"/>
                  </a:lnTo>
                  <a:lnTo>
                    <a:pt x="4171641" y="0"/>
                  </a:lnTo>
                  <a:lnTo>
                    <a:pt x="4432369" y="142348"/>
                  </a:lnTo>
                  <a:lnTo>
                    <a:pt x="4693096" y="474496"/>
                  </a:lnTo>
                  <a:lnTo>
                    <a:pt x="4953824" y="1043891"/>
                  </a:lnTo>
                  <a:lnTo>
                    <a:pt x="5214552" y="664294"/>
                  </a:lnTo>
                  <a:lnTo>
                    <a:pt x="5475279" y="332147"/>
                  </a:lnTo>
                  <a:lnTo>
                    <a:pt x="5736007" y="142348"/>
                  </a:lnTo>
                  <a:lnTo>
                    <a:pt x="5996734" y="142348"/>
                  </a:lnTo>
                  <a:lnTo>
                    <a:pt x="6257462" y="189798"/>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996441"/>
            </a:xfrm>
            <a:custGeom>
              <a:avLst/>
              <a:pathLst>
                <a:path w="2607276" h="996441">
                  <a:moveTo>
                    <a:pt x="0" y="0"/>
                  </a:moveTo>
                  <a:lnTo>
                    <a:pt x="260727" y="0"/>
                  </a:lnTo>
                  <a:lnTo>
                    <a:pt x="521455" y="0"/>
                  </a:lnTo>
                  <a:lnTo>
                    <a:pt x="782182" y="189798"/>
                  </a:lnTo>
                  <a:lnTo>
                    <a:pt x="1042910" y="427046"/>
                  </a:lnTo>
                  <a:lnTo>
                    <a:pt x="1303638" y="996441"/>
                  </a:lnTo>
                  <a:lnTo>
                    <a:pt x="1564365" y="664294"/>
                  </a:lnTo>
                  <a:lnTo>
                    <a:pt x="1825093" y="332147"/>
                  </a:lnTo>
                  <a:lnTo>
                    <a:pt x="2085820" y="94899"/>
                  </a:lnTo>
                  <a:lnTo>
                    <a:pt x="2346548" y="94899"/>
                  </a:lnTo>
                  <a:lnTo>
                    <a:pt x="2607276" y="47449"/>
                  </a:lnTo>
                </a:path>
              </a:pathLst>
            </a:custGeom>
            <a:ln w="27101" cap="flat">
              <a:solidFill>
                <a:srgbClr val="6A3D9A">
                  <a:alpha val="100000"/>
                </a:srgbClr>
              </a:solidFill>
              <a:prstDash val="solid"/>
              <a:round/>
            </a:ln>
          </p:spPr>
          <p:txBody>
            <a:bodyPr/>
            <a:lstStyle/>
            <a:p/>
          </p:txBody>
        </p:sp>
        <p:sp>
          <p:nvSpPr>
            <p:cNvPr id="42" name="pl42"/>
            <p:cNvSpPr/>
            <p:nvPr/>
          </p:nvSpPr>
          <p:spPr>
            <a:xfrm>
              <a:off x="6610535" y="1120597"/>
              <a:ext cx="1042910" cy="474496"/>
            </a:xfrm>
            <a:custGeom>
              <a:avLst/>
              <a:pathLst>
                <a:path w="1042910" h="474496">
                  <a:moveTo>
                    <a:pt x="0" y="474496"/>
                  </a:moveTo>
                  <a:lnTo>
                    <a:pt x="260727" y="142348"/>
                  </a:lnTo>
                  <a:lnTo>
                    <a:pt x="521455" y="0"/>
                  </a:lnTo>
                  <a:lnTo>
                    <a:pt x="782182" y="47449"/>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1091341"/>
            </a:xfrm>
            <a:custGeom>
              <a:avLst/>
              <a:pathLst>
                <a:path w="6518190" h="1091341">
                  <a:moveTo>
                    <a:pt x="0" y="237248"/>
                  </a:moveTo>
                  <a:lnTo>
                    <a:pt x="260727" y="0"/>
                  </a:lnTo>
                  <a:lnTo>
                    <a:pt x="521455" y="189798"/>
                  </a:lnTo>
                  <a:lnTo>
                    <a:pt x="782182" y="142348"/>
                  </a:lnTo>
                  <a:lnTo>
                    <a:pt x="1042910" y="0"/>
                  </a:lnTo>
                  <a:lnTo>
                    <a:pt x="1303638" y="189798"/>
                  </a:lnTo>
                  <a:lnTo>
                    <a:pt x="1564365" y="0"/>
                  </a:lnTo>
                  <a:lnTo>
                    <a:pt x="1825093" y="189798"/>
                  </a:lnTo>
                  <a:lnTo>
                    <a:pt x="2085820" y="189798"/>
                  </a:lnTo>
                  <a:lnTo>
                    <a:pt x="2346548" y="189798"/>
                  </a:lnTo>
                  <a:lnTo>
                    <a:pt x="2607276" y="47449"/>
                  </a:lnTo>
                  <a:lnTo>
                    <a:pt x="2868003" y="47449"/>
                  </a:lnTo>
                  <a:lnTo>
                    <a:pt x="3128731" y="47449"/>
                  </a:lnTo>
                  <a:lnTo>
                    <a:pt x="3389458" y="94899"/>
                  </a:lnTo>
                  <a:lnTo>
                    <a:pt x="3650186" y="47449"/>
                  </a:lnTo>
                  <a:lnTo>
                    <a:pt x="3910914" y="237248"/>
                  </a:lnTo>
                  <a:lnTo>
                    <a:pt x="4171641" y="142348"/>
                  </a:lnTo>
                  <a:lnTo>
                    <a:pt x="4432369" y="284697"/>
                  </a:lnTo>
                  <a:lnTo>
                    <a:pt x="4693096" y="332147"/>
                  </a:lnTo>
                  <a:lnTo>
                    <a:pt x="4953824" y="569395"/>
                  </a:lnTo>
                  <a:lnTo>
                    <a:pt x="5214552" y="1091341"/>
                  </a:lnTo>
                  <a:lnTo>
                    <a:pt x="5475279" y="854093"/>
                  </a:lnTo>
                  <a:lnTo>
                    <a:pt x="5736007" y="616844"/>
                  </a:lnTo>
                  <a:lnTo>
                    <a:pt x="5996734" y="189798"/>
                  </a:lnTo>
                  <a:lnTo>
                    <a:pt x="6257462" y="0"/>
                  </a:lnTo>
                  <a:lnTo>
                    <a:pt x="651819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01542"/>
            </a:xfrm>
            <a:custGeom>
              <a:avLst/>
              <a:pathLst>
                <a:path w="6518190" h="901542">
                  <a:moveTo>
                    <a:pt x="0" y="759193"/>
                  </a:moveTo>
                  <a:lnTo>
                    <a:pt x="260727" y="569395"/>
                  </a:lnTo>
                  <a:lnTo>
                    <a:pt x="521455" y="427046"/>
                  </a:lnTo>
                  <a:lnTo>
                    <a:pt x="782182" y="379596"/>
                  </a:lnTo>
                  <a:lnTo>
                    <a:pt x="1042910" y="47449"/>
                  </a:lnTo>
                  <a:lnTo>
                    <a:pt x="1303638" y="332147"/>
                  </a:lnTo>
                  <a:lnTo>
                    <a:pt x="1564365" y="521945"/>
                  </a:lnTo>
                  <a:lnTo>
                    <a:pt x="1825093" y="94899"/>
                  </a:lnTo>
                  <a:lnTo>
                    <a:pt x="2085820" y="427046"/>
                  </a:lnTo>
                  <a:lnTo>
                    <a:pt x="2346548" y="427046"/>
                  </a:lnTo>
                  <a:lnTo>
                    <a:pt x="2607276" y="189798"/>
                  </a:lnTo>
                  <a:lnTo>
                    <a:pt x="2868003" y="189798"/>
                  </a:lnTo>
                  <a:lnTo>
                    <a:pt x="3128731" y="142348"/>
                  </a:lnTo>
                  <a:lnTo>
                    <a:pt x="3389458" y="47449"/>
                  </a:lnTo>
                  <a:lnTo>
                    <a:pt x="3650186" y="47449"/>
                  </a:lnTo>
                  <a:lnTo>
                    <a:pt x="3910914" y="142348"/>
                  </a:lnTo>
                  <a:lnTo>
                    <a:pt x="4171641" y="0"/>
                  </a:lnTo>
                  <a:lnTo>
                    <a:pt x="4432369" y="0"/>
                  </a:lnTo>
                  <a:lnTo>
                    <a:pt x="4693096" y="142348"/>
                  </a:lnTo>
                  <a:lnTo>
                    <a:pt x="4953824" y="284697"/>
                  </a:lnTo>
                  <a:lnTo>
                    <a:pt x="5214552" y="427046"/>
                  </a:lnTo>
                  <a:lnTo>
                    <a:pt x="5475279" y="664294"/>
                  </a:lnTo>
                  <a:lnTo>
                    <a:pt x="5736007" y="901542"/>
                  </a:lnTo>
                  <a:lnTo>
                    <a:pt x="5996734" y="474496"/>
                  </a:lnTo>
                  <a:lnTo>
                    <a:pt x="6257462" y="142348"/>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5046169" y="1025698"/>
              <a:ext cx="2607276" cy="1043891"/>
            </a:xfrm>
            <a:custGeom>
              <a:avLst/>
              <a:pathLst>
                <a:path w="2607276" h="1043891">
                  <a:moveTo>
                    <a:pt x="0" y="427046"/>
                  </a:moveTo>
                  <a:lnTo>
                    <a:pt x="260727" y="0"/>
                  </a:lnTo>
                  <a:lnTo>
                    <a:pt x="521455" y="47449"/>
                  </a:lnTo>
                  <a:lnTo>
                    <a:pt x="782182" y="189798"/>
                  </a:lnTo>
                  <a:lnTo>
                    <a:pt x="1042910" y="521945"/>
                  </a:lnTo>
                  <a:lnTo>
                    <a:pt x="1303638" y="1043891"/>
                  </a:lnTo>
                  <a:lnTo>
                    <a:pt x="1564365" y="616844"/>
                  </a:lnTo>
                  <a:lnTo>
                    <a:pt x="1825093" y="237248"/>
                  </a:lnTo>
                  <a:lnTo>
                    <a:pt x="2085820" y="47449"/>
                  </a:lnTo>
                  <a:lnTo>
                    <a:pt x="2346548" y="189798"/>
                  </a:lnTo>
                  <a:lnTo>
                    <a:pt x="2607276" y="189798"/>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1091341"/>
            </a:xfrm>
            <a:custGeom>
              <a:avLst/>
              <a:pathLst>
                <a:path w="6518190" h="1091341">
                  <a:moveTo>
                    <a:pt x="0" y="759193"/>
                  </a:moveTo>
                  <a:lnTo>
                    <a:pt x="260727" y="569395"/>
                  </a:lnTo>
                  <a:lnTo>
                    <a:pt x="521455" y="427046"/>
                  </a:lnTo>
                  <a:lnTo>
                    <a:pt x="782182" y="379596"/>
                  </a:lnTo>
                  <a:lnTo>
                    <a:pt x="1042910" y="47449"/>
                  </a:lnTo>
                  <a:lnTo>
                    <a:pt x="1303638" y="332147"/>
                  </a:lnTo>
                  <a:lnTo>
                    <a:pt x="1564365" y="521945"/>
                  </a:lnTo>
                  <a:lnTo>
                    <a:pt x="1825093" y="94899"/>
                  </a:lnTo>
                  <a:lnTo>
                    <a:pt x="2085820" y="427046"/>
                  </a:lnTo>
                  <a:lnTo>
                    <a:pt x="2346548" y="427046"/>
                  </a:lnTo>
                  <a:lnTo>
                    <a:pt x="2607276" y="189798"/>
                  </a:lnTo>
                  <a:lnTo>
                    <a:pt x="2868003" y="189798"/>
                  </a:lnTo>
                  <a:lnTo>
                    <a:pt x="3128731" y="142348"/>
                  </a:lnTo>
                  <a:lnTo>
                    <a:pt x="3389458" y="47449"/>
                  </a:lnTo>
                  <a:lnTo>
                    <a:pt x="3650186" y="47449"/>
                  </a:lnTo>
                  <a:lnTo>
                    <a:pt x="3910914" y="142348"/>
                  </a:lnTo>
                  <a:lnTo>
                    <a:pt x="4171641" y="0"/>
                  </a:lnTo>
                  <a:lnTo>
                    <a:pt x="4432369" y="0"/>
                  </a:lnTo>
                  <a:lnTo>
                    <a:pt x="4693096" y="142348"/>
                  </a:lnTo>
                  <a:lnTo>
                    <a:pt x="4953824" y="284697"/>
                  </a:lnTo>
                  <a:lnTo>
                    <a:pt x="5214552" y="1091341"/>
                  </a:lnTo>
                  <a:lnTo>
                    <a:pt x="5475279" y="854093"/>
                  </a:lnTo>
                  <a:lnTo>
                    <a:pt x="5736007" y="616844"/>
                  </a:lnTo>
                  <a:lnTo>
                    <a:pt x="5996734" y="189798"/>
                  </a:lnTo>
                  <a:lnTo>
                    <a:pt x="6257462" y="0"/>
                  </a:lnTo>
                  <a:lnTo>
                    <a:pt x="6518190" y="237248"/>
                  </a:lnTo>
                </a:path>
              </a:pathLst>
            </a:custGeom>
            <a:ln w="27101" cap="flat">
              <a:solidFill>
                <a:srgbClr val="9A32CD">
                  <a:alpha val="100000"/>
                </a:srgbClr>
              </a:solidFill>
              <a:prstDash val="solid"/>
              <a:round/>
            </a:ln>
          </p:spPr>
          <p:txBody>
            <a:bodyPr/>
            <a:lstStyle/>
            <a:p/>
          </p:txBody>
        </p:sp>
        <p:sp>
          <p:nvSpPr>
            <p:cNvPr id="47" name="pl47"/>
            <p:cNvSpPr/>
            <p:nvPr/>
          </p:nvSpPr>
          <p:spPr>
            <a:xfrm>
              <a:off x="7670280" y="783936"/>
              <a:ext cx="754745" cy="190072"/>
            </a:xfrm>
            <a:custGeom>
              <a:avLst/>
              <a:pathLst>
                <a:path w="754745" h="190072">
                  <a:moveTo>
                    <a:pt x="754745" y="0"/>
                  </a:moveTo>
                  <a:lnTo>
                    <a:pt x="0" y="190072"/>
                  </a:lnTo>
                </a:path>
              </a:pathLst>
            </a:custGeom>
          </p:spPr>
          <p:txBody>
            <a:bodyPr/>
            <a:lstStyle/>
            <a:p/>
          </p:txBody>
        </p:sp>
        <p:sp>
          <p:nvSpPr>
            <p:cNvPr id="48" name="pl48"/>
            <p:cNvSpPr/>
            <p:nvPr/>
          </p:nvSpPr>
          <p:spPr>
            <a:xfrm>
              <a:off x="7663401" y="1130114"/>
              <a:ext cx="719544" cy="687792"/>
            </a:xfrm>
            <a:custGeom>
              <a:avLst/>
              <a:pathLst>
                <a:path w="719544" h="687792">
                  <a:moveTo>
                    <a:pt x="719544" y="687792"/>
                  </a:moveTo>
                  <a:lnTo>
                    <a:pt x="0" y="0"/>
                  </a:lnTo>
                </a:path>
              </a:pathLst>
            </a:custGeom>
          </p:spPr>
          <p:txBody>
            <a:bodyPr/>
            <a:lstStyle/>
            <a:p/>
          </p:txBody>
        </p:sp>
        <p:sp>
          <p:nvSpPr>
            <p:cNvPr id="49" name="pl49"/>
            <p:cNvSpPr/>
            <p:nvPr/>
          </p:nvSpPr>
          <p:spPr>
            <a:xfrm>
              <a:off x="7671285" y="1042540"/>
              <a:ext cx="657298" cy="75994"/>
            </a:xfrm>
            <a:custGeom>
              <a:avLst/>
              <a:pathLst>
                <a:path w="657298" h="75994">
                  <a:moveTo>
                    <a:pt x="657298" y="0"/>
                  </a:moveTo>
                  <a:lnTo>
                    <a:pt x="0" y="75994"/>
                  </a:lnTo>
                </a:path>
              </a:pathLst>
            </a:custGeom>
          </p:spPr>
          <p:txBody>
            <a:bodyPr/>
            <a:lstStyle/>
            <a:p/>
          </p:txBody>
        </p:sp>
        <p:sp>
          <p:nvSpPr>
            <p:cNvPr id="50" name="pl50"/>
            <p:cNvSpPr/>
            <p:nvPr/>
          </p:nvSpPr>
          <p:spPr>
            <a:xfrm>
              <a:off x="7670525" y="1124432"/>
              <a:ext cx="766569" cy="172122"/>
            </a:xfrm>
            <a:custGeom>
              <a:avLst/>
              <a:pathLst>
                <a:path w="766569" h="172122">
                  <a:moveTo>
                    <a:pt x="766569" y="172122"/>
                  </a:moveTo>
                  <a:lnTo>
                    <a:pt x="0" y="0"/>
                  </a:lnTo>
                </a:path>
              </a:pathLst>
            </a:custGeom>
          </p:spPr>
          <p:txBody>
            <a:bodyPr/>
            <a:lstStyle/>
            <a:p/>
          </p:txBody>
        </p:sp>
        <p:sp>
          <p:nvSpPr>
            <p:cNvPr id="51" name="pl51"/>
            <p:cNvSpPr/>
            <p:nvPr/>
          </p:nvSpPr>
          <p:spPr>
            <a:xfrm>
              <a:off x="7666831" y="1128280"/>
              <a:ext cx="740198" cy="424826"/>
            </a:xfrm>
            <a:custGeom>
              <a:avLst/>
              <a:pathLst>
                <a:path w="740198" h="424826">
                  <a:moveTo>
                    <a:pt x="740198" y="424826"/>
                  </a:moveTo>
                  <a:lnTo>
                    <a:pt x="0" y="0"/>
                  </a:lnTo>
                </a:path>
              </a:pathLst>
            </a:custGeom>
          </p:spPr>
          <p:txBody>
            <a:bodyPr/>
            <a:lstStyle/>
            <a:p/>
          </p:txBody>
        </p:sp>
        <p:sp>
          <p:nvSpPr>
            <p:cNvPr id="52" name="pl52"/>
            <p:cNvSpPr/>
            <p:nvPr/>
          </p:nvSpPr>
          <p:spPr>
            <a:xfrm>
              <a:off x="7661364" y="1178289"/>
              <a:ext cx="697497" cy="902178"/>
            </a:xfrm>
            <a:custGeom>
              <a:avLst/>
              <a:pathLst>
                <a:path w="697497" h="902178">
                  <a:moveTo>
                    <a:pt x="697497" y="902178"/>
                  </a:moveTo>
                  <a:lnTo>
                    <a:pt x="0" y="0"/>
                  </a:lnTo>
                </a:path>
              </a:pathLst>
            </a:custGeom>
          </p:spPr>
          <p:txBody>
            <a:bodyPr/>
            <a:lstStyle/>
            <a:p/>
          </p:txBody>
        </p:sp>
        <p:sp>
          <p:nvSpPr>
            <p:cNvPr id="53" name="pl53"/>
            <p:cNvSpPr/>
            <p:nvPr/>
          </p:nvSpPr>
          <p:spPr>
            <a:xfrm>
              <a:off x="7659307" y="1178820"/>
              <a:ext cx="633123" cy="1163482"/>
            </a:xfrm>
            <a:custGeom>
              <a:avLst/>
              <a:pathLst>
                <a:path w="633123" h="1163482">
                  <a:moveTo>
                    <a:pt x="633123" y="1163482"/>
                  </a:moveTo>
                  <a:lnTo>
                    <a:pt x="0" y="0"/>
                  </a:lnTo>
                </a:path>
              </a:pathLst>
            </a:custGeom>
          </p:spPr>
          <p:txBody>
            <a:bodyPr/>
            <a:lstStyle/>
            <a:p/>
          </p:txBody>
        </p:sp>
        <p:sp>
          <p:nvSpPr>
            <p:cNvPr id="54" name="pl54"/>
            <p:cNvSpPr/>
            <p:nvPr/>
          </p:nvSpPr>
          <p:spPr>
            <a:xfrm>
              <a:off x="7658914" y="1226351"/>
              <a:ext cx="693859" cy="1377107"/>
            </a:xfrm>
            <a:custGeom>
              <a:avLst/>
              <a:pathLst>
                <a:path w="693859" h="1377107">
                  <a:moveTo>
                    <a:pt x="693859" y="1377107"/>
                  </a:moveTo>
                  <a:lnTo>
                    <a:pt x="0" y="0"/>
                  </a:lnTo>
                </a:path>
              </a:pathLst>
            </a:custGeom>
          </p:spPr>
          <p:txBody>
            <a:bodyPr/>
            <a:lstStyle/>
            <a:p/>
          </p:txBody>
        </p:sp>
        <p:sp>
          <p:nvSpPr>
            <p:cNvPr id="55" name="pl55"/>
            <p:cNvSpPr/>
            <p:nvPr/>
          </p:nvSpPr>
          <p:spPr>
            <a:xfrm>
              <a:off x="7660885" y="1368228"/>
              <a:ext cx="1016895" cy="1419087"/>
            </a:xfrm>
            <a:custGeom>
              <a:avLst/>
              <a:pathLst>
                <a:path w="1016895" h="1419087">
                  <a:moveTo>
                    <a:pt x="1016895" y="1419087"/>
                  </a:moveTo>
                  <a:lnTo>
                    <a:pt x="0" y="0"/>
                  </a:lnTo>
                </a:path>
              </a:pathLst>
            </a:custGeom>
          </p:spPr>
          <p:txBody>
            <a:bodyPr/>
            <a:lstStyle/>
            <a:p/>
          </p:txBody>
        </p:sp>
        <p:sp>
          <p:nvSpPr>
            <p:cNvPr id="56" name="pg56"/>
            <p:cNvSpPr/>
            <p:nvPr/>
          </p:nvSpPr>
          <p:spPr>
            <a:xfrm>
              <a:off x="8356446" y="69523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73677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58" name="pg58"/>
            <p:cNvSpPr/>
            <p:nvPr/>
          </p:nvSpPr>
          <p:spPr>
            <a:xfrm>
              <a:off x="8314365" y="17403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17819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0" name="pg60"/>
            <p:cNvSpPr/>
            <p:nvPr/>
          </p:nvSpPr>
          <p:spPr>
            <a:xfrm>
              <a:off x="8260004" y="95666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97951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2" name="pg62"/>
            <p:cNvSpPr/>
            <p:nvPr/>
          </p:nvSpPr>
          <p:spPr>
            <a:xfrm>
              <a:off x="8368515" y="12156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2572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4" name="pg64"/>
            <p:cNvSpPr/>
            <p:nvPr/>
          </p:nvSpPr>
          <p:spPr>
            <a:xfrm>
              <a:off x="8338449" y="147569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61309" y="151723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95%</a:t>
              </a:r>
            </a:p>
          </p:txBody>
        </p:sp>
        <p:sp>
          <p:nvSpPr>
            <p:cNvPr id="66" name="pg66"/>
            <p:cNvSpPr/>
            <p:nvPr/>
          </p:nvSpPr>
          <p:spPr>
            <a:xfrm>
              <a:off x="8290281" y="20021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0437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68" name="pg68"/>
            <p:cNvSpPr/>
            <p:nvPr/>
          </p:nvSpPr>
          <p:spPr>
            <a:xfrm>
              <a:off x="8223851" y="22631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230472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94%</a:t>
              </a:r>
            </a:p>
          </p:txBody>
        </p:sp>
        <p:sp>
          <p:nvSpPr>
            <p:cNvPr id="70" name="pg70"/>
            <p:cNvSpPr/>
            <p:nvPr/>
          </p:nvSpPr>
          <p:spPr>
            <a:xfrm>
              <a:off x="8284194" y="252359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07054" y="25651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93%</a:t>
              </a:r>
            </a:p>
          </p:txBody>
        </p:sp>
        <p:sp>
          <p:nvSpPr>
            <p:cNvPr id="72" name="pg72"/>
            <p:cNvSpPr/>
            <p:nvPr/>
          </p:nvSpPr>
          <p:spPr>
            <a:xfrm>
              <a:off x="8290281" y="27873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288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90%</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88320" y="401416"/>
              <a:ext cx="28549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Jordan,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(90%), followed by RotaC (93%).
Coverage of 7 vaccines increased (DTP3, HEPB3, HIB3, IPV1, MCV1, ROTAC and RUBELLA) and 1 vaccine decreased (MCV2) compared to respective coverage in 2019.
Coverage of 6 vaccines decreased (DTP3, HEPB3, HIB3, MCV1, MCV2 and RUBELLA), 2 vaccines increased (IPV1 and IPVC), and 1 vaccine was the same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0135" y="932216"/>
              <a:ext cx="1299895" cy="0"/>
            </a:xfrm>
            <a:custGeom>
              <a:avLst/>
              <a:pathLst>
                <a:path w="1299895" h="0">
                  <a:moveTo>
                    <a:pt x="0" y="0"/>
                  </a:moveTo>
                  <a:lnTo>
                    <a:pt x="361082" y="0"/>
                  </a:lnTo>
                  <a:lnTo>
                    <a:pt x="722164" y="0"/>
                  </a:lnTo>
                  <a:lnTo>
                    <a:pt x="722164" y="0"/>
                  </a:lnTo>
                  <a:lnTo>
                    <a:pt x="1011029" y="0"/>
                  </a:lnTo>
                  <a:lnTo>
                    <a:pt x="1011029" y="0"/>
                  </a:lnTo>
                  <a:lnTo>
                    <a:pt x="1299895" y="0"/>
                  </a:lnTo>
                </a:path>
              </a:pathLst>
            </a:custGeom>
            <a:ln w="116535" cap="flat">
              <a:solidFill>
                <a:srgbClr val="E8E8E8">
                  <a:alpha val="100000"/>
                </a:srgbClr>
              </a:solidFill>
              <a:prstDash val="solid"/>
              <a:round/>
            </a:ln>
          </p:spPr>
          <p:txBody>
            <a:bodyPr/>
            <a:lstStyle/>
            <a:p/>
          </p:txBody>
        </p:sp>
        <p:sp>
          <p:nvSpPr>
            <p:cNvPr id="20" name="pl20"/>
            <p:cNvSpPr/>
            <p:nvPr/>
          </p:nvSpPr>
          <p:spPr>
            <a:xfrm>
              <a:off x="7124568" y="1385547"/>
              <a:ext cx="1444328" cy="0"/>
            </a:xfrm>
            <a:custGeom>
              <a:avLst/>
              <a:pathLst>
                <a:path w="1444328" h="0">
                  <a:moveTo>
                    <a:pt x="0" y="0"/>
                  </a:moveTo>
                  <a:lnTo>
                    <a:pt x="505514" y="0"/>
                  </a:lnTo>
                  <a:lnTo>
                    <a:pt x="866596" y="0"/>
                  </a:lnTo>
                  <a:lnTo>
                    <a:pt x="1011029" y="0"/>
                  </a:lnTo>
                  <a:lnTo>
                    <a:pt x="1372111" y="0"/>
                  </a:lnTo>
                  <a:lnTo>
                    <a:pt x="1372111" y="0"/>
                  </a:lnTo>
                  <a:lnTo>
                    <a:pt x="1444328" y="0"/>
                  </a:lnTo>
                </a:path>
              </a:pathLst>
            </a:custGeom>
            <a:ln w="116535" cap="flat">
              <a:solidFill>
                <a:srgbClr val="E8E8E8">
                  <a:alpha val="100000"/>
                </a:srgbClr>
              </a:solidFill>
              <a:prstDash val="solid"/>
              <a:round/>
            </a:ln>
          </p:spPr>
          <p:txBody>
            <a:bodyPr/>
            <a:lstStyle/>
            <a:p/>
          </p:txBody>
        </p:sp>
        <p:sp>
          <p:nvSpPr>
            <p:cNvPr id="21" name="pl21"/>
            <p:cNvSpPr/>
            <p:nvPr/>
          </p:nvSpPr>
          <p:spPr>
            <a:xfrm>
              <a:off x="7052351" y="1838878"/>
              <a:ext cx="1372111" cy="0"/>
            </a:xfrm>
            <a:custGeom>
              <a:avLst/>
              <a:pathLst>
                <a:path w="1372111" h="0">
                  <a:moveTo>
                    <a:pt x="0" y="0"/>
                  </a:moveTo>
                  <a:lnTo>
                    <a:pt x="577731" y="0"/>
                  </a:lnTo>
                  <a:lnTo>
                    <a:pt x="866596" y="0"/>
                  </a:lnTo>
                  <a:lnTo>
                    <a:pt x="1083246" y="0"/>
                  </a:lnTo>
                  <a:lnTo>
                    <a:pt x="1299895" y="0"/>
                  </a:lnTo>
                  <a:lnTo>
                    <a:pt x="1372111"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2292210"/>
              <a:ext cx="1372111" cy="0"/>
            </a:xfrm>
            <a:custGeom>
              <a:avLst/>
              <a:pathLst>
                <a:path w="1372111" h="0">
                  <a:moveTo>
                    <a:pt x="0" y="0"/>
                  </a:moveTo>
                  <a:lnTo>
                    <a:pt x="577731" y="0"/>
                  </a:lnTo>
                  <a:lnTo>
                    <a:pt x="866596" y="0"/>
                  </a:lnTo>
                  <a:lnTo>
                    <a:pt x="1083246" y="0"/>
                  </a:lnTo>
                  <a:lnTo>
                    <a:pt x="1299895" y="0"/>
                  </a:lnTo>
                  <a:lnTo>
                    <a:pt x="1372111"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745541"/>
              <a:ext cx="1372111" cy="0"/>
            </a:xfrm>
            <a:custGeom>
              <a:avLst/>
              <a:pathLst>
                <a:path w="1372111" h="0">
                  <a:moveTo>
                    <a:pt x="0" y="0"/>
                  </a:moveTo>
                  <a:lnTo>
                    <a:pt x="577731" y="0"/>
                  </a:lnTo>
                  <a:lnTo>
                    <a:pt x="866596" y="0"/>
                  </a:lnTo>
                  <a:lnTo>
                    <a:pt x="1083246" y="0"/>
                  </a:lnTo>
                  <a:lnTo>
                    <a:pt x="1299895" y="0"/>
                  </a:lnTo>
                  <a:lnTo>
                    <a:pt x="1372111" y="0"/>
                  </a:lnTo>
                  <a:lnTo>
                    <a:pt x="1372111" y="0"/>
                  </a:lnTo>
                </a:path>
              </a:pathLst>
            </a:custGeom>
            <a:ln w="116535" cap="flat">
              <a:solidFill>
                <a:srgbClr val="E8E8E8">
                  <a:alpha val="100000"/>
                </a:srgbClr>
              </a:solidFill>
              <a:prstDash val="solid"/>
              <a:round/>
            </a:ln>
          </p:spPr>
          <p:txBody>
            <a:bodyPr/>
            <a:lstStyle/>
            <a:p/>
          </p:txBody>
        </p:sp>
        <p:sp>
          <p:nvSpPr>
            <p:cNvPr id="24" name="pl24"/>
            <p:cNvSpPr/>
            <p:nvPr/>
          </p:nvSpPr>
          <p:spPr>
            <a:xfrm>
              <a:off x="7124568" y="3198872"/>
              <a:ext cx="1444328" cy="0"/>
            </a:xfrm>
            <a:custGeom>
              <a:avLst/>
              <a:pathLst>
                <a:path w="1444328" h="0">
                  <a:moveTo>
                    <a:pt x="0" y="0"/>
                  </a:moveTo>
                  <a:lnTo>
                    <a:pt x="505514" y="0"/>
                  </a:lnTo>
                  <a:lnTo>
                    <a:pt x="866596" y="0"/>
                  </a:lnTo>
                  <a:lnTo>
                    <a:pt x="1011029" y="0"/>
                  </a:lnTo>
                  <a:lnTo>
                    <a:pt x="1372111" y="0"/>
                  </a:lnTo>
                  <a:lnTo>
                    <a:pt x="1372111"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980135" y="3652203"/>
              <a:ext cx="1660977" cy="0"/>
            </a:xfrm>
            <a:custGeom>
              <a:avLst/>
              <a:pathLst>
                <a:path w="1660977" h="0">
                  <a:moveTo>
                    <a:pt x="0" y="0"/>
                  </a:moveTo>
                  <a:lnTo>
                    <a:pt x="361082" y="0"/>
                  </a:lnTo>
                  <a:lnTo>
                    <a:pt x="722164" y="0"/>
                  </a:lnTo>
                  <a:lnTo>
                    <a:pt x="794380" y="0"/>
                  </a:lnTo>
                  <a:lnTo>
                    <a:pt x="1299895" y="0"/>
                  </a:lnTo>
                  <a:lnTo>
                    <a:pt x="1372111" y="0"/>
                  </a:lnTo>
                  <a:lnTo>
                    <a:pt x="1660977" y="0"/>
                  </a:lnTo>
                </a:path>
              </a:pathLst>
            </a:custGeom>
            <a:ln w="116535" cap="flat">
              <a:solidFill>
                <a:srgbClr val="E8E8E8">
                  <a:alpha val="100000"/>
                </a:srgbClr>
              </a:solidFill>
              <a:prstDash val="solid"/>
              <a:round/>
            </a:ln>
          </p:spPr>
          <p:txBody>
            <a:bodyPr/>
            <a:lstStyle/>
            <a:p/>
          </p:txBody>
        </p:sp>
        <p:sp>
          <p:nvSpPr>
            <p:cNvPr id="26" name="pl26"/>
            <p:cNvSpPr/>
            <p:nvPr/>
          </p:nvSpPr>
          <p:spPr>
            <a:xfrm>
              <a:off x="7269000" y="4105534"/>
              <a:ext cx="1155462" cy="0"/>
            </a:xfrm>
            <a:custGeom>
              <a:avLst/>
              <a:pathLst>
                <a:path w="1155462" h="0">
                  <a:moveTo>
                    <a:pt x="0" y="0"/>
                  </a:moveTo>
                  <a:lnTo>
                    <a:pt x="361082" y="0"/>
                  </a:lnTo>
                  <a:lnTo>
                    <a:pt x="649947" y="0"/>
                  </a:lnTo>
                  <a:lnTo>
                    <a:pt x="722164" y="0"/>
                  </a:lnTo>
                  <a:lnTo>
                    <a:pt x="722164" y="0"/>
                  </a:lnTo>
                  <a:lnTo>
                    <a:pt x="938813"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4558865"/>
              <a:ext cx="1660977" cy="0"/>
            </a:xfrm>
            <a:custGeom>
              <a:avLst/>
              <a:pathLst>
                <a:path w="1660977" h="0">
                  <a:moveTo>
                    <a:pt x="0" y="0"/>
                  </a:moveTo>
                  <a:lnTo>
                    <a:pt x="361082" y="0"/>
                  </a:lnTo>
                  <a:lnTo>
                    <a:pt x="722164" y="0"/>
                  </a:lnTo>
                  <a:lnTo>
                    <a:pt x="1227678" y="0"/>
                  </a:lnTo>
                  <a:lnTo>
                    <a:pt x="1299895" y="0"/>
                  </a:lnTo>
                  <a:lnTo>
                    <a:pt x="1372111" y="0"/>
                  </a:lnTo>
                  <a:lnTo>
                    <a:pt x="1660977"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5012197"/>
              <a:ext cx="1516544" cy="0"/>
            </a:xfrm>
            <a:custGeom>
              <a:avLst/>
              <a:pathLst>
                <a:path w="1516544" h="0">
                  <a:moveTo>
                    <a:pt x="0" y="0"/>
                  </a:moveTo>
                  <a:lnTo>
                    <a:pt x="649947" y="0"/>
                  </a:lnTo>
                  <a:lnTo>
                    <a:pt x="794380" y="0"/>
                  </a:lnTo>
                  <a:lnTo>
                    <a:pt x="1227678" y="0"/>
                  </a:lnTo>
                  <a:lnTo>
                    <a:pt x="1299895" y="0"/>
                  </a:lnTo>
                  <a:lnTo>
                    <a:pt x="1299895" y="0"/>
                  </a:lnTo>
                  <a:lnTo>
                    <a:pt x="1516544" y="0"/>
                  </a:lnTo>
                </a:path>
              </a:pathLst>
            </a:custGeom>
            <a:ln w="116535" cap="flat">
              <a:solidFill>
                <a:srgbClr val="E8E8E8">
                  <a:alpha val="100000"/>
                </a:srgbClr>
              </a:solidFill>
              <a:prstDash val="solid"/>
              <a:round/>
            </a:ln>
          </p:spPr>
          <p:txBody>
            <a:bodyPr/>
            <a:lstStyle/>
            <a:p/>
          </p:txBody>
        </p:sp>
        <p:sp>
          <p:nvSpPr>
            <p:cNvPr id="29" name="pt29"/>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3671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2006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785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3671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39531"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92839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1726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928397"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85618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85618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36169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856180"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71174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8397"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145046"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63953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14504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40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Jordan,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(90%) and 2024 (97%). DTP1 coverage increased in 2025 (98%) compared to 2024, and was higher than in 2019. In 2019-2025, DTP1 coverage was at it's lowest level in 2020 (78%).
In 2024, 0 vaccines had lower coverage than in 2019.
In 2025, 1 vaccine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637924"/>
            </a:xfrm>
            <a:custGeom>
              <a:avLst/>
              <a:pathLst>
                <a:path w="6481656" h="637924">
                  <a:moveTo>
                    <a:pt x="0" y="231972"/>
                  </a:moveTo>
                  <a:lnTo>
                    <a:pt x="259266" y="0"/>
                  </a:lnTo>
                  <a:lnTo>
                    <a:pt x="518532" y="115986"/>
                  </a:lnTo>
                  <a:lnTo>
                    <a:pt x="777798" y="57993"/>
                  </a:lnTo>
                  <a:lnTo>
                    <a:pt x="1037065" y="115986"/>
                  </a:lnTo>
                  <a:lnTo>
                    <a:pt x="1296331" y="115986"/>
                  </a:lnTo>
                  <a:lnTo>
                    <a:pt x="1555597" y="28996"/>
                  </a:lnTo>
                  <a:lnTo>
                    <a:pt x="1814863" y="28996"/>
                  </a:lnTo>
                  <a:lnTo>
                    <a:pt x="2074130" y="57993"/>
                  </a:lnTo>
                  <a:lnTo>
                    <a:pt x="2333396" y="28996"/>
                  </a:lnTo>
                  <a:lnTo>
                    <a:pt x="2592662" y="28996"/>
                  </a:lnTo>
                  <a:lnTo>
                    <a:pt x="2851928" y="28996"/>
                  </a:lnTo>
                  <a:lnTo>
                    <a:pt x="3111195" y="28996"/>
                  </a:lnTo>
                  <a:lnTo>
                    <a:pt x="3370461" y="28996"/>
                  </a:lnTo>
                  <a:lnTo>
                    <a:pt x="3629727" y="28996"/>
                  </a:lnTo>
                  <a:lnTo>
                    <a:pt x="3888994" y="0"/>
                  </a:lnTo>
                  <a:lnTo>
                    <a:pt x="4148260" y="28996"/>
                  </a:lnTo>
                  <a:lnTo>
                    <a:pt x="4407526" y="0"/>
                  </a:lnTo>
                  <a:lnTo>
                    <a:pt x="4666792" y="86989"/>
                  </a:lnTo>
                  <a:lnTo>
                    <a:pt x="4926059" y="289965"/>
                  </a:lnTo>
                  <a:lnTo>
                    <a:pt x="5185325" y="637924"/>
                  </a:lnTo>
                  <a:lnTo>
                    <a:pt x="5444591" y="405952"/>
                  </a:lnTo>
                  <a:lnTo>
                    <a:pt x="5703857" y="202976"/>
                  </a:lnTo>
                  <a:lnTo>
                    <a:pt x="5963124" y="86989"/>
                  </a:lnTo>
                  <a:lnTo>
                    <a:pt x="6222390" y="86989"/>
                  </a:lnTo>
                  <a:lnTo>
                    <a:pt x="6481656" y="115986"/>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28987"/>
              <a:ext cx="6481656" cy="550935"/>
            </a:xfrm>
            <a:custGeom>
              <a:avLst/>
              <a:pathLst>
                <a:path w="6481656" h="550935">
                  <a:moveTo>
                    <a:pt x="0" y="463945"/>
                  </a:moveTo>
                  <a:lnTo>
                    <a:pt x="259266" y="347959"/>
                  </a:lnTo>
                  <a:lnTo>
                    <a:pt x="518532" y="260969"/>
                  </a:lnTo>
                  <a:lnTo>
                    <a:pt x="777798" y="231972"/>
                  </a:lnTo>
                  <a:lnTo>
                    <a:pt x="1037065" y="28996"/>
                  </a:lnTo>
                  <a:lnTo>
                    <a:pt x="1296331" y="202976"/>
                  </a:lnTo>
                  <a:lnTo>
                    <a:pt x="1555597" y="318962"/>
                  </a:lnTo>
                  <a:lnTo>
                    <a:pt x="1814863" y="57993"/>
                  </a:lnTo>
                  <a:lnTo>
                    <a:pt x="2074130" y="260969"/>
                  </a:lnTo>
                  <a:lnTo>
                    <a:pt x="2333396" y="260969"/>
                  </a:lnTo>
                  <a:lnTo>
                    <a:pt x="2592662" y="115986"/>
                  </a:lnTo>
                  <a:lnTo>
                    <a:pt x="2851928" y="115986"/>
                  </a:lnTo>
                  <a:lnTo>
                    <a:pt x="3111195" y="86989"/>
                  </a:lnTo>
                  <a:lnTo>
                    <a:pt x="3370461" y="28996"/>
                  </a:lnTo>
                  <a:lnTo>
                    <a:pt x="3629727" y="28996"/>
                  </a:lnTo>
                  <a:lnTo>
                    <a:pt x="3888994" y="86989"/>
                  </a:lnTo>
                  <a:lnTo>
                    <a:pt x="4148260" y="0"/>
                  </a:lnTo>
                  <a:lnTo>
                    <a:pt x="4407526" y="0"/>
                  </a:lnTo>
                  <a:lnTo>
                    <a:pt x="4666792" y="86989"/>
                  </a:lnTo>
                  <a:lnTo>
                    <a:pt x="4926059" y="173979"/>
                  </a:lnTo>
                  <a:lnTo>
                    <a:pt x="5185325" y="260969"/>
                  </a:lnTo>
                  <a:lnTo>
                    <a:pt x="5444591" y="405952"/>
                  </a:lnTo>
                  <a:lnTo>
                    <a:pt x="5703857" y="550935"/>
                  </a:lnTo>
                  <a:lnTo>
                    <a:pt x="5963124" y="289965"/>
                  </a:lnTo>
                  <a:lnTo>
                    <a:pt x="6222390" y="86989"/>
                  </a:lnTo>
                  <a:lnTo>
                    <a:pt x="6481656" y="260969"/>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2065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3515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3225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1400642" y="255455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7794" y="2192100"/>
              <a:ext cx="242148" cy="49382"/>
            </a:xfrm>
            <a:custGeom>
              <a:avLst/>
              <a:pathLst>
                <a:path w="242148" h="49382">
                  <a:moveTo>
                    <a:pt x="242148" y="0"/>
                  </a:moveTo>
                  <a:lnTo>
                    <a:pt x="0" y="49382"/>
                  </a:lnTo>
                </a:path>
              </a:pathLst>
            </a:custGeom>
          </p:spPr>
          <p:txBody>
            <a:bodyPr/>
            <a:lstStyle/>
            <a:p/>
          </p:txBody>
        </p:sp>
        <p:sp>
          <p:nvSpPr>
            <p:cNvPr id="35" name="pl35"/>
            <p:cNvSpPr/>
            <p:nvPr/>
          </p:nvSpPr>
          <p:spPr>
            <a:xfrm>
              <a:off x="7937650" y="2393551"/>
              <a:ext cx="242292" cy="51301"/>
            </a:xfrm>
            <a:custGeom>
              <a:avLst/>
              <a:pathLst>
                <a:path w="242292" h="51301">
                  <a:moveTo>
                    <a:pt x="242292" y="51301"/>
                  </a:moveTo>
                  <a:lnTo>
                    <a:pt x="0" y="0"/>
                  </a:lnTo>
                </a:path>
              </a:pathLst>
            </a:custGeom>
          </p:spPr>
          <p:txBody>
            <a:bodyPr/>
            <a:lstStyle/>
            <a:p/>
          </p:txBody>
        </p:sp>
        <p:sp>
          <p:nvSpPr>
            <p:cNvPr id="36" name="pg36"/>
            <p:cNvSpPr/>
            <p:nvPr/>
          </p:nvSpPr>
          <p:spPr>
            <a:xfrm>
              <a:off x="8111362" y="209169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13253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38" name="pg38"/>
            <p:cNvSpPr/>
            <p:nvPr/>
          </p:nvSpPr>
          <p:spPr>
            <a:xfrm>
              <a:off x="8111362" y="23646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4054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90%</a:t>
              </a:r>
            </a:p>
          </p:txBody>
        </p:sp>
        <p:sp>
          <p:nvSpPr>
            <p:cNvPr id="40" name="pg40"/>
            <p:cNvSpPr/>
            <p:nvPr/>
          </p:nvSpPr>
          <p:spPr>
            <a:xfrm>
              <a:off x="1323324" y="212685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369044" y="21706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42" name="pg42"/>
            <p:cNvSpPr/>
            <p:nvPr/>
          </p:nvSpPr>
          <p:spPr>
            <a:xfrm>
              <a:off x="1322722" y="26447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368442" y="268847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83</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35402" y="1705910"/>
              <a:ext cx="140742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Jordan,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Jordan has 2 out of the 4 SDG vaccines.
In 2025, Jordan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Jordan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97% in 2024 to 98% in 2025.
• DTP3 coverage declined 1 percentage point from 96% in 2024 to 95% in 2025.
• There were there were 2,000 fewer zero-dose children in 2025. This leaves 5,000 children without vaccination, vulnerable to vaccine-preventable diseases and a further 7,000 with incomplete protection.
• Jordan accounted for 0.4% of zero-dose children in Middle East and North Africa (MENA) and &lt;0.1% of zero-dose children globally.
• MCV1 coverage declined 5 percentage points from 99% in 2024 to 94% in 2025. There were 14,000 children who missed out on the first measles vaccination.
• MCV2 coverage declined 6 percentage points from 96% in 2024 to 90%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Jordan,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Jordan.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66655" y="1956344"/>
              <a:ext cx="311525" cy="33094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 name="rc5"/>
            <p:cNvSpPr/>
            <p:nvPr/>
          </p:nvSpPr>
          <p:spPr>
            <a:xfrm>
              <a:off x="1878180" y="1956344"/>
              <a:ext cx="311525"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2189705" y="1956344"/>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 name="rc7"/>
            <p:cNvSpPr/>
            <p:nvPr/>
          </p:nvSpPr>
          <p:spPr>
            <a:xfrm>
              <a:off x="2501230"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 name="rc8"/>
            <p:cNvSpPr/>
            <p:nvPr/>
          </p:nvSpPr>
          <p:spPr>
            <a:xfrm>
              <a:off x="2812756"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3124281"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3435806"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74733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058856"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4370381"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681906"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993431"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5304957"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616482"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9280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62395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551057"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862582"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7174107" y="19563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 name="rc23"/>
            <p:cNvSpPr/>
            <p:nvPr/>
          </p:nvSpPr>
          <p:spPr>
            <a:xfrm>
              <a:off x="7485632" y="19563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797157" y="19563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8108683"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8420208" y="19563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731733"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943605" y="228728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125513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1566655"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878180"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2189705"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2501230"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8127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1242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34358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74733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405885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370381"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681906"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9934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30495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6164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9280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62395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55105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862582" y="228728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7174107" y="228728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7485632"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797157"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8108683"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8420208"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731733"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943605" y="2618233"/>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1255130"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566655"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878180"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2189705"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501230"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812756"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3124281"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3435806"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747331"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058856"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370381"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681906"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993431"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30495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61648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92800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623953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6551057"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862582" y="2618233"/>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7174107" y="2618233"/>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5" name="rc75"/>
            <p:cNvSpPr/>
            <p:nvPr/>
          </p:nvSpPr>
          <p:spPr>
            <a:xfrm>
              <a:off x="7485632" y="2618233"/>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797157"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8108683"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8420208"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731733"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943605" y="3280122"/>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1255130"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280122"/>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280122"/>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280122"/>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280122"/>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280122"/>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280122"/>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280122"/>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1255130" y="2949177"/>
              <a:ext cx="311525" cy="33094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7" name="rc107"/>
            <p:cNvSpPr/>
            <p:nvPr/>
          </p:nvSpPr>
          <p:spPr>
            <a:xfrm>
              <a:off x="1566655"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1878180"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2189705"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2501230"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2812756"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3124281"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435806"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3747331"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4058856"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370381"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81906"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993431"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530495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561648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92800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23953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551057"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862582"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5" name="rc125"/>
            <p:cNvSpPr/>
            <p:nvPr/>
          </p:nvSpPr>
          <p:spPr>
            <a:xfrm>
              <a:off x="7174107" y="2949177"/>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6" name="rc126"/>
            <p:cNvSpPr/>
            <p:nvPr/>
          </p:nvSpPr>
          <p:spPr>
            <a:xfrm>
              <a:off x="7485632"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7" name="rc127"/>
            <p:cNvSpPr/>
            <p:nvPr/>
          </p:nvSpPr>
          <p:spPr>
            <a:xfrm>
              <a:off x="7797157" y="2949177"/>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8108683"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420208"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8731733"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5616482"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5928007"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6239532"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6551057"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6862582" y="3942011"/>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7174107" y="3942011"/>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7485632" y="3942011"/>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7797157" y="3942011"/>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8108683" y="3942011"/>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8420208" y="3942011"/>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8731733" y="3942011"/>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272955"/>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943605"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1255130"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1566655"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1878180"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2189705"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2501230"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2812756"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3124281"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3435806"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3747331"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4058856"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4370381"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4681906"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4993431"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5304957"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5616482"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5928007"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6239532"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6551057"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6862582"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7174107" y="460389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7485632" y="4603899"/>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9" name="rc169"/>
            <p:cNvSpPr/>
            <p:nvPr/>
          </p:nvSpPr>
          <p:spPr>
            <a:xfrm>
              <a:off x="7797157"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0" name="rc170"/>
            <p:cNvSpPr/>
            <p:nvPr/>
          </p:nvSpPr>
          <p:spPr>
            <a:xfrm>
              <a:off x="8108683"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8420208"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731733"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943605" y="5265788"/>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4" name="rc174"/>
            <p:cNvSpPr/>
            <p:nvPr/>
          </p:nvSpPr>
          <p:spPr>
            <a:xfrm>
              <a:off x="1255130" y="5265788"/>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5" name="rc175"/>
            <p:cNvSpPr/>
            <p:nvPr/>
          </p:nvSpPr>
          <p:spPr>
            <a:xfrm>
              <a:off x="1566655"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1878180" y="5265788"/>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2189705" y="5265788"/>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2501230" y="5265788"/>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2812756" y="5265788"/>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3124281" y="5265788"/>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3435806"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3747331"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4058856" y="5265788"/>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4370381" y="5265788"/>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4681906" y="5265788"/>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4993431" y="5265788"/>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7" name="rc187"/>
            <p:cNvSpPr/>
            <p:nvPr/>
          </p:nvSpPr>
          <p:spPr>
            <a:xfrm>
              <a:off x="5304957" y="5265788"/>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5616482" y="5265788"/>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5928007" y="5265788"/>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6239532" y="5265788"/>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6551057" y="5265788"/>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6862582" y="5265788"/>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7174107"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7485632" y="5265788"/>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5" name="rc195"/>
            <p:cNvSpPr/>
            <p:nvPr/>
          </p:nvSpPr>
          <p:spPr>
            <a:xfrm>
              <a:off x="7797157"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6" name="rc196"/>
            <p:cNvSpPr/>
            <p:nvPr/>
          </p:nvSpPr>
          <p:spPr>
            <a:xfrm>
              <a:off x="8108683" y="5265788"/>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7" name="rc197"/>
            <p:cNvSpPr/>
            <p:nvPr/>
          </p:nvSpPr>
          <p:spPr>
            <a:xfrm>
              <a:off x="8420208" y="5265788"/>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1733" y="5265788"/>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943605" y="49348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0" name="rc200"/>
            <p:cNvSpPr/>
            <p:nvPr/>
          </p:nvSpPr>
          <p:spPr>
            <a:xfrm>
              <a:off x="1255130" y="4934844"/>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1" name="rc201"/>
            <p:cNvSpPr/>
            <p:nvPr/>
          </p:nvSpPr>
          <p:spPr>
            <a:xfrm>
              <a:off x="1566655"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1878180" y="49348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2189705"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2501230" y="49348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2812756"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3124281"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3435806"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3747331" y="4934844"/>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4058856"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4370381"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4681906"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4993431"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5304957"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5616482"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5928007"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6239532"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1057" y="49348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8" name="rc218"/>
            <p:cNvSpPr/>
            <p:nvPr/>
          </p:nvSpPr>
          <p:spPr>
            <a:xfrm>
              <a:off x="6862582"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9" name="rc219"/>
            <p:cNvSpPr/>
            <p:nvPr/>
          </p:nvSpPr>
          <p:spPr>
            <a:xfrm>
              <a:off x="7174107" y="4934844"/>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0" name="rc220"/>
            <p:cNvSpPr/>
            <p:nvPr/>
          </p:nvSpPr>
          <p:spPr>
            <a:xfrm>
              <a:off x="7485632" y="4934844"/>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1" name="rc221"/>
            <p:cNvSpPr/>
            <p:nvPr/>
          </p:nvSpPr>
          <p:spPr>
            <a:xfrm>
              <a:off x="7797157"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2" name="rc222"/>
            <p:cNvSpPr/>
            <p:nvPr/>
          </p:nvSpPr>
          <p:spPr>
            <a:xfrm>
              <a:off x="8108683"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8420208"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8731733"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5616482" y="3611066"/>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5928007"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6239532"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6551057"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2582" y="3611066"/>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7174107" y="3611066"/>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7485632" y="3611066"/>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7797157" y="3611066"/>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8108683" y="3611066"/>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8420208"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8731733" y="3611066"/>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tx236"/>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7" name="tx237"/>
            <p:cNvSpPr/>
            <p:nvPr/>
          </p:nvSpPr>
          <p:spPr>
            <a:xfrm>
              <a:off x="25756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8" name="tx238"/>
            <p:cNvSpPr/>
            <p:nvPr/>
          </p:nvSpPr>
          <p:spPr>
            <a:xfrm>
              <a:off x="288713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0" name="tx240"/>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413323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44447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4" name="tx244"/>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5" name="tx245"/>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56908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1" name="tx251"/>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2" name="tx252"/>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3" name="tx253"/>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4" name="tx254"/>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5" name="tx255"/>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6" name="tx256"/>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7" name="tx257"/>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9" name="tx259"/>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288713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444476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8" name="tx278"/>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9" name="tx279"/>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288713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3" name="tx293"/>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4444761"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4" name="tx304"/>
            <p:cNvSpPr/>
            <p:nvPr/>
          </p:nvSpPr>
          <p:spPr>
            <a:xfrm>
              <a:off x="7269580" y="27459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5" name="tx305"/>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6" name="tx306"/>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1039078"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13506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16621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197365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228517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25967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2887135"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4444761"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7269580"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2" name="tx332"/>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288713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444476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4" name="tx354"/>
            <p:cNvSpPr/>
            <p:nvPr/>
          </p:nvSpPr>
          <p:spPr>
            <a:xfrm>
              <a:off x="7269580" y="3076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5" name="tx355"/>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0" name="tx360"/>
            <p:cNvSpPr/>
            <p:nvPr/>
          </p:nvSpPr>
          <p:spPr>
            <a:xfrm>
              <a:off x="57119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0234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63350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6465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69580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726958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6" name="tx366"/>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2" name="tx372"/>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198660"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444476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6335005"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7" name="tx397"/>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1039078"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135060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166212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197365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6" name="tx406"/>
            <p:cNvSpPr/>
            <p:nvPr/>
          </p:nvSpPr>
          <p:spPr>
            <a:xfrm>
              <a:off x="228517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2596703"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2908228"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3198660"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0" name="tx410"/>
            <p:cNvSpPr/>
            <p:nvPr/>
          </p:nvSpPr>
          <p:spPr>
            <a:xfrm>
              <a:off x="353127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38428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41543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4444761" y="538981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477737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50889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60234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3350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695805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75811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78926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5" name="tx425"/>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103907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13506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0" name="tx430"/>
            <p:cNvSpPr/>
            <p:nvPr/>
          </p:nvSpPr>
          <p:spPr>
            <a:xfrm>
              <a:off x="16621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197365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228517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25967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2908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5" name="tx435"/>
            <p:cNvSpPr/>
            <p:nvPr/>
          </p:nvSpPr>
          <p:spPr>
            <a:xfrm>
              <a:off x="32197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7" name="tx437"/>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8" name="tx438"/>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695805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9" name="tx449"/>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0" name="tx450"/>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1" name="tx451"/>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2" name="tx452"/>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4" name="tx454"/>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66465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8" name="tx458"/>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726958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0" name="tx460"/>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1" name="tx461"/>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851568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8827206"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66" name="tx466"/>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7" name="tx467"/>
            <p:cNvSpPr/>
            <p:nvPr/>
          </p:nvSpPr>
          <p:spPr>
            <a:xfrm>
              <a:off x="13506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68" name="tx46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9" name="tx46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0" name="tx47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1" name="tx47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2" name="tx47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3" name="tx47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4" name="tx47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5" name="tx47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6" name="tx47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7" name="tx47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8" name="tx47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9" name="tx47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0" name="tx48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1" name="tx48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2" name="tx48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3" name="tx48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4" name="tx48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5" name="tx48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6" name="tx48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7" name="tx48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8" name="tx48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9" name="tx48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0" name="tx49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1" name="tx49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2" name="tx49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3" name="tx49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4" name="tx494"/>
            <p:cNvSpPr/>
            <p:nvPr/>
          </p:nvSpPr>
          <p:spPr>
            <a:xfrm>
              <a:off x="539317" y="538853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5" name="tx495"/>
            <p:cNvSpPr/>
            <p:nvPr/>
          </p:nvSpPr>
          <p:spPr>
            <a:xfrm>
              <a:off x="551705" y="5057587"/>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6" name="tx496"/>
            <p:cNvSpPr/>
            <p:nvPr/>
          </p:nvSpPr>
          <p:spPr>
            <a:xfrm>
              <a:off x="539317" y="472664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7" name="tx497"/>
            <p:cNvSpPr/>
            <p:nvPr/>
          </p:nvSpPr>
          <p:spPr>
            <a:xfrm>
              <a:off x="588976" y="439569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8" name="tx498"/>
            <p:cNvSpPr/>
            <p:nvPr/>
          </p:nvSpPr>
          <p:spPr>
            <a:xfrm>
              <a:off x="607530" y="40671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9" name="tx499"/>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00" name="tx500"/>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1" name="tx501"/>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2" name="tx502"/>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3" name="tx503"/>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4" name="tx504"/>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5" name="tx505"/>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6" name="pic506"/>
            <p:cNvPicPr/>
            <p:nvPr/>
          </p:nvPicPr>
          <p:blipFill>
            <a:blip r:embed="rId2" cstate="print"/>
            <a:stretch>
              <a:fillRect/>
            </a:stretch>
          </p:blipFill>
          <p:spPr>
            <a:xfrm>
              <a:off x="4647033" y="5838594"/>
              <a:ext cx="2160000" cy="219455"/>
            </a:xfrm>
            <a:prstGeom prst="rect">
              <a:avLst/>
            </a:prstGeom>
          </p:spPr>
        </p:pic>
        <p:sp>
          <p:nvSpPr>
            <p:cNvPr id="507" name="pl507"/>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tx519"/>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0" name="tx520"/>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1" name="tx521"/>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2" name="tx522"/>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3" name="tx523"/>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4" name="tx524"/>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5" name="tx525"/>
            <p:cNvSpPr/>
            <p:nvPr/>
          </p:nvSpPr>
          <p:spPr>
            <a:xfrm>
              <a:off x="912452" y="1332266"/>
              <a:ext cx="283318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Jordan, 2000-2025</a:t>
              </a:r>
            </a:p>
          </p:txBody>
        </p:sp>
        <p:sp>
          <p:nvSpPr>
            <p:cNvPr id="526" name="tx52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7" name="tx52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8" name="tx52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11 (100%) vaccines in the schedule achieved coverage of 90% or more. Vaccine coverage ranged from 90% to 98%.
Since 2001, estimates have been made for 5 new vaccines. IPVC is the newest vaccine reported (2021), which achieved 95% coverage in 2025.
In 2025, Jordan did not report any stockouts of vaccines or supplies.</a:t>
            </a:r>
          </a:p>
        </p:txBody>
      </p:sp>
      <p:sp>
        <p:nvSpPr>
          <p:cNvPr id="5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one, and declined for six, indicating limited improvement in routine immunization performance; 11 achieved at least 90% coverage.</a:t>
            </a:r>
          </a:p>
        </p:txBody>
      </p:sp>
      <p:grpSp xmlns:pic="http://schemas.openxmlformats.org/drawingml/2006/picture">
        <p:nvGrpSpPr>
          <p:cNvPr id="531" name=""/>
          <p:cNvGrpSpPr/>
          <p:nvPr/>
        </p:nvGrpSpPr>
        <p:grpSpPr>
          <a:xfrm>
            <a:off x="292608" y="1005840"/>
            <a:ext cx="8595360" cy="28575"/>
            <a:chOff x="292608" y="1005840"/>
            <a:chExt cx="8595360" cy="28575"/>
          </a:xfrm>
        </p:grpSpPr>
        <p:sp>
          <p:nvSpPr>
            <p:cNvPr id="5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P7TF5XRZ5TZD-1674051314-8236</_dlc_DocId>
    <_dlc_DocIdUrl xmlns="5ce71423-0d49-4a04-8822-86064e799dcd">
      <Url>https://unicef.sharepoint.com/teams/DAPM-DataComm/_layouts/15/DocIdRedir.aspx?ID=P7TF5XRZ5TZD-1674051314-8236</Url>
      <Description>P7TF5XRZ5TZD-1674051314-8236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D444438-8457-4EFD-9FA3-F8B89028842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8cab851a-a294-40bb-ae23-1843ee225c2b</vt:lpwstr>
  </property>
</Properties>
</file>