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822538a07cb8b1fac9f6b5dbf774557d290e4bf.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c1f0222f9ac2303382fd36d74bdf08bfc4ddf39.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233cf1d854b27a53565d0969a6f8d6153d0b49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313331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344436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3755416"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4066468"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437752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4688573"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4999625"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531067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5621730"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5932782"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2" name="rc92"/>
            <p:cNvSpPr/>
            <p:nvPr/>
          </p:nvSpPr>
          <p:spPr>
            <a:xfrm>
              <a:off x="6243834"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6554887"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6865939"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7176991"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7488044"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7799096"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8110148"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9" name="rc99"/>
            <p:cNvSpPr/>
            <p:nvPr/>
          </p:nvSpPr>
          <p:spPr>
            <a:xfrm>
              <a:off x="8421201"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0" name="rc100"/>
            <p:cNvSpPr/>
            <p:nvPr/>
          </p:nvSpPr>
          <p:spPr>
            <a:xfrm>
              <a:off x="8732253"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437752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4688573"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3" name="rc103"/>
            <p:cNvSpPr/>
            <p:nvPr/>
          </p:nvSpPr>
          <p:spPr>
            <a:xfrm>
              <a:off x="499962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531067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1578050" y="307453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6" name="rc106"/>
            <p:cNvSpPr/>
            <p:nvPr/>
          </p:nvSpPr>
          <p:spPr>
            <a:xfrm>
              <a:off x="1889102"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220015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2511207"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9" name="rc109"/>
            <p:cNvSpPr/>
            <p:nvPr/>
          </p:nvSpPr>
          <p:spPr>
            <a:xfrm>
              <a:off x="2822259"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313331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3444364"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2" name="rc112"/>
            <p:cNvSpPr/>
            <p:nvPr/>
          </p:nvSpPr>
          <p:spPr>
            <a:xfrm>
              <a:off x="375541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468"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437752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4688573"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4999625"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531067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5621730"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5932782"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6243834"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1" name="rc121"/>
            <p:cNvSpPr/>
            <p:nvPr/>
          </p:nvSpPr>
          <p:spPr>
            <a:xfrm>
              <a:off x="6554887"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6865939"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7176991"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7488044"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7799096"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6" name="rc126"/>
            <p:cNvSpPr/>
            <p:nvPr/>
          </p:nvSpPr>
          <p:spPr>
            <a:xfrm>
              <a:off x="8110148"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7" name="rc127"/>
            <p:cNvSpPr/>
            <p:nvPr/>
          </p:nvSpPr>
          <p:spPr>
            <a:xfrm>
              <a:off x="8421201"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8" name="rc128"/>
            <p:cNvSpPr/>
            <p:nvPr/>
          </p:nvSpPr>
          <p:spPr>
            <a:xfrm>
              <a:off x="8732253" y="307453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9" name="rc129"/>
            <p:cNvSpPr/>
            <p:nvPr/>
          </p:nvSpPr>
          <p:spPr>
            <a:xfrm>
              <a:off x="5621730"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5932782"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6243834"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6554887"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6865939"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7176991"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7488044"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7799096"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7" name="rc137"/>
            <p:cNvSpPr/>
            <p:nvPr/>
          </p:nvSpPr>
          <p:spPr>
            <a:xfrm>
              <a:off x="8110148"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3916939"/>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419774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419774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419774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419774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955945"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1266997"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1578050"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1889102"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2200154"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251120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2822259"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313331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3444364"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3755416"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4066468"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437752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4688573"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677"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478542"/>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478542"/>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955945"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126699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1578050"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1889102"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220015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251120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2822259"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313331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344436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3755416"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4066468"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437752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4688573"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4999625"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5310677"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5621730"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82"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3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87"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3636138"/>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3636138"/>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2" name="rc202"/>
            <p:cNvSpPr/>
            <p:nvPr/>
          </p:nvSpPr>
          <p:spPr>
            <a:xfrm>
              <a:off x="955945"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1266997"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1578050"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1889102"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220015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251120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2822259"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3133311"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344436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3755416"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406646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3" name="rc213"/>
            <p:cNvSpPr/>
            <p:nvPr/>
          </p:nvSpPr>
          <p:spPr>
            <a:xfrm>
              <a:off x="4377521"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4" name="rc214"/>
            <p:cNvSpPr/>
            <p:nvPr/>
          </p:nvSpPr>
          <p:spPr>
            <a:xfrm>
              <a:off x="4688573"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5" name="rc215"/>
            <p:cNvSpPr/>
            <p:nvPr/>
          </p:nvSpPr>
          <p:spPr>
            <a:xfrm>
              <a:off x="4999625"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475934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475934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8" name="rc228"/>
            <p:cNvSpPr/>
            <p:nvPr/>
          </p:nvSpPr>
          <p:spPr>
            <a:xfrm>
              <a:off x="5932782" y="5320945"/>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29" name="rc229"/>
            <p:cNvSpPr/>
            <p:nvPr/>
          </p:nvSpPr>
          <p:spPr>
            <a:xfrm>
              <a:off x="6243834" y="5320945"/>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30" name="rc230"/>
            <p:cNvSpPr/>
            <p:nvPr/>
          </p:nvSpPr>
          <p:spPr>
            <a:xfrm>
              <a:off x="6554887" y="5320945"/>
              <a:ext cx="311052"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39" y="5320945"/>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32" name="rc232"/>
            <p:cNvSpPr/>
            <p:nvPr/>
          </p:nvSpPr>
          <p:spPr>
            <a:xfrm>
              <a:off x="7176991" y="5320945"/>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4" y="5320945"/>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34" name="rc234"/>
            <p:cNvSpPr/>
            <p:nvPr/>
          </p:nvSpPr>
          <p:spPr>
            <a:xfrm>
              <a:off x="7799096" y="5320945"/>
              <a:ext cx="311052"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5" name="rc235"/>
            <p:cNvSpPr/>
            <p:nvPr/>
          </p:nvSpPr>
          <p:spPr>
            <a:xfrm>
              <a:off x="8110148" y="5320945"/>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6" name="rc236"/>
            <p:cNvSpPr/>
            <p:nvPr/>
          </p:nvSpPr>
          <p:spPr>
            <a:xfrm>
              <a:off x="8421201" y="5320945"/>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7" name="rc237"/>
            <p:cNvSpPr/>
            <p:nvPr/>
          </p:nvSpPr>
          <p:spPr>
            <a:xfrm>
              <a:off x="8732253" y="5320945"/>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8" name="tx238"/>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9" name="tx239"/>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2" name="tx242"/>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3" name="tx243"/>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414061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445166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538482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600692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0" name="tx260"/>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2" name="tx262"/>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5" name="tx265"/>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2" name="tx272"/>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414061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538482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5695873"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0" name="tx280"/>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2" name="tx282"/>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7" name="tx287"/>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9" name="tx289"/>
            <p:cNvSpPr/>
            <p:nvPr/>
          </p:nvSpPr>
          <p:spPr>
            <a:xfrm>
              <a:off x="8827489"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105118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1" name="tx291"/>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2" name="tx292"/>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4" name="tx294"/>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414061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538482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5695873"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6" name="tx306"/>
            <p:cNvSpPr/>
            <p:nvPr/>
          </p:nvSpPr>
          <p:spPr>
            <a:xfrm>
              <a:off x="602801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8" name="tx308"/>
            <p:cNvSpPr/>
            <p:nvPr/>
          </p:nvSpPr>
          <p:spPr>
            <a:xfrm>
              <a:off x="6650123"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9" name="tx309"/>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0" name="tx310"/>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2" name="tx312"/>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3" name="tx313"/>
            <p:cNvSpPr/>
            <p:nvPr/>
          </p:nvSpPr>
          <p:spPr>
            <a:xfrm>
              <a:off x="8205385"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4" name="tx314"/>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6" name="tx316"/>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7" name="tx317"/>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4140611"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0" name="tx320"/>
            <p:cNvSpPr/>
            <p:nvPr/>
          </p:nvSpPr>
          <p:spPr>
            <a:xfrm>
              <a:off x="445166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538482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5695873"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7" name="tx327"/>
            <p:cNvSpPr/>
            <p:nvPr/>
          </p:nvSpPr>
          <p:spPr>
            <a:xfrm>
              <a:off x="6650123"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8" name="tx328"/>
            <p:cNvSpPr/>
            <p:nvPr/>
          </p:nvSpPr>
          <p:spPr>
            <a:xfrm>
              <a:off x="696117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9" name="tx329"/>
            <p:cNvSpPr/>
            <p:nvPr/>
          </p:nvSpPr>
          <p:spPr>
            <a:xfrm>
              <a:off x="725113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445166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0" name="tx340"/>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5" name="tx345"/>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414061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8" name="tx348"/>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538482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2" name="tx352"/>
            <p:cNvSpPr/>
            <p:nvPr/>
          </p:nvSpPr>
          <p:spPr>
            <a:xfrm>
              <a:off x="5695873"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3" name="tx353"/>
            <p:cNvSpPr/>
            <p:nvPr/>
          </p:nvSpPr>
          <p:spPr>
            <a:xfrm>
              <a:off x="602801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5" name="tx355"/>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7" name="tx357"/>
            <p:cNvSpPr/>
            <p:nvPr/>
          </p:nvSpPr>
          <p:spPr>
            <a:xfrm>
              <a:off x="727222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3" name="tx363"/>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5" name="tx365"/>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9" name="tx369"/>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3" name="tx373"/>
            <p:cNvSpPr/>
            <p:nvPr/>
          </p:nvSpPr>
          <p:spPr>
            <a:xfrm>
              <a:off x="8827489"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5" name="tx375"/>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6" name="tx376"/>
            <p:cNvSpPr/>
            <p:nvPr/>
          </p:nvSpPr>
          <p:spPr>
            <a:xfrm>
              <a:off x="820538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8" name="tx378"/>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105118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3" name="tx383"/>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5" name="tx385"/>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320745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4140611"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4451664"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5716966"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6" name="tx396"/>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665012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8" name="tx398"/>
            <p:cNvSpPr/>
            <p:nvPr/>
          </p:nvSpPr>
          <p:spPr>
            <a:xfrm>
              <a:off x="696117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0" name="tx400"/>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1" name="tx401"/>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2" name="tx402"/>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3" name="tx403"/>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4" name="tx404"/>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5" name="tx405"/>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320745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5" name="tx415"/>
            <p:cNvSpPr/>
            <p:nvPr/>
          </p:nvSpPr>
          <p:spPr>
            <a:xfrm>
              <a:off x="414061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6" name="tx416"/>
            <p:cNvSpPr/>
            <p:nvPr/>
          </p:nvSpPr>
          <p:spPr>
            <a:xfrm>
              <a:off x="4451664"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0" name="tx420"/>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2" name="tx422"/>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7" name="tx427"/>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8" name="tx428"/>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9" name="tx429"/>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0" name="tx430"/>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1" name="tx431"/>
            <p:cNvSpPr/>
            <p:nvPr/>
          </p:nvSpPr>
          <p:spPr>
            <a:xfrm>
              <a:off x="7583280"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2" name="tx432"/>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3" name="tx433"/>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4" name="tx434"/>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5" name="tx43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6" name="tx436"/>
            <p:cNvSpPr/>
            <p:nvPr/>
          </p:nvSpPr>
          <p:spPr>
            <a:xfrm>
              <a:off x="1051182"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7" name="tx437"/>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8" name="tx438"/>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1" name="tx441"/>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6" name="tx446"/>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7" name="tx447"/>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9" name="tx449"/>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1" name="tx451"/>
            <p:cNvSpPr/>
            <p:nvPr/>
          </p:nvSpPr>
          <p:spPr>
            <a:xfrm>
              <a:off x="5716966"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2" name="tx452"/>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3" name="tx45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4" name="tx454"/>
            <p:cNvSpPr/>
            <p:nvPr/>
          </p:nvSpPr>
          <p:spPr>
            <a:xfrm>
              <a:off x="665012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696117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6" name="tx456"/>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7" name="tx457"/>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8" name="tx458"/>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9" name="tx459"/>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0" name="tx460"/>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1" name="tx461"/>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2" name="tx462"/>
            <p:cNvSpPr/>
            <p:nvPr/>
          </p:nvSpPr>
          <p:spPr>
            <a:xfrm>
              <a:off x="6058163" y="54208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3" name="tx463"/>
            <p:cNvSpPr/>
            <p:nvPr/>
          </p:nvSpPr>
          <p:spPr>
            <a:xfrm>
              <a:off x="6369216" y="542355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64" name="tx464"/>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65" name="tx465"/>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66" name="tx466"/>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67" name="tx467"/>
            <p:cNvSpPr/>
            <p:nvPr/>
          </p:nvSpPr>
          <p:spPr>
            <a:xfrm>
              <a:off x="7583280"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68" name="tx468"/>
            <p:cNvSpPr/>
            <p:nvPr/>
          </p:nvSpPr>
          <p:spPr>
            <a:xfrm>
              <a:off x="7894332" y="542228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69" name="tx469"/>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70" name="tx470"/>
            <p:cNvSpPr/>
            <p:nvPr/>
          </p:nvSpPr>
          <p:spPr>
            <a:xfrm>
              <a:off x="8516437"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71" name="tx471"/>
            <p:cNvSpPr/>
            <p:nvPr/>
          </p:nvSpPr>
          <p:spPr>
            <a:xfrm>
              <a:off x="8827489"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72" name="tx47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73" name="tx47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4" name="tx47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5" name="tx47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6" name="tx47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7" name="tx47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8" name="tx47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9" name="tx47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0" name="tx48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1" name="tx48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82" name="tx48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83" name="tx48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4" name="tx48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5" name="tx48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6" name="tx48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7" name="tx48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8" name="tx48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9" name="tx48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0" name="tx49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1" name="tx49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92" name="tx49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93" name="tx49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4" name="tx49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5" name="tx49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6" name="tx49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7" name="tx49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8" name="tx498"/>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9" name="tx499"/>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0" name="tx500"/>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1" name="tx501"/>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02" name="tx502"/>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03" name="tx503"/>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04" name="tx504"/>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05" name="tx505"/>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6" name="tx506"/>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7" name="tx507"/>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8" name="tx508"/>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9" name="tx509"/>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10" name="tx510"/>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11" name="tx511"/>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12" name="pic512"/>
            <p:cNvPicPr/>
            <p:nvPr/>
          </p:nvPicPr>
          <p:blipFill>
            <a:blip r:embed="rId2" cstate="print"/>
            <a:stretch>
              <a:fillRect/>
            </a:stretch>
          </p:blipFill>
          <p:spPr>
            <a:xfrm>
              <a:off x="4653227" y="5838594"/>
              <a:ext cx="2160000" cy="219455"/>
            </a:xfrm>
            <a:prstGeom prst="rect">
              <a:avLst/>
            </a:prstGeom>
          </p:spPr>
        </p:pic>
        <p:sp>
          <p:nvSpPr>
            <p:cNvPr id="513" name="pl513"/>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5" name="pl515"/>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6" name="pl516"/>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7" name="pl517"/>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8" name="pl518"/>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9" name="pl519"/>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pl520"/>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1" name="pl521"/>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2" name="pl522"/>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3" name="pl523"/>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4" name="pl524"/>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5" name="tx525"/>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6" name="tx526"/>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7" name="tx527"/>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8" name="tx528"/>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9" name="tx529"/>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0" name="tx530"/>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1" name="tx531"/>
            <p:cNvSpPr/>
            <p:nvPr/>
          </p:nvSpPr>
          <p:spPr>
            <a:xfrm>
              <a:off x="924840" y="1330710"/>
              <a:ext cx="28610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Croatia, 2000-2025</a:t>
              </a:r>
            </a:p>
          </p:txBody>
        </p:sp>
        <p:sp>
          <p:nvSpPr>
            <p:cNvPr id="532" name="tx53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33" name="tx53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34" name="tx53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6 out of 13 (50%) vaccines in the schedule achieved coverage of 90% or more. Vaccine coverage ranged from 87% to 96%.
Since 2002, estimates have been made for 7 new vaccines. IPVC and PCVC is the newest vaccine reported (2021), which achieved 91% and 89% coverage in 2025.
In 2025, Croatia did not report any stockouts of vaccines or supplies.</a:t>
            </a:r>
          </a:p>
        </p:txBody>
      </p:sp>
      <p:sp>
        <p:nvSpPr>
          <p:cNvPr id="5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three, and declined for nine, indicating limited improvement in routine immunization performance; six achieved at least 90% coverage.</a:t>
            </a:r>
          </a:p>
        </p:txBody>
      </p:sp>
      <p:grpSp xmlns:pic="http://schemas.openxmlformats.org/drawingml/2006/picture">
        <p:nvGrpSpPr>
          <p:cNvPr id="537" name=""/>
          <p:cNvGrpSpPr/>
          <p:nvPr/>
        </p:nvGrpSpPr>
        <p:grpSpPr>
          <a:xfrm>
            <a:off x="292608" y="1005840"/>
            <a:ext cx="8595360" cy="28575"/>
            <a:chOff x="292608" y="1005840"/>
            <a:chExt cx="8595360" cy="28575"/>
          </a:xfrm>
        </p:grpSpPr>
        <p:sp>
          <p:nvSpPr>
            <p:cNvPr id="5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39416"/>
            </a:xfrm>
            <a:custGeom>
              <a:avLst/>
              <a:pathLst>
                <a:path w="6481656" h="239416">
                  <a:moveTo>
                    <a:pt x="0" y="159610"/>
                  </a:moveTo>
                  <a:lnTo>
                    <a:pt x="259266" y="199513"/>
                  </a:lnTo>
                  <a:lnTo>
                    <a:pt x="518532" y="0"/>
                  </a:lnTo>
                  <a:lnTo>
                    <a:pt x="777798" y="39902"/>
                  </a:lnTo>
                  <a:lnTo>
                    <a:pt x="1037065" y="119708"/>
                  </a:lnTo>
                  <a:lnTo>
                    <a:pt x="1296331" y="119708"/>
                  </a:lnTo>
                  <a:lnTo>
                    <a:pt x="1555597" y="119708"/>
                  </a:lnTo>
                  <a:lnTo>
                    <a:pt x="1814863" y="119708"/>
                  </a:lnTo>
                  <a:lnTo>
                    <a:pt x="2074130" y="79805"/>
                  </a:lnTo>
                  <a:lnTo>
                    <a:pt x="2333396" y="79805"/>
                  </a:lnTo>
                  <a:lnTo>
                    <a:pt x="2592662" y="79805"/>
                  </a:lnTo>
                  <a:lnTo>
                    <a:pt x="2851928" y="79805"/>
                  </a:lnTo>
                  <a:lnTo>
                    <a:pt x="3111195" y="39902"/>
                  </a:lnTo>
                  <a:lnTo>
                    <a:pt x="3370461" y="39902"/>
                  </a:lnTo>
                  <a:lnTo>
                    <a:pt x="3629727" y="79805"/>
                  </a:lnTo>
                  <a:lnTo>
                    <a:pt x="3888994" y="119708"/>
                  </a:lnTo>
                  <a:lnTo>
                    <a:pt x="4148260" y="159610"/>
                  </a:lnTo>
                  <a:lnTo>
                    <a:pt x="4407526" y="199513"/>
                  </a:lnTo>
                  <a:lnTo>
                    <a:pt x="4666792" y="159610"/>
                  </a:lnTo>
                  <a:lnTo>
                    <a:pt x="4926059" y="119708"/>
                  </a:lnTo>
                  <a:lnTo>
                    <a:pt x="5185325" y="119708"/>
                  </a:lnTo>
                  <a:lnTo>
                    <a:pt x="5444591" y="199513"/>
                  </a:lnTo>
                  <a:lnTo>
                    <a:pt x="5703857" y="199513"/>
                  </a:lnTo>
                  <a:lnTo>
                    <a:pt x="5963124" y="159610"/>
                  </a:lnTo>
                  <a:lnTo>
                    <a:pt x="6222390" y="199513"/>
                  </a:lnTo>
                  <a:lnTo>
                    <a:pt x="6481656" y="23941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239416"/>
            </a:xfrm>
            <a:custGeom>
              <a:avLst/>
              <a:pathLst>
                <a:path w="6481656" h="239416">
                  <a:moveTo>
                    <a:pt x="0" y="159610"/>
                  </a:moveTo>
                  <a:lnTo>
                    <a:pt x="259266" y="119708"/>
                  </a:lnTo>
                  <a:lnTo>
                    <a:pt x="518532" y="79805"/>
                  </a:lnTo>
                  <a:lnTo>
                    <a:pt x="777798" y="119708"/>
                  </a:lnTo>
                  <a:lnTo>
                    <a:pt x="1037065" y="39902"/>
                  </a:lnTo>
                  <a:lnTo>
                    <a:pt x="1296331" y="39902"/>
                  </a:lnTo>
                  <a:lnTo>
                    <a:pt x="1555597" y="39902"/>
                  </a:lnTo>
                  <a:lnTo>
                    <a:pt x="1814863" y="39902"/>
                  </a:lnTo>
                  <a:lnTo>
                    <a:pt x="2074130" y="39902"/>
                  </a:lnTo>
                  <a:lnTo>
                    <a:pt x="2333396" y="39902"/>
                  </a:lnTo>
                  <a:lnTo>
                    <a:pt x="2592662" y="0"/>
                  </a:lnTo>
                  <a:lnTo>
                    <a:pt x="2851928" y="39902"/>
                  </a:lnTo>
                  <a:lnTo>
                    <a:pt x="3111195" y="39902"/>
                  </a:lnTo>
                  <a:lnTo>
                    <a:pt x="3370461" y="39902"/>
                  </a:lnTo>
                  <a:lnTo>
                    <a:pt x="3629727" y="79805"/>
                  </a:lnTo>
                  <a:lnTo>
                    <a:pt x="3888994" y="119708"/>
                  </a:lnTo>
                  <a:lnTo>
                    <a:pt x="4148260" y="159610"/>
                  </a:lnTo>
                  <a:lnTo>
                    <a:pt x="4407526" y="199513"/>
                  </a:lnTo>
                  <a:lnTo>
                    <a:pt x="4666792" y="159610"/>
                  </a:lnTo>
                  <a:lnTo>
                    <a:pt x="4926059" y="119708"/>
                  </a:lnTo>
                  <a:lnTo>
                    <a:pt x="5185325" y="119708"/>
                  </a:lnTo>
                  <a:lnTo>
                    <a:pt x="5444591" y="199513"/>
                  </a:lnTo>
                  <a:lnTo>
                    <a:pt x="5703857" y="199513"/>
                  </a:lnTo>
                  <a:lnTo>
                    <a:pt x="5963124" y="159610"/>
                  </a:lnTo>
                  <a:lnTo>
                    <a:pt x="6222390" y="199513"/>
                  </a:lnTo>
                  <a:lnTo>
                    <a:pt x="6481656" y="23941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359124"/>
            </a:xfrm>
            <a:custGeom>
              <a:avLst/>
              <a:pathLst>
                <a:path w="6481656" h="359124">
                  <a:moveTo>
                    <a:pt x="0" y="119708"/>
                  </a:moveTo>
                  <a:lnTo>
                    <a:pt x="259266" y="79805"/>
                  </a:lnTo>
                  <a:lnTo>
                    <a:pt x="518532" y="39902"/>
                  </a:lnTo>
                  <a:lnTo>
                    <a:pt x="777798" y="79805"/>
                  </a:lnTo>
                  <a:lnTo>
                    <a:pt x="1037065" y="0"/>
                  </a:lnTo>
                  <a:lnTo>
                    <a:pt x="1296331" y="0"/>
                  </a:lnTo>
                  <a:lnTo>
                    <a:pt x="1555597" y="39902"/>
                  </a:lnTo>
                  <a:lnTo>
                    <a:pt x="1814863" y="0"/>
                  </a:lnTo>
                  <a:lnTo>
                    <a:pt x="2074130" y="0"/>
                  </a:lnTo>
                  <a:lnTo>
                    <a:pt x="2333396" y="39902"/>
                  </a:lnTo>
                  <a:lnTo>
                    <a:pt x="2592662" y="0"/>
                  </a:lnTo>
                  <a:lnTo>
                    <a:pt x="2851928" y="0"/>
                  </a:lnTo>
                  <a:lnTo>
                    <a:pt x="3111195" y="39902"/>
                  </a:lnTo>
                  <a:lnTo>
                    <a:pt x="3370461" y="79805"/>
                  </a:lnTo>
                  <a:lnTo>
                    <a:pt x="3629727" y="79805"/>
                  </a:lnTo>
                  <a:lnTo>
                    <a:pt x="3888994" y="119708"/>
                  </a:lnTo>
                  <a:lnTo>
                    <a:pt x="4148260" y="239416"/>
                  </a:lnTo>
                  <a:lnTo>
                    <a:pt x="4407526" y="279319"/>
                  </a:lnTo>
                  <a:lnTo>
                    <a:pt x="4666792" y="119708"/>
                  </a:lnTo>
                  <a:lnTo>
                    <a:pt x="4926059" y="119708"/>
                  </a:lnTo>
                  <a:lnTo>
                    <a:pt x="5185325" y="199513"/>
                  </a:lnTo>
                  <a:lnTo>
                    <a:pt x="5444591" y="279319"/>
                  </a:lnTo>
                  <a:lnTo>
                    <a:pt x="5703857" y="239416"/>
                  </a:lnTo>
                  <a:lnTo>
                    <a:pt x="5963124" y="239416"/>
                  </a:lnTo>
                  <a:lnTo>
                    <a:pt x="6222390" y="239416"/>
                  </a:lnTo>
                  <a:lnTo>
                    <a:pt x="6481656" y="359124"/>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58515"/>
              <a:ext cx="6481656" cy="399027"/>
            </a:xfrm>
            <a:custGeom>
              <a:avLst/>
              <a:pathLst>
                <a:path w="6481656" h="399027">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39902"/>
                  </a:lnTo>
                  <a:lnTo>
                    <a:pt x="3370461" y="39902"/>
                  </a:lnTo>
                  <a:lnTo>
                    <a:pt x="3629727" y="39902"/>
                  </a:lnTo>
                  <a:lnTo>
                    <a:pt x="3888994" y="79805"/>
                  </a:lnTo>
                  <a:lnTo>
                    <a:pt x="4148260" y="79805"/>
                  </a:lnTo>
                  <a:lnTo>
                    <a:pt x="4407526" y="119708"/>
                  </a:lnTo>
                  <a:lnTo>
                    <a:pt x="4666792" y="119708"/>
                  </a:lnTo>
                  <a:lnTo>
                    <a:pt x="4926059" y="119708"/>
                  </a:lnTo>
                  <a:lnTo>
                    <a:pt x="5185325" y="279319"/>
                  </a:lnTo>
                  <a:lnTo>
                    <a:pt x="5444591" y="319221"/>
                  </a:lnTo>
                  <a:lnTo>
                    <a:pt x="5703857" y="319221"/>
                  </a:lnTo>
                  <a:lnTo>
                    <a:pt x="5963124" y="319221"/>
                  </a:lnTo>
                  <a:lnTo>
                    <a:pt x="6222390" y="359124"/>
                  </a:lnTo>
                  <a:lnTo>
                    <a:pt x="6481656" y="399027"/>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986" y="1257255"/>
              <a:ext cx="250955" cy="291132"/>
            </a:xfrm>
            <a:custGeom>
              <a:avLst/>
              <a:pathLst>
                <a:path w="250955" h="291132">
                  <a:moveTo>
                    <a:pt x="250955" y="0"/>
                  </a:moveTo>
                  <a:lnTo>
                    <a:pt x="0" y="291132"/>
                  </a:lnTo>
                </a:path>
              </a:pathLst>
            </a:custGeom>
          </p:spPr>
          <p:txBody>
            <a:bodyPr/>
            <a:lstStyle/>
            <a:p/>
          </p:txBody>
        </p:sp>
        <p:sp>
          <p:nvSpPr>
            <p:cNvPr id="42" name="pl42"/>
            <p:cNvSpPr/>
            <p:nvPr/>
          </p:nvSpPr>
          <p:spPr>
            <a:xfrm>
              <a:off x="7935790" y="1531216"/>
              <a:ext cx="244151" cy="100402"/>
            </a:xfrm>
            <a:custGeom>
              <a:avLst/>
              <a:pathLst>
                <a:path w="244151" h="100402">
                  <a:moveTo>
                    <a:pt x="244151" y="0"/>
                  </a:moveTo>
                  <a:lnTo>
                    <a:pt x="0" y="100402"/>
                  </a:lnTo>
                </a:path>
              </a:pathLst>
            </a:custGeom>
          </p:spPr>
          <p:txBody>
            <a:bodyPr/>
            <a:lstStyle/>
            <a:p/>
          </p:txBody>
        </p:sp>
        <p:sp>
          <p:nvSpPr>
            <p:cNvPr id="43" name="pl43"/>
            <p:cNvSpPr/>
            <p:nvPr/>
          </p:nvSpPr>
          <p:spPr>
            <a:xfrm>
              <a:off x="7938846" y="1759533"/>
              <a:ext cx="241095" cy="26418"/>
            </a:xfrm>
            <a:custGeom>
              <a:avLst/>
              <a:pathLst>
                <a:path w="241095" h="26418">
                  <a:moveTo>
                    <a:pt x="241095" y="26418"/>
                  </a:moveTo>
                  <a:lnTo>
                    <a:pt x="0" y="0"/>
                  </a:lnTo>
                </a:path>
              </a:pathLst>
            </a:custGeom>
          </p:spPr>
          <p:txBody>
            <a:bodyPr/>
            <a:lstStyle/>
            <a:p/>
          </p:txBody>
        </p:sp>
        <p:sp>
          <p:nvSpPr>
            <p:cNvPr id="44" name="pl44"/>
            <p:cNvSpPr/>
            <p:nvPr/>
          </p:nvSpPr>
          <p:spPr>
            <a:xfrm>
              <a:off x="7930549" y="1806570"/>
              <a:ext cx="249392" cy="230487"/>
            </a:xfrm>
            <a:custGeom>
              <a:avLst/>
              <a:pathLst>
                <a:path w="249392" h="230487">
                  <a:moveTo>
                    <a:pt x="249392" y="230487"/>
                  </a:moveTo>
                  <a:lnTo>
                    <a:pt x="0" y="0"/>
                  </a:lnTo>
                </a:path>
              </a:pathLst>
            </a:custGeom>
          </p:spPr>
          <p:txBody>
            <a:bodyPr/>
            <a:lstStyle/>
            <a:p/>
          </p:txBody>
        </p:sp>
        <p:sp>
          <p:nvSpPr>
            <p:cNvPr id="45" name="pg45"/>
            <p:cNvSpPr/>
            <p:nvPr/>
          </p:nvSpPr>
          <p:spPr>
            <a:xfrm>
              <a:off x="8111362" y="11458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867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7" name="pg47"/>
            <p:cNvSpPr/>
            <p:nvPr/>
          </p:nvSpPr>
          <p:spPr>
            <a:xfrm>
              <a:off x="8111362" y="142104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46188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9" name="pg49"/>
            <p:cNvSpPr/>
            <p:nvPr/>
          </p:nvSpPr>
          <p:spPr>
            <a:xfrm>
              <a:off x="8111362" y="16954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7363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88%</a:t>
              </a:r>
            </a:p>
          </p:txBody>
        </p:sp>
        <p:sp>
          <p:nvSpPr>
            <p:cNvPr id="51" name="pg51"/>
            <p:cNvSpPr/>
            <p:nvPr/>
          </p:nvSpPr>
          <p:spPr>
            <a:xfrm>
              <a:off x="8111362" y="19683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200922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194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Croatia,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099136"/>
              <a:ext cx="1585983" cy="211814"/>
            </a:xfrm>
            <a:prstGeom prst="rect">
              <a:avLst/>
            </a:prstGeom>
            <a:solidFill>
              <a:srgbClr val="D9D9D9">
                <a:alpha val="60000"/>
              </a:srgbClr>
            </a:solidFill>
          </p:spPr>
          <p:txBody>
            <a:bodyPr/>
            <a:lstStyle/>
            <a:p/>
          </p:txBody>
        </p:sp>
        <p:sp>
          <p:nvSpPr>
            <p:cNvPr id="10" name="pl10"/>
            <p:cNvSpPr/>
            <p:nvPr/>
          </p:nvSpPr>
          <p:spPr>
            <a:xfrm>
              <a:off x="17016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1598"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233295"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5007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1860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35388"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68953"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68953"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3608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2868"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86434"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86434"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70321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19999"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36782"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7034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034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8713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8713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713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7131"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80391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39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365987"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38277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306812"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367729"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370397"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357160"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424292"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476398"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474641"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487838"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50023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521482"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533801"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56294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558516"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601734"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597347"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575338"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593000"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592121"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600971"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3099136"/>
              <a:ext cx="1585983" cy="211814"/>
            </a:xfrm>
            <a:prstGeom prst="rect">
              <a:avLst/>
            </a:prstGeom>
            <a:solidFill>
              <a:srgbClr val="D9D9D9">
                <a:alpha val="60000"/>
              </a:srgbClr>
            </a:solidFill>
          </p:spPr>
          <p:txBody>
            <a:bodyPr/>
            <a:lstStyle/>
            <a:p/>
          </p:txBody>
        </p:sp>
        <p:sp>
          <p:nvSpPr>
            <p:cNvPr id="61" name="pl61"/>
            <p:cNvSpPr/>
            <p:nvPr/>
          </p:nvSpPr>
          <p:spPr>
            <a:xfrm>
              <a:off x="330686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87682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6539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704257"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905651"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72783"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56697"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12382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174178"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22452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4130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325224"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342007"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342007"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37557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37557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7557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40913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42592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44270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4270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4270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7865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836948"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038343"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1054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189389"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25652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975621"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96238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012695"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064840"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122242"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134600"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14341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16377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177055"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172591"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223741"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21412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25292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23976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24857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2887321"/>
              <a:ext cx="1585983" cy="211814"/>
            </a:xfrm>
            <a:prstGeom prst="rect">
              <a:avLst/>
            </a:prstGeom>
            <a:solidFill>
              <a:srgbClr val="D9D9D9">
                <a:alpha val="60000"/>
              </a:srgbClr>
            </a:solidFill>
          </p:spPr>
          <p:txBody>
            <a:bodyPr/>
            <a:lstStyle/>
            <a:p/>
          </p:txBody>
        </p:sp>
        <p:sp>
          <p:nvSpPr>
            <p:cNvPr id="112" name="pl112"/>
            <p:cNvSpPr/>
            <p:nvPr/>
          </p:nvSpPr>
          <p:spPr>
            <a:xfrm>
              <a:off x="501279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58274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54444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57800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79618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846534"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88009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896882"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94723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96401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980797"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99758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997580"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014363"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03114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081494"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081494"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098277"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09827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09827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11506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11506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150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677133"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71069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597628"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6788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668306"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720413"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73543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752221"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777815"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785787"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7989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811381"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832628"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874087"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869662"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91288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908493"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886484"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903267"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912117"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9209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2759117"/>
              <a:ext cx="1585983" cy="222963"/>
            </a:xfrm>
            <a:prstGeom prst="rect">
              <a:avLst/>
            </a:prstGeom>
            <a:solidFill>
              <a:srgbClr val="D9D9D9">
                <a:alpha val="60000"/>
              </a:srgbClr>
            </a:solidFill>
          </p:spPr>
          <p:txBody>
            <a:bodyPr/>
            <a:lstStyle/>
            <a:p/>
          </p:txBody>
        </p:sp>
        <p:sp>
          <p:nvSpPr>
            <p:cNvPr id="163" name="pl163"/>
            <p:cNvSpPr/>
            <p:nvPr/>
          </p:nvSpPr>
          <p:spPr>
            <a:xfrm>
              <a:off x="655088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12083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96505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01540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21679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83929"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633427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6367843"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43497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535672"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6535672"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602804"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619587"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6636370"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6653153"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665315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68671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68671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72028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6737067"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675385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67706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6097745"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6148094"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6349489"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6416621"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6466969"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6500535"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6567667"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6323841"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6359203"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6399822"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6407794"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6433388"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6445746"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6454557"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6474925"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6488201"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6534887"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6525274"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6564066"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657650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966201" y="2887321"/>
              <a:ext cx="1585983" cy="211814"/>
            </a:xfrm>
            <a:prstGeom prst="rect">
              <a:avLst/>
            </a:prstGeom>
            <a:solidFill>
              <a:srgbClr val="D9D9D9">
                <a:alpha val="60000"/>
              </a:srgbClr>
            </a:solidFill>
          </p:spPr>
          <p:txBody>
            <a:bodyPr/>
            <a:lstStyle/>
            <a:p/>
          </p:txBody>
        </p:sp>
        <p:sp>
          <p:nvSpPr>
            <p:cNvPr id="212" name="pl212"/>
            <p:cNvSpPr/>
            <p:nvPr/>
          </p:nvSpPr>
          <p:spPr>
            <a:xfrm>
              <a:off x="829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786032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98287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7536712"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782202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7855587"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87237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7956285"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98985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8090548"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810733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8124114"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820802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822481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824159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830872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830872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834229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837585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837585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840942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840942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842620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7115568"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7669404"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7954713"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988279"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8005062"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8088976"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8122542"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8223240"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7930861"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7938716"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996196"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8021830"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8034187"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811016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811020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813049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816406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8172876"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821963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82064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823207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8621774" y="2887321"/>
              <a:ext cx="1585983" cy="211814"/>
            </a:xfrm>
            <a:prstGeom prst="rect">
              <a:avLst/>
            </a:prstGeom>
            <a:solidFill>
              <a:srgbClr val="D9D9D9">
                <a:alpha val="60000"/>
              </a:srgbClr>
            </a:solidFill>
          </p:spPr>
          <p:txBody>
            <a:bodyPr/>
            <a:lstStyle/>
            <a:p/>
          </p:txBody>
        </p:sp>
        <p:sp>
          <p:nvSpPr>
            <p:cNvPr id="263" name="pl263"/>
            <p:cNvSpPr/>
            <p:nvPr/>
          </p:nvSpPr>
          <p:spPr>
            <a:xfrm>
              <a:off x="994594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951589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932654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946081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9527943"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9561509"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974612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9762904"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9796470"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9813253"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984681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989716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989716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897167"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947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994751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994751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999786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999786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1001464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006499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81779"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8177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945924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9593503"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9660635"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9694201"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9878813"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9551072"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9589063"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9601460"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9635025"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9711770"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9707422"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9694185"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9735723"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9748920"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974899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979930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9794883"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9802854"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9875212"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9878836"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988764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10277347" y="2381319"/>
              <a:ext cx="1585983" cy="235349"/>
            </a:xfrm>
            <a:prstGeom prst="rect">
              <a:avLst/>
            </a:prstGeom>
            <a:solidFill>
              <a:srgbClr val="D9D9D9">
                <a:alpha val="60000"/>
              </a:srgbClr>
            </a:solidFill>
          </p:spPr>
          <p:txBody>
            <a:bodyPr/>
            <a:lstStyle/>
            <a:p/>
          </p:txBody>
        </p:sp>
        <p:sp>
          <p:nvSpPr>
            <p:cNvPr id="314" name="pl314"/>
            <p:cNvSpPr/>
            <p:nvPr/>
          </p:nvSpPr>
          <p:spPr>
            <a:xfrm>
              <a:off x="1143368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11003641"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1034437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10545766"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10898207"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10948556"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11082819"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11183516"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11368128"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11368128"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1401694"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43526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1485608"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1519174"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569523"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569523"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603089"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1619872"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1687003"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1720569"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17373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1047706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10678458"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11030899"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11081247"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11215511"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11316208"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1500820"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1500820"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1534386"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11249862"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11287052"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11311768"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11366541"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11357730"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11404493"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1421354"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1475210"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1517626"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154322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55" name="rc35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6" name="tx35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(93%)</a:t>
              </a:r>
            </a:p>
          </p:txBody>
        </p:sp>
        <p:sp>
          <p:nvSpPr>
            <p:cNvPr id="357" name="rc35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(91%)</a:t>
              </a:r>
            </a:p>
          </p:txBody>
        </p:sp>
        <p:sp>
          <p:nvSpPr>
            <p:cNvPr id="359" name="rc35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(93%)</a:t>
              </a:r>
            </a:p>
          </p:txBody>
        </p:sp>
        <p:sp>
          <p:nvSpPr>
            <p:cNvPr id="361" name="rc36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(91%)</a:t>
              </a:r>
            </a:p>
          </p:txBody>
        </p:sp>
        <p:sp>
          <p:nvSpPr>
            <p:cNvPr id="363" name="rc36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(87%)</a:t>
              </a:r>
            </a:p>
          </p:txBody>
        </p:sp>
        <p:sp>
          <p:nvSpPr>
            <p:cNvPr id="365" name="rc36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(88%)</a:t>
              </a:r>
            </a:p>
          </p:txBody>
        </p:sp>
        <p:sp>
          <p:nvSpPr>
            <p:cNvPr id="367" name="rc36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8" name="tx368"/>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369" name="pl369"/>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0" name="pl370"/>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tx375"/>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76" name="tx376"/>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7" name="tx377"/>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8" name="tx378"/>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9" name="tx37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0" name="pl38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1" name="pl38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tx386"/>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7" name="tx387"/>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8" name="tx388"/>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9" name="tx389"/>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90" name="tx390"/>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91" name="pl391"/>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tx397"/>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98" name="tx398"/>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99" name="tx399"/>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00" name="tx400"/>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01" name="tx401"/>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02" name="pl402"/>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3" name="pl403"/>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4" name="pl414"/>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5" name="pl425"/>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6" name="pl43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tx44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7" name="tx44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8" name="pt44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9" name="pt44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0" name="pt45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2" name="pt45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3" name="pt45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4" name="tx45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55" name="tx45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6" name="tx45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7" name="tx45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58" name="tx45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59" name="tx45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60" name="tx460"/>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61" name="tx46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62" name="tx462"/>
            <p:cNvSpPr/>
            <p:nvPr/>
          </p:nvSpPr>
          <p:spPr>
            <a:xfrm>
              <a:off x="5420869" y="6568512"/>
              <a:ext cx="644246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hrv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92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65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323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988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653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825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490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155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820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486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234740"/>
              <a:ext cx="239888" cy="881257"/>
            </a:xfrm>
            <a:prstGeom prst="rect">
              <a:avLst/>
            </a:prstGeom>
            <a:solidFill>
              <a:srgbClr val="1CABE2">
                <a:alpha val="85098"/>
              </a:srgbClr>
            </a:solidFill>
          </p:spPr>
          <p:txBody>
            <a:bodyPr/>
            <a:lstStyle/>
            <a:p/>
          </p:txBody>
        </p:sp>
        <p:sp>
          <p:nvSpPr>
            <p:cNvPr id="28" name="rc28"/>
            <p:cNvSpPr/>
            <p:nvPr/>
          </p:nvSpPr>
          <p:spPr>
            <a:xfrm>
              <a:off x="1562816" y="3058315"/>
              <a:ext cx="239888" cy="1057682"/>
            </a:xfrm>
            <a:prstGeom prst="rect">
              <a:avLst/>
            </a:prstGeom>
            <a:solidFill>
              <a:srgbClr val="1CABE2">
                <a:alpha val="85098"/>
              </a:srgbClr>
            </a:solidFill>
          </p:spPr>
          <p:txBody>
            <a:bodyPr/>
            <a:lstStyle/>
            <a:p/>
          </p:txBody>
        </p:sp>
        <p:sp>
          <p:nvSpPr>
            <p:cNvPr id="29" name="rc29"/>
            <p:cNvSpPr/>
            <p:nvPr/>
          </p:nvSpPr>
          <p:spPr>
            <a:xfrm>
              <a:off x="1829360" y="3943040"/>
              <a:ext cx="239888" cy="172957"/>
            </a:xfrm>
            <a:prstGeom prst="rect">
              <a:avLst/>
            </a:prstGeom>
            <a:solidFill>
              <a:srgbClr val="1CABE2">
                <a:alpha val="85098"/>
              </a:srgbClr>
            </a:solidFill>
          </p:spPr>
          <p:txBody>
            <a:bodyPr/>
            <a:lstStyle/>
            <a:p/>
          </p:txBody>
        </p:sp>
        <p:sp>
          <p:nvSpPr>
            <p:cNvPr id="30" name="rc30"/>
            <p:cNvSpPr/>
            <p:nvPr/>
          </p:nvSpPr>
          <p:spPr>
            <a:xfrm>
              <a:off x="2095903" y="3773984"/>
              <a:ext cx="239888" cy="342012"/>
            </a:xfrm>
            <a:prstGeom prst="rect">
              <a:avLst/>
            </a:prstGeom>
            <a:solidFill>
              <a:srgbClr val="1CABE2">
                <a:alpha val="85098"/>
              </a:srgbClr>
            </a:solidFill>
          </p:spPr>
          <p:txBody>
            <a:bodyPr/>
            <a:lstStyle/>
            <a:p/>
          </p:txBody>
        </p:sp>
        <p:sp>
          <p:nvSpPr>
            <p:cNvPr id="31" name="rc31"/>
            <p:cNvSpPr/>
            <p:nvPr/>
          </p:nvSpPr>
          <p:spPr>
            <a:xfrm>
              <a:off x="2362446" y="3428070"/>
              <a:ext cx="239888" cy="687927"/>
            </a:xfrm>
            <a:prstGeom prst="rect">
              <a:avLst/>
            </a:prstGeom>
            <a:solidFill>
              <a:srgbClr val="1CABE2">
                <a:alpha val="85098"/>
              </a:srgbClr>
            </a:solidFill>
          </p:spPr>
          <p:txBody>
            <a:bodyPr/>
            <a:lstStyle/>
            <a:p/>
          </p:txBody>
        </p:sp>
        <p:sp>
          <p:nvSpPr>
            <p:cNvPr id="32" name="rc32"/>
            <p:cNvSpPr/>
            <p:nvPr/>
          </p:nvSpPr>
          <p:spPr>
            <a:xfrm>
              <a:off x="2628989" y="3383422"/>
              <a:ext cx="239888" cy="732575"/>
            </a:xfrm>
            <a:prstGeom prst="rect">
              <a:avLst/>
            </a:prstGeom>
            <a:solidFill>
              <a:srgbClr val="1CABE2">
                <a:alpha val="85098"/>
              </a:srgbClr>
            </a:solidFill>
          </p:spPr>
          <p:txBody>
            <a:bodyPr/>
            <a:lstStyle/>
            <a:p/>
          </p:txBody>
        </p:sp>
        <p:sp>
          <p:nvSpPr>
            <p:cNvPr id="33" name="rc33"/>
            <p:cNvSpPr/>
            <p:nvPr/>
          </p:nvSpPr>
          <p:spPr>
            <a:xfrm>
              <a:off x="2895532" y="3400328"/>
              <a:ext cx="239888" cy="715669"/>
            </a:xfrm>
            <a:prstGeom prst="rect">
              <a:avLst/>
            </a:prstGeom>
            <a:solidFill>
              <a:srgbClr val="1CABE2">
                <a:alpha val="85098"/>
              </a:srgbClr>
            </a:solidFill>
          </p:spPr>
          <p:txBody>
            <a:bodyPr/>
            <a:lstStyle/>
            <a:p/>
          </p:txBody>
        </p:sp>
        <p:sp>
          <p:nvSpPr>
            <p:cNvPr id="34" name="rc34"/>
            <p:cNvSpPr/>
            <p:nvPr/>
          </p:nvSpPr>
          <p:spPr>
            <a:xfrm>
              <a:off x="3162075" y="3392091"/>
              <a:ext cx="239888" cy="723905"/>
            </a:xfrm>
            <a:prstGeom prst="rect">
              <a:avLst/>
            </a:prstGeom>
            <a:solidFill>
              <a:srgbClr val="1CABE2">
                <a:alpha val="85098"/>
              </a:srgbClr>
            </a:solidFill>
          </p:spPr>
          <p:txBody>
            <a:bodyPr/>
            <a:lstStyle/>
            <a:p/>
          </p:txBody>
        </p:sp>
        <p:sp>
          <p:nvSpPr>
            <p:cNvPr id="35" name="rc35"/>
            <p:cNvSpPr/>
            <p:nvPr/>
          </p:nvSpPr>
          <p:spPr>
            <a:xfrm>
              <a:off x="3428618" y="3549443"/>
              <a:ext cx="239888" cy="566553"/>
            </a:xfrm>
            <a:prstGeom prst="rect">
              <a:avLst/>
            </a:prstGeom>
            <a:solidFill>
              <a:srgbClr val="1CABE2">
                <a:alpha val="85098"/>
              </a:srgbClr>
            </a:solidFill>
          </p:spPr>
          <p:txBody>
            <a:bodyPr/>
            <a:lstStyle/>
            <a:p/>
          </p:txBody>
        </p:sp>
        <p:sp>
          <p:nvSpPr>
            <p:cNvPr id="36" name="rc36"/>
            <p:cNvSpPr/>
            <p:nvPr/>
          </p:nvSpPr>
          <p:spPr>
            <a:xfrm>
              <a:off x="3695161" y="3538173"/>
              <a:ext cx="239888" cy="577824"/>
            </a:xfrm>
            <a:prstGeom prst="rect">
              <a:avLst/>
            </a:prstGeom>
            <a:solidFill>
              <a:srgbClr val="1CABE2">
                <a:alpha val="85098"/>
              </a:srgbClr>
            </a:solidFill>
          </p:spPr>
          <p:txBody>
            <a:bodyPr/>
            <a:lstStyle/>
            <a:p/>
          </p:txBody>
        </p:sp>
        <p:sp>
          <p:nvSpPr>
            <p:cNvPr id="37" name="rc37"/>
            <p:cNvSpPr/>
            <p:nvPr/>
          </p:nvSpPr>
          <p:spPr>
            <a:xfrm>
              <a:off x="3961705" y="3553345"/>
              <a:ext cx="239888" cy="562652"/>
            </a:xfrm>
            <a:prstGeom prst="rect">
              <a:avLst/>
            </a:prstGeom>
            <a:solidFill>
              <a:srgbClr val="1CABE2">
                <a:alpha val="85098"/>
              </a:srgbClr>
            </a:solidFill>
          </p:spPr>
          <p:txBody>
            <a:bodyPr/>
            <a:lstStyle/>
            <a:p/>
          </p:txBody>
        </p:sp>
        <p:sp>
          <p:nvSpPr>
            <p:cNvPr id="38" name="rc38"/>
            <p:cNvSpPr/>
            <p:nvPr/>
          </p:nvSpPr>
          <p:spPr>
            <a:xfrm>
              <a:off x="4228248" y="3580654"/>
              <a:ext cx="239888" cy="535343"/>
            </a:xfrm>
            <a:prstGeom prst="rect">
              <a:avLst/>
            </a:prstGeom>
            <a:solidFill>
              <a:srgbClr val="1CABE2">
                <a:alpha val="85098"/>
              </a:srgbClr>
            </a:solidFill>
          </p:spPr>
          <p:txBody>
            <a:bodyPr/>
            <a:lstStyle/>
            <a:p/>
          </p:txBody>
        </p:sp>
        <p:sp>
          <p:nvSpPr>
            <p:cNvPr id="39" name="rc39"/>
            <p:cNvSpPr/>
            <p:nvPr/>
          </p:nvSpPr>
          <p:spPr>
            <a:xfrm>
              <a:off x="4494791" y="3756645"/>
              <a:ext cx="239888" cy="359351"/>
            </a:xfrm>
            <a:prstGeom prst="rect">
              <a:avLst/>
            </a:prstGeom>
            <a:solidFill>
              <a:srgbClr val="1CABE2">
                <a:alpha val="85098"/>
              </a:srgbClr>
            </a:solidFill>
          </p:spPr>
          <p:txBody>
            <a:bodyPr/>
            <a:lstStyle/>
            <a:p/>
          </p:txBody>
        </p:sp>
        <p:sp>
          <p:nvSpPr>
            <p:cNvPr id="40" name="rc40"/>
            <p:cNvSpPr/>
            <p:nvPr/>
          </p:nvSpPr>
          <p:spPr>
            <a:xfrm>
              <a:off x="4761334" y="3773551"/>
              <a:ext cx="239888" cy="342446"/>
            </a:xfrm>
            <a:prstGeom prst="rect">
              <a:avLst/>
            </a:prstGeom>
            <a:solidFill>
              <a:srgbClr val="1CABE2">
                <a:alpha val="85098"/>
              </a:srgbClr>
            </a:solidFill>
          </p:spPr>
          <p:txBody>
            <a:bodyPr/>
            <a:lstStyle/>
            <a:p/>
          </p:txBody>
        </p:sp>
        <p:sp>
          <p:nvSpPr>
            <p:cNvPr id="41" name="rc41"/>
            <p:cNvSpPr/>
            <p:nvPr/>
          </p:nvSpPr>
          <p:spPr>
            <a:xfrm>
              <a:off x="5027877" y="3608396"/>
              <a:ext cx="239888" cy="507600"/>
            </a:xfrm>
            <a:prstGeom prst="rect">
              <a:avLst/>
            </a:prstGeom>
            <a:solidFill>
              <a:srgbClr val="1CABE2">
                <a:alpha val="85098"/>
              </a:srgbClr>
            </a:solidFill>
          </p:spPr>
          <p:txBody>
            <a:bodyPr/>
            <a:lstStyle/>
            <a:p/>
          </p:txBody>
        </p:sp>
        <p:sp>
          <p:nvSpPr>
            <p:cNvPr id="42" name="rc42"/>
            <p:cNvSpPr/>
            <p:nvPr/>
          </p:nvSpPr>
          <p:spPr>
            <a:xfrm>
              <a:off x="5294420" y="3477053"/>
              <a:ext cx="239888" cy="638944"/>
            </a:xfrm>
            <a:prstGeom prst="rect">
              <a:avLst/>
            </a:prstGeom>
            <a:solidFill>
              <a:srgbClr val="1CABE2">
                <a:alpha val="85098"/>
              </a:srgbClr>
            </a:solidFill>
          </p:spPr>
          <p:txBody>
            <a:bodyPr/>
            <a:lstStyle/>
            <a:p/>
          </p:txBody>
        </p:sp>
        <p:sp>
          <p:nvSpPr>
            <p:cNvPr id="43" name="rc43"/>
            <p:cNvSpPr/>
            <p:nvPr/>
          </p:nvSpPr>
          <p:spPr>
            <a:xfrm>
              <a:off x="5560963" y="3324036"/>
              <a:ext cx="239888" cy="791961"/>
            </a:xfrm>
            <a:prstGeom prst="rect">
              <a:avLst/>
            </a:prstGeom>
            <a:solidFill>
              <a:srgbClr val="1CABE2">
                <a:alpha val="85098"/>
              </a:srgbClr>
            </a:solidFill>
          </p:spPr>
          <p:txBody>
            <a:bodyPr/>
            <a:lstStyle/>
            <a:p/>
          </p:txBody>
        </p:sp>
        <p:sp>
          <p:nvSpPr>
            <p:cNvPr id="44" name="rc44"/>
            <p:cNvSpPr/>
            <p:nvPr/>
          </p:nvSpPr>
          <p:spPr>
            <a:xfrm>
              <a:off x="5827506" y="3197894"/>
              <a:ext cx="239888" cy="918103"/>
            </a:xfrm>
            <a:prstGeom prst="rect">
              <a:avLst/>
            </a:prstGeom>
            <a:solidFill>
              <a:srgbClr val="1CABE2">
                <a:alpha val="85098"/>
              </a:srgbClr>
            </a:solidFill>
          </p:spPr>
          <p:txBody>
            <a:bodyPr/>
            <a:lstStyle/>
            <a:p/>
          </p:txBody>
        </p:sp>
        <p:sp>
          <p:nvSpPr>
            <p:cNvPr id="45" name="rc45"/>
            <p:cNvSpPr/>
            <p:nvPr/>
          </p:nvSpPr>
          <p:spPr>
            <a:xfrm>
              <a:off x="6094049" y="3357413"/>
              <a:ext cx="239888" cy="758583"/>
            </a:xfrm>
            <a:prstGeom prst="rect">
              <a:avLst/>
            </a:prstGeom>
            <a:solidFill>
              <a:srgbClr val="1CABE2">
                <a:alpha val="85098"/>
              </a:srgbClr>
            </a:solidFill>
          </p:spPr>
          <p:txBody>
            <a:bodyPr/>
            <a:lstStyle/>
            <a:p/>
          </p:txBody>
        </p:sp>
        <p:sp>
          <p:nvSpPr>
            <p:cNvPr id="46" name="rc46"/>
            <p:cNvSpPr/>
            <p:nvPr/>
          </p:nvSpPr>
          <p:spPr>
            <a:xfrm>
              <a:off x="6360593" y="3528637"/>
              <a:ext cx="239888" cy="587360"/>
            </a:xfrm>
            <a:prstGeom prst="rect">
              <a:avLst/>
            </a:prstGeom>
            <a:solidFill>
              <a:srgbClr val="1CABE2">
                <a:alpha val="85098"/>
              </a:srgbClr>
            </a:solidFill>
          </p:spPr>
          <p:txBody>
            <a:bodyPr/>
            <a:lstStyle/>
            <a:p/>
          </p:txBody>
        </p:sp>
        <p:sp>
          <p:nvSpPr>
            <p:cNvPr id="47" name="rc47"/>
            <p:cNvSpPr/>
            <p:nvPr/>
          </p:nvSpPr>
          <p:spPr>
            <a:xfrm>
              <a:off x="6627136" y="3537740"/>
              <a:ext cx="239888" cy="578257"/>
            </a:xfrm>
            <a:prstGeom prst="rect">
              <a:avLst/>
            </a:prstGeom>
            <a:solidFill>
              <a:srgbClr val="1CABE2">
                <a:alpha val="85098"/>
              </a:srgbClr>
            </a:solidFill>
          </p:spPr>
          <p:txBody>
            <a:bodyPr/>
            <a:lstStyle/>
            <a:p/>
          </p:txBody>
        </p:sp>
        <p:sp>
          <p:nvSpPr>
            <p:cNvPr id="48" name="rc48"/>
            <p:cNvSpPr/>
            <p:nvPr/>
          </p:nvSpPr>
          <p:spPr>
            <a:xfrm>
              <a:off x="6893679" y="3188358"/>
              <a:ext cx="239888" cy="927639"/>
            </a:xfrm>
            <a:prstGeom prst="rect">
              <a:avLst/>
            </a:prstGeom>
            <a:solidFill>
              <a:srgbClr val="1CABE2">
                <a:alpha val="85098"/>
              </a:srgbClr>
            </a:solidFill>
          </p:spPr>
          <p:txBody>
            <a:bodyPr/>
            <a:lstStyle/>
            <a:p/>
          </p:txBody>
        </p:sp>
        <p:sp>
          <p:nvSpPr>
            <p:cNvPr id="49" name="rc49"/>
            <p:cNvSpPr/>
            <p:nvPr/>
          </p:nvSpPr>
          <p:spPr>
            <a:xfrm>
              <a:off x="7160222" y="3259881"/>
              <a:ext cx="239888" cy="856115"/>
            </a:xfrm>
            <a:prstGeom prst="rect">
              <a:avLst/>
            </a:prstGeom>
            <a:solidFill>
              <a:srgbClr val="1CABE2">
                <a:alpha val="85098"/>
              </a:srgbClr>
            </a:solidFill>
          </p:spPr>
          <p:txBody>
            <a:bodyPr/>
            <a:lstStyle/>
            <a:p/>
          </p:txBody>
        </p:sp>
        <p:sp>
          <p:nvSpPr>
            <p:cNvPr id="50" name="rc50"/>
            <p:cNvSpPr/>
            <p:nvPr/>
          </p:nvSpPr>
          <p:spPr>
            <a:xfrm>
              <a:off x="7426765" y="3436306"/>
              <a:ext cx="239888" cy="679691"/>
            </a:xfrm>
            <a:prstGeom prst="rect">
              <a:avLst/>
            </a:prstGeom>
            <a:solidFill>
              <a:srgbClr val="1CABE2">
                <a:alpha val="85098"/>
              </a:srgbClr>
            </a:solidFill>
          </p:spPr>
          <p:txBody>
            <a:bodyPr/>
            <a:lstStyle/>
            <a:p/>
          </p:txBody>
        </p:sp>
        <p:sp>
          <p:nvSpPr>
            <p:cNvPr id="51" name="rc51"/>
            <p:cNvSpPr/>
            <p:nvPr/>
          </p:nvSpPr>
          <p:spPr>
            <a:xfrm>
              <a:off x="7693308" y="3302362"/>
              <a:ext cx="239888" cy="813635"/>
            </a:xfrm>
            <a:prstGeom prst="rect">
              <a:avLst/>
            </a:prstGeom>
            <a:solidFill>
              <a:srgbClr val="1CABE2">
                <a:alpha val="85098"/>
              </a:srgbClr>
            </a:solidFill>
          </p:spPr>
          <p:txBody>
            <a:bodyPr/>
            <a:lstStyle/>
            <a:p/>
          </p:txBody>
        </p:sp>
        <p:sp>
          <p:nvSpPr>
            <p:cNvPr id="52" name="rc52"/>
            <p:cNvSpPr/>
            <p:nvPr/>
          </p:nvSpPr>
          <p:spPr>
            <a:xfrm>
              <a:off x="7959851" y="3178388"/>
              <a:ext cx="239888" cy="937609"/>
            </a:xfrm>
            <a:prstGeom prst="rect">
              <a:avLst/>
            </a:prstGeom>
            <a:solidFill>
              <a:srgbClr val="1CABE2">
                <a:alpha val="85098"/>
              </a:srgbClr>
            </a:solidFill>
          </p:spPr>
          <p:txBody>
            <a:bodyPr/>
            <a:lstStyle/>
            <a:p/>
          </p:txBody>
        </p:sp>
        <p:sp>
          <p:nvSpPr>
            <p:cNvPr id="53" name="rc53"/>
            <p:cNvSpPr/>
            <p:nvPr/>
          </p:nvSpPr>
          <p:spPr>
            <a:xfrm>
              <a:off x="1296273" y="2882323"/>
              <a:ext cx="239888" cy="352416"/>
            </a:xfrm>
            <a:prstGeom prst="rect">
              <a:avLst/>
            </a:prstGeom>
            <a:solidFill>
              <a:srgbClr val="B3B3B3">
                <a:alpha val="85098"/>
              </a:srgbClr>
            </a:solidFill>
          </p:spPr>
          <p:txBody>
            <a:bodyPr/>
            <a:lstStyle/>
            <a:p/>
          </p:txBody>
        </p:sp>
        <p:sp>
          <p:nvSpPr>
            <p:cNvPr id="54" name="rc54"/>
            <p:cNvSpPr/>
            <p:nvPr/>
          </p:nvSpPr>
          <p:spPr>
            <a:xfrm>
              <a:off x="1562816" y="3058315"/>
              <a:ext cx="239888" cy="0"/>
            </a:xfrm>
            <a:prstGeom prst="rect">
              <a:avLst/>
            </a:prstGeom>
            <a:solidFill>
              <a:srgbClr val="B3B3B3">
                <a:alpha val="85098"/>
              </a:srgbClr>
            </a:solidFill>
          </p:spPr>
          <p:txBody>
            <a:bodyPr/>
            <a:lstStyle/>
            <a:p/>
          </p:txBody>
        </p:sp>
        <p:sp>
          <p:nvSpPr>
            <p:cNvPr id="55" name="rc55"/>
            <p:cNvSpPr/>
            <p:nvPr/>
          </p:nvSpPr>
          <p:spPr>
            <a:xfrm>
              <a:off x="1829360" y="3251645"/>
              <a:ext cx="239888" cy="691394"/>
            </a:xfrm>
            <a:prstGeom prst="rect">
              <a:avLst/>
            </a:prstGeom>
            <a:solidFill>
              <a:srgbClr val="B3B3B3">
                <a:alpha val="85098"/>
              </a:srgbClr>
            </a:solidFill>
          </p:spPr>
          <p:txBody>
            <a:bodyPr/>
            <a:lstStyle/>
            <a:p/>
          </p:txBody>
        </p:sp>
        <p:sp>
          <p:nvSpPr>
            <p:cNvPr id="56" name="rc56"/>
            <p:cNvSpPr/>
            <p:nvPr/>
          </p:nvSpPr>
          <p:spPr>
            <a:xfrm>
              <a:off x="2095903" y="3090392"/>
              <a:ext cx="239888" cy="683592"/>
            </a:xfrm>
            <a:prstGeom prst="rect">
              <a:avLst/>
            </a:prstGeom>
            <a:solidFill>
              <a:srgbClr val="B3B3B3">
                <a:alpha val="85098"/>
              </a:srgbClr>
            </a:solidFill>
          </p:spPr>
          <p:txBody>
            <a:bodyPr/>
            <a:lstStyle/>
            <a:p/>
          </p:txBody>
        </p:sp>
        <p:sp>
          <p:nvSpPr>
            <p:cNvPr id="57" name="rc57"/>
            <p:cNvSpPr/>
            <p:nvPr/>
          </p:nvSpPr>
          <p:spPr>
            <a:xfrm>
              <a:off x="2362446" y="3428070"/>
              <a:ext cx="239888" cy="0"/>
            </a:xfrm>
            <a:prstGeom prst="rect">
              <a:avLst/>
            </a:prstGeom>
            <a:solidFill>
              <a:srgbClr val="B3B3B3">
                <a:alpha val="85098"/>
              </a:srgbClr>
            </a:solidFill>
          </p:spPr>
          <p:txBody>
            <a:bodyPr/>
            <a:lstStyle/>
            <a:p/>
          </p:txBody>
        </p:sp>
        <p:sp>
          <p:nvSpPr>
            <p:cNvPr id="58" name="rc58"/>
            <p:cNvSpPr/>
            <p:nvPr/>
          </p:nvSpPr>
          <p:spPr>
            <a:xfrm>
              <a:off x="2628989" y="3383422"/>
              <a:ext cx="239888" cy="0"/>
            </a:xfrm>
            <a:prstGeom prst="rect">
              <a:avLst/>
            </a:prstGeom>
            <a:solidFill>
              <a:srgbClr val="B3B3B3">
                <a:alpha val="85098"/>
              </a:srgbClr>
            </a:solidFill>
          </p:spPr>
          <p:txBody>
            <a:bodyPr/>
            <a:lstStyle/>
            <a:p/>
          </p:txBody>
        </p:sp>
        <p:sp>
          <p:nvSpPr>
            <p:cNvPr id="59" name="rc59"/>
            <p:cNvSpPr/>
            <p:nvPr/>
          </p:nvSpPr>
          <p:spPr>
            <a:xfrm>
              <a:off x="2895532" y="3400328"/>
              <a:ext cx="239888" cy="0"/>
            </a:xfrm>
            <a:prstGeom prst="rect">
              <a:avLst/>
            </a:prstGeom>
            <a:solidFill>
              <a:srgbClr val="B3B3B3">
                <a:alpha val="85098"/>
              </a:srgbClr>
            </a:solidFill>
          </p:spPr>
          <p:txBody>
            <a:bodyPr/>
            <a:lstStyle/>
            <a:p/>
          </p:txBody>
        </p:sp>
        <p:sp>
          <p:nvSpPr>
            <p:cNvPr id="60" name="rc60"/>
            <p:cNvSpPr/>
            <p:nvPr/>
          </p:nvSpPr>
          <p:spPr>
            <a:xfrm>
              <a:off x="3162075" y="3392091"/>
              <a:ext cx="239888" cy="0"/>
            </a:xfrm>
            <a:prstGeom prst="rect">
              <a:avLst/>
            </a:prstGeom>
            <a:solidFill>
              <a:srgbClr val="B3B3B3">
                <a:alpha val="85098"/>
              </a:srgbClr>
            </a:solidFill>
          </p:spPr>
          <p:txBody>
            <a:bodyPr/>
            <a:lstStyle/>
            <a:p/>
          </p:txBody>
        </p:sp>
        <p:sp>
          <p:nvSpPr>
            <p:cNvPr id="61" name="rc61"/>
            <p:cNvSpPr/>
            <p:nvPr/>
          </p:nvSpPr>
          <p:spPr>
            <a:xfrm>
              <a:off x="3428618" y="3360448"/>
              <a:ext cx="239888" cy="188995"/>
            </a:xfrm>
            <a:prstGeom prst="rect">
              <a:avLst/>
            </a:prstGeom>
            <a:solidFill>
              <a:srgbClr val="B3B3B3">
                <a:alpha val="85098"/>
              </a:srgbClr>
            </a:solidFill>
          </p:spPr>
          <p:txBody>
            <a:bodyPr/>
            <a:lstStyle/>
            <a:p/>
          </p:txBody>
        </p:sp>
        <p:sp>
          <p:nvSpPr>
            <p:cNvPr id="62" name="rc62"/>
            <p:cNvSpPr/>
            <p:nvPr/>
          </p:nvSpPr>
          <p:spPr>
            <a:xfrm>
              <a:off x="3695161" y="3345276"/>
              <a:ext cx="239888" cy="192897"/>
            </a:xfrm>
            <a:prstGeom prst="rect">
              <a:avLst/>
            </a:prstGeom>
            <a:solidFill>
              <a:srgbClr val="B3B3B3">
                <a:alpha val="85098"/>
              </a:srgbClr>
            </a:solidFill>
          </p:spPr>
          <p:txBody>
            <a:bodyPr/>
            <a:lstStyle/>
            <a:p/>
          </p:txBody>
        </p:sp>
        <p:sp>
          <p:nvSpPr>
            <p:cNvPr id="63" name="rc63"/>
            <p:cNvSpPr/>
            <p:nvPr/>
          </p:nvSpPr>
          <p:spPr>
            <a:xfrm>
              <a:off x="3961705" y="3553345"/>
              <a:ext cx="239888" cy="0"/>
            </a:xfrm>
            <a:prstGeom prst="rect">
              <a:avLst/>
            </a:prstGeom>
            <a:solidFill>
              <a:srgbClr val="B3B3B3">
                <a:alpha val="85098"/>
              </a:srgbClr>
            </a:solidFill>
          </p:spPr>
          <p:txBody>
            <a:bodyPr/>
            <a:lstStyle/>
            <a:p/>
          </p:txBody>
        </p:sp>
        <p:sp>
          <p:nvSpPr>
            <p:cNvPr id="64" name="rc64"/>
            <p:cNvSpPr/>
            <p:nvPr/>
          </p:nvSpPr>
          <p:spPr>
            <a:xfrm>
              <a:off x="4228248" y="3402061"/>
              <a:ext cx="239888" cy="178592"/>
            </a:xfrm>
            <a:prstGeom prst="rect">
              <a:avLst/>
            </a:prstGeom>
            <a:solidFill>
              <a:srgbClr val="B3B3B3">
                <a:alpha val="85098"/>
              </a:srgbClr>
            </a:solidFill>
          </p:spPr>
          <p:txBody>
            <a:bodyPr/>
            <a:lstStyle/>
            <a:p/>
          </p:txBody>
        </p:sp>
        <p:sp>
          <p:nvSpPr>
            <p:cNvPr id="65" name="rc65"/>
            <p:cNvSpPr/>
            <p:nvPr/>
          </p:nvSpPr>
          <p:spPr>
            <a:xfrm>
              <a:off x="4494791" y="3397727"/>
              <a:ext cx="239888" cy="358918"/>
            </a:xfrm>
            <a:prstGeom prst="rect">
              <a:avLst/>
            </a:prstGeom>
            <a:solidFill>
              <a:srgbClr val="B3B3B3">
                <a:alpha val="85098"/>
              </a:srgbClr>
            </a:solidFill>
          </p:spPr>
          <p:txBody>
            <a:bodyPr/>
            <a:lstStyle/>
            <a:p/>
          </p:txBody>
        </p:sp>
        <p:sp>
          <p:nvSpPr>
            <p:cNvPr id="66" name="rc66"/>
            <p:cNvSpPr/>
            <p:nvPr/>
          </p:nvSpPr>
          <p:spPr>
            <a:xfrm>
              <a:off x="4761334" y="3430671"/>
              <a:ext cx="239888" cy="342879"/>
            </a:xfrm>
            <a:prstGeom prst="rect">
              <a:avLst/>
            </a:prstGeom>
            <a:solidFill>
              <a:srgbClr val="B3B3B3">
                <a:alpha val="85098"/>
              </a:srgbClr>
            </a:solidFill>
          </p:spPr>
          <p:txBody>
            <a:bodyPr/>
            <a:lstStyle/>
            <a:p/>
          </p:txBody>
        </p:sp>
        <p:sp>
          <p:nvSpPr>
            <p:cNvPr id="67" name="rc67"/>
            <p:cNvSpPr/>
            <p:nvPr/>
          </p:nvSpPr>
          <p:spPr>
            <a:xfrm>
              <a:off x="5027877" y="3269851"/>
              <a:ext cx="239888" cy="338545"/>
            </a:xfrm>
            <a:prstGeom prst="rect">
              <a:avLst/>
            </a:prstGeom>
            <a:solidFill>
              <a:srgbClr val="B3B3B3">
                <a:alpha val="85098"/>
              </a:srgbClr>
            </a:solidFill>
          </p:spPr>
          <p:txBody>
            <a:bodyPr/>
            <a:lstStyle/>
            <a:p/>
          </p:txBody>
        </p:sp>
        <p:sp>
          <p:nvSpPr>
            <p:cNvPr id="68" name="rc68"/>
            <p:cNvSpPr/>
            <p:nvPr/>
          </p:nvSpPr>
          <p:spPr>
            <a:xfrm>
              <a:off x="5294420" y="3157581"/>
              <a:ext cx="239888" cy="319472"/>
            </a:xfrm>
            <a:prstGeom prst="rect">
              <a:avLst/>
            </a:prstGeom>
            <a:solidFill>
              <a:srgbClr val="B3B3B3">
                <a:alpha val="85098"/>
              </a:srgbClr>
            </a:solidFill>
          </p:spPr>
          <p:txBody>
            <a:bodyPr/>
            <a:lstStyle/>
            <a:p/>
          </p:txBody>
        </p:sp>
        <p:sp>
          <p:nvSpPr>
            <p:cNvPr id="69" name="rc69"/>
            <p:cNvSpPr/>
            <p:nvPr/>
          </p:nvSpPr>
          <p:spPr>
            <a:xfrm>
              <a:off x="5560963" y="3007598"/>
              <a:ext cx="239888" cy="316437"/>
            </a:xfrm>
            <a:prstGeom prst="rect">
              <a:avLst/>
            </a:prstGeom>
            <a:solidFill>
              <a:srgbClr val="B3B3B3">
                <a:alpha val="85098"/>
              </a:srgbClr>
            </a:solidFill>
          </p:spPr>
          <p:txBody>
            <a:bodyPr/>
            <a:lstStyle/>
            <a:p/>
          </p:txBody>
        </p:sp>
        <p:sp>
          <p:nvSpPr>
            <p:cNvPr id="70" name="rc70"/>
            <p:cNvSpPr/>
            <p:nvPr/>
          </p:nvSpPr>
          <p:spPr>
            <a:xfrm>
              <a:off x="5827506" y="2891860"/>
              <a:ext cx="239888" cy="306034"/>
            </a:xfrm>
            <a:prstGeom prst="rect">
              <a:avLst/>
            </a:prstGeom>
            <a:solidFill>
              <a:srgbClr val="B3B3B3">
                <a:alpha val="85098"/>
              </a:srgbClr>
            </a:solidFill>
          </p:spPr>
          <p:txBody>
            <a:bodyPr/>
            <a:lstStyle/>
            <a:p/>
          </p:txBody>
        </p:sp>
        <p:sp>
          <p:nvSpPr>
            <p:cNvPr id="71" name="rc71"/>
            <p:cNvSpPr/>
            <p:nvPr/>
          </p:nvSpPr>
          <p:spPr>
            <a:xfrm>
              <a:off x="6094049" y="3053980"/>
              <a:ext cx="239888" cy="303433"/>
            </a:xfrm>
            <a:prstGeom prst="rect">
              <a:avLst/>
            </a:prstGeom>
            <a:solidFill>
              <a:srgbClr val="B3B3B3">
                <a:alpha val="85098"/>
              </a:srgbClr>
            </a:solidFill>
          </p:spPr>
          <p:txBody>
            <a:bodyPr/>
            <a:lstStyle/>
            <a:p/>
          </p:txBody>
        </p:sp>
        <p:sp>
          <p:nvSpPr>
            <p:cNvPr id="72" name="rc72"/>
            <p:cNvSpPr/>
            <p:nvPr/>
          </p:nvSpPr>
          <p:spPr>
            <a:xfrm>
              <a:off x="6360593" y="3234740"/>
              <a:ext cx="239888" cy="293897"/>
            </a:xfrm>
            <a:prstGeom prst="rect">
              <a:avLst/>
            </a:prstGeom>
            <a:solidFill>
              <a:srgbClr val="B3B3B3">
                <a:alpha val="85098"/>
              </a:srgbClr>
            </a:solidFill>
          </p:spPr>
          <p:txBody>
            <a:bodyPr/>
            <a:lstStyle/>
            <a:p/>
          </p:txBody>
        </p:sp>
        <p:sp>
          <p:nvSpPr>
            <p:cNvPr id="73" name="rc73"/>
            <p:cNvSpPr/>
            <p:nvPr/>
          </p:nvSpPr>
          <p:spPr>
            <a:xfrm>
              <a:off x="6627136" y="3249044"/>
              <a:ext cx="239888" cy="288695"/>
            </a:xfrm>
            <a:prstGeom prst="rect">
              <a:avLst/>
            </a:prstGeom>
            <a:solidFill>
              <a:srgbClr val="B3B3B3">
                <a:alpha val="85098"/>
              </a:srgbClr>
            </a:solidFill>
          </p:spPr>
          <p:txBody>
            <a:bodyPr/>
            <a:lstStyle/>
            <a:p/>
          </p:txBody>
        </p:sp>
        <p:sp>
          <p:nvSpPr>
            <p:cNvPr id="74" name="rc74"/>
            <p:cNvSpPr/>
            <p:nvPr/>
          </p:nvSpPr>
          <p:spPr>
            <a:xfrm>
              <a:off x="6893679" y="2879289"/>
              <a:ext cx="239888" cy="309068"/>
            </a:xfrm>
            <a:prstGeom prst="rect">
              <a:avLst/>
            </a:prstGeom>
            <a:solidFill>
              <a:srgbClr val="B3B3B3">
                <a:alpha val="85098"/>
              </a:srgbClr>
            </a:solidFill>
          </p:spPr>
          <p:txBody>
            <a:bodyPr/>
            <a:lstStyle/>
            <a:p/>
          </p:txBody>
        </p:sp>
        <p:sp>
          <p:nvSpPr>
            <p:cNvPr id="75" name="rc75"/>
            <p:cNvSpPr/>
            <p:nvPr/>
          </p:nvSpPr>
          <p:spPr>
            <a:xfrm>
              <a:off x="7160222" y="2974220"/>
              <a:ext cx="239888" cy="285660"/>
            </a:xfrm>
            <a:prstGeom prst="rect">
              <a:avLst/>
            </a:prstGeom>
            <a:solidFill>
              <a:srgbClr val="B3B3B3">
                <a:alpha val="85098"/>
              </a:srgbClr>
            </a:solidFill>
          </p:spPr>
          <p:txBody>
            <a:bodyPr/>
            <a:lstStyle/>
            <a:p/>
          </p:txBody>
        </p:sp>
        <p:sp>
          <p:nvSpPr>
            <p:cNvPr id="76" name="rc76"/>
            <p:cNvSpPr/>
            <p:nvPr/>
          </p:nvSpPr>
          <p:spPr>
            <a:xfrm>
              <a:off x="7426765" y="3164516"/>
              <a:ext cx="239888" cy="271789"/>
            </a:xfrm>
            <a:prstGeom prst="rect">
              <a:avLst/>
            </a:prstGeom>
            <a:solidFill>
              <a:srgbClr val="B3B3B3">
                <a:alpha val="85098"/>
              </a:srgbClr>
            </a:solidFill>
          </p:spPr>
          <p:txBody>
            <a:bodyPr/>
            <a:lstStyle/>
            <a:p/>
          </p:txBody>
        </p:sp>
        <p:sp>
          <p:nvSpPr>
            <p:cNvPr id="77" name="rc77"/>
            <p:cNvSpPr/>
            <p:nvPr/>
          </p:nvSpPr>
          <p:spPr>
            <a:xfrm>
              <a:off x="7693308" y="3031006"/>
              <a:ext cx="239888" cy="271356"/>
            </a:xfrm>
            <a:prstGeom prst="rect">
              <a:avLst/>
            </a:prstGeom>
            <a:solidFill>
              <a:srgbClr val="B3B3B3">
                <a:alpha val="85098"/>
              </a:srgbClr>
            </a:solidFill>
          </p:spPr>
          <p:txBody>
            <a:bodyPr/>
            <a:lstStyle/>
            <a:p/>
          </p:txBody>
        </p:sp>
        <p:sp>
          <p:nvSpPr>
            <p:cNvPr id="78" name="rc78"/>
            <p:cNvSpPr/>
            <p:nvPr/>
          </p:nvSpPr>
          <p:spPr>
            <a:xfrm>
              <a:off x="7959851" y="2910066"/>
              <a:ext cx="239888" cy="268321"/>
            </a:xfrm>
            <a:prstGeom prst="rect">
              <a:avLst/>
            </a:prstGeom>
            <a:solidFill>
              <a:srgbClr val="B3B3B3">
                <a:alpha val="85098"/>
              </a:srgbClr>
            </a:solidFill>
          </p:spPr>
          <p:txBody>
            <a:bodyPr/>
            <a:lstStyle/>
            <a:p/>
          </p:txBody>
        </p:sp>
        <p:sp>
          <p:nvSpPr>
            <p:cNvPr id="79" name="pl79"/>
            <p:cNvSpPr/>
            <p:nvPr/>
          </p:nvSpPr>
          <p:spPr>
            <a:xfrm>
              <a:off x="1416218" y="2075428"/>
              <a:ext cx="6663577" cy="123670"/>
            </a:xfrm>
            <a:custGeom>
              <a:avLst/>
              <a:pathLst>
                <a:path w="6663577" h="123670">
                  <a:moveTo>
                    <a:pt x="0" y="82447"/>
                  </a:moveTo>
                  <a:lnTo>
                    <a:pt x="266543" y="103059"/>
                  </a:lnTo>
                  <a:lnTo>
                    <a:pt x="533086" y="0"/>
                  </a:lnTo>
                  <a:lnTo>
                    <a:pt x="799629" y="20611"/>
                  </a:lnTo>
                  <a:lnTo>
                    <a:pt x="1066172" y="61835"/>
                  </a:lnTo>
                  <a:lnTo>
                    <a:pt x="1332715" y="61835"/>
                  </a:lnTo>
                  <a:lnTo>
                    <a:pt x="1599258" y="61835"/>
                  </a:lnTo>
                  <a:lnTo>
                    <a:pt x="1865801" y="61835"/>
                  </a:lnTo>
                  <a:lnTo>
                    <a:pt x="2132344" y="41223"/>
                  </a:lnTo>
                  <a:lnTo>
                    <a:pt x="2398888" y="41223"/>
                  </a:lnTo>
                  <a:lnTo>
                    <a:pt x="2665431" y="41223"/>
                  </a:lnTo>
                  <a:lnTo>
                    <a:pt x="2931974" y="41223"/>
                  </a:lnTo>
                  <a:lnTo>
                    <a:pt x="3198517" y="20611"/>
                  </a:lnTo>
                  <a:lnTo>
                    <a:pt x="3465060" y="20611"/>
                  </a:lnTo>
                  <a:lnTo>
                    <a:pt x="3731603" y="41223"/>
                  </a:lnTo>
                  <a:lnTo>
                    <a:pt x="3998146" y="61835"/>
                  </a:lnTo>
                  <a:lnTo>
                    <a:pt x="4264689" y="82447"/>
                  </a:lnTo>
                  <a:lnTo>
                    <a:pt x="4531233" y="103059"/>
                  </a:lnTo>
                  <a:lnTo>
                    <a:pt x="4797776" y="82447"/>
                  </a:lnTo>
                  <a:lnTo>
                    <a:pt x="5064319" y="61835"/>
                  </a:lnTo>
                  <a:lnTo>
                    <a:pt x="5330862" y="61835"/>
                  </a:lnTo>
                  <a:lnTo>
                    <a:pt x="5597405" y="103059"/>
                  </a:lnTo>
                  <a:lnTo>
                    <a:pt x="5863948" y="103059"/>
                  </a:lnTo>
                  <a:lnTo>
                    <a:pt x="6130491" y="82447"/>
                  </a:lnTo>
                  <a:lnTo>
                    <a:pt x="6397034" y="103059"/>
                  </a:lnTo>
                  <a:lnTo>
                    <a:pt x="6663577" y="123670"/>
                  </a:lnTo>
                </a:path>
              </a:pathLst>
            </a:custGeom>
            <a:ln w="27101" cap="flat">
              <a:solidFill>
                <a:srgbClr val="0058AB">
                  <a:alpha val="100000"/>
                </a:srgbClr>
              </a:solidFill>
              <a:prstDash val="solid"/>
              <a:round/>
            </a:ln>
          </p:spPr>
          <p:txBody>
            <a:bodyPr/>
            <a:lstStyle/>
            <a:p/>
          </p:txBody>
        </p:sp>
        <p:sp>
          <p:nvSpPr>
            <p:cNvPr id="80" name="pl80"/>
            <p:cNvSpPr/>
            <p:nvPr/>
          </p:nvSpPr>
          <p:spPr>
            <a:xfrm>
              <a:off x="1416218" y="2116652"/>
              <a:ext cx="6663577" cy="123670"/>
            </a:xfrm>
            <a:custGeom>
              <a:avLst/>
              <a:pathLst>
                <a:path w="6663577" h="123670">
                  <a:moveTo>
                    <a:pt x="0" y="82447"/>
                  </a:moveTo>
                  <a:lnTo>
                    <a:pt x="266543" y="61835"/>
                  </a:lnTo>
                  <a:lnTo>
                    <a:pt x="533086" y="41223"/>
                  </a:lnTo>
                  <a:lnTo>
                    <a:pt x="799629" y="61835"/>
                  </a:lnTo>
                  <a:lnTo>
                    <a:pt x="1066172" y="20611"/>
                  </a:lnTo>
                  <a:lnTo>
                    <a:pt x="1332715" y="20611"/>
                  </a:lnTo>
                  <a:lnTo>
                    <a:pt x="1599258" y="20611"/>
                  </a:lnTo>
                  <a:lnTo>
                    <a:pt x="1865801" y="20611"/>
                  </a:lnTo>
                  <a:lnTo>
                    <a:pt x="2132344" y="20611"/>
                  </a:lnTo>
                  <a:lnTo>
                    <a:pt x="2398888" y="20611"/>
                  </a:lnTo>
                  <a:lnTo>
                    <a:pt x="2665431" y="0"/>
                  </a:lnTo>
                  <a:lnTo>
                    <a:pt x="2931974" y="20611"/>
                  </a:lnTo>
                  <a:lnTo>
                    <a:pt x="3198517" y="20611"/>
                  </a:lnTo>
                  <a:lnTo>
                    <a:pt x="3465060" y="20611"/>
                  </a:lnTo>
                  <a:lnTo>
                    <a:pt x="3731603" y="41223"/>
                  </a:lnTo>
                  <a:lnTo>
                    <a:pt x="3998146" y="61835"/>
                  </a:lnTo>
                  <a:lnTo>
                    <a:pt x="4264689" y="82447"/>
                  </a:lnTo>
                  <a:lnTo>
                    <a:pt x="4531233" y="103059"/>
                  </a:lnTo>
                  <a:lnTo>
                    <a:pt x="4797776" y="82447"/>
                  </a:lnTo>
                  <a:lnTo>
                    <a:pt x="5064319" y="61835"/>
                  </a:lnTo>
                  <a:lnTo>
                    <a:pt x="5330862" y="61835"/>
                  </a:lnTo>
                  <a:lnTo>
                    <a:pt x="5597405" y="103059"/>
                  </a:lnTo>
                  <a:lnTo>
                    <a:pt x="5863948" y="103059"/>
                  </a:lnTo>
                  <a:lnTo>
                    <a:pt x="6130491" y="82447"/>
                  </a:lnTo>
                  <a:lnTo>
                    <a:pt x="6397034" y="103059"/>
                  </a:lnTo>
                  <a:lnTo>
                    <a:pt x="6663577" y="123670"/>
                  </a:lnTo>
                </a:path>
              </a:pathLst>
            </a:custGeom>
            <a:ln w="27101" cap="flat">
              <a:solidFill>
                <a:srgbClr val="F26A21">
                  <a:alpha val="100000"/>
                </a:srgbClr>
              </a:solidFill>
              <a:prstDash val="solid"/>
              <a:round/>
            </a:ln>
          </p:spPr>
          <p:txBody>
            <a:bodyPr/>
            <a:lstStyle/>
            <a:p/>
          </p:txBody>
        </p:sp>
        <p:sp>
          <p:nvSpPr>
            <p:cNvPr id="81" name="tx81"/>
            <p:cNvSpPr/>
            <p:nvPr/>
          </p:nvSpPr>
          <p:spPr>
            <a:xfrm>
              <a:off x="135592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268864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402135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535407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668679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695333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721987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748642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7752963"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91" name="tx91"/>
            <p:cNvSpPr/>
            <p:nvPr/>
          </p:nvSpPr>
          <p:spPr>
            <a:xfrm>
              <a:off x="801950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2" name="tx92"/>
            <p:cNvSpPr/>
            <p:nvPr/>
          </p:nvSpPr>
          <p:spPr>
            <a:xfrm>
              <a:off x="135592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3" name="tx93"/>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402135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535407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642024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7" name="tx97"/>
            <p:cNvSpPr/>
            <p:nvPr/>
          </p:nvSpPr>
          <p:spPr>
            <a:xfrm>
              <a:off x="668679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695333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9" name="tx99"/>
            <p:cNvSpPr/>
            <p:nvPr/>
          </p:nvSpPr>
          <p:spPr>
            <a:xfrm>
              <a:off x="721987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100" name="tx100"/>
            <p:cNvSpPr/>
            <p:nvPr/>
          </p:nvSpPr>
          <p:spPr>
            <a:xfrm>
              <a:off x="748642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1" name="tx101"/>
            <p:cNvSpPr/>
            <p:nvPr/>
          </p:nvSpPr>
          <p:spPr>
            <a:xfrm>
              <a:off x="7752963"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102" name="tx102"/>
            <p:cNvSpPr/>
            <p:nvPr/>
          </p:nvSpPr>
          <p:spPr>
            <a:xfrm>
              <a:off x="8019506"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103" name="tx103"/>
            <p:cNvSpPr/>
            <p:nvPr/>
          </p:nvSpPr>
          <p:spPr>
            <a:xfrm>
              <a:off x="1386073" y="36362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4" name="tx104"/>
            <p:cNvSpPr/>
            <p:nvPr/>
          </p:nvSpPr>
          <p:spPr>
            <a:xfrm>
              <a:off x="2673584" y="37105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4006300" y="37941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6" name="tx106"/>
            <p:cNvSpPr/>
            <p:nvPr/>
          </p:nvSpPr>
          <p:spPr>
            <a:xfrm>
              <a:off x="5339016" y="37560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7" name="tx107"/>
            <p:cNvSpPr/>
            <p:nvPr/>
          </p:nvSpPr>
          <p:spPr>
            <a:xfrm>
              <a:off x="6405188" y="37832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8" name="tx108"/>
            <p:cNvSpPr/>
            <p:nvPr/>
          </p:nvSpPr>
          <p:spPr>
            <a:xfrm>
              <a:off x="6671731" y="37863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9" name="tx109"/>
            <p:cNvSpPr/>
            <p:nvPr/>
          </p:nvSpPr>
          <p:spPr>
            <a:xfrm>
              <a:off x="6938274" y="36130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0" name="tx110"/>
            <p:cNvSpPr/>
            <p:nvPr/>
          </p:nvSpPr>
          <p:spPr>
            <a:xfrm>
              <a:off x="7250022" y="36488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1" name="tx111"/>
            <p:cNvSpPr/>
            <p:nvPr/>
          </p:nvSpPr>
          <p:spPr>
            <a:xfrm>
              <a:off x="7471361" y="37357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2" name="tx112"/>
            <p:cNvSpPr/>
            <p:nvPr/>
          </p:nvSpPr>
          <p:spPr>
            <a:xfrm>
              <a:off x="7737904" y="36687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3" name="tx113"/>
            <p:cNvSpPr/>
            <p:nvPr/>
          </p:nvSpPr>
          <p:spPr>
            <a:xfrm>
              <a:off x="8004447" y="36080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4" name="tx114"/>
            <p:cNvSpPr/>
            <p:nvPr/>
          </p:nvSpPr>
          <p:spPr>
            <a:xfrm>
              <a:off x="1340869" y="2764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15" name="tx115"/>
            <p:cNvSpPr/>
            <p:nvPr/>
          </p:nvSpPr>
          <p:spPr>
            <a:xfrm>
              <a:off x="2673584" y="32667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6" name="tx116"/>
            <p:cNvSpPr/>
            <p:nvPr/>
          </p:nvSpPr>
          <p:spPr>
            <a:xfrm>
              <a:off x="4006300" y="34352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7" name="tx117"/>
            <p:cNvSpPr/>
            <p:nvPr/>
          </p:nvSpPr>
          <p:spPr>
            <a:xfrm>
              <a:off x="5339016" y="30408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8" name="tx118"/>
            <p:cNvSpPr/>
            <p:nvPr/>
          </p:nvSpPr>
          <p:spPr>
            <a:xfrm>
              <a:off x="6450392" y="311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9" name="tx119"/>
            <p:cNvSpPr/>
            <p:nvPr/>
          </p:nvSpPr>
          <p:spPr>
            <a:xfrm>
              <a:off x="6716935" y="31323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0" name="tx120"/>
            <p:cNvSpPr/>
            <p:nvPr/>
          </p:nvSpPr>
          <p:spPr>
            <a:xfrm>
              <a:off x="6938274"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21" name="tx121"/>
            <p:cNvSpPr/>
            <p:nvPr/>
          </p:nvSpPr>
          <p:spPr>
            <a:xfrm>
              <a:off x="7204817" y="28561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22" name="tx122"/>
            <p:cNvSpPr/>
            <p:nvPr/>
          </p:nvSpPr>
          <p:spPr>
            <a:xfrm>
              <a:off x="7471361" y="30478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3" name="tx123"/>
            <p:cNvSpPr/>
            <p:nvPr/>
          </p:nvSpPr>
          <p:spPr>
            <a:xfrm>
              <a:off x="7737904" y="29129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24" name="tx124"/>
            <p:cNvSpPr/>
            <p:nvPr/>
          </p:nvSpPr>
          <p:spPr>
            <a:xfrm>
              <a:off x="8004447" y="27920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5" name="tx125"/>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6" name="tx126"/>
            <p:cNvSpPr/>
            <p:nvPr/>
          </p:nvSpPr>
          <p:spPr>
            <a:xfrm>
              <a:off x="717597" y="363211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27" name="tx127"/>
            <p:cNvSpPr/>
            <p:nvPr/>
          </p:nvSpPr>
          <p:spPr>
            <a:xfrm>
              <a:off x="717597" y="319863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28" name="tx128"/>
            <p:cNvSpPr/>
            <p:nvPr/>
          </p:nvSpPr>
          <p:spPr>
            <a:xfrm>
              <a:off x="717597" y="276338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29" name="tx129"/>
            <p:cNvSpPr/>
            <p:nvPr/>
          </p:nvSpPr>
          <p:spPr>
            <a:xfrm>
              <a:off x="717597" y="2332091"/>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30" name="tx130"/>
            <p:cNvSpPr/>
            <p:nvPr/>
          </p:nvSpPr>
          <p:spPr>
            <a:xfrm>
              <a:off x="717597" y="189691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1" name="tx131"/>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9" name="pl149"/>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0" name="pl150"/>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1" name="tx151"/>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2" name="tx152"/>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3" name="rc153"/>
            <p:cNvSpPr/>
            <p:nvPr/>
          </p:nvSpPr>
          <p:spPr>
            <a:xfrm>
              <a:off x="4663170" y="4979579"/>
              <a:ext cx="201456" cy="201456"/>
            </a:xfrm>
            <a:prstGeom prst="rect">
              <a:avLst/>
            </a:prstGeom>
            <a:solidFill>
              <a:srgbClr val="B3B3B3">
                <a:alpha val="85098"/>
              </a:srgbClr>
            </a:solidFill>
          </p:spPr>
          <p:txBody>
            <a:bodyPr/>
            <a:lstStyle/>
            <a:p/>
          </p:txBody>
        </p:sp>
        <p:sp>
          <p:nvSpPr>
            <p:cNvPr id="154" name="rc154"/>
            <p:cNvSpPr/>
            <p:nvPr/>
          </p:nvSpPr>
          <p:spPr>
            <a:xfrm>
              <a:off x="5565324" y="4979579"/>
              <a:ext cx="201456" cy="201456"/>
            </a:xfrm>
            <a:prstGeom prst="rect">
              <a:avLst/>
            </a:prstGeom>
            <a:solidFill>
              <a:srgbClr val="1CABE2">
                <a:alpha val="85098"/>
              </a:srgbClr>
            </a:solidFill>
          </p:spPr>
          <p:txBody>
            <a:bodyPr/>
            <a:lstStyle/>
            <a:p/>
          </p:txBody>
        </p:sp>
        <p:sp>
          <p:nvSpPr>
            <p:cNvPr id="155" name="tx155"/>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6" name="tx156"/>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7" name="tx157"/>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8" name="tx158"/>
            <p:cNvSpPr/>
            <p:nvPr/>
          </p:nvSpPr>
          <p:spPr>
            <a:xfrm>
              <a:off x="951100" y="1592892"/>
              <a:ext cx="1435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Croatia, 2000-2025</a:t>
              </a:r>
            </a:p>
          </p:txBody>
        </p:sp>
        <p:sp>
          <p:nvSpPr>
            <p:cNvPr id="159" name="pl159"/>
            <p:cNvSpPr/>
            <p:nvPr/>
          </p:nvSpPr>
          <p:spPr>
            <a:xfrm>
              <a:off x="253701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01848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9996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77775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25922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26143"/>
              <a:ext cx="3362400" cy="119033"/>
            </a:xfrm>
            <a:prstGeom prst="rect">
              <a:avLst/>
            </a:prstGeom>
            <a:solidFill>
              <a:srgbClr val="1CABE2">
                <a:alpha val="85098"/>
              </a:srgbClr>
            </a:solidFill>
          </p:spPr>
          <p:txBody>
            <a:bodyPr/>
            <a:lstStyle/>
            <a:p/>
          </p:txBody>
        </p:sp>
        <p:sp>
          <p:nvSpPr>
            <p:cNvPr id="169" name="rc169"/>
            <p:cNvSpPr/>
            <p:nvPr/>
          </p:nvSpPr>
          <p:spPr>
            <a:xfrm>
              <a:off x="1296273" y="5577352"/>
              <a:ext cx="4657730" cy="119033"/>
            </a:xfrm>
            <a:prstGeom prst="rect">
              <a:avLst/>
            </a:prstGeom>
            <a:solidFill>
              <a:srgbClr val="1CABE2">
                <a:alpha val="85098"/>
              </a:srgbClr>
            </a:solidFill>
          </p:spPr>
          <p:txBody>
            <a:bodyPr/>
            <a:lstStyle/>
            <a:p/>
          </p:txBody>
        </p:sp>
        <p:sp>
          <p:nvSpPr>
            <p:cNvPr id="170" name="rc170"/>
            <p:cNvSpPr/>
            <p:nvPr/>
          </p:nvSpPr>
          <p:spPr>
            <a:xfrm>
              <a:off x="1296273" y="5428560"/>
              <a:ext cx="5367432" cy="119033"/>
            </a:xfrm>
            <a:prstGeom prst="rect">
              <a:avLst/>
            </a:prstGeom>
            <a:solidFill>
              <a:srgbClr val="1CABE2">
                <a:alpha val="85098"/>
              </a:srgbClr>
            </a:solidFill>
          </p:spPr>
          <p:txBody>
            <a:bodyPr/>
            <a:lstStyle/>
            <a:p/>
          </p:txBody>
        </p:sp>
        <p:sp>
          <p:nvSpPr>
            <p:cNvPr id="171" name="rc171"/>
            <p:cNvSpPr/>
            <p:nvPr/>
          </p:nvSpPr>
          <p:spPr>
            <a:xfrm>
              <a:off x="4658674" y="5726143"/>
              <a:ext cx="1682440" cy="119033"/>
            </a:xfrm>
            <a:prstGeom prst="rect">
              <a:avLst/>
            </a:prstGeom>
            <a:solidFill>
              <a:srgbClr val="B3B3B3">
                <a:alpha val="85098"/>
              </a:srgbClr>
            </a:solidFill>
          </p:spPr>
          <p:txBody>
            <a:bodyPr/>
            <a:lstStyle/>
            <a:p/>
          </p:txBody>
        </p:sp>
        <p:sp>
          <p:nvSpPr>
            <p:cNvPr id="172" name="rc172"/>
            <p:cNvSpPr/>
            <p:nvPr/>
          </p:nvSpPr>
          <p:spPr>
            <a:xfrm>
              <a:off x="5954004" y="5577352"/>
              <a:ext cx="1553404" cy="119033"/>
            </a:xfrm>
            <a:prstGeom prst="rect">
              <a:avLst/>
            </a:prstGeom>
            <a:solidFill>
              <a:srgbClr val="B3B3B3">
                <a:alpha val="85098"/>
              </a:srgbClr>
            </a:solidFill>
          </p:spPr>
          <p:txBody>
            <a:bodyPr/>
            <a:lstStyle/>
            <a:p/>
          </p:txBody>
        </p:sp>
        <p:sp>
          <p:nvSpPr>
            <p:cNvPr id="173" name="rc173"/>
            <p:cNvSpPr/>
            <p:nvPr/>
          </p:nvSpPr>
          <p:spPr>
            <a:xfrm>
              <a:off x="6663706" y="5428560"/>
              <a:ext cx="1536033" cy="119033"/>
            </a:xfrm>
            <a:prstGeom prst="rect">
              <a:avLst/>
            </a:prstGeom>
            <a:solidFill>
              <a:srgbClr val="B3B3B3">
                <a:alpha val="85098"/>
              </a:srgbClr>
            </a:solidFill>
          </p:spPr>
          <p:txBody>
            <a:bodyPr/>
            <a:lstStyle/>
            <a:p/>
          </p:txBody>
        </p:sp>
        <p:sp>
          <p:nvSpPr>
            <p:cNvPr id="174" name="tx174"/>
            <p:cNvSpPr/>
            <p:nvPr/>
          </p:nvSpPr>
          <p:spPr>
            <a:xfrm>
              <a:off x="6373269" y="574393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5" name="tx175"/>
            <p:cNvSpPr/>
            <p:nvPr/>
          </p:nvSpPr>
          <p:spPr>
            <a:xfrm>
              <a:off x="7587780"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6" name="tx176"/>
            <p:cNvSpPr/>
            <p:nvPr/>
          </p:nvSpPr>
          <p:spPr>
            <a:xfrm>
              <a:off x="828011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77" name="tx177"/>
            <p:cNvSpPr/>
            <p:nvPr/>
          </p:nvSpPr>
          <p:spPr>
            <a:xfrm>
              <a:off x="2897101"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8" name="tx178"/>
            <p:cNvSpPr/>
            <p:nvPr/>
          </p:nvSpPr>
          <p:spPr>
            <a:xfrm>
              <a:off x="3544767"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9" name="tx179"/>
            <p:cNvSpPr/>
            <p:nvPr/>
          </p:nvSpPr>
          <p:spPr>
            <a:xfrm>
              <a:off x="3899618"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80" name="tx180"/>
            <p:cNvSpPr/>
            <p:nvPr/>
          </p:nvSpPr>
          <p:spPr>
            <a:xfrm>
              <a:off x="5433976"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1" name="tx181"/>
            <p:cNvSpPr/>
            <p:nvPr/>
          </p:nvSpPr>
          <p:spPr>
            <a:xfrm>
              <a:off x="6664788"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2" name="tx182"/>
            <p:cNvSpPr/>
            <p:nvPr/>
          </p:nvSpPr>
          <p:spPr>
            <a:xfrm>
              <a:off x="7365805"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3" name="tx18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7" name="tx187"/>
            <p:cNvSpPr/>
            <p:nvPr/>
          </p:nvSpPr>
          <p:spPr>
            <a:xfrm>
              <a:off x="3692313"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8" name="tx188"/>
            <p:cNvSpPr/>
            <p:nvPr/>
          </p:nvSpPr>
          <p:spPr>
            <a:xfrm>
              <a:off x="6173789"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9" name="tx189"/>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0" name="tx19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2" name="tx19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Croatia.
In 2025, DTP1 coverage in Croatia remained relatively constant within 1% at 93%. The number of children missing out on any DTP vaccination (zero-dose children) remained constant at from 2,000 in 2024 to 2,000 in 2025.
DTP3 coverage remained relatively constant within 1% at 91% in 2025, leaving 3,000 children vulnerable to vaccine-preventable diseases.</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93% and DTP3 was 91%, leaving 3,000 children un- or under-vaccinated, including 2,000 zero-dose and &lt;1,000 with only partial protection.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87485"/>
                  </a:moveTo>
                  <a:lnTo>
                    <a:pt x="135891" y="109356"/>
                  </a:lnTo>
                  <a:lnTo>
                    <a:pt x="271783" y="0"/>
                  </a:lnTo>
                  <a:lnTo>
                    <a:pt x="407675" y="21871"/>
                  </a:lnTo>
                  <a:lnTo>
                    <a:pt x="543566" y="65614"/>
                  </a:lnTo>
                  <a:lnTo>
                    <a:pt x="679458" y="65614"/>
                  </a:lnTo>
                  <a:lnTo>
                    <a:pt x="815350" y="65614"/>
                  </a:lnTo>
                  <a:lnTo>
                    <a:pt x="951242" y="65614"/>
                  </a:lnTo>
                  <a:lnTo>
                    <a:pt x="1087133" y="43742"/>
                  </a:lnTo>
                  <a:lnTo>
                    <a:pt x="1223025" y="43742"/>
                  </a:lnTo>
                  <a:lnTo>
                    <a:pt x="1358917" y="43742"/>
                  </a:lnTo>
                  <a:lnTo>
                    <a:pt x="1494809" y="43742"/>
                  </a:lnTo>
                  <a:lnTo>
                    <a:pt x="1630700" y="21871"/>
                  </a:lnTo>
                  <a:lnTo>
                    <a:pt x="1766592" y="21871"/>
                  </a:lnTo>
                  <a:lnTo>
                    <a:pt x="1902484" y="43742"/>
                  </a:lnTo>
                  <a:lnTo>
                    <a:pt x="2038375" y="65614"/>
                  </a:lnTo>
                  <a:lnTo>
                    <a:pt x="2174267" y="87485"/>
                  </a:lnTo>
                  <a:lnTo>
                    <a:pt x="2310159" y="109356"/>
                  </a:lnTo>
                  <a:lnTo>
                    <a:pt x="2446051" y="87485"/>
                  </a:lnTo>
                  <a:lnTo>
                    <a:pt x="2581942" y="65614"/>
                  </a:lnTo>
                  <a:lnTo>
                    <a:pt x="2717834" y="65614"/>
                  </a:lnTo>
                  <a:lnTo>
                    <a:pt x="2853726" y="109356"/>
                  </a:lnTo>
                  <a:lnTo>
                    <a:pt x="2989618" y="109356"/>
                  </a:lnTo>
                  <a:lnTo>
                    <a:pt x="3125509" y="87485"/>
                  </a:lnTo>
                  <a:lnTo>
                    <a:pt x="3261401" y="109356"/>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87485"/>
                  </a:moveTo>
                  <a:lnTo>
                    <a:pt x="135891" y="109356"/>
                  </a:lnTo>
                  <a:lnTo>
                    <a:pt x="271783" y="0"/>
                  </a:lnTo>
                  <a:lnTo>
                    <a:pt x="407675" y="21871"/>
                  </a:lnTo>
                  <a:lnTo>
                    <a:pt x="543566" y="65614"/>
                  </a:lnTo>
                  <a:lnTo>
                    <a:pt x="679458" y="65614"/>
                  </a:lnTo>
                  <a:lnTo>
                    <a:pt x="815350" y="65614"/>
                  </a:lnTo>
                  <a:lnTo>
                    <a:pt x="951242" y="65614"/>
                  </a:lnTo>
                  <a:lnTo>
                    <a:pt x="1087133" y="43742"/>
                  </a:lnTo>
                  <a:lnTo>
                    <a:pt x="1223025" y="43742"/>
                  </a:lnTo>
                  <a:lnTo>
                    <a:pt x="1358917" y="43742"/>
                  </a:lnTo>
                  <a:lnTo>
                    <a:pt x="1494809" y="43742"/>
                  </a:lnTo>
                  <a:lnTo>
                    <a:pt x="1630700" y="21871"/>
                  </a:lnTo>
                  <a:lnTo>
                    <a:pt x="1766592" y="21871"/>
                  </a:lnTo>
                  <a:lnTo>
                    <a:pt x="1902484" y="43742"/>
                  </a:lnTo>
                  <a:lnTo>
                    <a:pt x="2038375" y="65614"/>
                  </a:lnTo>
                  <a:lnTo>
                    <a:pt x="2174267" y="87485"/>
                  </a:lnTo>
                  <a:lnTo>
                    <a:pt x="2310159" y="109356"/>
                  </a:lnTo>
                  <a:lnTo>
                    <a:pt x="2446051" y="87485"/>
                  </a:lnTo>
                  <a:lnTo>
                    <a:pt x="2581942" y="65614"/>
                  </a:lnTo>
                  <a:lnTo>
                    <a:pt x="2717834" y="65614"/>
                  </a:lnTo>
                  <a:lnTo>
                    <a:pt x="2853726" y="109356"/>
                  </a:lnTo>
                  <a:lnTo>
                    <a:pt x="2989618" y="109356"/>
                  </a:lnTo>
                  <a:lnTo>
                    <a:pt x="3125509" y="87485"/>
                  </a:lnTo>
                  <a:lnTo>
                    <a:pt x="3261401" y="109356"/>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87485"/>
                  </a:moveTo>
                  <a:lnTo>
                    <a:pt x="135891" y="109356"/>
                  </a:lnTo>
                  <a:lnTo>
                    <a:pt x="271783" y="0"/>
                  </a:lnTo>
                  <a:lnTo>
                    <a:pt x="407675" y="21871"/>
                  </a:lnTo>
                  <a:lnTo>
                    <a:pt x="543566" y="65614"/>
                  </a:lnTo>
                  <a:lnTo>
                    <a:pt x="679458" y="65614"/>
                  </a:lnTo>
                  <a:lnTo>
                    <a:pt x="815350" y="65614"/>
                  </a:lnTo>
                  <a:lnTo>
                    <a:pt x="951242" y="65614"/>
                  </a:lnTo>
                  <a:lnTo>
                    <a:pt x="1087133" y="43742"/>
                  </a:lnTo>
                  <a:lnTo>
                    <a:pt x="1223025" y="43742"/>
                  </a:lnTo>
                  <a:lnTo>
                    <a:pt x="1358917" y="43742"/>
                  </a:lnTo>
                  <a:lnTo>
                    <a:pt x="1494809" y="43742"/>
                  </a:lnTo>
                  <a:lnTo>
                    <a:pt x="1630700" y="21871"/>
                  </a:lnTo>
                  <a:lnTo>
                    <a:pt x="1766592" y="21871"/>
                  </a:lnTo>
                  <a:lnTo>
                    <a:pt x="1902484" y="43742"/>
                  </a:lnTo>
                  <a:lnTo>
                    <a:pt x="2038375" y="65614"/>
                  </a:lnTo>
                  <a:lnTo>
                    <a:pt x="2174267" y="87485"/>
                  </a:lnTo>
                  <a:lnTo>
                    <a:pt x="2310159" y="109356"/>
                  </a:lnTo>
                  <a:lnTo>
                    <a:pt x="2446051" y="87485"/>
                  </a:lnTo>
                  <a:lnTo>
                    <a:pt x="2581942" y="65614"/>
                  </a:lnTo>
                  <a:lnTo>
                    <a:pt x="2717834" y="65614"/>
                  </a:lnTo>
                  <a:lnTo>
                    <a:pt x="2853726" y="109356"/>
                  </a:lnTo>
                  <a:lnTo>
                    <a:pt x="2989618" y="109356"/>
                  </a:lnTo>
                  <a:lnTo>
                    <a:pt x="3125509" y="87485"/>
                  </a:lnTo>
                  <a:lnTo>
                    <a:pt x="3261401" y="109356"/>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988970"/>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60" name="tx60"/>
            <p:cNvSpPr/>
            <p:nvPr/>
          </p:nvSpPr>
          <p:spPr>
            <a:xfrm>
              <a:off x="27933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5463" y="1403693"/>
              <a:ext cx="24482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Croatia,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07063"/>
              <a:ext cx="3397293" cy="626315"/>
            </a:xfrm>
            <a:custGeom>
              <a:avLst/>
              <a:pathLst>
                <a:path w="3397293" h="626315">
                  <a:moveTo>
                    <a:pt x="0" y="417543"/>
                  </a:moveTo>
                  <a:lnTo>
                    <a:pt x="135891" y="521929"/>
                  </a:lnTo>
                  <a:lnTo>
                    <a:pt x="271783" y="0"/>
                  </a:lnTo>
                  <a:lnTo>
                    <a:pt x="407675" y="104385"/>
                  </a:lnTo>
                  <a:lnTo>
                    <a:pt x="543566" y="313157"/>
                  </a:lnTo>
                  <a:lnTo>
                    <a:pt x="679458" y="313157"/>
                  </a:lnTo>
                  <a:lnTo>
                    <a:pt x="815350" y="313157"/>
                  </a:lnTo>
                  <a:lnTo>
                    <a:pt x="951242" y="313157"/>
                  </a:lnTo>
                  <a:lnTo>
                    <a:pt x="1087133" y="208771"/>
                  </a:lnTo>
                  <a:lnTo>
                    <a:pt x="1223025" y="208771"/>
                  </a:lnTo>
                  <a:lnTo>
                    <a:pt x="1358917" y="208771"/>
                  </a:lnTo>
                  <a:lnTo>
                    <a:pt x="1494809" y="208771"/>
                  </a:lnTo>
                  <a:lnTo>
                    <a:pt x="1630700" y="104385"/>
                  </a:lnTo>
                  <a:lnTo>
                    <a:pt x="1766592" y="104385"/>
                  </a:lnTo>
                  <a:lnTo>
                    <a:pt x="1902484" y="208771"/>
                  </a:lnTo>
                  <a:lnTo>
                    <a:pt x="2038375" y="313157"/>
                  </a:lnTo>
                  <a:lnTo>
                    <a:pt x="2174267" y="417543"/>
                  </a:lnTo>
                  <a:lnTo>
                    <a:pt x="2310159" y="521929"/>
                  </a:lnTo>
                  <a:lnTo>
                    <a:pt x="2446051" y="417543"/>
                  </a:lnTo>
                  <a:lnTo>
                    <a:pt x="2581942" y="313157"/>
                  </a:lnTo>
                  <a:lnTo>
                    <a:pt x="2717834" y="313157"/>
                  </a:lnTo>
                  <a:lnTo>
                    <a:pt x="2853726" y="521929"/>
                  </a:lnTo>
                  <a:lnTo>
                    <a:pt x="2989618" y="521929"/>
                  </a:lnTo>
                  <a:lnTo>
                    <a:pt x="3125509" y="417543"/>
                  </a:lnTo>
                  <a:lnTo>
                    <a:pt x="3261401" y="521929"/>
                  </a:lnTo>
                  <a:lnTo>
                    <a:pt x="3397293" y="626315"/>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835087"/>
            </a:xfrm>
            <a:custGeom>
              <a:avLst/>
              <a:pathLst>
                <a:path w="3397293" h="835087">
                  <a:moveTo>
                    <a:pt x="0" y="208771"/>
                  </a:moveTo>
                  <a:lnTo>
                    <a:pt x="135891" y="104385"/>
                  </a:lnTo>
                  <a:lnTo>
                    <a:pt x="271783" y="521929"/>
                  </a:lnTo>
                  <a:lnTo>
                    <a:pt x="407675" y="835087"/>
                  </a:lnTo>
                  <a:lnTo>
                    <a:pt x="543566" y="521929"/>
                  </a:lnTo>
                  <a:lnTo>
                    <a:pt x="679458" y="208771"/>
                  </a:lnTo>
                  <a:lnTo>
                    <a:pt x="815350" y="208771"/>
                  </a:lnTo>
                  <a:lnTo>
                    <a:pt x="951242" y="0"/>
                  </a:lnTo>
                  <a:lnTo>
                    <a:pt x="1087133" y="104385"/>
                  </a:lnTo>
                  <a:lnTo>
                    <a:pt x="1223025" y="313157"/>
                  </a:lnTo>
                  <a:lnTo>
                    <a:pt x="1358917" y="521929"/>
                  </a:lnTo>
                  <a:lnTo>
                    <a:pt x="1494809" y="521929"/>
                  </a:lnTo>
                  <a:lnTo>
                    <a:pt x="1630700" y="313157"/>
                  </a:lnTo>
                  <a:lnTo>
                    <a:pt x="1766592" y="208771"/>
                  </a:lnTo>
                  <a:lnTo>
                    <a:pt x="1902484" y="521929"/>
                  </a:lnTo>
                  <a:lnTo>
                    <a:pt x="2038375" y="417543"/>
                  </a:lnTo>
                  <a:lnTo>
                    <a:pt x="2174267" y="626315"/>
                  </a:lnTo>
                  <a:lnTo>
                    <a:pt x="2310159" y="417543"/>
                  </a:lnTo>
                  <a:lnTo>
                    <a:pt x="2446051" y="208771"/>
                  </a:lnTo>
                  <a:lnTo>
                    <a:pt x="2581942" y="313157"/>
                  </a:lnTo>
                  <a:lnTo>
                    <a:pt x="2717834" y="521929"/>
                  </a:lnTo>
                  <a:lnTo>
                    <a:pt x="2853726" y="626315"/>
                  </a:lnTo>
                  <a:lnTo>
                    <a:pt x="2989618" y="521929"/>
                  </a:lnTo>
                  <a:lnTo>
                    <a:pt x="3125509" y="521929"/>
                  </a:lnTo>
                  <a:lnTo>
                    <a:pt x="3261401" y="730701"/>
                  </a:lnTo>
                  <a:lnTo>
                    <a:pt x="3397293" y="73070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07063"/>
              <a:ext cx="3397293" cy="626315"/>
            </a:xfrm>
            <a:custGeom>
              <a:avLst/>
              <a:pathLst>
                <a:path w="3397293" h="626315">
                  <a:moveTo>
                    <a:pt x="0" y="417543"/>
                  </a:moveTo>
                  <a:lnTo>
                    <a:pt x="135891" y="521929"/>
                  </a:lnTo>
                  <a:lnTo>
                    <a:pt x="271783" y="0"/>
                  </a:lnTo>
                  <a:lnTo>
                    <a:pt x="407675" y="104385"/>
                  </a:lnTo>
                  <a:lnTo>
                    <a:pt x="543566" y="313157"/>
                  </a:lnTo>
                  <a:lnTo>
                    <a:pt x="679458" y="313157"/>
                  </a:lnTo>
                  <a:lnTo>
                    <a:pt x="815350" y="313157"/>
                  </a:lnTo>
                  <a:lnTo>
                    <a:pt x="951242" y="313157"/>
                  </a:lnTo>
                  <a:lnTo>
                    <a:pt x="1087133" y="208771"/>
                  </a:lnTo>
                  <a:lnTo>
                    <a:pt x="1223025" y="208771"/>
                  </a:lnTo>
                  <a:lnTo>
                    <a:pt x="1358917" y="208771"/>
                  </a:lnTo>
                  <a:lnTo>
                    <a:pt x="1494809" y="208771"/>
                  </a:lnTo>
                  <a:lnTo>
                    <a:pt x="1630700" y="104385"/>
                  </a:lnTo>
                  <a:lnTo>
                    <a:pt x="1766592" y="104385"/>
                  </a:lnTo>
                  <a:lnTo>
                    <a:pt x="1902484" y="208771"/>
                  </a:lnTo>
                  <a:lnTo>
                    <a:pt x="2038375" y="313157"/>
                  </a:lnTo>
                  <a:lnTo>
                    <a:pt x="2174267" y="417543"/>
                  </a:lnTo>
                  <a:lnTo>
                    <a:pt x="2310159" y="521929"/>
                  </a:lnTo>
                  <a:lnTo>
                    <a:pt x="2446051" y="417543"/>
                  </a:lnTo>
                  <a:lnTo>
                    <a:pt x="2581942" y="313157"/>
                  </a:lnTo>
                  <a:lnTo>
                    <a:pt x="2717834" y="313157"/>
                  </a:lnTo>
                  <a:lnTo>
                    <a:pt x="2853726" y="521929"/>
                  </a:lnTo>
                  <a:lnTo>
                    <a:pt x="2989618" y="521929"/>
                  </a:lnTo>
                  <a:lnTo>
                    <a:pt x="3125509" y="417543"/>
                  </a:lnTo>
                  <a:lnTo>
                    <a:pt x="3261401" y="521929"/>
                  </a:lnTo>
                  <a:lnTo>
                    <a:pt x="3397293" y="62631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40045"/>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40045"/>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40045"/>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40045"/>
              <a:ext cx="0" cy="793333"/>
            </a:xfrm>
            <a:custGeom>
              <a:avLst/>
              <a:pathLst>
                <a:path w="0" h="793333">
                  <a:moveTo>
                    <a:pt x="0" y="79333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07063"/>
              <a:ext cx="3397293" cy="626315"/>
            </a:xfrm>
            <a:custGeom>
              <a:avLst/>
              <a:pathLst>
                <a:path w="3397293" h="626315">
                  <a:moveTo>
                    <a:pt x="0" y="417543"/>
                  </a:moveTo>
                  <a:lnTo>
                    <a:pt x="135891" y="521929"/>
                  </a:lnTo>
                  <a:lnTo>
                    <a:pt x="271783" y="0"/>
                  </a:lnTo>
                  <a:lnTo>
                    <a:pt x="407675" y="104385"/>
                  </a:lnTo>
                  <a:lnTo>
                    <a:pt x="543566" y="313157"/>
                  </a:lnTo>
                  <a:lnTo>
                    <a:pt x="679458" y="313157"/>
                  </a:lnTo>
                  <a:lnTo>
                    <a:pt x="815350" y="313157"/>
                  </a:lnTo>
                  <a:lnTo>
                    <a:pt x="951242" y="313157"/>
                  </a:lnTo>
                  <a:lnTo>
                    <a:pt x="1087133" y="208771"/>
                  </a:lnTo>
                  <a:lnTo>
                    <a:pt x="1223025" y="208771"/>
                  </a:lnTo>
                  <a:lnTo>
                    <a:pt x="1358917" y="208771"/>
                  </a:lnTo>
                  <a:lnTo>
                    <a:pt x="1494809" y="208771"/>
                  </a:lnTo>
                  <a:lnTo>
                    <a:pt x="1630700" y="104385"/>
                  </a:lnTo>
                  <a:lnTo>
                    <a:pt x="1766592" y="104385"/>
                  </a:lnTo>
                  <a:lnTo>
                    <a:pt x="1902484" y="208771"/>
                  </a:lnTo>
                  <a:lnTo>
                    <a:pt x="2038375" y="313157"/>
                  </a:lnTo>
                  <a:lnTo>
                    <a:pt x="2174267" y="417543"/>
                  </a:lnTo>
                  <a:lnTo>
                    <a:pt x="2310159" y="521929"/>
                  </a:lnTo>
                  <a:lnTo>
                    <a:pt x="2446051" y="417543"/>
                  </a:lnTo>
                  <a:lnTo>
                    <a:pt x="2581942" y="313157"/>
                  </a:lnTo>
                  <a:lnTo>
                    <a:pt x="2717834" y="313157"/>
                  </a:lnTo>
                  <a:lnTo>
                    <a:pt x="2853726" y="521929"/>
                  </a:lnTo>
                  <a:lnTo>
                    <a:pt x="2989618" y="521929"/>
                  </a:lnTo>
                  <a:lnTo>
                    <a:pt x="3125509" y="417543"/>
                  </a:lnTo>
                  <a:lnTo>
                    <a:pt x="3261401" y="521929"/>
                  </a:lnTo>
                  <a:lnTo>
                    <a:pt x="3397293" y="626315"/>
                  </a:lnTo>
                </a:path>
              </a:pathLst>
            </a:custGeom>
            <a:ln w="27101" cap="flat">
              <a:solidFill>
                <a:srgbClr val="0058AB">
                  <a:alpha val="100000"/>
                </a:srgbClr>
              </a:solidFill>
              <a:prstDash val="solid"/>
              <a:round/>
            </a:ln>
          </p:spPr>
          <p:txBody>
            <a:bodyPr/>
            <a:lstStyle/>
            <a:p/>
          </p:txBody>
        </p:sp>
        <p:sp>
          <p:nvSpPr>
            <p:cNvPr id="93" name="tx93"/>
            <p:cNvSpPr/>
            <p:nvPr/>
          </p:nvSpPr>
          <p:spPr>
            <a:xfrm>
              <a:off x="5389469"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559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6762" y="255779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989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429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53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01052" y="4988970"/>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120" name="tx120"/>
            <p:cNvSpPr/>
            <p:nvPr/>
          </p:nvSpPr>
          <p:spPr>
            <a:xfrm>
              <a:off x="711002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7248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634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8558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5483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2407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9332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0096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020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945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0870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4586555" cy="114824"/>
            </a:xfrm>
            <a:prstGeom prst="rect">
              <a:avLst/>
            </a:prstGeom>
            <a:solidFill>
              <a:srgbClr val="1CABE2">
                <a:alpha val="80000"/>
              </a:srgbClr>
            </a:solidFill>
          </p:spPr>
          <p:txBody>
            <a:bodyPr/>
            <a:lstStyle/>
            <a:p/>
          </p:txBody>
        </p:sp>
        <p:sp>
          <p:nvSpPr>
            <p:cNvPr id="137" name="rc137"/>
            <p:cNvSpPr/>
            <p:nvPr/>
          </p:nvSpPr>
          <p:spPr>
            <a:xfrm>
              <a:off x="1317178" y="5743865"/>
              <a:ext cx="6353480"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7655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4" name="tx144"/>
            <p:cNvSpPr/>
            <p:nvPr/>
          </p:nvSpPr>
          <p:spPr>
            <a:xfrm>
              <a:off x="435249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604495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6" name="tx146"/>
            <p:cNvSpPr/>
            <p:nvPr/>
          </p:nvSpPr>
          <p:spPr>
            <a:xfrm>
              <a:off x="773741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Croatia (93%) was 3 percentage points higher than the global average (90%) and 3 percentage points higher than the average across all ECAR countries (90%).
National DTP1 coverage was 3 percentage points lower than in 2019 (96%).
This equates to 2,000 zero-dose children in 2025 compared to 1,000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Croatia DTP1 coverage was 93% - this is 3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Croatia ranked number 11 out of 21 countries for lowest DTP1 coverage (based on tied ranks).
Croatia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Croatia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F26A21">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Croatia ranked number 13 out of 21 countries with 2,000 zero-dose children.
In 2025, Croatia ranked number 12 out of 21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9858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2499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5139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7779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1178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3819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6459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515212"/>
              <a:ext cx="204851" cy="1170174"/>
            </a:xfrm>
            <a:prstGeom prst="rect">
              <a:avLst/>
            </a:prstGeom>
            <a:solidFill>
              <a:srgbClr val="80BD41">
                <a:alpha val="100000"/>
              </a:srgbClr>
            </a:solidFill>
          </p:spPr>
          <p:txBody>
            <a:bodyPr/>
            <a:lstStyle/>
            <a:p/>
          </p:txBody>
        </p:sp>
        <p:sp>
          <p:nvSpPr>
            <p:cNvPr id="27" name="rc27"/>
            <p:cNvSpPr/>
            <p:nvPr/>
          </p:nvSpPr>
          <p:spPr>
            <a:xfrm>
              <a:off x="1271992" y="3427146"/>
              <a:ext cx="204851" cy="62908"/>
            </a:xfrm>
            <a:prstGeom prst="rect">
              <a:avLst/>
            </a:prstGeom>
            <a:solidFill>
              <a:srgbClr val="0058AB">
                <a:alpha val="100000"/>
              </a:srgbClr>
            </a:solidFill>
          </p:spPr>
          <p:txBody>
            <a:bodyPr/>
            <a:lstStyle/>
            <a:p/>
          </p:txBody>
        </p:sp>
        <p:sp>
          <p:nvSpPr>
            <p:cNvPr id="28" name="rc28"/>
            <p:cNvSpPr/>
            <p:nvPr/>
          </p:nvSpPr>
          <p:spPr>
            <a:xfrm>
              <a:off x="1271992" y="3490055"/>
              <a:ext cx="204851" cy="25157"/>
            </a:xfrm>
            <a:prstGeom prst="rect">
              <a:avLst/>
            </a:prstGeom>
            <a:solidFill>
              <a:srgbClr val="1CABE2">
                <a:alpha val="100000"/>
              </a:srgbClr>
            </a:solidFill>
          </p:spPr>
          <p:txBody>
            <a:bodyPr/>
            <a:lstStyle/>
            <a:p/>
          </p:txBody>
        </p:sp>
        <p:sp>
          <p:nvSpPr>
            <p:cNvPr id="29" name="rc29"/>
            <p:cNvSpPr/>
            <p:nvPr/>
          </p:nvSpPr>
          <p:spPr>
            <a:xfrm>
              <a:off x="1499604" y="3502370"/>
              <a:ext cx="204851" cy="1183016"/>
            </a:xfrm>
            <a:prstGeom prst="rect">
              <a:avLst/>
            </a:prstGeom>
            <a:solidFill>
              <a:srgbClr val="80BD41">
                <a:alpha val="100000"/>
              </a:srgbClr>
            </a:solidFill>
          </p:spPr>
          <p:txBody>
            <a:bodyPr/>
            <a:lstStyle/>
            <a:p/>
          </p:txBody>
        </p:sp>
        <p:sp>
          <p:nvSpPr>
            <p:cNvPr id="30" name="rc30"/>
            <p:cNvSpPr/>
            <p:nvPr/>
          </p:nvSpPr>
          <p:spPr>
            <a:xfrm>
              <a:off x="1499604" y="3426867"/>
              <a:ext cx="204851" cy="75503"/>
            </a:xfrm>
            <a:prstGeom prst="rect">
              <a:avLst/>
            </a:prstGeom>
            <a:solidFill>
              <a:srgbClr val="0058AB">
                <a:alpha val="100000"/>
              </a:srgbClr>
            </a:solidFill>
          </p:spPr>
          <p:txBody>
            <a:bodyPr/>
            <a:lstStyle/>
            <a:p/>
          </p:txBody>
        </p:sp>
        <p:sp>
          <p:nvSpPr>
            <p:cNvPr id="31" name="rc31"/>
            <p:cNvSpPr/>
            <p:nvPr/>
          </p:nvSpPr>
          <p:spPr>
            <a:xfrm>
              <a:off x="1499604" y="3502370"/>
              <a:ext cx="204851" cy="0"/>
            </a:xfrm>
            <a:prstGeom prst="rect">
              <a:avLst/>
            </a:prstGeom>
            <a:solidFill>
              <a:srgbClr val="1CABE2">
                <a:alpha val="100000"/>
              </a:srgbClr>
            </a:solidFill>
          </p:spPr>
          <p:txBody>
            <a:bodyPr/>
            <a:lstStyle/>
            <a:p/>
          </p:txBody>
        </p:sp>
        <p:sp>
          <p:nvSpPr>
            <p:cNvPr id="32" name="rc32"/>
            <p:cNvSpPr/>
            <p:nvPr/>
          </p:nvSpPr>
          <p:spPr>
            <a:xfrm>
              <a:off x="1727217" y="3513046"/>
              <a:ext cx="204851" cy="1172340"/>
            </a:xfrm>
            <a:prstGeom prst="rect">
              <a:avLst/>
            </a:prstGeom>
            <a:solidFill>
              <a:srgbClr val="80BD41">
                <a:alpha val="100000"/>
              </a:srgbClr>
            </a:solidFill>
          </p:spPr>
          <p:txBody>
            <a:bodyPr/>
            <a:lstStyle/>
            <a:p/>
          </p:txBody>
        </p:sp>
        <p:sp>
          <p:nvSpPr>
            <p:cNvPr id="33" name="rc33"/>
            <p:cNvSpPr/>
            <p:nvPr/>
          </p:nvSpPr>
          <p:spPr>
            <a:xfrm>
              <a:off x="1727217" y="3451344"/>
              <a:ext cx="204851" cy="12346"/>
            </a:xfrm>
            <a:prstGeom prst="rect">
              <a:avLst/>
            </a:prstGeom>
            <a:solidFill>
              <a:srgbClr val="0058AB">
                <a:alpha val="100000"/>
              </a:srgbClr>
            </a:solidFill>
          </p:spPr>
          <p:txBody>
            <a:bodyPr/>
            <a:lstStyle/>
            <a:p/>
          </p:txBody>
        </p:sp>
        <p:sp>
          <p:nvSpPr>
            <p:cNvPr id="34" name="rc34"/>
            <p:cNvSpPr/>
            <p:nvPr/>
          </p:nvSpPr>
          <p:spPr>
            <a:xfrm>
              <a:off x="1727217" y="3463690"/>
              <a:ext cx="204851" cy="49355"/>
            </a:xfrm>
            <a:prstGeom prst="rect">
              <a:avLst/>
            </a:prstGeom>
            <a:solidFill>
              <a:srgbClr val="1CABE2">
                <a:alpha val="100000"/>
              </a:srgbClr>
            </a:solidFill>
          </p:spPr>
          <p:txBody>
            <a:bodyPr/>
            <a:lstStyle/>
            <a:p/>
          </p:txBody>
        </p:sp>
        <p:sp>
          <p:nvSpPr>
            <p:cNvPr id="35" name="rc35"/>
            <p:cNvSpPr/>
            <p:nvPr/>
          </p:nvSpPr>
          <p:spPr>
            <a:xfrm>
              <a:off x="1954829" y="3538265"/>
              <a:ext cx="204851" cy="1147121"/>
            </a:xfrm>
            <a:prstGeom prst="rect">
              <a:avLst/>
            </a:prstGeom>
            <a:solidFill>
              <a:srgbClr val="80BD41">
                <a:alpha val="100000"/>
              </a:srgbClr>
            </a:solidFill>
          </p:spPr>
          <p:txBody>
            <a:bodyPr/>
            <a:lstStyle/>
            <a:p/>
          </p:txBody>
        </p:sp>
        <p:sp>
          <p:nvSpPr>
            <p:cNvPr id="36" name="rc36"/>
            <p:cNvSpPr/>
            <p:nvPr/>
          </p:nvSpPr>
          <p:spPr>
            <a:xfrm>
              <a:off x="1954829" y="3465052"/>
              <a:ext cx="204851" cy="24414"/>
            </a:xfrm>
            <a:prstGeom prst="rect">
              <a:avLst/>
            </a:prstGeom>
            <a:solidFill>
              <a:srgbClr val="0058AB">
                <a:alpha val="100000"/>
              </a:srgbClr>
            </a:solidFill>
          </p:spPr>
          <p:txBody>
            <a:bodyPr/>
            <a:lstStyle/>
            <a:p/>
          </p:txBody>
        </p:sp>
        <p:sp>
          <p:nvSpPr>
            <p:cNvPr id="37" name="rc37"/>
            <p:cNvSpPr/>
            <p:nvPr/>
          </p:nvSpPr>
          <p:spPr>
            <a:xfrm>
              <a:off x="1954829" y="3489467"/>
              <a:ext cx="204851" cy="48798"/>
            </a:xfrm>
            <a:prstGeom prst="rect">
              <a:avLst/>
            </a:prstGeom>
            <a:solidFill>
              <a:srgbClr val="1CABE2">
                <a:alpha val="100000"/>
              </a:srgbClr>
            </a:solidFill>
          </p:spPr>
          <p:txBody>
            <a:bodyPr/>
            <a:lstStyle/>
            <a:p/>
          </p:txBody>
        </p:sp>
        <p:sp>
          <p:nvSpPr>
            <p:cNvPr id="38" name="rc38"/>
            <p:cNvSpPr/>
            <p:nvPr/>
          </p:nvSpPr>
          <p:spPr>
            <a:xfrm>
              <a:off x="2182442" y="3506919"/>
              <a:ext cx="204851" cy="1178467"/>
            </a:xfrm>
            <a:prstGeom prst="rect">
              <a:avLst/>
            </a:prstGeom>
            <a:solidFill>
              <a:srgbClr val="80BD41">
                <a:alpha val="100000"/>
              </a:srgbClr>
            </a:solidFill>
          </p:spPr>
          <p:txBody>
            <a:bodyPr/>
            <a:lstStyle/>
            <a:p/>
          </p:txBody>
        </p:sp>
        <p:sp>
          <p:nvSpPr>
            <p:cNvPr id="39" name="rc39"/>
            <p:cNvSpPr/>
            <p:nvPr/>
          </p:nvSpPr>
          <p:spPr>
            <a:xfrm>
              <a:off x="2182442" y="3457811"/>
              <a:ext cx="204851" cy="49107"/>
            </a:xfrm>
            <a:prstGeom prst="rect">
              <a:avLst/>
            </a:prstGeom>
            <a:solidFill>
              <a:srgbClr val="0058AB">
                <a:alpha val="100000"/>
              </a:srgbClr>
            </a:solidFill>
          </p:spPr>
          <p:txBody>
            <a:bodyPr/>
            <a:lstStyle/>
            <a:p/>
          </p:txBody>
        </p:sp>
        <p:sp>
          <p:nvSpPr>
            <p:cNvPr id="40" name="rc40"/>
            <p:cNvSpPr/>
            <p:nvPr/>
          </p:nvSpPr>
          <p:spPr>
            <a:xfrm>
              <a:off x="2182442" y="3506919"/>
              <a:ext cx="204851" cy="0"/>
            </a:xfrm>
            <a:prstGeom prst="rect">
              <a:avLst/>
            </a:prstGeom>
            <a:solidFill>
              <a:srgbClr val="1CABE2">
                <a:alpha val="100000"/>
              </a:srgbClr>
            </a:solidFill>
          </p:spPr>
          <p:txBody>
            <a:bodyPr/>
            <a:lstStyle/>
            <a:p/>
          </p:txBody>
        </p:sp>
        <p:sp>
          <p:nvSpPr>
            <p:cNvPr id="41" name="rc41"/>
            <p:cNvSpPr/>
            <p:nvPr/>
          </p:nvSpPr>
          <p:spPr>
            <a:xfrm>
              <a:off x="2410055" y="3430549"/>
              <a:ext cx="204851" cy="1254837"/>
            </a:xfrm>
            <a:prstGeom prst="rect">
              <a:avLst/>
            </a:prstGeom>
            <a:solidFill>
              <a:srgbClr val="80BD41">
                <a:alpha val="100000"/>
              </a:srgbClr>
            </a:solidFill>
          </p:spPr>
          <p:txBody>
            <a:bodyPr/>
            <a:lstStyle/>
            <a:p/>
          </p:txBody>
        </p:sp>
        <p:sp>
          <p:nvSpPr>
            <p:cNvPr id="42" name="rc42"/>
            <p:cNvSpPr/>
            <p:nvPr/>
          </p:nvSpPr>
          <p:spPr>
            <a:xfrm>
              <a:off x="2410055" y="3378254"/>
              <a:ext cx="204851" cy="52295"/>
            </a:xfrm>
            <a:prstGeom prst="rect">
              <a:avLst/>
            </a:prstGeom>
            <a:solidFill>
              <a:srgbClr val="0058AB">
                <a:alpha val="100000"/>
              </a:srgbClr>
            </a:solidFill>
          </p:spPr>
          <p:txBody>
            <a:bodyPr/>
            <a:lstStyle/>
            <a:p/>
          </p:txBody>
        </p:sp>
        <p:sp>
          <p:nvSpPr>
            <p:cNvPr id="43" name="rc43"/>
            <p:cNvSpPr/>
            <p:nvPr/>
          </p:nvSpPr>
          <p:spPr>
            <a:xfrm>
              <a:off x="2410055" y="3430549"/>
              <a:ext cx="204851" cy="0"/>
            </a:xfrm>
            <a:prstGeom prst="rect">
              <a:avLst/>
            </a:prstGeom>
            <a:solidFill>
              <a:srgbClr val="1CABE2">
                <a:alpha val="100000"/>
              </a:srgbClr>
            </a:solidFill>
          </p:spPr>
          <p:txBody>
            <a:bodyPr/>
            <a:lstStyle/>
            <a:p/>
          </p:txBody>
        </p:sp>
        <p:sp>
          <p:nvSpPr>
            <p:cNvPr id="44" name="rc44"/>
            <p:cNvSpPr/>
            <p:nvPr/>
          </p:nvSpPr>
          <p:spPr>
            <a:xfrm>
              <a:off x="2637667" y="3459575"/>
              <a:ext cx="204851" cy="1225811"/>
            </a:xfrm>
            <a:prstGeom prst="rect">
              <a:avLst/>
            </a:prstGeom>
            <a:solidFill>
              <a:srgbClr val="80BD41">
                <a:alpha val="100000"/>
              </a:srgbClr>
            </a:solidFill>
          </p:spPr>
          <p:txBody>
            <a:bodyPr/>
            <a:lstStyle/>
            <a:p/>
          </p:txBody>
        </p:sp>
        <p:sp>
          <p:nvSpPr>
            <p:cNvPr id="45" name="rc45"/>
            <p:cNvSpPr/>
            <p:nvPr/>
          </p:nvSpPr>
          <p:spPr>
            <a:xfrm>
              <a:off x="2637667" y="3408486"/>
              <a:ext cx="204851" cy="51088"/>
            </a:xfrm>
            <a:prstGeom prst="rect">
              <a:avLst/>
            </a:prstGeom>
            <a:solidFill>
              <a:srgbClr val="0058AB">
                <a:alpha val="100000"/>
              </a:srgbClr>
            </a:solidFill>
          </p:spPr>
          <p:txBody>
            <a:bodyPr/>
            <a:lstStyle/>
            <a:p/>
          </p:txBody>
        </p:sp>
        <p:sp>
          <p:nvSpPr>
            <p:cNvPr id="46" name="rc46"/>
            <p:cNvSpPr/>
            <p:nvPr/>
          </p:nvSpPr>
          <p:spPr>
            <a:xfrm>
              <a:off x="2637667" y="3459575"/>
              <a:ext cx="204851" cy="0"/>
            </a:xfrm>
            <a:prstGeom prst="rect">
              <a:avLst/>
            </a:prstGeom>
            <a:solidFill>
              <a:srgbClr val="1CABE2">
                <a:alpha val="100000"/>
              </a:srgbClr>
            </a:solidFill>
          </p:spPr>
          <p:txBody>
            <a:bodyPr/>
            <a:lstStyle/>
            <a:p/>
          </p:txBody>
        </p:sp>
        <p:sp>
          <p:nvSpPr>
            <p:cNvPr id="47" name="rc47"/>
            <p:cNvSpPr/>
            <p:nvPr/>
          </p:nvSpPr>
          <p:spPr>
            <a:xfrm>
              <a:off x="2865280" y="3445093"/>
              <a:ext cx="204851" cy="1240293"/>
            </a:xfrm>
            <a:prstGeom prst="rect">
              <a:avLst/>
            </a:prstGeom>
            <a:solidFill>
              <a:srgbClr val="80BD41">
                <a:alpha val="100000"/>
              </a:srgbClr>
            </a:solidFill>
          </p:spPr>
          <p:txBody>
            <a:bodyPr/>
            <a:lstStyle/>
            <a:p/>
          </p:txBody>
        </p:sp>
        <p:sp>
          <p:nvSpPr>
            <p:cNvPr id="48" name="rc48"/>
            <p:cNvSpPr/>
            <p:nvPr/>
          </p:nvSpPr>
          <p:spPr>
            <a:xfrm>
              <a:off x="2865280" y="3393417"/>
              <a:ext cx="204851" cy="51676"/>
            </a:xfrm>
            <a:prstGeom prst="rect">
              <a:avLst/>
            </a:prstGeom>
            <a:solidFill>
              <a:srgbClr val="0058AB">
                <a:alpha val="100000"/>
              </a:srgbClr>
            </a:solidFill>
          </p:spPr>
          <p:txBody>
            <a:bodyPr/>
            <a:lstStyle/>
            <a:p/>
          </p:txBody>
        </p:sp>
        <p:sp>
          <p:nvSpPr>
            <p:cNvPr id="49" name="rc49"/>
            <p:cNvSpPr/>
            <p:nvPr/>
          </p:nvSpPr>
          <p:spPr>
            <a:xfrm>
              <a:off x="2865280" y="3445093"/>
              <a:ext cx="204851" cy="0"/>
            </a:xfrm>
            <a:prstGeom prst="rect">
              <a:avLst/>
            </a:prstGeom>
            <a:solidFill>
              <a:srgbClr val="1CABE2">
                <a:alpha val="100000"/>
              </a:srgbClr>
            </a:solidFill>
          </p:spPr>
          <p:txBody>
            <a:bodyPr/>
            <a:lstStyle/>
            <a:p/>
          </p:txBody>
        </p:sp>
        <p:sp>
          <p:nvSpPr>
            <p:cNvPr id="50" name="rc50"/>
            <p:cNvSpPr/>
            <p:nvPr/>
          </p:nvSpPr>
          <p:spPr>
            <a:xfrm>
              <a:off x="3092892" y="3390787"/>
              <a:ext cx="204851" cy="1294600"/>
            </a:xfrm>
            <a:prstGeom prst="rect">
              <a:avLst/>
            </a:prstGeom>
            <a:solidFill>
              <a:srgbClr val="80BD41">
                <a:alpha val="100000"/>
              </a:srgbClr>
            </a:solidFill>
          </p:spPr>
          <p:txBody>
            <a:bodyPr/>
            <a:lstStyle/>
            <a:p/>
          </p:txBody>
        </p:sp>
        <p:sp>
          <p:nvSpPr>
            <p:cNvPr id="51" name="rc51"/>
            <p:cNvSpPr/>
            <p:nvPr/>
          </p:nvSpPr>
          <p:spPr>
            <a:xfrm>
              <a:off x="3092892" y="3336851"/>
              <a:ext cx="204851" cy="40443"/>
            </a:xfrm>
            <a:prstGeom prst="rect">
              <a:avLst/>
            </a:prstGeom>
            <a:solidFill>
              <a:srgbClr val="0058AB">
                <a:alpha val="100000"/>
              </a:srgbClr>
            </a:solidFill>
          </p:spPr>
          <p:txBody>
            <a:bodyPr/>
            <a:lstStyle/>
            <a:p/>
          </p:txBody>
        </p:sp>
        <p:sp>
          <p:nvSpPr>
            <p:cNvPr id="52" name="rc52"/>
            <p:cNvSpPr/>
            <p:nvPr/>
          </p:nvSpPr>
          <p:spPr>
            <a:xfrm>
              <a:off x="3092892" y="3377295"/>
              <a:ext cx="204851" cy="13491"/>
            </a:xfrm>
            <a:prstGeom prst="rect">
              <a:avLst/>
            </a:prstGeom>
            <a:solidFill>
              <a:srgbClr val="1CABE2">
                <a:alpha val="100000"/>
              </a:srgbClr>
            </a:solidFill>
          </p:spPr>
          <p:txBody>
            <a:bodyPr/>
            <a:lstStyle/>
            <a:p/>
          </p:txBody>
        </p:sp>
        <p:sp>
          <p:nvSpPr>
            <p:cNvPr id="53" name="rc53"/>
            <p:cNvSpPr/>
            <p:nvPr/>
          </p:nvSpPr>
          <p:spPr>
            <a:xfrm>
              <a:off x="3320505" y="3365010"/>
              <a:ext cx="204851" cy="1320376"/>
            </a:xfrm>
            <a:prstGeom prst="rect">
              <a:avLst/>
            </a:prstGeom>
            <a:solidFill>
              <a:srgbClr val="80BD41">
                <a:alpha val="100000"/>
              </a:srgbClr>
            </a:solidFill>
          </p:spPr>
          <p:txBody>
            <a:bodyPr/>
            <a:lstStyle/>
            <a:p/>
          </p:txBody>
        </p:sp>
        <p:sp>
          <p:nvSpPr>
            <p:cNvPr id="54" name="rc54"/>
            <p:cNvSpPr/>
            <p:nvPr/>
          </p:nvSpPr>
          <p:spPr>
            <a:xfrm>
              <a:off x="3320505" y="3309992"/>
              <a:ext cx="204851" cy="41248"/>
            </a:xfrm>
            <a:prstGeom prst="rect">
              <a:avLst/>
            </a:prstGeom>
            <a:solidFill>
              <a:srgbClr val="0058AB">
                <a:alpha val="100000"/>
              </a:srgbClr>
            </a:solidFill>
          </p:spPr>
          <p:txBody>
            <a:bodyPr/>
            <a:lstStyle/>
            <a:p/>
          </p:txBody>
        </p:sp>
        <p:sp>
          <p:nvSpPr>
            <p:cNvPr id="55" name="rc55"/>
            <p:cNvSpPr/>
            <p:nvPr/>
          </p:nvSpPr>
          <p:spPr>
            <a:xfrm>
              <a:off x="3320505" y="3351240"/>
              <a:ext cx="204851" cy="13770"/>
            </a:xfrm>
            <a:prstGeom prst="rect">
              <a:avLst/>
            </a:prstGeom>
            <a:solidFill>
              <a:srgbClr val="1CABE2">
                <a:alpha val="100000"/>
              </a:srgbClr>
            </a:solidFill>
          </p:spPr>
          <p:txBody>
            <a:bodyPr/>
            <a:lstStyle/>
            <a:p/>
          </p:txBody>
        </p:sp>
        <p:sp>
          <p:nvSpPr>
            <p:cNvPr id="56" name="rc56"/>
            <p:cNvSpPr/>
            <p:nvPr/>
          </p:nvSpPr>
          <p:spPr>
            <a:xfrm>
              <a:off x="3548117" y="3386795"/>
              <a:ext cx="204851" cy="1298591"/>
            </a:xfrm>
            <a:prstGeom prst="rect">
              <a:avLst/>
            </a:prstGeom>
            <a:solidFill>
              <a:srgbClr val="80BD41">
                <a:alpha val="100000"/>
              </a:srgbClr>
            </a:solidFill>
          </p:spPr>
          <p:txBody>
            <a:bodyPr/>
            <a:lstStyle/>
            <a:p/>
          </p:txBody>
        </p:sp>
        <p:sp>
          <p:nvSpPr>
            <p:cNvPr id="57" name="rc57"/>
            <p:cNvSpPr/>
            <p:nvPr/>
          </p:nvSpPr>
          <p:spPr>
            <a:xfrm>
              <a:off x="3548117" y="3346630"/>
              <a:ext cx="204851" cy="40165"/>
            </a:xfrm>
            <a:prstGeom prst="rect">
              <a:avLst/>
            </a:prstGeom>
            <a:solidFill>
              <a:srgbClr val="0058AB">
                <a:alpha val="100000"/>
              </a:srgbClr>
            </a:solidFill>
          </p:spPr>
          <p:txBody>
            <a:bodyPr/>
            <a:lstStyle/>
            <a:p/>
          </p:txBody>
        </p:sp>
        <p:sp>
          <p:nvSpPr>
            <p:cNvPr id="58" name="rc58"/>
            <p:cNvSpPr/>
            <p:nvPr/>
          </p:nvSpPr>
          <p:spPr>
            <a:xfrm>
              <a:off x="3548117" y="3386795"/>
              <a:ext cx="204851" cy="0"/>
            </a:xfrm>
            <a:prstGeom prst="rect">
              <a:avLst/>
            </a:prstGeom>
            <a:solidFill>
              <a:srgbClr val="1CABE2">
                <a:alpha val="100000"/>
              </a:srgbClr>
            </a:solidFill>
          </p:spPr>
          <p:txBody>
            <a:bodyPr/>
            <a:lstStyle/>
            <a:p/>
          </p:txBody>
        </p:sp>
        <p:sp>
          <p:nvSpPr>
            <p:cNvPr id="59" name="rc59"/>
            <p:cNvSpPr/>
            <p:nvPr/>
          </p:nvSpPr>
          <p:spPr>
            <a:xfrm>
              <a:off x="3775730" y="3462298"/>
              <a:ext cx="204851" cy="1223088"/>
            </a:xfrm>
            <a:prstGeom prst="rect">
              <a:avLst/>
            </a:prstGeom>
            <a:solidFill>
              <a:srgbClr val="80BD41">
                <a:alpha val="100000"/>
              </a:srgbClr>
            </a:solidFill>
          </p:spPr>
          <p:txBody>
            <a:bodyPr/>
            <a:lstStyle/>
            <a:p/>
          </p:txBody>
        </p:sp>
        <p:sp>
          <p:nvSpPr>
            <p:cNvPr id="60" name="rc60"/>
            <p:cNvSpPr/>
            <p:nvPr/>
          </p:nvSpPr>
          <p:spPr>
            <a:xfrm>
              <a:off x="3775730" y="3411333"/>
              <a:ext cx="204851" cy="38215"/>
            </a:xfrm>
            <a:prstGeom prst="rect">
              <a:avLst/>
            </a:prstGeom>
            <a:solidFill>
              <a:srgbClr val="0058AB">
                <a:alpha val="100000"/>
              </a:srgbClr>
            </a:solidFill>
          </p:spPr>
          <p:txBody>
            <a:bodyPr/>
            <a:lstStyle/>
            <a:p/>
          </p:txBody>
        </p:sp>
        <p:sp>
          <p:nvSpPr>
            <p:cNvPr id="61" name="rc61"/>
            <p:cNvSpPr/>
            <p:nvPr/>
          </p:nvSpPr>
          <p:spPr>
            <a:xfrm>
              <a:off x="3775730" y="3449549"/>
              <a:ext cx="204851" cy="12748"/>
            </a:xfrm>
            <a:prstGeom prst="rect">
              <a:avLst/>
            </a:prstGeom>
            <a:solidFill>
              <a:srgbClr val="1CABE2">
                <a:alpha val="100000"/>
              </a:srgbClr>
            </a:solidFill>
          </p:spPr>
          <p:txBody>
            <a:bodyPr/>
            <a:lstStyle/>
            <a:p/>
          </p:txBody>
        </p:sp>
        <p:sp>
          <p:nvSpPr>
            <p:cNvPr id="62" name="rc62"/>
            <p:cNvSpPr/>
            <p:nvPr/>
          </p:nvSpPr>
          <p:spPr>
            <a:xfrm>
              <a:off x="4003342" y="3454624"/>
              <a:ext cx="204851" cy="1230762"/>
            </a:xfrm>
            <a:prstGeom prst="rect">
              <a:avLst/>
            </a:prstGeom>
            <a:solidFill>
              <a:srgbClr val="80BD41">
                <a:alpha val="100000"/>
              </a:srgbClr>
            </a:solidFill>
          </p:spPr>
          <p:txBody>
            <a:bodyPr/>
            <a:lstStyle/>
            <a:p/>
          </p:txBody>
        </p:sp>
        <p:sp>
          <p:nvSpPr>
            <p:cNvPr id="63" name="rc63"/>
            <p:cNvSpPr/>
            <p:nvPr/>
          </p:nvSpPr>
          <p:spPr>
            <a:xfrm>
              <a:off x="4003342" y="3403350"/>
              <a:ext cx="204851" cy="25652"/>
            </a:xfrm>
            <a:prstGeom prst="rect">
              <a:avLst/>
            </a:prstGeom>
            <a:solidFill>
              <a:srgbClr val="0058AB">
                <a:alpha val="100000"/>
              </a:srgbClr>
            </a:solidFill>
          </p:spPr>
          <p:txBody>
            <a:bodyPr/>
            <a:lstStyle/>
            <a:p/>
          </p:txBody>
        </p:sp>
        <p:sp>
          <p:nvSpPr>
            <p:cNvPr id="64" name="rc64"/>
            <p:cNvSpPr/>
            <p:nvPr/>
          </p:nvSpPr>
          <p:spPr>
            <a:xfrm>
              <a:off x="4003342" y="3429002"/>
              <a:ext cx="204851" cy="25621"/>
            </a:xfrm>
            <a:prstGeom prst="rect">
              <a:avLst/>
            </a:prstGeom>
            <a:solidFill>
              <a:srgbClr val="1CABE2">
                <a:alpha val="100000"/>
              </a:srgbClr>
            </a:solidFill>
          </p:spPr>
          <p:txBody>
            <a:bodyPr/>
            <a:lstStyle/>
            <a:p/>
          </p:txBody>
        </p:sp>
        <p:sp>
          <p:nvSpPr>
            <p:cNvPr id="65" name="rc65"/>
            <p:cNvSpPr/>
            <p:nvPr/>
          </p:nvSpPr>
          <p:spPr>
            <a:xfrm>
              <a:off x="4230955" y="3511468"/>
              <a:ext cx="204851" cy="1173918"/>
            </a:xfrm>
            <a:prstGeom prst="rect">
              <a:avLst/>
            </a:prstGeom>
            <a:solidFill>
              <a:srgbClr val="80BD41">
                <a:alpha val="100000"/>
              </a:srgbClr>
            </a:solidFill>
          </p:spPr>
          <p:txBody>
            <a:bodyPr/>
            <a:lstStyle/>
            <a:p/>
          </p:txBody>
        </p:sp>
        <p:sp>
          <p:nvSpPr>
            <p:cNvPr id="66" name="rc66"/>
            <p:cNvSpPr/>
            <p:nvPr/>
          </p:nvSpPr>
          <p:spPr>
            <a:xfrm>
              <a:off x="4230955" y="3462545"/>
              <a:ext cx="204851" cy="24445"/>
            </a:xfrm>
            <a:prstGeom prst="rect">
              <a:avLst/>
            </a:prstGeom>
            <a:solidFill>
              <a:srgbClr val="0058AB">
                <a:alpha val="100000"/>
              </a:srgbClr>
            </a:solidFill>
          </p:spPr>
          <p:txBody>
            <a:bodyPr/>
            <a:lstStyle/>
            <a:p/>
          </p:txBody>
        </p:sp>
        <p:sp>
          <p:nvSpPr>
            <p:cNvPr id="67" name="rc67"/>
            <p:cNvSpPr/>
            <p:nvPr/>
          </p:nvSpPr>
          <p:spPr>
            <a:xfrm>
              <a:off x="4230955" y="3486991"/>
              <a:ext cx="204851" cy="24476"/>
            </a:xfrm>
            <a:prstGeom prst="rect">
              <a:avLst/>
            </a:prstGeom>
            <a:solidFill>
              <a:srgbClr val="1CABE2">
                <a:alpha val="100000"/>
              </a:srgbClr>
            </a:solidFill>
          </p:spPr>
          <p:txBody>
            <a:bodyPr/>
            <a:lstStyle/>
            <a:p/>
          </p:txBody>
        </p:sp>
        <p:sp>
          <p:nvSpPr>
            <p:cNvPr id="68" name="rc68"/>
            <p:cNvSpPr/>
            <p:nvPr/>
          </p:nvSpPr>
          <p:spPr>
            <a:xfrm>
              <a:off x="4458568" y="3537553"/>
              <a:ext cx="204851" cy="1147833"/>
            </a:xfrm>
            <a:prstGeom prst="rect">
              <a:avLst/>
            </a:prstGeom>
            <a:solidFill>
              <a:srgbClr val="80BD41">
                <a:alpha val="100000"/>
              </a:srgbClr>
            </a:solidFill>
          </p:spPr>
          <p:txBody>
            <a:bodyPr/>
            <a:lstStyle/>
            <a:p/>
          </p:txBody>
        </p:sp>
        <p:sp>
          <p:nvSpPr>
            <p:cNvPr id="69" name="rc69"/>
            <p:cNvSpPr/>
            <p:nvPr/>
          </p:nvSpPr>
          <p:spPr>
            <a:xfrm>
              <a:off x="4458568" y="3477151"/>
              <a:ext cx="204851" cy="36235"/>
            </a:xfrm>
            <a:prstGeom prst="rect">
              <a:avLst/>
            </a:prstGeom>
            <a:solidFill>
              <a:srgbClr val="0058AB">
                <a:alpha val="100000"/>
              </a:srgbClr>
            </a:solidFill>
          </p:spPr>
          <p:txBody>
            <a:bodyPr/>
            <a:lstStyle/>
            <a:p/>
          </p:txBody>
        </p:sp>
        <p:sp>
          <p:nvSpPr>
            <p:cNvPr id="70" name="rc70"/>
            <p:cNvSpPr/>
            <p:nvPr/>
          </p:nvSpPr>
          <p:spPr>
            <a:xfrm>
              <a:off x="4458568" y="3513386"/>
              <a:ext cx="204851" cy="24167"/>
            </a:xfrm>
            <a:prstGeom prst="rect">
              <a:avLst/>
            </a:prstGeom>
            <a:solidFill>
              <a:srgbClr val="1CABE2">
                <a:alpha val="100000"/>
              </a:srgbClr>
            </a:solidFill>
          </p:spPr>
          <p:txBody>
            <a:bodyPr/>
            <a:lstStyle/>
            <a:p/>
          </p:txBody>
        </p:sp>
        <p:sp>
          <p:nvSpPr>
            <p:cNvPr id="71" name="rc71"/>
            <p:cNvSpPr/>
            <p:nvPr/>
          </p:nvSpPr>
          <p:spPr>
            <a:xfrm>
              <a:off x="4686180" y="3613366"/>
              <a:ext cx="204851" cy="1072020"/>
            </a:xfrm>
            <a:prstGeom prst="rect">
              <a:avLst/>
            </a:prstGeom>
            <a:solidFill>
              <a:srgbClr val="80BD41">
                <a:alpha val="100000"/>
              </a:srgbClr>
            </a:solidFill>
          </p:spPr>
          <p:txBody>
            <a:bodyPr/>
            <a:lstStyle/>
            <a:p/>
          </p:txBody>
        </p:sp>
        <p:sp>
          <p:nvSpPr>
            <p:cNvPr id="72" name="rc72"/>
            <p:cNvSpPr/>
            <p:nvPr/>
          </p:nvSpPr>
          <p:spPr>
            <a:xfrm>
              <a:off x="4686180" y="3544949"/>
              <a:ext cx="204851" cy="45611"/>
            </a:xfrm>
            <a:prstGeom prst="rect">
              <a:avLst/>
            </a:prstGeom>
            <a:solidFill>
              <a:srgbClr val="0058AB">
                <a:alpha val="100000"/>
              </a:srgbClr>
            </a:solidFill>
          </p:spPr>
          <p:txBody>
            <a:bodyPr/>
            <a:lstStyle/>
            <a:p/>
          </p:txBody>
        </p:sp>
        <p:sp>
          <p:nvSpPr>
            <p:cNvPr id="73" name="rc73"/>
            <p:cNvSpPr/>
            <p:nvPr/>
          </p:nvSpPr>
          <p:spPr>
            <a:xfrm>
              <a:off x="4686180" y="3590560"/>
              <a:ext cx="204851" cy="22805"/>
            </a:xfrm>
            <a:prstGeom prst="rect">
              <a:avLst/>
            </a:prstGeom>
            <a:solidFill>
              <a:srgbClr val="1CABE2">
                <a:alpha val="100000"/>
              </a:srgbClr>
            </a:solidFill>
          </p:spPr>
          <p:txBody>
            <a:bodyPr/>
            <a:lstStyle/>
            <a:p/>
          </p:txBody>
        </p:sp>
        <p:sp>
          <p:nvSpPr>
            <p:cNvPr id="74" name="rc74"/>
            <p:cNvSpPr/>
            <p:nvPr/>
          </p:nvSpPr>
          <p:spPr>
            <a:xfrm>
              <a:off x="4913793" y="3634006"/>
              <a:ext cx="204851" cy="1051381"/>
            </a:xfrm>
            <a:prstGeom prst="rect">
              <a:avLst/>
            </a:prstGeom>
            <a:solidFill>
              <a:srgbClr val="80BD41">
                <a:alpha val="100000"/>
              </a:srgbClr>
            </a:solidFill>
          </p:spPr>
          <p:txBody>
            <a:bodyPr/>
            <a:lstStyle/>
            <a:p/>
          </p:txBody>
        </p:sp>
        <p:sp>
          <p:nvSpPr>
            <p:cNvPr id="75" name="rc75"/>
            <p:cNvSpPr/>
            <p:nvPr/>
          </p:nvSpPr>
          <p:spPr>
            <a:xfrm>
              <a:off x="4913793" y="3554882"/>
              <a:ext cx="204851" cy="56534"/>
            </a:xfrm>
            <a:prstGeom prst="rect">
              <a:avLst/>
            </a:prstGeom>
            <a:solidFill>
              <a:srgbClr val="0058AB">
                <a:alpha val="100000"/>
              </a:srgbClr>
            </a:solidFill>
          </p:spPr>
          <p:txBody>
            <a:bodyPr/>
            <a:lstStyle/>
            <a:p/>
          </p:txBody>
        </p:sp>
        <p:sp>
          <p:nvSpPr>
            <p:cNvPr id="76" name="rc76"/>
            <p:cNvSpPr/>
            <p:nvPr/>
          </p:nvSpPr>
          <p:spPr>
            <a:xfrm>
              <a:off x="4913793" y="3611417"/>
              <a:ext cx="204851" cy="22589"/>
            </a:xfrm>
            <a:prstGeom prst="rect">
              <a:avLst/>
            </a:prstGeom>
            <a:solidFill>
              <a:srgbClr val="1CABE2">
                <a:alpha val="100000"/>
              </a:srgbClr>
            </a:solidFill>
          </p:spPr>
          <p:txBody>
            <a:bodyPr/>
            <a:lstStyle/>
            <a:p/>
          </p:txBody>
        </p:sp>
        <p:sp>
          <p:nvSpPr>
            <p:cNvPr id="77" name="rc77"/>
            <p:cNvSpPr/>
            <p:nvPr/>
          </p:nvSpPr>
          <p:spPr>
            <a:xfrm>
              <a:off x="5141405" y="3680638"/>
              <a:ext cx="204851" cy="1004748"/>
            </a:xfrm>
            <a:prstGeom prst="rect">
              <a:avLst/>
            </a:prstGeom>
            <a:solidFill>
              <a:srgbClr val="80BD41">
                <a:alpha val="100000"/>
              </a:srgbClr>
            </a:solidFill>
          </p:spPr>
          <p:txBody>
            <a:bodyPr/>
            <a:lstStyle/>
            <a:p/>
          </p:txBody>
        </p:sp>
        <p:sp>
          <p:nvSpPr>
            <p:cNvPr id="78" name="rc78"/>
            <p:cNvSpPr/>
            <p:nvPr/>
          </p:nvSpPr>
          <p:spPr>
            <a:xfrm>
              <a:off x="5141405" y="3593252"/>
              <a:ext cx="204851" cy="65539"/>
            </a:xfrm>
            <a:prstGeom prst="rect">
              <a:avLst/>
            </a:prstGeom>
            <a:solidFill>
              <a:srgbClr val="0058AB">
                <a:alpha val="100000"/>
              </a:srgbClr>
            </a:solidFill>
          </p:spPr>
          <p:txBody>
            <a:bodyPr/>
            <a:lstStyle/>
            <a:p/>
          </p:txBody>
        </p:sp>
        <p:sp>
          <p:nvSpPr>
            <p:cNvPr id="79" name="rc79"/>
            <p:cNvSpPr/>
            <p:nvPr/>
          </p:nvSpPr>
          <p:spPr>
            <a:xfrm>
              <a:off x="5141405" y="3658792"/>
              <a:ext cx="204851" cy="21846"/>
            </a:xfrm>
            <a:prstGeom prst="rect">
              <a:avLst/>
            </a:prstGeom>
            <a:solidFill>
              <a:srgbClr val="1CABE2">
                <a:alpha val="100000"/>
              </a:srgbClr>
            </a:solidFill>
          </p:spPr>
          <p:txBody>
            <a:bodyPr/>
            <a:lstStyle/>
            <a:p/>
          </p:txBody>
        </p:sp>
        <p:sp>
          <p:nvSpPr>
            <p:cNvPr id="80" name="rc80"/>
            <p:cNvSpPr/>
            <p:nvPr/>
          </p:nvSpPr>
          <p:spPr>
            <a:xfrm>
              <a:off x="5369018" y="3678008"/>
              <a:ext cx="204851" cy="1007378"/>
            </a:xfrm>
            <a:prstGeom prst="rect">
              <a:avLst/>
            </a:prstGeom>
            <a:solidFill>
              <a:srgbClr val="80BD41">
                <a:alpha val="100000"/>
              </a:srgbClr>
            </a:solidFill>
          </p:spPr>
          <p:txBody>
            <a:bodyPr/>
            <a:lstStyle/>
            <a:p/>
          </p:txBody>
        </p:sp>
        <p:sp>
          <p:nvSpPr>
            <p:cNvPr id="81" name="rc81"/>
            <p:cNvSpPr/>
            <p:nvPr/>
          </p:nvSpPr>
          <p:spPr>
            <a:xfrm>
              <a:off x="5369018" y="3602195"/>
              <a:ext cx="204851" cy="54151"/>
            </a:xfrm>
            <a:prstGeom prst="rect">
              <a:avLst/>
            </a:prstGeom>
            <a:solidFill>
              <a:srgbClr val="0058AB">
                <a:alpha val="100000"/>
              </a:srgbClr>
            </a:solidFill>
          </p:spPr>
          <p:txBody>
            <a:bodyPr/>
            <a:lstStyle/>
            <a:p/>
          </p:txBody>
        </p:sp>
        <p:sp>
          <p:nvSpPr>
            <p:cNvPr id="82" name="rc82"/>
            <p:cNvSpPr/>
            <p:nvPr/>
          </p:nvSpPr>
          <p:spPr>
            <a:xfrm>
              <a:off x="5369018" y="3656347"/>
              <a:ext cx="204851" cy="21660"/>
            </a:xfrm>
            <a:prstGeom prst="rect">
              <a:avLst/>
            </a:prstGeom>
            <a:solidFill>
              <a:srgbClr val="1CABE2">
                <a:alpha val="100000"/>
              </a:srgbClr>
            </a:solidFill>
          </p:spPr>
          <p:txBody>
            <a:bodyPr/>
            <a:lstStyle/>
            <a:p/>
          </p:txBody>
        </p:sp>
        <p:sp>
          <p:nvSpPr>
            <p:cNvPr id="83" name="rc83"/>
            <p:cNvSpPr/>
            <p:nvPr/>
          </p:nvSpPr>
          <p:spPr>
            <a:xfrm>
              <a:off x="5596630" y="3699761"/>
              <a:ext cx="204851" cy="985625"/>
            </a:xfrm>
            <a:prstGeom prst="rect">
              <a:avLst/>
            </a:prstGeom>
            <a:solidFill>
              <a:srgbClr val="80BD41">
                <a:alpha val="100000"/>
              </a:srgbClr>
            </a:solidFill>
          </p:spPr>
          <p:txBody>
            <a:bodyPr/>
            <a:lstStyle/>
            <a:p/>
          </p:txBody>
        </p:sp>
        <p:sp>
          <p:nvSpPr>
            <p:cNvPr id="84" name="rc84"/>
            <p:cNvSpPr/>
            <p:nvPr/>
          </p:nvSpPr>
          <p:spPr>
            <a:xfrm>
              <a:off x="5596630" y="3636852"/>
              <a:ext cx="204851" cy="41928"/>
            </a:xfrm>
            <a:prstGeom prst="rect">
              <a:avLst/>
            </a:prstGeom>
            <a:solidFill>
              <a:srgbClr val="0058AB">
                <a:alpha val="100000"/>
              </a:srgbClr>
            </a:solidFill>
          </p:spPr>
          <p:txBody>
            <a:bodyPr/>
            <a:lstStyle/>
            <a:p/>
          </p:txBody>
        </p:sp>
        <p:sp>
          <p:nvSpPr>
            <p:cNvPr id="85" name="rc85"/>
            <p:cNvSpPr/>
            <p:nvPr/>
          </p:nvSpPr>
          <p:spPr>
            <a:xfrm>
              <a:off x="5596630" y="3678781"/>
              <a:ext cx="204851" cy="20979"/>
            </a:xfrm>
            <a:prstGeom prst="rect">
              <a:avLst/>
            </a:prstGeom>
            <a:solidFill>
              <a:srgbClr val="1CABE2">
                <a:alpha val="100000"/>
              </a:srgbClr>
            </a:solidFill>
          </p:spPr>
          <p:txBody>
            <a:bodyPr/>
            <a:lstStyle/>
            <a:p/>
          </p:txBody>
        </p:sp>
        <p:sp>
          <p:nvSpPr>
            <p:cNvPr id="86" name="rc86"/>
            <p:cNvSpPr/>
            <p:nvPr/>
          </p:nvSpPr>
          <p:spPr>
            <a:xfrm>
              <a:off x="5824243" y="3715574"/>
              <a:ext cx="204851" cy="969812"/>
            </a:xfrm>
            <a:prstGeom prst="rect">
              <a:avLst/>
            </a:prstGeom>
            <a:solidFill>
              <a:srgbClr val="80BD41">
                <a:alpha val="100000"/>
              </a:srgbClr>
            </a:solidFill>
          </p:spPr>
          <p:txBody>
            <a:bodyPr/>
            <a:lstStyle/>
            <a:p/>
          </p:txBody>
        </p:sp>
        <p:sp>
          <p:nvSpPr>
            <p:cNvPr id="87" name="rc87"/>
            <p:cNvSpPr/>
            <p:nvPr/>
          </p:nvSpPr>
          <p:spPr>
            <a:xfrm>
              <a:off x="5824243" y="3653686"/>
              <a:ext cx="204851" cy="41279"/>
            </a:xfrm>
            <a:prstGeom prst="rect">
              <a:avLst/>
            </a:prstGeom>
            <a:solidFill>
              <a:srgbClr val="0058AB">
                <a:alpha val="100000"/>
              </a:srgbClr>
            </a:solidFill>
          </p:spPr>
          <p:txBody>
            <a:bodyPr/>
            <a:lstStyle/>
            <a:p/>
          </p:txBody>
        </p:sp>
        <p:sp>
          <p:nvSpPr>
            <p:cNvPr id="88" name="rc88"/>
            <p:cNvSpPr/>
            <p:nvPr/>
          </p:nvSpPr>
          <p:spPr>
            <a:xfrm>
              <a:off x="5824243" y="3694965"/>
              <a:ext cx="204851" cy="20608"/>
            </a:xfrm>
            <a:prstGeom prst="rect">
              <a:avLst/>
            </a:prstGeom>
            <a:solidFill>
              <a:srgbClr val="1CABE2">
                <a:alpha val="100000"/>
              </a:srgbClr>
            </a:solidFill>
          </p:spPr>
          <p:txBody>
            <a:bodyPr/>
            <a:lstStyle/>
            <a:p/>
          </p:txBody>
        </p:sp>
        <p:sp>
          <p:nvSpPr>
            <p:cNvPr id="89" name="rc89"/>
            <p:cNvSpPr/>
            <p:nvPr/>
          </p:nvSpPr>
          <p:spPr>
            <a:xfrm>
              <a:off x="6051856" y="3670055"/>
              <a:ext cx="204851" cy="1015331"/>
            </a:xfrm>
            <a:prstGeom prst="rect">
              <a:avLst/>
            </a:prstGeom>
            <a:solidFill>
              <a:srgbClr val="80BD41">
                <a:alpha val="100000"/>
              </a:srgbClr>
            </a:solidFill>
          </p:spPr>
          <p:txBody>
            <a:bodyPr/>
            <a:lstStyle/>
            <a:p/>
          </p:txBody>
        </p:sp>
        <p:sp>
          <p:nvSpPr>
            <p:cNvPr id="90" name="rc90"/>
            <p:cNvSpPr/>
            <p:nvPr/>
          </p:nvSpPr>
          <p:spPr>
            <a:xfrm>
              <a:off x="6051856" y="3581772"/>
              <a:ext cx="204851" cy="66219"/>
            </a:xfrm>
            <a:prstGeom prst="rect">
              <a:avLst/>
            </a:prstGeom>
            <a:solidFill>
              <a:srgbClr val="0058AB">
                <a:alpha val="100000"/>
              </a:srgbClr>
            </a:solidFill>
          </p:spPr>
          <p:txBody>
            <a:bodyPr/>
            <a:lstStyle/>
            <a:p/>
          </p:txBody>
        </p:sp>
        <p:sp>
          <p:nvSpPr>
            <p:cNvPr id="91" name="rc91"/>
            <p:cNvSpPr/>
            <p:nvPr/>
          </p:nvSpPr>
          <p:spPr>
            <a:xfrm>
              <a:off x="6051856" y="3647992"/>
              <a:ext cx="204851" cy="22063"/>
            </a:xfrm>
            <a:prstGeom prst="rect">
              <a:avLst/>
            </a:prstGeom>
            <a:solidFill>
              <a:srgbClr val="1CABE2">
                <a:alpha val="100000"/>
              </a:srgbClr>
            </a:solidFill>
          </p:spPr>
          <p:txBody>
            <a:bodyPr/>
            <a:lstStyle/>
            <a:p/>
          </p:txBody>
        </p:sp>
        <p:sp>
          <p:nvSpPr>
            <p:cNvPr id="92" name="rc92"/>
            <p:cNvSpPr/>
            <p:nvPr/>
          </p:nvSpPr>
          <p:spPr>
            <a:xfrm>
              <a:off x="6279468" y="3748096"/>
              <a:ext cx="204851" cy="937290"/>
            </a:xfrm>
            <a:prstGeom prst="rect">
              <a:avLst/>
            </a:prstGeom>
            <a:solidFill>
              <a:srgbClr val="80BD41">
                <a:alpha val="100000"/>
              </a:srgbClr>
            </a:solidFill>
          </p:spPr>
          <p:txBody>
            <a:bodyPr/>
            <a:lstStyle/>
            <a:p/>
          </p:txBody>
        </p:sp>
        <p:sp>
          <p:nvSpPr>
            <p:cNvPr id="93" name="rc93"/>
            <p:cNvSpPr/>
            <p:nvPr/>
          </p:nvSpPr>
          <p:spPr>
            <a:xfrm>
              <a:off x="6279468" y="3666590"/>
              <a:ext cx="204851" cy="61114"/>
            </a:xfrm>
            <a:prstGeom prst="rect">
              <a:avLst/>
            </a:prstGeom>
            <a:solidFill>
              <a:srgbClr val="0058AB">
                <a:alpha val="100000"/>
              </a:srgbClr>
            </a:solidFill>
          </p:spPr>
          <p:txBody>
            <a:bodyPr/>
            <a:lstStyle/>
            <a:p/>
          </p:txBody>
        </p:sp>
        <p:sp>
          <p:nvSpPr>
            <p:cNvPr id="94" name="rc94"/>
            <p:cNvSpPr/>
            <p:nvPr/>
          </p:nvSpPr>
          <p:spPr>
            <a:xfrm>
              <a:off x="6279468" y="3727704"/>
              <a:ext cx="204851" cy="20392"/>
            </a:xfrm>
            <a:prstGeom prst="rect">
              <a:avLst/>
            </a:prstGeom>
            <a:solidFill>
              <a:srgbClr val="1CABE2">
                <a:alpha val="100000"/>
              </a:srgbClr>
            </a:solidFill>
          </p:spPr>
          <p:txBody>
            <a:bodyPr/>
            <a:lstStyle/>
            <a:p/>
          </p:txBody>
        </p:sp>
        <p:sp>
          <p:nvSpPr>
            <p:cNvPr id="95" name="rc95"/>
            <p:cNvSpPr/>
            <p:nvPr/>
          </p:nvSpPr>
          <p:spPr>
            <a:xfrm>
              <a:off x="6507081" y="3783186"/>
              <a:ext cx="204851" cy="902200"/>
            </a:xfrm>
            <a:prstGeom prst="rect">
              <a:avLst/>
            </a:prstGeom>
            <a:solidFill>
              <a:srgbClr val="80BD41">
                <a:alpha val="100000"/>
              </a:srgbClr>
            </a:solidFill>
          </p:spPr>
          <p:txBody>
            <a:bodyPr/>
            <a:lstStyle/>
            <a:p/>
          </p:txBody>
        </p:sp>
        <p:sp>
          <p:nvSpPr>
            <p:cNvPr id="96" name="rc96"/>
            <p:cNvSpPr/>
            <p:nvPr/>
          </p:nvSpPr>
          <p:spPr>
            <a:xfrm>
              <a:off x="6507081" y="3715264"/>
              <a:ext cx="204851" cy="48520"/>
            </a:xfrm>
            <a:prstGeom prst="rect">
              <a:avLst/>
            </a:prstGeom>
            <a:solidFill>
              <a:srgbClr val="0058AB">
                <a:alpha val="100000"/>
              </a:srgbClr>
            </a:solidFill>
          </p:spPr>
          <p:txBody>
            <a:bodyPr/>
            <a:lstStyle/>
            <a:p/>
          </p:txBody>
        </p:sp>
        <p:sp>
          <p:nvSpPr>
            <p:cNvPr id="97" name="rc97"/>
            <p:cNvSpPr/>
            <p:nvPr/>
          </p:nvSpPr>
          <p:spPr>
            <a:xfrm>
              <a:off x="6507081" y="3763784"/>
              <a:ext cx="204851" cy="19401"/>
            </a:xfrm>
            <a:prstGeom prst="rect">
              <a:avLst/>
            </a:prstGeom>
            <a:solidFill>
              <a:srgbClr val="1CABE2">
                <a:alpha val="100000"/>
              </a:srgbClr>
            </a:solidFill>
          </p:spPr>
          <p:txBody>
            <a:bodyPr/>
            <a:lstStyle/>
            <a:p/>
          </p:txBody>
        </p:sp>
        <p:sp>
          <p:nvSpPr>
            <p:cNvPr id="98" name="rc98"/>
            <p:cNvSpPr/>
            <p:nvPr/>
          </p:nvSpPr>
          <p:spPr>
            <a:xfrm>
              <a:off x="6734693" y="3794697"/>
              <a:ext cx="204851" cy="890689"/>
            </a:xfrm>
            <a:prstGeom prst="rect">
              <a:avLst/>
            </a:prstGeom>
            <a:solidFill>
              <a:srgbClr val="80BD41">
                <a:alpha val="100000"/>
              </a:srgbClr>
            </a:solidFill>
          </p:spPr>
          <p:txBody>
            <a:bodyPr/>
            <a:lstStyle/>
            <a:p/>
          </p:txBody>
        </p:sp>
        <p:sp>
          <p:nvSpPr>
            <p:cNvPr id="99" name="rc99"/>
            <p:cNvSpPr/>
            <p:nvPr/>
          </p:nvSpPr>
          <p:spPr>
            <a:xfrm>
              <a:off x="6734693" y="3717245"/>
              <a:ext cx="204851" cy="58081"/>
            </a:xfrm>
            <a:prstGeom prst="rect">
              <a:avLst/>
            </a:prstGeom>
            <a:solidFill>
              <a:srgbClr val="0058AB">
                <a:alpha val="100000"/>
              </a:srgbClr>
            </a:solidFill>
          </p:spPr>
          <p:txBody>
            <a:bodyPr/>
            <a:lstStyle/>
            <a:p/>
          </p:txBody>
        </p:sp>
        <p:sp>
          <p:nvSpPr>
            <p:cNvPr id="100" name="rc100"/>
            <p:cNvSpPr/>
            <p:nvPr/>
          </p:nvSpPr>
          <p:spPr>
            <a:xfrm>
              <a:off x="6734693" y="3775326"/>
              <a:ext cx="204851" cy="19370"/>
            </a:xfrm>
            <a:prstGeom prst="rect">
              <a:avLst/>
            </a:prstGeom>
            <a:solidFill>
              <a:srgbClr val="1CABE2">
                <a:alpha val="100000"/>
              </a:srgbClr>
            </a:solidFill>
          </p:spPr>
          <p:txBody>
            <a:bodyPr/>
            <a:lstStyle/>
            <a:p/>
          </p:txBody>
        </p:sp>
        <p:sp>
          <p:nvSpPr>
            <p:cNvPr id="101" name="rc101"/>
            <p:cNvSpPr/>
            <p:nvPr/>
          </p:nvSpPr>
          <p:spPr>
            <a:xfrm>
              <a:off x="6962306" y="3815089"/>
              <a:ext cx="204851" cy="870297"/>
            </a:xfrm>
            <a:prstGeom prst="rect">
              <a:avLst/>
            </a:prstGeom>
            <a:solidFill>
              <a:srgbClr val="80BD41">
                <a:alpha val="100000"/>
              </a:srgbClr>
            </a:solidFill>
          </p:spPr>
          <p:txBody>
            <a:bodyPr/>
            <a:lstStyle/>
            <a:p/>
          </p:txBody>
        </p:sp>
        <p:sp>
          <p:nvSpPr>
            <p:cNvPr id="102" name="rc102"/>
            <p:cNvSpPr/>
            <p:nvPr/>
          </p:nvSpPr>
          <p:spPr>
            <a:xfrm>
              <a:off x="6962306" y="3729003"/>
              <a:ext cx="204851" cy="66931"/>
            </a:xfrm>
            <a:prstGeom prst="rect">
              <a:avLst/>
            </a:prstGeom>
            <a:solidFill>
              <a:srgbClr val="0058AB">
                <a:alpha val="100000"/>
              </a:srgbClr>
            </a:solidFill>
          </p:spPr>
          <p:txBody>
            <a:bodyPr/>
            <a:lstStyle/>
            <a:p/>
          </p:txBody>
        </p:sp>
        <p:sp>
          <p:nvSpPr>
            <p:cNvPr id="103" name="rc103"/>
            <p:cNvSpPr/>
            <p:nvPr/>
          </p:nvSpPr>
          <p:spPr>
            <a:xfrm>
              <a:off x="6962306" y="3795935"/>
              <a:ext cx="204851" cy="19154"/>
            </a:xfrm>
            <a:prstGeom prst="rect">
              <a:avLst/>
            </a:prstGeom>
            <a:solidFill>
              <a:srgbClr val="1CABE2">
                <a:alpha val="100000"/>
              </a:srgbClr>
            </a:solidFill>
          </p:spPr>
          <p:txBody>
            <a:bodyPr/>
            <a:lstStyle/>
            <a:p/>
          </p:txBody>
        </p:sp>
        <p:sp>
          <p:nvSpPr>
            <p:cNvPr id="104" name="rc104"/>
            <p:cNvSpPr/>
            <p:nvPr/>
          </p:nvSpPr>
          <p:spPr>
            <a:xfrm>
              <a:off x="7189918" y="3740824"/>
              <a:ext cx="204851" cy="53064"/>
            </a:xfrm>
            <a:prstGeom prst="rect">
              <a:avLst/>
            </a:prstGeom>
            <a:solidFill>
              <a:srgbClr val="F26A21">
                <a:alpha val="100000"/>
              </a:srgbClr>
            </a:solidFill>
          </p:spPr>
          <p:txBody>
            <a:bodyPr/>
            <a:lstStyle/>
            <a:p/>
          </p:txBody>
        </p:sp>
        <p:sp>
          <p:nvSpPr>
            <p:cNvPr id="105" name="rc105"/>
            <p:cNvSpPr/>
            <p:nvPr/>
          </p:nvSpPr>
          <p:spPr>
            <a:xfrm>
              <a:off x="7189918" y="3793888"/>
              <a:ext cx="204851" cy="891498"/>
            </a:xfrm>
            <a:prstGeom prst="rect">
              <a:avLst/>
            </a:prstGeom>
            <a:solidFill>
              <a:srgbClr val="FFC20E">
                <a:alpha val="100000"/>
              </a:srgbClr>
            </a:solidFill>
          </p:spPr>
          <p:txBody>
            <a:bodyPr/>
            <a:lstStyle/>
            <a:p/>
          </p:txBody>
        </p:sp>
        <p:sp>
          <p:nvSpPr>
            <p:cNvPr id="106" name="rc106"/>
            <p:cNvSpPr/>
            <p:nvPr/>
          </p:nvSpPr>
          <p:spPr>
            <a:xfrm>
              <a:off x="7417531" y="3748436"/>
              <a:ext cx="204851" cy="42070"/>
            </a:xfrm>
            <a:prstGeom prst="rect">
              <a:avLst/>
            </a:prstGeom>
            <a:solidFill>
              <a:srgbClr val="F26A21">
                <a:alpha val="100000"/>
              </a:srgbClr>
            </a:solidFill>
          </p:spPr>
          <p:txBody>
            <a:bodyPr/>
            <a:lstStyle/>
            <a:p/>
          </p:txBody>
        </p:sp>
        <p:sp>
          <p:nvSpPr>
            <p:cNvPr id="107" name="rc107"/>
            <p:cNvSpPr/>
            <p:nvPr/>
          </p:nvSpPr>
          <p:spPr>
            <a:xfrm>
              <a:off x="7417531" y="3790506"/>
              <a:ext cx="204851" cy="894880"/>
            </a:xfrm>
            <a:prstGeom prst="rect">
              <a:avLst/>
            </a:prstGeom>
            <a:solidFill>
              <a:srgbClr val="FFC20E">
                <a:alpha val="100000"/>
              </a:srgbClr>
            </a:solidFill>
          </p:spPr>
          <p:txBody>
            <a:bodyPr/>
            <a:lstStyle/>
            <a:p/>
          </p:txBody>
        </p:sp>
        <p:sp>
          <p:nvSpPr>
            <p:cNvPr id="108" name="rc108"/>
            <p:cNvSpPr/>
            <p:nvPr/>
          </p:nvSpPr>
          <p:spPr>
            <a:xfrm>
              <a:off x="7645143" y="3756543"/>
              <a:ext cx="204851" cy="33353"/>
            </a:xfrm>
            <a:prstGeom prst="rect">
              <a:avLst/>
            </a:prstGeom>
            <a:solidFill>
              <a:srgbClr val="F26A21">
                <a:alpha val="100000"/>
              </a:srgbClr>
            </a:solidFill>
          </p:spPr>
          <p:txBody>
            <a:bodyPr/>
            <a:lstStyle/>
            <a:p/>
          </p:txBody>
        </p:sp>
        <p:sp>
          <p:nvSpPr>
            <p:cNvPr id="109" name="rc109"/>
            <p:cNvSpPr/>
            <p:nvPr/>
          </p:nvSpPr>
          <p:spPr>
            <a:xfrm>
              <a:off x="7645143" y="3789897"/>
              <a:ext cx="204851" cy="895489"/>
            </a:xfrm>
            <a:prstGeom prst="rect">
              <a:avLst/>
            </a:prstGeom>
            <a:solidFill>
              <a:srgbClr val="FFC20E">
                <a:alpha val="100000"/>
              </a:srgbClr>
            </a:solidFill>
          </p:spPr>
          <p:txBody>
            <a:bodyPr/>
            <a:lstStyle/>
            <a:p/>
          </p:txBody>
        </p:sp>
        <p:sp>
          <p:nvSpPr>
            <p:cNvPr id="110" name="rc110"/>
            <p:cNvSpPr/>
            <p:nvPr/>
          </p:nvSpPr>
          <p:spPr>
            <a:xfrm>
              <a:off x="7872756" y="3761123"/>
              <a:ext cx="204851" cy="26443"/>
            </a:xfrm>
            <a:prstGeom prst="rect">
              <a:avLst/>
            </a:prstGeom>
            <a:solidFill>
              <a:srgbClr val="F26A21">
                <a:alpha val="100000"/>
              </a:srgbClr>
            </a:solidFill>
          </p:spPr>
          <p:txBody>
            <a:bodyPr/>
            <a:lstStyle/>
            <a:p/>
          </p:txBody>
        </p:sp>
        <p:sp>
          <p:nvSpPr>
            <p:cNvPr id="111" name="rc111"/>
            <p:cNvSpPr/>
            <p:nvPr/>
          </p:nvSpPr>
          <p:spPr>
            <a:xfrm>
              <a:off x="7872756" y="3787566"/>
              <a:ext cx="204851" cy="897820"/>
            </a:xfrm>
            <a:prstGeom prst="rect">
              <a:avLst/>
            </a:prstGeom>
            <a:solidFill>
              <a:srgbClr val="FFC20E">
                <a:alpha val="100000"/>
              </a:srgbClr>
            </a:solidFill>
          </p:spPr>
          <p:txBody>
            <a:bodyPr/>
            <a:lstStyle/>
            <a:p/>
          </p:txBody>
        </p:sp>
        <p:sp>
          <p:nvSpPr>
            <p:cNvPr id="112" name="rc112"/>
            <p:cNvSpPr/>
            <p:nvPr/>
          </p:nvSpPr>
          <p:spPr>
            <a:xfrm>
              <a:off x="8100369" y="3766755"/>
              <a:ext cx="204851" cy="20964"/>
            </a:xfrm>
            <a:prstGeom prst="rect">
              <a:avLst/>
            </a:prstGeom>
            <a:solidFill>
              <a:srgbClr val="F26A21">
                <a:alpha val="100000"/>
              </a:srgbClr>
            </a:solidFill>
          </p:spPr>
          <p:txBody>
            <a:bodyPr/>
            <a:lstStyle/>
            <a:p/>
          </p:txBody>
        </p:sp>
        <p:sp>
          <p:nvSpPr>
            <p:cNvPr id="113" name="rc113"/>
            <p:cNvSpPr/>
            <p:nvPr/>
          </p:nvSpPr>
          <p:spPr>
            <a:xfrm>
              <a:off x="8100369" y="3787719"/>
              <a:ext cx="204851" cy="897667"/>
            </a:xfrm>
            <a:prstGeom prst="rect">
              <a:avLst/>
            </a:prstGeom>
            <a:solidFill>
              <a:srgbClr val="FFC20E">
                <a:alpha val="100000"/>
              </a:srgbClr>
            </a:solidFill>
          </p:spPr>
          <p:txBody>
            <a:bodyPr/>
            <a:lstStyle/>
            <a:p/>
          </p:txBody>
        </p:sp>
        <p:sp>
          <p:nvSpPr>
            <p:cNvPr id="114" name="pl114"/>
            <p:cNvSpPr/>
            <p:nvPr/>
          </p:nvSpPr>
          <p:spPr>
            <a:xfrm>
              <a:off x="1374417" y="2071041"/>
              <a:ext cx="5690314" cy="158445"/>
            </a:xfrm>
            <a:custGeom>
              <a:avLst/>
              <a:pathLst>
                <a:path w="5690314" h="158445">
                  <a:moveTo>
                    <a:pt x="0" y="105630"/>
                  </a:moveTo>
                  <a:lnTo>
                    <a:pt x="227612" y="132037"/>
                  </a:lnTo>
                  <a:lnTo>
                    <a:pt x="455225" y="0"/>
                  </a:lnTo>
                  <a:lnTo>
                    <a:pt x="682837" y="26407"/>
                  </a:lnTo>
                  <a:lnTo>
                    <a:pt x="910450" y="79222"/>
                  </a:lnTo>
                  <a:lnTo>
                    <a:pt x="1138062" y="79222"/>
                  </a:lnTo>
                  <a:lnTo>
                    <a:pt x="1365675" y="79222"/>
                  </a:lnTo>
                  <a:lnTo>
                    <a:pt x="1593287" y="79222"/>
                  </a:lnTo>
                  <a:lnTo>
                    <a:pt x="1820900" y="52815"/>
                  </a:lnTo>
                  <a:lnTo>
                    <a:pt x="2048513" y="52815"/>
                  </a:lnTo>
                  <a:lnTo>
                    <a:pt x="2276125" y="52815"/>
                  </a:lnTo>
                  <a:lnTo>
                    <a:pt x="2503738" y="52815"/>
                  </a:lnTo>
                  <a:lnTo>
                    <a:pt x="2731350" y="26407"/>
                  </a:lnTo>
                  <a:lnTo>
                    <a:pt x="2958963" y="26407"/>
                  </a:lnTo>
                  <a:lnTo>
                    <a:pt x="3186575" y="52815"/>
                  </a:lnTo>
                  <a:lnTo>
                    <a:pt x="3414188" y="79222"/>
                  </a:lnTo>
                  <a:lnTo>
                    <a:pt x="3641800" y="105630"/>
                  </a:lnTo>
                  <a:lnTo>
                    <a:pt x="3869413" y="132037"/>
                  </a:lnTo>
                  <a:lnTo>
                    <a:pt x="4097026" y="105630"/>
                  </a:lnTo>
                  <a:lnTo>
                    <a:pt x="4324638" y="79222"/>
                  </a:lnTo>
                  <a:lnTo>
                    <a:pt x="4552251" y="79222"/>
                  </a:lnTo>
                  <a:lnTo>
                    <a:pt x="4779863" y="132037"/>
                  </a:lnTo>
                  <a:lnTo>
                    <a:pt x="5007476" y="132037"/>
                  </a:lnTo>
                  <a:lnTo>
                    <a:pt x="5235088" y="105630"/>
                  </a:lnTo>
                  <a:lnTo>
                    <a:pt x="5462701" y="132037"/>
                  </a:lnTo>
                  <a:lnTo>
                    <a:pt x="5690314" y="158445"/>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123856"/>
              <a:ext cx="5690314" cy="158445"/>
            </a:xfrm>
            <a:custGeom>
              <a:avLst/>
              <a:pathLst>
                <a:path w="5690314" h="158445">
                  <a:moveTo>
                    <a:pt x="0" y="105630"/>
                  </a:moveTo>
                  <a:lnTo>
                    <a:pt x="227612" y="79222"/>
                  </a:lnTo>
                  <a:lnTo>
                    <a:pt x="455225" y="52815"/>
                  </a:lnTo>
                  <a:lnTo>
                    <a:pt x="682837" y="79222"/>
                  </a:lnTo>
                  <a:lnTo>
                    <a:pt x="910450" y="26407"/>
                  </a:lnTo>
                  <a:lnTo>
                    <a:pt x="1138062" y="26407"/>
                  </a:lnTo>
                  <a:lnTo>
                    <a:pt x="1365675" y="26407"/>
                  </a:lnTo>
                  <a:lnTo>
                    <a:pt x="1593287" y="26407"/>
                  </a:lnTo>
                  <a:lnTo>
                    <a:pt x="1820900" y="26407"/>
                  </a:lnTo>
                  <a:lnTo>
                    <a:pt x="2048513" y="26407"/>
                  </a:lnTo>
                  <a:lnTo>
                    <a:pt x="2276125" y="0"/>
                  </a:lnTo>
                  <a:lnTo>
                    <a:pt x="2503738" y="26407"/>
                  </a:lnTo>
                  <a:lnTo>
                    <a:pt x="2731350" y="26407"/>
                  </a:lnTo>
                  <a:lnTo>
                    <a:pt x="2958963" y="26407"/>
                  </a:lnTo>
                  <a:lnTo>
                    <a:pt x="3186575" y="52815"/>
                  </a:lnTo>
                  <a:lnTo>
                    <a:pt x="3414188" y="79222"/>
                  </a:lnTo>
                  <a:lnTo>
                    <a:pt x="3641800" y="105630"/>
                  </a:lnTo>
                  <a:lnTo>
                    <a:pt x="3869413" y="132037"/>
                  </a:lnTo>
                  <a:lnTo>
                    <a:pt x="4097026" y="105630"/>
                  </a:lnTo>
                  <a:lnTo>
                    <a:pt x="4324638" y="79222"/>
                  </a:lnTo>
                  <a:lnTo>
                    <a:pt x="4552251" y="79222"/>
                  </a:lnTo>
                  <a:lnTo>
                    <a:pt x="4779863" y="132037"/>
                  </a:lnTo>
                  <a:lnTo>
                    <a:pt x="5007476" y="132037"/>
                  </a:lnTo>
                  <a:lnTo>
                    <a:pt x="5235088" y="105630"/>
                  </a:lnTo>
                  <a:lnTo>
                    <a:pt x="5462701" y="132037"/>
                  </a:lnTo>
                  <a:lnTo>
                    <a:pt x="5690314" y="158445"/>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244415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358221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4720277"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63072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85834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08595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31356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4" name="tx124"/>
            <p:cNvSpPr/>
            <p:nvPr/>
          </p:nvSpPr>
          <p:spPr>
            <a:xfrm>
              <a:off x="6541178"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6768791"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6" name="tx126"/>
            <p:cNvSpPr/>
            <p:nvPr/>
          </p:nvSpPr>
          <p:spPr>
            <a:xfrm>
              <a:off x="699640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7" name="tx127"/>
            <p:cNvSpPr/>
            <p:nvPr/>
          </p:nvSpPr>
          <p:spPr>
            <a:xfrm>
              <a:off x="1306089"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244415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358221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4720277"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563072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585834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08595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313565"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654117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6768791"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699640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436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40" name="tx140"/>
            <p:cNvSpPr/>
            <p:nvPr/>
          </p:nvSpPr>
          <p:spPr>
            <a:xfrm>
              <a:off x="508103" y="308076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1" name="tx141"/>
            <p:cNvSpPr/>
            <p:nvPr/>
          </p:nvSpPr>
          <p:spPr>
            <a:xfrm>
              <a:off x="508103" y="230716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22891"/>
              <a:ext cx="201455" cy="201456"/>
            </a:xfrm>
            <a:prstGeom prst="rect">
              <a:avLst/>
            </a:prstGeom>
            <a:solidFill>
              <a:srgbClr val="80BD41">
                <a:alpha val="100000"/>
              </a:srgbClr>
            </a:solidFill>
          </p:spPr>
          <p:txBody>
            <a:bodyPr/>
            <a:lstStyle/>
            <a:p/>
          </p:txBody>
        </p:sp>
        <p:sp>
          <p:nvSpPr>
            <p:cNvPr id="164" name="rc164"/>
            <p:cNvSpPr/>
            <p:nvPr/>
          </p:nvSpPr>
          <p:spPr>
            <a:xfrm>
              <a:off x="2585989" y="5522891"/>
              <a:ext cx="201456" cy="201456"/>
            </a:xfrm>
            <a:prstGeom prst="rect">
              <a:avLst/>
            </a:prstGeom>
            <a:solidFill>
              <a:srgbClr val="1CABE2">
                <a:alpha val="100000"/>
              </a:srgbClr>
            </a:solidFill>
          </p:spPr>
          <p:txBody>
            <a:bodyPr/>
            <a:lstStyle/>
            <a:p/>
          </p:txBody>
        </p:sp>
        <p:sp>
          <p:nvSpPr>
            <p:cNvPr id="165" name="rc165"/>
            <p:cNvSpPr/>
            <p:nvPr/>
          </p:nvSpPr>
          <p:spPr>
            <a:xfrm>
              <a:off x="3658812" y="5522891"/>
              <a:ext cx="201456" cy="201456"/>
            </a:xfrm>
            <a:prstGeom prst="rect">
              <a:avLst/>
            </a:prstGeom>
            <a:solidFill>
              <a:srgbClr val="0058AB">
                <a:alpha val="100000"/>
              </a:srgbClr>
            </a:solidFill>
          </p:spPr>
          <p:txBody>
            <a:bodyPr/>
            <a:lstStyle/>
            <a:p/>
          </p:txBody>
        </p:sp>
        <p:sp>
          <p:nvSpPr>
            <p:cNvPr id="166" name="rc166"/>
            <p:cNvSpPr/>
            <p:nvPr/>
          </p:nvSpPr>
          <p:spPr>
            <a:xfrm>
              <a:off x="4654145" y="5522891"/>
              <a:ext cx="201456" cy="201456"/>
            </a:xfrm>
            <a:prstGeom prst="rect">
              <a:avLst/>
            </a:prstGeom>
            <a:solidFill>
              <a:srgbClr val="FFC20E">
                <a:alpha val="100000"/>
              </a:srgbClr>
            </a:solidFill>
          </p:spPr>
          <p:txBody>
            <a:bodyPr/>
            <a:lstStyle/>
            <a:p/>
          </p:txBody>
        </p:sp>
        <p:sp>
          <p:nvSpPr>
            <p:cNvPr id="167" name="rc167"/>
            <p:cNvSpPr/>
            <p:nvPr/>
          </p:nvSpPr>
          <p:spPr>
            <a:xfrm>
              <a:off x="6558279" y="5522891"/>
              <a:ext cx="201455" cy="201456"/>
            </a:xfrm>
            <a:prstGeom prst="rect">
              <a:avLst/>
            </a:prstGeom>
            <a:solidFill>
              <a:srgbClr val="F26A21">
                <a:alpha val="100000"/>
              </a:srgbClr>
            </a:solidFill>
          </p:spPr>
          <p:txBody>
            <a:bodyPr/>
            <a:lstStyle/>
            <a:p/>
          </p:txBody>
        </p:sp>
        <p:sp>
          <p:nvSpPr>
            <p:cNvPr id="168" name="tx168"/>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20330" y="1511762"/>
              <a:ext cx="42125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Croatia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Croatia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Croatia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71320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403840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36359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68879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201398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9" name="pl9"/>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37580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70099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302619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235138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167658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5" name="pl15"/>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230292" y="2306850"/>
              <a:ext cx="217589" cy="2743761"/>
            </a:xfrm>
            <a:prstGeom prst="rect">
              <a:avLst/>
            </a:prstGeom>
            <a:solidFill>
              <a:srgbClr val="0058AB">
                <a:alpha val="100000"/>
              </a:srgbClr>
            </a:solidFill>
          </p:spPr>
          <p:txBody>
            <a:bodyPr/>
            <a:lstStyle/>
            <a:p/>
          </p:txBody>
        </p:sp>
        <p:sp>
          <p:nvSpPr>
            <p:cNvPr id="44" name="rc44"/>
            <p:cNvSpPr/>
            <p:nvPr/>
          </p:nvSpPr>
          <p:spPr>
            <a:xfrm>
              <a:off x="1472058" y="1757558"/>
              <a:ext cx="217589" cy="3293053"/>
            </a:xfrm>
            <a:prstGeom prst="rect">
              <a:avLst/>
            </a:prstGeom>
            <a:solidFill>
              <a:srgbClr val="0058AB">
                <a:alpha val="100000"/>
              </a:srgbClr>
            </a:solidFill>
          </p:spPr>
          <p:txBody>
            <a:bodyPr/>
            <a:lstStyle/>
            <a:p/>
          </p:txBody>
        </p:sp>
        <p:sp>
          <p:nvSpPr>
            <p:cNvPr id="45" name="rc45"/>
            <p:cNvSpPr/>
            <p:nvPr/>
          </p:nvSpPr>
          <p:spPr>
            <a:xfrm>
              <a:off x="1713825" y="4512116"/>
              <a:ext cx="217589" cy="538495"/>
            </a:xfrm>
            <a:prstGeom prst="rect">
              <a:avLst/>
            </a:prstGeom>
            <a:solidFill>
              <a:srgbClr val="0058AB">
                <a:alpha val="100000"/>
              </a:srgbClr>
            </a:solidFill>
          </p:spPr>
          <p:txBody>
            <a:bodyPr/>
            <a:lstStyle/>
            <a:p/>
          </p:txBody>
        </p:sp>
        <p:sp>
          <p:nvSpPr>
            <p:cNvPr id="46" name="rc46"/>
            <p:cNvSpPr/>
            <p:nvPr/>
          </p:nvSpPr>
          <p:spPr>
            <a:xfrm>
              <a:off x="1955592" y="3985767"/>
              <a:ext cx="217589" cy="1064843"/>
            </a:xfrm>
            <a:prstGeom prst="rect">
              <a:avLst/>
            </a:prstGeom>
            <a:solidFill>
              <a:srgbClr val="0058AB">
                <a:alpha val="100000"/>
              </a:srgbClr>
            </a:solidFill>
          </p:spPr>
          <p:txBody>
            <a:bodyPr/>
            <a:lstStyle/>
            <a:p/>
          </p:txBody>
        </p:sp>
        <p:sp>
          <p:nvSpPr>
            <p:cNvPr id="47" name="rc47"/>
            <p:cNvSpPr/>
            <p:nvPr/>
          </p:nvSpPr>
          <p:spPr>
            <a:xfrm>
              <a:off x="2197358" y="2908777"/>
              <a:ext cx="217589" cy="2141834"/>
            </a:xfrm>
            <a:prstGeom prst="rect">
              <a:avLst/>
            </a:prstGeom>
            <a:solidFill>
              <a:srgbClr val="0058AB">
                <a:alpha val="100000"/>
              </a:srgbClr>
            </a:solidFill>
          </p:spPr>
          <p:txBody>
            <a:bodyPr/>
            <a:lstStyle/>
            <a:p/>
          </p:txBody>
        </p:sp>
        <p:sp>
          <p:nvSpPr>
            <p:cNvPr id="48" name="rc48"/>
            <p:cNvSpPr/>
            <p:nvPr/>
          </p:nvSpPr>
          <p:spPr>
            <a:xfrm>
              <a:off x="2439125" y="2769767"/>
              <a:ext cx="217589" cy="2280844"/>
            </a:xfrm>
            <a:prstGeom prst="rect">
              <a:avLst/>
            </a:prstGeom>
            <a:solidFill>
              <a:srgbClr val="0058AB">
                <a:alpha val="100000"/>
              </a:srgbClr>
            </a:solidFill>
          </p:spPr>
          <p:txBody>
            <a:bodyPr/>
            <a:lstStyle/>
            <a:p/>
          </p:txBody>
        </p:sp>
        <p:sp>
          <p:nvSpPr>
            <p:cNvPr id="49" name="rc49"/>
            <p:cNvSpPr/>
            <p:nvPr/>
          </p:nvSpPr>
          <p:spPr>
            <a:xfrm>
              <a:off x="2680891" y="2822402"/>
              <a:ext cx="217589" cy="2228209"/>
            </a:xfrm>
            <a:prstGeom prst="rect">
              <a:avLst/>
            </a:prstGeom>
            <a:solidFill>
              <a:srgbClr val="0058AB">
                <a:alpha val="100000"/>
              </a:srgbClr>
            </a:solidFill>
          </p:spPr>
          <p:txBody>
            <a:bodyPr/>
            <a:lstStyle/>
            <a:p/>
          </p:txBody>
        </p:sp>
        <p:sp>
          <p:nvSpPr>
            <p:cNvPr id="50" name="rc50"/>
            <p:cNvSpPr/>
            <p:nvPr/>
          </p:nvSpPr>
          <p:spPr>
            <a:xfrm>
              <a:off x="2922658" y="2796759"/>
              <a:ext cx="217589" cy="2253851"/>
            </a:xfrm>
            <a:prstGeom prst="rect">
              <a:avLst/>
            </a:prstGeom>
            <a:solidFill>
              <a:srgbClr val="0058AB">
                <a:alpha val="100000"/>
              </a:srgbClr>
            </a:solidFill>
          </p:spPr>
          <p:txBody>
            <a:bodyPr/>
            <a:lstStyle/>
            <a:p/>
          </p:txBody>
        </p:sp>
        <p:sp>
          <p:nvSpPr>
            <p:cNvPr id="51" name="rc51"/>
            <p:cNvSpPr/>
            <p:nvPr/>
          </p:nvSpPr>
          <p:spPr>
            <a:xfrm>
              <a:off x="3164425" y="3286668"/>
              <a:ext cx="217589" cy="1763942"/>
            </a:xfrm>
            <a:prstGeom prst="rect">
              <a:avLst/>
            </a:prstGeom>
            <a:solidFill>
              <a:srgbClr val="0058AB">
                <a:alpha val="100000"/>
              </a:srgbClr>
            </a:solidFill>
          </p:spPr>
          <p:txBody>
            <a:bodyPr/>
            <a:lstStyle/>
            <a:p/>
          </p:txBody>
        </p:sp>
        <p:sp>
          <p:nvSpPr>
            <p:cNvPr id="52" name="rc52"/>
            <p:cNvSpPr/>
            <p:nvPr/>
          </p:nvSpPr>
          <p:spPr>
            <a:xfrm>
              <a:off x="3406191" y="3251578"/>
              <a:ext cx="217589" cy="1799032"/>
            </a:xfrm>
            <a:prstGeom prst="rect">
              <a:avLst/>
            </a:prstGeom>
            <a:solidFill>
              <a:srgbClr val="0058AB">
                <a:alpha val="100000"/>
              </a:srgbClr>
            </a:solidFill>
          </p:spPr>
          <p:txBody>
            <a:bodyPr/>
            <a:lstStyle/>
            <a:p/>
          </p:txBody>
        </p:sp>
        <p:sp>
          <p:nvSpPr>
            <p:cNvPr id="53" name="rc53"/>
            <p:cNvSpPr/>
            <p:nvPr/>
          </p:nvSpPr>
          <p:spPr>
            <a:xfrm>
              <a:off x="3647958" y="3298815"/>
              <a:ext cx="217589" cy="1751796"/>
            </a:xfrm>
            <a:prstGeom prst="rect">
              <a:avLst/>
            </a:prstGeom>
            <a:solidFill>
              <a:srgbClr val="0058AB">
                <a:alpha val="100000"/>
              </a:srgbClr>
            </a:solidFill>
          </p:spPr>
          <p:txBody>
            <a:bodyPr/>
            <a:lstStyle/>
            <a:p/>
          </p:txBody>
        </p:sp>
        <p:sp>
          <p:nvSpPr>
            <p:cNvPr id="54" name="rc54"/>
            <p:cNvSpPr/>
            <p:nvPr/>
          </p:nvSpPr>
          <p:spPr>
            <a:xfrm>
              <a:off x="3889725" y="3383840"/>
              <a:ext cx="217589" cy="1666770"/>
            </a:xfrm>
            <a:prstGeom prst="rect">
              <a:avLst/>
            </a:prstGeom>
            <a:solidFill>
              <a:srgbClr val="0058AB">
                <a:alpha val="100000"/>
              </a:srgbClr>
            </a:solidFill>
          </p:spPr>
          <p:txBody>
            <a:bodyPr/>
            <a:lstStyle/>
            <a:p/>
          </p:txBody>
        </p:sp>
        <p:sp>
          <p:nvSpPr>
            <p:cNvPr id="55" name="rc55"/>
            <p:cNvSpPr/>
            <p:nvPr/>
          </p:nvSpPr>
          <p:spPr>
            <a:xfrm>
              <a:off x="4131491" y="3931783"/>
              <a:ext cx="217589" cy="1118828"/>
            </a:xfrm>
            <a:prstGeom prst="rect">
              <a:avLst/>
            </a:prstGeom>
            <a:solidFill>
              <a:srgbClr val="0058AB">
                <a:alpha val="100000"/>
              </a:srgbClr>
            </a:solidFill>
          </p:spPr>
          <p:txBody>
            <a:bodyPr/>
            <a:lstStyle/>
            <a:p/>
          </p:txBody>
        </p:sp>
        <p:sp>
          <p:nvSpPr>
            <p:cNvPr id="56" name="rc56"/>
            <p:cNvSpPr/>
            <p:nvPr/>
          </p:nvSpPr>
          <p:spPr>
            <a:xfrm>
              <a:off x="4373258" y="3984418"/>
              <a:ext cx="217589" cy="1066193"/>
            </a:xfrm>
            <a:prstGeom prst="rect">
              <a:avLst/>
            </a:prstGeom>
            <a:solidFill>
              <a:srgbClr val="0058AB">
                <a:alpha val="100000"/>
              </a:srgbClr>
            </a:solidFill>
          </p:spPr>
          <p:txBody>
            <a:bodyPr/>
            <a:lstStyle/>
            <a:p/>
          </p:txBody>
        </p:sp>
        <p:sp>
          <p:nvSpPr>
            <p:cNvPr id="57" name="rc57"/>
            <p:cNvSpPr/>
            <p:nvPr/>
          </p:nvSpPr>
          <p:spPr>
            <a:xfrm>
              <a:off x="4615025" y="3470216"/>
              <a:ext cx="217589" cy="1580395"/>
            </a:xfrm>
            <a:prstGeom prst="rect">
              <a:avLst/>
            </a:prstGeom>
            <a:solidFill>
              <a:srgbClr val="0058AB">
                <a:alpha val="100000"/>
              </a:srgbClr>
            </a:solidFill>
          </p:spPr>
          <p:txBody>
            <a:bodyPr/>
            <a:lstStyle/>
            <a:p/>
          </p:txBody>
        </p:sp>
        <p:sp>
          <p:nvSpPr>
            <p:cNvPr id="58" name="rc58"/>
            <p:cNvSpPr/>
            <p:nvPr/>
          </p:nvSpPr>
          <p:spPr>
            <a:xfrm>
              <a:off x="4856791" y="3061283"/>
              <a:ext cx="217589" cy="1989328"/>
            </a:xfrm>
            <a:prstGeom prst="rect">
              <a:avLst/>
            </a:prstGeom>
            <a:solidFill>
              <a:srgbClr val="0058AB">
                <a:alpha val="100000"/>
              </a:srgbClr>
            </a:solidFill>
          </p:spPr>
          <p:txBody>
            <a:bodyPr/>
            <a:lstStyle/>
            <a:p/>
          </p:txBody>
        </p:sp>
        <p:sp>
          <p:nvSpPr>
            <p:cNvPr id="59" name="rc59"/>
            <p:cNvSpPr/>
            <p:nvPr/>
          </p:nvSpPr>
          <p:spPr>
            <a:xfrm>
              <a:off x="5098558" y="2584870"/>
              <a:ext cx="217589" cy="2465741"/>
            </a:xfrm>
            <a:prstGeom prst="rect">
              <a:avLst/>
            </a:prstGeom>
            <a:solidFill>
              <a:srgbClr val="0058AB">
                <a:alpha val="100000"/>
              </a:srgbClr>
            </a:solidFill>
          </p:spPr>
          <p:txBody>
            <a:bodyPr/>
            <a:lstStyle/>
            <a:p/>
          </p:txBody>
        </p:sp>
        <p:sp>
          <p:nvSpPr>
            <p:cNvPr id="60" name="rc60"/>
            <p:cNvSpPr/>
            <p:nvPr/>
          </p:nvSpPr>
          <p:spPr>
            <a:xfrm>
              <a:off x="5340325" y="2192133"/>
              <a:ext cx="217589" cy="2858478"/>
            </a:xfrm>
            <a:prstGeom prst="rect">
              <a:avLst/>
            </a:prstGeom>
            <a:solidFill>
              <a:srgbClr val="0058AB">
                <a:alpha val="100000"/>
              </a:srgbClr>
            </a:solidFill>
          </p:spPr>
          <p:txBody>
            <a:bodyPr/>
            <a:lstStyle/>
            <a:p/>
          </p:txBody>
        </p:sp>
        <p:sp>
          <p:nvSpPr>
            <p:cNvPr id="61" name="rc61"/>
            <p:cNvSpPr/>
            <p:nvPr/>
          </p:nvSpPr>
          <p:spPr>
            <a:xfrm>
              <a:off x="5582091" y="2688790"/>
              <a:ext cx="217589" cy="2361820"/>
            </a:xfrm>
            <a:prstGeom prst="rect">
              <a:avLst/>
            </a:prstGeom>
            <a:solidFill>
              <a:srgbClr val="0058AB">
                <a:alpha val="100000"/>
              </a:srgbClr>
            </a:solidFill>
          </p:spPr>
          <p:txBody>
            <a:bodyPr/>
            <a:lstStyle/>
            <a:p/>
          </p:txBody>
        </p:sp>
        <p:sp>
          <p:nvSpPr>
            <p:cNvPr id="62" name="rc62"/>
            <p:cNvSpPr/>
            <p:nvPr/>
          </p:nvSpPr>
          <p:spPr>
            <a:xfrm>
              <a:off x="5823858" y="3221887"/>
              <a:ext cx="217589" cy="1828724"/>
            </a:xfrm>
            <a:prstGeom prst="rect">
              <a:avLst/>
            </a:prstGeom>
            <a:solidFill>
              <a:srgbClr val="0058AB">
                <a:alpha val="100000"/>
              </a:srgbClr>
            </a:solidFill>
          </p:spPr>
          <p:txBody>
            <a:bodyPr/>
            <a:lstStyle/>
            <a:p/>
          </p:txBody>
        </p:sp>
        <p:sp>
          <p:nvSpPr>
            <p:cNvPr id="63" name="rc63"/>
            <p:cNvSpPr/>
            <p:nvPr/>
          </p:nvSpPr>
          <p:spPr>
            <a:xfrm>
              <a:off x="6065625" y="3250229"/>
              <a:ext cx="217589" cy="1800382"/>
            </a:xfrm>
            <a:prstGeom prst="rect">
              <a:avLst/>
            </a:prstGeom>
            <a:solidFill>
              <a:srgbClr val="0058AB">
                <a:alpha val="100000"/>
              </a:srgbClr>
            </a:solidFill>
          </p:spPr>
          <p:txBody>
            <a:bodyPr/>
            <a:lstStyle/>
            <a:p/>
          </p:txBody>
        </p:sp>
        <p:sp>
          <p:nvSpPr>
            <p:cNvPr id="64" name="rc64"/>
            <p:cNvSpPr/>
            <p:nvPr/>
          </p:nvSpPr>
          <p:spPr>
            <a:xfrm>
              <a:off x="6307391" y="2162442"/>
              <a:ext cx="217589" cy="2888169"/>
            </a:xfrm>
            <a:prstGeom prst="rect">
              <a:avLst/>
            </a:prstGeom>
            <a:solidFill>
              <a:srgbClr val="0058AB">
                <a:alpha val="100000"/>
              </a:srgbClr>
            </a:solidFill>
          </p:spPr>
          <p:txBody>
            <a:bodyPr/>
            <a:lstStyle/>
            <a:p/>
          </p:txBody>
        </p:sp>
        <p:sp>
          <p:nvSpPr>
            <p:cNvPr id="65" name="rc65"/>
            <p:cNvSpPr/>
            <p:nvPr/>
          </p:nvSpPr>
          <p:spPr>
            <a:xfrm>
              <a:off x="6549158" y="2385128"/>
              <a:ext cx="217589" cy="2665483"/>
            </a:xfrm>
            <a:prstGeom prst="rect">
              <a:avLst/>
            </a:prstGeom>
            <a:solidFill>
              <a:srgbClr val="0058AB">
                <a:alpha val="100000"/>
              </a:srgbClr>
            </a:solidFill>
          </p:spPr>
          <p:txBody>
            <a:bodyPr/>
            <a:lstStyle/>
            <a:p/>
          </p:txBody>
        </p:sp>
        <p:sp>
          <p:nvSpPr>
            <p:cNvPr id="66" name="rc66"/>
            <p:cNvSpPr/>
            <p:nvPr/>
          </p:nvSpPr>
          <p:spPr>
            <a:xfrm>
              <a:off x="6790924" y="2934420"/>
              <a:ext cx="217589" cy="2116191"/>
            </a:xfrm>
            <a:prstGeom prst="rect">
              <a:avLst/>
            </a:prstGeom>
            <a:solidFill>
              <a:srgbClr val="0058AB">
                <a:alpha val="100000"/>
              </a:srgbClr>
            </a:solidFill>
          </p:spPr>
          <p:txBody>
            <a:bodyPr/>
            <a:lstStyle/>
            <a:p/>
          </p:txBody>
        </p:sp>
        <p:sp>
          <p:nvSpPr>
            <p:cNvPr id="67" name="rc67"/>
            <p:cNvSpPr/>
            <p:nvPr/>
          </p:nvSpPr>
          <p:spPr>
            <a:xfrm>
              <a:off x="7032691" y="2517390"/>
              <a:ext cx="217589" cy="2533221"/>
            </a:xfrm>
            <a:prstGeom prst="rect">
              <a:avLst/>
            </a:prstGeom>
            <a:solidFill>
              <a:srgbClr val="0058AB">
                <a:alpha val="100000"/>
              </a:srgbClr>
            </a:solidFill>
          </p:spPr>
          <p:txBody>
            <a:bodyPr/>
            <a:lstStyle/>
            <a:p/>
          </p:txBody>
        </p:sp>
        <p:sp>
          <p:nvSpPr>
            <p:cNvPr id="68" name="rc68"/>
            <p:cNvSpPr/>
            <p:nvPr/>
          </p:nvSpPr>
          <p:spPr>
            <a:xfrm>
              <a:off x="7274458" y="2131401"/>
              <a:ext cx="217589" cy="2919210"/>
            </a:xfrm>
            <a:prstGeom prst="rect">
              <a:avLst/>
            </a:prstGeom>
            <a:solidFill>
              <a:srgbClr val="0058AB">
                <a:alpha val="100000"/>
              </a:srgbClr>
            </a:solidFill>
          </p:spPr>
          <p:txBody>
            <a:bodyPr/>
            <a:lstStyle/>
            <a:p/>
          </p:txBody>
        </p:sp>
        <p:sp>
          <p:nvSpPr>
            <p:cNvPr id="69" name="rc69"/>
            <p:cNvSpPr/>
            <p:nvPr/>
          </p:nvSpPr>
          <p:spPr>
            <a:xfrm>
              <a:off x="8483291" y="4135574"/>
              <a:ext cx="217589" cy="915036"/>
            </a:xfrm>
            <a:prstGeom prst="rect">
              <a:avLst/>
            </a:prstGeom>
            <a:solidFill>
              <a:srgbClr val="69DBFF">
                <a:alpha val="100000"/>
              </a:srgbClr>
            </a:solidFill>
          </p:spPr>
          <p:txBody>
            <a:bodyPr/>
            <a:lstStyle/>
            <a:p/>
          </p:txBody>
        </p:sp>
        <p:sp>
          <p:nvSpPr>
            <p:cNvPr id="70" name="pl70"/>
            <p:cNvSpPr/>
            <p:nvPr/>
          </p:nvSpPr>
          <p:spPr>
            <a:xfrm>
              <a:off x="6174420" y="3221887"/>
              <a:ext cx="2417666" cy="914362"/>
            </a:xfrm>
            <a:custGeom>
              <a:avLst/>
              <a:pathLst>
                <a:path w="2417666" h="914362">
                  <a:moveTo>
                    <a:pt x="0" y="0"/>
                  </a:moveTo>
                  <a:lnTo>
                    <a:pt x="241766" y="91436"/>
                  </a:lnTo>
                  <a:lnTo>
                    <a:pt x="483533" y="182872"/>
                  </a:lnTo>
                  <a:lnTo>
                    <a:pt x="725299" y="274308"/>
                  </a:lnTo>
                  <a:lnTo>
                    <a:pt x="967066" y="365744"/>
                  </a:lnTo>
                  <a:lnTo>
                    <a:pt x="1208833" y="457181"/>
                  </a:lnTo>
                  <a:lnTo>
                    <a:pt x="1450599" y="548617"/>
                  </a:lnTo>
                  <a:lnTo>
                    <a:pt x="1692366" y="640053"/>
                  </a:lnTo>
                  <a:lnTo>
                    <a:pt x="1934133" y="731489"/>
                  </a:lnTo>
                  <a:lnTo>
                    <a:pt x="2175899" y="822925"/>
                  </a:lnTo>
                  <a:lnTo>
                    <a:pt x="2417666" y="914362"/>
                  </a:lnTo>
                </a:path>
              </a:pathLst>
            </a:custGeom>
            <a:ln w="13550" cap="flat">
              <a:solidFill>
                <a:srgbClr val="000000">
                  <a:alpha val="100000"/>
                </a:srgbClr>
              </a:solidFill>
              <a:prstDash val="solid"/>
              <a:round/>
            </a:ln>
          </p:spPr>
          <p:txBody>
            <a:bodyPr/>
            <a:lstStyle/>
            <a:p/>
          </p:txBody>
        </p:sp>
        <p:sp>
          <p:nvSpPr>
            <p:cNvPr id="71" name="pt71"/>
            <p:cNvSpPr/>
            <p:nvPr/>
          </p:nvSpPr>
          <p:spPr>
            <a:xfrm>
              <a:off x="6149594" y="31970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391360" y="32884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33127" y="33799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874894" y="34713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16660" y="35628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58427" y="36542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00193" y="37456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41960" y="38371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83727" y="39285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25493" y="4019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67260" y="41114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603427" y="4333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4" name="tx84"/>
            <p:cNvSpPr/>
            <p:nvPr/>
          </p:nvSpPr>
          <p:spPr>
            <a:xfrm>
              <a:off x="508103" y="364357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5" name="tx85"/>
            <p:cNvSpPr/>
            <p:nvPr/>
          </p:nvSpPr>
          <p:spPr>
            <a:xfrm>
              <a:off x="508103" y="296876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6" name="tx86"/>
            <p:cNvSpPr/>
            <p:nvPr/>
          </p:nvSpPr>
          <p:spPr>
            <a:xfrm>
              <a:off x="508103" y="229395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7" name="tx87"/>
            <p:cNvSpPr/>
            <p:nvPr/>
          </p:nvSpPr>
          <p:spPr>
            <a:xfrm>
              <a:off x="508103" y="161915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8" name="tx88"/>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29600" y="5900002"/>
              <a:ext cx="201456" cy="201456"/>
            </a:xfrm>
            <a:prstGeom prst="rect">
              <a:avLst/>
            </a:prstGeom>
            <a:solidFill>
              <a:srgbClr val="0058AB">
                <a:alpha val="100000"/>
              </a:srgbClr>
            </a:solidFill>
          </p:spPr>
          <p:txBody>
            <a:bodyPr/>
            <a:lstStyle/>
            <a:p/>
          </p:txBody>
        </p:sp>
        <p:sp>
          <p:nvSpPr>
            <p:cNvPr id="118" name="rc118"/>
            <p:cNvSpPr/>
            <p:nvPr/>
          </p:nvSpPr>
          <p:spPr>
            <a:xfrm>
              <a:off x="4531686" y="5900002"/>
              <a:ext cx="201456" cy="201456"/>
            </a:xfrm>
            <a:prstGeom prst="rect">
              <a:avLst/>
            </a:prstGeom>
            <a:solidFill>
              <a:srgbClr val="69DBFF">
                <a:alpha val="100000"/>
              </a:srgbClr>
            </a:solidFill>
          </p:spPr>
          <p:txBody>
            <a:bodyPr/>
            <a:lstStyle/>
            <a:p/>
          </p:txBody>
        </p:sp>
        <p:sp>
          <p:nvSpPr>
            <p:cNvPr id="119" name="tx119"/>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992841" y="1330710"/>
              <a:ext cx="59454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Croatia</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113%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113%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Croatia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6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27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92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957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45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10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75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940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42367"/>
              <a:ext cx="239888" cy="1165653"/>
            </a:xfrm>
            <a:prstGeom prst="rect">
              <a:avLst/>
            </a:prstGeom>
            <a:solidFill>
              <a:srgbClr val="80BD41">
                <a:alpha val="100000"/>
              </a:srgbClr>
            </a:solidFill>
          </p:spPr>
          <p:txBody>
            <a:bodyPr/>
            <a:lstStyle/>
            <a:p/>
          </p:txBody>
        </p:sp>
        <p:sp>
          <p:nvSpPr>
            <p:cNvPr id="26" name="rc26"/>
            <p:cNvSpPr/>
            <p:nvPr/>
          </p:nvSpPr>
          <p:spPr>
            <a:xfrm>
              <a:off x="1296273" y="3081112"/>
              <a:ext cx="239888" cy="61254"/>
            </a:xfrm>
            <a:prstGeom prst="rect">
              <a:avLst/>
            </a:prstGeom>
            <a:solidFill>
              <a:srgbClr val="1CABE2">
                <a:alpha val="100000"/>
              </a:srgbClr>
            </a:solidFill>
          </p:spPr>
          <p:txBody>
            <a:bodyPr/>
            <a:lstStyle/>
            <a:p/>
          </p:txBody>
        </p:sp>
        <p:sp>
          <p:nvSpPr>
            <p:cNvPr id="27" name="rc27"/>
            <p:cNvSpPr/>
            <p:nvPr/>
          </p:nvSpPr>
          <p:spPr>
            <a:xfrm>
              <a:off x="1562816" y="3154437"/>
              <a:ext cx="239888" cy="1153584"/>
            </a:xfrm>
            <a:prstGeom prst="rect">
              <a:avLst/>
            </a:prstGeom>
            <a:solidFill>
              <a:srgbClr val="80BD41">
                <a:alpha val="100000"/>
              </a:srgbClr>
            </a:solidFill>
          </p:spPr>
          <p:txBody>
            <a:bodyPr/>
            <a:lstStyle/>
            <a:p/>
          </p:txBody>
        </p:sp>
        <p:sp>
          <p:nvSpPr>
            <p:cNvPr id="28" name="rc28"/>
            <p:cNvSpPr/>
            <p:nvPr/>
          </p:nvSpPr>
          <p:spPr>
            <a:xfrm>
              <a:off x="1562816" y="3080811"/>
              <a:ext cx="239888" cy="73626"/>
            </a:xfrm>
            <a:prstGeom prst="rect">
              <a:avLst/>
            </a:prstGeom>
            <a:solidFill>
              <a:srgbClr val="1CABE2">
                <a:alpha val="100000"/>
              </a:srgbClr>
            </a:solidFill>
          </p:spPr>
          <p:txBody>
            <a:bodyPr/>
            <a:lstStyle/>
            <a:p/>
          </p:txBody>
        </p:sp>
        <p:sp>
          <p:nvSpPr>
            <p:cNvPr id="29" name="rc29"/>
            <p:cNvSpPr/>
            <p:nvPr/>
          </p:nvSpPr>
          <p:spPr>
            <a:xfrm>
              <a:off x="1829360" y="3116719"/>
              <a:ext cx="239888" cy="1191302"/>
            </a:xfrm>
            <a:prstGeom prst="rect">
              <a:avLst/>
            </a:prstGeom>
            <a:solidFill>
              <a:srgbClr val="80BD41">
                <a:alpha val="100000"/>
              </a:srgbClr>
            </a:solidFill>
          </p:spPr>
          <p:txBody>
            <a:bodyPr/>
            <a:lstStyle/>
            <a:p/>
          </p:txBody>
        </p:sp>
        <p:sp>
          <p:nvSpPr>
            <p:cNvPr id="30" name="rc30"/>
            <p:cNvSpPr/>
            <p:nvPr/>
          </p:nvSpPr>
          <p:spPr>
            <a:xfrm>
              <a:off x="1829360" y="3104649"/>
              <a:ext cx="239888" cy="12069"/>
            </a:xfrm>
            <a:prstGeom prst="rect">
              <a:avLst/>
            </a:prstGeom>
            <a:solidFill>
              <a:srgbClr val="1CABE2">
                <a:alpha val="100000"/>
              </a:srgbClr>
            </a:solidFill>
          </p:spPr>
          <p:txBody>
            <a:bodyPr/>
            <a:lstStyle/>
            <a:p/>
          </p:txBody>
        </p:sp>
        <p:sp>
          <p:nvSpPr>
            <p:cNvPr id="31" name="rc31"/>
            <p:cNvSpPr/>
            <p:nvPr/>
          </p:nvSpPr>
          <p:spPr>
            <a:xfrm>
              <a:off x="2095903" y="3141764"/>
              <a:ext cx="239888" cy="1166257"/>
            </a:xfrm>
            <a:prstGeom prst="rect">
              <a:avLst/>
            </a:prstGeom>
            <a:solidFill>
              <a:srgbClr val="80BD41">
                <a:alpha val="100000"/>
              </a:srgbClr>
            </a:solidFill>
          </p:spPr>
          <p:txBody>
            <a:bodyPr/>
            <a:lstStyle/>
            <a:p/>
          </p:txBody>
        </p:sp>
        <p:sp>
          <p:nvSpPr>
            <p:cNvPr id="32" name="rc32"/>
            <p:cNvSpPr/>
            <p:nvPr/>
          </p:nvSpPr>
          <p:spPr>
            <a:xfrm>
              <a:off x="2095903" y="3117926"/>
              <a:ext cx="239888" cy="23838"/>
            </a:xfrm>
            <a:prstGeom prst="rect">
              <a:avLst/>
            </a:prstGeom>
            <a:solidFill>
              <a:srgbClr val="1CABE2">
                <a:alpha val="100000"/>
              </a:srgbClr>
            </a:solidFill>
          </p:spPr>
          <p:txBody>
            <a:bodyPr/>
            <a:lstStyle/>
            <a:p/>
          </p:txBody>
        </p:sp>
        <p:sp>
          <p:nvSpPr>
            <p:cNvPr id="33" name="rc33"/>
            <p:cNvSpPr/>
            <p:nvPr/>
          </p:nvSpPr>
          <p:spPr>
            <a:xfrm>
              <a:off x="2362446" y="3158963"/>
              <a:ext cx="239888" cy="1149057"/>
            </a:xfrm>
            <a:prstGeom prst="rect">
              <a:avLst/>
            </a:prstGeom>
            <a:solidFill>
              <a:srgbClr val="80BD41">
                <a:alpha val="100000"/>
              </a:srgbClr>
            </a:solidFill>
          </p:spPr>
          <p:txBody>
            <a:bodyPr/>
            <a:lstStyle/>
            <a:p/>
          </p:txBody>
        </p:sp>
        <p:sp>
          <p:nvSpPr>
            <p:cNvPr id="34" name="rc34"/>
            <p:cNvSpPr/>
            <p:nvPr/>
          </p:nvSpPr>
          <p:spPr>
            <a:xfrm>
              <a:off x="2362446" y="3110985"/>
              <a:ext cx="239888" cy="47977"/>
            </a:xfrm>
            <a:prstGeom prst="rect">
              <a:avLst/>
            </a:prstGeom>
            <a:solidFill>
              <a:srgbClr val="1CABE2">
                <a:alpha val="100000"/>
              </a:srgbClr>
            </a:solidFill>
          </p:spPr>
          <p:txBody>
            <a:bodyPr/>
            <a:lstStyle/>
            <a:p/>
          </p:txBody>
        </p:sp>
        <p:sp>
          <p:nvSpPr>
            <p:cNvPr id="35" name="rc35"/>
            <p:cNvSpPr/>
            <p:nvPr/>
          </p:nvSpPr>
          <p:spPr>
            <a:xfrm>
              <a:off x="2628989" y="3084432"/>
              <a:ext cx="239888" cy="1223589"/>
            </a:xfrm>
            <a:prstGeom prst="rect">
              <a:avLst/>
            </a:prstGeom>
            <a:solidFill>
              <a:srgbClr val="80BD41">
                <a:alpha val="100000"/>
              </a:srgbClr>
            </a:solidFill>
          </p:spPr>
          <p:txBody>
            <a:bodyPr/>
            <a:lstStyle/>
            <a:p/>
          </p:txBody>
        </p:sp>
        <p:sp>
          <p:nvSpPr>
            <p:cNvPr id="36" name="rc36"/>
            <p:cNvSpPr/>
            <p:nvPr/>
          </p:nvSpPr>
          <p:spPr>
            <a:xfrm>
              <a:off x="2628989" y="3033436"/>
              <a:ext cx="239888" cy="50995"/>
            </a:xfrm>
            <a:prstGeom prst="rect">
              <a:avLst/>
            </a:prstGeom>
            <a:solidFill>
              <a:srgbClr val="1CABE2">
                <a:alpha val="100000"/>
              </a:srgbClr>
            </a:solidFill>
          </p:spPr>
          <p:txBody>
            <a:bodyPr/>
            <a:lstStyle/>
            <a:p/>
          </p:txBody>
        </p:sp>
        <p:sp>
          <p:nvSpPr>
            <p:cNvPr id="37" name="rc37"/>
            <p:cNvSpPr/>
            <p:nvPr/>
          </p:nvSpPr>
          <p:spPr>
            <a:xfrm>
              <a:off x="2895532" y="3112796"/>
              <a:ext cx="239888" cy="1195225"/>
            </a:xfrm>
            <a:prstGeom prst="rect">
              <a:avLst/>
            </a:prstGeom>
            <a:solidFill>
              <a:srgbClr val="80BD41">
                <a:alpha val="100000"/>
              </a:srgbClr>
            </a:solidFill>
          </p:spPr>
          <p:txBody>
            <a:bodyPr/>
            <a:lstStyle/>
            <a:p/>
          </p:txBody>
        </p:sp>
        <p:sp>
          <p:nvSpPr>
            <p:cNvPr id="38" name="rc38"/>
            <p:cNvSpPr/>
            <p:nvPr/>
          </p:nvSpPr>
          <p:spPr>
            <a:xfrm>
              <a:off x="2895532" y="3063007"/>
              <a:ext cx="239888" cy="49788"/>
            </a:xfrm>
            <a:prstGeom prst="rect">
              <a:avLst/>
            </a:prstGeom>
            <a:solidFill>
              <a:srgbClr val="1CABE2">
                <a:alpha val="100000"/>
              </a:srgbClr>
            </a:solidFill>
          </p:spPr>
          <p:txBody>
            <a:bodyPr/>
            <a:lstStyle/>
            <a:p/>
          </p:txBody>
        </p:sp>
        <p:sp>
          <p:nvSpPr>
            <p:cNvPr id="39" name="rc39"/>
            <p:cNvSpPr/>
            <p:nvPr/>
          </p:nvSpPr>
          <p:spPr>
            <a:xfrm>
              <a:off x="3162075" y="3098614"/>
              <a:ext cx="239888" cy="1209407"/>
            </a:xfrm>
            <a:prstGeom prst="rect">
              <a:avLst/>
            </a:prstGeom>
            <a:solidFill>
              <a:srgbClr val="80BD41">
                <a:alpha val="100000"/>
              </a:srgbClr>
            </a:solidFill>
          </p:spPr>
          <p:txBody>
            <a:bodyPr/>
            <a:lstStyle/>
            <a:p/>
          </p:txBody>
        </p:sp>
        <p:sp>
          <p:nvSpPr>
            <p:cNvPr id="40" name="rc40"/>
            <p:cNvSpPr/>
            <p:nvPr/>
          </p:nvSpPr>
          <p:spPr>
            <a:xfrm>
              <a:off x="3162075" y="3048222"/>
              <a:ext cx="239888" cy="50391"/>
            </a:xfrm>
            <a:prstGeom prst="rect">
              <a:avLst/>
            </a:prstGeom>
            <a:solidFill>
              <a:srgbClr val="1CABE2">
                <a:alpha val="100000"/>
              </a:srgbClr>
            </a:solidFill>
          </p:spPr>
          <p:txBody>
            <a:bodyPr/>
            <a:lstStyle/>
            <a:p/>
          </p:txBody>
        </p:sp>
        <p:sp>
          <p:nvSpPr>
            <p:cNvPr id="41" name="rc41"/>
            <p:cNvSpPr/>
            <p:nvPr/>
          </p:nvSpPr>
          <p:spPr>
            <a:xfrm>
              <a:off x="3428618" y="3032531"/>
              <a:ext cx="239888" cy="1275490"/>
            </a:xfrm>
            <a:prstGeom prst="rect">
              <a:avLst/>
            </a:prstGeom>
            <a:solidFill>
              <a:srgbClr val="80BD41">
                <a:alpha val="100000"/>
              </a:srgbClr>
            </a:solidFill>
          </p:spPr>
          <p:txBody>
            <a:bodyPr/>
            <a:lstStyle/>
            <a:p/>
          </p:txBody>
        </p:sp>
        <p:sp>
          <p:nvSpPr>
            <p:cNvPr id="42" name="rc42"/>
            <p:cNvSpPr/>
            <p:nvPr/>
          </p:nvSpPr>
          <p:spPr>
            <a:xfrm>
              <a:off x="3428618" y="2993002"/>
              <a:ext cx="239888" cy="39529"/>
            </a:xfrm>
            <a:prstGeom prst="rect">
              <a:avLst/>
            </a:prstGeom>
            <a:solidFill>
              <a:srgbClr val="1CABE2">
                <a:alpha val="100000"/>
              </a:srgbClr>
            </a:solidFill>
          </p:spPr>
          <p:txBody>
            <a:bodyPr/>
            <a:lstStyle/>
            <a:p/>
          </p:txBody>
        </p:sp>
        <p:sp>
          <p:nvSpPr>
            <p:cNvPr id="43" name="rc43"/>
            <p:cNvSpPr/>
            <p:nvPr/>
          </p:nvSpPr>
          <p:spPr>
            <a:xfrm>
              <a:off x="3695161" y="3006882"/>
              <a:ext cx="239888" cy="1301138"/>
            </a:xfrm>
            <a:prstGeom prst="rect">
              <a:avLst/>
            </a:prstGeom>
            <a:solidFill>
              <a:srgbClr val="80BD41">
                <a:alpha val="100000"/>
              </a:srgbClr>
            </a:solidFill>
          </p:spPr>
          <p:txBody>
            <a:bodyPr/>
            <a:lstStyle/>
            <a:p/>
          </p:txBody>
        </p:sp>
        <p:sp>
          <p:nvSpPr>
            <p:cNvPr id="44" name="rc44"/>
            <p:cNvSpPr/>
            <p:nvPr/>
          </p:nvSpPr>
          <p:spPr>
            <a:xfrm>
              <a:off x="3695161" y="2966750"/>
              <a:ext cx="239888" cy="40132"/>
            </a:xfrm>
            <a:prstGeom prst="rect">
              <a:avLst/>
            </a:prstGeom>
            <a:solidFill>
              <a:srgbClr val="1CABE2">
                <a:alpha val="100000"/>
              </a:srgbClr>
            </a:solidFill>
          </p:spPr>
          <p:txBody>
            <a:bodyPr/>
            <a:lstStyle/>
            <a:p/>
          </p:txBody>
        </p:sp>
        <p:sp>
          <p:nvSpPr>
            <p:cNvPr id="45" name="rc45"/>
            <p:cNvSpPr/>
            <p:nvPr/>
          </p:nvSpPr>
          <p:spPr>
            <a:xfrm>
              <a:off x="3961705" y="3041583"/>
              <a:ext cx="239888" cy="1266437"/>
            </a:xfrm>
            <a:prstGeom prst="rect">
              <a:avLst/>
            </a:prstGeom>
            <a:solidFill>
              <a:srgbClr val="80BD41">
                <a:alpha val="100000"/>
              </a:srgbClr>
            </a:solidFill>
          </p:spPr>
          <p:txBody>
            <a:bodyPr/>
            <a:lstStyle/>
            <a:p/>
          </p:txBody>
        </p:sp>
        <p:sp>
          <p:nvSpPr>
            <p:cNvPr id="46" name="rc46"/>
            <p:cNvSpPr/>
            <p:nvPr/>
          </p:nvSpPr>
          <p:spPr>
            <a:xfrm>
              <a:off x="3961705" y="3002356"/>
              <a:ext cx="239888" cy="39227"/>
            </a:xfrm>
            <a:prstGeom prst="rect">
              <a:avLst/>
            </a:prstGeom>
            <a:solidFill>
              <a:srgbClr val="1CABE2">
                <a:alpha val="100000"/>
              </a:srgbClr>
            </a:solidFill>
          </p:spPr>
          <p:txBody>
            <a:bodyPr/>
            <a:lstStyle/>
            <a:p/>
          </p:txBody>
        </p:sp>
        <p:sp>
          <p:nvSpPr>
            <p:cNvPr id="47" name="rc47"/>
            <p:cNvSpPr/>
            <p:nvPr/>
          </p:nvSpPr>
          <p:spPr>
            <a:xfrm>
              <a:off x="4228248" y="3102838"/>
              <a:ext cx="239888" cy="1205183"/>
            </a:xfrm>
            <a:prstGeom prst="rect">
              <a:avLst/>
            </a:prstGeom>
            <a:solidFill>
              <a:srgbClr val="80BD41">
                <a:alpha val="100000"/>
              </a:srgbClr>
            </a:solidFill>
          </p:spPr>
          <p:txBody>
            <a:bodyPr/>
            <a:lstStyle/>
            <a:p/>
          </p:txBody>
        </p:sp>
        <p:sp>
          <p:nvSpPr>
            <p:cNvPr id="48" name="rc48"/>
            <p:cNvSpPr/>
            <p:nvPr/>
          </p:nvSpPr>
          <p:spPr>
            <a:xfrm>
              <a:off x="4228248" y="3065421"/>
              <a:ext cx="239888" cy="37416"/>
            </a:xfrm>
            <a:prstGeom prst="rect">
              <a:avLst/>
            </a:prstGeom>
            <a:solidFill>
              <a:srgbClr val="1CABE2">
                <a:alpha val="100000"/>
              </a:srgbClr>
            </a:solidFill>
          </p:spPr>
          <p:txBody>
            <a:bodyPr/>
            <a:lstStyle/>
            <a:p/>
          </p:txBody>
        </p:sp>
        <p:sp>
          <p:nvSpPr>
            <p:cNvPr id="49" name="rc49"/>
            <p:cNvSpPr/>
            <p:nvPr/>
          </p:nvSpPr>
          <p:spPr>
            <a:xfrm>
              <a:off x="4494791" y="3082923"/>
              <a:ext cx="239888" cy="1225098"/>
            </a:xfrm>
            <a:prstGeom prst="rect">
              <a:avLst/>
            </a:prstGeom>
            <a:solidFill>
              <a:srgbClr val="80BD41">
                <a:alpha val="100000"/>
              </a:srgbClr>
            </a:solidFill>
          </p:spPr>
          <p:txBody>
            <a:bodyPr/>
            <a:lstStyle/>
            <a:p/>
          </p:txBody>
        </p:sp>
        <p:sp>
          <p:nvSpPr>
            <p:cNvPr id="50" name="rc50"/>
            <p:cNvSpPr/>
            <p:nvPr/>
          </p:nvSpPr>
          <p:spPr>
            <a:xfrm>
              <a:off x="4494791" y="3057878"/>
              <a:ext cx="239888" cy="25045"/>
            </a:xfrm>
            <a:prstGeom prst="rect">
              <a:avLst/>
            </a:prstGeom>
            <a:solidFill>
              <a:srgbClr val="1CABE2">
                <a:alpha val="100000"/>
              </a:srgbClr>
            </a:solidFill>
          </p:spPr>
          <p:txBody>
            <a:bodyPr/>
            <a:lstStyle/>
            <a:p/>
          </p:txBody>
        </p:sp>
        <p:sp>
          <p:nvSpPr>
            <p:cNvPr id="51" name="rc51"/>
            <p:cNvSpPr/>
            <p:nvPr/>
          </p:nvSpPr>
          <p:spPr>
            <a:xfrm>
              <a:off x="4761334" y="3139350"/>
              <a:ext cx="239888" cy="1168671"/>
            </a:xfrm>
            <a:prstGeom prst="rect">
              <a:avLst/>
            </a:prstGeom>
            <a:solidFill>
              <a:srgbClr val="80BD41">
                <a:alpha val="100000"/>
              </a:srgbClr>
            </a:solidFill>
          </p:spPr>
          <p:txBody>
            <a:bodyPr/>
            <a:lstStyle/>
            <a:p/>
          </p:txBody>
        </p:sp>
        <p:sp>
          <p:nvSpPr>
            <p:cNvPr id="52" name="rc52"/>
            <p:cNvSpPr/>
            <p:nvPr/>
          </p:nvSpPr>
          <p:spPr>
            <a:xfrm>
              <a:off x="4761334" y="3115512"/>
              <a:ext cx="239888" cy="23838"/>
            </a:xfrm>
            <a:prstGeom prst="rect">
              <a:avLst/>
            </a:prstGeom>
            <a:solidFill>
              <a:srgbClr val="1CABE2">
                <a:alpha val="100000"/>
              </a:srgbClr>
            </a:solidFill>
          </p:spPr>
          <p:txBody>
            <a:bodyPr/>
            <a:lstStyle/>
            <a:p/>
          </p:txBody>
        </p:sp>
        <p:sp>
          <p:nvSpPr>
            <p:cNvPr id="53" name="rc53"/>
            <p:cNvSpPr/>
            <p:nvPr/>
          </p:nvSpPr>
          <p:spPr>
            <a:xfrm>
              <a:off x="5027877" y="3164998"/>
              <a:ext cx="239888" cy="1143022"/>
            </a:xfrm>
            <a:prstGeom prst="rect">
              <a:avLst/>
            </a:prstGeom>
            <a:solidFill>
              <a:srgbClr val="80BD41">
                <a:alpha val="100000"/>
              </a:srgbClr>
            </a:solidFill>
          </p:spPr>
          <p:txBody>
            <a:bodyPr/>
            <a:lstStyle/>
            <a:p/>
          </p:txBody>
        </p:sp>
        <p:sp>
          <p:nvSpPr>
            <p:cNvPr id="54" name="rc54"/>
            <p:cNvSpPr/>
            <p:nvPr/>
          </p:nvSpPr>
          <p:spPr>
            <a:xfrm>
              <a:off x="5027877" y="3129694"/>
              <a:ext cx="239888" cy="35304"/>
            </a:xfrm>
            <a:prstGeom prst="rect">
              <a:avLst/>
            </a:prstGeom>
            <a:solidFill>
              <a:srgbClr val="1CABE2">
                <a:alpha val="100000"/>
              </a:srgbClr>
            </a:solidFill>
          </p:spPr>
          <p:txBody>
            <a:bodyPr/>
            <a:lstStyle/>
            <a:p/>
          </p:txBody>
        </p:sp>
        <p:sp>
          <p:nvSpPr>
            <p:cNvPr id="55" name="rc55"/>
            <p:cNvSpPr/>
            <p:nvPr/>
          </p:nvSpPr>
          <p:spPr>
            <a:xfrm>
              <a:off x="5294420" y="3240435"/>
              <a:ext cx="239888" cy="1067585"/>
            </a:xfrm>
            <a:prstGeom prst="rect">
              <a:avLst/>
            </a:prstGeom>
            <a:solidFill>
              <a:srgbClr val="80BD41">
                <a:alpha val="100000"/>
              </a:srgbClr>
            </a:solidFill>
          </p:spPr>
          <p:txBody>
            <a:bodyPr/>
            <a:lstStyle/>
            <a:p/>
          </p:txBody>
        </p:sp>
        <p:sp>
          <p:nvSpPr>
            <p:cNvPr id="56" name="rc56"/>
            <p:cNvSpPr/>
            <p:nvPr/>
          </p:nvSpPr>
          <p:spPr>
            <a:xfrm>
              <a:off x="5294420" y="3196078"/>
              <a:ext cx="239888" cy="44357"/>
            </a:xfrm>
            <a:prstGeom prst="rect">
              <a:avLst/>
            </a:prstGeom>
            <a:solidFill>
              <a:srgbClr val="1CABE2">
                <a:alpha val="100000"/>
              </a:srgbClr>
            </a:solidFill>
          </p:spPr>
          <p:txBody>
            <a:bodyPr/>
            <a:lstStyle/>
            <a:p/>
          </p:txBody>
        </p:sp>
        <p:sp>
          <p:nvSpPr>
            <p:cNvPr id="57" name="rc57"/>
            <p:cNvSpPr/>
            <p:nvPr/>
          </p:nvSpPr>
          <p:spPr>
            <a:xfrm>
              <a:off x="5560963" y="3260653"/>
              <a:ext cx="239888" cy="1047368"/>
            </a:xfrm>
            <a:prstGeom prst="rect">
              <a:avLst/>
            </a:prstGeom>
            <a:solidFill>
              <a:srgbClr val="80BD41">
                <a:alpha val="100000"/>
              </a:srgbClr>
            </a:solidFill>
          </p:spPr>
          <p:txBody>
            <a:bodyPr/>
            <a:lstStyle/>
            <a:p/>
          </p:txBody>
        </p:sp>
        <p:sp>
          <p:nvSpPr>
            <p:cNvPr id="58" name="rc58"/>
            <p:cNvSpPr/>
            <p:nvPr/>
          </p:nvSpPr>
          <p:spPr>
            <a:xfrm>
              <a:off x="5560963" y="3205433"/>
              <a:ext cx="239888" cy="55219"/>
            </a:xfrm>
            <a:prstGeom prst="rect">
              <a:avLst/>
            </a:prstGeom>
            <a:solidFill>
              <a:srgbClr val="1CABE2">
                <a:alpha val="100000"/>
              </a:srgbClr>
            </a:solidFill>
          </p:spPr>
          <p:txBody>
            <a:bodyPr/>
            <a:lstStyle/>
            <a:p/>
          </p:txBody>
        </p:sp>
        <p:sp>
          <p:nvSpPr>
            <p:cNvPr id="59" name="rc59"/>
            <p:cNvSpPr/>
            <p:nvPr/>
          </p:nvSpPr>
          <p:spPr>
            <a:xfrm>
              <a:off x="5827506" y="3306820"/>
              <a:ext cx="239888" cy="1001201"/>
            </a:xfrm>
            <a:prstGeom prst="rect">
              <a:avLst/>
            </a:prstGeom>
            <a:solidFill>
              <a:srgbClr val="80BD41">
                <a:alpha val="100000"/>
              </a:srgbClr>
            </a:solidFill>
          </p:spPr>
          <p:txBody>
            <a:bodyPr/>
            <a:lstStyle/>
            <a:p/>
          </p:txBody>
        </p:sp>
        <p:sp>
          <p:nvSpPr>
            <p:cNvPr id="60" name="rc60"/>
            <p:cNvSpPr/>
            <p:nvPr/>
          </p:nvSpPr>
          <p:spPr>
            <a:xfrm>
              <a:off x="5827506" y="3242849"/>
              <a:ext cx="239888" cy="63970"/>
            </a:xfrm>
            <a:prstGeom prst="rect">
              <a:avLst/>
            </a:prstGeom>
            <a:solidFill>
              <a:srgbClr val="1CABE2">
                <a:alpha val="100000"/>
              </a:srgbClr>
            </a:solidFill>
          </p:spPr>
          <p:txBody>
            <a:bodyPr/>
            <a:lstStyle/>
            <a:p/>
          </p:txBody>
        </p:sp>
        <p:sp>
          <p:nvSpPr>
            <p:cNvPr id="61" name="rc61"/>
            <p:cNvSpPr/>
            <p:nvPr/>
          </p:nvSpPr>
          <p:spPr>
            <a:xfrm>
              <a:off x="6094049" y="3304406"/>
              <a:ext cx="239888" cy="1003615"/>
            </a:xfrm>
            <a:prstGeom prst="rect">
              <a:avLst/>
            </a:prstGeom>
            <a:solidFill>
              <a:srgbClr val="80BD41">
                <a:alpha val="100000"/>
              </a:srgbClr>
            </a:solidFill>
          </p:spPr>
          <p:txBody>
            <a:bodyPr/>
            <a:lstStyle/>
            <a:p/>
          </p:txBody>
        </p:sp>
        <p:sp>
          <p:nvSpPr>
            <p:cNvPr id="62" name="rc62"/>
            <p:cNvSpPr/>
            <p:nvPr/>
          </p:nvSpPr>
          <p:spPr>
            <a:xfrm>
              <a:off x="6094049" y="3251600"/>
              <a:ext cx="239888" cy="52805"/>
            </a:xfrm>
            <a:prstGeom prst="rect">
              <a:avLst/>
            </a:prstGeom>
            <a:solidFill>
              <a:srgbClr val="1CABE2">
                <a:alpha val="100000"/>
              </a:srgbClr>
            </a:solidFill>
          </p:spPr>
          <p:txBody>
            <a:bodyPr/>
            <a:lstStyle/>
            <a:p/>
          </p:txBody>
        </p:sp>
        <p:sp>
          <p:nvSpPr>
            <p:cNvPr id="63" name="rc63"/>
            <p:cNvSpPr/>
            <p:nvPr/>
          </p:nvSpPr>
          <p:spPr>
            <a:xfrm>
              <a:off x="6360593" y="3326434"/>
              <a:ext cx="239888" cy="981587"/>
            </a:xfrm>
            <a:prstGeom prst="rect">
              <a:avLst/>
            </a:prstGeom>
            <a:solidFill>
              <a:srgbClr val="80BD41">
                <a:alpha val="100000"/>
              </a:srgbClr>
            </a:solidFill>
          </p:spPr>
          <p:txBody>
            <a:bodyPr/>
            <a:lstStyle/>
            <a:p/>
          </p:txBody>
        </p:sp>
        <p:sp>
          <p:nvSpPr>
            <p:cNvPr id="64" name="rc64"/>
            <p:cNvSpPr/>
            <p:nvPr/>
          </p:nvSpPr>
          <p:spPr>
            <a:xfrm>
              <a:off x="6360593" y="3285698"/>
              <a:ext cx="239888" cy="40736"/>
            </a:xfrm>
            <a:prstGeom prst="rect">
              <a:avLst/>
            </a:prstGeom>
            <a:solidFill>
              <a:srgbClr val="1CABE2">
                <a:alpha val="100000"/>
              </a:srgbClr>
            </a:solidFill>
          </p:spPr>
          <p:txBody>
            <a:bodyPr/>
            <a:lstStyle/>
            <a:p/>
          </p:txBody>
        </p:sp>
        <p:sp>
          <p:nvSpPr>
            <p:cNvPr id="65" name="rc65"/>
            <p:cNvSpPr/>
            <p:nvPr/>
          </p:nvSpPr>
          <p:spPr>
            <a:xfrm>
              <a:off x="6627136" y="3342125"/>
              <a:ext cx="239888" cy="965896"/>
            </a:xfrm>
            <a:prstGeom prst="rect">
              <a:avLst/>
            </a:prstGeom>
            <a:solidFill>
              <a:srgbClr val="80BD41">
                <a:alpha val="100000"/>
              </a:srgbClr>
            </a:solidFill>
          </p:spPr>
          <p:txBody>
            <a:bodyPr/>
            <a:lstStyle/>
            <a:p/>
          </p:txBody>
        </p:sp>
        <p:sp>
          <p:nvSpPr>
            <p:cNvPr id="66" name="rc66"/>
            <p:cNvSpPr/>
            <p:nvPr/>
          </p:nvSpPr>
          <p:spPr>
            <a:xfrm>
              <a:off x="6627136" y="3301992"/>
              <a:ext cx="239888" cy="40132"/>
            </a:xfrm>
            <a:prstGeom prst="rect">
              <a:avLst/>
            </a:prstGeom>
            <a:solidFill>
              <a:srgbClr val="1CABE2">
                <a:alpha val="100000"/>
              </a:srgbClr>
            </a:solidFill>
          </p:spPr>
          <p:txBody>
            <a:bodyPr/>
            <a:lstStyle/>
            <a:p/>
          </p:txBody>
        </p:sp>
        <p:sp>
          <p:nvSpPr>
            <p:cNvPr id="67" name="rc67"/>
            <p:cNvSpPr/>
            <p:nvPr/>
          </p:nvSpPr>
          <p:spPr>
            <a:xfrm>
              <a:off x="6893679" y="3296561"/>
              <a:ext cx="239888" cy="1011460"/>
            </a:xfrm>
            <a:prstGeom prst="rect">
              <a:avLst/>
            </a:prstGeom>
            <a:solidFill>
              <a:srgbClr val="80BD41">
                <a:alpha val="100000"/>
              </a:srgbClr>
            </a:solidFill>
          </p:spPr>
          <p:txBody>
            <a:bodyPr/>
            <a:lstStyle/>
            <a:p/>
          </p:txBody>
        </p:sp>
        <p:sp>
          <p:nvSpPr>
            <p:cNvPr id="68" name="rc68"/>
            <p:cNvSpPr/>
            <p:nvPr/>
          </p:nvSpPr>
          <p:spPr>
            <a:xfrm>
              <a:off x="6893679" y="3231986"/>
              <a:ext cx="239888" cy="64574"/>
            </a:xfrm>
            <a:prstGeom prst="rect">
              <a:avLst/>
            </a:prstGeom>
            <a:solidFill>
              <a:srgbClr val="1CABE2">
                <a:alpha val="100000"/>
              </a:srgbClr>
            </a:solidFill>
          </p:spPr>
          <p:txBody>
            <a:bodyPr/>
            <a:lstStyle/>
            <a:p/>
          </p:txBody>
        </p:sp>
        <p:sp>
          <p:nvSpPr>
            <p:cNvPr id="69" name="rc69"/>
            <p:cNvSpPr/>
            <p:nvPr/>
          </p:nvSpPr>
          <p:spPr>
            <a:xfrm>
              <a:off x="7160222" y="3374110"/>
              <a:ext cx="239888" cy="933911"/>
            </a:xfrm>
            <a:prstGeom prst="rect">
              <a:avLst/>
            </a:prstGeom>
            <a:solidFill>
              <a:srgbClr val="80BD41">
                <a:alpha val="100000"/>
              </a:srgbClr>
            </a:solidFill>
          </p:spPr>
          <p:txBody>
            <a:bodyPr/>
            <a:lstStyle/>
            <a:p/>
          </p:txBody>
        </p:sp>
        <p:sp>
          <p:nvSpPr>
            <p:cNvPr id="70" name="rc70"/>
            <p:cNvSpPr/>
            <p:nvPr/>
          </p:nvSpPr>
          <p:spPr>
            <a:xfrm>
              <a:off x="7160222" y="3314364"/>
              <a:ext cx="239888" cy="59746"/>
            </a:xfrm>
            <a:prstGeom prst="rect">
              <a:avLst/>
            </a:prstGeom>
            <a:solidFill>
              <a:srgbClr val="1CABE2">
                <a:alpha val="100000"/>
              </a:srgbClr>
            </a:solidFill>
          </p:spPr>
          <p:txBody>
            <a:bodyPr/>
            <a:lstStyle/>
            <a:p/>
          </p:txBody>
        </p:sp>
        <p:sp>
          <p:nvSpPr>
            <p:cNvPr id="71" name="rc71"/>
            <p:cNvSpPr/>
            <p:nvPr/>
          </p:nvSpPr>
          <p:spPr>
            <a:xfrm>
              <a:off x="7426765" y="3409415"/>
              <a:ext cx="239888" cy="898606"/>
            </a:xfrm>
            <a:prstGeom prst="rect">
              <a:avLst/>
            </a:prstGeom>
            <a:solidFill>
              <a:srgbClr val="80BD41">
                <a:alpha val="100000"/>
              </a:srgbClr>
            </a:solidFill>
          </p:spPr>
          <p:txBody>
            <a:bodyPr/>
            <a:lstStyle/>
            <a:p/>
          </p:txBody>
        </p:sp>
        <p:sp>
          <p:nvSpPr>
            <p:cNvPr id="72" name="rc72"/>
            <p:cNvSpPr/>
            <p:nvPr/>
          </p:nvSpPr>
          <p:spPr>
            <a:xfrm>
              <a:off x="7426765" y="3362040"/>
              <a:ext cx="239888" cy="47374"/>
            </a:xfrm>
            <a:prstGeom prst="rect">
              <a:avLst/>
            </a:prstGeom>
            <a:solidFill>
              <a:srgbClr val="1CABE2">
                <a:alpha val="100000"/>
              </a:srgbClr>
            </a:solidFill>
          </p:spPr>
          <p:txBody>
            <a:bodyPr/>
            <a:lstStyle/>
            <a:p/>
          </p:txBody>
        </p:sp>
        <p:sp>
          <p:nvSpPr>
            <p:cNvPr id="73" name="rc73"/>
            <p:cNvSpPr/>
            <p:nvPr/>
          </p:nvSpPr>
          <p:spPr>
            <a:xfrm>
              <a:off x="7693308" y="3420579"/>
              <a:ext cx="239888" cy="887441"/>
            </a:xfrm>
            <a:prstGeom prst="rect">
              <a:avLst/>
            </a:prstGeom>
            <a:solidFill>
              <a:srgbClr val="80BD41">
                <a:alpha val="100000"/>
              </a:srgbClr>
            </a:solidFill>
          </p:spPr>
          <p:txBody>
            <a:bodyPr/>
            <a:lstStyle/>
            <a:p/>
          </p:txBody>
        </p:sp>
        <p:sp>
          <p:nvSpPr>
            <p:cNvPr id="74" name="rc74"/>
            <p:cNvSpPr/>
            <p:nvPr/>
          </p:nvSpPr>
          <p:spPr>
            <a:xfrm>
              <a:off x="7693308" y="3363851"/>
              <a:ext cx="239888" cy="56728"/>
            </a:xfrm>
            <a:prstGeom prst="rect">
              <a:avLst/>
            </a:prstGeom>
            <a:solidFill>
              <a:srgbClr val="1CABE2">
                <a:alpha val="100000"/>
              </a:srgbClr>
            </a:solidFill>
          </p:spPr>
          <p:txBody>
            <a:bodyPr/>
            <a:lstStyle/>
            <a:p/>
          </p:txBody>
        </p:sp>
        <p:sp>
          <p:nvSpPr>
            <p:cNvPr id="75" name="rc75"/>
            <p:cNvSpPr/>
            <p:nvPr/>
          </p:nvSpPr>
          <p:spPr>
            <a:xfrm>
              <a:off x="7959851" y="3440796"/>
              <a:ext cx="239888" cy="867224"/>
            </a:xfrm>
            <a:prstGeom prst="rect">
              <a:avLst/>
            </a:prstGeom>
            <a:solidFill>
              <a:srgbClr val="80BD41">
                <a:alpha val="100000"/>
              </a:srgbClr>
            </a:solidFill>
          </p:spPr>
          <p:txBody>
            <a:bodyPr/>
            <a:lstStyle/>
            <a:p/>
          </p:txBody>
        </p:sp>
        <p:sp>
          <p:nvSpPr>
            <p:cNvPr id="76" name="rc76"/>
            <p:cNvSpPr/>
            <p:nvPr/>
          </p:nvSpPr>
          <p:spPr>
            <a:xfrm>
              <a:off x="7959851" y="3375619"/>
              <a:ext cx="239888" cy="65177"/>
            </a:xfrm>
            <a:prstGeom prst="rect">
              <a:avLst/>
            </a:prstGeom>
            <a:solidFill>
              <a:srgbClr val="1CABE2">
                <a:alpha val="100000"/>
              </a:srgbClr>
            </a:solidFill>
          </p:spPr>
          <p:txBody>
            <a:bodyPr/>
            <a:lstStyle/>
            <a:p/>
          </p:txBody>
        </p:sp>
        <p:sp>
          <p:nvSpPr>
            <p:cNvPr id="77" name="pl77"/>
            <p:cNvSpPr/>
            <p:nvPr/>
          </p:nvSpPr>
          <p:spPr>
            <a:xfrm>
              <a:off x="1416218" y="2095023"/>
              <a:ext cx="6663577" cy="134121"/>
            </a:xfrm>
            <a:custGeom>
              <a:avLst/>
              <a:pathLst>
                <a:path w="6663577" h="134121">
                  <a:moveTo>
                    <a:pt x="0" y="89414"/>
                  </a:moveTo>
                  <a:lnTo>
                    <a:pt x="266543" y="111767"/>
                  </a:lnTo>
                  <a:lnTo>
                    <a:pt x="533086" y="0"/>
                  </a:lnTo>
                  <a:lnTo>
                    <a:pt x="799629" y="22353"/>
                  </a:lnTo>
                  <a:lnTo>
                    <a:pt x="1066172" y="67060"/>
                  </a:lnTo>
                  <a:lnTo>
                    <a:pt x="1332715" y="67060"/>
                  </a:lnTo>
                  <a:lnTo>
                    <a:pt x="1599258" y="67060"/>
                  </a:lnTo>
                  <a:lnTo>
                    <a:pt x="1865801" y="67060"/>
                  </a:lnTo>
                  <a:lnTo>
                    <a:pt x="2132344" y="44707"/>
                  </a:lnTo>
                  <a:lnTo>
                    <a:pt x="2398888" y="44707"/>
                  </a:lnTo>
                  <a:lnTo>
                    <a:pt x="2665431" y="44707"/>
                  </a:lnTo>
                  <a:lnTo>
                    <a:pt x="2931974" y="44707"/>
                  </a:lnTo>
                  <a:lnTo>
                    <a:pt x="3198517" y="22353"/>
                  </a:lnTo>
                  <a:lnTo>
                    <a:pt x="3465060" y="22353"/>
                  </a:lnTo>
                  <a:lnTo>
                    <a:pt x="3731603" y="44707"/>
                  </a:lnTo>
                  <a:lnTo>
                    <a:pt x="3998146" y="67060"/>
                  </a:lnTo>
                  <a:lnTo>
                    <a:pt x="4264689" y="89414"/>
                  </a:lnTo>
                  <a:lnTo>
                    <a:pt x="4531233" y="111767"/>
                  </a:lnTo>
                  <a:lnTo>
                    <a:pt x="4797776" y="89414"/>
                  </a:lnTo>
                  <a:lnTo>
                    <a:pt x="5064319" y="67060"/>
                  </a:lnTo>
                  <a:lnTo>
                    <a:pt x="5330862" y="67060"/>
                  </a:lnTo>
                  <a:lnTo>
                    <a:pt x="5597405" y="111767"/>
                  </a:lnTo>
                  <a:lnTo>
                    <a:pt x="5863948" y="111767"/>
                  </a:lnTo>
                  <a:lnTo>
                    <a:pt x="6130491" y="89414"/>
                  </a:lnTo>
                  <a:lnTo>
                    <a:pt x="6397034" y="111767"/>
                  </a:lnTo>
                  <a:lnTo>
                    <a:pt x="6663577" y="134121"/>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1324790" y="2945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a:t>
              </a:r>
            </a:p>
          </p:txBody>
        </p:sp>
        <p:sp>
          <p:nvSpPr>
            <p:cNvPr id="90" name="tx90"/>
            <p:cNvSpPr/>
            <p:nvPr/>
          </p:nvSpPr>
          <p:spPr>
            <a:xfrm>
              <a:off x="2657505" y="28986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91" name="tx91"/>
            <p:cNvSpPr/>
            <p:nvPr/>
          </p:nvSpPr>
          <p:spPr>
            <a:xfrm>
              <a:off x="3990221" y="28666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a:t>
              </a:r>
            </a:p>
          </p:txBody>
        </p:sp>
        <p:sp>
          <p:nvSpPr>
            <p:cNvPr id="92" name="tx92"/>
            <p:cNvSpPr/>
            <p:nvPr/>
          </p:nvSpPr>
          <p:spPr>
            <a:xfrm>
              <a:off x="5322937" y="30601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a:t>
              </a:r>
            </a:p>
          </p:txBody>
        </p:sp>
        <p:sp>
          <p:nvSpPr>
            <p:cNvPr id="93" name="tx93"/>
            <p:cNvSpPr/>
            <p:nvPr/>
          </p:nvSpPr>
          <p:spPr>
            <a:xfrm>
              <a:off x="6389109" y="31497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94" name="tx94"/>
            <p:cNvSpPr/>
            <p:nvPr/>
          </p:nvSpPr>
          <p:spPr>
            <a:xfrm>
              <a:off x="6655652" y="31660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5" name="tx95"/>
            <p:cNvSpPr/>
            <p:nvPr/>
          </p:nvSpPr>
          <p:spPr>
            <a:xfrm>
              <a:off x="6922195" y="30960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a:t>
              </a:r>
            </a:p>
          </p:txBody>
        </p:sp>
        <p:sp>
          <p:nvSpPr>
            <p:cNvPr id="96" name="tx96"/>
            <p:cNvSpPr/>
            <p:nvPr/>
          </p:nvSpPr>
          <p:spPr>
            <a:xfrm>
              <a:off x="7188738" y="31786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a:t>
              </a:r>
            </a:p>
          </p:txBody>
        </p:sp>
        <p:sp>
          <p:nvSpPr>
            <p:cNvPr id="97" name="tx97"/>
            <p:cNvSpPr/>
            <p:nvPr/>
          </p:nvSpPr>
          <p:spPr>
            <a:xfrm>
              <a:off x="7455282" y="32260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98" name="tx98"/>
            <p:cNvSpPr/>
            <p:nvPr/>
          </p:nvSpPr>
          <p:spPr>
            <a:xfrm>
              <a:off x="7721825" y="3227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99" name="tx99"/>
            <p:cNvSpPr/>
            <p:nvPr/>
          </p:nvSpPr>
          <p:spPr>
            <a:xfrm>
              <a:off x="7988368" y="32393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30.9</a:t>
              </a:r>
            </a:p>
          </p:txBody>
        </p:sp>
        <p:sp>
          <p:nvSpPr>
            <p:cNvPr id="100" name="pl100"/>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901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a:t>
              </a:r>
            </a:p>
          </p:txBody>
        </p:sp>
        <p:sp>
          <p:nvSpPr>
            <p:cNvPr id="112" name="tx112"/>
            <p:cNvSpPr/>
            <p:nvPr/>
          </p:nvSpPr>
          <p:spPr>
            <a:xfrm>
              <a:off x="1390092" y="307783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3" name="tx113"/>
            <p:cNvSpPr/>
            <p:nvPr/>
          </p:nvSpPr>
          <p:spPr>
            <a:xfrm>
              <a:off x="2657505" y="3661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4" name="tx114"/>
            <p:cNvSpPr/>
            <p:nvPr/>
          </p:nvSpPr>
          <p:spPr>
            <a:xfrm>
              <a:off x="2683631" y="30250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4029398" y="364090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6" name="tx116"/>
            <p:cNvSpPr/>
            <p:nvPr/>
          </p:nvSpPr>
          <p:spPr>
            <a:xfrm>
              <a:off x="4016347" y="29868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7" name="tx117"/>
            <p:cNvSpPr/>
            <p:nvPr/>
          </p:nvSpPr>
          <p:spPr>
            <a:xfrm>
              <a:off x="5322937" y="37391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8" name="tx118"/>
            <p:cNvSpPr/>
            <p:nvPr/>
          </p:nvSpPr>
          <p:spPr>
            <a:xfrm>
              <a:off x="5349062" y="31832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9" name="tx119"/>
            <p:cNvSpPr/>
            <p:nvPr/>
          </p:nvSpPr>
          <p:spPr>
            <a:xfrm>
              <a:off x="6389109" y="37821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20" name="tx120"/>
            <p:cNvSpPr/>
            <p:nvPr/>
          </p:nvSpPr>
          <p:spPr>
            <a:xfrm>
              <a:off x="6415235" y="32721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6694829" y="378997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2" name="tx122"/>
            <p:cNvSpPr/>
            <p:nvPr/>
          </p:nvSpPr>
          <p:spPr>
            <a:xfrm>
              <a:off x="6681778" y="32869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3" name="tx123"/>
            <p:cNvSpPr/>
            <p:nvPr/>
          </p:nvSpPr>
          <p:spPr>
            <a:xfrm>
              <a:off x="6922195" y="37671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24" name="tx124"/>
            <p:cNvSpPr/>
            <p:nvPr/>
          </p:nvSpPr>
          <p:spPr>
            <a:xfrm>
              <a:off x="6948321" y="32303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5" name="tx125"/>
            <p:cNvSpPr/>
            <p:nvPr/>
          </p:nvSpPr>
          <p:spPr>
            <a:xfrm>
              <a:off x="7227915" y="380597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6" name="tx126"/>
            <p:cNvSpPr/>
            <p:nvPr/>
          </p:nvSpPr>
          <p:spPr>
            <a:xfrm>
              <a:off x="7254041" y="331033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7" name="tx127"/>
            <p:cNvSpPr/>
            <p:nvPr/>
          </p:nvSpPr>
          <p:spPr>
            <a:xfrm>
              <a:off x="7455282" y="3823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28" name="tx128"/>
            <p:cNvSpPr/>
            <p:nvPr/>
          </p:nvSpPr>
          <p:spPr>
            <a:xfrm>
              <a:off x="7481407" y="33506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9" name="tx129"/>
            <p:cNvSpPr/>
            <p:nvPr/>
          </p:nvSpPr>
          <p:spPr>
            <a:xfrm>
              <a:off x="7721825" y="38292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30" name="tx130"/>
            <p:cNvSpPr/>
            <p:nvPr/>
          </p:nvSpPr>
          <p:spPr>
            <a:xfrm>
              <a:off x="7747950" y="33571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31" name="tx131"/>
            <p:cNvSpPr/>
            <p:nvPr/>
          </p:nvSpPr>
          <p:spPr>
            <a:xfrm>
              <a:off x="7988368" y="3839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32" name="tx132"/>
            <p:cNvSpPr/>
            <p:nvPr/>
          </p:nvSpPr>
          <p:spPr>
            <a:xfrm>
              <a:off x="8014493" y="33743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524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3048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454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419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2892"/>
              <a:ext cx="1435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Croatia, 2000-2025</a:t>
              </a:r>
            </a:p>
          </p:txBody>
        </p:sp>
        <p:sp>
          <p:nvSpPr>
            <p:cNvPr id="164" name="pl164"/>
            <p:cNvSpPr/>
            <p:nvPr/>
          </p:nvSpPr>
          <p:spPr>
            <a:xfrm>
              <a:off x="22665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071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1477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0883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368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774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1180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312750" cy="129091"/>
            </a:xfrm>
            <a:prstGeom prst="rect">
              <a:avLst/>
            </a:prstGeom>
            <a:solidFill>
              <a:srgbClr val="80BD41">
                <a:alpha val="100000"/>
              </a:srgbClr>
            </a:solidFill>
          </p:spPr>
          <p:txBody>
            <a:bodyPr/>
            <a:lstStyle/>
            <a:p/>
          </p:txBody>
        </p:sp>
        <p:sp>
          <p:nvSpPr>
            <p:cNvPr id="176" name="rc176"/>
            <p:cNvSpPr/>
            <p:nvPr/>
          </p:nvSpPr>
          <p:spPr>
            <a:xfrm>
              <a:off x="7609024" y="5954972"/>
              <a:ext cx="261980" cy="129091"/>
            </a:xfrm>
            <a:prstGeom prst="rect">
              <a:avLst/>
            </a:prstGeom>
            <a:solidFill>
              <a:srgbClr val="1CABE2">
                <a:alpha val="100000"/>
              </a:srgbClr>
            </a:solidFill>
          </p:spPr>
          <p:txBody>
            <a:bodyPr/>
            <a:lstStyle/>
            <a:p/>
          </p:txBody>
        </p:sp>
        <p:sp>
          <p:nvSpPr>
            <p:cNvPr id="177" name="rc177"/>
            <p:cNvSpPr/>
            <p:nvPr/>
          </p:nvSpPr>
          <p:spPr>
            <a:xfrm>
              <a:off x="1296273" y="5793607"/>
              <a:ext cx="5707285" cy="129091"/>
            </a:xfrm>
            <a:prstGeom prst="rect">
              <a:avLst/>
            </a:prstGeom>
            <a:solidFill>
              <a:srgbClr val="80BD41">
                <a:alpha val="100000"/>
              </a:srgbClr>
            </a:solidFill>
          </p:spPr>
          <p:txBody>
            <a:bodyPr/>
            <a:lstStyle/>
            <a:p/>
          </p:txBody>
        </p:sp>
        <p:sp>
          <p:nvSpPr>
            <p:cNvPr id="178" name="rc178"/>
            <p:cNvSpPr/>
            <p:nvPr/>
          </p:nvSpPr>
          <p:spPr>
            <a:xfrm>
              <a:off x="7003558" y="5793607"/>
              <a:ext cx="364831" cy="129091"/>
            </a:xfrm>
            <a:prstGeom prst="rect">
              <a:avLst/>
            </a:prstGeom>
            <a:solidFill>
              <a:srgbClr val="1CABE2">
                <a:alpha val="100000"/>
              </a:srgbClr>
            </a:solidFill>
          </p:spPr>
          <p:txBody>
            <a:bodyPr/>
            <a:lstStyle/>
            <a:p/>
          </p:txBody>
        </p:sp>
        <p:sp>
          <p:nvSpPr>
            <p:cNvPr id="179" name="rc179"/>
            <p:cNvSpPr/>
            <p:nvPr/>
          </p:nvSpPr>
          <p:spPr>
            <a:xfrm>
              <a:off x="1296273" y="5632243"/>
              <a:ext cx="5577265" cy="129091"/>
            </a:xfrm>
            <a:prstGeom prst="rect">
              <a:avLst/>
            </a:prstGeom>
            <a:solidFill>
              <a:srgbClr val="80BD41">
                <a:alpha val="100000"/>
              </a:srgbClr>
            </a:solidFill>
          </p:spPr>
          <p:txBody>
            <a:bodyPr/>
            <a:lstStyle/>
            <a:p/>
          </p:txBody>
        </p:sp>
        <p:sp>
          <p:nvSpPr>
            <p:cNvPr id="180" name="rc180"/>
            <p:cNvSpPr/>
            <p:nvPr/>
          </p:nvSpPr>
          <p:spPr>
            <a:xfrm>
              <a:off x="6873539" y="5632243"/>
              <a:ext cx="419168" cy="129091"/>
            </a:xfrm>
            <a:prstGeom prst="rect">
              <a:avLst/>
            </a:prstGeom>
            <a:solidFill>
              <a:srgbClr val="1CABE2">
                <a:alpha val="100000"/>
              </a:srgbClr>
            </a:solidFill>
          </p:spPr>
          <p:txBody>
            <a:bodyPr/>
            <a:lstStyle/>
            <a:p/>
          </p:txBody>
        </p:sp>
        <p:sp>
          <p:nvSpPr>
            <p:cNvPr id="181" name="tx181"/>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82" name="tx182"/>
            <p:cNvSpPr/>
            <p:nvPr/>
          </p:nvSpPr>
          <p:spPr>
            <a:xfrm>
              <a:off x="755946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31.3</a:t>
              </a:r>
            </a:p>
          </p:txBody>
        </p:sp>
        <p:sp>
          <p:nvSpPr>
            <p:cNvPr id="183" name="tx183"/>
            <p:cNvSpPr/>
            <p:nvPr/>
          </p:nvSpPr>
          <p:spPr>
            <a:xfrm>
              <a:off x="7482039"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30.9</a:t>
              </a:r>
            </a:p>
          </p:txBody>
        </p:sp>
        <p:sp>
          <p:nvSpPr>
            <p:cNvPr id="184" name="tx184"/>
            <p:cNvSpPr/>
            <p:nvPr/>
          </p:nvSpPr>
          <p:spPr>
            <a:xfrm>
              <a:off x="4347155"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185" name="tx185"/>
            <p:cNvSpPr/>
            <p:nvPr/>
          </p:nvSpPr>
          <p:spPr>
            <a:xfrm>
              <a:off x="7664665"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6" name="tx186"/>
            <p:cNvSpPr/>
            <p:nvPr/>
          </p:nvSpPr>
          <p:spPr>
            <a:xfrm>
              <a:off x="404442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a:t>
              </a:r>
            </a:p>
          </p:txBody>
        </p:sp>
        <p:sp>
          <p:nvSpPr>
            <p:cNvPr id="187" name="tx187"/>
            <p:cNvSpPr/>
            <p:nvPr/>
          </p:nvSpPr>
          <p:spPr>
            <a:xfrm>
              <a:off x="7110625"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8" name="tx188"/>
            <p:cNvSpPr/>
            <p:nvPr/>
          </p:nvSpPr>
          <p:spPr>
            <a:xfrm>
              <a:off x="397941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189" name="tx189"/>
            <p:cNvSpPr/>
            <p:nvPr/>
          </p:nvSpPr>
          <p:spPr>
            <a:xfrm>
              <a:off x="7007774"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5917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509976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6" name="tx196"/>
            <p:cNvSpPr/>
            <p:nvPr/>
          </p:nvSpPr>
          <p:spPr>
            <a:xfrm>
              <a:off x="7040359"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(93%) was lower than in 2019 (96%).
The number of children vaccinated with DTP1 decreased 12%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131228"/>
            </a:xfrm>
            <a:custGeom>
              <a:avLst/>
              <a:pathLst>
                <a:path w="3397293" h="131228">
                  <a:moveTo>
                    <a:pt x="0" y="87485"/>
                  </a:moveTo>
                  <a:lnTo>
                    <a:pt x="135891" y="65614"/>
                  </a:lnTo>
                  <a:lnTo>
                    <a:pt x="271783" y="43742"/>
                  </a:lnTo>
                  <a:lnTo>
                    <a:pt x="407675" y="65614"/>
                  </a:lnTo>
                  <a:lnTo>
                    <a:pt x="543566" y="21871"/>
                  </a:lnTo>
                  <a:lnTo>
                    <a:pt x="679458" y="21871"/>
                  </a:lnTo>
                  <a:lnTo>
                    <a:pt x="815350" y="21871"/>
                  </a:lnTo>
                  <a:lnTo>
                    <a:pt x="951242" y="21871"/>
                  </a:lnTo>
                  <a:lnTo>
                    <a:pt x="1087133" y="21871"/>
                  </a:lnTo>
                  <a:lnTo>
                    <a:pt x="1223025" y="21871"/>
                  </a:lnTo>
                  <a:lnTo>
                    <a:pt x="1358917" y="0"/>
                  </a:lnTo>
                  <a:lnTo>
                    <a:pt x="1494809" y="21871"/>
                  </a:lnTo>
                  <a:lnTo>
                    <a:pt x="1630700" y="21871"/>
                  </a:lnTo>
                  <a:lnTo>
                    <a:pt x="1766592" y="21871"/>
                  </a:lnTo>
                  <a:lnTo>
                    <a:pt x="1902484" y="43742"/>
                  </a:lnTo>
                  <a:lnTo>
                    <a:pt x="2038375" y="65614"/>
                  </a:lnTo>
                  <a:lnTo>
                    <a:pt x="2174267" y="87485"/>
                  </a:lnTo>
                  <a:lnTo>
                    <a:pt x="2310159" y="109356"/>
                  </a:lnTo>
                  <a:lnTo>
                    <a:pt x="2446051" y="87485"/>
                  </a:lnTo>
                  <a:lnTo>
                    <a:pt x="2581942" y="65614"/>
                  </a:lnTo>
                  <a:lnTo>
                    <a:pt x="2717834" y="65614"/>
                  </a:lnTo>
                  <a:lnTo>
                    <a:pt x="2853726" y="109356"/>
                  </a:lnTo>
                  <a:lnTo>
                    <a:pt x="2989618" y="109356"/>
                  </a:lnTo>
                  <a:lnTo>
                    <a:pt x="3125509" y="87485"/>
                  </a:lnTo>
                  <a:lnTo>
                    <a:pt x="3261401" y="109356"/>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131228"/>
            </a:xfrm>
            <a:custGeom>
              <a:avLst/>
              <a:pathLst>
                <a:path w="3397293" h="131228">
                  <a:moveTo>
                    <a:pt x="0" y="87485"/>
                  </a:moveTo>
                  <a:lnTo>
                    <a:pt x="135891" y="65614"/>
                  </a:lnTo>
                  <a:lnTo>
                    <a:pt x="271783" y="43742"/>
                  </a:lnTo>
                  <a:lnTo>
                    <a:pt x="407675" y="65614"/>
                  </a:lnTo>
                  <a:lnTo>
                    <a:pt x="543566" y="21871"/>
                  </a:lnTo>
                  <a:lnTo>
                    <a:pt x="679458" y="21871"/>
                  </a:lnTo>
                  <a:lnTo>
                    <a:pt x="815350" y="21871"/>
                  </a:lnTo>
                  <a:lnTo>
                    <a:pt x="951242" y="21871"/>
                  </a:lnTo>
                  <a:lnTo>
                    <a:pt x="1087133" y="21871"/>
                  </a:lnTo>
                  <a:lnTo>
                    <a:pt x="1223025" y="21871"/>
                  </a:lnTo>
                  <a:lnTo>
                    <a:pt x="1358917" y="0"/>
                  </a:lnTo>
                  <a:lnTo>
                    <a:pt x="1494809" y="21871"/>
                  </a:lnTo>
                  <a:lnTo>
                    <a:pt x="1630700" y="21871"/>
                  </a:lnTo>
                  <a:lnTo>
                    <a:pt x="1766592" y="21871"/>
                  </a:lnTo>
                  <a:lnTo>
                    <a:pt x="1902484" y="43742"/>
                  </a:lnTo>
                  <a:lnTo>
                    <a:pt x="2038375" y="65614"/>
                  </a:lnTo>
                  <a:lnTo>
                    <a:pt x="2174267" y="87485"/>
                  </a:lnTo>
                  <a:lnTo>
                    <a:pt x="2310159" y="109356"/>
                  </a:lnTo>
                  <a:lnTo>
                    <a:pt x="2446051" y="87485"/>
                  </a:lnTo>
                  <a:lnTo>
                    <a:pt x="2581942" y="65614"/>
                  </a:lnTo>
                  <a:lnTo>
                    <a:pt x="2717834" y="65614"/>
                  </a:lnTo>
                  <a:lnTo>
                    <a:pt x="2853726" y="109356"/>
                  </a:lnTo>
                  <a:lnTo>
                    <a:pt x="2989618" y="109356"/>
                  </a:lnTo>
                  <a:lnTo>
                    <a:pt x="3125509" y="87485"/>
                  </a:lnTo>
                  <a:lnTo>
                    <a:pt x="3261401" y="109356"/>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131228"/>
            </a:xfrm>
            <a:custGeom>
              <a:avLst/>
              <a:pathLst>
                <a:path w="3397293" h="131228">
                  <a:moveTo>
                    <a:pt x="0" y="87485"/>
                  </a:moveTo>
                  <a:lnTo>
                    <a:pt x="135891" y="65614"/>
                  </a:lnTo>
                  <a:lnTo>
                    <a:pt x="271783" y="43742"/>
                  </a:lnTo>
                  <a:lnTo>
                    <a:pt x="407675" y="65614"/>
                  </a:lnTo>
                  <a:lnTo>
                    <a:pt x="543566" y="21871"/>
                  </a:lnTo>
                  <a:lnTo>
                    <a:pt x="679458" y="21871"/>
                  </a:lnTo>
                  <a:lnTo>
                    <a:pt x="815350" y="21871"/>
                  </a:lnTo>
                  <a:lnTo>
                    <a:pt x="951242" y="21871"/>
                  </a:lnTo>
                  <a:lnTo>
                    <a:pt x="1087133" y="21871"/>
                  </a:lnTo>
                  <a:lnTo>
                    <a:pt x="1223025" y="21871"/>
                  </a:lnTo>
                  <a:lnTo>
                    <a:pt x="1358917" y="0"/>
                  </a:lnTo>
                  <a:lnTo>
                    <a:pt x="1494809" y="21871"/>
                  </a:lnTo>
                  <a:lnTo>
                    <a:pt x="1630700" y="21871"/>
                  </a:lnTo>
                  <a:lnTo>
                    <a:pt x="1766592" y="21871"/>
                  </a:lnTo>
                  <a:lnTo>
                    <a:pt x="1902484" y="43742"/>
                  </a:lnTo>
                  <a:lnTo>
                    <a:pt x="2038375" y="65614"/>
                  </a:lnTo>
                  <a:lnTo>
                    <a:pt x="2174267" y="87485"/>
                  </a:lnTo>
                  <a:lnTo>
                    <a:pt x="2310159" y="109356"/>
                  </a:lnTo>
                  <a:lnTo>
                    <a:pt x="2446051" y="87485"/>
                  </a:lnTo>
                  <a:lnTo>
                    <a:pt x="2581942" y="65614"/>
                  </a:lnTo>
                  <a:lnTo>
                    <a:pt x="2717834" y="65614"/>
                  </a:lnTo>
                  <a:lnTo>
                    <a:pt x="2853726" y="109356"/>
                  </a:lnTo>
                  <a:lnTo>
                    <a:pt x="2989618" y="109356"/>
                  </a:lnTo>
                  <a:lnTo>
                    <a:pt x="3125509" y="87485"/>
                  </a:lnTo>
                  <a:lnTo>
                    <a:pt x="3261401" y="109356"/>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988970"/>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60" name="tx60"/>
            <p:cNvSpPr/>
            <p:nvPr/>
          </p:nvSpPr>
          <p:spPr>
            <a:xfrm>
              <a:off x="27933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5463" y="1403693"/>
              <a:ext cx="24482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Croatia,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13755"/>
              <a:ext cx="3397293" cy="510331"/>
            </a:xfrm>
            <a:custGeom>
              <a:avLst/>
              <a:pathLst>
                <a:path w="3397293" h="510331">
                  <a:moveTo>
                    <a:pt x="0" y="340220"/>
                  </a:moveTo>
                  <a:lnTo>
                    <a:pt x="135891" y="255165"/>
                  </a:lnTo>
                  <a:lnTo>
                    <a:pt x="271783" y="170110"/>
                  </a:lnTo>
                  <a:lnTo>
                    <a:pt x="407675" y="255165"/>
                  </a:lnTo>
                  <a:lnTo>
                    <a:pt x="543566" y="85055"/>
                  </a:lnTo>
                  <a:lnTo>
                    <a:pt x="679458" y="85055"/>
                  </a:lnTo>
                  <a:lnTo>
                    <a:pt x="815350" y="85055"/>
                  </a:lnTo>
                  <a:lnTo>
                    <a:pt x="951242" y="85055"/>
                  </a:lnTo>
                  <a:lnTo>
                    <a:pt x="1087133" y="85055"/>
                  </a:lnTo>
                  <a:lnTo>
                    <a:pt x="1223025" y="85055"/>
                  </a:lnTo>
                  <a:lnTo>
                    <a:pt x="1358917" y="0"/>
                  </a:lnTo>
                  <a:lnTo>
                    <a:pt x="1494809" y="85055"/>
                  </a:lnTo>
                  <a:lnTo>
                    <a:pt x="1630700" y="85055"/>
                  </a:lnTo>
                  <a:lnTo>
                    <a:pt x="1766592" y="85055"/>
                  </a:lnTo>
                  <a:lnTo>
                    <a:pt x="1902484" y="170110"/>
                  </a:lnTo>
                  <a:lnTo>
                    <a:pt x="2038375" y="255165"/>
                  </a:lnTo>
                  <a:lnTo>
                    <a:pt x="2174267" y="340220"/>
                  </a:lnTo>
                  <a:lnTo>
                    <a:pt x="2310159" y="425276"/>
                  </a:lnTo>
                  <a:lnTo>
                    <a:pt x="2446051" y="340220"/>
                  </a:lnTo>
                  <a:lnTo>
                    <a:pt x="2581942" y="255165"/>
                  </a:lnTo>
                  <a:lnTo>
                    <a:pt x="2717834" y="255165"/>
                  </a:lnTo>
                  <a:lnTo>
                    <a:pt x="2853726" y="425276"/>
                  </a:lnTo>
                  <a:lnTo>
                    <a:pt x="2989618" y="425276"/>
                  </a:lnTo>
                  <a:lnTo>
                    <a:pt x="3125509" y="340220"/>
                  </a:lnTo>
                  <a:lnTo>
                    <a:pt x="3261401" y="425276"/>
                  </a:lnTo>
                  <a:lnTo>
                    <a:pt x="3397293" y="510331"/>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1190773"/>
            </a:xfrm>
            <a:custGeom>
              <a:avLst/>
              <a:pathLst>
                <a:path w="3397293" h="1190773">
                  <a:moveTo>
                    <a:pt x="0" y="1190773"/>
                  </a:moveTo>
                  <a:lnTo>
                    <a:pt x="135891" y="1190773"/>
                  </a:lnTo>
                  <a:lnTo>
                    <a:pt x="271783" y="1190773"/>
                  </a:lnTo>
                  <a:lnTo>
                    <a:pt x="407675" y="1020662"/>
                  </a:lnTo>
                  <a:lnTo>
                    <a:pt x="543566" y="850552"/>
                  </a:lnTo>
                  <a:lnTo>
                    <a:pt x="679458" y="765497"/>
                  </a:lnTo>
                  <a:lnTo>
                    <a:pt x="815350" y="680441"/>
                  </a:lnTo>
                  <a:lnTo>
                    <a:pt x="951242" y="680441"/>
                  </a:lnTo>
                  <a:lnTo>
                    <a:pt x="1087133" y="425276"/>
                  </a:lnTo>
                  <a:lnTo>
                    <a:pt x="1223025" y="255165"/>
                  </a:lnTo>
                  <a:lnTo>
                    <a:pt x="1358917" y="255165"/>
                  </a:lnTo>
                  <a:lnTo>
                    <a:pt x="1494809" y="170110"/>
                  </a:lnTo>
                  <a:lnTo>
                    <a:pt x="1630700" y="170110"/>
                  </a:lnTo>
                  <a:lnTo>
                    <a:pt x="1766592" y="170110"/>
                  </a:lnTo>
                  <a:lnTo>
                    <a:pt x="1902484" y="170110"/>
                  </a:lnTo>
                  <a:lnTo>
                    <a:pt x="2038375" y="85055"/>
                  </a:lnTo>
                  <a:lnTo>
                    <a:pt x="2174267" y="0"/>
                  </a:lnTo>
                  <a:lnTo>
                    <a:pt x="2310159" y="0"/>
                  </a:lnTo>
                  <a:lnTo>
                    <a:pt x="2446051" y="0"/>
                  </a:lnTo>
                  <a:lnTo>
                    <a:pt x="2581942" y="0"/>
                  </a:lnTo>
                  <a:lnTo>
                    <a:pt x="2717834" y="255165"/>
                  </a:lnTo>
                  <a:lnTo>
                    <a:pt x="2853726" y="425276"/>
                  </a:lnTo>
                  <a:lnTo>
                    <a:pt x="2989618" y="85055"/>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13755"/>
              <a:ext cx="3397293" cy="935607"/>
            </a:xfrm>
            <a:custGeom>
              <a:avLst/>
              <a:pathLst>
                <a:path w="3397293" h="935607">
                  <a:moveTo>
                    <a:pt x="0" y="340220"/>
                  </a:moveTo>
                  <a:lnTo>
                    <a:pt x="135891" y="170110"/>
                  </a:lnTo>
                  <a:lnTo>
                    <a:pt x="271783" y="510331"/>
                  </a:lnTo>
                  <a:lnTo>
                    <a:pt x="407675" y="935607"/>
                  </a:lnTo>
                  <a:lnTo>
                    <a:pt x="543566" y="340220"/>
                  </a:lnTo>
                  <a:lnTo>
                    <a:pt x="679458" y="170110"/>
                  </a:lnTo>
                  <a:lnTo>
                    <a:pt x="815350" y="170110"/>
                  </a:lnTo>
                  <a:lnTo>
                    <a:pt x="951242" y="0"/>
                  </a:lnTo>
                  <a:lnTo>
                    <a:pt x="1087133" y="0"/>
                  </a:lnTo>
                  <a:lnTo>
                    <a:pt x="1223025" y="255165"/>
                  </a:lnTo>
                  <a:lnTo>
                    <a:pt x="1358917" y="340220"/>
                  </a:lnTo>
                  <a:lnTo>
                    <a:pt x="1494809" y="425276"/>
                  </a:lnTo>
                  <a:lnTo>
                    <a:pt x="1630700" y="170110"/>
                  </a:lnTo>
                  <a:lnTo>
                    <a:pt x="1766592" y="85055"/>
                  </a:lnTo>
                  <a:lnTo>
                    <a:pt x="1902484" y="680441"/>
                  </a:lnTo>
                  <a:lnTo>
                    <a:pt x="2038375" y="595386"/>
                  </a:lnTo>
                  <a:lnTo>
                    <a:pt x="2174267" y="765497"/>
                  </a:lnTo>
                  <a:lnTo>
                    <a:pt x="2310159" y="510331"/>
                  </a:lnTo>
                  <a:lnTo>
                    <a:pt x="2446051" y="340220"/>
                  </a:lnTo>
                  <a:lnTo>
                    <a:pt x="2581942" y="255165"/>
                  </a:lnTo>
                  <a:lnTo>
                    <a:pt x="2717834" y="595386"/>
                  </a:lnTo>
                  <a:lnTo>
                    <a:pt x="2853726" y="595386"/>
                  </a:lnTo>
                  <a:lnTo>
                    <a:pt x="2989618" y="510331"/>
                  </a:lnTo>
                  <a:lnTo>
                    <a:pt x="3125509" y="510331"/>
                  </a:lnTo>
                  <a:lnTo>
                    <a:pt x="3261401" y="765497"/>
                  </a:lnTo>
                  <a:lnTo>
                    <a:pt x="3397293" y="680441"/>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13755"/>
              <a:ext cx="3397293" cy="510331"/>
            </a:xfrm>
            <a:custGeom>
              <a:avLst/>
              <a:pathLst>
                <a:path w="3397293" h="510331">
                  <a:moveTo>
                    <a:pt x="0" y="340220"/>
                  </a:moveTo>
                  <a:lnTo>
                    <a:pt x="135891" y="255165"/>
                  </a:lnTo>
                  <a:lnTo>
                    <a:pt x="271783" y="170110"/>
                  </a:lnTo>
                  <a:lnTo>
                    <a:pt x="407675" y="255165"/>
                  </a:lnTo>
                  <a:lnTo>
                    <a:pt x="543566" y="85055"/>
                  </a:lnTo>
                  <a:lnTo>
                    <a:pt x="679458" y="85055"/>
                  </a:lnTo>
                  <a:lnTo>
                    <a:pt x="815350" y="85055"/>
                  </a:lnTo>
                  <a:lnTo>
                    <a:pt x="951242" y="85055"/>
                  </a:lnTo>
                  <a:lnTo>
                    <a:pt x="1087133" y="85055"/>
                  </a:lnTo>
                  <a:lnTo>
                    <a:pt x="1223025" y="85055"/>
                  </a:lnTo>
                  <a:lnTo>
                    <a:pt x="1358917" y="0"/>
                  </a:lnTo>
                  <a:lnTo>
                    <a:pt x="1494809" y="85055"/>
                  </a:lnTo>
                  <a:lnTo>
                    <a:pt x="1630700" y="85055"/>
                  </a:lnTo>
                  <a:lnTo>
                    <a:pt x="1766592" y="85055"/>
                  </a:lnTo>
                  <a:lnTo>
                    <a:pt x="1902484" y="170110"/>
                  </a:lnTo>
                  <a:lnTo>
                    <a:pt x="2038375" y="255165"/>
                  </a:lnTo>
                  <a:lnTo>
                    <a:pt x="2174267" y="340220"/>
                  </a:lnTo>
                  <a:lnTo>
                    <a:pt x="2310159" y="425276"/>
                  </a:lnTo>
                  <a:lnTo>
                    <a:pt x="2446051" y="340220"/>
                  </a:lnTo>
                  <a:lnTo>
                    <a:pt x="2581942" y="255165"/>
                  </a:lnTo>
                  <a:lnTo>
                    <a:pt x="2717834" y="255165"/>
                  </a:lnTo>
                  <a:lnTo>
                    <a:pt x="2853726" y="425276"/>
                  </a:lnTo>
                  <a:lnTo>
                    <a:pt x="2989618" y="425276"/>
                  </a:lnTo>
                  <a:lnTo>
                    <a:pt x="3125509" y="340220"/>
                  </a:lnTo>
                  <a:lnTo>
                    <a:pt x="3261401" y="425276"/>
                  </a:lnTo>
                  <a:lnTo>
                    <a:pt x="3397293" y="510331"/>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7766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7766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7766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7766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77667"/>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77667"/>
              <a:ext cx="0" cy="646419"/>
            </a:xfrm>
            <a:custGeom>
              <a:avLst/>
              <a:pathLst>
                <a:path w="0" h="646419">
                  <a:moveTo>
                    <a:pt x="0" y="64641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13755"/>
              <a:ext cx="3397293" cy="510331"/>
            </a:xfrm>
            <a:custGeom>
              <a:avLst/>
              <a:pathLst>
                <a:path w="3397293" h="510331">
                  <a:moveTo>
                    <a:pt x="0" y="340220"/>
                  </a:moveTo>
                  <a:lnTo>
                    <a:pt x="135891" y="255165"/>
                  </a:lnTo>
                  <a:lnTo>
                    <a:pt x="271783" y="170110"/>
                  </a:lnTo>
                  <a:lnTo>
                    <a:pt x="407675" y="255165"/>
                  </a:lnTo>
                  <a:lnTo>
                    <a:pt x="543566" y="85055"/>
                  </a:lnTo>
                  <a:lnTo>
                    <a:pt x="679458" y="85055"/>
                  </a:lnTo>
                  <a:lnTo>
                    <a:pt x="815350" y="85055"/>
                  </a:lnTo>
                  <a:lnTo>
                    <a:pt x="951242" y="85055"/>
                  </a:lnTo>
                  <a:lnTo>
                    <a:pt x="1087133" y="85055"/>
                  </a:lnTo>
                  <a:lnTo>
                    <a:pt x="1223025" y="85055"/>
                  </a:lnTo>
                  <a:lnTo>
                    <a:pt x="1358917" y="0"/>
                  </a:lnTo>
                  <a:lnTo>
                    <a:pt x="1494809" y="85055"/>
                  </a:lnTo>
                  <a:lnTo>
                    <a:pt x="1630700" y="85055"/>
                  </a:lnTo>
                  <a:lnTo>
                    <a:pt x="1766592" y="85055"/>
                  </a:lnTo>
                  <a:lnTo>
                    <a:pt x="1902484" y="170110"/>
                  </a:lnTo>
                  <a:lnTo>
                    <a:pt x="2038375" y="255165"/>
                  </a:lnTo>
                  <a:lnTo>
                    <a:pt x="2174267" y="340220"/>
                  </a:lnTo>
                  <a:lnTo>
                    <a:pt x="2310159" y="425276"/>
                  </a:lnTo>
                  <a:lnTo>
                    <a:pt x="2446051" y="340220"/>
                  </a:lnTo>
                  <a:lnTo>
                    <a:pt x="2581942" y="255165"/>
                  </a:lnTo>
                  <a:lnTo>
                    <a:pt x="2717834" y="255165"/>
                  </a:lnTo>
                  <a:lnTo>
                    <a:pt x="2853726" y="425276"/>
                  </a:lnTo>
                  <a:lnTo>
                    <a:pt x="2989618" y="425276"/>
                  </a:lnTo>
                  <a:lnTo>
                    <a:pt x="3125509" y="340220"/>
                  </a:lnTo>
                  <a:lnTo>
                    <a:pt x="3261401" y="425276"/>
                  </a:lnTo>
                  <a:lnTo>
                    <a:pt x="3397293" y="510331"/>
                  </a:lnTo>
                </a:path>
              </a:pathLst>
            </a:custGeom>
            <a:ln w="27101" cap="flat">
              <a:solidFill>
                <a:srgbClr val="0058AB">
                  <a:alpha val="100000"/>
                </a:srgbClr>
              </a:solidFill>
              <a:prstDash val="solid"/>
              <a:round/>
            </a:ln>
          </p:spPr>
          <p:txBody>
            <a:bodyPr/>
            <a:lstStyle/>
            <a:p/>
          </p:txBody>
        </p:sp>
        <p:sp>
          <p:nvSpPr>
            <p:cNvPr id="95" name="tx95"/>
            <p:cNvSpPr/>
            <p:nvPr/>
          </p:nvSpPr>
          <p:spPr>
            <a:xfrm>
              <a:off x="5389469"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086977" y="2404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766436" y="24031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445895"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4032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404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24031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25513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429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053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01052" y="4988970"/>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123" name="tx123"/>
            <p:cNvSpPr/>
            <p:nvPr/>
          </p:nvSpPr>
          <p:spPr>
            <a:xfrm>
              <a:off x="711002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7248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6330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2648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8965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9489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5807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5350374" cy="114824"/>
            </a:xfrm>
            <a:prstGeom prst="rect">
              <a:avLst/>
            </a:prstGeom>
            <a:solidFill>
              <a:srgbClr val="1CABE2">
                <a:alpha val="80000"/>
              </a:srgbClr>
            </a:solidFill>
          </p:spPr>
          <p:txBody>
            <a:bodyPr/>
            <a:lstStyle/>
            <a:p/>
          </p:txBody>
        </p:sp>
        <p:sp>
          <p:nvSpPr>
            <p:cNvPr id="136" name="rc136"/>
            <p:cNvSpPr/>
            <p:nvPr/>
          </p:nvSpPr>
          <p:spPr>
            <a:xfrm>
              <a:off x="1317178" y="5743865"/>
              <a:ext cx="6587303"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59935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623111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Croatia (91%) was 6 percentage points higher than the global average (85%) and 4 percentage points higher than the average across all ECAR countries (87%).
National DTP3 coverage was 3 percentage points lower than in 2019 (94%).
This equates to 3,000 un- and undervaccinated children in 2025 compared to 2,000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Croatia DTP3 coverage was 91% - this is 3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Croatia ranked number 11 out of 21 countries for lowest DTP3 coverage (based on tied ranks).
Croatia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Croatia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20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20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62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820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2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20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720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920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15257"/>
              <a:ext cx="239888" cy="1096752"/>
            </a:xfrm>
            <a:prstGeom prst="rect">
              <a:avLst/>
            </a:prstGeom>
            <a:solidFill>
              <a:srgbClr val="80BD41">
                <a:alpha val="100000"/>
              </a:srgbClr>
            </a:solidFill>
          </p:spPr>
          <p:txBody>
            <a:bodyPr/>
            <a:lstStyle/>
            <a:p/>
          </p:txBody>
        </p:sp>
        <p:sp>
          <p:nvSpPr>
            <p:cNvPr id="26" name="rc26"/>
            <p:cNvSpPr/>
            <p:nvPr/>
          </p:nvSpPr>
          <p:spPr>
            <a:xfrm>
              <a:off x="1296273" y="3032609"/>
              <a:ext cx="239888" cy="82647"/>
            </a:xfrm>
            <a:prstGeom prst="rect">
              <a:avLst/>
            </a:prstGeom>
            <a:solidFill>
              <a:srgbClr val="1CABE2">
                <a:alpha val="100000"/>
              </a:srgbClr>
            </a:solidFill>
          </p:spPr>
          <p:txBody>
            <a:bodyPr/>
            <a:lstStyle/>
            <a:p/>
          </p:txBody>
        </p:sp>
        <p:sp>
          <p:nvSpPr>
            <p:cNvPr id="27" name="rc27"/>
            <p:cNvSpPr/>
            <p:nvPr/>
          </p:nvSpPr>
          <p:spPr>
            <a:xfrm>
              <a:off x="1562816" y="3103367"/>
              <a:ext cx="239888" cy="1108642"/>
            </a:xfrm>
            <a:prstGeom prst="rect">
              <a:avLst/>
            </a:prstGeom>
            <a:solidFill>
              <a:srgbClr val="80BD41">
                <a:alpha val="100000"/>
              </a:srgbClr>
            </a:solidFill>
          </p:spPr>
          <p:txBody>
            <a:bodyPr/>
            <a:lstStyle/>
            <a:p/>
          </p:txBody>
        </p:sp>
        <p:sp>
          <p:nvSpPr>
            <p:cNvPr id="28" name="rc28"/>
            <p:cNvSpPr/>
            <p:nvPr/>
          </p:nvSpPr>
          <p:spPr>
            <a:xfrm>
              <a:off x="1562816" y="3032609"/>
              <a:ext cx="239888" cy="70758"/>
            </a:xfrm>
            <a:prstGeom prst="rect">
              <a:avLst/>
            </a:prstGeom>
            <a:solidFill>
              <a:srgbClr val="1CABE2">
                <a:alpha val="100000"/>
              </a:srgbClr>
            </a:solidFill>
          </p:spPr>
          <p:txBody>
            <a:bodyPr/>
            <a:lstStyle/>
            <a:p/>
          </p:txBody>
        </p:sp>
        <p:sp>
          <p:nvSpPr>
            <p:cNvPr id="29" name="rc29"/>
            <p:cNvSpPr/>
            <p:nvPr/>
          </p:nvSpPr>
          <p:spPr>
            <a:xfrm>
              <a:off x="1829360" y="3113227"/>
              <a:ext cx="239888" cy="1098782"/>
            </a:xfrm>
            <a:prstGeom prst="rect">
              <a:avLst/>
            </a:prstGeom>
            <a:solidFill>
              <a:srgbClr val="80BD41">
                <a:alpha val="100000"/>
              </a:srgbClr>
            </a:solidFill>
          </p:spPr>
          <p:txBody>
            <a:bodyPr/>
            <a:lstStyle/>
            <a:p/>
          </p:txBody>
        </p:sp>
        <p:sp>
          <p:nvSpPr>
            <p:cNvPr id="30" name="rc30"/>
            <p:cNvSpPr/>
            <p:nvPr/>
          </p:nvSpPr>
          <p:spPr>
            <a:xfrm>
              <a:off x="1829360" y="3055518"/>
              <a:ext cx="239888" cy="57708"/>
            </a:xfrm>
            <a:prstGeom prst="rect">
              <a:avLst/>
            </a:prstGeom>
            <a:solidFill>
              <a:srgbClr val="1CABE2">
                <a:alpha val="100000"/>
              </a:srgbClr>
            </a:solidFill>
          </p:spPr>
          <p:txBody>
            <a:bodyPr/>
            <a:lstStyle/>
            <a:p/>
          </p:txBody>
        </p:sp>
        <p:sp>
          <p:nvSpPr>
            <p:cNvPr id="31" name="rc31"/>
            <p:cNvSpPr/>
            <p:nvPr/>
          </p:nvSpPr>
          <p:spPr>
            <a:xfrm>
              <a:off x="2095903" y="3137006"/>
              <a:ext cx="239888" cy="1075003"/>
            </a:xfrm>
            <a:prstGeom prst="rect">
              <a:avLst/>
            </a:prstGeom>
            <a:solidFill>
              <a:srgbClr val="80BD41">
                <a:alpha val="100000"/>
              </a:srgbClr>
            </a:solidFill>
          </p:spPr>
          <p:txBody>
            <a:bodyPr/>
            <a:lstStyle/>
            <a:p/>
          </p:txBody>
        </p:sp>
        <p:sp>
          <p:nvSpPr>
            <p:cNvPr id="32" name="rc32"/>
            <p:cNvSpPr/>
            <p:nvPr/>
          </p:nvSpPr>
          <p:spPr>
            <a:xfrm>
              <a:off x="2095903" y="3068278"/>
              <a:ext cx="239888" cy="68728"/>
            </a:xfrm>
            <a:prstGeom prst="rect">
              <a:avLst/>
            </a:prstGeom>
            <a:solidFill>
              <a:srgbClr val="1CABE2">
                <a:alpha val="100000"/>
              </a:srgbClr>
            </a:solidFill>
          </p:spPr>
          <p:txBody>
            <a:bodyPr/>
            <a:lstStyle/>
            <a:p/>
          </p:txBody>
        </p:sp>
        <p:sp>
          <p:nvSpPr>
            <p:cNvPr id="33" name="rc33"/>
            <p:cNvSpPr/>
            <p:nvPr/>
          </p:nvSpPr>
          <p:spPr>
            <a:xfrm>
              <a:off x="2362446" y="3107717"/>
              <a:ext cx="239888" cy="1104292"/>
            </a:xfrm>
            <a:prstGeom prst="rect">
              <a:avLst/>
            </a:prstGeom>
            <a:solidFill>
              <a:srgbClr val="80BD41">
                <a:alpha val="100000"/>
              </a:srgbClr>
            </a:solidFill>
          </p:spPr>
          <p:txBody>
            <a:bodyPr/>
            <a:lstStyle/>
            <a:p/>
          </p:txBody>
        </p:sp>
        <p:sp>
          <p:nvSpPr>
            <p:cNvPr id="34" name="rc34"/>
            <p:cNvSpPr/>
            <p:nvPr/>
          </p:nvSpPr>
          <p:spPr>
            <a:xfrm>
              <a:off x="2362446" y="3061608"/>
              <a:ext cx="239888" cy="46108"/>
            </a:xfrm>
            <a:prstGeom prst="rect">
              <a:avLst/>
            </a:prstGeom>
            <a:solidFill>
              <a:srgbClr val="1CABE2">
                <a:alpha val="100000"/>
              </a:srgbClr>
            </a:solidFill>
          </p:spPr>
          <p:txBody>
            <a:bodyPr/>
            <a:lstStyle/>
            <a:p/>
          </p:txBody>
        </p:sp>
        <p:sp>
          <p:nvSpPr>
            <p:cNvPr id="35" name="rc35"/>
            <p:cNvSpPr/>
            <p:nvPr/>
          </p:nvSpPr>
          <p:spPr>
            <a:xfrm>
              <a:off x="2628989" y="3036089"/>
              <a:ext cx="239888" cy="1175920"/>
            </a:xfrm>
            <a:prstGeom prst="rect">
              <a:avLst/>
            </a:prstGeom>
            <a:solidFill>
              <a:srgbClr val="80BD41">
                <a:alpha val="100000"/>
              </a:srgbClr>
            </a:solidFill>
          </p:spPr>
          <p:txBody>
            <a:bodyPr/>
            <a:lstStyle/>
            <a:p/>
          </p:txBody>
        </p:sp>
        <p:sp>
          <p:nvSpPr>
            <p:cNvPr id="36" name="rc36"/>
            <p:cNvSpPr/>
            <p:nvPr/>
          </p:nvSpPr>
          <p:spPr>
            <a:xfrm>
              <a:off x="2628989" y="2987080"/>
              <a:ext cx="239888" cy="49008"/>
            </a:xfrm>
            <a:prstGeom prst="rect">
              <a:avLst/>
            </a:prstGeom>
            <a:solidFill>
              <a:srgbClr val="1CABE2">
                <a:alpha val="100000"/>
              </a:srgbClr>
            </a:solidFill>
          </p:spPr>
          <p:txBody>
            <a:bodyPr/>
            <a:lstStyle/>
            <a:p/>
          </p:txBody>
        </p:sp>
        <p:sp>
          <p:nvSpPr>
            <p:cNvPr id="37" name="rc37"/>
            <p:cNvSpPr/>
            <p:nvPr/>
          </p:nvSpPr>
          <p:spPr>
            <a:xfrm>
              <a:off x="2895532" y="3063348"/>
              <a:ext cx="239888" cy="1148661"/>
            </a:xfrm>
            <a:prstGeom prst="rect">
              <a:avLst/>
            </a:prstGeom>
            <a:solidFill>
              <a:srgbClr val="80BD41">
                <a:alpha val="100000"/>
              </a:srgbClr>
            </a:solidFill>
          </p:spPr>
          <p:txBody>
            <a:bodyPr/>
            <a:lstStyle/>
            <a:p/>
          </p:txBody>
        </p:sp>
        <p:sp>
          <p:nvSpPr>
            <p:cNvPr id="38" name="rc38"/>
            <p:cNvSpPr/>
            <p:nvPr/>
          </p:nvSpPr>
          <p:spPr>
            <a:xfrm>
              <a:off x="2895532" y="3015499"/>
              <a:ext cx="239888" cy="47848"/>
            </a:xfrm>
            <a:prstGeom prst="rect">
              <a:avLst/>
            </a:prstGeom>
            <a:solidFill>
              <a:srgbClr val="1CABE2">
                <a:alpha val="100000"/>
              </a:srgbClr>
            </a:solidFill>
          </p:spPr>
          <p:txBody>
            <a:bodyPr/>
            <a:lstStyle/>
            <a:p/>
          </p:txBody>
        </p:sp>
        <p:sp>
          <p:nvSpPr>
            <p:cNvPr id="39" name="rc39"/>
            <p:cNvSpPr/>
            <p:nvPr/>
          </p:nvSpPr>
          <p:spPr>
            <a:xfrm>
              <a:off x="3162075" y="3049718"/>
              <a:ext cx="239888" cy="1162290"/>
            </a:xfrm>
            <a:prstGeom prst="rect">
              <a:avLst/>
            </a:prstGeom>
            <a:solidFill>
              <a:srgbClr val="80BD41">
                <a:alpha val="100000"/>
              </a:srgbClr>
            </a:solidFill>
          </p:spPr>
          <p:txBody>
            <a:bodyPr/>
            <a:lstStyle/>
            <a:p/>
          </p:txBody>
        </p:sp>
        <p:sp>
          <p:nvSpPr>
            <p:cNvPr id="40" name="rc40"/>
            <p:cNvSpPr/>
            <p:nvPr/>
          </p:nvSpPr>
          <p:spPr>
            <a:xfrm>
              <a:off x="3162075" y="3001289"/>
              <a:ext cx="239888" cy="48428"/>
            </a:xfrm>
            <a:prstGeom prst="rect">
              <a:avLst/>
            </a:prstGeom>
            <a:solidFill>
              <a:srgbClr val="1CABE2">
                <a:alpha val="100000"/>
              </a:srgbClr>
            </a:solidFill>
          </p:spPr>
          <p:txBody>
            <a:bodyPr/>
            <a:lstStyle/>
            <a:p/>
          </p:txBody>
        </p:sp>
        <p:sp>
          <p:nvSpPr>
            <p:cNvPr id="41" name="rc41"/>
            <p:cNvSpPr/>
            <p:nvPr/>
          </p:nvSpPr>
          <p:spPr>
            <a:xfrm>
              <a:off x="3428618" y="2998680"/>
              <a:ext cx="239888" cy="1213329"/>
            </a:xfrm>
            <a:prstGeom prst="rect">
              <a:avLst/>
            </a:prstGeom>
            <a:solidFill>
              <a:srgbClr val="80BD41">
                <a:alpha val="100000"/>
              </a:srgbClr>
            </a:solidFill>
          </p:spPr>
          <p:txBody>
            <a:bodyPr/>
            <a:lstStyle/>
            <a:p/>
          </p:txBody>
        </p:sp>
        <p:sp>
          <p:nvSpPr>
            <p:cNvPr id="42" name="rc42"/>
            <p:cNvSpPr/>
            <p:nvPr/>
          </p:nvSpPr>
          <p:spPr>
            <a:xfrm>
              <a:off x="3428618" y="2948221"/>
              <a:ext cx="239888" cy="50458"/>
            </a:xfrm>
            <a:prstGeom prst="rect">
              <a:avLst/>
            </a:prstGeom>
            <a:solidFill>
              <a:srgbClr val="1CABE2">
                <a:alpha val="100000"/>
              </a:srgbClr>
            </a:solidFill>
          </p:spPr>
          <p:txBody>
            <a:bodyPr/>
            <a:lstStyle/>
            <a:p/>
          </p:txBody>
        </p:sp>
        <p:sp>
          <p:nvSpPr>
            <p:cNvPr id="43" name="rc43"/>
            <p:cNvSpPr/>
            <p:nvPr/>
          </p:nvSpPr>
          <p:spPr>
            <a:xfrm>
              <a:off x="3695161" y="2974610"/>
              <a:ext cx="239888" cy="1237399"/>
            </a:xfrm>
            <a:prstGeom prst="rect">
              <a:avLst/>
            </a:prstGeom>
            <a:solidFill>
              <a:srgbClr val="80BD41">
                <a:alpha val="100000"/>
              </a:srgbClr>
            </a:solidFill>
          </p:spPr>
          <p:txBody>
            <a:bodyPr/>
            <a:lstStyle/>
            <a:p/>
          </p:txBody>
        </p:sp>
        <p:sp>
          <p:nvSpPr>
            <p:cNvPr id="44" name="rc44"/>
            <p:cNvSpPr/>
            <p:nvPr/>
          </p:nvSpPr>
          <p:spPr>
            <a:xfrm>
              <a:off x="3695161" y="2922991"/>
              <a:ext cx="239888" cy="51618"/>
            </a:xfrm>
            <a:prstGeom prst="rect">
              <a:avLst/>
            </a:prstGeom>
            <a:solidFill>
              <a:srgbClr val="1CABE2">
                <a:alpha val="100000"/>
              </a:srgbClr>
            </a:solidFill>
          </p:spPr>
          <p:txBody>
            <a:bodyPr/>
            <a:lstStyle/>
            <a:p/>
          </p:txBody>
        </p:sp>
        <p:sp>
          <p:nvSpPr>
            <p:cNvPr id="45" name="rc45"/>
            <p:cNvSpPr/>
            <p:nvPr/>
          </p:nvSpPr>
          <p:spPr>
            <a:xfrm>
              <a:off x="3961705" y="2994910"/>
              <a:ext cx="239888" cy="1217099"/>
            </a:xfrm>
            <a:prstGeom prst="rect">
              <a:avLst/>
            </a:prstGeom>
            <a:solidFill>
              <a:srgbClr val="80BD41">
                <a:alpha val="100000"/>
              </a:srgbClr>
            </a:solidFill>
          </p:spPr>
          <p:txBody>
            <a:bodyPr/>
            <a:lstStyle/>
            <a:p/>
          </p:txBody>
        </p:sp>
        <p:sp>
          <p:nvSpPr>
            <p:cNvPr id="46" name="rc46"/>
            <p:cNvSpPr/>
            <p:nvPr/>
          </p:nvSpPr>
          <p:spPr>
            <a:xfrm>
              <a:off x="3961705" y="2957211"/>
              <a:ext cx="239888" cy="37699"/>
            </a:xfrm>
            <a:prstGeom prst="rect">
              <a:avLst/>
            </a:prstGeom>
            <a:solidFill>
              <a:srgbClr val="1CABE2">
                <a:alpha val="100000"/>
              </a:srgbClr>
            </a:solidFill>
          </p:spPr>
          <p:txBody>
            <a:bodyPr/>
            <a:lstStyle/>
            <a:p/>
          </p:txBody>
        </p:sp>
        <p:sp>
          <p:nvSpPr>
            <p:cNvPr id="47" name="rc47"/>
            <p:cNvSpPr/>
            <p:nvPr/>
          </p:nvSpPr>
          <p:spPr>
            <a:xfrm>
              <a:off x="4228248" y="3065668"/>
              <a:ext cx="239888" cy="1146341"/>
            </a:xfrm>
            <a:prstGeom prst="rect">
              <a:avLst/>
            </a:prstGeom>
            <a:solidFill>
              <a:srgbClr val="80BD41">
                <a:alpha val="100000"/>
              </a:srgbClr>
            </a:solidFill>
          </p:spPr>
          <p:txBody>
            <a:bodyPr/>
            <a:lstStyle/>
            <a:p/>
          </p:txBody>
        </p:sp>
        <p:sp>
          <p:nvSpPr>
            <p:cNvPr id="48" name="rc48"/>
            <p:cNvSpPr/>
            <p:nvPr/>
          </p:nvSpPr>
          <p:spPr>
            <a:xfrm>
              <a:off x="4228248" y="3017819"/>
              <a:ext cx="239888" cy="47848"/>
            </a:xfrm>
            <a:prstGeom prst="rect">
              <a:avLst/>
            </a:prstGeom>
            <a:solidFill>
              <a:srgbClr val="1CABE2">
                <a:alpha val="100000"/>
              </a:srgbClr>
            </a:solidFill>
          </p:spPr>
          <p:txBody>
            <a:bodyPr/>
            <a:lstStyle/>
            <a:p/>
          </p:txBody>
        </p:sp>
        <p:sp>
          <p:nvSpPr>
            <p:cNvPr id="49" name="rc49"/>
            <p:cNvSpPr/>
            <p:nvPr/>
          </p:nvSpPr>
          <p:spPr>
            <a:xfrm>
              <a:off x="4494791" y="3058708"/>
              <a:ext cx="239888" cy="1153301"/>
            </a:xfrm>
            <a:prstGeom prst="rect">
              <a:avLst/>
            </a:prstGeom>
            <a:solidFill>
              <a:srgbClr val="80BD41">
                <a:alpha val="100000"/>
              </a:srgbClr>
            </a:solidFill>
          </p:spPr>
          <p:txBody>
            <a:bodyPr/>
            <a:lstStyle/>
            <a:p/>
          </p:txBody>
        </p:sp>
        <p:sp>
          <p:nvSpPr>
            <p:cNvPr id="50" name="rc50"/>
            <p:cNvSpPr/>
            <p:nvPr/>
          </p:nvSpPr>
          <p:spPr>
            <a:xfrm>
              <a:off x="4494791" y="3010569"/>
              <a:ext cx="239888" cy="48138"/>
            </a:xfrm>
            <a:prstGeom prst="rect">
              <a:avLst/>
            </a:prstGeom>
            <a:solidFill>
              <a:srgbClr val="1CABE2">
                <a:alpha val="100000"/>
              </a:srgbClr>
            </a:solidFill>
          </p:spPr>
          <p:txBody>
            <a:bodyPr/>
            <a:lstStyle/>
            <a:p/>
          </p:txBody>
        </p:sp>
        <p:sp>
          <p:nvSpPr>
            <p:cNvPr id="51" name="rc51"/>
            <p:cNvSpPr/>
            <p:nvPr/>
          </p:nvSpPr>
          <p:spPr>
            <a:xfrm>
              <a:off x="4761334" y="3111777"/>
              <a:ext cx="239888" cy="1100232"/>
            </a:xfrm>
            <a:prstGeom prst="rect">
              <a:avLst/>
            </a:prstGeom>
            <a:solidFill>
              <a:srgbClr val="80BD41">
                <a:alpha val="100000"/>
              </a:srgbClr>
            </a:solidFill>
          </p:spPr>
          <p:txBody>
            <a:bodyPr/>
            <a:lstStyle/>
            <a:p/>
          </p:txBody>
        </p:sp>
        <p:sp>
          <p:nvSpPr>
            <p:cNvPr id="52" name="rc52"/>
            <p:cNvSpPr/>
            <p:nvPr/>
          </p:nvSpPr>
          <p:spPr>
            <a:xfrm>
              <a:off x="4761334" y="3065958"/>
              <a:ext cx="239888" cy="45818"/>
            </a:xfrm>
            <a:prstGeom prst="rect">
              <a:avLst/>
            </a:prstGeom>
            <a:solidFill>
              <a:srgbClr val="1CABE2">
                <a:alpha val="100000"/>
              </a:srgbClr>
            </a:solidFill>
          </p:spPr>
          <p:txBody>
            <a:bodyPr/>
            <a:lstStyle/>
            <a:p/>
          </p:txBody>
        </p:sp>
        <p:sp>
          <p:nvSpPr>
            <p:cNvPr id="53" name="rc53"/>
            <p:cNvSpPr/>
            <p:nvPr/>
          </p:nvSpPr>
          <p:spPr>
            <a:xfrm>
              <a:off x="5027877" y="3136426"/>
              <a:ext cx="239888" cy="1075583"/>
            </a:xfrm>
            <a:prstGeom prst="rect">
              <a:avLst/>
            </a:prstGeom>
            <a:solidFill>
              <a:srgbClr val="80BD41">
                <a:alpha val="100000"/>
              </a:srgbClr>
            </a:solidFill>
          </p:spPr>
          <p:txBody>
            <a:bodyPr/>
            <a:lstStyle/>
            <a:p/>
          </p:txBody>
        </p:sp>
        <p:sp>
          <p:nvSpPr>
            <p:cNvPr id="54" name="rc54"/>
            <p:cNvSpPr/>
            <p:nvPr/>
          </p:nvSpPr>
          <p:spPr>
            <a:xfrm>
              <a:off x="5027877" y="3079878"/>
              <a:ext cx="239888" cy="56548"/>
            </a:xfrm>
            <a:prstGeom prst="rect">
              <a:avLst/>
            </a:prstGeom>
            <a:solidFill>
              <a:srgbClr val="1CABE2">
                <a:alpha val="100000"/>
              </a:srgbClr>
            </a:solidFill>
          </p:spPr>
          <p:txBody>
            <a:bodyPr/>
            <a:lstStyle/>
            <a:p/>
          </p:txBody>
        </p:sp>
        <p:sp>
          <p:nvSpPr>
            <p:cNvPr id="55" name="rc55"/>
            <p:cNvSpPr/>
            <p:nvPr/>
          </p:nvSpPr>
          <p:spPr>
            <a:xfrm>
              <a:off x="5294420" y="3207474"/>
              <a:ext cx="239888" cy="1004534"/>
            </a:xfrm>
            <a:prstGeom prst="rect">
              <a:avLst/>
            </a:prstGeom>
            <a:solidFill>
              <a:srgbClr val="80BD41">
                <a:alpha val="100000"/>
              </a:srgbClr>
            </a:solidFill>
          </p:spPr>
          <p:txBody>
            <a:bodyPr/>
            <a:lstStyle/>
            <a:p/>
          </p:txBody>
        </p:sp>
        <p:sp>
          <p:nvSpPr>
            <p:cNvPr id="56" name="rc56"/>
            <p:cNvSpPr/>
            <p:nvPr/>
          </p:nvSpPr>
          <p:spPr>
            <a:xfrm>
              <a:off x="5294420" y="3143386"/>
              <a:ext cx="239888" cy="64088"/>
            </a:xfrm>
            <a:prstGeom prst="rect">
              <a:avLst/>
            </a:prstGeom>
            <a:solidFill>
              <a:srgbClr val="1CABE2">
                <a:alpha val="100000"/>
              </a:srgbClr>
            </a:solidFill>
          </p:spPr>
          <p:txBody>
            <a:bodyPr/>
            <a:lstStyle/>
            <a:p/>
          </p:txBody>
        </p:sp>
        <p:sp>
          <p:nvSpPr>
            <p:cNvPr id="57" name="rc57"/>
            <p:cNvSpPr/>
            <p:nvPr/>
          </p:nvSpPr>
          <p:spPr>
            <a:xfrm>
              <a:off x="5560963" y="3226614"/>
              <a:ext cx="239888" cy="985395"/>
            </a:xfrm>
            <a:prstGeom prst="rect">
              <a:avLst/>
            </a:prstGeom>
            <a:solidFill>
              <a:srgbClr val="80BD41">
                <a:alpha val="100000"/>
              </a:srgbClr>
            </a:solidFill>
          </p:spPr>
          <p:txBody>
            <a:bodyPr/>
            <a:lstStyle/>
            <a:p/>
          </p:txBody>
        </p:sp>
        <p:sp>
          <p:nvSpPr>
            <p:cNvPr id="58" name="rc58"/>
            <p:cNvSpPr/>
            <p:nvPr/>
          </p:nvSpPr>
          <p:spPr>
            <a:xfrm>
              <a:off x="5560963" y="3152376"/>
              <a:ext cx="239888" cy="74238"/>
            </a:xfrm>
            <a:prstGeom prst="rect">
              <a:avLst/>
            </a:prstGeom>
            <a:solidFill>
              <a:srgbClr val="1CABE2">
                <a:alpha val="100000"/>
              </a:srgbClr>
            </a:solidFill>
          </p:spPr>
          <p:txBody>
            <a:bodyPr/>
            <a:lstStyle/>
            <a:p/>
          </p:txBody>
        </p:sp>
        <p:sp>
          <p:nvSpPr>
            <p:cNvPr id="59" name="rc59"/>
            <p:cNvSpPr/>
            <p:nvPr/>
          </p:nvSpPr>
          <p:spPr>
            <a:xfrm>
              <a:off x="5827506" y="3270403"/>
              <a:ext cx="239888" cy="941606"/>
            </a:xfrm>
            <a:prstGeom prst="rect">
              <a:avLst/>
            </a:prstGeom>
            <a:solidFill>
              <a:srgbClr val="80BD41">
                <a:alpha val="100000"/>
              </a:srgbClr>
            </a:solidFill>
          </p:spPr>
          <p:txBody>
            <a:bodyPr/>
            <a:lstStyle/>
            <a:p/>
          </p:txBody>
        </p:sp>
        <p:sp>
          <p:nvSpPr>
            <p:cNvPr id="60" name="rc60"/>
            <p:cNvSpPr/>
            <p:nvPr/>
          </p:nvSpPr>
          <p:spPr>
            <a:xfrm>
              <a:off x="5827506" y="3188625"/>
              <a:ext cx="239888" cy="81777"/>
            </a:xfrm>
            <a:prstGeom prst="rect">
              <a:avLst/>
            </a:prstGeom>
            <a:solidFill>
              <a:srgbClr val="1CABE2">
                <a:alpha val="100000"/>
              </a:srgbClr>
            </a:solidFill>
          </p:spPr>
          <p:txBody>
            <a:bodyPr/>
            <a:lstStyle/>
            <a:p/>
          </p:txBody>
        </p:sp>
        <p:sp>
          <p:nvSpPr>
            <p:cNvPr id="61" name="rc61"/>
            <p:cNvSpPr/>
            <p:nvPr/>
          </p:nvSpPr>
          <p:spPr>
            <a:xfrm>
              <a:off x="6094049" y="3267793"/>
              <a:ext cx="239888" cy="944216"/>
            </a:xfrm>
            <a:prstGeom prst="rect">
              <a:avLst/>
            </a:prstGeom>
            <a:solidFill>
              <a:srgbClr val="80BD41">
                <a:alpha val="100000"/>
              </a:srgbClr>
            </a:solidFill>
          </p:spPr>
          <p:txBody>
            <a:bodyPr/>
            <a:lstStyle/>
            <a:p/>
          </p:txBody>
        </p:sp>
        <p:sp>
          <p:nvSpPr>
            <p:cNvPr id="62" name="rc62"/>
            <p:cNvSpPr/>
            <p:nvPr/>
          </p:nvSpPr>
          <p:spPr>
            <a:xfrm>
              <a:off x="6094049" y="3196745"/>
              <a:ext cx="239888" cy="71048"/>
            </a:xfrm>
            <a:prstGeom prst="rect">
              <a:avLst/>
            </a:prstGeom>
            <a:solidFill>
              <a:srgbClr val="1CABE2">
                <a:alpha val="100000"/>
              </a:srgbClr>
            </a:solidFill>
          </p:spPr>
          <p:txBody>
            <a:bodyPr/>
            <a:lstStyle/>
            <a:p/>
          </p:txBody>
        </p:sp>
        <p:sp>
          <p:nvSpPr>
            <p:cNvPr id="63" name="rc63"/>
            <p:cNvSpPr/>
            <p:nvPr/>
          </p:nvSpPr>
          <p:spPr>
            <a:xfrm>
              <a:off x="6360593" y="3288382"/>
              <a:ext cx="239888" cy="923626"/>
            </a:xfrm>
            <a:prstGeom prst="rect">
              <a:avLst/>
            </a:prstGeom>
            <a:solidFill>
              <a:srgbClr val="80BD41">
                <a:alpha val="100000"/>
              </a:srgbClr>
            </a:solidFill>
          </p:spPr>
          <p:txBody>
            <a:bodyPr/>
            <a:lstStyle/>
            <a:p/>
          </p:txBody>
        </p:sp>
        <p:sp>
          <p:nvSpPr>
            <p:cNvPr id="64" name="rc64"/>
            <p:cNvSpPr/>
            <p:nvPr/>
          </p:nvSpPr>
          <p:spPr>
            <a:xfrm>
              <a:off x="6360593" y="3229514"/>
              <a:ext cx="239888" cy="58868"/>
            </a:xfrm>
            <a:prstGeom prst="rect">
              <a:avLst/>
            </a:prstGeom>
            <a:solidFill>
              <a:srgbClr val="1CABE2">
                <a:alpha val="100000"/>
              </a:srgbClr>
            </a:solidFill>
          </p:spPr>
          <p:txBody>
            <a:bodyPr/>
            <a:lstStyle/>
            <a:p/>
          </p:txBody>
        </p:sp>
        <p:sp>
          <p:nvSpPr>
            <p:cNvPr id="65" name="rc65"/>
            <p:cNvSpPr/>
            <p:nvPr/>
          </p:nvSpPr>
          <p:spPr>
            <a:xfrm>
              <a:off x="6627136" y="3303172"/>
              <a:ext cx="239888" cy="908837"/>
            </a:xfrm>
            <a:prstGeom prst="rect">
              <a:avLst/>
            </a:prstGeom>
            <a:solidFill>
              <a:srgbClr val="80BD41">
                <a:alpha val="100000"/>
              </a:srgbClr>
            </a:solidFill>
          </p:spPr>
          <p:txBody>
            <a:bodyPr/>
            <a:lstStyle/>
            <a:p/>
          </p:txBody>
        </p:sp>
        <p:sp>
          <p:nvSpPr>
            <p:cNvPr id="66" name="rc66"/>
            <p:cNvSpPr/>
            <p:nvPr/>
          </p:nvSpPr>
          <p:spPr>
            <a:xfrm>
              <a:off x="6627136" y="3245173"/>
              <a:ext cx="239888" cy="57998"/>
            </a:xfrm>
            <a:prstGeom prst="rect">
              <a:avLst/>
            </a:prstGeom>
            <a:solidFill>
              <a:srgbClr val="1CABE2">
                <a:alpha val="100000"/>
              </a:srgbClr>
            </a:solidFill>
          </p:spPr>
          <p:txBody>
            <a:bodyPr/>
            <a:lstStyle/>
            <a:p/>
          </p:txBody>
        </p:sp>
        <p:sp>
          <p:nvSpPr>
            <p:cNvPr id="67" name="rc67"/>
            <p:cNvSpPr/>
            <p:nvPr/>
          </p:nvSpPr>
          <p:spPr>
            <a:xfrm>
              <a:off x="6893679" y="3260543"/>
              <a:ext cx="239888" cy="951466"/>
            </a:xfrm>
            <a:prstGeom prst="rect">
              <a:avLst/>
            </a:prstGeom>
            <a:solidFill>
              <a:srgbClr val="80BD41">
                <a:alpha val="100000"/>
              </a:srgbClr>
            </a:solidFill>
          </p:spPr>
          <p:txBody>
            <a:bodyPr/>
            <a:lstStyle/>
            <a:p/>
          </p:txBody>
        </p:sp>
        <p:sp>
          <p:nvSpPr>
            <p:cNvPr id="68" name="rc68"/>
            <p:cNvSpPr/>
            <p:nvPr/>
          </p:nvSpPr>
          <p:spPr>
            <a:xfrm>
              <a:off x="6893679" y="3177895"/>
              <a:ext cx="239888" cy="82647"/>
            </a:xfrm>
            <a:prstGeom prst="rect">
              <a:avLst/>
            </a:prstGeom>
            <a:solidFill>
              <a:srgbClr val="1CABE2">
                <a:alpha val="100000"/>
              </a:srgbClr>
            </a:solidFill>
          </p:spPr>
          <p:txBody>
            <a:bodyPr/>
            <a:lstStyle/>
            <a:p/>
          </p:txBody>
        </p:sp>
        <p:sp>
          <p:nvSpPr>
            <p:cNvPr id="69" name="rc69"/>
            <p:cNvSpPr/>
            <p:nvPr/>
          </p:nvSpPr>
          <p:spPr>
            <a:xfrm>
              <a:off x="7160222" y="3333621"/>
              <a:ext cx="239888" cy="878388"/>
            </a:xfrm>
            <a:prstGeom prst="rect">
              <a:avLst/>
            </a:prstGeom>
            <a:solidFill>
              <a:srgbClr val="80BD41">
                <a:alpha val="100000"/>
              </a:srgbClr>
            </a:solidFill>
          </p:spPr>
          <p:txBody>
            <a:bodyPr/>
            <a:lstStyle/>
            <a:p/>
          </p:txBody>
        </p:sp>
        <p:sp>
          <p:nvSpPr>
            <p:cNvPr id="70" name="rc70"/>
            <p:cNvSpPr/>
            <p:nvPr/>
          </p:nvSpPr>
          <p:spPr>
            <a:xfrm>
              <a:off x="7160222" y="3257353"/>
              <a:ext cx="239888" cy="76268"/>
            </a:xfrm>
            <a:prstGeom prst="rect">
              <a:avLst/>
            </a:prstGeom>
            <a:solidFill>
              <a:srgbClr val="1CABE2">
                <a:alpha val="100000"/>
              </a:srgbClr>
            </a:solidFill>
          </p:spPr>
          <p:txBody>
            <a:bodyPr/>
            <a:lstStyle/>
            <a:p/>
          </p:txBody>
        </p:sp>
        <p:sp>
          <p:nvSpPr>
            <p:cNvPr id="71" name="rc71"/>
            <p:cNvSpPr/>
            <p:nvPr/>
          </p:nvSpPr>
          <p:spPr>
            <a:xfrm>
              <a:off x="7426765" y="3366390"/>
              <a:ext cx="239888" cy="845618"/>
            </a:xfrm>
            <a:prstGeom prst="rect">
              <a:avLst/>
            </a:prstGeom>
            <a:solidFill>
              <a:srgbClr val="80BD41">
                <a:alpha val="100000"/>
              </a:srgbClr>
            </a:solidFill>
          </p:spPr>
          <p:txBody>
            <a:bodyPr/>
            <a:lstStyle/>
            <a:p/>
          </p:txBody>
        </p:sp>
        <p:sp>
          <p:nvSpPr>
            <p:cNvPr id="72" name="rc72"/>
            <p:cNvSpPr/>
            <p:nvPr/>
          </p:nvSpPr>
          <p:spPr>
            <a:xfrm>
              <a:off x="7426765" y="3302882"/>
              <a:ext cx="239888" cy="63508"/>
            </a:xfrm>
            <a:prstGeom prst="rect">
              <a:avLst/>
            </a:prstGeom>
            <a:solidFill>
              <a:srgbClr val="1CABE2">
                <a:alpha val="100000"/>
              </a:srgbClr>
            </a:solidFill>
          </p:spPr>
          <p:txBody>
            <a:bodyPr/>
            <a:lstStyle/>
            <a:p/>
          </p:txBody>
        </p:sp>
        <p:sp>
          <p:nvSpPr>
            <p:cNvPr id="73" name="rc73"/>
            <p:cNvSpPr/>
            <p:nvPr/>
          </p:nvSpPr>
          <p:spPr>
            <a:xfrm>
              <a:off x="7693308" y="3377410"/>
              <a:ext cx="239888" cy="834599"/>
            </a:xfrm>
            <a:prstGeom prst="rect">
              <a:avLst/>
            </a:prstGeom>
            <a:solidFill>
              <a:srgbClr val="80BD41">
                <a:alpha val="100000"/>
              </a:srgbClr>
            </a:solidFill>
          </p:spPr>
          <p:txBody>
            <a:bodyPr/>
            <a:lstStyle/>
            <a:p/>
          </p:txBody>
        </p:sp>
        <p:sp>
          <p:nvSpPr>
            <p:cNvPr id="74" name="rc74"/>
            <p:cNvSpPr/>
            <p:nvPr/>
          </p:nvSpPr>
          <p:spPr>
            <a:xfrm>
              <a:off x="7693308" y="3304912"/>
              <a:ext cx="239888" cy="72498"/>
            </a:xfrm>
            <a:prstGeom prst="rect">
              <a:avLst/>
            </a:prstGeom>
            <a:solidFill>
              <a:srgbClr val="1CABE2">
                <a:alpha val="100000"/>
              </a:srgbClr>
            </a:solidFill>
          </p:spPr>
          <p:txBody>
            <a:bodyPr/>
            <a:lstStyle/>
            <a:p/>
          </p:txBody>
        </p:sp>
        <p:sp>
          <p:nvSpPr>
            <p:cNvPr id="75" name="rc75"/>
            <p:cNvSpPr/>
            <p:nvPr/>
          </p:nvSpPr>
          <p:spPr>
            <a:xfrm>
              <a:off x="7959851" y="3396550"/>
              <a:ext cx="239888" cy="815459"/>
            </a:xfrm>
            <a:prstGeom prst="rect">
              <a:avLst/>
            </a:prstGeom>
            <a:solidFill>
              <a:srgbClr val="80BD41">
                <a:alpha val="100000"/>
              </a:srgbClr>
            </a:solidFill>
          </p:spPr>
          <p:txBody>
            <a:bodyPr/>
            <a:lstStyle/>
            <a:p/>
          </p:txBody>
        </p:sp>
        <p:sp>
          <p:nvSpPr>
            <p:cNvPr id="76" name="rc76"/>
            <p:cNvSpPr/>
            <p:nvPr/>
          </p:nvSpPr>
          <p:spPr>
            <a:xfrm>
              <a:off x="7959851" y="3315932"/>
              <a:ext cx="239888" cy="80617"/>
            </a:xfrm>
            <a:prstGeom prst="rect">
              <a:avLst/>
            </a:prstGeom>
            <a:solidFill>
              <a:srgbClr val="1CABE2">
                <a:alpha val="100000"/>
              </a:srgbClr>
            </a:solidFill>
          </p:spPr>
          <p:txBody>
            <a:bodyPr/>
            <a:lstStyle/>
            <a:p/>
          </p:txBody>
        </p:sp>
        <p:sp>
          <p:nvSpPr>
            <p:cNvPr id="77" name="pl77"/>
            <p:cNvSpPr/>
            <p:nvPr/>
          </p:nvSpPr>
          <p:spPr>
            <a:xfrm>
              <a:off x="1416218" y="2128191"/>
              <a:ext cx="6663577" cy="128895"/>
            </a:xfrm>
            <a:custGeom>
              <a:avLst/>
              <a:pathLst>
                <a:path w="6663577" h="128895">
                  <a:moveTo>
                    <a:pt x="0" y="85930"/>
                  </a:moveTo>
                  <a:lnTo>
                    <a:pt x="266543" y="64447"/>
                  </a:lnTo>
                  <a:lnTo>
                    <a:pt x="533086" y="42965"/>
                  </a:lnTo>
                  <a:lnTo>
                    <a:pt x="799629" y="64447"/>
                  </a:lnTo>
                  <a:lnTo>
                    <a:pt x="1066172" y="21482"/>
                  </a:lnTo>
                  <a:lnTo>
                    <a:pt x="1332715" y="21482"/>
                  </a:lnTo>
                  <a:lnTo>
                    <a:pt x="1599258" y="21482"/>
                  </a:lnTo>
                  <a:lnTo>
                    <a:pt x="1865801" y="21482"/>
                  </a:lnTo>
                  <a:lnTo>
                    <a:pt x="2132344" y="21482"/>
                  </a:lnTo>
                  <a:lnTo>
                    <a:pt x="2398888" y="21482"/>
                  </a:lnTo>
                  <a:lnTo>
                    <a:pt x="2665431" y="0"/>
                  </a:lnTo>
                  <a:lnTo>
                    <a:pt x="2931974" y="21482"/>
                  </a:lnTo>
                  <a:lnTo>
                    <a:pt x="3198517" y="21482"/>
                  </a:lnTo>
                  <a:lnTo>
                    <a:pt x="3465060" y="21482"/>
                  </a:lnTo>
                  <a:lnTo>
                    <a:pt x="3731603" y="42965"/>
                  </a:lnTo>
                  <a:lnTo>
                    <a:pt x="3998146" y="64447"/>
                  </a:lnTo>
                  <a:lnTo>
                    <a:pt x="4264689" y="85930"/>
                  </a:lnTo>
                  <a:lnTo>
                    <a:pt x="4531233" y="107413"/>
                  </a:lnTo>
                  <a:lnTo>
                    <a:pt x="4797776" y="85930"/>
                  </a:lnTo>
                  <a:lnTo>
                    <a:pt x="5064319" y="64447"/>
                  </a:lnTo>
                  <a:lnTo>
                    <a:pt x="5330862" y="64447"/>
                  </a:lnTo>
                  <a:lnTo>
                    <a:pt x="5597405" y="107413"/>
                  </a:lnTo>
                  <a:lnTo>
                    <a:pt x="5863948" y="107413"/>
                  </a:lnTo>
                  <a:lnTo>
                    <a:pt x="6130491" y="85930"/>
                  </a:lnTo>
                  <a:lnTo>
                    <a:pt x="6397034" y="107413"/>
                  </a:lnTo>
                  <a:lnTo>
                    <a:pt x="6663577" y="12889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1324790" y="28969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a:t>
              </a:r>
            </a:p>
          </p:txBody>
        </p:sp>
        <p:sp>
          <p:nvSpPr>
            <p:cNvPr id="90" name="tx90"/>
            <p:cNvSpPr/>
            <p:nvPr/>
          </p:nvSpPr>
          <p:spPr>
            <a:xfrm>
              <a:off x="2657505" y="28523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91" name="tx91"/>
            <p:cNvSpPr/>
            <p:nvPr/>
          </p:nvSpPr>
          <p:spPr>
            <a:xfrm>
              <a:off x="3990221" y="28215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a:t>
              </a:r>
            </a:p>
          </p:txBody>
        </p:sp>
        <p:sp>
          <p:nvSpPr>
            <p:cNvPr id="92" name="tx92"/>
            <p:cNvSpPr/>
            <p:nvPr/>
          </p:nvSpPr>
          <p:spPr>
            <a:xfrm>
              <a:off x="5322937" y="30074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a:t>
              </a:r>
            </a:p>
          </p:txBody>
        </p:sp>
        <p:sp>
          <p:nvSpPr>
            <p:cNvPr id="93" name="tx93"/>
            <p:cNvSpPr/>
            <p:nvPr/>
          </p:nvSpPr>
          <p:spPr>
            <a:xfrm>
              <a:off x="6389109" y="30935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94" name="tx94"/>
            <p:cNvSpPr/>
            <p:nvPr/>
          </p:nvSpPr>
          <p:spPr>
            <a:xfrm>
              <a:off x="6655652" y="31092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5" name="tx95"/>
            <p:cNvSpPr/>
            <p:nvPr/>
          </p:nvSpPr>
          <p:spPr>
            <a:xfrm>
              <a:off x="6922195" y="30419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a:t>
              </a:r>
            </a:p>
          </p:txBody>
        </p:sp>
        <p:sp>
          <p:nvSpPr>
            <p:cNvPr id="96" name="tx96"/>
            <p:cNvSpPr/>
            <p:nvPr/>
          </p:nvSpPr>
          <p:spPr>
            <a:xfrm>
              <a:off x="7188738" y="31213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a:t>
              </a:r>
            </a:p>
          </p:txBody>
        </p:sp>
        <p:sp>
          <p:nvSpPr>
            <p:cNvPr id="97" name="tx97"/>
            <p:cNvSpPr/>
            <p:nvPr/>
          </p:nvSpPr>
          <p:spPr>
            <a:xfrm>
              <a:off x="7455282" y="31669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98" name="tx98"/>
            <p:cNvSpPr/>
            <p:nvPr/>
          </p:nvSpPr>
          <p:spPr>
            <a:xfrm>
              <a:off x="7721825" y="31686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99" name="tx99"/>
            <p:cNvSpPr/>
            <p:nvPr/>
          </p:nvSpPr>
          <p:spPr>
            <a:xfrm>
              <a:off x="7988368" y="31796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30.9</a:t>
              </a:r>
            </a:p>
          </p:txBody>
        </p:sp>
        <p:sp>
          <p:nvSpPr>
            <p:cNvPr id="100" name="pl100"/>
            <p:cNvSpPr/>
            <p:nvPr/>
          </p:nvSpPr>
          <p:spPr>
            <a:xfrm>
              <a:off x="141621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285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12" name="tx112"/>
            <p:cNvSpPr/>
            <p:nvPr/>
          </p:nvSpPr>
          <p:spPr>
            <a:xfrm>
              <a:off x="1350915" y="30388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3" name="tx113"/>
            <p:cNvSpPr/>
            <p:nvPr/>
          </p:nvSpPr>
          <p:spPr>
            <a:xfrm>
              <a:off x="2657505" y="3589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4" name="tx114"/>
            <p:cNvSpPr/>
            <p:nvPr/>
          </p:nvSpPr>
          <p:spPr>
            <a:xfrm>
              <a:off x="2683631" y="29776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4029398" y="356955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6" name="tx116"/>
            <p:cNvSpPr/>
            <p:nvPr/>
          </p:nvSpPr>
          <p:spPr>
            <a:xfrm>
              <a:off x="4016347" y="29409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7" name="tx117"/>
            <p:cNvSpPr/>
            <p:nvPr/>
          </p:nvSpPr>
          <p:spPr>
            <a:xfrm>
              <a:off x="5322937" y="36746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8" name="tx118"/>
            <p:cNvSpPr/>
            <p:nvPr/>
          </p:nvSpPr>
          <p:spPr>
            <a:xfrm>
              <a:off x="5349062" y="31415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9" name="tx119"/>
            <p:cNvSpPr/>
            <p:nvPr/>
          </p:nvSpPr>
          <p:spPr>
            <a:xfrm>
              <a:off x="6389109" y="37151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20" name="tx120"/>
            <p:cNvSpPr/>
            <p:nvPr/>
          </p:nvSpPr>
          <p:spPr>
            <a:xfrm>
              <a:off x="6454411" y="322504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1" name="tx121"/>
            <p:cNvSpPr/>
            <p:nvPr/>
          </p:nvSpPr>
          <p:spPr>
            <a:xfrm>
              <a:off x="6655652" y="37224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22" name="tx122"/>
            <p:cNvSpPr/>
            <p:nvPr/>
          </p:nvSpPr>
          <p:spPr>
            <a:xfrm>
              <a:off x="6720955" y="324027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3" name="tx123"/>
            <p:cNvSpPr/>
            <p:nvPr/>
          </p:nvSpPr>
          <p:spPr>
            <a:xfrm>
              <a:off x="6922195" y="37011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24" name="tx124"/>
            <p:cNvSpPr/>
            <p:nvPr/>
          </p:nvSpPr>
          <p:spPr>
            <a:xfrm>
              <a:off x="6948321" y="31841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5" name="tx125"/>
            <p:cNvSpPr/>
            <p:nvPr/>
          </p:nvSpPr>
          <p:spPr>
            <a:xfrm>
              <a:off x="7188738" y="37377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26" name="tx126"/>
            <p:cNvSpPr/>
            <p:nvPr/>
          </p:nvSpPr>
          <p:spPr>
            <a:xfrm>
              <a:off x="7214864" y="32604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7" name="tx127"/>
            <p:cNvSpPr/>
            <p:nvPr/>
          </p:nvSpPr>
          <p:spPr>
            <a:xfrm>
              <a:off x="7455282" y="37541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28" name="tx128"/>
            <p:cNvSpPr/>
            <p:nvPr/>
          </p:nvSpPr>
          <p:spPr>
            <a:xfrm>
              <a:off x="7481407" y="330073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9" name="tx129"/>
            <p:cNvSpPr/>
            <p:nvPr/>
          </p:nvSpPr>
          <p:spPr>
            <a:xfrm>
              <a:off x="7721825" y="3759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30" name="tx130"/>
            <p:cNvSpPr/>
            <p:nvPr/>
          </p:nvSpPr>
          <p:spPr>
            <a:xfrm>
              <a:off x="7747950" y="33061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31" name="tx131"/>
            <p:cNvSpPr/>
            <p:nvPr/>
          </p:nvSpPr>
          <p:spPr>
            <a:xfrm>
              <a:off x="7988368" y="3769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32" name="tx132"/>
            <p:cNvSpPr/>
            <p:nvPr/>
          </p:nvSpPr>
          <p:spPr>
            <a:xfrm>
              <a:off x="8014493" y="33211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5799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9999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199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399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2892"/>
              <a:ext cx="1435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Croatia, 2000-2025</a:t>
              </a:r>
            </a:p>
          </p:txBody>
        </p:sp>
        <p:sp>
          <p:nvSpPr>
            <p:cNvPr id="164" name="pl164"/>
            <p:cNvSpPr/>
            <p:nvPr/>
          </p:nvSpPr>
          <p:spPr>
            <a:xfrm>
              <a:off x="22665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071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1477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0883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368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774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11805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6180789" cy="124062"/>
            </a:xfrm>
            <a:prstGeom prst="rect">
              <a:avLst/>
            </a:prstGeom>
            <a:solidFill>
              <a:srgbClr val="80BD41">
                <a:alpha val="100000"/>
              </a:srgbClr>
            </a:solidFill>
          </p:spPr>
          <p:txBody>
            <a:bodyPr/>
            <a:lstStyle/>
            <a:p/>
          </p:txBody>
        </p:sp>
        <p:sp>
          <p:nvSpPr>
            <p:cNvPr id="176" name="rc176"/>
            <p:cNvSpPr/>
            <p:nvPr/>
          </p:nvSpPr>
          <p:spPr>
            <a:xfrm>
              <a:off x="7477063" y="5840557"/>
              <a:ext cx="393940" cy="124062"/>
            </a:xfrm>
            <a:prstGeom prst="rect">
              <a:avLst/>
            </a:prstGeom>
            <a:solidFill>
              <a:srgbClr val="1CABE2">
                <a:alpha val="100000"/>
              </a:srgbClr>
            </a:solidFill>
          </p:spPr>
          <p:txBody>
            <a:bodyPr/>
            <a:lstStyle/>
            <a:p/>
          </p:txBody>
        </p:sp>
        <p:sp>
          <p:nvSpPr>
            <p:cNvPr id="177" name="rc177"/>
            <p:cNvSpPr/>
            <p:nvPr/>
          </p:nvSpPr>
          <p:spPr>
            <a:xfrm>
              <a:off x="1296273" y="5685479"/>
              <a:ext cx="5585027" cy="124062"/>
            </a:xfrm>
            <a:prstGeom prst="rect">
              <a:avLst/>
            </a:prstGeom>
            <a:solidFill>
              <a:srgbClr val="80BD41">
                <a:alpha val="100000"/>
              </a:srgbClr>
            </a:solidFill>
          </p:spPr>
          <p:txBody>
            <a:bodyPr/>
            <a:lstStyle/>
            <a:p/>
          </p:txBody>
        </p:sp>
        <p:sp>
          <p:nvSpPr>
            <p:cNvPr id="178" name="rc178"/>
            <p:cNvSpPr/>
            <p:nvPr/>
          </p:nvSpPr>
          <p:spPr>
            <a:xfrm>
              <a:off x="6881301" y="5685479"/>
              <a:ext cx="485148" cy="124062"/>
            </a:xfrm>
            <a:prstGeom prst="rect">
              <a:avLst/>
            </a:prstGeom>
            <a:solidFill>
              <a:srgbClr val="1CABE2">
                <a:alpha val="100000"/>
              </a:srgbClr>
            </a:solidFill>
          </p:spPr>
          <p:txBody>
            <a:bodyPr/>
            <a:lstStyle/>
            <a:p/>
          </p:txBody>
        </p:sp>
        <p:sp>
          <p:nvSpPr>
            <p:cNvPr id="179" name="rc179"/>
            <p:cNvSpPr/>
            <p:nvPr/>
          </p:nvSpPr>
          <p:spPr>
            <a:xfrm>
              <a:off x="1296273" y="5530401"/>
              <a:ext cx="5456948" cy="124062"/>
            </a:xfrm>
            <a:prstGeom prst="rect">
              <a:avLst/>
            </a:prstGeom>
            <a:solidFill>
              <a:srgbClr val="80BD41">
                <a:alpha val="100000"/>
              </a:srgbClr>
            </a:solidFill>
          </p:spPr>
          <p:txBody>
            <a:bodyPr/>
            <a:lstStyle/>
            <a:p/>
          </p:txBody>
        </p:sp>
        <p:sp>
          <p:nvSpPr>
            <p:cNvPr id="180" name="rc180"/>
            <p:cNvSpPr/>
            <p:nvPr/>
          </p:nvSpPr>
          <p:spPr>
            <a:xfrm>
              <a:off x="6753222" y="5530401"/>
              <a:ext cx="539484" cy="124062"/>
            </a:xfrm>
            <a:prstGeom prst="rect">
              <a:avLst/>
            </a:prstGeom>
            <a:solidFill>
              <a:srgbClr val="1CABE2">
                <a:alpha val="100000"/>
              </a:srgbClr>
            </a:solidFill>
          </p:spPr>
          <p:txBody>
            <a:bodyPr/>
            <a:lstStyle/>
            <a:p/>
          </p:txBody>
        </p:sp>
        <p:sp>
          <p:nvSpPr>
            <p:cNvPr id="181" name="tx181"/>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82" name="tx182"/>
            <p:cNvSpPr/>
            <p:nvPr/>
          </p:nvSpPr>
          <p:spPr>
            <a:xfrm>
              <a:off x="7559469"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31.3</a:t>
              </a:r>
            </a:p>
          </p:txBody>
        </p:sp>
        <p:sp>
          <p:nvSpPr>
            <p:cNvPr id="183" name="tx183"/>
            <p:cNvSpPr/>
            <p:nvPr/>
          </p:nvSpPr>
          <p:spPr>
            <a:xfrm>
              <a:off x="7482039"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30.9</a:t>
              </a:r>
            </a:p>
          </p:txBody>
        </p:sp>
        <p:sp>
          <p:nvSpPr>
            <p:cNvPr id="184" name="tx184"/>
            <p:cNvSpPr/>
            <p:nvPr/>
          </p:nvSpPr>
          <p:spPr>
            <a:xfrm>
              <a:off x="4281175"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a:t>
              </a:r>
            </a:p>
          </p:txBody>
        </p:sp>
        <p:sp>
          <p:nvSpPr>
            <p:cNvPr id="185" name="tx185"/>
            <p:cNvSpPr/>
            <p:nvPr/>
          </p:nvSpPr>
          <p:spPr>
            <a:xfrm>
              <a:off x="7643889" y="58634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6" name="tx186"/>
            <p:cNvSpPr/>
            <p:nvPr/>
          </p:nvSpPr>
          <p:spPr>
            <a:xfrm>
              <a:off x="398329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187" name="tx187"/>
            <p:cNvSpPr/>
            <p:nvPr/>
          </p:nvSpPr>
          <p:spPr>
            <a:xfrm>
              <a:off x="7048526"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8" name="tx188"/>
            <p:cNvSpPr/>
            <p:nvPr/>
          </p:nvSpPr>
          <p:spPr>
            <a:xfrm>
              <a:off x="391925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28.1</a:t>
              </a:r>
            </a:p>
          </p:txBody>
        </p:sp>
        <p:sp>
          <p:nvSpPr>
            <p:cNvPr id="189" name="tx189"/>
            <p:cNvSpPr/>
            <p:nvPr/>
          </p:nvSpPr>
          <p:spPr>
            <a:xfrm>
              <a:off x="6947615"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5917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509976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6" name="tx196"/>
            <p:cNvSpPr/>
            <p:nvPr/>
          </p:nvSpPr>
          <p:spPr>
            <a:xfrm>
              <a:off x="7040359"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(91%) was lower than in 2019 (94%).
The number of children vaccinated with DTP3 decreased 12%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73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7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85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091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26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32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38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16409"/>
              <a:ext cx="239888" cy="895600"/>
            </a:xfrm>
            <a:prstGeom prst="rect">
              <a:avLst/>
            </a:prstGeom>
            <a:solidFill>
              <a:srgbClr val="E2231A">
                <a:alpha val="90196"/>
              </a:srgbClr>
            </a:solidFill>
          </p:spPr>
          <p:txBody>
            <a:bodyPr/>
            <a:lstStyle/>
            <a:p/>
          </p:txBody>
        </p:sp>
        <p:sp>
          <p:nvSpPr>
            <p:cNvPr id="25" name="rc25"/>
            <p:cNvSpPr/>
            <p:nvPr/>
          </p:nvSpPr>
          <p:spPr>
            <a:xfrm>
              <a:off x="1562816" y="3444172"/>
              <a:ext cx="239888" cy="767837"/>
            </a:xfrm>
            <a:prstGeom prst="rect">
              <a:avLst/>
            </a:prstGeom>
            <a:solidFill>
              <a:srgbClr val="E2231A">
                <a:alpha val="90196"/>
              </a:srgbClr>
            </a:solidFill>
          </p:spPr>
          <p:txBody>
            <a:bodyPr/>
            <a:lstStyle/>
            <a:p/>
          </p:txBody>
        </p:sp>
        <p:sp>
          <p:nvSpPr>
            <p:cNvPr id="26" name="rc26"/>
            <p:cNvSpPr/>
            <p:nvPr/>
          </p:nvSpPr>
          <p:spPr>
            <a:xfrm>
              <a:off x="1829360" y="3584522"/>
              <a:ext cx="239888" cy="627486"/>
            </a:xfrm>
            <a:prstGeom prst="rect">
              <a:avLst/>
            </a:prstGeom>
            <a:solidFill>
              <a:srgbClr val="E2231A">
                <a:alpha val="90196"/>
              </a:srgbClr>
            </a:solidFill>
          </p:spPr>
          <p:txBody>
            <a:bodyPr/>
            <a:lstStyle/>
            <a:p/>
          </p:txBody>
        </p:sp>
        <p:sp>
          <p:nvSpPr>
            <p:cNvPr id="27" name="rc27"/>
            <p:cNvSpPr/>
            <p:nvPr/>
          </p:nvSpPr>
          <p:spPr>
            <a:xfrm>
              <a:off x="2095903" y="3467459"/>
              <a:ext cx="239888" cy="744550"/>
            </a:xfrm>
            <a:prstGeom prst="rect">
              <a:avLst/>
            </a:prstGeom>
            <a:solidFill>
              <a:srgbClr val="E2231A">
                <a:alpha val="90196"/>
              </a:srgbClr>
            </a:solidFill>
          </p:spPr>
          <p:txBody>
            <a:bodyPr/>
            <a:lstStyle/>
            <a:p/>
          </p:txBody>
        </p:sp>
        <p:sp>
          <p:nvSpPr>
            <p:cNvPr id="28" name="rc28"/>
            <p:cNvSpPr/>
            <p:nvPr/>
          </p:nvSpPr>
          <p:spPr>
            <a:xfrm>
              <a:off x="2362446" y="3712600"/>
              <a:ext cx="239888" cy="499408"/>
            </a:xfrm>
            <a:prstGeom prst="rect">
              <a:avLst/>
            </a:prstGeom>
            <a:solidFill>
              <a:srgbClr val="E2231A">
                <a:alpha val="90196"/>
              </a:srgbClr>
            </a:solidFill>
          </p:spPr>
          <p:txBody>
            <a:bodyPr/>
            <a:lstStyle/>
            <a:p/>
          </p:txBody>
        </p:sp>
        <p:sp>
          <p:nvSpPr>
            <p:cNvPr id="29" name="rc29"/>
            <p:cNvSpPr/>
            <p:nvPr/>
          </p:nvSpPr>
          <p:spPr>
            <a:xfrm>
              <a:off x="2628989" y="3680187"/>
              <a:ext cx="239888" cy="531821"/>
            </a:xfrm>
            <a:prstGeom prst="rect">
              <a:avLst/>
            </a:prstGeom>
            <a:solidFill>
              <a:srgbClr val="E2231A">
                <a:alpha val="90196"/>
              </a:srgbClr>
            </a:solidFill>
          </p:spPr>
          <p:txBody>
            <a:bodyPr/>
            <a:lstStyle/>
            <a:p/>
          </p:txBody>
        </p:sp>
        <p:sp>
          <p:nvSpPr>
            <p:cNvPr id="30" name="rc30"/>
            <p:cNvSpPr/>
            <p:nvPr/>
          </p:nvSpPr>
          <p:spPr>
            <a:xfrm>
              <a:off x="2895532" y="3562809"/>
              <a:ext cx="239888" cy="649200"/>
            </a:xfrm>
            <a:prstGeom prst="rect">
              <a:avLst/>
            </a:prstGeom>
            <a:solidFill>
              <a:srgbClr val="E2231A">
                <a:alpha val="90196"/>
              </a:srgbClr>
            </a:solidFill>
          </p:spPr>
          <p:txBody>
            <a:bodyPr/>
            <a:lstStyle/>
            <a:p/>
          </p:txBody>
        </p:sp>
        <p:sp>
          <p:nvSpPr>
            <p:cNvPr id="31" name="rc31"/>
            <p:cNvSpPr/>
            <p:nvPr/>
          </p:nvSpPr>
          <p:spPr>
            <a:xfrm>
              <a:off x="3162075" y="3686481"/>
              <a:ext cx="239888" cy="525528"/>
            </a:xfrm>
            <a:prstGeom prst="rect">
              <a:avLst/>
            </a:prstGeom>
            <a:solidFill>
              <a:srgbClr val="E2231A">
                <a:alpha val="90196"/>
              </a:srgbClr>
            </a:solidFill>
          </p:spPr>
          <p:txBody>
            <a:bodyPr/>
            <a:lstStyle/>
            <a:p/>
          </p:txBody>
        </p:sp>
        <p:sp>
          <p:nvSpPr>
            <p:cNvPr id="32" name="rc32"/>
            <p:cNvSpPr/>
            <p:nvPr/>
          </p:nvSpPr>
          <p:spPr>
            <a:xfrm>
              <a:off x="3428618" y="3663509"/>
              <a:ext cx="239888" cy="548500"/>
            </a:xfrm>
            <a:prstGeom prst="rect">
              <a:avLst/>
            </a:prstGeom>
            <a:solidFill>
              <a:srgbClr val="E2231A">
                <a:alpha val="90196"/>
              </a:srgbClr>
            </a:solidFill>
          </p:spPr>
          <p:txBody>
            <a:bodyPr/>
            <a:lstStyle/>
            <a:p/>
          </p:txBody>
        </p:sp>
        <p:sp>
          <p:nvSpPr>
            <p:cNvPr id="33" name="rc33"/>
            <p:cNvSpPr/>
            <p:nvPr/>
          </p:nvSpPr>
          <p:spPr>
            <a:xfrm>
              <a:off x="3695161" y="3512774"/>
              <a:ext cx="239888" cy="699235"/>
            </a:xfrm>
            <a:prstGeom prst="rect">
              <a:avLst/>
            </a:prstGeom>
            <a:solidFill>
              <a:srgbClr val="E2231A">
                <a:alpha val="90196"/>
              </a:srgbClr>
            </a:solidFill>
          </p:spPr>
          <p:txBody>
            <a:bodyPr/>
            <a:lstStyle/>
            <a:p/>
          </p:txBody>
        </p:sp>
        <p:sp>
          <p:nvSpPr>
            <p:cNvPr id="34" name="rc34"/>
            <p:cNvSpPr/>
            <p:nvPr/>
          </p:nvSpPr>
          <p:spPr>
            <a:xfrm>
              <a:off x="3961705" y="3667285"/>
              <a:ext cx="239888" cy="544723"/>
            </a:xfrm>
            <a:prstGeom prst="rect">
              <a:avLst/>
            </a:prstGeom>
            <a:solidFill>
              <a:srgbClr val="E2231A">
                <a:alpha val="90196"/>
              </a:srgbClr>
            </a:solidFill>
          </p:spPr>
          <p:txBody>
            <a:bodyPr/>
            <a:lstStyle/>
            <a:p/>
          </p:txBody>
        </p:sp>
        <p:sp>
          <p:nvSpPr>
            <p:cNvPr id="35" name="rc35"/>
            <p:cNvSpPr/>
            <p:nvPr/>
          </p:nvSpPr>
          <p:spPr>
            <a:xfrm>
              <a:off x="4228248" y="3693719"/>
              <a:ext cx="239888" cy="518290"/>
            </a:xfrm>
            <a:prstGeom prst="rect">
              <a:avLst/>
            </a:prstGeom>
            <a:solidFill>
              <a:srgbClr val="E2231A">
                <a:alpha val="90196"/>
              </a:srgbClr>
            </a:solidFill>
          </p:spPr>
          <p:txBody>
            <a:bodyPr/>
            <a:lstStyle/>
            <a:p/>
          </p:txBody>
        </p:sp>
        <p:sp>
          <p:nvSpPr>
            <p:cNvPr id="36" name="rc36"/>
            <p:cNvSpPr/>
            <p:nvPr/>
          </p:nvSpPr>
          <p:spPr>
            <a:xfrm>
              <a:off x="4494791" y="3559977"/>
              <a:ext cx="239888" cy="652032"/>
            </a:xfrm>
            <a:prstGeom prst="rect">
              <a:avLst/>
            </a:prstGeom>
            <a:solidFill>
              <a:srgbClr val="E2231A">
                <a:alpha val="90196"/>
              </a:srgbClr>
            </a:solidFill>
          </p:spPr>
          <p:txBody>
            <a:bodyPr/>
            <a:lstStyle/>
            <a:p/>
          </p:txBody>
        </p:sp>
        <p:sp>
          <p:nvSpPr>
            <p:cNvPr id="37" name="rc37"/>
            <p:cNvSpPr/>
            <p:nvPr/>
          </p:nvSpPr>
          <p:spPr>
            <a:xfrm>
              <a:off x="4761334" y="3465885"/>
              <a:ext cx="239888" cy="746123"/>
            </a:xfrm>
            <a:prstGeom prst="rect">
              <a:avLst/>
            </a:prstGeom>
            <a:solidFill>
              <a:srgbClr val="E2231A">
                <a:alpha val="90196"/>
              </a:srgbClr>
            </a:solidFill>
          </p:spPr>
          <p:txBody>
            <a:bodyPr/>
            <a:lstStyle/>
            <a:p/>
          </p:txBody>
        </p:sp>
        <p:sp>
          <p:nvSpPr>
            <p:cNvPr id="38" name="rc38"/>
            <p:cNvSpPr/>
            <p:nvPr/>
          </p:nvSpPr>
          <p:spPr>
            <a:xfrm>
              <a:off x="5027877" y="3474697"/>
              <a:ext cx="239888" cy="737312"/>
            </a:xfrm>
            <a:prstGeom prst="rect">
              <a:avLst/>
            </a:prstGeom>
            <a:solidFill>
              <a:srgbClr val="E2231A">
                <a:alpha val="90196"/>
              </a:srgbClr>
            </a:solidFill>
          </p:spPr>
          <p:txBody>
            <a:bodyPr/>
            <a:lstStyle/>
            <a:p/>
          </p:txBody>
        </p:sp>
        <p:sp>
          <p:nvSpPr>
            <p:cNvPr id="39" name="rc39"/>
            <p:cNvSpPr/>
            <p:nvPr/>
          </p:nvSpPr>
          <p:spPr>
            <a:xfrm>
              <a:off x="5294420" y="3400116"/>
              <a:ext cx="239888" cy="811893"/>
            </a:xfrm>
            <a:prstGeom prst="rect">
              <a:avLst/>
            </a:prstGeom>
            <a:solidFill>
              <a:srgbClr val="E2231A">
                <a:alpha val="90196"/>
              </a:srgbClr>
            </a:solidFill>
          </p:spPr>
          <p:txBody>
            <a:bodyPr/>
            <a:lstStyle/>
            <a:p/>
          </p:txBody>
        </p:sp>
        <p:sp>
          <p:nvSpPr>
            <p:cNvPr id="40" name="rc40"/>
            <p:cNvSpPr/>
            <p:nvPr/>
          </p:nvSpPr>
          <p:spPr>
            <a:xfrm>
              <a:off x="5560963" y="3062456"/>
              <a:ext cx="239888" cy="1149553"/>
            </a:xfrm>
            <a:prstGeom prst="rect">
              <a:avLst/>
            </a:prstGeom>
            <a:solidFill>
              <a:srgbClr val="E2231A">
                <a:alpha val="90196"/>
              </a:srgbClr>
            </a:solidFill>
          </p:spPr>
          <p:txBody>
            <a:bodyPr/>
            <a:lstStyle/>
            <a:p/>
          </p:txBody>
        </p:sp>
        <p:sp>
          <p:nvSpPr>
            <p:cNvPr id="41" name="rc41"/>
            <p:cNvSpPr/>
            <p:nvPr/>
          </p:nvSpPr>
          <p:spPr>
            <a:xfrm>
              <a:off x="5827506" y="2990393"/>
              <a:ext cx="239888" cy="1221616"/>
            </a:xfrm>
            <a:prstGeom prst="rect">
              <a:avLst/>
            </a:prstGeom>
            <a:solidFill>
              <a:srgbClr val="E2231A">
                <a:alpha val="90196"/>
              </a:srgbClr>
            </a:solidFill>
          </p:spPr>
          <p:txBody>
            <a:bodyPr/>
            <a:lstStyle/>
            <a:p/>
          </p:txBody>
        </p:sp>
        <p:sp>
          <p:nvSpPr>
            <p:cNvPr id="42" name="rc42"/>
            <p:cNvSpPr/>
            <p:nvPr/>
          </p:nvSpPr>
          <p:spPr>
            <a:xfrm>
              <a:off x="6094049" y="3441025"/>
              <a:ext cx="239888" cy="770984"/>
            </a:xfrm>
            <a:prstGeom prst="rect">
              <a:avLst/>
            </a:prstGeom>
            <a:solidFill>
              <a:srgbClr val="E2231A">
                <a:alpha val="90196"/>
              </a:srgbClr>
            </a:solidFill>
          </p:spPr>
          <p:txBody>
            <a:bodyPr/>
            <a:lstStyle/>
            <a:p/>
          </p:txBody>
        </p:sp>
        <p:sp>
          <p:nvSpPr>
            <p:cNvPr id="43" name="rc43"/>
            <p:cNvSpPr/>
            <p:nvPr/>
          </p:nvSpPr>
          <p:spPr>
            <a:xfrm>
              <a:off x="6360593" y="3465571"/>
              <a:ext cx="239888" cy="746438"/>
            </a:xfrm>
            <a:prstGeom prst="rect">
              <a:avLst/>
            </a:prstGeom>
            <a:solidFill>
              <a:srgbClr val="E2231A">
                <a:alpha val="90196"/>
              </a:srgbClr>
            </a:solidFill>
          </p:spPr>
          <p:txBody>
            <a:bodyPr/>
            <a:lstStyle/>
            <a:p/>
          </p:txBody>
        </p:sp>
        <p:sp>
          <p:nvSpPr>
            <p:cNvPr id="44" name="rc44"/>
            <p:cNvSpPr/>
            <p:nvPr/>
          </p:nvSpPr>
          <p:spPr>
            <a:xfrm>
              <a:off x="6627136" y="3267632"/>
              <a:ext cx="239888" cy="944376"/>
            </a:xfrm>
            <a:prstGeom prst="rect">
              <a:avLst/>
            </a:prstGeom>
            <a:solidFill>
              <a:srgbClr val="E2231A">
                <a:alpha val="90196"/>
              </a:srgbClr>
            </a:solidFill>
          </p:spPr>
          <p:txBody>
            <a:bodyPr/>
            <a:lstStyle/>
            <a:p/>
          </p:txBody>
        </p:sp>
        <p:sp>
          <p:nvSpPr>
            <p:cNvPr id="45" name="rc45"/>
            <p:cNvSpPr/>
            <p:nvPr/>
          </p:nvSpPr>
          <p:spPr>
            <a:xfrm>
              <a:off x="6893679" y="2977490"/>
              <a:ext cx="239888" cy="1234518"/>
            </a:xfrm>
            <a:prstGeom prst="rect">
              <a:avLst/>
            </a:prstGeom>
            <a:solidFill>
              <a:srgbClr val="E2231A">
                <a:alpha val="90196"/>
              </a:srgbClr>
            </a:solidFill>
          </p:spPr>
          <p:txBody>
            <a:bodyPr/>
            <a:lstStyle/>
            <a:p/>
          </p:txBody>
        </p:sp>
        <p:sp>
          <p:nvSpPr>
            <p:cNvPr id="46" name="rc46"/>
            <p:cNvSpPr/>
            <p:nvPr/>
          </p:nvSpPr>
          <p:spPr>
            <a:xfrm>
              <a:off x="7160222" y="3176058"/>
              <a:ext cx="239888" cy="1035951"/>
            </a:xfrm>
            <a:prstGeom prst="rect">
              <a:avLst/>
            </a:prstGeom>
            <a:solidFill>
              <a:srgbClr val="E2231A">
                <a:alpha val="90196"/>
              </a:srgbClr>
            </a:solidFill>
          </p:spPr>
          <p:txBody>
            <a:bodyPr/>
            <a:lstStyle/>
            <a:p/>
          </p:txBody>
        </p:sp>
        <p:sp>
          <p:nvSpPr>
            <p:cNvPr id="47" name="rc47"/>
            <p:cNvSpPr/>
            <p:nvPr/>
          </p:nvSpPr>
          <p:spPr>
            <a:xfrm>
              <a:off x="7426765" y="3225464"/>
              <a:ext cx="239888" cy="986545"/>
            </a:xfrm>
            <a:prstGeom prst="rect">
              <a:avLst/>
            </a:prstGeom>
            <a:solidFill>
              <a:srgbClr val="E2231A">
                <a:alpha val="90196"/>
              </a:srgbClr>
            </a:solidFill>
          </p:spPr>
          <p:txBody>
            <a:bodyPr/>
            <a:lstStyle/>
            <a:p/>
          </p:txBody>
        </p:sp>
        <p:sp>
          <p:nvSpPr>
            <p:cNvPr id="48" name="rc48"/>
            <p:cNvSpPr/>
            <p:nvPr/>
          </p:nvSpPr>
          <p:spPr>
            <a:xfrm>
              <a:off x="7693308" y="3227352"/>
              <a:ext cx="239888" cy="984656"/>
            </a:xfrm>
            <a:prstGeom prst="rect">
              <a:avLst/>
            </a:prstGeom>
            <a:solidFill>
              <a:srgbClr val="E2231A">
                <a:alpha val="90196"/>
              </a:srgbClr>
            </a:solidFill>
          </p:spPr>
          <p:txBody>
            <a:bodyPr/>
            <a:lstStyle/>
            <a:p/>
          </p:txBody>
        </p:sp>
        <p:sp>
          <p:nvSpPr>
            <p:cNvPr id="49" name="rc49"/>
            <p:cNvSpPr/>
            <p:nvPr/>
          </p:nvSpPr>
          <p:spPr>
            <a:xfrm>
              <a:off x="7959851" y="2947595"/>
              <a:ext cx="239888" cy="1264414"/>
            </a:xfrm>
            <a:prstGeom prst="rect">
              <a:avLst/>
            </a:prstGeom>
            <a:solidFill>
              <a:srgbClr val="E2231A">
                <a:alpha val="90196"/>
              </a:srgbClr>
            </a:solidFill>
          </p:spPr>
          <p:txBody>
            <a:bodyPr/>
            <a:lstStyle/>
            <a:p/>
          </p:txBody>
        </p:sp>
        <p:sp>
          <p:nvSpPr>
            <p:cNvPr id="50" name="rc50"/>
            <p:cNvSpPr/>
            <p:nvPr/>
          </p:nvSpPr>
          <p:spPr>
            <a:xfrm>
              <a:off x="6627136" y="3109659"/>
              <a:ext cx="239888" cy="157973"/>
            </a:xfrm>
            <a:prstGeom prst="rect">
              <a:avLst/>
            </a:prstGeom>
            <a:solidFill>
              <a:srgbClr val="B3B3B3">
                <a:alpha val="90196"/>
              </a:srgbClr>
            </a:solidFill>
          </p:spPr>
          <p:txBody>
            <a:bodyPr/>
            <a:lstStyle/>
            <a:p/>
          </p:txBody>
        </p:sp>
        <p:sp>
          <p:nvSpPr>
            <p:cNvPr id="51" name="rc51"/>
            <p:cNvSpPr/>
            <p:nvPr/>
          </p:nvSpPr>
          <p:spPr>
            <a:xfrm>
              <a:off x="7160222" y="3075358"/>
              <a:ext cx="239888" cy="100699"/>
            </a:xfrm>
            <a:prstGeom prst="rect">
              <a:avLst/>
            </a:prstGeom>
            <a:solidFill>
              <a:srgbClr val="B3B3B3">
                <a:alpha val="90196"/>
              </a:srgbClr>
            </a:solidFill>
          </p:spPr>
          <p:txBody>
            <a:bodyPr/>
            <a:lstStyle/>
            <a:p/>
          </p:txBody>
        </p:sp>
        <p:sp>
          <p:nvSpPr>
            <p:cNvPr id="52" name="rc52"/>
            <p:cNvSpPr/>
            <p:nvPr/>
          </p:nvSpPr>
          <p:spPr>
            <a:xfrm>
              <a:off x="7426765" y="3110918"/>
              <a:ext cx="239888" cy="114546"/>
            </a:xfrm>
            <a:prstGeom prst="rect">
              <a:avLst/>
            </a:prstGeom>
            <a:solidFill>
              <a:srgbClr val="B3B3B3">
                <a:alpha val="90196"/>
              </a:srgbClr>
            </a:solidFill>
          </p:spPr>
          <p:txBody>
            <a:bodyPr/>
            <a:lstStyle/>
            <a:p/>
          </p:txBody>
        </p:sp>
        <p:sp>
          <p:nvSpPr>
            <p:cNvPr id="53" name="rc53"/>
            <p:cNvSpPr/>
            <p:nvPr/>
          </p:nvSpPr>
          <p:spPr>
            <a:xfrm>
              <a:off x="7693308" y="3018714"/>
              <a:ext cx="239888" cy="208637"/>
            </a:xfrm>
            <a:prstGeom prst="rect">
              <a:avLst/>
            </a:prstGeom>
            <a:solidFill>
              <a:srgbClr val="B3B3B3">
                <a:alpha val="90196"/>
              </a:srgbClr>
            </a:solidFill>
          </p:spPr>
          <p:txBody>
            <a:bodyPr/>
            <a:lstStyle/>
            <a:p/>
          </p:txBody>
        </p:sp>
        <p:sp>
          <p:nvSpPr>
            <p:cNvPr id="54" name="rc54"/>
            <p:cNvSpPr/>
            <p:nvPr/>
          </p:nvSpPr>
          <p:spPr>
            <a:xfrm>
              <a:off x="7959851" y="2923049"/>
              <a:ext cx="239888" cy="24545"/>
            </a:xfrm>
            <a:prstGeom prst="rect">
              <a:avLst/>
            </a:prstGeom>
            <a:solidFill>
              <a:srgbClr val="B3B3B3">
                <a:alpha val="90196"/>
              </a:srgbClr>
            </a:solidFill>
          </p:spPr>
          <p:txBody>
            <a:bodyPr/>
            <a:lstStyle/>
            <a:p/>
          </p:txBody>
        </p:sp>
        <p:sp>
          <p:nvSpPr>
            <p:cNvPr id="55" name="pl55"/>
            <p:cNvSpPr/>
            <p:nvPr/>
          </p:nvSpPr>
          <p:spPr>
            <a:xfrm>
              <a:off x="1416218" y="2149674"/>
              <a:ext cx="6663577" cy="193343"/>
            </a:xfrm>
            <a:custGeom>
              <a:avLst/>
              <a:pathLst>
                <a:path w="6663577" h="193343">
                  <a:moveTo>
                    <a:pt x="0" y="64447"/>
                  </a:moveTo>
                  <a:lnTo>
                    <a:pt x="266543" y="42965"/>
                  </a:lnTo>
                  <a:lnTo>
                    <a:pt x="533086" y="21482"/>
                  </a:lnTo>
                  <a:lnTo>
                    <a:pt x="799629" y="42965"/>
                  </a:lnTo>
                  <a:lnTo>
                    <a:pt x="1066172" y="0"/>
                  </a:lnTo>
                  <a:lnTo>
                    <a:pt x="1332715" y="0"/>
                  </a:lnTo>
                  <a:lnTo>
                    <a:pt x="1599258" y="21482"/>
                  </a:lnTo>
                  <a:lnTo>
                    <a:pt x="1865801" y="0"/>
                  </a:lnTo>
                  <a:lnTo>
                    <a:pt x="2132344" y="0"/>
                  </a:lnTo>
                  <a:lnTo>
                    <a:pt x="2398888" y="21482"/>
                  </a:lnTo>
                  <a:lnTo>
                    <a:pt x="2665431" y="0"/>
                  </a:lnTo>
                  <a:lnTo>
                    <a:pt x="2931974" y="0"/>
                  </a:lnTo>
                  <a:lnTo>
                    <a:pt x="3198517" y="21482"/>
                  </a:lnTo>
                  <a:lnTo>
                    <a:pt x="3465060" y="42965"/>
                  </a:lnTo>
                  <a:lnTo>
                    <a:pt x="3731603" y="42965"/>
                  </a:lnTo>
                  <a:lnTo>
                    <a:pt x="3998146" y="64447"/>
                  </a:lnTo>
                  <a:lnTo>
                    <a:pt x="4264689" y="128895"/>
                  </a:lnTo>
                  <a:lnTo>
                    <a:pt x="4531233" y="150378"/>
                  </a:lnTo>
                  <a:lnTo>
                    <a:pt x="4797776" y="64447"/>
                  </a:lnTo>
                  <a:lnTo>
                    <a:pt x="5064319" y="64447"/>
                  </a:lnTo>
                  <a:lnTo>
                    <a:pt x="5330862" y="107413"/>
                  </a:lnTo>
                  <a:lnTo>
                    <a:pt x="5597405" y="150378"/>
                  </a:lnTo>
                  <a:lnTo>
                    <a:pt x="5863948" y="128895"/>
                  </a:lnTo>
                  <a:lnTo>
                    <a:pt x="6130491" y="128895"/>
                  </a:lnTo>
                  <a:lnTo>
                    <a:pt x="6397034" y="128895"/>
                  </a:lnTo>
                  <a:lnTo>
                    <a:pt x="6663577" y="193343"/>
                  </a:lnTo>
                </a:path>
              </a:pathLst>
            </a:custGeom>
            <a:ln w="27101" cap="flat">
              <a:solidFill>
                <a:srgbClr val="3283FE">
                  <a:alpha val="100000"/>
                </a:srgbClr>
              </a:solidFill>
              <a:prstDash val="solid"/>
              <a:round/>
            </a:ln>
          </p:spPr>
          <p:txBody>
            <a:bodyPr/>
            <a:lstStyle/>
            <a:p/>
          </p:txBody>
        </p:sp>
        <p:sp>
          <p:nvSpPr>
            <p:cNvPr id="56" name="pl56"/>
            <p:cNvSpPr/>
            <p:nvPr/>
          </p:nvSpPr>
          <p:spPr>
            <a:xfrm>
              <a:off x="1416218" y="2106708"/>
              <a:ext cx="6663577" cy="214826"/>
            </a:xfrm>
            <a:custGeom>
              <a:avLst/>
              <a:pathLst>
                <a:path w="6663577" h="214826">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21482"/>
                  </a:lnTo>
                  <a:lnTo>
                    <a:pt x="3465060" y="21482"/>
                  </a:lnTo>
                  <a:lnTo>
                    <a:pt x="3731603" y="21482"/>
                  </a:lnTo>
                  <a:lnTo>
                    <a:pt x="3998146" y="42965"/>
                  </a:lnTo>
                  <a:lnTo>
                    <a:pt x="4264689" y="42965"/>
                  </a:lnTo>
                  <a:lnTo>
                    <a:pt x="4531233" y="64447"/>
                  </a:lnTo>
                  <a:lnTo>
                    <a:pt x="4797776" y="64447"/>
                  </a:lnTo>
                  <a:lnTo>
                    <a:pt x="5064319" y="64447"/>
                  </a:lnTo>
                  <a:lnTo>
                    <a:pt x="5330862" y="150378"/>
                  </a:lnTo>
                  <a:lnTo>
                    <a:pt x="5597405" y="171861"/>
                  </a:lnTo>
                  <a:lnTo>
                    <a:pt x="5863948" y="171861"/>
                  </a:lnTo>
                  <a:lnTo>
                    <a:pt x="6130491" y="171861"/>
                  </a:lnTo>
                  <a:lnTo>
                    <a:pt x="6397034" y="193343"/>
                  </a:lnTo>
                  <a:lnTo>
                    <a:pt x="6663577" y="214826"/>
                  </a:lnTo>
                </a:path>
              </a:pathLst>
            </a:custGeom>
            <a:ln w="27101" cap="flat">
              <a:solidFill>
                <a:srgbClr val="FFA500">
                  <a:alpha val="100000"/>
                </a:srgbClr>
              </a:solidFill>
              <a:prstDash val="solid"/>
              <a:round/>
            </a:ln>
          </p:spPr>
          <p:txBody>
            <a:bodyPr/>
            <a:lstStyle/>
            <a:p/>
          </p:txBody>
        </p:sp>
        <p:sp>
          <p:nvSpPr>
            <p:cNvPr id="57" name="tx57"/>
            <p:cNvSpPr/>
            <p:nvPr/>
          </p:nvSpPr>
          <p:spPr>
            <a:xfrm>
              <a:off x="1345880"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58" name="tx58"/>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59" name="tx59"/>
            <p:cNvSpPr/>
            <p:nvPr/>
          </p:nvSpPr>
          <p:spPr>
            <a:xfrm>
              <a:off x="267859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0" name="tx60"/>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1" name="tx61"/>
            <p:cNvSpPr/>
            <p:nvPr/>
          </p:nvSpPr>
          <p:spPr>
            <a:xfrm>
              <a:off x="4011311"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2" name="tx62"/>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3" name="tx63"/>
            <p:cNvSpPr/>
            <p:nvPr/>
          </p:nvSpPr>
          <p:spPr>
            <a:xfrm>
              <a:off x="534402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4" name="tx64"/>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65" name="tx65"/>
            <p:cNvSpPr/>
            <p:nvPr/>
          </p:nvSpPr>
          <p:spPr>
            <a:xfrm>
              <a:off x="6410199"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6" name="tx66"/>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67" name="tx67"/>
            <p:cNvSpPr/>
            <p:nvPr/>
          </p:nvSpPr>
          <p:spPr>
            <a:xfrm>
              <a:off x="667674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68" name="tx68"/>
            <p:cNvSpPr/>
            <p:nvPr/>
          </p:nvSpPr>
          <p:spPr>
            <a:xfrm>
              <a:off x="667674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69" name="tx69"/>
            <p:cNvSpPr/>
            <p:nvPr/>
          </p:nvSpPr>
          <p:spPr>
            <a:xfrm>
              <a:off x="694328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0" name="tx70"/>
            <p:cNvSpPr/>
            <p:nvPr/>
          </p:nvSpPr>
          <p:spPr>
            <a:xfrm>
              <a:off x="694328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1" name="tx71"/>
            <p:cNvSpPr/>
            <p:nvPr/>
          </p:nvSpPr>
          <p:spPr>
            <a:xfrm>
              <a:off x="720982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2" name="tx72"/>
            <p:cNvSpPr/>
            <p:nvPr/>
          </p:nvSpPr>
          <p:spPr>
            <a:xfrm>
              <a:off x="7209828"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3" name="tx73"/>
            <p:cNvSpPr/>
            <p:nvPr/>
          </p:nvSpPr>
          <p:spPr>
            <a:xfrm>
              <a:off x="7476372"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4" name="tx74"/>
            <p:cNvSpPr/>
            <p:nvPr/>
          </p:nvSpPr>
          <p:spPr>
            <a:xfrm>
              <a:off x="7476372"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5" name="tx75"/>
            <p:cNvSpPr/>
            <p:nvPr/>
          </p:nvSpPr>
          <p:spPr>
            <a:xfrm>
              <a:off x="774291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6" name="tx76"/>
            <p:cNvSpPr/>
            <p:nvPr/>
          </p:nvSpPr>
          <p:spPr>
            <a:xfrm>
              <a:off x="7742915"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7" name="tx77"/>
            <p:cNvSpPr/>
            <p:nvPr/>
          </p:nvSpPr>
          <p:spPr>
            <a:xfrm>
              <a:off x="800945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8" name="tx78"/>
            <p:cNvSpPr/>
            <p:nvPr/>
          </p:nvSpPr>
          <p:spPr>
            <a:xfrm>
              <a:off x="800945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9" name="tx79"/>
            <p:cNvSpPr/>
            <p:nvPr/>
          </p:nvSpPr>
          <p:spPr>
            <a:xfrm>
              <a:off x="1340869" y="37237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0" name="tx80"/>
            <p:cNvSpPr/>
            <p:nvPr/>
          </p:nvSpPr>
          <p:spPr>
            <a:xfrm>
              <a:off x="2673584" y="39069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1" name="tx81"/>
            <p:cNvSpPr/>
            <p:nvPr/>
          </p:nvSpPr>
          <p:spPr>
            <a:xfrm>
              <a:off x="4006300" y="39005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2" name="tx82"/>
            <p:cNvSpPr/>
            <p:nvPr/>
          </p:nvSpPr>
          <p:spPr>
            <a:xfrm>
              <a:off x="5339016" y="37656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3" name="tx83"/>
            <p:cNvSpPr/>
            <p:nvPr/>
          </p:nvSpPr>
          <p:spPr>
            <a:xfrm>
              <a:off x="6405188" y="37996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4" name="tx84"/>
            <p:cNvSpPr/>
            <p:nvPr/>
          </p:nvSpPr>
          <p:spPr>
            <a:xfrm>
              <a:off x="6716935" y="36993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5" name="tx85"/>
            <p:cNvSpPr/>
            <p:nvPr/>
          </p:nvSpPr>
          <p:spPr>
            <a:xfrm>
              <a:off x="6938274" y="35542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6" name="tx86"/>
            <p:cNvSpPr/>
            <p:nvPr/>
          </p:nvSpPr>
          <p:spPr>
            <a:xfrm>
              <a:off x="7204817" y="36535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7" name="tx87"/>
            <p:cNvSpPr/>
            <p:nvPr/>
          </p:nvSpPr>
          <p:spPr>
            <a:xfrm>
              <a:off x="7471361" y="36782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8" name="tx88"/>
            <p:cNvSpPr/>
            <p:nvPr/>
          </p:nvSpPr>
          <p:spPr>
            <a:xfrm>
              <a:off x="7737904" y="36791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9" name="tx89"/>
            <p:cNvSpPr/>
            <p:nvPr/>
          </p:nvSpPr>
          <p:spPr>
            <a:xfrm>
              <a:off x="8049651" y="354100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0" name="tx90"/>
            <p:cNvSpPr/>
            <p:nvPr/>
          </p:nvSpPr>
          <p:spPr>
            <a:xfrm>
              <a:off x="6679266" y="300337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91" name="tx91"/>
            <p:cNvSpPr/>
            <p:nvPr/>
          </p:nvSpPr>
          <p:spPr>
            <a:xfrm>
              <a:off x="7212352" y="296907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92" name="tx92"/>
            <p:cNvSpPr/>
            <p:nvPr/>
          </p:nvSpPr>
          <p:spPr>
            <a:xfrm>
              <a:off x="7478895" y="300463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93" name="tx93"/>
            <p:cNvSpPr/>
            <p:nvPr/>
          </p:nvSpPr>
          <p:spPr>
            <a:xfrm>
              <a:off x="7745439" y="291243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94" name="tx94"/>
            <p:cNvSpPr/>
            <p:nvPr/>
          </p:nvSpPr>
          <p:spPr>
            <a:xfrm>
              <a:off x="8011982" y="281800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95" name="tx95"/>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717597" y="353222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7" name="tx97"/>
            <p:cNvSpPr/>
            <p:nvPr/>
          </p:nvSpPr>
          <p:spPr>
            <a:xfrm>
              <a:off x="717597" y="2903259"/>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8" name="tx98"/>
            <p:cNvSpPr/>
            <p:nvPr/>
          </p:nvSpPr>
          <p:spPr>
            <a:xfrm>
              <a:off x="717597" y="22717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99" name="tx9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8" name="pl11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9" name="tx11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78790" y="5080163"/>
              <a:ext cx="201456" cy="201456"/>
            </a:xfrm>
            <a:prstGeom prst="rect">
              <a:avLst/>
            </a:prstGeom>
            <a:solidFill>
              <a:srgbClr val="E2231A">
                <a:alpha val="90196"/>
              </a:srgbClr>
            </a:solidFill>
          </p:spPr>
          <p:txBody>
            <a:bodyPr/>
            <a:lstStyle/>
            <a:p/>
          </p:txBody>
        </p:sp>
        <p:sp>
          <p:nvSpPr>
            <p:cNvPr id="122" name="rc122"/>
            <p:cNvSpPr/>
            <p:nvPr/>
          </p:nvSpPr>
          <p:spPr>
            <a:xfrm>
              <a:off x="5642950" y="5080163"/>
              <a:ext cx="201456" cy="201456"/>
            </a:xfrm>
            <a:prstGeom prst="rect">
              <a:avLst/>
            </a:prstGeom>
            <a:solidFill>
              <a:srgbClr val="B3B3B3">
                <a:alpha val="90196"/>
              </a:srgbClr>
            </a:solidFill>
          </p:spPr>
          <p:txBody>
            <a:bodyPr/>
            <a:lstStyle/>
            <a:p/>
          </p:txBody>
        </p:sp>
        <p:sp>
          <p:nvSpPr>
            <p:cNvPr id="123" name="tx12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51100" y="1592892"/>
              <a:ext cx="1435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Croatia, 2000-2025</a:t>
              </a:r>
            </a:p>
          </p:txBody>
        </p:sp>
        <p:sp>
          <p:nvSpPr>
            <p:cNvPr id="127" name="pl127"/>
            <p:cNvSpPr/>
            <p:nvPr/>
          </p:nvSpPr>
          <p:spPr>
            <a:xfrm>
              <a:off x="21389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8243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5098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1952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816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6671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35252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0379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96273" y="5840557"/>
              <a:ext cx="3997808" cy="124062"/>
            </a:xfrm>
            <a:prstGeom prst="rect">
              <a:avLst/>
            </a:prstGeom>
            <a:solidFill>
              <a:srgbClr val="E2231A">
                <a:alpha val="90196"/>
              </a:srgbClr>
            </a:solidFill>
          </p:spPr>
          <p:txBody>
            <a:bodyPr/>
            <a:lstStyle/>
            <a:p/>
          </p:txBody>
        </p:sp>
        <p:sp>
          <p:nvSpPr>
            <p:cNvPr id="140" name="rc140"/>
            <p:cNvSpPr/>
            <p:nvPr/>
          </p:nvSpPr>
          <p:spPr>
            <a:xfrm>
              <a:off x="1296273" y="5685479"/>
              <a:ext cx="5273668" cy="124062"/>
            </a:xfrm>
            <a:prstGeom prst="rect">
              <a:avLst/>
            </a:prstGeom>
            <a:solidFill>
              <a:srgbClr val="E2231A">
                <a:alpha val="90196"/>
              </a:srgbClr>
            </a:solidFill>
          </p:spPr>
          <p:txBody>
            <a:bodyPr/>
            <a:lstStyle/>
            <a:p/>
          </p:txBody>
        </p:sp>
        <p:sp>
          <p:nvSpPr>
            <p:cNvPr id="141" name="rc141"/>
            <p:cNvSpPr/>
            <p:nvPr/>
          </p:nvSpPr>
          <p:spPr>
            <a:xfrm>
              <a:off x="1296273" y="5530401"/>
              <a:ext cx="6772004" cy="124062"/>
            </a:xfrm>
            <a:prstGeom prst="rect">
              <a:avLst/>
            </a:prstGeom>
            <a:solidFill>
              <a:srgbClr val="E2231A">
                <a:alpha val="90196"/>
              </a:srgbClr>
            </a:solidFill>
          </p:spPr>
          <p:txBody>
            <a:bodyPr/>
            <a:lstStyle/>
            <a:p/>
          </p:txBody>
        </p:sp>
        <p:sp>
          <p:nvSpPr>
            <p:cNvPr id="142" name="rc142"/>
            <p:cNvSpPr/>
            <p:nvPr/>
          </p:nvSpPr>
          <p:spPr>
            <a:xfrm>
              <a:off x="6569942" y="5685479"/>
              <a:ext cx="1117431" cy="124062"/>
            </a:xfrm>
            <a:prstGeom prst="rect">
              <a:avLst/>
            </a:prstGeom>
            <a:solidFill>
              <a:srgbClr val="B3B3B3">
                <a:alpha val="90196"/>
              </a:srgbClr>
            </a:solidFill>
          </p:spPr>
          <p:txBody>
            <a:bodyPr/>
            <a:lstStyle/>
            <a:p/>
          </p:txBody>
        </p:sp>
        <p:sp>
          <p:nvSpPr>
            <p:cNvPr id="143" name="rc143"/>
            <p:cNvSpPr/>
            <p:nvPr/>
          </p:nvSpPr>
          <p:spPr>
            <a:xfrm>
              <a:off x="8068278" y="5530401"/>
              <a:ext cx="131462" cy="124062"/>
            </a:xfrm>
            <a:prstGeom prst="rect">
              <a:avLst/>
            </a:prstGeom>
            <a:solidFill>
              <a:srgbClr val="B3B3B3">
                <a:alpha val="90196"/>
              </a:srgbClr>
            </a:solidFill>
          </p:spPr>
          <p:txBody>
            <a:bodyPr/>
            <a:lstStyle/>
            <a:p/>
          </p:txBody>
        </p:sp>
        <p:sp>
          <p:nvSpPr>
            <p:cNvPr id="144" name="tx144"/>
            <p:cNvSpPr/>
            <p:nvPr/>
          </p:nvSpPr>
          <p:spPr>
            <a:xfrm>
              <a:off x="7767746"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45" name="tx145"/>
            <p:cNvSpPr/>
            <p:nvPr/>
          </p:nvSpPr>
          <p:spPr>
            <a:xfrm>
              <a:off x="8280112"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46" name="tx146"/>
            <p:cNvSpPr/>
            <p:nvPr/>
          </p:nvSpPr>
          <p:spPr>
            <a:xfrm>
              <a:off x="3214805"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47" name="tx147"/>
            <p:cNvSpPr/>
            <p:nvPr/>
          </p:nvSpPr>
          <p:spPr>
            <a:xfrm>
              <a:off x="3852736"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48" name="tx148"/>
            <p:cNvSpPr/>
            <p:nvPr/>
          </p:nvSpPr>
          <p:spPr>
            <a:xfrm>
              <a:off x="4650121" y="5551047"/>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49" name="tx149"/>
            <p:cNvSpPr/>
            <p:nvPr/>
          </p:nvSpPr>
          <p:spPr>
            <a:xfrm>
              <a:off x="7062740"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0" name="tx150"/>
            <p:cNvSpPr/>
            <p:nvPr/>
          </p:nvSpPr>
          <p:spPr>
            <a:xfrm>
              <a:off x="8019873"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1" name="tx15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5" name="tx155"/>
            <p:cNvSpPr/>
            <p:nvPr/>
          </p:nvSpPr>
          <p:spPr>
            <a:xfrm>
              <a:off x="2896253"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56" name="tx156"/>
            <p:cNvSpPr/>
            <p:nvPr/>
          </p:nvSpPr>
          <p:spPr>
            <a:xfrm>
              <a:off x="4581670"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57" name="tx157"/>
            <p:cNvSpPr/>
            <p:nvPr/>
          </p:nvSpPr>
          <p:spPr>
            <a:xfrm>
              <a:off x="6267087"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58" name="tx158"/>
            <p:cNvSpPr/>
            <p:nvPr/>
          </p:nvSpPr>
          <p:spPr>
            <a:xfrm>
              <a:off x="7952503"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59" name="tx159"/>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0" name="tx16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87%. This is lower than in 2019, where coverage was 93%.
4,000 children missed their routine first dose of measles vaccine.
MCV2 is typically administered to children between 18 months and five years old. MCV2 coverage remained relatively constant (within 1%) at 88% in 2025.</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90% in 2024 to 87% in 2025 - below the 95% level needed to prevent outbreaks and, leaving 4,000 children without any protection against measles. MCV2 coverage remained relatively constant (within 1%) at 89% - below the IA2030 target of 90%.</a:t>
            </a:r>
          </a:p>
        </p:txBody>
      </p:sp>
      <p:grpSp xmlns:pic="http://schemas.openxmlformats.org/drawingml/2006/picture">
        <p:nvGrpSpPr>
          <p:cNvPr id="164" name=""/>
          <p:cNvGrpSpPr/>
          <p:nvPr/>
        </p:nvGrpSpPr>
        <p:grpSpPr>
          <a:xfrm>
            <a:off x="292608" y="1097280"/>
            <a:ext cx="8595360" cy="28575"/>
            <a:chOff x="292608" y="1097280"/>
            <a:chExt cx="8595360" cy="28575"/>
          </a:xfrm>
        </p:grpSpPr>
        <p:sp>
          <p:nvSpPr>
            <p:cNvPr id="16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196842"/>
            </a:xfrm>
            <a:custGeom>
              <a:avLst/>
              <a:pathLst>
                <a:path w="3397293" h="196842">
                  <a:moveTo>
                    <a:pt x="0" y="65614"/>
                  </a:moveTo>
                  <a:lnTo>
                    <a:pt x="135891" y="43742"/>
                  </a:lnTo>
                  <a:lnTo>
                    <a:pt x="271783" y="21871"/>
                  </a:lnTo>
                  <a:lnTo>
                    <a:pt x="407675" y="43742"/>
                  </a:lnTo>
                  <a:lnTo>
                    <a:pt x="543566" y="0"/>
                  </a:lnTo>
                  <a:lnTo>
                    <a:pt x="679458" y="0"/>
                  </a:lnTo>
                  <a:lnTo>
                    <a:pt x="815350" y="21871"/>
                  </a:lnTo>
                  <a:lnTo>
                    <a:pt x="951242" y="0"/>
                  </a:lnTo>
                  <a:lnTo>
                    <a:pt x="1087133" y="0"/>
                  </a:lnTo>
                  <a:lnTo>
                    <a:pt x="1223025" y="21871"/>
                  </a:lnTo>
                  <a:lnTo>
                    <a:pt x="1358917" y="0"/>
                  </a:lnTo>
                  <a:lnTo>
                    <a:pt x="1494809" y="0"/>
                  </a:lnTo>
                  <a:lnTo>
                    <a:pt x="1630700" y="21871"/>
                  </a:lnTo>
                  <a:lnTo>
                    <a:pt x="1766592" y="43742"/>
                  </a:lnTo>
                  <a:lnTo>
                    <a:pt x="1902484" y="43742"/>
                  </a:lnTo>
                  <a:lnTo>
                    <a:pt x="2038375" y="65614"/>
                  </a:lnTo>
                  <a:lnTo>
                    <a:pt x="2174267" y="131228"/>
                  </a:lnTo>
                  <a:lnTo>
                    <a:pt x="2310159" y="153099"/>
                  </a:lnTo>
                  <a:lnTo>
                    <a:pt x="2446051" y="65614"/>
                  </a:lnTo>
                  <a:lnTo>
                    <a:pt x="2581942" y="65614"/>
                  </a:lnTo>
                  <a:lnTo>
                    <a:pt x="2717834" y="109356"/>
                  </a:lnTo>
                  <a:lnTo>
                    <a:pt x="2853726" y="153099"/>
                  </a:lnTo>
                  <a:lnTo>
                    <a:pt x="2989618" y="131228"/>
                  </a:lnTo>
                  <a:lnTo>
                    <a:pt x="3125509" y="131228"/>
                  </a:lnTo>
                  <a:lnTo>
                    <a:pt x="3261401" y="131228"/>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196842"/>
            </a:xfrm>
            <a:custGeom>
              <a:avLst/>
              <a:pathLst>
                <a:path w="3397293" h="196842">
                  <a:moveTo>
                    <a:pt x="0" y="65614"/>
                  </a:moveTo>
                  <a:lnTo>
                    <a:pt x="135891" y="43742"/>
                  </a:lnTo>
                  <a:lnTo>
                    <a:pt x="271783" y="21871"/>
                  </a:lnTo>
                  <a:lnTo>
                    <a:pt x="407675" y="43742"/>
                  </a:lnTo>
                  <a:lnTo>
                    <a:pt x="543566" y="0"/>
                  </a:lnTo>
                  <a:lnTo>
                    <a:pt x="679458" y="0"/>
                  </a:lnTo>
                  <a:lnTo>
                    <a:pt x="815350" y="21871"/>
                  </a:lnTo>
                  <a:lnTo>
                    <a:pt x="951242" y="0"/>
                  </a:lnTo>
                  <a:lnTo>
                    <a:pt x="1087133" y="0"/>
                  </a:lnTo>
                  <a:lnTo>
                    <a:pt x="1223025" y="21871"/>
                  </a:lnTo>
                  <a:lnTo>
                    <a:pt x="1358917" y="0"/>
                  </a:lnTo>
                  <a:lnTo>
                    <a:pt x="1494809" y="0"/>
                  </a:lnTo>
                  <a:lnTo>
                    <a:pt x="1630700" y="21871"/>
                  </a:lnTo>
                  <a:lnTo>
                    <a:pt x="1766592" y="43742"/>
                  </a:lnTo>
                  <a:lnTo>
                    <a:pt x="1902484" y="43742"/>
                  </a:lnTo>
                  <a:lnTo>
                    <a:pt x="2038375" y="65614"/>
                  </a:lnTo>
                  <a:lnTo>
                    <a:pt x="2174267" y="131228"/>
                  </a:lnTo>
                  <a:lnTo>
                    <a:pt x="2310159" y="153099"/>
                  </a:lnTo>
                  <a:lnTo>
                    <a:pt x="2446051" y="65614"/>
                  </a:lnTo>
                  <a:lnTo>
                    <a:pt x="2581942" y="65614"/>
                  </a:lnTo>
                  <a:lnTo>
                    <a:pt x="2717834" y="109356"/>
                  </a:lnTo>
                  <a:lnTo>
                    <a:pt x="2853726" y="153099"/>
                  </a:lnTo>
                  <a:lnTo>
                    <a:pt x="2989618" y="131228"/>
                  </a:lnTo>
                  <a:lnTo>
                    <a:pt x="3125509" y="131228"/>
                  </a:lnTo>
                  <a:lnTo>
                    <a:pt x="3261401" y="131228"/>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196842"/>
            </a:xfrm>
            <a:custGeom>
              <a:avLst/>
              <a:pathLst>
                <a:path w="3397293" h="196842">
                  <a:moveTo>
                    <a:pt x="0" y="65614"/>
                  </a:moveTo>
                  <a:lnTo>
                    <a:pt x="135891" y="43742"/>
                  </a:lnTo>
                  <a:lnTo>
                    <a:pt x="271783" y="21871"/>
                  </a:lnTo>
                  <a:lnTo>
                    <a:pt x="407675" y="43742"/>
                  </a:lnTo>
                  <a:lnTo>
                    <a:pt x="543566" y="0"/>
                  </a:lnTo>
                  <a:lnTo>
                    <a:pt x="679458" y="0"/>
                  </a:lnTo>
                  <a:lnTo>
                    <a:pt x="815350" y="21871"/>
                  </a:lnTo>
                  <a:lnTo>
                    <a:pt x="951242" y="0"/>
                  </a:lnTo>
                  <a:lnTo>
                    <a:pt x="1087133" y="0"/>
                  </a:lnTo>
                  <a:lnTo>
                    <a:pt x="1223025" y="21871"/>
                  </a:lnTo>
                  <a:lnTo>
                    <a:pt x="1358917" y="0"/>
                  </a:lnTo>
                  <a:lnTo>
                    <a:pt x="1494809" y="0"/>
                  </a:lnTo>
                  <a:lnTo>
                    <a:pt x="1630700" y="21871"/>
                  </a:lnTo>
                  <a:lnTo>
                    <a:pt x="1766592" y="43742"/>
                  </a:lnTo>
                  <a:lnTo>
                    <a:pt x="1902484" y="43742"/>
                  </a:lnTo>
                  <a:lnTo>
                    <a:pt x="2038375" y="65614"/>
                  </a:lnTo>
                  <a:lnTo>
                    <a:pt x="2174267" y="131228"/>
                  </a:lnTo>
                  <a:lnTo>
                    <a:pt x="2310159" y="153099"/>
                  </a:lnTo>
                  <a:lnTo>
                    <a:pt x="2446051" y="65614"/>
                  </a:lnTo>
                  <a:lnTo>
                    <a:pt x="2581942" y="65614"/>
                  </a:lnTo>
                  <a:lnTo>
                    <a:pt x="2717834" y="109356"/>
                  </a:lnTo>
                  <a:lnTo>
                    <a:pt x="2853726" y="153099"/>
                  </a:lnTo>
                  <a:lnTo>
                    <a:pt x="2989618" y="131228"/>
                  </a:lnTo>
                  <a:lnTo>
                    <a:pt x="3125509" y="131228"/>
                  </a:lnTo>
                  <a:lnTo>
                    <a:pt x="3261401" y="131228"/>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2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68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353" y="4988970"/>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60" name="tx60"/>
            <p:cNvSpPr/>
            <p:nvPr/>
          </p:nvSpPr>
          <p:spPr>
            <a:xfrm>
              <a:off x="27933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783"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8534" y="1403693"/>
              <a:ext cx="24821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Croatia,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583378"/>
              <a:ext cx="3397293" cy="738158"/>
            </a:xfrm>
            <a:custGeom>
              <a:avLst/>
              <a:pathLst>
                <a:path w="3397293" h="738158">
                  <a:moveTo>
                    <a:pt x="0" y="246052"/>
                  </a:moveTo>
                  <a:lnTo>
                    <a:pt x="135891" y="164035"/>
                  </a:lnTo>
                  <a:lnTo>
                    <a:pt x="271783" y="82017"/>
                  </a:lnTo>
                  <a:lnTo>
                    <a:pt x="407675" y="164035"/>
                  </a:lnTo>
                  <a:lnTo>
                    <a:pt x="543566" y="0"/>
                  </a:lnTo>
                  <a:lnTo>
                    <a:pt x="679458" y="0"/>
                  </a:lnTo>
                  <a:lnTo>
                    <a:pt x="815350" y="82017"/>
                  </a:lnTo>
                  <a:lnTo>
                    <a:pt x="951242" y="0"/>
                  </a:lnTo>
                  <a:lnTo>
                    <a:pt x="1087133" y="0"/>
                  </a:lnTo>
                  <a:lnTo>
                    <a:pt x="1223025" y="82017"/>
                  </a:lnTo>
                  <a:lnTo>
                    <a:pt x="1358917" y="0"/>
                  </a:lnTo>
                  <a:lnTo>
                    <a:pt x="1494809" y="0"/>
                  </a:lnTo>
                  <a:lnTo>
                    <a:pt x="1630700" y="82017"/>
                  </a:lnTo>
                  <a:lnTo>
                    <a:pt x="1766592" y="164035"/>
                  </a:lnTo>
                  <a:lnTo>
                    <a:pt x="1902484" y="164035"/>
                  </a:lnTo>
                  <a:lnTo>
                    <a:pt x="2038375" y="246052"/>
                  </a:lnTo>
                  <a:lnTo>
                    <a:pt x="2174267" y="492105"/>
                  </a:lnTo>
                  <a:lnTo>
                    <a:pt x="2310159" y="574122"/>
                  </a:lnTo>
                  <a:lnTo>
                    <a:pt x="2446051" y="246052"/>
                  </a:lnTo>
                  <a:lnTo>
                    <a:pt x="2581942" y="246052"/>
                  </a:lnTo>
                  <a:lnTo>
                    <a:pt x="2717834" y="410087"/>
                  </a:lnTo>
                  <a:lnTo>
                    <a:pt x="2853726" y="574122"/>
                  </a:lnTo>
                  <a:lnTo>
                    <a:pt x="2989618" y="492105"/>
                  </a:lnTo>
                  <a:lnTo>
                    <a:pt x="3125509" y="492105"/>
                  </a:lnTo>
                  <a:lnTo>
                    <a:pt x="3261401" y="492105"/>
                  </a:lnTo>
                  <a:lnTo>
                    <a:pt x="3397293" y="738158"/>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83378"/>
              <a:ext cx="3397293" cy="656140"/>
            </a:xfrm>
            <a:custGeom>
              <a:avLst/>
              <a:pathLst>
                <a:path w="3397293" h="656140">
                  <a:moveTo>
                    <a:pt x="0" y="328070"/>
                  </a:moveTo>
                  <a:lnTo>
                    <a:pt x="135891" y="246052"/>
                  </a:lnTo>
                  <a:lnTo>
                    <a:pt x="271783" y="492105"/>
                  </a:lnTo>
                  <a:lnTo>
                    <a:pt x="407675" y="656140"/>
                  </a:lnTo>
                  <a:lnTo>
                    <a:pt x="543566" y="492105"/>
                  </a:lnTo>
                  <a:lnTo>
                    <a:pt x="679458" y="164035"/>
                  </a:lnTo>
                  <a:lnTo>
                    <a:pt x="815350" y="82017"/>
                  </a:lnTo>
                  <a:lnTo>
                    <a:pt x="951242" y="0"/>
                  </a:lnTo>
                  <a:lnTo>
                    <a:pt x="1087133" y="0"/>
                  </a:lnTo>
                  <a:lnTo>
                    <a:pt x="1223025" y="246052"/>
                  </a:lnTo>
                  <a:lnTo>
                    <a:pt x="1358917" y="328070"/>
                  </a:lnTo>
                  <a:lnTo>
                    <a:pt x="1494809" y="246052"/>
                  </a:lnTo>
                  <a:lnTo>
                    <a:pt x="1630700" y="164035"/>
                  </a:lnTo>
                  <a:lnTo>
                    <a:pt x="1766592" y="164035"/>
                  </a:lnTo>
                  <a:lnTo>
                    <a:pt x="1902484" y="410087"/>
                  </a:lnTo>
                  <a:lnTo>
                    <a:pt x="2038375" y="410087"/>
                  </a:lnTo>
                  <a:lnTo>
                    <a:pt x="2174267" y="574122"/>
                  </a:lnTo>
                  <a:lnTo>
                    <a:pt x="2310159" y="246052"/>
                  </a:lnTo>
                  <a:lnTo>
                    <a:pt x="2446051" y="328070"/>
                  </a:lnTo>
                  <a:lnTo>
                    <a:pt x="2581942" y="246052"/>
                  </a:lnTo>
                  <a:lnTo>
                    <a:pt x="2717834" y="574122"/>
                  </a:lnTo>
                  <a:lnTo>
                    <a:pt x="2853726" y="492105"/>
                  </a:lnTo>
                  <a:lnTo>
                    <a:pt x="2989618" y="574122"/>
                  </a:lnTo>
                  <a:lnTo>
                    <a:pt x="3125509" y="492105"/>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583378"/>
              <a:ext cx="3397293" cy="738158"/>
            </a:xfrm>
            <a:custGeom>
              <a:avLst/>
              <a:pathLst>
                <a:path w="3397293" h="738158">
                  <a:moveTo>
                    <a:pt x="0" y="246052"/>
                  </a:moveTo>
                  <a:lnTo>
                    <a:pt x="135891" y="164035"/>
                  </a:lnTo>
                  <a:lnTo>
                    <a:pt x="271783" y="82017"/>
                  </a:lnTo>
                  <a:lnTo>
                    <a:pt x="407675" y="164035"/>
                  </a:lnTo>
                  <a:lnTo>
                    <a:pt x="543566" y="0"/>
                  </a:lnTo>
                  <a:lnTo>
                    <a:pt x="679458" y="0"/>
                  </a:lnTo>
                  <a:lnTo>
                    <a:pt x="815350" y="82017"/>
                  </a:lnTo>
                  <a:lnTo>
                    <a:pt x="951242" y="0"/>
                  </a:lnTo>
                  <a:lnTo>
                    <a:pt x="1087133" y="0"/>
                  </a:lnTo>
                  <a:lnTo>
                    <a:pt x="1223025" y="82017"/>
                  </a:lnTo>
                  <a:lnTo>
                    <a:pt x="1358917" y="0"/>
                  </a:lnTo>
                  <a:lnTo>
                    <a:pt x="1494809" y="0"/>
                  </a:lnTo>
                  <a:lnTo>
                    <a:pt x="1630700" y="82017"/>
                  </a:lnTo>
                  <a:lnTo>
                    <a:pt x="1766592" y="164035"/>
                  </a:lnTo>
                  <a:lnTo>
                    <a:pt x="1902484" y="164035"/>
                  </a:lnTo>
                  <a:lnTo>
                    <a:pt x="2038375" y="246052"/>
                  </a:lnTo>
                  <a:lnTo>
                    <a:pt x="2174267" y="492105"/>
                  </a:lnTo>
                  <a:lnTo>
                    <a:pt x="2310159" y="574122"/>
                  </a:lnTo>
                  <a:lnTo>
                    <a:pt x="2446051" y="246052"/>
                  </a:lnTo>
                  <a:lnTo>
                    <a:pt x="2581942" y="246052"/>
                  </a:lnTo>
                  <a:lnTo>
                    <a:pt x="2717834" y="410087"/>
                  </a:lnTo>
                  <a:lnTo>
                    <a:pt x="2853726" y="574122"/>
                  </a:lnTo>
                  <a:lnTo>
                    <a:pt x="2989618" y="492105"/>
                  </a:lnTo>
                  <a:lnTo>
                    <a:pt x="3125509" y="492105"/>
                  </a:lnTo>
                  <a:lnTo>
                    <a:pt x="3261401" y="492105"/>
                  </a:lnTo>
                  <a:lnTo>
                    <a:pt x="3397293" y="738158"/>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131228"/>
            </a:xfrm>
            <a:custGeom>
              <a:avLst/>
              <a:pathLst>
                <a:path w="0" h="131228">
                  <a:moveTo>
                    <a:pt x="0" y="1312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869386"/>
            </a:xfrm>
            <a:custGeom>
              <a:avLst/>
              <a:pathLst>
                <a:path w="0" h="869386">
                  <a:moveTo>
                    <a:pt x="0" y="86938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583378"/>
              <a:ext cx="3397293" cy="738158"/>
            </a:xfrm>
            <a:custGeom>
              <a:avLst/>
              <a:pathLst>
                <a:path w="3397293" h="738158">
                  <a:moveTo>
                    <a:pt x="0" y="246052"/>
                  </a:moveTo>
                  <a:lnTo>
                    <a:pt x="135891" y="164035"/>
                  </a:lnTo>
                  <a:lnTo>
                    <a:pt x="271783" y="82017"/>
                  </a:lnTo>
                  <a:lnTo>
                    <a:pt x="407675" y="164035"/>
                  </a:lnTo>
                  <a:lnTo>
                    <a:pt x="543566" y="0"/>
                  </a:lnTo>
                  <a:lnTo>
                    <a:pt x="679458" y="0"/>
                  </a:lnTo>
                  <a:lnTo>
                    <a:pt x="815350" y="82017"/>
                  </a:lnTo>
                  <a:lnTo>
                    <a:pt x="951242" y="0"/>
                  </a:lnTo>
                  <a:lnTo>
                    <a:pt x="1087133" y="0"/>
                  </a:lnTo>
                  <a:lnTo>
                    <a:pt x="1223025" y="82017"/>
                  </a:lnTo>
                  <a:lnTo>
                    <a:pt x="1358917" y="0"/>
                  </a:lnTo>
                  <a:lnTo>
                    <a:pt x="1494809" y="0"/>
                  </a:lnTo>
                  <a:lnTo>
                    <a:pt x="1630700" y="82017"/>
                  </a:lnTo>
                  <a:lnTo>
                    <a:pt x="1766592" y="164035"/>
                  </a:lnTo>
                  <a:lnTo>
                    <a:pt x="1902484" y="164035"/>
                  </a:lnTo>
                  <a:lnTo>
                    <a:pt x="2038375" y="246052"/>
                  </a:lnTo>
                  <a:lnTo>
                    <a:pt x="2174267" y="492105"/>
                  </a:lnTo>
                  <a:lnTo>
                    <a:pt x="2310159" y="574122"/>
                  </a:lnTo>
                  <a:lnTo>
                    <a:pt x="2446051" y="246052"/>
                  </a:lnTo>
                  <a:lnTo>
                    <a:pt x="2581942" y="246052"/>
                  </a:lnTo>
                  <a:lnTo>
                    <a:pt x="2717834" y="410087"/>
                  </a:lnTo>
                  <a:lnTo>
                    <a:pt x="2853726" y="574122"/>
                  </a:lnTo>
                  <a:lnTo>
                    <a:pt x="2989618" y="492105"/>
                  </a:lnTo>
                  <a:lnTo>
                    <a:pt x="3125509" y="492105"/>
                  </a:lnTo>
                  <a:lnTo>
                    <a:pt x="3261401" y="492105"/>
                  </a:lnTo>
                  <a:lnTo>
                    <a:pt x="3397293" y="738158"/>
                  </a:lnTo>
                </a:path>
              </a:pathLst>
            </a:custGeom>
            <a:ln w="27101" cap="flat">
              <a:solidFill>
                <a:srgbClr val="0058AB">
                  <a:alpha val="100000"/>
                </a:srgbClr>
              </a:solidFill>
              <a:prstDash val="solid"/>
              <a:round/>
            </a:ln>
          </p:spPr>
          <p:txBody>
            <a:bodyPr/>
            <a:lstStyle/>
            <a:p/>
          </p:txBody>
        </p:sp>
        <p:sp>
          <p:nvSpPr>
            <p:cNvPr id="95" name="tx95"/>
            <p:cNvSpPr/>
            <p:nvPr/>
          </p:nvSpPr>
          <p:spPr>
            <a:xfrm>
              <a:off x="5407519"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86977"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766436" y="23788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445895"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788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23789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2004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3395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429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053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01052" y="4988970"/>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123" name="tx123"/>
            <p:cNvSpPr/>
            <p:nvPr/>
          </p:nvSpPr>
          <p:spPr>
            <a:xfrm>
              <a:off x="711002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7248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282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504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726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6948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393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615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7837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6059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4322237" cy="114824"/>
            </a:xfrm>
            <a:prstGeom prst="rect">
              <a:avLst/>
            </a:prstGeom>
            <a:solidFill>
              <a:srgbClr val="E2231A">
                <a:alpha val="80000"/>
              </a:srgbClr>
            </a:solidFill>
          </p:spPr>
          <p:txBody>
            <a:bodyPr/>
            <a:lstStyle/>
            <a:p/>
          </p:txBody>
        </p:sp>
        <p:sp>
          <p:nvSpPr>
            <p:cNvPr id="139" name="rc139"/>
            <p:cNvSpPr/>
            <p:nvPr/>
          </p:nvSpPr>
          <p:spPr>
            <a:xfrm>
              <a:off x="1317178" y="5743865"/>
              <a:ext cx="5701636" cy="114824"/>
            </a:xfrm>
            <a:prstGeom prst="rect">
              <a:avLst/>
            </a:prstGeom>
            <a:solidFill>
              <a:srgbClr val="E2231A">
                <a:alpha val="80000"/>
              </a:srgbClr>
            </a:solidFill>
          </p:spPr>
          <p:txBody>
            <a:bodyPr/>
            <a:lstStyle/>
            <a:p/>
          </p:txBody>
        </p:sp>
        <p:sp>
          <p:nvSpPr>
            <p:cNvPr id="140" name="rc140"/>
            <p:cNvSpPr/>
            <p:nvPr/>
          </p:nvSpPr>
          <p:spPr>
            <a:xfrm>
              <a:off x="1317178" y="5600334"/>
              <a:ext cx="7321564" cy="114824"/>
            </a:xfrm>
            <a:prstGeom prst="rect">
              <a:avLst/>
            </a:prstGeom>
            <a:solidFill>
              <a:srgbClr val="E2231A">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78977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461197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643416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8" name="tx148"/>
            <p:cNvSpPr/>
            <p:nvPr/>
          </p:nvSpPr>
          <p:spPr>
            <a:xfrm>
              <a:off x="825635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Croatia (87%) was 3 percentage points higher than the global average (84%) and 1 percentage point lower than the average across all ECAR countries (88%).
National MCV1 coverage was 6 percentage points lower than in 2019 (93%).
This equates to 4,000 unvaccinated children in 2025 compared to 2,000 unvaccinated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Croatia MCV1 coverage was 87% - this is 6 percentage points lower than in 2019, but 3 percentage points higher than the global average (84%).</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Croatia ranked number 12 out of 21 countries for lowest MCV1 coverage (based on tied ranks).
Croatia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Croatia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6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27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92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957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45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10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75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940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66809"/>
              <a:ext cx="239888" cy="1141212"/>
            </a:xfrm>
            <a:prstGeom prst="rect">
              <a:avLst/>
            </a:prstGeom>
            <a:solidFill>
              <a:srgbClr val="80BD41">
                <a:alpha val="100000"/>
              </a:srgbClr>
            </a:solidFill>
          </p:spPr>
          <p:txBody>
            <a:bodyPr/>
            <a:lstStyle/>
            <a:p/>
          </p:txBody>
        </p:sp>
        <p:sp>
          <p:nvSpPr>
            <p:cNvPr id="26" name="rc26"/>
            <p:cNvSpPr/>
            <p:nvPr/>
          </p:nvSpPr>
          <p:spPr>
            <a:xfrm>
              <a:off x="1296273" y="3080811"/>
              <a:ext cx="239888" cy="85998"/>
            </a:xfrm>
            <a:prstGeom prst="rect">
              <a:avLst/>
            </a:prstGeom>
            <a:solidFill>
              <a:srgbClr val="E2231A">
                <a:alpha val="100000"/>
              </a:srgbClr>
            </a:solidFill>
          </p:spPr>
          <p:txBody>
            <a:bodyPr/>
            <a:lstStyle/>
            <a:p/>
          </p:txBody>
        </p:sp>
        <p:sp>
          <p:nvSpPr>
            <p:cNvPr id="27" name="rc27"/>
            <p:cNvSpPr/>
            <p:nvPr/>
          </p:nvSpPr>
          <p:spPr>
            <a:xfrm>
              <a:off x="1562816" y="3154437"/>
              <a:ext cx="239888" cy="1153584"/>
            </a:xfrm>
            <a:prstGeom prst="rect">
              <a:avLst/>
            </a:prstGeom>
            <a:solidFill>
              <a:srgbClr val="80BD41">
                <a:alpha val="100000"/>
              </a:srgbClr>
            </a:solidFill>
          </p:spPr>
          <p:txBody>
            <a:bodyPr/>
            <a:lstStyle/>
            <a:p/>
          </p:txBody>
        </p:sp>
        <p:sp>
          <p:nvSpPr>
            <p:cNvPr id="28" name="rc28"/>
            <p:cNvSpPr/>
            <p:nvPr/>
          </p:nvSpPr>
          <p:spPr>
            <a:xfrm>
              <a:off x="1562816" y="3080811"/>
              <a:ext cx="239888" cy="73626"/>
            </a:xfrm>
            <a:prstGeom prst="rect">
              <a:avLst/>
            </a:prstGeom>
            <a:solidFill>
              <a:srgbClr val="E2231A">
                <a:alpha val="100000"/>
              </a:srgbClr>
            </a:solidFill>
          </p:spPr>
          <p:txBody>
            <a:bodyPr/>
            <a:lstStyle/>
            <a:p/>
          </p:txBody>
        </p:sp>
        <p:sp>
          <p:nvSpPr>
            <p:cNvPr id="29" name="rc29"/>
            <p:cNvSpPr/>
            <p:nvPr/>
          </p:nvSpPr>
          <p:spPr>
            <a:xfrm>
              <a:off x="1829360" y="3164697"/>
              <a:ext cx="239888" cy="1143324"/>
            </a:xfrm>
            <a:prstGeom prst="rect">
              <a:avLst/>
            </a:prstGeom>
            <a:solidFill>
              <a:srgbClr val="80BD41">
                <a:alpha val="100000"/>
              </a:srgbClr>
            </a:solidFill>
          </p:spPr>
          <p:txBody>
            <a:bodyPr/>
            <a:lstStyle/>
            <a:p/>
          </p:txBody>
        </p:sp>
        <p:sp>
          <p:nvSpPr>
            <p:cNvPr id="30" name="rc30"/>
            <p:cNvSpPr/>
            <p:nvPr/>
          </p:nvSpPr>
          <p:spPr>
            <a:xfrm>
              <a:off x="1829360" y="3104649"/>
              <a:ext cx="239888" cy="60047"/>
            </a:xfrm>
            <a:prstGeom prst="rect">
              <a:avLst/>
            </a:prstGeom>
            <a:solidFill>
              <a:srgbClr val="E2231A">
                <a:alpha val="100000"/>
              </a:srgbClr>
            </a:solidFill>
          </p:spPr>
          <p:txBody>
            <a:bodyPr/>
            <a:lstStyle/>
            <a:p/>
          </p:txBody>
        </p:sp>
        <p:sp>
          <p:nvSpPr>
            <p:cNvPr id="31" name="rc31"/>
            <p:cNvSpPr/>
            <p:nvPr/>
          </p:nvSpPr>
          <p:spPr>
            <a:xfrm>
              <a:off x="2095903" y="3189440"/>
              <a:ext cx="239888" cy="1118581"/>
            </a:xfrm>
            <a:prstGeom prst="rect">
              <a:avLst/>
            </a:prstGeom>
            <a:solidFill>
              <a:srgbClr val="80BD41">
                <a:alpha val="100000"/>
              </a:srgbClr>
            </a:solidFill>
          </p:spPr>
          <p:txBody>
            <a:bodyPr/>
            <a:lstStyle/>
            <a:p/>
          </p:txBody>
        </p:sp>
        <p:sp>
          <p:nvSpPr>
            <p:cNvPr id="32" name="rc32"/>
            <p:cNvSpPr/>
            <p:nvPr/>
          </p:nvSpPr>
          <p:spPr>
            <a:xfrm>
              <a:off x="2095903" y="3117926"/>
              <a:ext cx="239888" cy="71514"/>
            </a:xfrm>
            <a:prstGeom prst="rect">
              <a:avLst/>
            </a:prstGeom>
            <a:solidFill>
              <a:srgbClr val="E2231A">
                <a:alpha val="100000"/>
              </a:srgbClr>
            </a:solidFill>
          </p:spPr>
          <p:txBody>
            <a:bodyPr/>
            <a:lstStyle/>
            <a:p/>
          </p:txBody>
        </p:sp>
        <p:sp>
          <p:nvSpPr>
            <p:cNvPr id="33" name="rc33"/>
            <p:cNvSpPr/>
            <p:nvPr/>
          </p:nvSpPr>
          <p:spPr>
            <a:xfrm>
              <a:off x="2362446" y="3158963"/>
              <a:ext cx="239888" cy="1149057"/>
            </a:xfrm>
            <a:prstGeom prst="rect">
              <a:avLst/>
            </a:prstGeom>
            <a:solidFill>
              <a:srgbClr val="80BD41">
                <a:alpha val="100000"/>
              </a:srgbClr>
            </a:solidFill>
          </p:spPr>
          <p:txBody>
            <a:bodyPr/>
            <a:lstStyle/>
            <a:p/>
          </p:txBody>
        </p:sp>
        <p:sp>
          <p:nvSpPr>
            <p:cNvPr id="34" name="rc34"/>
            <p:cNvSpPr/>
            <p:nvPr/>
          </p:nvSpPr>
          <p:spPr>
            <a:xfrm>
              <a:off x="2362446" y="3110985"/>
              <a:ext cx="239888" cy="47977"/>
            </a:xfrm>
            <a:prstGeom prst="rect">
              <a:avLst/>
            </a:prstGeom>
            <a:solidFill>
              <a:srgbClr val="E2231A">
                <a:alpha val="100000"/>
              </a:srgbClr>
            </a:solidFill>
          </p:spPr>
          <p:txBody>
            <a:bodyPr/>
            <a:lstStyle/>
            <a:p/>
          </p:txBody>
        </p:sp>
        <p:sp>
          <p:nvSpPr>
            <p:cNvPr id="35" name="rc35"/>
            <p:cNvSpPr/>
            <p:nvPr/>
          </p:nvSpPr>
          <p:spPr>
            <a:xfrm>
              <a:off x="2628989" y="3084432"/>
              <a:ext cx="239888" cy="1223589"/>
            </a:xfrm>
            <a:prstGeom prst="rect">
              <a:avLst/>
            </a:prstGeom>
            <a:solidFill>
              <a:srgbClr val="80BD41">
                <a:alpha val="100000"/>
              </a:srgbClr>
            </a:solidFill>
          </p:spPr>
          <p:txBody>
            <a:bodyPr/>
            <a:lstStyle/>
            <a:p/>
          </p:txBody>
        </p:sp>
        <p:sp>
          <p:nvSpPr>
            <p:cNvPr id="36" name="rc36"/>
            <p:cNvSpPr/>
            <p:nvPr/>
          </p:nvSpPr>
          <p:spPr>
            <a:xfrm>
              <a:off x="2628989" y="3033436"/>
              <a:ext cx="239888" cy="50995"/>
            </a:xfrm>
            <a:prstGeom prst="rect">
              <a:avLst/>
            </a:prstGeom>
            <a:solidFill>
              <a:srgbClr val="E2231A">
                <a:alpha val="100000"/>
              </a:srgbClr>
            </a:solidFill>
          </p:spPr>
          <p:txBody>
            <a:bodyPr/>
            <a:lstStyle/>
            <a:p/>
          </p:txBody>
        </p:sp>
        <p:sp>
          <p:nvSpPr>
            <p:cNvPr id="37" name="rc37"/>
            <p:cNvSpPr/>
            <p:nvPr/>
          </p:nvSpPr>
          <p:spPr>
            <a:xfrm>
              <a:off x="2895532" y="3125168"/>
              <a:ext cx="239888" cy="1182853"/>
            </a:xfrm>
            <a:prstGeom prst="rect">
              <a:avLst/>
            </a:prstGeom>
            <a:solidFill>
              <a:srgbClr val="80BD41">
                <a:alpha val="100000"/>
              </a:srgbClr>
            </a:solidFill>
          </p:spPr>
          <p:txBody>
            <a:bodyPr/>
            <a:lstStyle/>
            <a:p/>
          </p:txBody>
        </p:sp>
        <p:sp>
          <p:nvSpPr>
            <p:cNvPr id="38" name="rc38"/>
            <p:cNvSpPr/>
            <p:nvPr/>
          </p:nvSpPr>
          <p:spPr>
            <a:xfrm>
              <a:off x="2895532" y="3063007"/>
              <a:ext cx="239888" cy="62160"/>
            </a:xfrm>
            <a:prstGeom prst="rect">
              <a:avLst/>
            </a:prstGeom>
            <a:solidFill>
              <a:srgbClr val="E2231A">
                <a:alpha val="100000"/>
              </a:srgbClr>
            </a:solidFill>
          </p:spPr>
          <p:txBody>
            <a:bodyPr/>
            <a:lstStyle/>
            <a:p/>
          </p:txBody>
        </p:sp>
        <p:sp>
          <p:nvSpPr>
            <p:cNvPr id="39" name="rc39"/>
            <p:cNvSpPr/>
            <p:nvPr/>
          </p:nvSpPr>
          <p:spPr>
            <a:xfrm>
              <a:off x="3162075" y="3098614"/>
              <a:ext cx="239888" cy="1209407"/>
            </a:xfrm>
            <a:prstGeom prst="rect">
              <a:avLst/>
            </a:prstGeom>
            <a:solidFill>
              <a:srgbClr val="80BD41">
                <a:alpha val="100000"/>
              </a:srgbClr>
            </a:solidFill>
          </p:spPr>
          <p:txBody>
            <a:bodyPr/>
            <a:lstStyle/>
            <a:p/>
          </p:txBody>
        </p:sp>
        <p:sp>
          <p:nvSpPr>
            <p:cNvPr id="40" name="rc40"/>
            <p:cNvSpPr/>
            <p:nvPr/>
          </p:nvSpPr>
          <p:spPr>
            <a:xfrm>
              <a:off x="3162075" y="3048222"/>
              <a:ext cx="239888" cy="50391"/>
            </a:xfrm>
            <a:prstGeom prst="rect">
              <a:avLst/>
            </a:prstGeom>
            <a:solidFill>
              <a:srgbClr val="E2231A">
                <a:alpha val="100000"/>
              </a:srgbClr>
            </a:solidFill>
          </p:spPr>
          <p:txBody>
            <a:bodyPr/>
            <a:lstStyle/>
            <a:p/>
          </p:txBody>
        </p:sp>
        <p:sp>
          <p:nvSpPr>
            <p:cNvPr id="41" name="rc41"/>
            <p:cNvSpPr/>
            <p:nvPr/>
          </p:nvSpPr>
          <p:spPr>
            <a:xfrm>
              <a:off x="3428618" y="3045506"/>
              <a:ext cx="239888" cy="1262515"/>
            </a:xfrm>
            <a:prstGeom prst="rect">
              <a:avLst/>
            </a:prstGeom>
            <a:solidFill>
              <a:srgbClr val="80BD41">
                <a:alpha val="100000"/>
              </a:srgbClr>
            </a:solidFill>
          </p:spPr>
          <p:txBody>
            <a:bodyPr/>
            <a:lstStyle/>
            <a:p/>
          </p:txBody>
        </p:sp>
        <p:sp>
          <p:nvSpPr>
            <p:cNvPr id="42" name="rc42"/>
            <p:cNvSpPr/>
            <p:nvPr/>
          </p:nvSpPr>
          <p:spPr>
            <a:xfrm>
              <a:off x="3428618" y="2993002"/>
              <a:ext cx="239888" cy="52504"/>
            </a:xfrm>
            <a:prstGeom prst="rect">
              <a:avLst/>
            </a:prstGeom>
            <a:solidFill>
              <a:srgbClr val="E2231A">
                <a:alpha val="100000"/>
              </a:srgbClr>
            </a:solidFill>
          </p:spPr>
          <p:txBody>
            <a:bodyPr/>
            <a:lstStyle/>
            <a:p/>
          </p:txBody>
        </p:sp>
        <p:sp>
          <p:nvSpPr>
            <p:cNvPr id="43" name="rc43"/>
            <p:cNvSpPr/>
            <p:nvPr/>
          </p:nvSpPr>
          <p:spPr>
            <a:xfrm>
              <a:off x="3695161" y="3033738"/>
              <a:ext cx="239888" cy="1274283"/>
            </a:xfrm>
            <a:prstGeom prst="rect">
              <a:avLst/>
            </a:prstGeom>
            <a:solidFill>
              <a:srgbClr val="80BD41">
                <a:alpha val="100000"/>
              </a:srgbClr>
            </a:solidFill>
          </p:spPr>
          <p:txBody>
            <a:bodyPr/>
            <a:lstStyle/>
            <a:p/>
          </p:txBody>
        </p:sp>
        <p:sp>
          <p:nvSpPr>
            <p:cNvPr id="44" name="rc44"/>
            <p:cNvSpPr/>
            <p:nvPr/>
          </p:nvSpPr>
          <p:spPr>
            <a:xfrm>
              <a:off x="3695161" y="2966750"/>
              <a:ext cx="239888" cy="66988"/>
            </a:xfrm>
            <a:prstGeom prst="rect">
              <a:avLst/>
            </a:prstGeom>
            <a:solidFill>
              <a:srgbClr val="E2231A">
                <a:alpha val="100000"/>
              </a:srgbClr>
            </a:solidFill>
          </p:spPr>
          <p:txBody>
            <a:bodyPr/>
            <a:lstStyle/>
            <a:p/>
          </p:txBody>
        </p:sp>
        <p:sp>
          <p:nvSpPr>
            <p:cNvPr id="45" name="rc45"/>
            <p:cNvSpPr/>
            <p:nvPr/>
          </p:nvSpPr>
          <p:spPr>
            <a:xfrm>
              <a:off x="3961705" y="3054860"/>
              <a:ext cx="239888" cy="1253160"/>
            </a:xfrm>
            <a:prstGeom prst="rect">
              <a:avLst/>
            </a:prstGeom>
            <a:solidFill>
              <a:srgbClr val="80BD41">
                <a:alpha val="100000"/>
              </a:srgbClr>
            </a:solidFill>
          </p:spPr>
          <p:txBody>
            <a:bodyPr/>
            <a:lstStyle/>
            <a:p/>
          </p:txBody>
        </p:sp>
        <p:sp>
          <p:nvSpPr>
            <p:cNvPr id="46" name="rc46"/>
            <p:cNvSpPr/>
            <p:nvPr/>
          </p:nvSpPr>
          <p:spPr>
            <a:xfrm>
              <a:off x="3961705" y="3002658"/>
              <a:ext cx="239888" cy="52202"/>
            </a:xfrm>
            <a:prstGeom prst="rect">
              <a:avLst/>
            </a:prstGeom>
            <a:solidFill>
              <a:srgbClr val="E2231A">
                <a:alpha val="100000"/>
              </a:srgbClr>
            </a:solidFill>
          </p:spPr>
          <p:txBody>
            <a:bodyPr/>
            <a:lstStyle/>
            <a:p/>
          </p:txBody>
        </p:sp>
        <p:sp>
          <p:nvSpPr>
            <p:cNvPr id="47" name="rc47"/>
            <p:cNvSpPr/>
            <p:nvPr/>
          </p:nvSpPr>
          <p:spPr>
            <a:xfrm>
              <a:off x="4228248" y="3115210"/>
              <a:ext cx="239888" cy="1192811"/>
            </a:xfrm>
            <a:prstGeom prst="rect">
              <a:avLst/>
            </a:prstGeom>
            <a:solidFill>
              <a:srgbClr val="80BD41">
                <a:alpha val="100000"/>
              </a:srgbClr>
            </a:solidFill>
          </p:spPr>
          <p:txBody>
            <a:bodyPr/>
            <a:lstStyle/>
            <a:p/>
          </p:txBody>
        </p:sp>
        <p:sp>
          <p:nvSpPr>
            <p:cNvPr id="48" name="rc48"/>
            <p:cNvSpPr/>
            <p:nvPr/>
          </p:nvSpPr>
          <p:spPr>
            <a:xfrm>
              <a:off x="4228248" y="3065421"/>
              <a:ext cx="239888" cy="49788"/>
            </a:xfrm>
            <a:prstGeom prst="rect">
              <a:avLst/>
            </a:prstGeom>
            <a:solidFill>
              <a:srgbClr val="E2231A">
                <a:alpha val="100000"/>
              </a:srgbClr>
            </a:solidFill>
          </p:spPr>
          <p:txBody>
            <a:bodyPr/>
            <a:lstStyle/>
            <a:p/>
          </p:txBody>
        </p:sp>
        <p:sp>
          <p:nvSpPr>
            <p:cNvPr id="49" name="rc49"/>
            <p:cNvSpPr/>
            <p:nvPr/>
          </p:nvSpPr>
          <p:spPr>
            <a:xfrm>
              <a:off x="4494791" y="3120340"/>
              <a:ext cx="239888" cy="1187681"/>
            </a:xfrm>
            <a:prstGeom prst="rect">
              <a:avLst/>
            </a:prstGeom>
            <a:solidFill>
              <a:srgbClr val="80BD41">
                <a:alpha val="100000"/>
              </a:srgbClr>
            </a:solidFill>
          </p:spPr>
          <p:txBody>
            <a:bodyPr/>
            <a:lstStyle/>
            <a:p/>
          </p:txBody>
        </p:sp>
        <p:sp>
          <p:nvSpPr>
            <p:cNvPr id="50" name="rc50"/>
            <p:cNvSpPr/>
            <p:nvPr/>
          </p:nvSpPr>
          <p:spPr>
            <a:xfrm>
              <a:off x="4494791" y="3057878"/>
              <a:ext cx="239888" cy="62461"/>
            </a:xfrm>
            <a:prstGeom prst="rect">
              <a:avLst/>
            </a:prstGeom>
            <a:solidFill>
              <a:srgbClr val="E2231A">
                <a:alpha val="100000"/>
              </a:srgbClr>
            </a:solidFill>
          </p:spPr>
          <p:txBody>
            <a:bodyPr/>
            <a:lstStyle/>
            <a:p/>
          </p:txBody>
        </p:sp>
        <p:sp>
          <p:nvSpPr>
            <p:cNvPr id="51" name="rc51"/>
            <p:cNvSpPr/>
            <p:nvPr/>
          </p:nvSpPr>
          <p:spPr>
            <a:xfrm>
              <a:off x="4761334" y="3187026"/>
              <a:ext cx="239888" cy="1120995"/>
            </a:xfrm>
            <a:prstGeom prst="rect">
              <a:avLst/>
            </a:prstGeom>
            <a:solidFill>
              <a:srgbClr val="80BD41">
                <a:alpha val="100000"/>
              </a:srgbClr>
            </a:solidFill>
          </p:spPr>
          <p:txBody>
            <a:bodyPr/>
            <a:lstStyle/>
            <a:p/>
          </p:txBody>
        </p:sp>
        <p:sp>
          <p:nvSpPr>
            <p:cNvPr id="52" name="rc52"/>
            <p:cNvSpPr/>
            <p:nvPr/>
          </p:nvSpPr>
          <p:spPr>
            <a:xfrm>
              <a:off x="4761334" y="3115512"/>
              <a:ext cx="239888" cy="71514"/>
            </a:xfrm>
            <a:prstGeom prst="rect">
              <a:avLst/>
            </a:prstGeom>
            <a:solidFill>
              <a:srgbClr val="E2231A">
                <a:alpha val="100000"/>
              </a:srgbClr>
            </a:solidFill>
          </p:spPr>
          <p:txBody>
            <a:bodyPr/>
            <a:lstStyle/>
            <a:p/>
          </p:txBody>
        </p:sp>
        <p:sp>
          <p:nvSpPr>
            <p:cNvPr id="53" name="rc53"/>
            <p:cNvSpPr/>
            <p:nvPr/>
          </p:nvSpPr>
          <p:spPr>
            <a:xfrm>
              <a:off x="5027877" y="3200605"/>
              <a:ext cx="239888" cy="1107416"/>
            </a:xfrm>
            <a:prstGeom prst="rect">
              <a:avLst/>
            </a:prstGeom>
            <a:solidFill>
              <a:srgbClr val="80BD41">
                <a:alpha val="100000"/>
              </a:srgbClr>
            </a:solidFill>
          </p:spPr>
          <p:txBody>
            <a:bodyPr/>
            <a:lstStyle/>
            <a:p/>
          </p:txBody>
        </p:sp>
        <p:sp>
          <p:nvSpPr>
            <p:cNvPr id="54" name="rc54"/>
            <p:cNvSpPr/>
            <p:nvPr/>
          </p:nvSpPr>
          <p:spPr>
            <a:xfrm>
              <a:off x="5027877" y="3129996"/>
              <a:ext cx="239888" cy="70609"/>
            </a:xfrm>
            <a:prstGeom prst="rect">
              <a:avLst/>
            </a:prstGeom>
            <a:solidFill>
              <a:srgbClr val="E2231A">
                <a:alpha val="100000"/>
              </a:srgbClr>
            </a:solidFill>
          </p:spPr>
          <p:txBody>
            <a:bodyPr/>
            <a:lstStyle/>
            <a:p/>
          </p:txBody>
        </p:sp>
        <p:sp>
          <p:nvSpPr>
            <p:cNvPr id="55" name="rc55"/>
            <p:cNvSpPr/>
            <p:nvPr/>
          </p:nvSpPr>
          <p:spPr>
            <a:xfrm>
              <a:off x="5294420" y="3273929"/>
              <a:ext cx="239888" cy="1034091"/>
            </a:xfrm>
            <a:prstGeom prst="rect">
              <a:avLst/>
            </a:prstGeom>
            <a:solidFill>
              <a:srgbClr val="80BD41">
                <a:alpha val="100000"/>
              </a:srgbClr>
            </a:solidFill>
          </p:spPr>
          <p:txBody>
            <a:bodyPr/>
            <a:lstStyle/>
            <a:p/>
          </p:txBody>
        </p:sp>
        <p:sp>
          <p:nvSpPr>
            <p:cNvPr id="56" name="rc56"/>
            <p:cNvSpPr/>
            <p:nvPr/>
          </p:nvSpPr>
          <p:spPr>
            <a:xfrm>
              <a:off x="5294420" y="3196078"/>
              <a:ext cx="239888" cy="77851"/>
            </a:xfrm>
            <a:prstGeom prst="rect">
              <a:avLst/>
            </a:prstGeom>
            <a:solidFill>
              <a:srgbClr val="E2231A">
                <a:alpha val="100000"/>
              </a:srgbClr>
            </a:solidFill>
          </p:spPr>
          <p:txBody>
            <a:bodyPr/>
            <a:lstStyle/>
            <a:p/>
          </p:txBody>
        </p:sp>
        <p:sp>
          <p:nvSpPr>
            <p:cNvPr id="57" name="rc57"/>
            <p:cNvSpPr/>
            <p:nvPr/>
          </p:nvSpPr>
          <p:spPr>
            <a:xfrm>
              <a:off x="5560963" y="3315873"/>
              <a:ext cx="239888" cy="992148"/>
            </a:xfrm>
            <a:prstGeom prst="rect">
              <a:avLst/>
            </a:prstGeom>
            <a:solidFill>
              <a:srgbClr val="80BD41">
                <a:alpha val="100000"/>
              </a:srgbClr>
            </a:solidFill>
          </p:spPr>
          <p:txBody>
            <a:bodyPr/>
            <a:lstStyle/>
            <a:p/>
          </p:txBody>
        </p:sp>
        <p:sp>
          <p:nvSpPr>
            <p:cNvPr id="58" name="rc58"/>
            <p:cNvSpPr/>
            <p:nvPr/>
          </p:nvSpPr>
          <p:spPr>
            <a:xfrm>
              <a:off x="5560963" y="3205734"/>
              <a:ext cx="239888" cy="110138"/>
            </a:xfrm>
            <a:prstGeom prst="rect">
              <a:avLst/>
            </a:prstGeom>
            <a:solidFill>
              <a:srgbClr val="E2231A">
                <a:alpha val="100000"/>
              </a:srgbClr>
            </a:solidFill>
          </p:spPr>
          <p:txBody>
            <a:bodyPr/>
            <a:lstStyle/>
            <a:p/>
          </p:txBody>
        </p:sp>
        <p:sp>
          <p:nvSpPr>
            <p:cNvPr id="59" name="rc59"/>
            <p:cNvSpPr/>
            <p:nvPr/>
          </p:nvSpPr>
          <p:spPr>
            <a:xfrm>
              <a:off x="5827506" y="3360230"/>
              <a:ext cx="239888" cy="947791"/>
            </a:xfrm>
            <a:prstGeom prst="rect">
              <a:avLst/>
            </a:prstGeom>
            <a:solidFill>
              <a:srgbClr val="80BD41">
                <a:alpha val="100000"/>
              </a:srgbClr>
            </a:solidFill>
          </p:spPr>
          <p:txBody>
            <a:bodyPr/>
            <a:lstStyle/>
            <a:p/>
          </p:txBody>
        </p:sp>
        <p:sp>
          <p:nvSpPr>
            <p:cNvPr id="60" name="rc60"/>
            <p:cNvSpPr/>
            <p:nvPr/>
          </p:nvSpPr>
          <p:spPr>
            <a:xfrm>
              <a:off x="5827506" y="3243151"/>
              <a:ext cx="239888" cy="117078"/>
            </a:xfrm>
            <a:prstGeom prst="rect">
              <a:avLst/>
            </a:prstGeom>
            <a:solidFill>
              <a:srgbClr val="E2231A">
                <a:alpha val="100000"/>
              </a:srgbClr>
            </a:solidFill>
          </p:spPr>
          <p:txBody>
            <a:bodyPr/>
            <a:lstStyle/>
            <a:p/>
          </p:txBody>
        </p:sp>
        <p:sp>
          <p:nvSpPr>
            <p:cNvPr id="61" name="rc61"/>
            <p:cNvSpPr/>
            <p:nvPr/>
          </p:nvSpPr>
          <p:spPr>
            <a:xfrm>
              <a:off x="6094049" y="3325528"/>
              <a:ext cx="239888" cy="982492"/>
            </a:xfrm>
            <a:prstGeom prst="rect">
              <a:avLst/>
            </a:prstGeom>
            <a:solidFill>
              <a:srgbClr val="80BD41">
                <a:alpha val="100000"/>
              </a:srgbClr>
            </a:solidFill>
          </p:spPr>
          <p:txBody>
            <a:bodyPr/>
            <a:lstStyle/>
            <a:p/>
          </p:txBody>
        </p:sp>
        <p:sp>
          <p:nvSpPr>
            <p:cNvPr id="62" name="rc62"/>
            <p:cNvSpPr/>
            <p:nvPr/>
          </p:nvSpPr>
          <p:spPr>
            <a:xfrm>
              <a:off x="6094049" y="3251600"/>
              <a:ext cx="239888" cy="73928"/>
            </a:xfrm>
            <a:prstGeom prst="rect">
              <a:avLst/>
            </a:prstGeom>
            <a:solidFill>
              <a:srgbClr val="E2231A">
                <a:alpha val="100000"/>
              </a:srgbClr>
            </a:solidFill>
          </p:spPr>
          <p:txBody>
            <a:bodyPr/>
            <a:lstStyle/>
            <a:p/>
          </p:txBody>
        </p:sp>
        <p:sp>
          <p:nvSpPr>
            <p:cNvPr id="63" name="rc63"/>
            <p:cNvSpPr/>
            <p:nvPr/>
          </p:nvSpPr>
          <p:spPr>
            <a:xfrm>
              <a:off x="6360593" y="3357212"/>
              <a:ext cx="239888" cy="950809"/>
            </a:xfrm>
            <a:prstGeom prst="rect">
              <a:avLst/>
            </a:prstGeom>
            <a:solidFill>
              <a:srgbClr val="80BD41">
                <a:alpha val="100000"/>
              </a:srgbClr>
            </a:solidFill>
          </p:spPr>
          <p:txBody>
            <a:bodyPr/>
            <a:lstStyle/>
            <a:p/>
          </p:txBody>
        </p:sp>
        <p:sp>
          <p:nvSpPr>
            <p:cNvPr id="64" name="rc64"/>
            <p:cNvSpPr/>
            <p:nvPr/>
          </p:nvSpPr>
          <p:spPr>
            <a:xfrm>
              <a:off x="6360593" y="3285698"/>
              <a:ext cx="239888" cy="71514"/>
            </a:xfrm>
            <a:prstGeom prst="rect">
              <a:avLst/>
            </a:prstGeom>
            <a:solidFill>
              <a:srgbClr val="E2231A">
                <a:alpha val="100000"/>
              </a:srgbClr>
            </a:solidFill>
          </p:spPr>
          <p:txBody>
            <a:bodyPr/>
            <a:lstStyle/>
            <a:p/>
          </p:txBody>
        </p:sp>
        <p:sp>
          <p:nvSpPr>
            <p:cNvPr id="65" name="rc65"/>
            <p:cNvSpPr/>
            <p:nvPr/>
          </p:nvSpPr>
          <p:spPr>
            <a:xfrm>
              <a:off x="6627136" y="3392517"/>
              <a:ext cx="239888" cy="915504"/>
            </a:xfrm>
            <a:prstGeom prst="rect">
              <a:avLst/>
            </a:prstGeom>
            <a:solidFill>
              <a:srgbClr val="80BD41">
                <a:alpha val="100000"/>
              </a:srgbClr>
            </a:solidFill>
          </p:spPr>
          <p:txBody>
            <a:bodyPr/>
            <a:lstStyle/>
            <a:p/>
          </p:txBody>
        </p:sp>
        <p:sp>
          <p:nvSpPr>
            <p:cNvPr id="66" name="rc66"/>
            <p:cNvSpPr/>
            <p:nvPr/>
          </p:nvSpPr>
          <p:spPr>
            <a:xfrm>
              <a:off x="6627136" y="3301992"/>
              <a:ext cx="239888" cy="90524"/>
            </a:xfrm>
            <a:prstGeom prst="rect">
              <a:avLst/>
            </a:prstGeom>
            <a:solidFill>
              <a:srgbClr val="E2231A">
                <a:alpha val="100000"/>
              </a:srgbClr>
            </a:solidFill>
          </p:spPr>
          <p:txBody>
            <a:bodyPr/>
            <a:lstStyle/>
            <a:p/>
          </p:txBody>
        </p:sp>
        <p:sp>
          <p:nvSpPr>
            <p:cNvPr id="67" name="rc67"/>
            <p:cNvSpPr/>
            <p:nvPr/>
          </p:nvSpPr>
          <p:spPr>
            <a:xfrm>
              <a:off x="6893679" y="3350272"/>
              <a:ext cx="239888" cy="957749"/>
            </a:xfrm>
            <a:prstGeom prst="rect">
              <a:avLst/>
            </a:prstGeom>
            <a:solidFill>
              <a:srgbClr val="80BD41">
                <a:alpha val="100000"/>
              </a:srgbClr>
            </a:solidFill>
          </p:spPr>
          <p:txBody>
            <a:bodyPr/>
            <a:lstStyle/>
            <a:p/>
          </p:txBody>
        </p:sp>
        <p:sp>
          <p:nvSpPr>
            <p:cNvPr id="68" name="rc68"/>
            <p:cNvSpPr/>
            <p:nvPr/>
          </p:nvSpPr>
          <p:spPr>
            <a:xfrm>
              <a:off x="6893679" y="3231986"/>
              <a:ext cx="239888" cy="118285"/>
            </a:xfrm>
            <a:prstGeom prst="rect">
              <a:avLst/>
            </a:prstGeom>
            <a:solidFill>
              <a:srgbClr val="E2231A">
                <a:alpha val="100000"/>
              </a:srgbClr>
            </a:solidFill>
          </p:spPr>
          <p:txBody>
            <a:bodyPr/>
            <a:lstStyle/>
            <a:p/>
          </p:txBody>
        </p:sp>
        <p:sp>
          <p:nvSpPr>
            <p:cNvPr id="69" name="rc69"/>
            <p:cNvSpPr/>
            <p:nvPr/>
          </p:nvSpPr>
          <p:spPr>
            <a:xfrm>
              <a:off x="7160222" y="3413941"/>
              <a:ext cx="239888" cy="894080"/>
            </a:xfrm>
            <a:prstGeom prst="rect">
              <a:avLst/>
            </a:prstGeom>
            <a:solidFill>
              <a:srgbClr val="80BD41">
                <a:alpha val="100000"/>
              </a:srgbClr>
            </a:solidFill>
          </p:spPr>
          <p:txBody>
            <a:bodyPr/>
            <a:lstStyle/>
            <a:p/>
          </p:txBody>
        </p:sp>
        <p:sp>
          <p:nvSpPr>
            <p:cNvPr id="70" name="rc70"/>
            <p:cNvSpPr/>
            <p:nvPr/>
          </p:nvSpPr>
          <p:spPr>
            <a:xfrm>
              <a:off x="7160222" y="3314666"/>
              <a:ext cx="239888" cy="99275"/>
            </a:xfrm>
            <a:prstGeom prst="rect">
              <a:avLst/>
            </a:prstGeom>
            <a:solidFill>
              <a:srgbClr val="E2231A">
                <a:alpha val="100000"/>
              </a:srgbClr>
            </a:solidFill>
          </p:spPr>
          <p:txBody>
            <a:bodyPr/>
            <a:lstStyle/>
            <a:p/>
          </p:txBody>
        </p:sp>
        <p:sp>
          <p:nvSpPr>
            <p:cNvPr id="71" name="rc71"/>
            <p:cNvSpPr/>
            <p:nvPr/>
          </p:nvSpPr>
          <p:spPr>
            <a:xfrm>
              <a:off x="7426765" y="3456487"/>
              <a:ext cx="239888" cy="851533"/>
            </a:xfrm>
            <a:prstGeom prst="rect">
              <a:avLst/>
            </a:prstGeom>
            <a:solidFill>
              <a:srgbClr val="80BD41">
                <a:alpha val="100000"/>
              </a:srgbClr>
            </a:solidFill>
          </p:spPr>
          <p:txBody>
            <a:bodyPr/>
            <a:lstStyle/>
            <a:p/>
          </p:txBody>
        </p:sp>
        <p:sp>
          <p:nvSpPr>
            <p:cNvPr id="72" name="rc72"/>
            <p:cNvSpPr/>
            <p:nvPr/>
          </p:nvSpPr>
          <p:spPr>
            <a:xfrm>
              <a:off x="7426765" y="3362040"/>
              <a:ext cx="239888" cy="94447"/>
            </a:xfrm>
            <a:prstGeom prst="rect">
              <a:avLst/>
            </a:prstGeom>
            <a:solidFill>
              <a:srgbClr val="E2231A">
                <a:alpha val="100000"/>
              </a:srgbClr>
            </a:solidFill>
          </p:spPr>
          <p:txBody>
            <a:bodyPr/>
            <a:lstStyle/>
            <a:p/>
          </p:txBody>
        </p:sp>
        <p:sp>
          <p:nvSpPr>
            <p:cNvPr id="73" name="rc73"/>
            <p:cNvSpPr/>
            <p:nvPr/>
          </p:nvSpPr>
          <p:spPr>
            <a:xfrm>
              <a:off x="7693308" y="3458298"/>
              <a:ext cx="239888" cy="849723"/>
            </a:xfrm>
            <a:prstGeom prst="rect">
              <a:avLst/>
            </a:prstGeom>
            <a:solidFill>
              <a:srgbClr val="80BD41">
                <a:alpha val="100000"/>
              </a:srgbClr>
            </a:solidFill>
          </p:spPr>
          <p:txBody>
            <a:bodyPr/>
            <a:lstStyle/>
            <a:p/>
          </p:txBody>
        </p:sp>
        <p:sp>
          <p:nvSpPr>
            <p:cNvPr id="74" name="rc74"/>
            <p:cNvSpPr/>
            <p:nvPr/>
          </p:nvSpPr>
          <p:spPr>
            <a:xfrm>
              <a:off x="7693308" y="3363851"/>
              <a:ext cx="239888" cy="94447"/>
            </a:xfrm>
            <a:prstGeom prst="rect">
              <a:avLst/>
            </a:prstGeom>
            <a:solidFill>
              <a:srgbClr val="E2231A">
                <a:alpha val="100000"/>
              </a:srgbClr>
            </a:solidFill>
          </p:spPr>
          <p:txBody>
            <a:bodyPr/>
            <a:lstStyle/>
            <a:p/>
          </p:txBody>
        </p:sp>
        <p:sp>
          <p:nvSpPr>
            <p:cNvPr id="75" name="rc75"/>
            <p:cNvSpPr/>
            <p:nvPr/>
          </p:nvSpPr>
          <p:spPr>
            <a:xfrm>
              <a:off x="7959851" y="3496620"/>
              <a:ext cx="239888" cy="811401"/>
            </a:xfrm>
            <a:prstGeom prst="rect">
              <a:avLst/>
            </a:prstGeom>
            <a:solidFill>
              <a:srgbClr val="80BD41">
                <a:alpha val="100000"/>
              </a:srgbClr>
            </a:solidFill>
          </p:spPr>
          <p:txBody>
            <a:bodyPr/>
            <a:lstStyle/>
            <a:p/>
          </p:txBody>
        </p:sp>
        <p:sp>
          <p:nvSpPr>
            <p:cNvPr id="76" name="rc76"/>
            <p:cNvSpPr/>
            <p:nvPr/>
          </p:nvSpPr>
          <p:spPr>
            <a:xfrm>
              <a:off x="7959851" y="3375317"/>
              <a:ext cx="239888" cy="121302"/>
            </a:xfrm>
            <a:prstGeom prst="rect">
              <a:avLst/>
            </a:prstGeom>
            <a:solidFill>
              <a:srgbClr val="E2231A">
                <a:alpha val="100000"/>
              </a:srgbClr>
            </a:solidFill>
          </p:spPr>
          <p:txBody>
            <a:bodyPr/>
            <a:lstStyle/>
            <a:p/>
          </p:txBody>
        </p:sp>
        <p:sp>
          <p:nvSpPr>
            <p:cNvPr id="77" name="pl77"/>
            <p:cNvSpPr/>
            <p:nvPr/>
          </p:nvSpPr>
          <p:spPr>
            <a:xfrm>
              <a:off x="1416218" y="2162083"/>
              <a:ext cx="6663577" cy="201181"/>
            </a:xfrm>
            <a:custGeom>
              <a:avLst/>
              <a:pathLst>
                <a:path w="6663577" h="201181">
                  <a:moveTo>
                    <a:pt x="0" y="67060"/>
                  </a:moveTo>
                  <a:lnTo>
                    <a:pt x="266543" y="44707"/>
                  </a:lnTo>
                  <a:lnTo>
                    <a:pt x="533086" y="22353"/>
                  </a:lnTo>
                  <a:lnTo>
                    <a:pt x="799629" y="44707"/>
                  </a:lnTo>
                  <a:lnTo>
                    <a:pt x="1066172" y="0"/>
                  </a:lnTo>
                  <a:lnTo>
                    <a:pt x="1332715" y="0"/>
                  </a:lnTo>
                  <a:lnTo>
                    <a:pt x="1599258" y="22353"/>
                  </a:lnTo>
                  <a:lnTo>
                    <a:pt x="1865801" y="0"/>
                  </a:lnTo>
                  <a:lnTo>
                    <a:pt x="2132344" y="0"/>
                  </a:lnTo>
                  <a:lnTo>
                    <a:pt x="2398888" y="22353"/>
                  </a:lnTo>
                  <a:lnTo>
                    <a:pt x="2665431" y="0"/>
                  </a:lnTo>
                  <a:lnTo>
                    <a:pt x="2931974" y="0"/>
                  </a:lnTo>
                  <a:lnTo>
                    <a:pt x="3198517" y="22353"/>
                  </a:lnTo>
                  <a:lnTo>
                    <a:pt x="3465060" y="44707"/>
                  </a:lnTo>
                  <a:lnTo>
                    <a:pt x="3731603" y="44707"/>
                  </a:lnTo>
                  <a:lnTo>
                    <a:pt x="3998146" y="67060"/>
                  </a:lnTo>
                  <a:lnTo>
                    <a:pt x="4264689" y="134121"/>
                  </a:lnTo>
                  <a:lnTo>
                    <a:pt x="4531233" y="156474"/>
                  </a:lnTo>
                  <a:lnTo>
                    <a:pt x="4797776" y="67060"/>
                  </a:lnTo>
                  <a:lnTo>
                    <a:pt x="5064319" y="67060"/>
                  </a:lnTo>
                  <a:lnTo>
                    <a:pt x="5330862" y="111767"/>
                  </a:lnTo>
                  <a:lnTo>
                    <a:pt x="5597405" y="156474"/>
                  </a:lnTo>
                  <a:lnTo>
                    <a:pt x="5863948" y="134121"/>
                  </a:lnTo>
                  <a:lnTo>
                    <a:pt x="6130491" y="134121"/>
                  </a:lnTo>
                  <a:lnTo>
                    <a:pt x="6397034" y="134121"/>
                  </a:lnTo>
                  <a:lnTo>
                    <a:pt x="6663577" y="201181"/>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9" name="tx89"/>
            <p:cNvSpPr/>
            <p:nvPr/>
          </p:nvSpPr>
          <p:spPr>
            <a:xfrm>
              <a:off x="1324790" y="2945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a:t>
              </a:r>
            </a:p>
          </p:txBody>
        </p:sp>
        <p:sp>
          <p:nvSpPr>
            <p:cNvPr id="90" name="tx90"/>
            <p:cNvSpPr/>
            <p:nvPr/>
          </p:nvSpPr>
          <p:spPr>
            <a:xfrm>
              <a:off x="2657505" y="28986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a:t>
              </a:r>
            </a:p>
          </p:txBody>
        </p:sp>
        <p:sp>
          <p:nvSpPr>
            <p:cNvPr id="91" name="tx91"/>
            <p:cNvSpPr/>
            <p:nvPr/>
          </p:nvSpPr>
          <p:spPr>
            <a:xfrm>
              <a:off x="3990221" y="28666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a:t>
              </a:r>
            </a:p>
          </p:txBody>
        </p:sp>
        <p:sp>
          <p:nvSpPr>
            <p:cNvPr id="92" name="tx92"/>
            <p:cNvSpPr/>
            <p:nvPr/>
          </p:nvSpPr>
          <p:spPr>
            <a:xfrm>
              <a:off x="5322937" y="30601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a:t>
              </a:r>
            </a:p>
          </p:txBody>
        </p:sp>
        <p:sp>
          <p:nvSpPr>
            <p:cNvPr id="93" name="tx93"/>
            <p:cNvSpPr/>
            <p:nvPr/>
          </p:nvSpPr>
          <p:spPr>
            <a:xfrm>
              <a:off x="6389109" y="31497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33.9</a:t>
              </a:r>
            </a:p>
          </p:txBody>
        </p:sp>
        <p:sp>
          <p:nvSpPr>
            <p:cNvPr id="94" name="tx94"/>
            <p:cNvSpPr/>
            <p:nvPr/>
          </p:nvSpPr>
          <p:spPr>
            <a:xfrm>
              <a:off x="6655652" y="31660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a:t>
              </a:r>
            </a:p>
          </p:txBody>
        </p:sp>
        <p:sp>
          <p:nvSpPr>
            <p:cNvPr id="95" name="tx95"/>
            <p:cNvSpPr/>
            <p:nvPr/>
          </p:nvSpPr>
          <p:spPr>
            <a:xfrm>
              <a:off x="6922195" y="30960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35.7</a:t>
              </a:r>
            </a:p>
          </p:txBody>
        </p:sp>
        <p:sp>
          <p:nvSpPr>
            <p:cNvPr id="96" name="tx96"/>
            <p:cNvSpPr/>
            <p:nvPr/>
          </p:nvSpPr>
          <p:spPr>
            <a:xfrm>
              <a:off x="7188738" y="31786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32.9</a:t>
              </a:r>
            </a:p>
          </p:txBody>
        </p:sp>
        <p:sp>
          <p:nvSpPr>
            <p:cNvPr id="97" name="tx97"/>
            <p:cNvSpPr/>
            <p:nvPr/>
          </p:nvSpPr>
          <p:spPr>
            <a:xfrm>
              <a:off x="7455282" y="32260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31.4</a:t>
              </a:r>
            </a:p>
          </p:txBody>
        </p:sp>
        <p:sp>
          <p:nvSpPr>
            <p:cNvPr id="98" name="tx98"/>
            <p:cNvSpPr/>
            <p:nvPr/>
          </p:nvSpPr>
          <p:spPr>
            <a:xfrm>
              <a:off x="7721825" y="3227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31.3</a:t>
              </a:r>
            </a:p>
          </p:txBody>
        </p:sp>
        <p:sp>
          <p:nvSpPr>
            <p:cNvPr id="99" name="tx99"/>
            <p:cNvSpPr/>
            <p:nvPr/>
          </p:nvSpPr>
          <p:spPr>
            <a:xfrm>
              <a:off x="7988368" y="32393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30.9</a:t>
              </a:r>
            </a:p>
          </p:txBody>
        </p:sp>
        <p:sp>
          <p:nvSpPr>
            <p:cNvPr id="100" name="pl100"/>
            <p:cNvSpPr/>
            <p:nvPr/>
          </p:nvSpPr>
          <p:spPr>
            <a:xfrm>
              <a:off x="141621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023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12" name="tx112"/>
            <p:cNvSpPr/>
            <p:nvPr/>
          </p:nvSpPr>
          <p:spPr>
            <a:xfrm>
              <a:off x="1350915" y="30887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3" name="tx113"/>
            <p:cNvSpPr/>
            <p:nvPr/>
          </p:nvSpPr>
          <p:spPr>
            <a:xfrm>
              <a:off x="2657505" y="3661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4" name="tx114"/>
            <p:cNvSpPr/>
            <p:nvPr/>
          </p:nvSpPr>
          <p:spPr>
            <a:xfrm>
              <a:off x="2683631" y="30250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3990221" y="36463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a:t>
              </a:r>
            </a:p>
          </p:txBody>
        </p:sp>
        <p:sp>
          <p:nvSpPr>
            <p:cNvPr id="116" name="tx116"/>
            <p:cNvSpPr/>
            <p:nvPr/>
          </p:nvSpPr>
          <p:spPr>
            <a:xfrm>
              <a:off x="4016347" y="29948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7" name="tx117"/>
            <p:cNvSpPr/>
            <p:nvPr/>
          </p:nvSpPr>
          <p:spPr>
            <a:xfrm>
              <a:off x="5322937" y="37558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8" name="tx118"/>
            <p:cNvSpPr/>
            <p:nvPr/>
          </p:nvSpPr>
          <p:spPr>
            <a:xfrm>
              <a:off x="5349062" y="31999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9" name="tx119"/>
            <p:cNvSpPr/>
            <p:nvPr/>
          </p:nvSpPr>
          <p:spPr>
            <a:xfrm>
              <a:off x="6389109" y="37975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20" name="tx120"/>
            <p:cNvSpPr/>
            <p:nvPr/>
          </p:nvSpPr>
          <p:spPr>
            <a:xfrm>
              <a:off x="6415235" y="32875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6655652" y="38151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22" name="tx122"/>
            <p:cNvSpPr/>
            <p:nvPr/>
          </p:nvSpPr>
          <p:spPr>
            <a:xfrm>
              <a:off x="6720955" y="3312160"/>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3" name="tx123"/>
            <p:cNvSpPr/>
            <p:nvPr/>
          </p:nvSpPr>
          <p:spPr>
            <a:xfrm>
              <a:off x="6922195" y="3794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24" name="tx124"/>
            <p:cNvSpPr/>
            <p:nvPr/>
          </p:nvSpPr>
          <p:spPr>
            <a:xfrm>
              <a:off x="6948321" y="32560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5" name="tx125"/>
            <p:cNvSpPr/>
            <p:nvPr/>
          </p:nvSpPr>
          <p:spPr>
            <a:xfrm>
              <a:off x="7188738" y="3825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a:t>
              </a:r>
            </a:p>
          </p:txBody>
        </p:sp>
        <p:sp>
          <p:nvSpPr>
            <p:cNvPr id="126" name="tx126"/>
            <p:cNvSpPr/>
            <p:nvPr/>
          </p:nvSpPr>
          <p:spPr>
            <a:xfrm>
              <a:off x="7214864" y="332920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7" name="tx127"/>
            <p:cNvSpPr/>
            <p:nvPr/>
          </p:nvSpPr>
          <p:spPr>
            <a:xfrm>
              <a:off x="7455282" y="3847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28" name="tx128"/>
            <p:cNvSpPr/>
            <p:nvPr/>
          </p:nvSpPr>
          <p:spPr>
            <a:xfrm>
              <a:off x="7481407" y="33741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9" name="tx129"/>
            <p:cNvSpPr/>
            <p:nvPr/>
          </p:nvSpPr>
          <p:spPr>
            <a:xfrm>
              <a:off x="7721825" y="3848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30" name="tx130"/>
            <p:cNvSpPr/>
            <p:nvPr/>
          </p:nvSpPr>
          <p:spPr>
            <a:xfrm>
              <a:off x="7747950" y="33759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31" name="tx131"/>
            <p:cNvSpPr/>
            <p:nvPr/>
          </p:nvSpPr>
          <p:spPr>
            <a:xfrm>
              <a:off x="7988368" y="38672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32" name="tx132"/>
            <p:cNvSpPr/>
            <p:nvPr/>
          </p:nvSpPr>
          <p:spPr>
            <a:xfrm>
              <a:off x="8053670" y="340234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524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3048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454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419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2892"/>
              <a:ext cx="1435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Croatia, 2000-2025</a:t>
              </a:r>
            </a:p>
          </p:txBody>
        </p:sp>
        <p:sp>
          <p:nvSpPr>
            <p:cNvPr id="164" name="pl164"/>
            <p:cNvSpPr/>
            <p:nvPr/>
          </p:nvSpPr>
          <p:spPr>
            <a:xfrm>
              <a:off x="22665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071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1477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0883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368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17746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1180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114809" cy="129091"/>
            </a:xfrm>
            <a:prstGeom prst="rect">
              <a:avLst/>
            </a:prstGeom>
            <a:solidFill>
              <a:srgbClr val="80BD41">
                <a:alpha val="100000"/>
              </a:srgbClr>
            </a:solidFill>
          </p:spPr>
          <p:txBody>
            <a:bodyPr/>
            <a:lstStyle/>
            <a:p/>
          </p:txBody>
        </p:sp>
        <p:sp>
          <p:nvSpPr>
            <p:cNvPr id="176" name="rc176"/>
            <p:cNvSpPr/>
            <p:nvPr/>
          </p:nvSpPr>
          <p:spPr>
            <a:xfrm>
              <a:off x="7411083" y="5954972"/>
              <a:ext cx="459920" cy="129091"/>
            </a:xfrm>
            <a:prstGeom prst="rect">
              <a:avLst/>
            </a:prstGeom>
            <a:solidFill>
              <a:srgbClr val="E2231A">
                <a:alpha val="100000"/>
              </a:srgbClr>
            </a:solidFill>
          </p:spPr>
          <p:txBody>
            <a:bodyPr/>
            <a:lstStyle/>
            <a:p/>
          </p:txBody>
        </p:sp>
        <p:sp>
          <p:nvSpPr>
            <p:cNvPr id="177" name="rc177"/>
            <p:cNvSpPr/>
            <p:nvPr/>
          </p:nvSpPr>
          <p:spPr>
            <a:xfrm>
              <a:off x="1296273" y="5793607"/>
              <a:ext cx="5464710" cy="129091"/>
            </a:xfrm>
            <a:prstGeom prst="rect">
              <a:avLst/>
            </a:prstGeom>
            <a:solidFill>
              <a:srgbClr val="80BD41">
                <a:alpha val="100000"/>
              </a:srgbClr>
            </a:solidFill>
          </p:spPr>
          <p:txBody>
            <a:bodyPr/>
            <a:lstStyle/>
            <a:p/>
          </p:txBody>
        </p:sp>
        <p:sp>
          <p:nvSpPr>
            <p:cNvPr id="178" name="rc178"/>
            <p:cNvSpPr/>
            <p:nvPr/>
          </p:nvSpPr>
          <p:spPr>
            <a:xfrm>
              <a:off x="6760984" y="5793607"/>
              <a:ext cx="607405" cy="129091"/>
            </a:xfrm>
            <a:prstGeom prst="rect">
              <a:avLst/>
            </a:prstGeom>
            <a:solidFill>
              <a:srgbClr val="E2231A">
                <a:alpha val="100000"/>
              </a:srgbClr>
            </a:solidFill>
          </p:spPr>
          <p:txBody>
            <a:bodyPr/>
            <a:lstStyle/>
            <a:p/>
          </p:txBody>
        </p:sp>
        <p:sp>
          <p:nvSpPr>
            <p:cNvPr id="179" name="rc179"/>
            <p:cNvSpPr/>
            <p:nvPr/>
          </p:nvSpPr>
          <p:spPr>
            <a:xfrm>
              <a:off x="1296273" y="5632243"/>
              <a:ext cx="5218255" cy="129091"/>
            </a:xfrm>
            <a:prstGeom prst="rect">
              <a:avLst/>
            </a:prstGeom>
            <a:solidFill>
              <a:srgbClr val="80BD41">
                <a:alpha val="100000"/>
              </a:srgbClr>
            </a:solidFill>
          </p:spPr>
          <p:txBody>
            <a:bodyPr/>
            <a:lstStyle/>
            <a:p/>
          </p:txBody>
        </p:sp>
        <p:sp>
          <p:nvSpPr>
            <p:cNvPr id="180" name="rc180"/>
            <p:cNvSpPr/>
            <p:nvPr/>
          </p:nvSpPr>
          <p:spPr>
            <a:xfrm>
              <a:off x="6514529" y="5632243"/>
              <a:ext cx="780118" cy="129091"/>
            </a:xfrm>
            <a:prstGeom prst="rect">
              <a:avLst/>
            </a:prstGeom>
            <a:solidFill>
              <a:srgbClr val="E2231A">
                <a:alpha val="100000"/>
              </a:srgbClr>
            </a:solidFill>
          </p:spPr>
          <p:txBody>
            <a:bodyPr/>
            <a:lstStyle/>
            <a:p/>
          </p:txBody>
        </p:sp>
        <p:sp>
          <p:nvSpPr>
            <p:cNvPr id="181" name="tx181"/>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33.9</a:t>
              </a:r>
            </a:p>
          </p:txBody>
        </p:sp>
        <p:sp>
          <p:nvSpPr>
            <p:cNvPr id="182" name="tx182"/>
            <p:cNvSpPr/>
            <p:nvPr/>
          </p:nvSpPr>
          <p:spPr>
            <a:xfrm>
              <a:off x="755946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31.3</a:t>
              </a:r>
            </a:p>
          </p:txBody>
        </p:sp>
        <p:sp>
          <p:nvSpPr>
            <p:cNvPr id="183" name="tx183"/>
            <p:cNvSpPr/>
            <p:nvPr/>
          </p:nvSpPr>
          <p:spPr>
            <a:xfrm>
              <a:off x="7482039"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30.9</a:t>
              </a:r>
            </a:p>
          </p:txBody>
        </p:sp>
        <p:sp>
          <p:nvSpPr>
            <p:cNvPr id="184" name="tx184"/>
            <p:cNvSpPr/>
            <p:nvPr/>
          </p:nvSpPr>
          <p:spPr>
            <a:xfrm>
              <a:off x="4248184"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a:t>
              </a:r>
            </a:p>
          </p:txBody>
        </p:sp>
        <p:sp>
          <p:nvSpPr>
            <p:cNvPr id="185" name="tx185"/>
            <p:cNvSpPr/>
            <p:nvPr/>
          </p:nvSpPr>
          <p:spPr>
            <a:xfrm>
              <a:off x="7565694"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6" name="tx186"/>
            <p:cNvSpPr/>
            <p:nvPr/>
          </p:nvSpPr>
          <p:spPr>
            <a:xfrm>
              <a:off x="392313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a:t>
              </a:r>
            </a:p>
          </p:txBody>
        </p:sp>
        <p:sp>
          <p:nvSpPr>
            <p:cNvPr id="187" name="tx187"/>
            <p:cNvSpPr/>
            <p:nvPr/>
          </p:nvSpPr>
          <p:spPr>
            <a:xfrm>
              <a:off x="6989338"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8" name="tx188"/>
            <p:cNvSpPr/>
            <p:nvPr/>
          </p:nvSpPr>
          <p:spPr>
            <a:xfrm>
              <a:off x="379990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26.9</a:t>
              </a:r>
            </a:p>
          </p:txBody>
        </p:sp>
        <p:sp>
          <p:nvSpPr>
            <p:cNvPr id="189" name="tx189"/>
            <p:cNvSpPr/>
            <p:nvPr/>
          </p:nvSpPr>
          <p:spPr>
            <a:xfrm>
              <a:off x="6874443" y="56579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15917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509976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6" name="tx196"/>
            <p:cNvSpPr/>
            <p:nvPr/>
          </p:nvSpPr>
          <p:spPr>
            <a:xfrm>
              <a:off x="7040359"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(87%) was lower than in 2019 (93%).
The number of children vaccinated with MCV1 decreased 15%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7297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69989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82681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95373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0095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3643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26335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39027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06647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3954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26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570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5877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3185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0493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80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5108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241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972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7031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4338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646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53589" y="4996421"/>
              <a:ext cx="425768" cy="13096"/>
            </a:xfrm>
            <a:prstGeom prst="rect">
              <a:avLst/>
            </a:prstGeom>
            <a:solidFill>
              <a:srgbClr val="1CABE2">
                <a:alpha val="100000"/>
              </a:srgbClr>
            </a:solidFill>
          </p:spPr>
          <p:txBody>
            <a:bodyPr/>
            <a:lstStyle/>
            <a:p/>
          </p:txBody>
        </p:sp>
        <p:sp>
          <p:nvSpPr>
            <p:cNvPr id="27" name="rc27"/>
            <p:cNvSpPr/>
            <p:nvPr/>
          </p:nvSpPr>
          <p:spPr>
            <a:xfrm>
              <a:off x="1326665" y="5005152"/>
              <a:ext cx="425768" cy="4365"/>
            </a:xfrm>
            <a:prstGeom prst="rect">
              <a:avLst/>
            </a:prstGeom>
            <a:solidFill>
              <a:srgbClr val="1CABE2">
                <a:alpha val="100000"/>
              </a:srgbClr>
            </a:solidFill>
          </p:spPr>
          <p:txBody>
            <a:bodyPr/>
            <a:lstStyle/>
            <a:p/>
          </p:txBody>
        </p:sp>
        <p:sp>
          <p:nvSpPr>
            <p:cNvPr id="28" name="rc28"/>
            <p:cNvSpPr/>
            <p:nvPr/>
          </p:nvSpPr>
          <p:spPr>
            <a:xfrm>
              <a:off x="1799741" y="4935305"/>
              <a:ext cx="425768" cy="74211"/>
            </a:xfrm>
            <a:prstGeom prst="rect">
              <a:avLst/>
            </a:prstGeom>
            <a:solidFill>
              <a:srgbClr val="1CABE2">
                <a:alpha val="100000"/>
              </a:srgbClr>
            </a:solidFill>
          </p:spPr>
          <p:txBody>
            <a:bodyPr/>
            <a:lstStyle/>
            <a:p/>
          </p:txBody>
        </p:sp>
        <p:sp>
          <p:nvSpPr>
            <p:cNvPr id="29" name="rc29"/>
            <p:cNvSpPr/>
            <p:nvPr/>
          </p:nvSpPr>
          <p:spPr>
            <a:xfrm>
              <a:off x="2272817" y="4057859"/>
              <a:ext cx="425768" cy="951658"/>
            </a:xfrm>
            <a:prstGeom prst="rect">
              <a:avLst/>
            </a:prstGeom>
            <a:solidFill>
              <a:srgbClr val="1CABE2">
                <a:alpha val="100000"/>
              </a:srgbClr>
            </a:solidFill>
          </p:spPr>
          <p:txBody>
            <a:bodyPr/>
            <a:lstStyle/>
            <a:p/>
          </p:txBody>
        </p:sp>
        <p:sp>
          <p:nvSpPr>
            <p:cNvPr id="30" name="rc30"/>
            <p:cNvSpPr/>
            <p:nvPr/>
          </p:nvSpPr>
          <p:spPr>
            <a:xfrm>
              <a:off x="2745893" y="4992055"/>
              <a:ext cx="425768" cy="17461"/>
            </a:xfrm>
            <a:prstGeom prst="rect">
              <a:avLst/>
            </a:prstGeom>
            <a:solidFill>
              <a:srgbClr val="1CABE2">
                <a:alpha val="100000"/>
              </a:srgbClr>
            </a:solidFill>
          </p:spPr>
          <p:txBody>
            <a:bodyPr/>
            <a:lstStyle/>
            <a:p/>
          </p:txBody>
        </p:sp>
        <p:sp>
          <p:nvSpPr>
            <p:cNvPr id="31" name="rc31"/>
            <p:cNvSpPr/>
            <p:nvPr/>
          </p:nvSpPr>
          <p:spPr>
            <a:xfrm>
              <a:off x="3218969" y="4978959"/>
              <a:ext cx="425768" cy="30557"/>
            </a:xfrm>
            <a:prstGeom prst="rect">
              <a:avLst/>
            </a:prstGeom>
            <a:solidFill>
              <a:srgbClr val="1CABE2">
                <a:alpha val="100000"/>
              </a:srgbClr>
            </a:solidFill>
          </p:spPr>
          <p:txBody>
            <a:bodyPr/>
            <a:lstStyle/>
            <a:p/>
          </p:txBody>
        </p:sp>
        <p:sp>
          <p:nvSpPr>
            <p:cNvPr id="32" name="rc32"/>
            <p:cNvSpPr/>
            <p:nvPr/>
          </p:nvSpPr>
          <p:spPr>
            <a:xfrm>
              <a:off x="3692046" y="4909113"/>
              <a:ext cx="425768" cy="100404"/>
            </a:xfrm>
            <a:prstGeom prst="rect">
              <a:avLst/>
            </a:prstGeom>
            <a:solidFill>
              <a:srgbClr val="1CABE2">
                <a:alpha val="100000"/>
              </a:srgbClr>
            </a:solidFill>
          </p:spPr>
          <p:txBody>
            <a:bodyPr/>
            <a:lstStyle/>
            <a:p/>
          </p:txBody>
        </p:sp>
        <p:sp>
          <p:nvSpPr>
            <p:cNvPr id="33" name="rc33"/>
            <p:cNvSpPr/>
            <p:nvPr/>
          </p:nvSpPr>
          <p:spPr>
            <a:xfrm>
              <a:off x="4165122" y="4782516"/>
              <a:ext cx="425768" cy="227001"/>
            </a:xfrm>
            <a:prstGeom prst="rect">
              <a:avLst/>
            </a:prstGeom>
            <a:solidFill>
              <a:srgbClr val="1CABE2">
                <a:alpha val="100000"/>
              </a:srgbClr>
            </a:solidFill>
          </p:spPr>
          <p:txBody>
            <a:bodyPr/>
            <a:lstStyle/>
            <a:p/>
          </p:txBody>
        </p:sp>
        <p:sp>
          <p:nvSpPr>
            <p:cNvPr id="34" name="rc34"/>
            <p:cNvSpPr/>
            <p:nvPr/>
          </p:nvSpPr>
          <p:spPr>
            <a:xfrm>
              <a:off x="4638198" y="5009517"/>
              <a:ext cx="425768" cy="0"/>
            </a:xfrm>
            <a:prstGeom prst="rect">
              <a:avLst/>
            </a:prstGeom>
            <a:solidFill>
              <a:srgbClr val="1CABE2">
                <a:alpha val="100000"/>
              </a:srgbClr>
            </a:solidFill>
          </p:spPr>
          <p:txBody>
            <a:bodyPr/>
            <a:lstStyle/>
            <a:p/>
          </p:txBody>
        </p:sp>
        <p:sp>
          <p:nvSpPr>
            <p:cNvPr id="35" name="rc35"/>
            <p:cNvSpPr/>
            <p:nvPr/>
          </p:nvSpPr>
          <p:spPr>
            <a:xfrm>
              <a:off x="6057427" y="4996421"/>
              <a:ext cx="425768" cy="13096"/>
            </a:xfrm>
            <a:prstGeom prst="rect">
              <a:avLst/>
            </a:prstGeom>
            <a:solidFill>
              <a:srgbClr val="1CABE2">
                <a:alpha val="100000"/>
              </a:srgbClr>
            </a:solidFill>
          </p:spPr>
          <p:txBody>
            <a:bodyPr/>
            <a:lstStyle/>
            <a:p/>
          </p:txBody>
        </p:sp>
        <p:sp>
          <p:nvSpPr>
            <p:cNvPr id="36" name="rc36"/>
            <p:cNvSpPr/>
            <p:nvPr/>
          </p:nvSpPr>
          <p:spPr>
            <a:xfrm>
              <a:off x="6530503" y="4865459"/>
              <a:ext cx="425768" cy="144058"/>
            </a:xfrm>
            <a:prstGeom prst="rect">
              <a:avLst/>
            </a:prstGeom>
            <a:solidFill>
              <a:srgbClr val="1CABE2">
                <a:alpha val="100000"/>
              </a:srgbClr>
            </a:solidFill>
          </p:spPr>
          <p:txBody>
            <a:bodyPr/>
            <a:lstStyle/>
            <a:p/>
          </p:txBody>
        </p:sp>
        <p:sp>
          <p:nvSpPr>
            <p:cNvPr id="37" name="rc37"/>
            <p:cNvSpPr/>
            <p:nvPr/>
          </p:nvSpPr>
          <p:spPr>
            <a:xfrm>
              <a:off x="7003579" y="4978959"/>
              <a:ext cx="425768" cy="30557"/>
            </a:xfrm>
            <a:prstGeom prst="rect">
              <a:avLst/>
            </a:prstGeom>
            <a:solidFill>
              <a:srgbClr val="1CABE2">
                <a:alpha val="100000"/>
              </a:srgbClr>
            </a:solidFill>
          </p:spPr>
          <p:txBody>
            <a:bodyPr/>
            <a:lstStyle/>
            <a:p/>
          </p:txBody>
        </p:sp>
        <p:sp>
          <p:nvSpPr>
            <p:cNvPr id="38" name="pl38"/>
            <p:cNvSpPr/>
            <p:nvPr/>
          </p:nvSpPr>
          <p:spPr>
            <a:xfrm>
              <a:off x="1066473" y="1995933"/>
              <a:ext cx="6149990" cy="253775"/>
            </a:xfrm>
            <a:custGeom>
              <a:avLst/>
              <a:pathLst>
                <a:path w="6149990" h="253775">
                  <a:moveTo>
                    <a:pt x="0" y="0"/>
                  </a:moveTo>
                  <a:lnTo>
                    <a:pt x="473076" y="31721"/>
                  </a:lnTo>
                  <a:lnTo>
                    <a:pt x="946152" y="31721"/>
                  </a:lnTo>
                  <a:lnTo>
                    <a:pt x="1419228" y="63443"/>
                  </a:lnTo>
                  <a:lnTo>
                    <a:pt x="1892304" y="158609"/>
                  </a:lnTo>
                  <a:lnTo>
                    <a:pt x="2365380" y="190331"/>
                  </a:lnTo>
                  <a:lnTo>
                    <a:pt x="2838457" y="63443"/>
                  </a:lnTo>
                  <a:lnTo>
                    <a:pt x="3311533" y="63443"/>
                  </a:lnTo>
                  <a:lnTo>
                    <a:pt x="3784609" y="126887"/>
                  </a:lnTo>
                  <a:lnTo>
                    <a:pt x="4257685" y="190331"/>
                  </a:lnTo>
                  <a:lnTo>
                    <a:pt x="4730761" y="158609"/>
                  </a:lnTo>
                  <a:lnTo>
                    <a:pt x="5203838" y="158609"/>
                  </a:lnTo>
                  <a:lnTo>
                    <a:pt x="5676914" y="158609"/>
                  </a:lnTo>
                  <a:lnTo>
                    <a:pt x="6149990" y="253775"/>
                  </a:lnTo>
                </a:path>
              </a:pathLst>
            </a:custGeom>
            <a:ln w="27101" cap="flat">
              <a:solidFill>
                <a:srgbClr val="00833D">
                  <a:alpha val="100000"/>
                </a:srgbClr>
              </a:solidFill>
              <a:prstDash val="solid"/>
              <a:round/>
            </a:ln>
          </p:spPr>
          <p:txBody>
            <a:bodyPr/>
            <a:lstStyle/>
            <a:p/>
          </p:txBody>
        </p:sp>
        <p:sp>
          <p:nvSpPr>
            <p:cNvPr id="39" name="pl39"/>
            <p:cNvSpPr/>
            <p:nvPr/>
          </p:nvSpPr>
          <p:spPr>
            <a:xfrm>
              <a:off x="1066473" y="1932489"/>
              <a:ext cx="6149990" cy="285497"/>
            </a:xfrm>
            <a:custGeom>
              <a:avLst/>
              <a:pathLst>
                <a:path w="6149990" h="285497">
                  <a:moveTo>
                    <a:pt x="0" y="0"/>
                  </a:moveTo>
                  <a:lnTo>
                    <a:pt x="473076" y="0"/>
                  </a:lnTo>
                  <a:lnTo>
                    <a:pt x="946152" y="0"/>
                  </a:lnTo>
                  <a:lnTo>
                    <a:pt x="1419228" y="31721"/>
                  </a:lnTo>
                  <a:lnTo>
                    <a:pt x="1892304" y="31721"/>
                  </a:lnTo>
                  <a:lnTo>
                    <a:pt x="2365380" y="63443"/>
                  </a:lnTo>
                  <a:lnTo>
                    <a:pt x="2838457" y="63443"/>
                  </a:lnTo>
                  <a:lnTo>
                    <a:pt x="3311533" y="63443"/>
                  </a:lnTo>
                  <a:lnTo>
                    <a:pt x="3784609" y="190331"/>
                  </a:lnTo>
                  <a:lnTo>
                    <a:pt x="4257685" y="222053"/>
                  </a:lnTo>
                  <a:lnTo>
                    <a:pt x="4730761" y="222053"/>
                  </a:lnTo>
                  <a:lnTo>
                    <a:pt x="5203838" y="222053"/>
                  </a:lnTo>
                  <a:lnTo>
                    <a:pt x="5676914" y="253775"/>
                  </a:lnTo>
                  <a:lnTo>
                    <a:pt x="6149990" y="285497"/>
                  </a:lnTo>
                </a:path>
              </a:pathLst>
            </a:custGeom>
            <a:ln w="27101" cap="flat">
              <a:solidFill>
                <a:srgbClr val="002759">
                  <a:alpha val="100000"/>
                </a:srgbClr>
              </a:solidFill>
              <a:prstDash val="solid"/>
              <a:round/>
            </a:ln>
          </p:spPr>
          <p:txBody>
            <a:bodyPr/>
            <a:lstStyle/>
            <a:p/>
          </p:txBody>
        </p:sp>
        <p:sp>
          <p:nvSpPr>
            <p:cNvPr id="40" name="pt40"/>
            <p:cNvSpPr/>
            <p:nvPr/>
          </p:nvSpPr>
          <p:spPr>
            <a:xfrm>
              <a:off x="1034872"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507948"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81024"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454100"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927176"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00253"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7332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46405"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819481"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92557"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65633"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38710"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11786"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84862" y="2218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034872"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507948"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81024" y="19008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54100"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927176"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400253"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73329"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46405"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819481"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92557"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65633"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38710"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11786" y="21546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84862" y="21863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33313" y="4866520"/>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9" name="tx69"/>
            <p:cNvSpPr/>
            <p:nvPr/>
          </p:nvSpPr>
          <p:spPr>
            <a:xfrm>
              <a:off x="1506390" y="48767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tx70"/>
            <p:cNvSpPr/>
            <p:nvPr/>
          </p:nvSpPr>
          <p:spPr>
            <a:xfrm>
              <a:off x="1946307" y="480691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1" name="tx71"/>
            <p:cNvSpPr/>
            <p:nvPr/>
          </p:nvSpPr>
          <p:spPr>
            <a:xfrm>
              <a:off x="2386223" y="392801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218</a:t>
              </a:r>
            </a:p>
          </p:txBody>
        </p:sp>
        <p:sp>
          <p:nvSpPr>
            <p:cNvPr id="72" name="tx72"/>
            <p:cNvSpPr/>
            <p:nvPr/>
          </p:nvSpPr>
          <p:spPr>
            <a:xfrm>
              <a:off x="2925618" y="4864018"/>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3" name="tx73"/>
            <p:cNvSpPr/>
            <p:nvPr/>
          </p:nvSpPr>
          <p:spPr>
            <a:xfrm>
              <a:off x="3398694" y="4852028"/>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4" name="tx74"/>
            <p:cNvSpPr/>
            <p:nvPr/>
          </p:nvSpPr>
          <p:spPr>
            <a:xfrm>
              <a:off x="3838611" y="477921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5" name="tx75"/>
            <p:cNvSpPr/>
            <p:nvPr/>
          </p:nvSpPr>
          <p:spPr>
            <a:xfrm>
              <a:off x="4311688" y="465267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a:t>
              </a:r>
            </a:p>
          </p:txBody>
        </p:sp>
        <p:sp>
          <p:nvSpPr>
            <p:cNvPr id="76" name="tx76"/>
            <p:cNvSpPr/>
            <p:nvPr/>
          </p:nvSpPr>
          <p:spPr>
            <a:xfrm>
              <a:off x="481792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237152" y="4866520"/>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8" name="tx78"/>
            <p:cNvSpPr/>
            <p:nvPr/>
          </p:nvSpPr>
          <p:spPr>
            <a:xfrm>
              <a:off x="6677068" y="473555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79" name="tx79"/>
            <p:cNvSpPr/>
            <p:nvPr/>
          </p:nvSpPr>
          <p:spPr>
            <a:xfrm>
              <a:off x="7183304" y="4852028"/>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80" name="pl80"/>
            <p:cNvSpPr/>
            <p:nvPr/>
          </p:nvSpPr>
          <p:spPr>
            <a:xfrm>
              <a:off x="7234369" y="2252880"/>
              <a:ext cx="627934" cy="111238"/>
            </a:xfrm>
            <a:custGeom>
              <a:avLst/>
              <a:pathLst>
                <a:path w="627934" h="111238">
                  <a:moveTo>
                    <a:pt x="627934" y="111238"/>
                  </a:moveTo>
                  <a:lnTo>
                    <a:pt x="0" y="0"/>
                  </a:lnTo>
                </a:path>
              </a:pathLst>
            </a:custGeom>
          </p:spPr>
          <p:txBody>
            <a:bodyPr/>
            <a:lstStyle/>
            <a:p/>
          </p:txBody>
        </p:sp>
        <p:sp>
          <p:nvSpPr>
            <p:cNvPr id="81" name="pl81"/>
            <p:cNvSpPr/>
            <p:nvPr/>
          </p:nvSpPr>
          <p:spPr>
            <a:xfrm>
              <a:off x="7234473" y="2108732"/>
              <a:ext cx="627830" cy="106207"/>
            </a:xfrm>
            <a:custGeom>
              <a:avLst/>
              <a:pathLst>
                <a:path w="627830" h="106207">
                  <a:moveTo>
                    <a:pt x="627830" y="0"/>
                  </a:moveTo>
                  <a:lnTo>
                    <a:pt x="0" y="106207"/>
                  </a:lnTo>
                </a:path>
              </a:pathLst>
            </a:custGeom>
          </p:spPr>
          <p:txBody>
            <a:bodyPr/>
            <a:lstStyle/>
            <a:p/>
          </p:txBody>
        </p:sp>
        <p:sp>
          <p:nvSpPr>
            <p:cNvPr id="82" name="pg82"/>
            <p:cNvSpPr/>
            <p:nvPr/>
          </p:nvSpPr>
          <p:spPr>
            <a:xfrm>
              <a:off x="7793724" y="228177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232289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87%</a:t>
              </a:r>
            </a:p>
          </p:txBody>
        </p:sp>
        <p:sp>
          <p:nvSpPr>
            <p:cNvPr id="84" name="pg84"/>
            <p:cNvSpPr/>
            <p:nvPr/>
          </p:nvSpPr>
          <p:spPr>
            <a:xfrm>
              <a:off x="7793724" y="20146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05577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88%</a:t>
              </a:r>
            </a:p>
          </p:txBody>
        </p:sp>
        <p:sp>
          <p:nvSpPr>
            <p:cNvPr id="86" name="rc86"/>
            <p:cNvSpPr/>
            <p:nvPr/>
          </p:nvSpPr>
          <p:spPr>
            <a:xfrm>
              <a:off x="782627" y="1578789"/>
              <a:ext cx="7853064" cy="3594096"/>
            </a:xfrm>
            <a:prstGeom prst="rect">
              <a:avLst/>
            </a:prstGeom>
            <a:ln w="13550" cap="rnd">
              <a:solidFill>
                <a:srgbClr val="BEBEBE">
                  <a:alpha val="100000"/>
                </a:srgbClr>
              </a:solidFill>
              <a:prstDash val="solid"/>
              <a:round/>
            </a:ln>
          </p:spPr>
          <p:txBody>
            <a:bodyPr/>
            <a:lstStyle/>
            <a:p/>
          </p:txBody>
        </p:sp>
        <p:sp>
          <p:nvSpPr>
            <p:cNvPr id="87" name="tx87"/>
            <p:cNvSpPr/>
            <p:nvPr/>
          </p:nvSpPr>
          <p:spPr>
            <a:xfrm>
              <a:off x="649366"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40890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9" name="tx89"/>
            <p:cNvSpPr/>
            <p:nvPr/>
          </p:nvSpPr>
          <p:spPr>
            <a:xfrm>
              <a:off x="508103" y="321597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0" name="tx90"/>
            <p:cNvSpPr/>
            <p:nvPr/>
          </p:nvSpPr>
          <p:spPr>
            <a:xfrm>
              <a:off x="508103" y="234289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1" name="tx91"/>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92424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397294"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8704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3434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1655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28963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76270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357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0885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18193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550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28056"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60116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7423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576321" y="5900002"/>
              <a:ext cx="201456" cy="201456"/>
            </a:xfrm>
            <a:prstGeom prst="rect">
              <a:avLst/>
            </a:prstGeom>
            <a:solidFill>
              <a:srgbClr val="1CABE2">
                <a:alpha val="100000"/>
              </a:srgbClr>
            </a:solidFill>
          </p:spPr>
          <p:txBody>
            <a:bodyPr/>
            <a:lstStyle/>
            <a:p/>
          </p:txBody>
        </p:sp>
        <p:sp>
          <p:nvSpPr>
            <p:cNvPr id="125" name="tx125"/>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2006850" y="1334104"/>
              <a:ext cx="54046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Croatia,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7 confirmed measles cases in Croatia. In the same year, MCV1 coverage was 87% and MCV2 coverage was 88%.
The number of cases in 2025 was 79% lower than in 2024 (n=33).
The highest number of measles cases was reported in 2015 (n=218). In this year, MCV1 coverage was 93%.
Croatia reported measles vaccine stockouts in 2007, 2010, and 2011.</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Croatia saw a decrease in measles cases compared with 2024, while MCV1 coverage was 87% and MCV2 coverage was 88%.</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377391"/>
              <a:ext cx="3520101" cy="626036"/>
            </a:xfrm>
            <a:custGeom>
              <a:avLst/>
              <a:pathLst>
                <a:path w="3520101" h="626036">
                  <a:moveTo>
                    <a:pt x="0" y="313018"/>
                  </a:moveTo>
                  <a:lnTo>
                    <a:pt x="140804" y="626036"/>
                  </a:lnTo>
                  <a:lnTo>
                    <a:pt x="281608" y="0"/>
                  </a:lnTo>
                  <a:lnTo>
                    <a:pt x="422412" y="0"/>
                  </a:lnTo>
                  <a:lnTo>
                    <a:pt x="563216" y="626036"/>
                  </a:lnTo>
                  <a:lnTo>
                    <a:pt x="704020" y="626036"/>
                  </a:lnTo>
                  <a:lnTo>
                    <a:pt x="844824" y="626036"/>
                  </a:lnTo>
                  <a:lnTo>
                    <a:pt x="985628" y="626036"/>
                  </a:lnTo>
                  <a:lnTo>
                    <a:pt x="1126432" y="469527"/>
                  </a:lnTo>
                  <a:lnTo>
                    <a:pt x="1267236" y="469527"/>
                  </a:lnTo>
                  <a:lnTo>
                    <a:pt x="1408040" y="626036"/>
                  </a:lnTo>
                  <a:lnTo>
                    <a:pt x="1548844" y="469527"/>
                  </a:lnTo>
                  <a:lnTo>
                    <a:pt x="1689648" y="313018"/>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064373"/>
              <a:ext cx="3520101" cy="782545"/>
            </a:xfrm>
            <a:custGeom>
              <a:avLst/>
              <a:pathLst>
                <a:path w="3520101" h="782545">
                  <a:moveTo>
                    <a:pt x="0" y="313018"/>
                  </a:moveTo>
                  <a:lnTo>
                    <a:pt x="140804" y="469527"/>
                  </a:lnTo>
                  <a:lnTo>
                    <a:pt x="281608" y="469527"/>
                  </a:lnTo>
                  <a:lnTo>
                    <a:pt x="422412" y="0"/>
                  </a:lnTo>
                  <a:lnTo>
                    <a:pt x="563216" y="626036"/>
                  </a:lnTo>
                  <a:lnTo>
                    <a:pt x="704020" y="626036"/>
                  </a:lnTo>
                  <a:lnTo>
                    <a:pt x="844824" y="626036"/>
                  </a:lnTo>
                  <a:lnTo>
                    <a:pt x="985628" y="626036"/>
                  </a:lnTo>
                  <a:lnTo>
                    <a:pt x="1126432" y="626036"/>
                  </a:lnTo>
                  <a:lnTo>
                    <a:pt x="1267236" y="626036"/>
                  </a:lnTo>
                  <a:lnTo>
                    <a:pt x="1408040" y="626036"/>
                  </a:lnTo>
                  <a:lnTo>
                    <a:pt x="1548844" y="626036"/>
                  </a:lnTo>
                  <a:lnTo>
                    <a:pt x="1689648" y="782545"/>
                  </a:lnTo>
                  <a:lnTo>
                    <a:pt x="1830452" y="626036"/>
                  </a:lnTo>
                  <a:lnTo>
                    <a:pt x="1971256" y="0"/>
                  </a:lnTo>
                  <a:lnTo>
                    <a:pt x="2112061" y="156509"/>
                  </a:lnTo>
                  <a:lnTo>
                    <a:pt x="2252865" y="156509"/>
                  </a:lnTo>
                  <a:lnTo>
                    <a:pt x="2393669" y="313018"/>
                  </a:lnTo>
                  <a:lnTo>
                    <a:pt x="2534473" y="313018"/>
                  </a:lnTo>
                  <a:lnTo>
                    <a:pt x="2675277" y="626036"/>
                  </a:lnTo>
                  <a:lnTo>
                    <a:pt x="2816081" y="313018"/>
                  </a:lnTo>
                  <a:lnTo>
                    <a:pt x="2956885" y="313018"/>
                  </a:lnTo>
                  <a:lnTo>
                    <a:pt x="3097689" y="469527"/>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24" name="pl24"/>
            <p:cNvSpPr/>
            <p:nvPr/>
          </p:nvSpPr>
          <p:spPr>
            <a:xfrm>
              <a:off x="943464" y="4377391"/>
              <a:ext cx="3520101" cy="626036"/>
            </a:xfrm>
            <a:custGeom>
              <a:avLst/>
              <a:pathLst>
                <a:path w="3520101" h="626036">
                  <a:moveTo>
                    <a:pt x="0" y="313018"/>
                  </a:moveTo>
                  <a:lnTo>
                    <a:pt x="140804" y="626036"/>
                  </a:lnTo>
                  <a:lnTo>
                    <a:pt x="281608" y="0"/>
                  </a:lnTo>
                  <a:lnTo>
                    <a:pt x="422412" y="0"/>
                  </a:lnTo>
                  <a:lnTo>
                    <a:pt x="563216" y="626036"/>
                  </a:lnTo>
                  <a:lnTo>
                    <a:pt x="704020" y="626036"/>
                  </a:lnTo>
                  <a:lnTo>
                    <a:pt x="844824" y="626036"/>
                  </a:lnTo>
                  <a:lnTo>
                    <a:pt x="985628" y="626036"/>
                  </a:lnTo>
                  <a:lnTo>
                    <a:pt x="1126432" y="469527"/>
                  </a:lnTo>
                  <a:lnTo>
                    <a:pt x="1267236" y="469527"/>
                  </a:lnTo>
                  <a:lnTo>
                    <a:pt x="1408040" y="626036"/>
                  </a:lnTo>
                  <a:lnTo>
                    <a:pt x="1548844" y="469527"/>
                  </a:lnTo>
                  <a:lnTo>
                    <a:pt x="1689648" y="313018"/>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43362" cap="flat">
              <a:solidFill>
                <a:srgbClr val="000000">
                  <a:alpha val="100000"/>
                </a:srgbClr>
              </a:solidFill>
              <a:prstDash val="solid"/>
              <a:round/>
            </a:ln>
          </p:spPr>
          <p:txBody>
            <a:bodyPr/>
            <a:lstStyle/>
            <a:p/>
          </p:txBody>
        </p:sp>
        <p:sp>
          <p:nvSpPr>
            <p:cNvPr id="25" name="pl25"/>
            <p:cNvSpPr/>
            <p:nvPr/>
          </p:nvSpPr>
          <p:spPr>
            <a:xfrm>
              <a:off x="943464" y="4377391"/>
              <a:ext cx="3520101" cy="626036"/>
            </a:xfrm>
            <a:custGeom>
              <a:avLst/>
              <a:pathLst>
                <a:path w="3520101" h="626036">
                  <a:moveTo>
                    <a:pt x="0" y="313018"/>
                  </a:moveTo>
                  <a:lnTo>
                    <a:pt x="140804" y="626036"/>
                  </a:lnTo>
                  <a:lnTo>
                    <a:pt x="281608" y="0"/>
                  </a:lnTo>
                  <a:lnTo>
                    <a:pt x="422412" y="0"/>
                  </a:lnTo>
                  <a:lnTo>
                    <a:pt x="563216" y="626036"/>
                  </a:lnTo>
                  <a:lnTo>
                    <a:pt x="704020" y="626036"/>
                  </a:lnTo>
                  <a:lnTo>
                    <a:pt x="844824" y="626036"/>
                  </a:lnTo>
                  <a:lnTo>
                    <a:pt x="985628" y="626036"/>
                  </a:lnTo>
                  <a:lnTo>
                    <a:pt x="1126432" y="469527"/>
                  </a:lnTo>
                  <a:lnTo>
                    <a:pt x="1267236" y="469527"/>
                  </a:lnTo>
                  <a:lnTo>
                    <a:pt x="1408040" y="626036"/>
                  </a:lnTo>
                  <a:lnTo>
                    <a:pt x="1548844" y="469527"/>
                  </a:lnTo>
                  <a:lnTo>
                    <a:pt x="1689648" y="313018"/>
                  </a:lnTo>
                  <a:lnTo>
                    <a:pt x="1830452" y="313018"/>
                  </a:lnTo>
                  <a:lnTo>
                    <a:pt x="1971256" y="313018"/>
                  </a:lnTo>
                  <a:lnTo>
                    <a:pt x="2112061" y="313018"/>
                  </a:lnTo>
                  <a:lnTo>
                    <a:pt x="2252865" y="313018"/>
                  </a:lnTo>
                  <a:lnTo>
                    <a:pt x="2393669" y="313018"/>
                  </a:lnTo>
                  <a:lnTo>
                    <a:pt x="2534473" y="313018"/>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3560252"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264273"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405077"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338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011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011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1013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7258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68256" y="6119132"/>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68" name="tx68"/>
            <p:cNvSpPr/>
            <p:nvPr/>
          </p:nvSpPr>
          <p:spPr>
            <a:xfrm>
              <a:off x="267723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39686"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064373"/>
              <a:ext cx="3520101" cy="939054"/>
            </a:xfrm>
            <a:custGeom>
              <a:avLst/>
              <a:pathLst>
                <a:path w="3520101" h="939054">
                  <a:moveTo>
                    <a:pt x="0" y="626036"/>
                  </a:moveTo>
                  <a:lnTo>
                    <a:pt x="140804" y="939054"/>
                  </a:lnTo>
                  <a:lnTo>
                    <a:pt x="281608" y="313018"/>
                  </a:lnTo>
                  <a:lnTo>
                    <a:pt x="422412" y="313018"/>
                  </a:lnTo>
                  <a:lnTo>
                    <a:pt x="563216" y="939054"/>
                  </a:lnTo>
                  <a:lnTo>
                    <a:pt x="704020" y="939054"/>
                  </a:lnTo>
                  <a:lnTo>
                    <a:pt x="844824" y="782545"/>
                  </a:lnTo>
                  <a:lnTo>
                    <a:pt x="985628" y="939054"/>
                  </a:lnTo>
                  <a:lnTo>
                    <a:pt x="1126432" y="782545"/>
                  </a:lnTo>
                  <a:lnTo>
                    <a:pt x="1267236" y="626036"/>
                  </a:lnTo>
                  <a:lnTo>
                    <a:pt x="1408040" y="782545"/>
                  </a:lnTo>
                  <a:lnTo>
                    <a:pt x="1548844" y="782545"/>
                  </a:lnTo>
                  <a:lnTo>
                    <a:pt x="1689648" y="469527"/>
                  </a:lnTo>
                  <a:lnTo>
                    <a:pt x="1830452" y="313018"/>
                  </a:lnTo>
                  <a:lnTo>
                    <a:pt x="1971256" y="469527"/>
                  </a:lnTo>
                  <a:lnTo>
                    <a:pt x="2112061" y="469527"/>
                  </a:lnTo>
                  <a:lnTo>
                    <a:pt x="2252865" y="156509"/>
                  </a:lnTo>
                  <a:lnTo>
                    <a:pt x="2393669" y="156509"/>
                  </a:lnTo>
                  <a:lnTo>
                    <a:pt x="2534473" y="626036"/>
                  </a:lnTo>
                  <a:lnTo>
                    <a:pt x="2675277" y="469527"/>
                  </a:lnTo>
                  <a:lnTo>
                    <a:pt x="2816081" y="156509"/>
                  </a:lnTo>
                  <a:lnTo>
                    <a:pt x="2956885" y="156509"/>
                  </a:lnTo>
                  <a:lnTo>
                    <a:pt x="3097689" y="313018"/>
                  </a:lnTo>
                  <a:lnTo>
                    <a:pt x="3238493" y="156509"/>
                  </a:lnTo>
                  <a:lnTo>
                    <a:pt x="3379297" y="313018"/>
                  </a:lnTo>
                  <a:lnTo>
                    <a:pt x="3520101" y="0"/>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377391"/>
              <a:ext cx="3520101" cy="782545"/>
            </a:xfrm>
            <a:custGeom>
              <a:avLst/>
              <a:pathLst>
                <a:path w="3520101" h="782545">
                  <a:moveTo>
                    <a:pt x="0" y="0"/>
                  </a:moveTo>
                  <a:lnTo>
                    <a:pt x="140804" y="156509"/>
                  </a:lnTo>
                  <a:lnTo>
                    <a:pt x="281608" y="313018"/>
                  </a:lnTo>
                  <a:lnTo>
                    <a:pt x="422412" y="469527"/>
                  </a:lnTo>
                  <a:lnTo>
                    <a:pt x="563216" y="313018"/>
                  </a:lnTo>
                  <a:lnTo>
                    <a:pt x="704020" y="313018"/>
                  </a:lnTo>
                  <a:lnTo>
                    <a:pt x="844824" y="626036"/>
                  </a:lnTo>
                  <a:lnTo>
                    <a:pt x="985628" y="469527"/>
                  </a:lnTo>
                  <a:lnTo>
                    <a:pt x="1126432" y="469527"/>
                  </a:lnTo>
                  <a:lnTo>
                    <a:pt x="1267236" y="469527"/>
                  </a:lnTo>
                  <a:lnTo>
                    <a:pt x="1408040" y="469527"/>
                  </a:lnTo>
                  <a:lnTo>
                    <a:pt x="1548844" y="782545"/>
                  </a:lnTo>
                  <a:lnTo>
                    <a:pt x="1689648" y="469527"/>
                  </a:lnTo>
                  <a:lnTo>
                    <a:pt x="1830452" y="469527"/>
                  </a:lnTo>
                  <a:lnTo>
                    <a:pt x="1971256" y="313018"/>
                  </a:lnTo>
                  <a:lnTo>
                    <a:pt x="2112061" y="313018"/>
                  </a:lnTo>
                  <a:lnTo>
                    <a:pt x="2252865" y="313018"/>
                  </a:lnTo>
                  <a:lnTo>
                    <a:pt x="2393669" y="626036"/>
                  </a:lnTo>
                  <a:lnTo>
                    <a:pt x="2534473" y="313018"/>
                  </a:lnTo>
                  <a:lnTo>
                    <a:pt x="2675277" y="469527"/>
                  </a:lnTo>
                  <a:lnTo>
                    <a:pt x="2816081" y="156509"/>
                  </a:lnTo>
                  <a:lnTo>
                    <a:pt x="2956885" y="313018"/>
                  </a:lnTo>
                  <a:lnTo>
                    <a:pt x="3097689" y="156509"/>
                  </a:lnTo>
                  <a:lnTo>
                    <a:pt x="3238493" y="156509"/>
                  </a:lnTo>
                  <a:lnTo>
                    <a:pt x="3379297" y="469527"/>
                  </a:lnTo>
                  <a:lnTo>
                    <a:pt x="3520101" y="156509"/>
                  </a:lnTo>
                </a:path>
              </a:pathLst>
            </a:custGeom>
            <a:ln w="27101" cap="flat">
              <a:solidFill>
                <a:srgbClr val="00833D">
                  <a:alpha val="80000"/>
                </a:srgbClr>
              </a:solidFill>
              <a:prstDash val="solid"/>
              <a:round/>
            </a:ln>
          </p:spPr>
          <p:txBody>
            <a:bodyPr/>
            <a:lstStyle/>
            <a:p/>
          </p:txBody>
        </p:sp>
        <p:sp>
          <p:nvSpPr>
            <p:cNvPr id="90" name="pl90"/>
            <p:cNvSpPr/>
            <p:nvPr/>
          </p:nvSpPr>
          <p:spPr>
            <a:xfrm>
              <a:off x="5308715" y="4064373"/>
              <a:ext cx="3520101" cy="939054"/>
            </a:xfrm>
            <a:custGeom>
              <a:avLst/>
              <a:pathLst>
                <a:path w="3520101" h="939054">
                  <a:moveTo>
                    <a:pt x="0" y="626036"/>
                  </a:moveTo>
                  <a:lnTo>
                    <a:pt x="140804" y="939054"/>
                  </a:lnTo>
                  <a:lnTo>
                    <a:pt x="281608" y="313018"/>
                  </a:lnTo>
                  <a:lnTo>
                    <a:pt x="422412" y="313018"/>
                  </a:lnTo>
                  <a:lnTo>
                    <a:pt x="563216" y="939054"/>
                  </a:lnTo>
                  <a:lnTo>
                    <a:pt x="704020" y="939054"/>
                  </a:lnTo>
                  <a:lnTo>
                    <a:pt x="844824" y="782545"/>
                  </a:lnTo>
                  <a:lnTo>
                    <a:pt x="985628" y="939054"/>
                  </a:lnTo>
                  <a:lnTo>
                    <a:pt x="1126432" y="782545"/>
                  </a:lnTo>
                  <a:lnTo>
                    <a:pt x="1267236" y="626036"/>
                  </a:lnTo>
                  <a:lnTo>
                    <a:pt x="1408040" y="782545"/>
                  </a:lnTo>
                  <a:lnTo>
                    <a:pt x="1548844" y="782545"/>
                  </a:lnTo>
                  <a:lnTo>
                    <a:pt x="1689648" y="469527"/>
                  </a:lnTo>
                  <a:lnTo>
                    <a:pt x="1830452" y="313018"/>
                  </a:lnTo>
                  <a:lnTo>
                    <a:pt x="1971256" y="469527"/>
                  </a:lnTo>
                  <a:lnTo>
                    <a:pt x="2112061" y="469527"/>
                  </a:lnTo>
                  <a:lnTo>
                    <a:pt x="2252865" y="156509"/>
                  </a:lnTo>
                  <a:lnTo>
                    <a:pt x="2393669" y="156509"/>
                  </a:lnTo>
                  <a:lnTo>
                    <a:pt x="2534473" y="626036"/>
                  </a:lnTo>
                  <a:lnTo>
                    <a:pt x="2675277" y="469527"/>
                  </a:lnTo>
                  <a:lnTo>
                    <a:pt x="2816081" y="156509"/>
                  </a:lnTo>
                  <a:lnTo>
                    <a:pt x="2956885" y="156509"/>
                  </a:lnTo>
                  <a:lnTo>
                    <a:pt x="3097689" y="313018"/>
                  </a:lnTo>
                  <a:lnTo>
                    <a:pt x="3238493" y="156509"/>
                  </a:lnTo>
                  <a:lnTo>
                    <a:pt x="3379297" y="313018"/>
                  </a:lnTo>
                  <a:lnTo>
                    <a:pt x="3520101" y="0"/>
                  </a:lnTo>
                </a:path>
              </a:pathLst>
            </a:custGeom>
            <a:ln w="43362" cap="flat">
              <a:solidFill>
                <a:srgbClr val="000000">
                  <a:alpha val="100000"/>
                </a:srgbClr>
              </a:solidFill>
              <a:prstDash val="solid"/>
              <a:round/>
            </a:ln>
          </p:spPr>
          <p:txBody>
            <a:bodyPr/>
            <a:lstStyle/>
            <a:p/>
          </p:txBody>
        </p:sp>
        <p:sp>
          <p:nvSpPr>
            <p:cNvPr id="91" name="pl91"/>
            <p:cNvSpPr/>
            <p:nvPr/>
          </p:nvSpPr>
          <p:spPr>
            <a:xfrm>
              <a:off x="5308715" y="4064373"/>
              <a:ext cx="3520101" cy="939054"/>
            </a:xfrm>
            <a:custGeom>
              <a:avLst/>
              <a:pathLst>
                <a:path w="3520101" h="939054">
                  <a:moveTo>
                    <a:pt x="0" y="626036"/>
                  </a:moveTo>
                  <a:lnTo>
                    <a:pt x="140804" y="939054"/>
                  </a:lnTo>
                  <a:lnTo>
                    <a:pt x="281608" y="313018"/>
                  </a:lnTo>
                  <a:lnTo>
                    <a:pt x="422412" y="313018"/>
                  </a:lnTo>
                  <a:lnTo>
                    <a:pt x="563216" y="939054"/>
                  </a:lnTo>
                  <a:lnTo>
                    <a:pt x="704020" y="939054"/>
                  </a:lnTo>
                  <a:lnTo>
                    <a:pt x="844824" y="782545"/>
                  </a:lnTo>
                  <a:lnTo>
                    <a:pt x="985628" y="939054"/>
                  </a:lnTo>
                  <a:lnTo>
                    <a:pt x="1126432" y="782545"/>
                  </a:lnTo>
                  <a:lnTo>
                    <a:pt x="1267236" y="626036"/>
                  </a:lnTo>
                  <a:lnTo>
                    <a:pt x="1408040" y="782545"/>
                  </a:lnTo>
                  <a:lnTo>
                    <a:pt x="1548844" y="782545"/>
                  </a:lnTo>
                  <a:lnTo>
                    <a:pt x="1689648" y="469527"/>
                  </a:lnTo>
                  <a:lnTo>
                    <a:pt x="1830452" y="313018"/>
                  </a:lnTo>
                  <a:lnTo>
                    <a:pt x="1971256" y="469527"/>
                  </a:lnTo>
                  <a:lnTo>
                    <a:pt x="2112061" y="469527"/>
                  </a:lnTo>
                  <a:lnTo>
                    <a:pt x="2252865" y="156509"/>
                  </a:lnTo>
                  <a:lnTo>
                    <a:pt x="2393669" y="156509"/>
                  </a:lnTo>
                  <a:lnTo>
                    <a:pt x="2534473" y="626036"/>
                  </a:lnTo>
                  <a:lnTo>
                    <a:pt x="2675277" y="469527"/>
                  </a:lnTo>
                  <a:lnTo>
                    <a:pt x="2816081" y="156509"/>
                  </a:lnTo>
                  <a:lnTo>
                    <a:pt x="2956885" y="156509"/>
                  </a:lnTo>
                  <a:lnTo>
                    <a:pt x="3097689" y="313018"/>
                  </a:lnTo>
                  <a:lnTo>
                    <a:pt x="3238493" y="156509"/>
                  </a:lnTo>
                  <a:lnTo>
                    <a:pt x="3379297" y="313018"/>
                  </a:lnTo>
                  <a:lnTo>
                    <a:pt x="3520101" y="0"/>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594846"/>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595424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665826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362287"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792550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0" name="pg110"/>
            <p:cNvSpPr/>
            <p:nvPr/>
          </p:nvSpPr>
          <p:spPr>
            <a:xfrm>
              <a:off x="8629524"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2" name="pg112"/>
            <p:cNvSpPr/>
            <p:nvPr/>
          </p:nvSpPr>
          <p:spPr>
            <a:xfrm>
              <a:off x="877032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6640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6640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7538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3783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33507" y="6119132"/>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Croatia</a:t>
              </a:r>
            </a:p>
          </p:txBody>
        </p:sp>
        <p:sp>
          <p:nvSpPr>
            <p:cNvPr id="134" name="tx134"/>
            <p:cNvSpPr/>
            <p:nvPr/>
          </p:nvSpPr>
          <p:spPr>
            <a:xfrm>
              <a:off x="704248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04937"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6%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Croatia DTP drop-out was lower than the global rate, while DTP-MCV drop-out was the same as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(2%) and DTP1-MCV1 drop-out was moderate (6%) in Croatia, indicating good ability to deliver the primary series early on, but moderate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41708"/>
            </a:xfrm>
            <a:custGeom>
              <a:avLst/>
              <a:pathLst>
                <a:path w="2135265" h="41708">
                  <a:moveTo>
                    <a:pt x="0" y="13902"/>
                  </a:moveTo>
                  <a:lnTo>
                    <a:pt x="85410" y="27805"/>
                  </a:lnTo>
                  <a:lnTo>
                    <a:pt x="170821" y="0"/>
                  </a:lnTo>
                  <a:lnTo>
                    <a:pt x="256231" y="13902"/>
                  </a:lnTo>
                  <a:lnTo>
                    <a:pt x="341642" y="13902"/>
                  </a:lnTo>
                  <a:lnTo>
                    <a:pt x="427053" y="13902"/>
                  </a:lnTo>
                  <a:lnTo>
                    <a:pt x="512463" y="0"/>
                  </a:lnTo>
                  <a:lnTo>
                    <a:pt x="597874" y="0"/>
                  </a:lnTo>
                  <a:lnTo>
                    <a:pt x="683284" y="0"/>
                  </a:lnTo>
                  <a:lnTo>
                    <a:pt x="768695" y="0"/>
                  </a:lnTo>
                  <a:lnTo>
                    <a:pt x="854106" y="0"/>
                  </a:lnTo>
                  <a:lnTo>
                    <a:pt x="939516" y="0"/>
                  </a:lnTo>
                  <a:lnTo>
                    <a:pt x="1024927" y="0"/>
                  </a:lnTo>
                  <a:lnTo>
                    <a:pt x="1110337" y="0"/>
                  </a:lnTo>
                  <a:lnTo>
                    <a:pt x="1195748" y="13902"/>
                  </a:lnTo>
                  <a:lnTo>
                    <a:pt x="1281159" y="0"/>
                  </a:lnTo>
                  <a:lnTo>
                    <a:pt x="1366569" y="0"/>
                  </a:lnTo>
                  <a:lnTo>
                    <a:pt x="1451980" y="13902"/>
                  </a:lnTo>
                  <a:lnTo>
                    <a:pt x="1537390" y="13902"/>
                  </a:lnTo>
                  <a:lnTo>
                    <a:pt x="1622801" y="13902"/>
                  </a:lnTo>
                  <a:lnTo>
                    <a:pt x="1708212" y="13902"/>
                  </a:lnTo>
                  <a:lnTo>
                    <a:pt x="1793622" y="27805"/>
                  </a:lnTo>
                  <a:lnTo>
                    <a:pt x="1879033" y="27805"/>
                  </a:lnTo>
                  <a:lnTo>
                    <a:pt x="1964443" y="27805"/>
                  </a:lnTo>
                  <a:lnTo>
                    <a:pt x="2049854" y="41708"/>
                  </a:lnTo>
                  <a:lnTo>
                    <a:pt x="2135265" y="4170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45544"/>
              <a:ext cx="854106" cy="41708"/>
            </a:xfrm>
            <a:custGeom>
              <a:avLst/>
              <a:pathLst>
                <a:path w="854106" h="41708">
                  <a:moveTo>
                    <a:pt x="0" y="0"/>
                  </a:moveTo>
                  <a:lnTo>
                    <a:pt x="85410" y="13902"/>
                  </a:lnTo>
                  <a:lnTo>
                    <a:pt x="170821" y="27805"/>
                  </a:lnTo>
                  <a:lnTo>
                    <a:pt x="256231" y="13902"/>
                  </a:lnTo>
                  <a:lnTo>
                    <a:pt x="341642" y="0"/>
                  </a:lnTo>
                  <a:lnTo>
                    <a:pt x="427053" y="0"/>
                  </a:lnTo>
                  <a:lnTo>
                    <a:pt x="512463" y="27805"/>
                  </a:lnTo>
                  <a:lnTo>
                    <a:pt x="597874" y="27805"/>
                  </a:lnTo>
                  <a:lnTo>
                    <a:pt x="683284" y="13902"/>
                  </a:lnTo>
                  <a:lnTo>
                    <a:pt x="768695" y="27805"/>
                  </a:lnTo>
                  <a:lnTo>
                    <a:pt x="854106" y="41708"/>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6" name="tx86"/>
            <p:cNvSpPr/>
            <p:nvPr/>
          </p:nvSpPr>
          <p:spPr>
            <a:xfrm>
              <a:off x="3223926"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7" name="tx87"/>
            <p:cNvSpPr/>
            <p:nvPr/>
          </p:nvSpPr>
          <p:spPr>
            <a:xfrm>
              <a:off x="262464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83416"/>
            </a:xfrm>
            <a:custGeom>
              <a:avLst/>
              <a:pathLst>
                <a:path w="2135265" h="83416">
                  <a:moveTo>
                    <a:pt x="0" y="55610"/>
                  </a:moveTo>
                  <a:lnTo>
                    <a:pt x="85410" y="69513"/>
                  </a:lnTo>
                  <a:lnTo>
                    <a:pt x="170821" y="0"/>
                  </a:lnTo>
                  <a:lnTo>
                    <a:pt x="256231" y="13902"/>
                  </a:lnTo>
                  <a:lnTo>
                    <a:pt x="341642" y="41708"/>
                  </a:lnTo>
                  <a:lnTo>
                    <a:pt x="427053" y="41708"/>
                  </a:lnTo>
                  <a:lnTo>
                    <a:pt x="512463" y="41708"/>
                  </a:lnTo>
                  <a:lnTo>
                    <a:pt x="597874" y="41708"/>
                  </a:lnTo>
                  <a:lnTo>
                    <a:pt x="683284" y="27805"/>
                  </a:lnTo>
                  <a:lnTo>
                    <a:pt x="768695" y="27805"/>
                  </a:lnTo>
                  <a:lnTo>
                    <a:pt x="854106" y="27805"/>
                  </a:lnTo>
                  <a:lnTo>
                    <a:pt x="939516" y="27805"/>
                  </a:lnTo>
                  <a:lnTo>
                    <a:pt x="1024927" y="13902"/>
                  </a:lnTo>
                  <a:lnTo>
                    <a:pt x="1110337" y="13902"/>
                  </a:lnTo>
                  <a:lnTo>
                    <a:pt x="1195748" y="27805"/>
                  </a:lnTo>
                  <a:lnTo>
                    <a:pt x="1281159" y="41708"/>
                  </a:lnTo>
                  <a:lnTo>
                    <a:pt x="1366569" y="55610"/>
                  </a:lnTo>
                  <a:lnTo>
                    <a:pt x="1451980" y="69513"/>
                  </a:lnTo>
                  <a:lnTo>
                    <a:pt x="1537390" y="55610"/>
                  </a:lnTo>
                  <a:lnTo>
                    <a:pt x="1622801" y="41708"/>
                  </a:lnTo>
                  <a:lnTo>
                    <a:pt x="1708212" y="41708"/>
                  </a:lnTo>
                  <a:lnTo>
                    <a:pt x="1793622" y="69513"/>
                  </a:lnTo>
                  <a:lnTo>
                    <a:pt x="1879033" y="69513"/>
                  </a:lnTo>
                  <a:lnTo>
                    <a:pt x="1964443" y="55610"/>
                  </a:lnTo>
                  <a:lnTo>
                    <a:pt x="2049854" y="69513"/>
                  </a:lnTo>
                  <a:lnTo>
                    <a:pt x="2135265" y="83416"/>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477175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5113400"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19881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6" name="tx136"/>
            <p:cNvSpPr/>
            <p:nvPr/>
          </p:nvSpPr>
          <p:spPr>
            <a:xfrm>
              <a:off x="6018113"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37" name="tx137"/>
            <p:cNvSpPr/>
            <p:nvPr/>
          </p:nvSpPr>
          <p:spPr>
            <a:xfrm>
              <a:off x="5418832"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8" name="tx138"/>
            <p:cNvSpPr/>
            <p:nvPr/>
          </p:nvSpPr>
          <p:spPr>
            <a:xfrm>
              <a:off x="5845885"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45544"/>
              <a:ext cx="2135265" cy="125124"/>
            </a:xfrm>
            <a:custGeom>
              <a:avLst/>
              <a:pathLst>
                <a:path w="2135265" h="125124">
                  <a:moveTo>
                    <a:pt x="0" y="41708"/>
                  </a:moveTo>
                  <a:lnTo>
                    <a:pt x="85410" y="27805"/>
                  </a:lnTo>
                  <a:lnTo>
                    <a:pt x="170821" y="13902"/>
                  </a:lnTo>
                  <a:lnTo>
                    <a:pt x="256231" y="27805"/>
                  </a:lnTo>
                  <a:lnTo>
                    <a:pt x="341642" y="0"/>
                  </a:lnTo>
                  <a:lnTo>
                    <a:pt x="427053" y="0"/>
                  </a:lnTo>
                  <a:lnTo>
                    <a:pt x="512463" y="13902"/>
                  </a:lnTo>
                  <a:lnTo>
                    <a:pt x="597874" y="0"/>
                  </a:lnTo>
                  <a:lnTo>
                    <a:pt x="683284" y="0"/>
                  </a:lnTo>
                  <a:lnTo>
                    <a:pt x="768695" y="13902"/>
                  </a:lnTo>
                  <a:lnTo>
                    <a:pt x="854106" y="0"/>
                  </a:lnTo>
                  <a:lnTo>
                    <a:pt x="939516" y="0"/>
                  </a:lnTo>
                  <a:lnTo>
                    <a:pt x="1024927" y="13902"/>
                  </a:lnTo>
                  <a:lnTo>
                    <a:pt x="1110337" y="27805"/>
                  </a:lnTo>
                  <a:lnTo>
                    <a:pt x="1195748" y="27805"/>
                  </a:lnTo>
                  <a:lnTo>
                    <a:pt x="1281159" y="41708"/>
                  </a:lnTo>
                  <a:lnTo>
                    <a:pt x="1366569" y="83416"/>
                  </a:lnTo>
                  <a:lnTo>
                    <a:pt x="1451980" y="97318"/>
                  </a:lnTo>
                  <a:lnTo>
                    <a:pt x="1537390" y="41708"/>
                  </a:lnTo>
                  <a:lnTo>
                    <a:pt x="1622801" y="41708"/>
                  </a:lnTo>
                  <a:lnTo>
                    <a:pt x="1708212" y="69513"/>
                  </a:lnTo>
                  <a:lnTo>
                    <a:pt x="1793622" y="97318"/>
                  </a:lnTo>
                  <a:lnTo>
                    <a:pt x="1879033" y="83416"/>
                  </a:lnTo>
                  <a:lnTo>
                    <a:pt x="1964443" y="83416"/>
                  </a:lnTo>
                  <a:lnTo>
                    <a:pt x="2049854" y="83416"/>
                  </a:lnTo>
                  <a:lnTo>
                    <a:pt x="2135265" y="125124"/>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451552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4771758"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pt171"/>
            <p:cNvSpPr/>
            <p:nvPr/>
          </p:nvSpPr>
          <p:spPr>
            <a:xfrm>
              <a:off x="485716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86" name="tx186"/>
            <p:cNvSpPr/>
            <p:nvPr/>
          </p:nvSpPr>
          <p:spPr>
            <a:xfrm>
              <a:off x="6018113" y="4078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87" name="tx187"/>
            <p:cNvSpPr/>
            <p:nvPr/>
          </p:nvSpPr>
          <p:spPr>
            <a:xfrm>
              <a:off x="5418832"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88" name="tx188"/>
            <p:cNvSpPr/>
            <p:nvPr/>
          </p:nvSpPr>
          <p:spPr>
            <a:xfrm>
              <a:off x="5845885"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64967"/>
              <a:ext cx="2135265" cy="83416"/>
            </a:xfrm>
            <a:custGeom>
              <a:avLst/>
              <a:pathLst>
                <a:path w="2135265" h="83416">
                  <a:moveTo>
                    <a:pt x="0" y="55610"/>
                  </a:moveTo>
                  <a:lnTo>
                    <a:pt x="85410" y="41708"/>
                  </a:lnTo>
                  <a:lnTo>
                    <a:pt x="170821" y="27805"/>
                  </a:lnTo>
                  <a:lnTo>
                    <a:pt x="256231" y="41708"/>
                  </a:lnTo>
                  <a:lnTo>
                    <a:pt x="341642" y="13902"/>
                  </a:lnTo>
                  <a:lnTo>
                    <a:pt x="427053" y="13902"/>
                  </a:lnTo>
                  <a:lnTo>
                    <a:pt x="512463" y="13902"/>
                  </a:lnTo>
                  <a:lnTo>
                    <a:pt x="597874" y="13902"/>
                  </a:lnTo>
                  <a:lnTo>
                    <a:pt x="683284" y="13902"/>
                  </a:lnTo>
                  <a:lnTo>
                    <a:pt x="768695" y="13902"/>
                  </a:lnTo>
                  <a:lnTo>
                    <a:pt x="854106" y="0"/>
                  </a:lnTo>
                  <a:lnTo>
                    <a:pt x="939516" y="13902"/>
                  </a:lnTo>
                  <a:lnTo>
                    <a:pt x="1024927" y="13902"/>
                  </a:lnTo>
                  <a:lnTo>
                    <a:pt x="1110337" y="13902"/>
                  </a:lnTo>
                  <a:lnTo>
                    <a:pt x="1195748" y="27805"/>
                  </a:lnTo>
                  <a:lnTo>
                    <a:pt x="1281159" y="41708"/>
                  </a:lnTo>
                  <a:lnTo>
                    <a:pt x="1366569" y="55610"/>
                  </a:lnTo>
                  <a:lnTo>
                    <a:pt x="1451980" y="69513"/>
                  </a:lnTo>
                  <a:lnTo>
                    <a:pt x="1537390" y="55610"/>
                  </a:lnTo>
                  <a:lnTo>
                    <a:pt x="1622801" y="41708"/>
                  </a:lnTo>
                  <a:lnTo>
                    <a:pt x="1708212" y="41708"/>
                  </a:lnTo>
                  <a:lnTo>
                    <a:pt x="1793622" y="69513"/>
                  </a:lnTo>
                  <a:lnTo>
                    <a:pt x="1879033" y="69513"/>
                  </a:lnTo>
                  <a:lnTo>
                    <a:pt x="1964443" y="55610"/>
                  </a:lnTo>
                  <a:lnTo>
                    <a:pt x="2049854" y="69513"/>
                  </a:lnTo>
                  <a:lnTo>
                    <a:pt x="2135265" y="83416"/>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756594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pt224"/>
            <p:cNvSpPr/>
            <p:nvPr/>
          </p:nvSpPr>
          <p:spPr>
            <a:xfrm>
              <a:off x="7907587"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799299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6" name="tx236"/>
            <p:cNvSpPr/>
            <p:nvPr/>
          </p:nvSpPr>
          <p:spPr>
            <a:xfrm>
              <a:off x="8812300" y="2056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37" name="tx237"/>
            <p:cNvSpPr/>
            <p:nvPr/>
          </p:nvSpPr>
          <p:spPr>
            <a:xfrm>
              <a:off x="8213020"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38" name="tx238"/>
            <p:cNvSpPr/>
            <p:nvPr/>
          </p:nvSpPr>
          <p:spPr>
            <a:xfrm>
              <a:off x="8640073"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17739"/>
              <a:ext cx="2135265" cy="139026"/>
            </a:xfrm>
            <a:custGeom>
              <a:avLst/>
              <a:pathLst>
                <a:path w="2135265" h="139026">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13902"/>
                  </a:lnTo>
                  <a:lnTo>
                    <a:pt x="1110337" y="13902"/>
                  </a:lnTo>
                  <a:lnTo>
                    <a:pt x="1195748" y="13902"/>
                  </a:lnTo>
                  <a:lnTo>
                    <a:pt x="1281159" y="27805"/>
                  </a:lnTo>
                  <a:lnTo>
                    <a:pt x="1366569" y="27805"/>
                  </a:lnTo>
                  <a:lnTo>
                    <a:pt x="1451980" y="41708"/>
                  </a:lnTo>
                  <a:lnTo>
                    <a:pt x="1537390" y="41708"/>
                  </a:lnTo>
                  <a:lnTo>
                    <a:pt x="1622801" y="41708"/>
                  </a:lnTo>
                  <a:lnTo>
                    <a:pt x="1708212" y="97318"/>
                  </a:lnTo>
                  <a:lnTo>
                    <a:pt x="1793622" y="111221"/>
                  </a:lnTo>
                  <a:lnTo>
                    <a:pt x="1879033" y="111221"/>
                  </a:lnTo>
                  <a:lnTo>
                    <a:pt x="1964443" y="111221"/>
                  </a:lnTo>
                  <a:lnTo>
                    <a:pt x="2049854" y="125124"/>
                  </a:lnTo>
                  <a:lnTo>
                    <a:pt x="2135265" y="139026"/>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73097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7565945"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765135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6" name="tx286"/>
            <p:cNvSpPr/>
            <p:nvPr/>
          </p:nvSpPr>
          <p:spPr>
            <a:xfrm>
              <a:off x="8812300" y="4064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87" name="tx287"/>
            <p:cNvSpPr/>
            <p:nvPr/>
          </p:nvSpPr>
          <p:spPr>
            <a:xfrm>
              <a:off x="8213020"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8" name="tx288"/>
            <p:cNvSpPr/>
            <p:nvPr/>
          </p:nvSpPr>
          <p:spPr>
            <a:xfrm>
              <a:off x="8640073"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406476" y="1330710"/>
              <a:ext cx="50228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Croatia,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had the lowest coverage (87%), followed by MCV2 (88%).
Compared to 2019, coverage of 6 vaccines decreased (BCG, DTP1, DTP3, IPV1, MCV1 and MCV2).
Compared to 2024, coverage of one vaccine remained constant (BCG) and 5 vaccines decreased (DTP1, DTP3, IPV1, MCV1 and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Croatia had its lowest coverage in MCV1 (87%), while most other routine vaccines clustered around 88-96%; 6 antigens decreased since 2019, and 5 antigens decreased since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284697"/>
            </a:xfrm>
            <a:custGeom>
              <a:avLst/>
              <a:pathLst>
                <a:path w="6518190" h="284697">
                  <a:moveTo>
                    <a:pt x="0" y="189798"/>
                  </a:moveTo>
                  <a:lnTo>
                    <a:pt x="260727" y="142348"/>
                  </a:lnTo>
                  <a:lnTo>
                    <a:pt x="521455" y="94899"/>
                  </a:lnTo>
                  <a:lnTo>
                    <a:pt x="782182" y="142348"/>
                  </a:lnTo>
                  <a:lnTo>
                    <a:pt x="1042910" y="47449"/>
                  </a:lnTo>
                  <a:lnTo>
                    <a:pt x="1303638" y="47449"/>
                  </a:lnTo>
                  <a:lnTo>
                    <a:pt x="1564365" y="47449"/>
                  </a:lnTo>
                  <a:lnTo>
                    <a:pt x="1825093" y="47449"/>
                  </a:lnTo>
                  <a:lnTo>
                    <a:pt x="2085820" y="47449"/>
                  </a:lnTo>
                  <a:lnTo>
                    <a:pt x="2346548" y="47449"/>
                  </a:lnTo>
                  <a:lnTo>
                    <a:pt x="2607276" y="0"/>
                  </a:lnTo>
                  <a:lnTo>
                    <a:pt x="2868003" y="47449"/>
                  </a:lnTo>
                  <a:lnTo>
                    <a:pt x="3128731" y="47449"/>
                  </a:lnTo>
                  <a:lnTo>
                    <a:pt x="3389458" y="47449"/>
                  </a:lnTo>
                  <a:lnTo>
                    <a:pt x="3650186" y="94899"/>
                  </a:lnTo>
                  <a:lnTo>
                    <a:pt x="3910914" y="142348"/>
                  </a:lnTo>
                  <a:lnTo>
                    <a:pt x="4171641" y="189798"/>
                  </a:lnTo>
                  <a:lnTo>
                    <a:pt x="4432369" y="237248"/>
                  </a:lnTo>
                  <a:lnTo>
                    <a:pt x="4693096" y="189798"/>
                  </a:lnTo>
                  <a:lnTo>
                    <a:pt x="4953824" y="142348"/>
                  </a:lnTo>
                  <a:lnTo>
                    <a:pt x="5214552" y="142348"/>
                  </a:lnTo>
                  <a:lnTo>
                    <a:pt x="5475279" y="237248"/>
                  </a:lnTo>
                  <a:lnTo>
                    <a:pt x="5736007" y="237248"/>
                  </a:lnTo>
                  <a:lnTo>
                    <a:pt x="5996734" y="189798"/>
                  </a:lnTo>
                  <a:lnTo>
                    <a:pt x="6257462" y="237248"/>
                  </a:lnTo>
                  <a:lnTo>
                    <a:pt x="6518190" y="284697"/>
                  </a:lnTo>
                </a:path>
              </a:pathLst>
            </a:custGeom>
            <a:ln w="27101" cap="flat">
              <a:solidFill>
                <a:srgbClr val="1C86EE">
                  <a:alpha val="100000"/>
                </a:srgbClr>
              </a:solidFill>
              <a:prstDash val="solid"/>
              <a:round/>
            </a:ln>
          </p:spPr>
          <p:txBody>
            <a:bodyPr/>
            <a:lstStyle/>
            <a:p/>
          </p:txBody>
        </p:sp>
        <p:sp>
          <p:nvSpPr>
            <p:cNvPr id="39" name="pl39"/>
            <p:cNvSpPr/>
            <p:nvPr/>
          </p:nvSpPr>
          <p:spPr>
            <a:xfrm>
              <a:off x="2960348" y="1025698"/>
              <a:ext cx="4693096" cy="332147"/>
            </a:xfrm>
            <a:custGeom>
              <a:avLst/>
              <a:pathLst>
                <a:path w="4693096" h="332147">
                  <a:moveTo>
                    <a:pt x="0" y="142348"/>
                  </a:moveTo>
                  <a:lnTo>
                    <a:pt x="260727" y="0"/>
                  </a:lnTo>
                  <a:lnTo>
                    <a:pt x="521455" y="0"/>
                  </a:lnTo>
                  <a:lnTo>
                    <a:pt x="782182" y="0"/>
                  </a:lnTo>
                  <a:lnTo>
                    <a:pt x="1042910" y="47449"/>
                  </a:lnTo>
                  <a:lnTo>
                    <a:pt x="1303638" y="47449"/>
                  </a:lnTo>
                  <a:lnTo>
                    <a:pt x="1564365" y="47449"/>
                  </a:lnTo>
                  <a:lnTo>
                    <a:pt x="1825093" y="94899"/>
                  </a:lnTo>
                  <a:lnTo>
                    <a:pt x="2085820" y="142348"/>
                  </a:lnTo>
                  <a:lnTo>
                    <a:pt x="2346548" y="237248"/>
                  </a:lnTo>
                  <a:lnTo>
                    <a:pt x="2607276" y="237248"/>
                  </a:lnTo>
                  <a:lnTo>
                    <a:pt x="2868003" y="189798"/>
                  </a:lnTo>
                  <a:lnTo>
                    <a:pt x="3128731" y="189798"/>
                  </a:lnTo>
                  <a:lnTo>
                    <a:pt x="3389458" y="284697"/>
                  </a:lnTo>
                  <a:lnTo>
                    <a:pt x="3650186" y="332147"/>
                  </a:lnTo>
                  <a:lnTo>
                    <a:pt x="3910914" y="332147"/>
                  </a:lnTo>
                  <a:lnTo>
                    <a:pt x="4171641" y="237248"/>
                  </a:lnTo>
                  <a:lnTo>
                    <a:pt x="4432369" y="284697"/>
                  </a:lnTo>
                  <a:lnTo>
                    <a:pt x="4693096" y="332147"/>
                  </a:lnTo>
                </a:path>
              </a:pathLst>
            </a:custGeom>
            <a:ln w="27101" cap="flat">
              <a:solidFill>
                <a:srgbClr val="80BD41">
                  <a:alpha val="100000"/>
                </a:srgbClr>
              </a:solidFill>
              <a:prstDash val="solid"/>
              <a:round/>
            </a:ln>
          </p:spPr>
          <p:txBody>
            <a:bodyPr/>
            <a:lstStyle/>
            <a:p/>
          </p:txBody>
        </p:sp>
        <p:sp>
          <p:nvSpPr>
            <p:cNvPr id="40" name="pl40"/>
            <p:cNvSpPr/>
            <p:nvPr/>
          </p:nvSpPr>
          <p:spPr>
            <a:xfrm>
              <a:off x="1656710" y="1025698"/>
              <a:ext cx="5996734" cy="854093"/>
            </a:xfrm>
            <a:custGeom>
              <a:avLst/>
              <a:pathLst>
                <a:path w="5996734" h="854093">
                  <a:moveTo>
                    <a:pt x="0" y="854093"/>
                  </a:moveTo>
                  <a:lnTo>
                    <a:pt x="260727" y="94899"/>
                  </a:lnTo>
                  <a:lnTo>
                    <a:pt x="521455" y="94899"/>
                  </a:lnTo>
                  <a:lnTo>
                    <a:pt x="782182" y="47449"/>
                  </a:lnTo>
                  <a:lnTo>
                    <a:pt x="1042910" y="47449"/>
                  </a:lnTo>
                  <a:lnTo>
                    <a:pt x="1303638" y="47449"/>
                  </a:lnTo>
                  <a:lnTo>
                    <a:pt x="1564365" y="47449"/>
                  </a:lnTo>
                  <a:lnTo>
                    <a:pt x="1825093" y="47449"/>
                  </a:lnTo>
                  <a:lnTo>
                    <a:pt x="2085820" y="0"/>
                  </a:lnTo>
                  <a:lnTo>
                    <a:pt x="2346548" y="47449"/>
                  </a:lnTo>
                  <a:lnTo>
                    <a:pt x="2607276" y="47449"/>
                  </a:lnTo>
                  <a:lnTo>
                    <a:pt x="2868003" y="47449"/>
                  </a:lnTo>
                  <a:lnTo>
                    <a:pt x="3128731" y="94899"/>
                  </a:lnTo>
                  <a:lnTo>
                    <a:pt x="3389458" y="142348"/>
                  </a:lnTo>
                  <a:lnTo>
                    <a:pt x="3650186" y="189798"/>
                  </a:lnTo>
                  <a:lnTo>
                    <a:pt x="3910914" y="237248"/>
                  </a:lnTo>
                  <a:lnTo>
                    <a:pt x="4171641" y="142348"/>
                  </a:lnTo>
                  <a:lnTo>
                    <a:pt x="4432369" y="142348"/>
                  </a:lnTo>
                  <a:lnTo>
                    <a:pt x="4693096" y="189798"/>
                  </a:lnTo>
                  <a:lnTo>
                    <a:pt x="4953824" y="237248"/>
                  </a:lnTo>
                  <a:lnTo>
                    <a:pt x="5214552" y="237248"/>
                  </a:lnTo>
                  <a:lnTo>
                    <a:pt x="5475279" y="284697"/>
                  </a:lnTo>
                  <a:lnTo>
                    <a:pt x="5736007" y="237248"/>
                  </a:lnTo>
                  <a:lnTo>
                    <a:pt x="5996734" y="427046"/>
                  </a:lnTo>
                </a:path>
              </a:pathLst>
            </a:custGeom>
            <a:ln w="27101" cap="flat">
              <a:solidFill>
                <a:srgbClr val="EE00EE">
                  <a:alpha val="100000"/>
                </a:srgbClr>
              </a:solidFill>
              <a:prstDash val="solid"/>
              <a:round/>
            </a:ln>
          </p:spPr>
          <p:txBody>
            <a:bodyPr/>
            <a:lstStyle/>
            <a:p/>
          </p:txBody>
        </p:sp>
        <p:sp>
          <p:nvSpPr>
            <p:cNvPr id="41" name="pl41"/>
            <p:cNvSpPr/>
            <p:nvPr/>
          </p:nvSpPr>
          <p:spPr>
            <a:xfrm>
              <a:off x="5306897" y="3018582"/>
              <a:ext cx="2346548" cy="2467379"/>
            </a:xfrm>
            <a:custGeom>
              <a:avLst/>
              <a:pathLst>
                <a:path w="2346548" h="2467379">
                  <a:moveTo>
                    <a:pt x="0" y="2467379"/>
                  </a:moveTo>
                  <a:lnTo>
                    <a:pt x="260727" y="2277581"/>
                  </a:lnTo>
                  <a:lnTo>
                    <a:pt x="521455" y="1850534"/>
                  </a:lnTo>
                  <a:lnTo>
                    <a:pt x="782182" y="1423488"/>
                  </a:lnTo>
                  <a:lnTo>
                    <a:pt x="1042910" y="1660736"/>
                  </a:lnTo>
                  <a:lnTo>
                    <a:pt x="1303638" y="379596"/>
                  </a:lnTo>
                  <a:lnTo>
                    <a:pt x="1564365" y="0"/>
                  </a:lnTo>
                  <a:lnTo>
                    <a:pt x="1825093" y="332147"/>
                  </a:lnTo>
                  <a:lnTo>
                    <a:pt x="2085820" y="94899"/>
                  </a:lnTo>
                  <a:lnTo>
                    <a:pt x="2346548" y="94899"/>
                  </a:lnTo>
                </a:path>
              </a:pathLst>
            </a:custGeom>
            <a:ln w="27101" cap="flat">
              <a:solidFill>
                <a:srgbClr val="6A3D9A">
                  <a:alpha val="100000"/>
                </a:srgbClr>
              </a:solidFill>
              <a:prstDash val="solid"/>
              <a:round/>
            </a:ln>
          </p:spPr>
          <p:txBody>
            <a:bodyPr/>
            <a:lstStyle/>
            <a:p/>
          </p:txBody>
        </p:sp>
        <p:sp>
          <p:nvSpPr>
            <p:cNvPr id="42" name="pl42"/>
            <p:cNvSpPr/>
            <p:nvPr/>
          </p:nvSpPr>
          <p:spPr>
            <a:xfrm>
              <a:off x="5046169" y="1073148"/>
              <a:ext cx="2607276" cy="142348"/>
            </a:xfrm>
            <a:custGeom>
              <a:avLst/>
              <a:pathLst>
                <a:path w="2607276" h="142348">
                  <a:moveTo>
                    <a:pt x="0" y="0"/>
                  </a:moveTo>
                  <a:lnTo>
                    <a:pt x="260727" y="47449"/>
                  </a:lnTo>
                  <a:lnTo>
                    <a:pt x="521455" y="94899"/>
                  </a:lnTo>
                  <a:lnTo>
                    <a:pt x="782182" y="47449"/>
                  </a:lnTo>
                  <a:lnTo>
                    <a:pt x="1042910" y="0"/>
                  </a:lnTo>
                  <a:lnTo>
                    <a:pt x="1303638" y="0"/>
                  </a:lnTo>
                  <a:lnTo>
                    <a:pt x="1564365" y="94899"/>
                  </a:lnTo>
                  <a:lnTo>
                    <a:pt x="1825093" y="94899"/>
                  </a:lnTo>
                  <a:lnTo>
                    <a:pt x="2085820" y="47449"/>
                  </a:lnTo>
                  <a:lnTo>
                    <a:pt x="2346548" y="94899"/>
                  </a:lnTo>
                  <a:lnTo>
                    <a:pt x="2607276" y="14234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215496"/>
              <a:ext cx="1042910" cy="94899"/>
            </a:xfrm>
            <a:custGeom>
              <a:avLst/>
              <a:pathLst>
                <a:path w="1042910" h="94899">
                  <a:moveTo>
                    <a:pt x="0" y="47449"/>
                  </a:moveTo>
                  <a:lnTo>
                    <a:pt x="260727" y="47449"/>
                  </a:lnTo>
                  <a:lnTo>
                    <a:pt x="521455" y="0"/>
                  </a:lnTo>
                  <a:lnTo>
                    <a:pt x="782182" y="47449"/>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427046"/>
            </a:xfrm>
            <a:custGeom>
              <a:avLst/>
              <a:pathLst>
                <a:path w="6518190" h="427046">
                  <a:moveTo>
                    <a:pt x="0" y="142348"/>
                  </a:moveTo>
                  <a:lnTo>
                    <a:pt x="260727" y="94899"/>
                  </a:lnTo>
                  <a:lnTo>
                    <a:pt x="521455" y="47449"/>
                  </a:lnTo>
                  <a:lnTo>
                    <a:pt x="782182" y="94899"/>
                  </a:lnTo>
                  <a:lnTo>
                    <a:pt x="1042910" y="0"/>
                  </a:lnTo>
                  <a:lnTo>
                    <a:pt x="1303638" y="0"/>
                  </a:lnTo>
                  <a:lnTo>
                    <a:pt x="1564365" y="47449"/>
                  </a:lnTo>
                  <a:lnTo>
                    <a:pt x="1825093" y="0"/>
                  </a:lnTo>
                  <a:lnTo>
                    <a:pt x="2085820" y="0"/>
                  </a:lnTo>
                  <a:lnTo>
                    <a:pt x="2346548" y="47449"/>
                  </a:lnTo>
                  <a:lnTo>
                    <a:pt x="2607276" y="0"/>
                  </a:lnTo>
                  <a:lnTo>
                    <a:pt x="2868003" y="0"/>
                  </a:lnTo>
                  <a:lnTo>
                    <a:pt x="3128731" y="47449"/>
                  </a:lnTo>
                  <a:lnTo>
                    <a:pt x="3389458" y="94899"/>
                  </a:lnTo>
                  <a:lnTo>
                    <a:pt x="3650186" y="94899"/>
                  </a:lnTo>
                  <a:lnTo>
                    <a:pt x="3910914" y="142348"/>
                  </a:lnTo>
                  <a:lnTo>
                    <a:pt x="4171641" y="284697"/>
                  </a:lnTo>
                  <a:lnTo>
                    <a:pt x="4432369" y="332147"/>
                  </a:lnTo>
                  <a:lnTo>
                    <a:pt x="4693096" y="142348"/>
                  </a:lnTo>
                  <a:lnTo>
                    <a:pt x="4953824" y="142348"/>
                  </a:lnTo>
                  <a:lnTo>
                    <a:pt x="5214552" y="237248"/>
                  </a:lnTo>
                  <a:lnTo>
                    <a:pt x="5475279" y="332147"/>
                  </a:lnTo>
                  <a:lnTo>
                    <a:pt x="5736007" y="284697"/>
                  </a:lnTo>
                  <a:lnTo>
                    <a:pt x="5996734" y="284697"/>
                  </a:lnTo>
                  <a:lnTo>
                    <a:pt x="6257462" y="284697"/>
                  </a:lnTo>
                  <a:lnTo>
                    <a:pt x="6518190" y="427046"/>
                  </a:lnTo>
                </a:path>
              </a:pathLst>
            </a:custGeom>
            <a:ln w="27101" cap="flat">
              <a:solidFill>
                <a:srgbClr val="FFC20E">
                  <a:alpha val="100000"/>
                </a:srgbClr>
              </a:solidFill>
              <a:prstDash val="solid"/>
              <a:round/>
            </a:ln>
          </p:spPr>
          <p:txBody>
            <a:bodyPr/>
            <a:lstStyle/>
            <a:p/>
          </p:txBody>
        </p:sp>
        <p:sp>
          <p:nvSpPr>
            <p:cNvPr id="45" name="pl45"/>
            <p:cNvSpPr/>
            <p:nvPr/>
          </p:nvSpPr>
          <p:spPr>
            <a:xfrm>
              <a:off x="1135255" y="978248"/>
              <a:ext cx="6518190" cy="474496"/>
            </a:xfrm>
            <a:custGeom>
              <a:avLst/>
              <a:pathLst>
                <a:path w="6518190" h="474496">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47449"/>
                  </a:lnTo>
                  <a:lnTo>
                    <a:pt x="3389458" y="47449"/>
                  </a:lnTo>
                  <a:lnTo>
                    <a:pt x="3650186" y="47449"/>
                  </a:lnTo>
                  <a:lnTo>
                    <a:pt x="3910914" y="94899"/>
                  </a:lnTo>
                  <a:lnTo>
                    <a:pt x="4171641" y="94899"/>
                  </a:lnTo>
                  <a:lnTo>
                    <a:pt x="4432369" y="142348"/>
                  </a:lnTo>
                  <a:lnTo>
                    <a:pt x="4693096" y="142348"/>
                  </a:lnTo>
                  <a:lnTo>
                    <a:pt x="4953824" y="142348"/>
                  </a:lnTo>
                  <a:lnTo>
                    <a:pt x="5214552" y="332147"/>
                  </a:lnTo>
                  <a:lnTo>
                    <a:pt x="5475279" y="379596"/>
                  </a:lnTo>
                  <a:lnTo>
                    <a:pt x="5736007" y="379596"/>
                  </a:lnTo>
                  <a:lnTo>
                    <a:pt x="5996734" y="379596"/>
                  </a:lnTo>
                  <a:lnTo>
                    <a:pt x="6257462" y="427046"/>
                  </a:lnTo>
                  <a:lnTo>
                    <a:pt x="6518190" y="474496"/>
                  </a:lnTo>
                </a:path>
              </a:pathLst>
            </a:custGeom>
            <a:ln w="27101" cap="flat">
              <a:solidFill>
                <a:srgbClr val="008B00">
                  <a:alpha val="100000"/>
                </a:srgbClr>
              </a:solidFill>
              <a:prstDash val="solid"/>
              <a:round/>
            </a:ln>
          </p:spPr>
          <p:txBody>
            <a:bodyPr/>
            <a:lstStyle/>
            <a:p/>
          </p:txBody>
        </p:sp>
        <p:sp>
          <p:nvSpPr>
            <p:cNvPr id="46" name="pl46"/>
            <p:cNvSpPr/>
            <p:nvPr/>
          </p:nvSpPr>
          <p:spPr>
            <a:xfrm>
              <a:off x="6610535" y="1357845"/>
              <a:ext cx="1042910" cy="711744"/>
            </a:xfrm>
            <a:custGeom>
              <a:avLst/>
              <a:pathLst>
                <a:path w="1042910" h="711744">
                  <a:moveTo>
                    <a:pt x="0" y="711744"/>
                  </a:moveTo>
                  <a:lnTo>
                    <a:pt x="260727" y="0"/>
                  </a:lnTo>
                  <a:lnTo>
                    <a:pt x="521455" y="0"/>
                  </a:lnTo>
                  <a:lnTo>
                    <a:pt x="782182" y="47449"/>
                  </a:lnTo>
                  <a:lnTo>
                    <a:pt x="1042910" y="47449"/>
                  </a:lnTo>
                </a:path>
              </a:pathLst>
            </a:custGeom>
            <a:ln w="27101" cap="flat">
              <a:solidFill>
                <a:srgbClr val="9A32CD">
                  <a:alpha val="100000"/>
                </a:srgbClr>
              </a:solidFill>
              <a:prstDash val="solid"/>
              <a:round/>
            </a:ln>
          </p:spPr>
          <p:txBody>
            <a:bodyPr/>
            <a:lstStyle/>
            <a:p/>
          </p:txBody>
        </p:sp>
        <p:sp>
          <p:nvSpPr>
            <p:cNvPr id="47" name="pl47"/>
            <p:cNvSpPr/>
            <p:nvPr/>
          </p:nvSpPr>
          <p:spPr>
            <a:xfrm>
              <a:off x="1135255" y="1073148"/>
              <a:ext cx="6518190" cy="427046"/>
            </a:xfrm>
            <a:custGeom>
              <a:avLst/>
              <a:pathLst>
                <a:path w="6518190" h="427046">
                  <a:moveTo>
                    <a:pt x="0" y="142348"/>
                  </a:moveTo>
                  <a:lnTo>
                    <a:pt x="260727" y="94899"/>
                  </a:lnTo>
                  <a:lnTo>
                    <a:pt x="521455" y="47449"/>
                  </a:lnTo>
                  <a:lnTo>
                    <a:pt x="782182" y="94899"/>
                  </a:lnTo>
                  <a:lnTo>
                    <a:pt x="1042910" y="0"/>
                  </a:lnTo>
                  <a:lnTo>
                    <a:pt x="1303638" y="0"/>
                  </a:lnTo>
                  <a:lnTo>
                    <a:pt x="1564365" y="47449"/>
                  </a:lnTo>
                  <a:lnTo>
                    <a:pt x="1825093" y="0"/>
                  </a:lnTo>
                  <a:lnTo>
                    <a:pt x="2085820" y="0"/>
                  </a:lnTo>
                  <a:lnTo>
                    <a:pt x="2346548" y="47449"/>
                  </a:lnTo>
                  <a:lnTo>
                    <a:pt x="2607276" y="0"/>
                  </a:lnTo>
                  <a:lnTo>
                    <a:pt x="2868003" y="0"/>
                  </a:lnTo>
                  <a:lnTo>
                    <a:pt x="3128731" y="47449"/>
                  </a:lnTo>
                  <a:lnTo>
                    <a:pt x="3389458" y="94899"/>
                  </a:lnTo>
                  <a:lnTo>
                    <a:pt x="3650186" y="94899"/>
                  </a:lnTo>
                  <a:lnTo>
                    <a:pt x="3910914" y="142348"/>
                  </a:lnTo>
                  <a:lnTo>
                    <a:pt x="4171641" y="284697"/>
                  </a:lnTo>
                  <a:lnTo>
                    <a:pt x="4432369" y="332147"/>
                  </a:lnTo>
                  <a:lnTo>
                    <a:pt x="4693096" y="142348"/>
                  </a:lnTo>
                  <a:lnTo>
                    <a:pt x="4953824" y="142348"/>
                  </a:lnTo>
                  <a:lnTo>
                    <a:pt x="5214552" y="237248"/>
                  </a:lnTo>
                  <a:lnTo>
                    <a:pt x="5475279" y="332147"/>
                  </a:lnTo>
                  <a:lnTo>
                    <a:pt x="5736007" y="284697"/>
                  </a:lnTo>
                  <a:lnTo>
                    <a:pt x="5996734" y="284697"/>
                  </a:lnTo>
                  <a:lnTo>
                    <a:pt x="6257462" y="284697"/>
                  </a:lnTo>
                  <a:lnTo>
                    <a:pt x="6518190" y="427046"/>
                  </a:lnTo>
                </a:path>
              </a:pathLst>
            </a:custGeom>
            <a:ln w="27101" cap="flat">
              <a:solidFill>
                <a:srgbClr val="836FFF">
                  <a:alpha val="100000"/>
                </a:srgbClr>
              </a:solidFill>
              <a:prstDash val="solid"/>
              <a:round/>
            </a:ln>
          </p:spPr>
          <p:txBody>
            <a:bodyPr/>
            <a:lstStyle/>
            <a:p/>
          </p:txBody>
        </p:sp>
        <p:sp>
          <p:nvSpPr>
            <p:cNvPr id="48" name="pl48"/>
            <p:cNvSpPr/>
            <p:nvPr/>
          </p:nvSpPr>
          <p:spPr>
            <a:xfrm>
              <a:off x="7666978" y="783258"/>
              <a:ext cx="758048" cy="424656"/>
            </a:xfrm>
            <a:custGeom>
              <a:avLst/>
              <a:pathLst>
                <a:path w="758048" h="424656">
                  <a:moveTo>
                    <a:pt x="758048" y="0"/>
                  </a:moveTo>
                  <a:lnTo>
                    <a:pt x="0" y="424656"/>
                  </a:lnTo>
                </a:path>
              </a:pathLst>
            </a:custGeom>
          </p:spPr>
          <p:txBody>
            <a:bodyPr/>
            <a:lstStyle/>
            <a:p/>
          </p:txBody>
        </p:sp>
        <p:sp>
          <p:nvSpPr>
            <p:cNvPr id="49" name="pl49"/>
            <p:cNvSpPr/>
            <p:nvPr/>
          </p:nvSpPr>
          <p:spPr>
            <a:xfrm>
              <a:off x="7669067" y="1040208"/>
              <a:ext cx="713877" cy="264401"/>
            </a:xfrm>
            <a:custGeom>
              <a:avLst/>
              <a:pathLst>
                <a:path w="713877" h="264401">
                  <a:moveTo>
                    <a:pt x="713877" y="0"/>
                  </a:moveTo>
                  <a:lnTo>
                    <a:pt x="0" y="264401"/>
                  </a:lnTo>
                </a:path>
              </a:pathLst>
            </a:custGeom>
          </p:spPr>
          <p:txBody>
            <a:bodyPr/>
            <a:lstStyle/>
            <a:p/>
          </p:txBody>
        </p:sp>
        <p:sp>
          <p:nvSpPr>
            <p:cNvPr id="50" name="pl50"/>
            <p:cNvSpPr/>
            <p:nvPr/>
          </p:nvSpPr>
          <p:spPr>
            <a:xfrm>
              <a:off x="7671579" y="1298022"/>
              <a:ext cx="735450" cy="12075"/>
            </a:xfrm>
            <a:custGeom>
              <a:avLst/>
              <a:pathLst>
                <a:path w="735450" h="12075">
                  <a:moveTo>
                    <a:pt x="735450" y="0"/>
                  </a:moveTo>
                  <a:lnTo>
                    <a:pt x="0" y="12075"/>
                  </a:lnTo>
                </a:path>
              </a:pathLst>
            </a:custGeom>
          </p:spPr>
          <p:txBody>
            <a:bodyPr/>
            <a:lstStyle/>
            <a:p/>
          </p:txBody>
        </p:sp>
        <p:sp>
          <p:nvSpPr>
            <p:cNvPr id="51" name="pl51"/>
            <p:cNvSpPr/>
            <p:nvPr/>
          </p:nvSpPr>
          <p:spPr>
            <a:xfrm>
              <a:off x="7669897" y="1362642"/>
              <a:ext cx="658687" cy="192049"/>
            </a:xfrm>
            <a:custGeom>
              <a:avLst/>
              <a:pathLst>
                <a:path w="658687" h="192049">
                  <a:moveTo>
                    <a:pt x="658687" y="192049"/>
                  </a:moveTo>
                  <a:lnTo>
                    <a:pt x="0" y="0"/>
                  </a:lnTo>
                </a:path>
              </a:pathLst>
            </a:custGeom>
          </p:spPr>
          <p:txBody>
            <a:bodyPr/>
            <a:lstStyle/>
            <a:p/>
          </p:txBody>
        </p:sp>
        <p:sp>
          <p:nvSpPr>
            <p:cNvPr id="52" name="pl52"/>
            <p:cNvSpPr/>
            <p:nvPr/>
          </p:nvSpPr>
          <p:spPr>
            <a:xfrm>
              <a:off x="7666981" y="1412874"/>
              <a:ext cx="715964" cy="400891"/>
            </a:xfrm>
            <a:custGeom>
              <a:avLst/>
              <a:pathLst>
                <a:path w="715964" h="400891">
                  <a:moveTo>
                    <a:pt x="715964" y="400891"/>
                  </a:moveTo>
                  <a:lnTo>
                    <a:pt x="0" y="0"/>
                  </a:lnTo>
                </a:path>
              </a:pathLst>
            </a:custGeom>
          </p:spPr>
          <p:txBody>
            <a:bodyPr/>
            <a:lstStyle/>
            <a:p/>
          </p:txBody>
        </p:sp>
        <p:sp>
          <p:nvSpPr>
            <p:cNvPr id="53" name="pl53"/>
            <p:cNvSpPr/>
            <p:nvPr/>
          </p:nvSpPr>
          <p:spPr>
            <a:xfrm>
              <a:off x="7662269" y="1462691"/>
              <a:ext cx="774825" cy="873340"/>
            </a:xfrm>
            <a:custGeom>
              <a:avLst/>
              <a:pathLst>
                <a:path w="774825" h="873340">
                  <a:moveTo>
                    <a:pt x="774825" y="873340"/>
                  </a:moveTo>
                  <a:lnTo>
                    <a:pt x="0" y="0"/>
                  </a:lnTo>
                </a:path>
              </a:pathLst>
            </a:custGeom>
          </p:spPr>
          <p:txBody>
            <a:bodyPr/>
            <a:lstStyle/>
            <a:p/>
          </p:txBody>
        </p:sp>
        <p:sp>
          <p:nvSpPr>
            <p:cNvPr id="54" name="pl54"/>
            <p:cNvSpPr/>
            <p:nvPr/>
          </p:nvSpPr>
          <p:spPr>
            <a:xfrm>
              <a:off x="7663945" y="1462027"/>
              <a:ext cx="694915" cy="614339"/>
            </a:xfrm>
            <a:custGeom>
              <a:avLst/>
              <a:pathLst>
                <a:path w="694915" h="614339">
                  <a:moveTo>
                    <a:pt x="694915" y="614339"/>
                  </a:moveTo>
                  <a:lnTo>
                    <a:pt x="0" y="0"/>
                  </a:lnTo>
                </a:path>
              </a:pathLst>
            </a:custGeom>
          </p:spPr>
          <p:txBody>
            <a:bodyPr/>
            <a:lstStyle/>
            <a:p/>
          </p:txBody>
        </p:sp>
        <p:sp>
          <p:nvSpPr>
            <p:cNvPr id="55" name="pl55"/>
            <p:cNvSpPr/>
            <p:nvPr/>
          </p:nvSpPr>
          <p:spPr>
            <a:xfrm>
              <a:off x="7659033" y="1511024"/>
              <a:ext cx="699828" cy="1356372"/>
            </a:xfrm>
            <a:custGeom>
              <a:avLst/>
              <a:pathLst>
                <a:path w="699828" h="1356372">
                  <a:moveTo>
                    <a:pt x="699828" y="1356372"/>
                  </a:moveTo>
                  <a:lnTo>
                    <a:pt x="0" y="0"/>
                  </a:lnTo>
                </a:path>
              </a:pathLst>
            </a:custGeom>
          </p:spPr>
          <p:txBody>
            <a:bodyPr/>
            <a:lstStyle/>
            <a:p/>
          </p:txBody>
        </p:sp>
        <p:sp>
          <p:nvSpPr>
            <p:cNvPr id="56" name="pl56"/>
            <p:cNvSpPr/>
            <p:nvPr/>
          </p:nvSpPr>
          <p:spPr>
            <a:xfrm>
              <a:off x="7659663" y="1510888"/>
              <a:ext cx="632768" cy="1088293"/>
            </a:xfrm>
            <a:custGeom>
              <a:avLst/>
              <a:pathLst>
                <a:path w="632768" h="1088293">
                  <a:moveTo>
                    <a:pt x="632768" y="1088293"/>
                  </a:moveTo>
                  <a:lnTo>
                    <a:pt x="0" y="0"/>
                  </a:lnTo>
                </a:path>
              </a:pathLst>
            </a:custGeom>
          </p:spPr>
          <p:txBody>
            <a:bodyPr/>
            <a:lstStyle/>
            <a:p/>
          </p:txBody>
        </p:sp>
        <p:sp>
          <p:nvSpPr>
            <p:cNvPr id="57" name="pl57"/>
            <p:cNvSpPr/>
            <p:nvPr/>
          </p:nvSpPr>
          <p:spPr>
            <a:xfrm>
              <a:off x="7671562" y="3114057"/>
              <a:ext cx="711382" cy="22613"/>
            </a:xfrm>
            <a:custGeom>
              <a:avLst/>
              <a:pathLst>
                <a:path w="711382" h="22613">
                  <a:moveTo>
                    <a:pt x="711382" y="22613"/>
                  </a:moveTo>
                  <a:lnTo>
                    <a:pt x="0" y="0"/>
                  </a:lnTo>
                </a:path>
              </a:pathLst>
            </a:custGeom>
          </p:spPr>
          <p:txBody>
            <a:bodyPr/>
            <a:lstStyle/>
            <a:p/>
          </p:txBody>
        </p:sp>
        <p:sp>
          <p:nvSpPr>
            <p:cNvPr id="58" name="pg58"/>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93%</a:t>
              </a:r>
            </a:p>
          </p:txBody>
        </p:sp>
        <p:sp>
          <p:nvSpPr>
            <p:cNvPr id="60" name="pg60"/>
            <p:cNvSpPr/>
            <p:nvPr/>
          </p:nvSpPr>
          <p:spPr>
            <a:xfrm>
              <a:off x="8314365" y="9496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99116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2" name="pg62"/>
            <p:cNvSpPr/>
            <p:nvPr/>
          </p:nvSpPr>
          <p:spPr>
            <a:xfrm>
              <a:off x="8338449" y="121349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61309" y="1255037"/>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91%</a:t>
              </a:r>
            </a:p>
          </p:txBody>
        </p:sp>
        <p:sp>
          <p:nvSpPr>
            <p:cNvPr id="64" name="pg64"/>
            <p:cNvSpPr/>
            <p:nvPr/>
          </p:nvSpPr>
          <p:spPr>
            <a:xfrm>
              <a:off x="8260004" y="147552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49837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6" name="pg66"/>
            <p:cNvSpPr/>
            <p:nvPr/>
          </p:nvSpPr>
          <p:spPr>
            <a:xfrm>
              <a:off x="8314365" y="173653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77807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89%</a:t>
              </a:r>
            </a:p>
          </p:txBody>
        </p:sp>
        <p:sp>
          <p:nvSpPr>
            <p:cNvPr id="68" name="pg68"/>
            <p:cNvSpPr/>
            <p:nvPr/>
          </p:nvSpPr>
          <p:spPr>
            <a:xfrm>
              <a:off x="8368515" y="225758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29912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70" name="pg70"/>
            <p:cNvSpPr/>
            <p:nvPr/>
          </p:nvSpPr>
          <p:spPr>
            <a:xfrm>
              <a:off x="8290281" y="199925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04078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88%</a:t>
              </a:r>
            </a:p>
          </p:txBody>
        </p:sp>
        <p:sp>
          <p:nvSpPr>
            <p:cNvPr id="72" name="pg72"/>
            <p:cNvSpPr/>
            <p:nvPr/>
          </p:nvSpPr>
          <p:spPr>
            <a:xfrm>
              <a:off x="8290281" y="278757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2911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87%</a:t>
              </a:r>
            </a:p>
          </p:txBody>
        </p:sp>
        <p:sp>
          <p:nvSpPr>
            <p:cNvPr id="74" name="pg74"/>
            <p:cNvSpPr/>
            <p:nvPr/>
          </p:nvSpPr>
          <p:spPr>
            <a:xfrm>
              <a:off x="8223851" y="252034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246711" y="256188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87%</a:t>
              </a:r>
            </a:p>
          </p:txBody>
        </p:sp>
        <p:sp>
          <p:nvSpPr>
            <p:cNvPr id="76" name="pg76"/>
            <p:cNvSpPr/>
            <p:nvPr/>
          </p:nvSpPr>
          <p:spPr>
            <a:xfrm>
              <a:off x="8314365" y="30521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9372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53%</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75670" y="401416"/>
              <a:ext cx="28802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Croatia,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(53%), followed by MCV1 and Rubella (87%).
Coverage of 7 vaccines decreased (DTP3, HEPB3, HIB3, IPV1, MCV1, MCV2 and RUBELLA) and 1 vaccine increased (HPVC) compared to respective coverage in 2019.
Coverage of 8 vaccines decreased (DTP3, HEPB3, HIB3, IPV1, IPVC, MCV1, MCV2 and RUBELLA) and 1 vaccine was the same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424463" y="961781"/>
              <a:ext cx="144432" cy="0"/>
            </a:xfrm>
            <a:custGeom>
              <a:avLst/>
              <a:pathLst>
                <a:path w="144432" h="0">
                  <a:moveTo>
                    <a:pt x="0" y="0"/>
                  </a:moveTo>
                  <a:lnTo>
                    <a:pt x="0"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19" name="pl19"/>
            <p:cNvSpPr/>
            <p:nvPr/>
          </p:nvSpPr>
          <p:spPr>
            <a:xfrm>
              <a:off x="8207814" y="1464387"/>
              <a:ext cx="216649" cy="0"/>
            </a:xfrm>
            <a:custGeom>
              <a:avLst/>
              <a:pathLst>
                <a:path w="216649" h="0">
                  <a:moveTo>
                    <a:pt x="0" y="0"/>
                  </a:moveTo>
                  <a:lnTo>
                    <a:pt x="72216" y="0"/>
                  </a:lnTo>
                  <a:lnTo>
                    <a:pt x="72216"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0" name="pl20"/>
            <p:cNvSpPr/>
            <p:nvPr/>
          </p:nvSpPr>
          <p:spPr>
            <a:xfrm>
              <a:off x="8063381" y="1966994"/>
              <a:ext cx="216649" cy="0"/>
            </a:xfrm>
            <a:custGeom>
              <a:avLst/>
              <a:pathLst>
                <a:path w="216649" h="0">
                  <a:moveTo>
                    <a:pt x="0" y="0"/>
                  </a:moveTo>
                  <a:lnTo>
                    <a:pt x="72216" y="0"/>
                  </a:lnTo>
                  <a:lnTo>
                    <a:pt x="72216"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7991164" y="2469600"/>
              <a:ext cx="216649" cy="0"/>
            </a:xfrm>
            <a:custGeom>
              <a:avLst/>
              <a:pathLst>
                <a:path w="216649" h="0">
                  <a:moveTo>
                    <a:pt x="0" y="0"/>
                  </a:moveTo>
                  <a:lnTo>
                    <a:pt x="0" y="0"/>
                  </a:lnTo>
                  <a:lnTo>
                    <a:pt x="0"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2972206"/>
              <a:ext cx="433298" cy="0"/>
            </a:xfrm>
            <a:custGeom>
              <a:avLst/>
              <a:pathLst>
                <a:path w="433298" h="0">
                  <a:moveTo>
                    <a:pt x="0" y="0"/>
                  </a:moveTo>
                  <a:lnTo>
                    <a:pt x="216649" y="0"/>
                  </a:lnTo>
                  <a:lnTo>
                    <a:pt x="288865"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3474813"/>
              <a:ext cx="216649" cy="0"/>
            </a:xfrm>
            <a:custGeom>
              <a:avLst/>
              <a:pathLst>
                <a:path w="216649" h="0">
                  <a:moveTo>
                    <a:pt x="0" y="0"/>
                  </a:moveTo>
                  <a:lnTo>
                    <a:pt x="72216" y="0"/>
                  </a:lnTo>
                  <a:lnTo>
                    <a:pt x="72216"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3977419"/>
              <a:ext cx="433298" cy="0"/>
            </a:xfrm>
            <a:custGeom>
              <a:avLst/>
              <a:pathLst>
                <a:path w="433298" h="0">
                  <a:moveTo>
                    <a:pt x="0" y="0"/>
                  </a:moveTo>
                  <a:lnTo>
                    <a:pt x="144432" y="0"/>
                  </a:lnTo>
                  <a:lnTo>
                    <a:pt x="216649" y="0"/>
                  </a:lnTo>
                  <a:lnTo>
                    <a:pt x="216649" y="0"/>
                  </a:lnTo>
                  <a:lnTo>
                    <a:pt x="216649" y="0"/>
                  </a:lnTo>
                  <a:lnTo>
                    <a:pt x="288865"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7846732" y="4480025"/>
              <a:ext cx="505514" cy="0"/>
            </a:xfrm>
            <a:custGeom>
              <a:avLst/>
              <a:pathLst>
                <a:path w="505514" h="0">
                  <a:moveTo>
                    <a:pt x="0" y="0"/>
                  </a:moveTo>
                  <a:lnTo>
                    <a:pt x="72216" y="0"/>
                  </a:lnTo>
                  <a:lnTo>
                    <a:pt x="144432" y="0"/>
                  </a:lnTo>
                  <a:lnTo>
                    <a:pt x="144432" y="0"/>
                  </a:lnTo>
                  <a:lnTo>
                    <a:pt x="144432" y="0"/>
                  </a:lnTo>
                  <a:lnTo>
                    <a:pt x="216649"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4982632"/>
              <a:ext cx="433298" cy="0"/>
            </a:xfrm>
            <a:custGeom>
              <a:avLst/>
              <a:pathLst>
                <a:path w="433298" h="0">
                  <a:moveTo>
                    <a:pt x="0" y="0"/>
                  </a:moveTo>
                  <a:lnTo>
                    <a:pt x="144432" y="0"/>
                  </a:lnTo>
                  <a:lnTo>
                    <a:pt x="216649" y="0"/>
                  </a:lnTo>
                  <a:lnTo>
                    <a:pt x="216649" y="0"/>
                  </a:lnTo>
                  <a:lnTo>
                    <a:pt x="216649" y="0"/>
                  </a:lnTo>
                  <a:lnTo>
                    <a:pt x="288865" y="0"/>
                  </a:lnTo>
                  <a:lnTo>
                    <a:pt x="433298" y="0"/>
                  </a:lnTo>
                </a:path>
              </a:pathLst>
            </a:custGeom>
            <a:ln w="116535" cap="flat">
              <a:solidFill>
                <a:srgbClr val="E8E8E8">
                  <a:alpha val="100000"/>
                </a:srgbClr>
              </a:solidFill>
              <a:prstDash val="solid"/>
              <a:round/>
            </a:ln>
          </p:spPr>
          <p:txBody>
            <a:bodyPr/>
            <a:lstStyle/>
            <a:p/>
          </p:txBody>
        </p:sp>
        <p:sp>
          <p:nvSpPr>
            <p:cNvPr id="27" name="pt27"/>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888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1444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8666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14448"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05888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44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001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06128"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361695"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361695"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361695"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217262"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145046"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21726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072830"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000613"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145046"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000613"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928397"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21726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07283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78396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361695"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17262"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145046"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145046"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928397"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711747"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856180"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783964"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145046"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928397"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711747"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0" name="tx120"/>
            <p:cNvSpPr/>
            <p:nvPr/>
          </p:nvSpPr>
          <p:spPr>
            <a:xfrm>
              <a:off x="71004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1" name="tx121"/>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2" name="tx122"/>
            <p:cNvSpPr/>
            <p:nvPr/>
          </p:nvSpPr>
          <p:spPr>
            <a:xfrm>
              <a:off x="56316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3" name="tx123"/>
            <p:cNvSpPr/>
            <p:nvPr/>
          </p:nvSpPr>
          <p:spPr>
            <a:xfrm>
              <a:off x="64595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4" name="tx124"/>
            <p:cNvSpPr/>
            <p:nvPr/>
          </p:nvSpPr>
          <p:spPr>
            <a:xfrm>
              <a:off x="64595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5" name="tx125"/>
            <p:cNvSpPr/>
            <p:nvPr/>
          </p:nvSpPr>
          <p:spPr>
            <a:xfrm>
              <a:off x="71020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1682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Croatia,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(96%) and 2024 (94%). DTP1 coverage declined in 2025 (93%) compared to 2024, and was lower than in 2019. In 2019-2025, DTP1 coverage was at it's lowest level in 2025 (93%).
In 2024, 9 vaccines had lower coverage than in 2019.
In 2025, 9 vaccines had lower coverage than in 2019.
In 2025, 8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3501393"/>
              <a:ext cx="3067297" cy="1421684"/>
            </a:xfrm>
            <a:custGeom>
              <a:avLst/>
              <a:pathLst>
                <a:path w="3067297" h="1421684">
                  <a:moveTo>
                    <a:pt x="0" y="1421684"/>
                  </a:moveTo>
                  <a:lnTo>
                    <a:pt x="340810" y="1312324"/>
                  </a:lnTo>
                  <a:lnTo>
                    <a:pt x="681621" y="1066263"/>
                  </a:lnTo>
                  <a:lnTo>
                    <a:pt x="1022432" y="820202"/>
                  </a:lnTo>
                  <a:lnTo>
                    <a:pt x="1363243" y="956903"/>
                  </a:lnTo>
                  <a:lnTo>
                    <a:pt x="1704054" y="218720"/>
                  </a:lnTo>
                  <a:lnTo>
                    <a:pt x="2044864" y="0"/>
                  </a:lnTo>
                  <a:lnTo>
                    <a:pt x="2385675" y="191380"/>
                  </a:lnTo>
                  <a:lnTo>
                    <a:pt x="2726486" y="54680"/>
                  </a:lnTo>
                  <a:lnTo>
                    <a:pt x="3067297" y="54680"/>
                  </a:lnTo>
                </a:path>
              </a:pathLst>
            </a:custGeom>
            <a:ln w="29811" cap="flat">
              <a:solidFill>
                <a:srgbClr val="FF0000">
                  <a:alpha val="100000"/>
                </a:srgbClr>
              </a:solidFill>
              <a:prstDash val="solid"/>
              <a:round/>
            </a:ln>
          </p:spPr>
          <p:txBody>
            <a:bodyPr/>
            <a:lstStyle/>
            <a:p/>
          </p:txBody>
        </p:sp>
        <p:sp>
          <p:nvSpPr>
            <p:cNvPr id="28" name="pl28"/>
            <p:cNvSpPr/>
            <p:nvPr/>
          </p:nvSpPr>
          <p:spPr>
            <a:xfrm>
              <a:off x="1285457" y="3501393"/>
              <a:ext cx="3067297" cy="1421684"/>
            </a:xfrm>
            <a:custGeom>
              <a:avLst/>
              <a:pathLst>
                <a:path w="3067297" h="1421684">
                  <a:moveTo>
                    <a:pt x="0" y="1421684"/>
                  </a:moveTo>
                  <a:lnTo>
                    <a:pt x="340810" y="1312324"/>
                  </a:lnTo>
                  <a:lnTo>
                    <a:pt x="681621" y="1066263"/>
                  </a:lnTo>
                  <a:lnTo>
                    <a:pt x="1022432" y="820202"/>
                  </a:lnTo>
                  <a:lnTo>
                    <a:pt x="1363243" y="956903"/>
                  </a:lnTo>
                  <a:lnTo>
                    <a:pt x="1704054" y="218720"/>
                  </a:lnTo>
                  <a:lnTo>
                    <a:pt x="2044864" y="0"/>
                  </a:lnTo>
                  <a:lnTo>
                    <a:pt x="2385675" y="191380"/>
                  </a:lnTo>
                  <a:lnTo>
                    <a:pt x="2726486" y="54680"/>
                  </a:lnTo>
                  <a:lnTo>
                    <a:pt x="3067297" y="54680"/>
                  </a:lnTo>
                </a:path>
              </a:pathLst>
            </a:custGeom>
            <a:ln w="29811" cap="flat">
              <a:solidFill>
                <a:srgbClr val="0058AB">
                  <a:alpha val="100000"/>
                </a:srgbClr>
              </a:solidFill>
              <a:prstDash val="solid"/>
              <a:round/>
            </a:ln>
          </p:spPr>
          <p:txBody>
            <a:bodyPr/>
            <a:lstStyle/>
            <a:p/>
          </p:txBody>
        </p:sp>
        <p:sp>
          <p:nvSpPr>
            <p:cNvPr id="29" name="pt29"/>
            <p:cNvSpPr/>
            <p:nvPr/>
          </p:nvSpPr>
          <p:spPr>
            <a:xfrm>
              <a:off x="1260631"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47888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623874"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964685"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305495"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46306"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987117"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327928"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260631"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1601441"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1942252"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283063"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623874"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964685"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3305495"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646306"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987117"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4327928"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tx49"/>
            <p:cNvSpPr/>
            <p:nvPr/>
          </p:nvSpPr>
          <p:spPr>
            <a:xfrm>
              <a:off x="1285457"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50" name="tx50"/>
            <p:cNvSpPr/>
            <p:nvPr/>
          </p:nvSpPr>
          <p:spPr>
            <a:xfrm>
              <a:off x="1626267"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51" name="tx51"/>
            <p:cNvSpPr/>
            <p:nvPr/>
          </p:nvSpPr>
          <p:spPr>
            <a:xfrm>
              <a:off x="1967078"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52" name="tx52"/>
            <p:cNvSpPr/>
            <p:nvPr/>
          </p:nvSpPr>
          <p:spPr>
            <a:xfrm>
              <a:off x="2307889"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53" name="tx53"/>
            <p:cNvSpPr/>
            <p:nvPr/>
          </p:nvSpPr>
          <p:spPr>
            <a:xfrm>
              <a:off x="2648700"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54" name="tx54"/>
            <p:cNvSpPr/>
            <p:nvPr/>
          </p:nvSpPr>
          <p:spPr>
            <a:xfrm>
              <a:off x="2989511"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55" name="tx55"/>
            <p:cNvSpPr/>
            <p:nvPr/>
          </p:nvSpPr>
          <p:spPr>
            <a:xfrm>
              <a:off x="3330321"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56" name="tx56"/>
            <p:cNvSpPr/>
            <p:nvPr/>
          </p:nvSpPr>
          <p:spPr>
            <a:xfrm>
              <a:off x="3671132"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57" name="tx57"/>
            <p:cNvSpPr/>
            <p:nvPr/>
          </p:nvSpPr>
          <p:spPr>
            <a:xfrm>
              <a:off x="4011943"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58" name="tx58"/>
            <p:cNvSpPr/>
            <p:nvPr/>
          </p:nvSpPr>
          <p:spPr>
            <a:xfrm>
              <a:off x="4352754"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59" name="tx59"/>
            <p:cNvSpPr/>
            <p:nvPr/>
          </p:nvSpPr>
          <p:spPr>
            <a:xfrm>
              <a:off x="1285457"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60" name="tx60"/>
            <p:cNvSpPr/>
            <p:nvPr/>
          </p:nvSpPr>
          <p:spPr>
            <a:xfrm>
              <a:off x="1626267" y="4643922"/>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61" name="tx61"/>
            <p:cNvSpPr/>
            <p:nvPr/>
          </p:nvSpPr>
          <p:spPr>
            <a:xfrm>
              <a:off x="1967078"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62" name="tx62"/>
            <p:cNvSpPr/>
            <p:nvPr/>
          </p:nvSpPr>
          <p:spPr>
            <a:xfrm>
              <a:off x="2307889"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63" name="tx63"/>
            <p:cNvSpPr/>
            <p:nvPr/>
          </p:nvSpPr>
          <p:spPr>
            <a:xfrm>
              <a:off x="2648700"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64" name="tx64"/>
            <p:cNvSpPr/>
            <p:nvPr/>
          </p:nvSpPr>
          <p:spPr>
            <a:xfrm>
              <a:off x="2989511"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65" name="tx65"/>
            <p:cNvSpPr/>
            <p:nvPr/>
          </p:nvSpPr>
          <p:spPr>
            <a:xfrm>
              <a:off x="3330321"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66" name="tx66"/>
            <p:cNvSpPr/>
            <p:nvPr/>
          </p:nvSpPr>
          <p:spPr>
            <a:xfrm>
              <a:off x="3671132"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67" name="tx67"/>
            <p:cNvSpPr/>
            <p:nvPr/>
          </p:nvSpPr>
          <p:spPr>
            <a:xfrm>
              <a:off x="4011943"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68" name="tx68"/>
            <p:cNvSpPr/>
            <p:nvPr/>
          </p:nvSpPr>
          <p:spPr>
            <a:xfrm>
              <a:off x="4352754"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69" name="pl6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0" name="rc7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1" name="pl7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54788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8196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1604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5012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8421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1829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5237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8645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2053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5461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478856" y="3993515"/>
              <a:ext cx="3067297" cy="984243"/>
            </a:xfrm>
            <a:custGeom>
              <a:avLst/>
              <a:pathLst>
                <a:path w="3067297" h="984243">
                  <a:moveTo>
                    <a:pt x="0" y="984243"/>
                  </a:moveTo>
                  <a:lnTo>
                    <a:pt x="340810" y="929562"/>
                  </a:lnTo>
                  <a:lnTo>
                    <a:pt x="681621" y="765522"/>
                  </a:lnTo>
                  <a:lnTo>
                    <a:pt x="1022432" y="574141"/>
                  </a:lnTo>
                  <a:lnTo>
                    <a:pt x="1363243" y="628822"/>
                  </a:lnTo>
                  <a:lnTo>
                    <a:pt x="1704054" y="164040"/>
                  </a:lnTo>
                  <a:lnTo>
                    <a:pt x="2044864" y="27340"/>
                  </a:lnTo>
                  <a:lnTo>
                    <a:pt x="2385675" y="136700"/>
                  </a:lnTo>
                  <a:lnTo>
                    <a:pt x="2726486" y="0"/>
                  </a:lnTo>
                  <a:lnTo>
                    <a:pt x="3067297" y="0"/>
                  </a:lnTo>
                </a:path>
              </a:pathLst>
            </a:custGeom>
            <a:ln w="29811" cap="flat">
              <a:solidFill>
                <a:srgbClr val="FF0000">
                  <a:alpha val="100000"/>
                </a:srgbClr>
              </a:solidFill>
              <a:prstDash val="solid"/>
              <a:round/>
            </a:ln>
          </p:spPr>
          <p:txBody>
            <a:bodyPr/>
            <a:lstStyle/>
            <a:p/>
          </p:txBody>
        </p:sp>
        <p:sp>
          <p:nvSpPr>
            <p:cNvPr id="95" name="pl95"/>
            <p:cNvSpPr/>
            <p:nvPr/>
          </p:nvSpPr>
          <p:spPr>
            <a:xfrm>
              <a:off x="5478856" y="3993515"/>
              <a:ext cx="3067297" cy="984243"/>
            </a:xfrm>
            <a:custGeom>
              <a:avLst/>
              <a:pathLst>
                <a:path w="3067297" h="984243">
                  <a:moveTo>
                    <a:pt x="0" y="984243"/>
                  </a:moveTo>
                  <a:lnTo>
                    <a:pt x="340810" y="929562"/>
                  </a:lnTo>
                  <a:lnTo>
                    <a:pt x="681621" y="765522"/>
                  </a:lnTo>
                  <a:lnTo>
                    <a:pt x="1022432" y="574141"/>
                  </a:lnTo>
                  <a:lnTo>
                    <a:pt x="1363243" y="628822"/>
                  </a:lnTo>
                  <a:lnTo>
                    <a:pt x="1704054" y="164040"/>
                  </a:lnTo>
                  <a:lnTo>
                    <a:pt x="2044864" y="27340"/>
                  </a:lnTo>
                  <a:lnTo>
                    <a:pt x="2385675" y="136700"/>
                  </a:lnTo>
                  <a:lnTo>
                    <a:pt x="2726486" y="0"/>
                  </a:lnTo>
                  <a:lnTo>
                    <a:pt x="3067297" y="0"/>
                  </a:lnTo>
                </a:path>
              </a:pathLst>
            </a:custGeom>
            <a:ln w="29811" cap="flat">
              <a:solidFill>
                <a:srgbClr val="0058AB">
                  <a:alpha val="100000"/>
                </a:srgbClr>
              </a:solidFill>
              <a:prstDash val="solid"/>
              <a:round/>
            </a:ln>
          </p:spPr>
          <p:txBody>
            <a:bodyPr/>
            <a:lstStyle/>
            <a:p/>
          </p:txBody>
        </p:sp>
        <p:sp>
          <p:nvSpPr>
            <p:cNvPr id="96" name="pt96"/>
            <p:cNvSpPr/>
            <p:nvPr/>
          </p:nvSpPr>
          <p:spPr>
            <a:xfrm>
              <a:off x="5454030"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5794841"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6135652" y="47342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9" name="pt99"/>
            <p:cNvSpPr/>
            <p:nvPr/>
          </p:nvSpPr>
          <p:spPr>
            <a:xfrm>
              <a:off x="6476463"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0" name="pt100"/>
            <p:cNvSpPr/>
            <p:nvPr/>
          </p:nvSpPr>
          <p:spPr>
            <a:xfrm>
              <a:off x="6817274" y="45975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7158085" y="41327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7498895"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7839706" y="41053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8180517"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8521328"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5454030"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5794841"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pt108"/>
            <p:cNvSpPr/>
            <p:nvPr/>
          </p:nvSpPr>
          <p:spPr>
            <a:xfrm>
              <a:off x="6135652"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9" name="pt109"/>
            <p:cNvSpPr/>
            <p:nvPr/>
          </p:nvSpPr>
          <p:spPr>
            <a:xfrm>
              <a:off x="6476463"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pt110"/>
            <p:cNvSpPr/>
            <p:nvPr/>
          </p:nvSpPr>
          <p:spPr>
            <a:xfrm>
              <a:off x="6817274" y="45975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pt111"/>
            <p:cNvSpPr/>
            <p:nvPr/>
          </p:nvSpPr>
          <p:spPr>
            <a:xfrm>
              <a:off x="7158085"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2" name="pt112"/>
            <p:cNvSpPr/>
            <p:nvPr/>
          </p:nvSpPr>
          <p:spPr>
            <a:xfrm>
              <a:off x="7498895"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7839706"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pt114"/>
            <p:cNvSpPr/>
            <p:nvPr/>
          </p:nvSpPr>
          <p:spPr>
            <a:xfrm>
              <a:off x="8180517"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5" name="pt115"/>
            <p:cNvSpPr/>
            <p:nvPr/>
          </p:nvSpPr>
          <p:spPr>
            <a:xfrm>
              <a:off x="8521328"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6" name="tx116"/>
            <p:cNvSpPr/>
            <p:nvPr/>
          </p:nvSpPr>
          <p:spPr>
            <a:xfrm>
              <a:off x="5478856"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117" name="tx117"/>
            <p:cNvSpPr/>
            <p:nvPr/>
          </p:nvSpPr>
          <p:spPr>
            <a:xfrm>
              <a:off x="5819667"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118" name="tx118"/>
            <p:cNvSpPr/>
            <p:nvPr/>
          </p:nvSpPr>
          <p:spPr>
            <a:xfrm>
              <a:off x="6160478"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119" name="tx119"/>
            <p:cNvSpPr/>
            <p:nvPr/>
          </p:nvSpPr>
          <p:spPr>
            <a:xfrm>
              <a:off x="6501289"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120" name="tx120"/>
            <p:cNvSpPr/>
            <p:nvPr/>
          </p:nvSpPr>
          <p:spPr>
            <a:xfrm>
              <a:off x="6842100" y="46931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121" name="tx121"/>
            <p:cNvSpPr/>
            <p:nvPr/>
          </p:nvSpPr>
          <p:spPr>
            <a:xfrm>
              <a:off x="7182910"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122" name="tx122"/>
            <p:cNvSpPr/>
            <p:nvPr/>
          </p:nvSpPr>
          <p:spPr>
            <a:xfrm>
              <a:off x="7523721"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123" name="tx123"/>
            <p:cNvSpPr/>
            <p:nvPr/>
          </p:nvSpPr>
          <p:spPr>
            <a:xfrm>
              <a:off x="7864532"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124" name="tx124"/>
            <p:cNvSpPr/>
            <p:nvPr/>
          </p:nvSpPr>
          <p:spPr>
            <a:xfrm>
              <a:off x="8205343"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125" name="tx125"/>
            <p:cNvSpPr/>
            <p:nvPr/>
          </p:nvSpPr>
          <p:spPr>
            <a:xfrm>
              <a:off x="8546154"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126" name="tx126"/>
            <p:cNvSpPr/>
            <p:nvPr/>
          </p:nvSpPr>
          <p:spPr>
            <a:xfrm>
              <a:off x="5478856"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127" name="tx127"/>
            <p:cNvSpPr/>
            <p:nvPr/>
          </p:nvSpPr>
          <p:spPr>
            <a:xfrm>
              <a:off x="5819667"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128" name="tx128"/>
            <p:cNvSpPr/>
            <p:nvPr/>
          </p:nvSpPr>
          <p:spPr>
            <a:xfrm>
              <a:off x="6160478" y="458681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129" name="tx129"/>
            <p:cNvSpPr/>
            <p:nvPr/>
          </p:nvSpPr>
          <p:spPr>
            <a:xfrm>
              <a:off x="6501289"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130" name="tx130"/>
            <p:cNvSpPr/>
            <p:nvPr/>
          </p:nvSpPr>
          <p:spPr>
            <a:xfrm>
              <a:off x="6842100" y="445132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14</a:t>
              </a:r>
            </a:p>
          </p:txBody>
        </p:sp>
        <p:sp>
          <p:nvSpPr>
            <p:cNvPr id="131" name="tx131"/>
            <p:cNvSpPr/>
            <p:nvPr/>
          </p:nvSpPr>
          <p:spPr>
            <a:xfrm>
              <a:off x="7182910" y="398528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132" name="tx132"/>
            <p:cNvSpPr/>
            <p:nvPr/>
          </p:nvSpPr>
          <p:spPr>
            <a:xfrm>
              <a:off x="7523721"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133" name="tx133"/>
            <p:cNvSpPr/>
            <p:nvPr/>
          </p:nvSpPr>
          <p:spPr>
            <a:xfrm>
              <a:off x="7864532" y="39579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134" name="tx134"/>
            <p:cNvSpPr/>
            <p:nvPr/>
          </p:nvSpPr>
          <p:spPr>
            <a:xfrm>
              <a:off x="8205343"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135" name="tx135"/>
            <p:cNvSpPr/>
            <p:nvPr/>
          </p:nvSpPr>
          <p:spPr>
            <a:xfrm>
              <a:off x="8546154"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136" name="pl13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7" name="rc13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8" name="tx13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9" name="tx13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0" name="tx140"/>
            <p:cNvSpPr/>
            <p:nvPr/>
          </p:nvSpPr>
          <p:spPr>
            <a:xfrm rot="-5400000">
              <a:off x="11574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1" name="tx141"/>
            <p:cNvSpPr/>
            <p:nvPr/>
          </p:nvSpPr>
          <p:spPr>
            <a:xfrm rot="-5400000">
              <a:off x="14982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2" name="tx142"/>
            <p:cNvSpPr/>
            <p:nvPr/>
          </p:nvSpPr>
          <p:spPr>
            <a:xfrm rot="-5400000">
              <a:off x="18390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3" name="tx143"/>
            <p:cNvSpPr/>
            <p:nvPr/>
          </p:nvSpPr>
          <p:spPr>
            <a:xfrm rot="-5400000">
              <a:off x="217988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4" name="tx144"/>
            <p:cNvSpPr/>
            <p:nvPr/>
          </p:nvSpPr>
          <p:spPr>
            <a:xfrm rot="-5400000">
              <a:off x="25206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28615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6" name="tx146"/>
            <p:cNvSpPr/>
            <p:nvPr/>
          </p:nvSpPr>
          <p:spPr>
            <a:xfrm rot="-5400000">
              <a:off x="32023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7" name="tx147"/>
            <p:cNvSpPr/>
            <p:nvPr/>
          </p:nvSpPr>
          <p:spPr>
            <a:xfrm rot="-5400000">
              <a:off x="35431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8" name="tx148"/>
            <p:cNvSpPr/>
            <p:nvPr/>
          </p:nvSpPr>
          <p:spPr>
            <a:xfrm rot="-5400000">
              <a:off x="388394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9" name="tx149"/>
            <p:cNvSpPr/>
            <p:nvPr/>
          </p:nvSpPr>
          <p:spPr>
            <a:xfrm rot="-5400000">
              <a:off x="42247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53508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1" name="tx151"/>
            <p:cNvSpPr/>
            <p:nvPr/>
          </p:nvSpPr>
          <p:spPr>
            <a:xfrm rot="-5400000">
              <a:off x="5691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2" name="tx152"/>
            <p:cNvSpPr/>
            <p:nvPr/>
          </p:nvSpPr>
          <p:spPr>
            <a:xfrm rot="-5400000">
              <a:off x="60324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3" name="tx153"/>
            <p:cNvSpPr/>
            <p:nvPr/>
          </p:nvSpPr>
          <p:spPr>
            <a:xfrm rot="-5400000">
              <a:off x="63732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67140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70549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73957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77365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80773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4181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1" name="tx16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2" name="tx16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3" name="tx16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4" name="tx16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5" name="tx16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6" name="tx16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7" name="pl16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8" name="pl16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9" name="tx16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0" name="tx17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1" name="tx171"/>
            <p:cNvSpPr/>
            <p:nvPr/>
          </p:nvSpPr>
          <p:spPr>
            <a:xfrm>
              <a:off x="757200" y="1330710"/>
              <a:ext cx="53482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Croatia, 2016-2025</a:t>
              </a:r>
            </a:p>
          </p:txBody>
        </p:sp>
        <p:sp>
          <p:nvSpPr>
            <p:cNvPr id="172" name="tx17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3" name="tx17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Croatia was 2016.
In 2025, first dose (HPV1) programme coverage among girls was 53%. In 2025, last dose (HPVc) programme coverage among girls was 53%.</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53% and coverage among boys remained at 37%.</a:t>
            </a:r>
          </a:p>
        </p:txBody>
      </p:sp>
      <p:grpSp xmlns:pic="http://schemas.openxmlformats.org/drawingml/2006/picture">
        <p:nvGrpSpPr>
          <p:cNvPr id="176" name=""/>
          <p:cNvGrpSpPr/>
          <p:nvPr/>
        </p:nvGrpSpPr>
        <p:grpSpPr>
          <a:xfrm>
            <a:off x="292608" y="1005840"/>
            <a:ext cx="8595360" cy="28575"/>
            <a:chOff x="292608" y="1005840"/>
            <a:chExt cx="8595360" cy="28575"/>
          </a:xfrm>
        </p:grpSpPr>
        <p:sp>
          <p:nvSpPr>
            <p:cNvPr id="1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180563"/>
            </a:xfrm>
            <a:custGeom>
              <a:avLst/>
              <a:pathLst>
                <a:path w="6481656" h="180563">
                  <a:moveTo>
                    <a:pt x="0" y="120375"/>
                  </a:moveTo>
                  <a:lnTo>
                    <a:pt x="259266" y="90281"/>
                  </a:lnTo>
                  <a:lnTo>
                    <a:pt x="518532" y="60187"/>
                  </a:lnTo>
                  <a:lnTo>
                    <a:pt x="777798" y="90281"/>
                  </a:lnTo>
                  <a:lnTo>
                    <a:pt x="1037065" y="30093"/>
                  </a:lnTo>
                  <a:lnTo>
                    <a:pt x="1296331" y="30093"/>
                  </a:lnTo>
                  <a:lnTo>
                    <a:pt x="1555597" y="30093"/>
                  </a:lnTo>
                  <a:lnTo>
                    <a:pt x="1814863" y="30093"/>
                  </a:lnTo>
                  <a:lnTo>
                    <a:pt x="2074130" y="30093"/>
                  </a:lnTo>
                  <a:lnTo>
                    <a:pt x="2333396" y="30093"/>
                  </a:lnTo>
                  <a:lnTo>
                    <a:pt x="2592662" y="0"/>
                  </a:lnTo>
                  <a:lnTo>
                    <a:pt x="2851928" y="30093"/>
                  </a:lnTo>
                  <a:lnTo>
                    <a:pt x="3111195" y="30093"/>
                  </a:lnTo>
                  <a:lnTo>
                    <a:pt x="3370461" y="30093"/>
                  </a:lnTo>
                  <a:lnTo>
                    <a:pt x="3629727" y="60187"/>
                  </a:lnTo>
                  <a:lnTo>
                    <a:pt x="3888994" y="90281"/>
                  </a:lnTo>
                  <a:lnTo>
                    <a:pt x="4148260" y="120375"/>
                  </a:lnTo>
                  <a:lnTo>
                    <a:pt x="4407526" y="150469"/>
                  </a:lnTo>
                  <a:lnTo>
                    <a:pt x="4666792" y="120375"/>
                  </a:lnTo>
                  <a:lnTo>
                    <a:pt x="4926059" y="90281"/>
                  </a:lnTo>
                  <a:lnTo>
                    <a:pt x="5185325" y="90281"/>
                  </a:lnTo>
                  <a:lnTo>
                    <a:pt x="5444591" y="150469"/>
                  </a:lnTo>
                  <a:lnTo>
                    <a:pt x="5703857" y="150469"/>
                  </a:lnTo>
                  <a:lnTo>
                    <a:pt x="5963124" y="120375"/>
                  </a:lnTo>
                  <a:lnTo>
                    <a:pt x="6222390" y="150469"/>
                  </a:lnTo>
                  <a:lnTo>
                    <a:pt x="6481656" y="18056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65665"/>
              <a:ext cx="6481656" cy="300938"/>
            </a:xfrm>
            <a:custGeom>
              <a:avLst/>
              <a:pathLst>
                <a:path w="6481656" h="300938">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30093"/>
                  </a:lnTo>
                  <a:lnTo>
                    <a:pt x="3370461" y="30093"/>
                  </a:lnTo>
                  <a:lnTo>
                    <a:pt x="3629727" y="30093"/>
                  </a:lnTo>
                  <a:lnTo>
                    <a:pt x="3888994" y="60187"/>
                  </a:lnTo>
                  <a:lnTo>
                    <a:pt x="4148260" y="60187"/>
                  </a:lnTo>
                  <a:lnTo>
                    <a:pt x="4407526" y="90281"/>
                  </a:lnTo>
                  <a:lnTo>
                    <a:pt x="4666792" y="90281"/>
                  </a:lnTo>
                  <a:lnTo>
                    <a:pt x="4926059" y="90281"/>
                  </a:lnTo>
                  <a:lnTo>
                    <a:pt x="5185325" y="210657"/>
                  </a:lnTo>
                  <a:lnTo>
                    <a:pt x="5444591" y="240750"/>
                  </a:lnTo>
                  <a:lnTo>
                    <a:pt x="5703857" y="240750"/>
                  </a:lnTo>
                  <a:lnTo>
                    <a:pt x="5963124" y="240750"/>
                  </a:lnTo>
                  <a:lnTo>
                    <a:pt x="6222390" y="270844"/>
                  </a:lnTo>
                  <a:lnTo>
                    <a:pt x="6481656" y="300938"/>
                  </a:lnTo>
                </a:path>
              </a:pathLst>
            </a:custGeom>
            <a:ln w="27101" cap="flat">
              <a:solidFill>
                <a:srgbClr val="7CAE00">
                  <a:alpha val="100000"/>
                </a:srgbClr>
              </a:solidFill>
              <a:prstDash val="solid"/>
              <a:round/>
            </a:ln>
          </p:spPr>
          <p:txBody>
            <a:bodyPr/>
            <a:lstStyle/>
            <a:p/>
          </p:txBody>
        </p:sp>
        <p:sp>
          <p:nvSpPr>
            <p:cNvPr id="29" name="pl29"/>
            <p:cNvSpPr/>
            <p:nvPr/>
          </p:nvSpPr>
          <p:spPr>
            <a:xfrm>
              <a:off x="6883610" y="2406416"/>
              <a:ext cx="1037065" cy="451408"/>
            </a:xfrm>
            <a:custGeom>
              <a:avLst/>
              <a:pathLst>
                <a:path w="1037065" h="451408">
                  <a:moveTo>
                    <a:pt x="0" y="451408"/>
                  </a:moveTo>
                  <a:lnTo>
                    <a:pt x="259266" y="0"/>
                  </a:lnTo>
                  <a:lnTo>
                    <a:pt x="518532" y="0"/>
                  </a:lnTo>
                  <a:lnTo>
                    <a:pt x="777798" y="30093"/>
                  </a:lnTo>
                  <a:lnTo>
                    <a:pt x="1037065" y="30093"/>
                  </a:lnTo>
                </a:path>
              </a:pathLst>
            </a:custGeom>
            <a:ln w="27101" cap="flat">
              <a:solidFill>
                <a:srgbClr val="00BFC4">
                  <a:alpha val="100000"/>
                </a:srgbClr>
              </a:solidFill>
              <a:prstDash val="solid"/>
              <a:round/>
            </a:ln>
          </p:spPr>
          <p:txBody>
            <a:bodyPr/>
            <a:lstStyle/>
            <a:p/>
          </p:txBody>
        </p:sp>
        <p:sp>
          <p:nvSpPr>
            <p:cNvPr id="30" name="pl30"/>
            <p:cNvSpPr/>
            <p:nvPr/>
          </p:nvSpPr>
          <p:spPr>
            <a:xfrm>
              <a:off x="5587279" y="3459701"/>
              <a:ext cx="2333396" cy="1564881"/>
            </a:xfrm>
            <a:custGeom>
              <a:avLst/>
              <a:pathLst>
                <a:path w="2333396" h="1564881">
                  <a:moveTo>
                    <a:pt x="0" y="1564881"/>
                  </a:moveTo>
                  <a:lnTo>
                    <a:pt x="259266" y="1444505"/>
                  </a:lnTo>
                  <a:lnTo>
                    <a:pt x="518532" y="1173660"/>
                  </a:lnTo>
                  <a:lnTo>
                    <a:pt x="777798" y="902816"/>
                  </a:lnTo>
                  <a:lnTo>
                    <a:pt x="1037065" y="1053285"/>
                  </a:lnTo>
                  <a:lnTo>
                    <a:pt x="1296331" y="240750"/>
                  </a:lnTo>
                  <a:lnTo>
                    <a:pt x="1555597" y="0"/>
                  </a:lnTo>
                  <a:lnTo>
                    <a:pt x="1814863" y="210657"/>
                  </a:lnTo>
                  <a:lnTo>
                    <a:pt x="2074130" y="60187"/>
                  </a:lnTo>
                  <a:lnTo>
                    <a:pt x="2333396" y="60187"/>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282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481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777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845234" y="28194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548903" y="49862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0461" y="2199313"/>
              <a:ext cx="249481" cy="170328"/>
            </a:xfrm>
            <a:custGeom>
              <a:avLst/>
              <a:pathLst>
                <a:path w="249481" h="170328">
                  <a:moveTo>
                    <a:pt x="249481" y="0"/>
                  </a:moveTo>
                  <a:lnTo>
                    <a:pt x="0" y="170328"/>
                  </a:lnTo>
                </a:path>
              </a:pathLst>
            </a:custGeom>
          </p:spPr>
          <p:txBody>
            <a:bodyPr/>
            <a:lstStyle/>
            <a:p/>
          </p:txBody>
        </p:sp>
        <p:sp>
          <p:nvSpPr>
            <p:cNvPr id="41" name="pl41"/>
            <p:cNvSpPr/>
            <p:nvPr/>
          </p:nvSpPr>
          <p:spPr>
            <a:xfrm>
              <a:off x="7939987" y="2436986"/>
              <a:ext cx="239955" cy="5923"/>
            </a:xfrm>
            <a:custGeom>
              <a:avLst/>
              <a:pathLst>
                <a:path w="239955" h="5923">
                  <a:moveTo>
                    <a:pt x="239955" y="5923"/>
                  </a:moveTo>
                  <a:lnTo>
                    <a:pt x="0" y="0"/>
                  </a:lnTo>
                </a:path>
              </a:pathLst>
            </a:custGeom>
          </p:spPr>
          <p:txBody>
            <a:bodyPr/>
            <a:lstStyle/>
            <a:p/>
          </p:txBody>
        </p:sp>
        <p:sp>
          <p:nvSpPr>
            <p:cNvPr id="42" name="pl42"/>
            <p:cNvSpPr/>
            <p:nvPr/>
          </p:nvSpPr>
          <p:spPr>
            <a:xfrm>
              <a:off x="7928857" y="2473621"/>
              <a:ext cx="251085" cy="215380"/>
            </a:xfrm>
            <a:custGeom>
              <a:avLst/>
              <a:pathLst>
                <a:path w="251085" h="215380">
                  <a:moveTo>
                    <a:pt x="251085" y="215380"/>
                  </a:moveTo>
                  <a:lnTo>
                    <a:pt x="0" y="0"/>
                  </a:lnTo>
                </a:path>
              </a:pathLst>
            </a:custGeom>
          </p:spPr>
          <p:txBody>
            <a:bodyPr/>
            <a:lstStyle/>
            <a:p/>
          </p:txBody>
        </p:sp>
        <p:sp>
          <p:nvSpPr>
            <p:cNvPr id="43" name="pl43"/>
            <p:cNvSpPr/>
            <p:nvPr/>
          </p:nvSpPr>
          <p:spPr>
            <a:xfrm>
              <a:off x="7940023" y="3519886"/>
              <a:ext cx="239918" cy="2"/>
            </a:xfrm>
            <a:custGeom>
              <a:avLst/>
              <a:pathLst>
                <a:path w="239918" h="2">
                  <a:moveTo>
                    <a:pt x="239918" y="0"/>
                  </a:moveTo>
                  <a:lnTo>
                    <a:pt x="0" y="2"/>
                  </a:lnTo>
                </a:path>
              </a:pathLst>
            </a:custGeom>
          </p:spPr>
          <p:txBody>
            <a:bodyPr/>
            <a:lstStyle/>
            <a:p/>
          </p:txBody>
        </p:sp>
        <p:sp>
          <p:nvSpPr>
            <p:cNvPr id="44" name="pg44"/>
            <p:cNvSpPr/>
            <p:nvPr/>
          </p:nvSpPr>
          <p:spPr>
            <a:xfrm>
              <a:off x="8111362" y="20784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1933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6" name="pg46"/>
            <p:cNvSpPr/>
            <p:nvPr/>
          </p:nvSpPr>
          <p:spPr>
            <a:xfrm>
              <a:off x="8111362" y="235193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9277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48" name="pg48"/>
            <p:cNvSpPr/>
            <p:nvPr/>
          </p:nvSpPr>
          <p:spPr>
            <a:xfrm>
              <a:off x="8111362" y="262520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6604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88%</a:t>
              </a:r>
            </a:p>
          </p:txBody>
        </p:sp>
        <p:sp>
          <p:nvSpPr>
            <p:cNvPr id="50" name="pg50"/>
            <p:cNvSpPr/>
            <p:nvPr/>
          </p:nvSpPr>
          <p:spPr>
            <a:xfrm>
              <a:off x="8111362" y="342890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4697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53%</a:t>
              </a:r>
            </a:p>
          </p:txBody>
        </p:sp>
        <p:sp>
          <p:nvSpPr>
            <p:cNvPr id="52" name="pg52"/>
            <p:cNvSpPr/>
            <p:nvPr/>
          </p:nvSpPr>
          <p:spPr>
            <a:xfrm>
              <a:off x="1323588" y="236867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369308" y="241241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4" name="pg54"/>
            <p:cNvSpPr/>
            <p:nvPr/>
          </p:nvSpPr>
          <p:spPr>
            <a:xfrm>
              <a:off x="1504368" y="200152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50088" y="20453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6946858" y="269567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992578" y="274102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75</a:t>
              </a:r>
            </a:p>
          </p:txBody>
        </p:sp>
        <p:sp>
          <p:nvSpPr>
            <p:cNvPr id="58" name="pg58"/>
            <p:cNvSpPr/>
            <p:nvPr/>
          </p:nvSpPr>
          <p:spPr>
            <a:xfrm>
              <a:off x="5361303" y="4990843"/>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407023" y="5034587"/>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21487" y="1704354"/>
              <a:ext cx="14352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Croatia,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Croatia has all 4 of the  SDG vaccines.
In 2025, Croatia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Croatia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94% in 2024 to 93% in 2025.
• DTP3 coverage declined 1 percentage point from 92% in 2024 to 91% in 2025.
• There were there were approximately the same number of zero-dose children in 2025. This leaves 2,000 children without vaccination, vulnerable to vaccine-preventable diseases and a further &lt;1,000 with incomplete protection.
• Croatia accounted for 0.6% of zero-dose children in Europe and Central Asia (ECAR) and &lt;0.1% of zero-dose children globally.
• MCV1 coverage declined 3 percentage points from 90% in 2024 to 87% in 2025. There were 4,000 children who missed out on the first measles vaccination.
• MCV2 coverage declined 1 percentage point from 89% in 2024 to 88% in 2025.
• Last dose coverage of HPV vaccination (HPVc) among girls remained constant at 53%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Croatia,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Croatia.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P7TF5XRZ5TZD-1674051314-8093</_dlc_DocId>
    <_dlc_DocIdUrl xmlns="5ce71423-0d49-4a04-8822-86064e799dcd">
      <Url>https://unicef.sharepoint.com/teams/DAPM-DataComm/_layouts/15/DocIdRedir.aspx?ID=P7TF5XRZ5TZD-1674051314-8093</Url>
      <Description>P7TF5XRZ5TZD-1674051314-8093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0C85B4B-ACA6-4791-847D-DA831848311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2026-07-10T23:10:57Z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37701ffa-2c34-4e82-8fe0-469c13faf8fb</vt:lpwstr>
  </property>
</Properties>
</file>