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6128829fe8c1997e674f6dfa6f152955d5ea6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a8d9b843c5c3f45877d3c910787a3b40332f7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36312ff5a42a13b588c637a57de8f5d0e54add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2511207"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3" name="rc83"/>
            <p:cNvSpPr/>
            <p:nvPr/>
          </p:nvSpPr>
          <p:spPr>
            <a:xfrm>
              <a:off x="2822259"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11"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344436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75541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37752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999625"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5310677"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5621730" y="325448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3" name="rc93"/>
            <p:cNvSpPr/>
            <p:nvPr/>
          </p:nvSpPr>
          <p:spPr>
            <a:xfrm>
              <a:off x="5932782"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624383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554887"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686593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748804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7799096"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8110148"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1" name="rc101"/>
            <p:cNvSpPr/>
            <p:nvPr/>
          </p:nvSpPr>
          <p:spPr>
            <a:xfrm>
              <a:off x="842120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8732253"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68" y="2210379"/>
              <a:ext cx="311052"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04" name="rc104"/>
            <p:cNvSpPr/>
            <p:nvPr/>
          </p:nvSpPr>
          <p:spPr>
            <a:xfrm>
              <a:off x="4377521"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5" name="rc105"/>
            <p:cNvSpPr/>
            <p:nvPr/>
          </p:nvSpPr>
          <p:spPr>
            <a:xfrm>
              <a:off x="4688573"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6" name="rc106"/>
            <p:cNvSpPr/>
            <p:nvPr/>
          </p:nvSpPr>
          <p:spPr>
            <a:xfrm>
              <a:off x="4999625" y="221037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7" name="rc107"/>
            <p:cNvSpPr/>
            <p:nvPr/>
          </p:nvSpPr>
          <p:spPr>
            <a:xfrm>
              <a:off x="5310677" y="2210379"/>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210379"/>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210379"/>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210379"/>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210379"/>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9" name="rc119"/>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2822259"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3133311"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3444364"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3755416"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406646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2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4999625"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5310677" y="299345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29859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5" name="rc155"/>
            <p:cNvSpPr/>
            <p:nvPr/>
          </p:nvSpPr>
          <p:spPr>
            <a:xfrm>
              <a:off x="955945"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126699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157805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188910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220015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51120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282225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313331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755416"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406646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437752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77"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30"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82"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624383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655488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686593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717699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748804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779909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8110148"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842120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873225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351551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126699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157805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188910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220015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251120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282225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313331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3755416"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3" name="rc213"/>
            <p:cNvSpPr/>
            <p:nvPr/>
          </p:nvSpPr>
          <p:spPr>
            <a:xfrm>
              <a:off x="406646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4" name="rc214"/>
            <p:cNvSpPr/>
            <p:nvPr/>
          </p:nvSpPr>
          <p:spPr>
            <a:xfrm>
              <a:off x="437752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5310677"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4066468" y="3776538"/>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0" name="rc230"/>
            <p:cNvSpPr/>
            <p:nvPr/>
          </p:nvSpPr>
          <p:spPr>
            <a:xfrm>
              <a:off x="4377521"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1" name="rc231"/>
            <p:cNvSpPr/>
            <p:nvPr/>
          </p:nvSpPr>
          <p:spPr>
            <a:xfrm>
              <a:off x="4688573"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4999625"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5310677" y="377653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4" name="rc234"/>
            <p:cNvSpPr/>
            <p:nvPr/>
          </p:nvSpPr>
          <p:spPr>
            <a:xfrm>
              <a:off x="5621730"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5" name="rc235"/>
            <p:cNvSpPr/>
            <p:nvPr/>
          </p:nvSpPr>
          <p:spPr>
            <a:xfrm>
              <a:off x="5932782"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6243834"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6554887"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39"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1"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7488044" y="377653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096" y="377653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2" name="rc242"/>
            <p:cNvSpPr/>
            <p:nvPr/>
          </p:nvSpPr>
          <p:spPr>
            <a:xfrm>
              <a:off x="8110148"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6554887"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6" name="rc246"/>
            <p:cNvSpPr/>
            <p:nvPr/>
          </p:nvSpPr>
          <p:spPr>
            <a:xfrm>
              <a:off x="6865939" y="5342698"/>
              <a:ext cx="311052" cy="26102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1" y="5342698"/>
              <a:ext cx="311052"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5342698"/>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534269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3" name="tx25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1" name="tx261"/>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85065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538482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633907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7272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5" name="tx27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851643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9" name="tx27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136223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167328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351850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5073768"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5" name="tx30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1362234"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1" name="tx31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351850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5073768"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5384820"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0" name="tx320"/>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602801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2" name="tx32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6" name="tx32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8827489"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5384820"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1" name="tx341"/>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2" name="tx342"/>
            <p:cNvSpPr/>
            <p:nvPr/>
          </p:nvSpPr>
          <p:spPr>
            <a:xfrm>
              <a:off x="602801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756218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8" name="tx348"/>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9" name="tx34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8827489"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2" name="tx352"/>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3" name="tx353"/>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4" name="tx354"/>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351850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5073768"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5384820"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602801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6" name="tx366"/>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8827489"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806396"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3" name="tx38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8516437"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260644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41617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5073768"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538482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5695873"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1" name="tx41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2" name="tx41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3" name="tx413"/>
            <p:cNvSpPr/>
            <p:nvPr/>
          </p:nvSpPr>
          <p:spPr>
            <a:xfrm>
              <a:off x="8806396"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5" name="tx415"/>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7" name="tx417"/>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8" name="tx418"/>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9" name="tx419"/>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0" name="tx420"/>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1" name="tx421"/>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2" name="tx422"/>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3" name="tx423"/>
            <p:cNvSpPr/>
            <p:nvPr/>
          </p:nvSpPr>
          <p:spPr>
            <a:xfrm>
              <a:off x="880639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4" name="tx424"/>
            <p:cNvSpPr/>
            <p:nvPr/>
          </p:nvSpPr>
          <p:spPr>
            <a:xfrm>
              <a:off x="5094862"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5" name="tx425"/>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6" name="tx42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633907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260644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4" name="tx444"/>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416170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1" name="tx45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2" name="tx45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4" name="tx45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8806396"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2" name="tx462"/>
            <p:cNvSpPr/>
            <p:nvPr/>
          </p:nvSpPr>
          <p:spPr>
            <a:xfrm>
              <a:off x="4472757"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3" name="tx463"/>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5073768"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5384820" y="386555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6" name="tx466"/>
            <p:cNvSpPr/>
            <p:nvPr/>
          </p:nvSpPr>
          <p:spPr>
            <a:xfrm>
              <a:off x="5716966"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7" name="tx467"/>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9" name="tx46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7272228"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3" name="tx47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4" name="tx47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6" name="tx476"/>
            <p:cNvSpPr/>
            <p:nvPr/>
          </p:nvSpPr>
          <p:spPr>
            <a:xfrm>
              <a:off x="882748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78" name="tx478"/>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79" name="tx479"/>
            <p:cNvSpPr/>
            <p:nvPr/>
          </p:nvSpPr>
          <p:spPr>
            <a:xfrm>
              <a:off x="447275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80" name="tx480"/>
            <p:cNvSpPr/>
            <p:nvPr/>
          </p:nvSpPr>
          <p:spPr>
            <a:xfrm>
              <a:off x="4762716"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81" name="tx481"/>
            <p:cNvSpPr/>
            <p:nvPr/>
          </p:nvSpPr>
          <p:spPr>
            <a:xfrm>
              <a:off x="5073768"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82" name="tx482"/>
            <p:cNvSpPr/>
            <p:nvPr/>
          </p:nvSpPr>
          <p:spPr>
            <a:xfrm>
              <a:off x="5384820"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83" name="tx483"/>
            <p:cNvSpPr/>
            <p:nvPr/>
          </p:nvSpPr>
          <p:spPr>
            <a:xfrm>
              <a:off x="5695873"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84" name="tx484"/>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85" name="tx485"/>
            <p:cNvSpPr/>
            <p:nvPr/>
          </p:nvSpPr>
          <p:spPr>
            <a:xfrm>
              <a:off x="633907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6" name="tx486"/>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7" name="tx487"/>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8" name="tx488"/>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9" name="tx489"/>
            <p:cNvSpPr/>
            <p:nvPr/>
          </p:nvSpPr>
          <p:spPr>
            <a:xfrm>
              <a:off x="7562187"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90" name="tx490"/>
            <p:cNvSpPr/>
            <p:nvPr/>
          </p:nvSpPr>
          <p:spPr>
            <a:xfrm>
              <a:off x="7873239"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91" name="tx491"/>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2" name="tx492"/>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93" name="tx493"/>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4" name="tx494"/>
            <p:cNvSpPr/>
            <p:nvPr/>
          </p:nvSpPr>
          <p:spPr>
            <a:xfrm>
              <a:off x="416170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95" name="tx495"/>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96" name="tx496"/>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97" name="tx497"/>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98" name="tx498"/>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99" name="tx499"/>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00" name="tx500"/>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01" name="tx501"/>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2" name="tx5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3" name="tx5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4" name="tx5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5" name="tx5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6" name="tx5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7" name="tx5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8" name="tx5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9" name="tx5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0" name="tx5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1" name="tx5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2" name="tx5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3" name="tx5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4" name="tx5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5" name="tx5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6" name="tx5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7" name="tx5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8" name="tx5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9" name="tx5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0" name="tx5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1" name="tx5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2" name="tx5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3" name="tx5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4" name="tx5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5" name="tx5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6" name="tx5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7" name="tx5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8" name="tx52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9" name="tx52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0" name="tx53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1" name="tx53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2" name="tx53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3" name="tx53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4" name="tx53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5" name="tx53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6" name="tx53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7" name="tx53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8" name="tx53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9" name="tx53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0" name="tx54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1" name="tx54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2" name="tx542"/>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43" name="pic543"/>
            <p:cNvPicPr/>
            <p:nvPr/>
          </p:nvPicPr>
          <p:blipFill>
            <a:blip r:embed="rId2" cstate="print"/>
            <a:stretch>
              <a:fillRect/>
            </a:stretch>
          </p:blipFill>
          <p:spPr>
            <a:xfrm>
              <a:off x="4862947" y="5838594"/>
              <a:ext cx="2160000" cy="219455"/>
            </a:xfrm>
            <a:prstGeom prst="rect">
              <a:avLst/>
            </a:prstGeom>
          </p:spPr>
        </p:pic>
        <p:sp>
          <p:nvSpPr>
            <p:cNvPr id="544" name="pl544"/>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9" name="pl549"/>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pl554"/>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5" name="pl555"/>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tx556"/>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7" name="tx557"/>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8" name="tx558"/>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9" name="tx559"/>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0" name="tx560"/>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1" name="tx561"/>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2" name="tx562"/>
            <p:cNvSpPr/>
            <p:nvPr/>
          </p:nvSpPr>
          <p:spPr>
            <a:xfrm>
              <a:off x="924840" y="1342252"/>
              <a:ext cx="317787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Guatemala, 2000-2025</a:t>
              </a:r>
            </a:p>
          </p:txBody>
        </p:sp>
        <p:sp>
          <p:nvSpPr>
            <p:cNvPr id="563" name="tx563"/>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64" name="tx564"/>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65" name="tx565"/>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2 de las 14 vacunas (el 14 %) del calendario alcanzaron una cobertura del 90 % o más. La cobertura vacunal osciló entre el 50 % y el 90 %.
Desde 2001, se han realizado estimaciones para 10 nuevas vacunas. La IPVC es la vacuna más reciente de las registradas (2021), que alcanzó una cobertura del 81 % en 2025.
En 2025, Guatemala notificó desabastecimientos de vacunas y suministros (IPV, sarampión-rubéola (MR) y YFV) (más información en la diapositiva 8).</a:t>
            </a:r>
          </a:p>
        </p:txBody>
      </p:sp>
      <p:sp>
        <p:nvSpPr>
          <p:cNvPr id="5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tres antígenos, se mantuvo sin cambios para ninguno y disminuyó para 11, lo que indica una mejora limitada en los resultados de la vacunación sistemática; dos de ellos alcanzaron una cobertura de al menos el 90 %.</a:t>
            </a:r>
          </a:p>
        </p:txBody>
      </p:sp>
      <p:grpSp xmlns:pic="http://schemas.openxmlformats.org/drawingml/2006/picture">
        <p:nvGrpSpPr>
          <p:cNvPr id="568" name=""/>
          <p:cNvGrpSpPr/>
          <p:nvPr/>
        </p:nvGrpSpPr>
        <p:grpSpPr>
          <a:xfrm>
            <a:off x="292608" y="1005840"/>
            <a:ext cx="8595360" cy="28575"/>
            <a:chOff x="292608" y="1005840"/>
            <a:chExt cx="8595360" cy="28575"/>
          </a:xfrm>
        </p:grpSpPr>
        <p:sp>
          <p:nvSpPr>
            <p:cNvPr id="5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18735"/>
            </a:xfrm>
            <a:custGeom>
              <a:avLst/>
              <a:pathLst>
                <a:path w="6481656" h="518735">
                  <a:moveTo>
                    <a:pt x="0" y="199513"/>
                  </a:moveTo>
                  <a:lnTo>
                    <a:pt x="259266" y="239416"/>
                  </a:lnTo>
                  <a:lnTo>
                    <a:pt x="518532" y="239416"/>
                  </a:lnTo>
                  <a:lnTo>
                    <a:pt x="777798" y="119708"/>
                  </a:lnTo>
                  <a:lnTo>
                    <a:pt x="1037065" y="39902"/>
                  </a:lnTo>
                  <a:lnTo>
                    <a:pt x="1296331" y="79805"/>
                  </a:lnTo>
                  <a:lnTo>
                    <a:pt x="1555597" y="159610"/>
                  </a:lnTo>
                  <a:lnTo>
                    <a:pt x="1814863" y="438929"/>
                  </a:lnTo>
                  <a:lnTo>
                    <a:pt x="2074130" y="0"/>
                  </a:lnTo>
                  <a:lnTo>
                    <a:pt x="2333396" y="159610"/>
                  </a:lnTo>
                  <a:lnTo>
                    <a:pt x="2592662" y="119708"/>
                  </a:lnTo>
                  <a:lnTo>
                    <a:pt x="2851928" y="199513"/>
                  </a:lnTo>
                  <a:lnTo>
                    <a:pt x="3111195" y="39902"/>
                  </a:lnTo>
                  <a:lnTo>
                    <a:pt x="3370461" y="39902"/>
                  </a:lnTo>
                  <a:lnTo>
                    <a:pt x="3629727" y="319221"/>
                  </a:lnTo>
                  <a:lnTo>
                    <a:pt x="3888994" y="0"/>
                  </a:lnTo>
                  <a:lnTo>
                    <a:pt x="4148260" y="0"/>
                  </a:lnTo>
                  <a:lnTo>
                    <a:pt x="4407526" y="39902"/>
                  </a:lnTo>
                  <a:lnTo>
                    <a:pt x="4666792" y="199513"/>
                  </a:lnTo>
                  <a:lnTo>
                    <a:pt x="4926059" y="119708"/>
                  </a:lnTo>
                  <a:lnTo>
                    <a:pt x="5185325" y="0"/>
                  </a:lnTo>
                  <a:lnTo>
                    <a:pt x="5444591" y="319221"/>
                  </a:lnTo>
                  <a:lnTo>
                    <a:pt x="5703857" y="199513"/>
                  </a:lnTo>
                  <a:lnTo>
                    <a:pt x="5963124" y="0"/>
                  </a:lnTo>
                  <a:lnTo>
                    <a:pt x="6222390" y="119708"/>
                  </a:lnTo>
                  <a:lnTo>
                    <a:pt x="6481656" y="51873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1037470"/>
            </a:xfrm>
            <a:custGeom>
              <a:avLst/>
              <a:pathLst>
                <a:path w="6481656" h="1037470">
                  <a:moveTo>
                    <a:pt x="0" y="598540"/>
                  </a:moveTo>
                  <a:lnTo>
                    <a:pt x="259266" y="758151"/>
                  </a:lnTo>
                  <a:lnTo>
                    <a:pt x="518532" y="558638"/>
                  </a:lnTo>
                  <a:lnTo>
                    <a:pt x="777798" y="478832"/>
                  </a:lnTo>
                  <a:lnTo>
                    <a:pt x="1037065" y="359124"/>
                  </a:lnTo>
                  <a:lnTo>
                    <a:pt x="1296331" y="359124"/>
                  </a:lnTo>
                  <a:lnTo>
                    <a:pt x="1555597" y="279319"/>
                  </a:lnTo>
                  <a:lnTo>
                    <a:pt x="1814863" y="438929"/>
                  </a:lnTo>
                  <a:lnTo>
                    <a:pt x="2074130" y="39902"/>
                  </a:lnTo>
                  <a:lnTo>
                    <a:pt x="2333396" y="159610"/>
                  </a:lnTo>
                  <a:lnTo>
                    <a:pt x="2592662" y="79805"/>
                  </a:lnTo>
                  <a:lnTo>
                    <a:pt x="2851928" y="319221"/>
                  </a:lnTo>
                  <a:lnTo>
                    <a:pt x="3111195" y="0"/>
                  </a:lnTo>
                  <a:lnTo>
                    <a:pt x="3370461" y="0"/>
                  </a:lnTo>
                  <a:lnTo>
                    <a:pt x="3629727" y="877859"/>
                  </a:lnTo>
                  <a:lnTo>
                    <a:pt x="3888994" y="1037470"/>
                  </a:lnTo>
                  <a:lnTo>
                    <a:pt x="4148260" y="518735"/>
                  </a:lnTo>
                  <a:lnTo>
                    <a:pt x="4407526" y="199513"/>
                  </a:lnTo>
                  <a:lnTo>
                    <a:pt x="4666792" y="438929"/>
                  </a:lnTo>
                  <a:lnTo>
                    <a:pt x="4926059" y="319221"/>
                  </a:lnTo>
                  <a:lnTo>
                    <a:pt x="5185325" y="239416"/>
                  </a:lnTo>
                  <a:lnTo>
                    <a:pt x="5444591" y="638443"/>
                  </a:lnTo>
                  <a:lnTo>
                    <a:pt x="5703857" y="598540"/>
                  </a:lnTo>
                  <a:lnTo>
                    <a:pt x="5963124" y="319221"/>
                  </a:lnTo>
                  <a:lnTo>
                    <a:pt x="6222390" y="239416"/>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117276"/>
            </a:xfrm>
            <a:custGeom>
              <a:avLst/>
              <a:pathLst>
                <a:path w="6481656" h="1117276">
                  <a:moveTo>
                    <a:pt x="0" y="399027"/>
                  </a:moveTo>
                  <a:lnTo>
                    <a:pt x="259266" y="199513"/>
                  </a:lnTo>
                  <a:lnTo>
                    <a:pt x="518532" y="159610"/>
                  </a:lnTo>
                  <a:lnTo>
                    <a:pt x="777798" y="79805"/>
                  </a:lnTo>
                  <a:lnTo>
                    <a:pt x="1037065" y="39902"/>
                  </a:lnTo>
                  <a:lnTo>
                    <a:pt x="1296331" y="119708"/>
                  </a:lnTo>
                  <a:lnTo>
                    <a:pt x="1555597" y="39902"/>
                  </a:lnTo>
                  <a:lnTo>
                    <a:pt x="1814863" y="399027"/>
                  </a:lnTo>
                  <a:lnTo>
                    <a:pt x="2074130" y="0"/>
                  </a:lnTo>
                  <a:lnTo>
                    <a:pt x="2333396" y="159610"/>
                  </a:lnTo>
                  <a:lnTo>
                    <a:pt x="2592662" y="119708"/>
                  </a:lnTo>
                  <a:lnTo>
                    <a:pt x="2851928" y="279319"/>
                  </a:lnTo>
                  <a:lnTo>
                    <a:pt x="3111195" y="119708"/>
                  </a:lnTo>
                  <a:lnTo>
                    <a:pt x="3370461" y="199513"/>
                  </a:lnTo>
                  <a:lnTo>
                    <a:pt x="3629727" y="1117276"/>
                  </a:lnTo>
                  <a:lnTo>
                    <a:pt x="3888994" y="678346"/>
                  </a:lnTo>
                  <a:lnTo>
                    <a:pt x="4148260" y="279319"/>
                  </a:lnTo>
                  <a:lnTo>
                    <a:pt x="4407526" y="79805"/>
                  </a:lnTo>
                  <a:lnTo>
                    <a:pt x="4666792" y="279319"/>
                  </a:lnTo>
                  <a:lnTo>
                    <a:pt x="4926059" y="239416"/>
                  </a:lnTo>
                  <a:lnTo>
                    <a:pt x="5185325" y="279319"/>
                  </a:lnTo>
                  <a:lnTo>
                    <a:pt x="5444591" y="319221"/>
                  </a:lnTo>
                  <a:lnTo>
                    <a:pt x="5703857" y="399027"/>
                  </a:lnTo>
                  <a:lnTo>
                    <a:pt x="5963124" y="279319"/>
                  </a:lnTo>
                  <a:lnTo>
                    <a:pt x="6222390" y="199513"/>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5587279" y="1717640"/>
              <a:ext cx="2333396" cy="877859"/>
            </a:xfrm>
            <a:custGeom>
              <a:avLst/>
              <a:pathLst>
                <a:path w="2333396" h="877859">
                  <a:moveTo>
                    <a:pt x="0" y="877859"/>
                  </a:moveTo>
                  <a:lnTo>
                    <a:pt x="259266" y="0"/>
                  </a:lnTo>
                  <a:lnTo>
                    <a:pt x="518532" y="438929"/>
                  </a:lnTo>
                  <a:lnTo>
                    <a:pt x="777798" y="438929"/>
                  </a:lnTo>
                  <a:lnTo>
                    <a:pt x="1037065" y="399027"/>
                  </a:lnTo>
                  <a:lnTo>
                    <a:pt x="1296331" y="399027"/>
                  </a:lnTo>
                  <a:lnTo>
                    <a:pt x="1555597" y="718249"/>
                  </a:lnTo>
                  <a:lnTo>
                    <a:pt x="1814863" y="438929"/>
                  </a:lnTo>
                  <a:lnTo>
                    <a:pt x="2074130" y="399027"/>
                  </a:lnTo>
                  <a:lnTo>
                    <a:pt x="233339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464" y="1519717"/>
              <a:ext cx="246478" cy="150225"/>
            </a:xfrm>
            <a:custGeom>
              <a:avLst/>
              <a:pathLst>
                <a:path w="246478" h="150225">
                  <a:moveTo>
                    <a:pt x="246478" y="0"/>
                  </a:moveTo>
                  <a:lnTo>
                    <a:pt x="0" y="150225"/>
                  </a:lnTo>
                </a:path>
              </a:pathLst>
            </a:custGeom>
          </p:spPr>
          <p:txBody>
            <a:bodyPr/>
            <a:lstStyle/>
            <a:p/>
          </p:txBody>
        </p:sp>
        <p:sp>
          <p:nvSpPr>
            <p:cNvPr id="42" name="pl42"/>
            <p:cNvSpPr/>
            <p:nvPr/>
          </p:nvSpPr>
          <p:spPr>
            <a:xfrm>
              <a:off x="7937863" y="1777371"/>
              <a:ext cx="242078" cy="56000"/>
            </a:xfrm>
            <a:custGeom>
              <a:avLst/>
              <a:pathLst>
                <a:path w="242078" h="56000">
                  <a:moveTo>
                    <a:pt x="242078" y="0"/>
                  </a:moveTo>
                  <a:lnTo>
                    <a:pt x="0" y="56000"/>
                  </a:lnTo>
                </a:path>
              </a:pathLst>
            </a:custGeom>
          </p:spPr>
          <p:txBody>
            <a:bodyPr/>
            <a:lstStyle/>
            <a:p/>
          </p:txBody>
        </p:sp>
        <p:sp>
          <p:nvSpPr>
            <p:cNvPr id="43" name="pl43"/>
            <p:cNvSpPr/>
            <p:nvPr/>
          </p:nvSpPr>
          <p:spPr>
            <a:xfrm>
              <a:off x="7935648" y="1923485"/>
              <a:ext cx="244294" cy="103310"/>
            </a:xfrm>
            <a:custGeom>
              <a:avLst/>
              <a:pathLst>
                <a:path w="244294" h="103310">
                  <a:moveTo>
                    <a:pt x="244294" y="103310"/>
                  </a:moveTo>
                  <a:lnTo>
                    <a:pt x="0" y="0"/>
                  </a:lnTo>
                </a:path>
              </a:pathLst>
            </a:custGeom>
          </p:spPr>
          <p:txBody>
            <a:bodyPr/>
            <a:lstStyle/>
            <a:p/>
          </p:txBody>
        </p:sp>
        <p:sp>
          <p:nvSpPr>
            <p:cNvPr id="44" name="pl44"/>
            <p:cNvSpPr/>
            <p:nvPr/>
          </p:nvSpPr>
          <p:spPr>
            <a:xfrm>
              <a:off x="7935888" y="2202606"/>
              <a:ext cx="244053" cy="98399"/>
            </a:xfrm>
            <a:custGeom>
              <a:avLst/>
              <a:pathLst>
                <a:path w="244053" h="98399">
                  <a:moveTo>
                    <a:pt x="244053" y="98399"/>
                  </a:moveTo>
                  <a:lnTo>
                    <a:pt x="0" y="0"/>
                  </a:lnTo>
                </a:path>
              </a:pathLst>
            </a:custGeom>
          </p:spPr>
          <p:txBody>
            <a:bodyPr/>
            <a:lstStyle/>
            <a:p/>
          </p:txBody>
        </p:sp>
        <p:sp>
          <p:nvSpPr>
            <p:cNvPr id="45" name="pg45"/>
            <p:cNvSpPr/>
            <p:nvPr/>
          </p:nvSpPr>
          <p:spPr>
            <a:xfrm>
              <a:off x="8111362" y="14056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4464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7" name="pg47"/>
            <p:cNvSpPr/>
            <p:nvPr/>
          </p:nvSpPr>
          <p:spPr>
            <a:xfrm>
              <a:off x="8111362" y="16810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7218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9" name="pg49"/>
            <p:cNvSpPr/>
            <p:nvPr/>
          </p:nvSpPr>
          <p:spPr>
            <a:xfrm>
              <a:off x="8111362" y="19554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9962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1" name="pg51"/>
            <p:cNvSpPr/>
            <p:nvPr/>
          </p:nvSpPr>
          <p:spPr>
            <a:xfrm>
              <a:off x="8111362" y="22288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2697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10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Guatemala,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90 %.
La cobertura de la vacuna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aunque se acercó a él, mientras que la cobertura de la MCV2 se situó por debajo de dicho objetivo.
Entre 2024 y 2025, la cobertura de 1 vacuna aumentó, la de 3 disminuyó y la de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284223"/>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4545460"/>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4284223"/>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4252622"/>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108657"/>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847419"/>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3261045"/>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3393955"/>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(77%)</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(85%)</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(81%)</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327497" y="6568512"/>
              <a:ext cx="853583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gtm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09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08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407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458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757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056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58367"/>
              <a:ext cx="239399" cy="157630"/>
            </a:xfrm>
            <a:prstGeom prst="rect">
              <a:avLst/>
            </a:prstGeom>
            <a:solidFill>
              <a:srgbClr val="1CABE2">
                <a:alpha val="85098"/>
              </a:srgbClr>
            </a:solidFill>
          </p:spPr>
          <p:txBody>
            <a:bodyPr/>
            <a:lstStyle/>
            <a:p/>
          </p:txBody>
        </p:sp>
        <p:sp>
          <p:nvSpPr>
            <p:cNvPr id="24" name="rc24"/>
            <p:cNvSpPr/>
            <p:nvPr/>
          </p:nvSpPr>
          <p:spPr>
            <a:xfrm>
              <a:off x="1577053" y="3930604"/>
              <a:ext cx="239399" cy="185393"/>
            </a:xfrm>
            <a:prstGeom prst="rect">
              <a:avLst/>
            </a:prstGeom>
            <a:solidFill>
              <a:srgbClr val="1CABE2">
                <a:alpha val="85098"/>
              </a:srgbClr>
            </a:solidFill>
          </p:spPr>
          <p:txBody>
            <a:bodyPr/>
            <a:lstStyle/>
            <a:p/>
          </p:txBody>
        </p:sp>
        <p:sp>
          <p:nvSpPr>
            <p:cNvPr id="25" name="rc25"/>
            <p:cNvSpPr/>
            <p:nvPr/>
          </p:nvSpPr>
          <p:spPr>
            <a:xfrm>
              <a:off x="1843053" y="3931046"/>
              <a:ext cx="239399" cy="184950"/>
            </a:xfrm>
            <a:prstGeom prst="rect">
              <a:avLst/>
            </a:prstGeom>
            <a:solidFill>
              <a:srgbClr val="1CABE2">
                <a:alpha val="85098"/>
              </a:srgbClr>
            </a:solidFill>
          </p:spPr>
          <p:txBody>
            <a:bodyPr/>
            <a:lstStyle/>
            <a:p/>
          </p:txBody>
        </p:sp>
        <p:sp>
          <p:nvSpPr>
            <p:cNvPr id="26" name="rc26"/>
            <p:cNvSpPr/>
            <p:nvPr/>
          </p:nvSpPr>
          <p:spPr>
            <a:xfrm>
              <a:off x="2109053" y="4010381"/>
              <a:ext cx="239399" cy="105616"/>
            </a:xfrm>
            <a:prstGeom prst="rect">
              <a:avLst/>
            </a:prstGeom>
            <a:solidFill>
              <a:srgbClr val="1CABE2">
                <a:alpha val="85098"/>
              </a:srgbClr>
            </a:solidFill>
          </p:spPr>
          <p:txBody>
            <a:bodyPr/>
            <a:lstStyle/>
            <a:p/>
          </p:txBody>
        </p:sp>
        <p:sp>
          <p:nvSpPr>
            <p:cNvPr id="27" name="rc27"/>
            <p:cNvSpPr/>
            <p:nvPr/>
          </p:nvSpPr>
          <p:spPr>
            <a:xfrm>
              <a:off x="2375052" y="4063186"/>
              <a:ext cx="239399" cy="52811"/>
            </a:xfrm>
            <a:prstGeom prst="rect">
              <a:avLst/>
            </a:prstGeom>
            <a:solidFill>
              <a:srgbClr val="1CABE2">
                <a:alpha val="85098"/>
              </a:srgbClr>
            </a:solidFill>
          </p:spPr>
          <p:txBody>
            <a:bodyPr/>
            <a:lstStyle/>
            <a:p/>
          </p:txBody>
        </p:sp>
        <p:sp>
          <p:nvSpPr>
            <p:cNvPr id="28" name="rc28"/>
            <p:cNvSpPr/>
            <p:nvPr/>
          </p:nvSpPr>
          <p:spPr>
            <a:xfrm>
              <a:off x="2641052" y="4037420"/>
              <a:ext cx="239399" cy="78577"/>
            </a:xfrm>
            <a:prstGeom prst="rect">
              <a:avLst/>
            </a:prstGeom>
            <a:solidFill>
              <a:srgbClr val="1CABE2">
                <a:alpha val="85098"/>
              </a:srgbClr>
            </a:solidFill>
          </p:spPr>
          <p:txBody>
            <a:bodyPr/>
            <a:lstStyle/>
            <a:p/>
          </p:txBody>
        </p:sp>
        <p:sp>
          <p:nvSpPr>
            <p:cNvPr id="29" name="rc29"/>
            <p:cNvSpPr/>
            <p:nvPr/>
          </p:nvSpPr>
          <p:spPr>
            <a:xfrm>
              <a:off x="2907052" y="3985332"/>
              <a:ext cx="239399" cy="130665"/>
            </a:xfrm>
            <a:prstGeom prst="rect">
              <a:avLst/>
            </a:prstGeom>
            <a:solidFill>
              <a:srgbClr val="1CABE2">
                <a:alpha val="85098"/>
              </a:srgbClr>
            </a:solidFill>
          </p:spPr>
          <p:txBody>
            <a:bodyPr/>
            <a:lstStyle/>
            <a:p/>
          </p:txBody>
        </p:sp>
        <p:sp>
          <p:nvSpPr>
            <p:cNvPr id="30" name="rc30"/>
            <p:cNvSpPr/>
            <p:nvPr/>
          </p:nvSpPr>
          <p:spPr>
            <a:xfrm>
              <a:off x="3173051" y="3801849"/>
              <a:ext cx="239399" cy="314148"/>
            </a:xfrm>
            <a:prstGeom prst="rect">
              <a:avLst/>
            </a:prstGeom>
            <a:solidFill>
              <a:srgbClr val="1CABE2">
                <a:alpha val="85098"/>
              </a:srgbClr>
            </a:solidFill>
          </p:spPr>
          <p:txBody>
            <a:bodyPr/>
            <a:lstStyle/>
            <a:p/>
          </p:txBody>
        </p:sp>
        <p:sp>
          <p:nvSpPr>
            <p:cNvPr id="31" name="rc31"/>
            <p:cNvSpPr/>
            <p:nvPr/>
          </p:nvSpPr>
          <p:spPr>
            <a:xfrm>
              <a:off x="3439051" y="4089923"/>
              <a:ext cx="239399" cy="26074"/>
            </a:xfrm>
            <a:prstGeom prst="rect">
              <a:avLst/>
            </a:prstGeom>
            <a:solidFill>
              <a:srgbClr val="1CABE2">
                <a:alpha val="85098"/>
              </a:srgbClr>
            </a:solidFill>
          </p:spPr>
          <p:txBody>
            <a:bodyPr/>
            <a:lstStyle/>
            <a:p/>
          </p:txBody>
        </p:sp>
        <p:sp>
          <p:nvSpPr>
            <p:cNvPr id="32" name="rc32"/>
            <p:cNvSpPr/>
            <p:nvPr/>
          </p:nvSpPr>
          <p:spPr>
            <a:xfrm>
              <a:off x="3705050" y="3985118"/>
              <a:ext cx="239399" cy="130879"/>
            </a:xfrm>
            <a:prstGeom prst="rect">
              <a:avLst/>
            </a:prstGeom>
            <a:solidFill>
              <a:srgbClr val="1CABE2">
                <a:alpha val="85098"/>
              </a:srgbClr>
            </a:solidFill>
          </p:spPr>
          <p:txBody>
            <a:bodyPr/>
            <a:lstStyle/>
            <a:p/>
          </p:txBody>
        </p:sp>
        <p:sp>
          <p:nvSpPr>
            <p:cNvPr id="33" name="rc33"/>
            <p:cNvSpPr/>
            <p:nvPr/>
          </p:nvSpPr>
          <p:spPr>
            <a:xfrm>
              <a:off x="3971050" y="4010542"/>
              <a:ext cx="239399" cy="105455"/>
            </a:xfrm>
            <a:prstGeom prst="rect">
              <a:avLst/>
            </a:prstGeom>
            <a:solidFill>
              <a:srgbClr val="1CABE2">
                <a:alpha val="85098"/>
              </a:srgbClr>
            </a:solidFill>
          </p:spPr>
          <p:txBody>
            <a:bodyPr/>
            <a:lstStyle/>
            <a:p/>
          </p:txBody>
        </p:sp>
        <p:sp>
          <p:nvSpPr>
            <p:cNvPr id="34" name="rc34"/>
            <p:cNvSpPr/>
            <p:nvPr/>
          </p:nvSpPr>
          <p:spPr>
            <a:xfrm>
              <a:off x="4237050" y="3956256"/>
              <a:ext cx="239399" cy="159741"/>
            </a:xfrm>
            <a:prstGeom prst="rect">
              <a:avLst/>
            </a:prstGeom>
            <a:solidFill>
              <a:srgbClr val="1CABE2">
                <a:alpha val="85098"/>
              </a:srgbClr>
            </a:solidFill>
          </p:spPr>
          <p:txBody>
            <a:bodyPr/>
            <a:lstStyle/>
            <a:p/>
          </p:txBody>
        </p:sp>
        <p:sp>
          <p:nvSpPr>
            <p:cNvPr id="35" name="rc35"/>
            <p:cNvSpPr/>
            <p:nvPr/>
          </p:nvSpPr>
          <p:spPr>
            <a:xfrm>
              <a:off x="4503049" y="4062194"/>
              <a:ext cx="239399" cy="53803"/>
            </a:xfrm>
            <a:prstGeom prst="rect">
              <a:avLst/>
            </a:prstGeom>
            <a:solidFill>
              <a:srgbClr val="1CABE2">
                <a:alpha val="85098"/>
              </a:srgbClr>
            </a:solidFill>
          </p:spPr>
          <p:txBody>
            <a:bodyPr/>
            <a:lstStyle/>
            <a:p/>
          </p:txBody>
        </p:sp>
        <p:sp>
          <p:nvSpPr>
            <p:cNvPr id="36" name="rc36"/>
            <p:cNvSpPr/>
            <p:nvPr/>
          </p:nvSpPr>
          <p:spPr>
            <a:xfrm>
              <a:off x="4769049" y="4062127"/>
              <a:ext cx="239399" cy="53870"/>
            </a:xfrm>
            <a:prstGeom prst="rect">
              <a:avLst/>
            </a:prstGeom>
            <a:solidFill>
              <a:srgbClr val="1CABE2">
                <a:alpha val="85098"/>
              </a:srgbClr>
            </a:solidFill>
          </p:spPr>
          <p:txBody>
            <a:bodyPr/>
            <a:lstStyle/>
            <a:p/>
          </p:txBody>
        </p:sp>
        <p:sp>
          <p:nvSpPr>
            <p:cNvPr id="37" name="rc37"/>
            <p:cNvSpPr/>
            <p:nvPr/>
          </p:nvSpPr>
          <p:spPr>
            <a:xfrm>
              <a:off x="5035049" y="3871044"/>
              <a:ext cx="239399" cy="244952"/>
            </a:xfrm>
            <a:prstGeom prst="rect">
              <a:avLst/>
            </a:prstGeom>
            <a:solidFill>
              <a:srgbClr val="1CABE2">
                <a:alpha val="85098"/>
              </a:srgbClr>
            </a:solidFill>
          </p:spPr>
          <p:txBody>
            <a:bodyPr/>
            <a:lstStyle/>
            <a:p/>
          </p:txBody>
        </p:sp>
        <p:sp>
          <p:nvSpPr>
            <p:cNvPr id="38" name="rc38"/>
            <p:cNvSpPr/>
            <p:nvPr/>
          </p:nvSpPr>
          <p:spPr>
            <a:xfrm>
              <a:off x="5301048" y="4088516"/>
              <a:ext cx="239399" cy="27481"/>
            </a:xfrm>
            <a:prstGeom prst="rect">
              <a:avLst/>
            </a:prstGeom>
            <a:solidFill>
              <a:srgbClr val="1CABE2">
                <a:alpha val="85098"/>
              </a:srgbClr>
            </a:solidFill>
          </p:spPr>
          <p:txBody>
            <a:bodyPr/>
            <a:lstStyle/>
            <a:p/>
          </p:txBody>
        </p:sp>
        <p:sp>
          <p:nvSpPr>
            <p:cNvPr id="39" name="rc39"/>
            <p:cNvSpPr/>
            <p:nvPr/>
          </p:nvSpPr>
          <p:spPr>
            <a:xfrm>
              <a:off x="5567048" y="4088268"/>
              <a:ext cx="239399" cy="27729"/>
            </a:xfrm>
            <a:prstGeom prst="rect">
              <a:avLst/>
            </a:prstGeom>
            <a:solidFill>
              <a:srgbClr val="1CABE2">
                <a:alpha val="85098"/>
              </a:srgbClr>
            </a:solidFill>
          </p:spPr>
          <p:txBody>
            <a:bodyPr/>
            <a:lstStyle/>
            <a:p/>
          </p:txBody>
        </p:sp>
        <p:sp>
          <p:nvSpPr>
            <p:cNvPr id="40" name="rc40"/>
            <p:cNvSpPr/>
            <p:nvPr/>
          </p:nvSpPr>
          <p:spPr>
            <a:xfrm>
              <a:off x="5833047" y="4061182"/>
              <a:ext cx="239399" cy="54815"/>
            </a:xfrm>
            <a:prstGeom prst="rect">
              <a:avLst/>
            </a:prstGeom>
            <a:solidFill>
              <a:srgbClr val="1CABE2">
                <a:alpha val="85098"/>
              </a:srgbClr>
            </a:solidFill>
          </p:spPr>
          <p:txBody>
            <a:bodyPr/>
            <a:lstStyle/>
            <a:p/>
          </p:txBody>
        </p:sp>
        <p:sp>
          <p:nvSpPr>
            <p:cNvPr id="41" name="rc41"/>
            <p:cNvSpPr/>
            <p:nvPr/>
          </p:nvSpPr>
          <p:spPr>
            <a:xfrm>
              <a:off x="6099047" y="3954386"/>
              <a:ext cx="239399" cy="161610"/>
            </a:xfrm>
            <a:prstGeom prst="rect">
              <a:avLst/>
            </a:prstGeom>
            <a:solidFill>
              <a:srgbClr val="1CABE2">
                <a:alpha val="85098"/>
              </a:srgbClr>
            </a:solidFill>
          </p:spPr>
          <p:txBody>
            <a:bodyPr/>
            <a:lstStyle/>
            <a:p/>
          </p:txBody>
        </p:sp>
        <p:sp>
          <p:nvSpPr>
            <p:cNvPr id="42" name="rc42"/>
            <p:cNvSpPr/>
            <p:nvPr/>
          </p:nvSpPr>
          <p:spPr>
            <a:xfrm>
              <a:off x="6365047" y="4012043"/>
              <a:ext cx="239399" cy="103954"/>
            </a:xfrm>
            <a:prstGeom prst="rect">
              <a:avLst/>
            </a:prstGeom>
            <a:solidFill>
              <a:srgbClr val="1CABE2">
                <a:alpha val="85098"/>
              </a:srgbClr>
            </a:solidFill>
          </p:spPr>
          <p:txBody>
            <a:bodyPr/>
            <a:lstStyle/>
            <a:p/>
          </p:txBody>
        </p:sp>
        <p:sp>
          <p:nvSpPr>
            <p:cNvPr id="43" name="rc43"/>
            <p:cNvSpPr/>
            <p:nvPr/>
          </p:nvSpPr>
          <p:spPr>
            <a:xfrm>
              <a:off x="6631046" y="4090801"/>
              <a:ext cx="239399" cy="25196"/>
            </a:xfrm>
            <a:prstGeom prst="rect">
              <a:avLst/>
            </a:prstGeom>
            <a:solidFill>
              <a:srgbClr val="1CABE2">
                <a:alpha val="85098"/>
              </a:srgbClr>
            </a:solidFill>
          </p:spPr>
          <p:txBody>
            <a:bodyPr/>
            <a:lstStyle/>
            <a:p/>
          </p:txBody>
        </p:sp>
        <p:sp>
          <p:nvSpPr>
            <p:cNvPr id="44" name="rc44"/>
            <p:cNvSpPr/>
            <p:nvPr/>
          </p:nvSpPr>
          <p:spPr>
            <a:xfrm>
              <a:off x="6897046" y="3892589"/>
              <a:ext cx="239399" cy="223408"/>
            </a:xfrm>
            <a:prstGeom prst="rect">
              <a:avLst/>
            </a:prstGeom>
            <a:solidFill>
              <a:srgbClr val="1CABE2">
                <a:alpha val="85098"/>
              </a:srgbClr>
            </a:solidFill>
          </p:spPr>
          <p:txBody>
            <a:bodyPr/>
            <a:lstStyle/>
            <a:p/>
          </p:txBody>
        </p:sp>
        <p:sp>
          <p:nvSpPr>
            <p:cNvPr id="45" name="rc45"/>
            <p:cNvSpPr/>
            <p:nvPr/>
          </p:nvSpPr>
          <p:spPr>
            <a:xfrm>
              <a:off x="7163045" y="3967299"/>
              <a:ext cx="239399" cy="148697"/>
            </a:xfrm>
            <a:prstGeom prst="rect">
              <a:avLst/>
            </a:prstGeom>
            <a:solidFill>
              <a:srgbClr val="1CABE2">
                <a:alpha val="85098"/>
              </a:srgbClr>
            </a:solidFill>
          </p:spPr>
          <p:txBody>
            <a:bodyPr/>
            <a:lstStyle/>
            <a:p/>
          </p:txBody>
        </p:sp>
        <p:sp>
          <p:nvSpPr>
            <p:cNvPr id="46" name="rc46"/>
            <p:cNvSpPr/>
            <p:nvPr/>
          </p:nvSpPr>
          <p:spPr>
            <a:xfrm>
              <a:off x="7429045" y="4091116"/>
              <a:ext cx="239399" cy="24881"/>
            </a:xfrm>
            <a:prstGeom prst="rect">
              <a:avLst/>
            </a:prstGeom>
            <a:solidFill>
              <a:srgbClr val="1CABE2">
                <a:alpha val="85098"/>
              </a:srgbClr>
            </a:solidFill>
          </p:spPr>
          <p:txBody>
            <a:bodyPr/>
            <a:lstStyle/>
            <a:p/>
          </p:txBody>
        </p:sp>
        <p:sp>
          <p:nvSpPr>
            <p:cNvPr id="47" name="rc47"/>
            <p:cNvSpPr/>
            <p:nvPr/>
          </p:nvSpPr>
          <p:spPr>
            <a:xfrm>
              <a:off x="7695045" y="4015822"/>
              <a:ext cx="239399" cy="100175"/>
            </a:xfrm>
            <a:prstGeom prst="rect">
              <a:avLst/>
            </a:prstGeom>
            <a:solidFill>
              <a:srgbClr val="1CABE2">
                <a:alpha val="85098"/>
              </a:srgbClr>
            </a:solidFill>
          </p:spPr>
          <p:txBody>
            <a:bodyPr/>
            <a:lstStyle/>
            <a:p/>
          </p:txBody>
        </p:sp>
        <p:sp>
          <p:nvSpPr>
            <p:cNvPr id="48" name="rc48"/>
            <p:cNvSpPr/>
            <p:nvPr/>
          </p:nvSpPr>
          <p:spPr>
            <a:xfrm>
              <a:off x="7961044" y="3764684"/>
              <a:ext cx="239399" cy="351312"/>
            </a:xfrm>
            <a:prstGeom prst="rect">
              <a:avLst/>
            </a:prstGeom>
            <a:solidFill>
              <a:srgbClr val="1CABE2">
                <a:alpha val="85098"/>
              </a:srgbClr>
            </a:solidFill>
          </p:spPr>
          <p:txBody>
            <a:bodyPr/>
            <a:lstStyle/>
            <a:p/>
          </p:txBody>
        </p:sp>
        <p:sp>
          <p:nvSpPr>
            <p:cNvPr id="49" name="rc49"/>
            <p:cNvSpPr/>
            <p:nvPr/>
          </p:nvSpPr>
          <p:spPr>
            <a:xfrm>
              <a:off x="1311054" y="3616831"/>
              <a:ext cx="239399" cy="341535"/>
            </a:xfrm>
            <a:prstGeom prst="rect">
              <a:avLst/>
            </a:prstGeom>
            <a:solidFill>
              <a:srgbClr val="B3B3B3">
                <a:alpha val="85098"/>
              </a:srgbClr>
            </a:solidFill>
          </p:spPr>
          <p:txBody>
            <a:bodyPr/>
            <a:lstStyle/>
            <a:p/>
          </p:txBody>
        </p:sp>
        <p:sp>
          <p:nvSpPr>
            <p:cNvPr id="50" name="rc50"/>
            <p:cNvSpPr/>
            <p:nvPr/>
          </p:nvSpPr>
          <p:spPr>
            <a:xfrm>
              <a:off x="1577053" y="3506859"/>
              <a:ext cx="239399" cy="423745"/>
            </a:xfrm>
            <a:prstGeom prst="rect">
              <a:avLst/>
            </a:prstGeom>
            <a:solidFill>
              <a:srgbClr val="B3B3B3">
                <a:alpha val="85098"/>
              </a:srgbClr>
            </a:solidFill>
          </p:spPr>
          <p:txBody>
            <a:bodyPr/>
            <a:lstStyle/>
            <a:p/>
          </p:txBody>
        </p:sp>
        <p:sp>
          <p:nvSpPr>
            <p:cNvPr id="51" name="rc51"/>
            <p:cNvSpPr/>
            <p:nvPr/>
          </p:nvSpPr>
          <p:spPr>
            <a:xfrm>
              <a:off x="1843053" y="3640412"/>
              <a:ext cx="239399" cy="290634"/>
            </a:xfrm>
            <a:prstGeom prst="rect">
              <a:avLst/>
            </a:prstGeom>
            <a:solidFill>
              <a:srgbClr val="B3B3B3">
                <a:alpha val="85098"/>
              </a:srgbClr>
            </a:solidFill>
          </p:spPr>
          <p:txBody>
            <a:bodyPr/>
            <a:lstStyle/>
            <a:p/>
          </p:txBody>
        </p:sp>
        <p:sp>
          <p:nvSpPr>
            <p:cNvPr id="52" name="rc52"/>
            <p:cNvSpPr/>
            <p:nvPr/>
          </p:nvSpPr>
          <p:spPr>
            <a:xfrm>
              <a:off x="2109053" y="3693545"/>
              <a:ext cx="239399" cy="316835"/>
            </a:xfrm>
            <a:prstGeom prst="rect">
              <a:avLst/>
            </a:prstGeom>
            <a:solidFill>
              <a:srgbClr val="B3B3B3">
                <a:alpha val="85098"/>
              </a:srgbClr>
            </a:solidFill>
          </p:spPr>
          <p:txBody>
            <a:bodyPr/>
            <a:lstStyle/>
            <a:p/>
          </p:txBody>
        </p:sp>
        <p:sp>
          <p:nvSpPr>
            <p:cNvPr id="53" name="rc53"/>
            <p:cNvSpPr/>
            <p:nvPr/>
          </p:nvSpPr>
          <p:spPr>
            <a:xfrm>
              <a:off x="2375052" y="3772732"/>
              <a:ext cx="239399" cy="290453"/>
            </a:xfrm>
            <a:prstGeom prst="rect">
              <a:avLst/>
            </a:prstGeom>
            <a:solidFill>
              <a:srgbClr val="B3B3B3">
                <a:alpha val="85098"/>
              </a:srgbClr>
            </a:solidFill>
          </p:spPr>
          <p:txBody>
            <a:bodyPr/>
            <a:lstStyle/>
            <a:p/>
          </p:txBody>
        </p:sp>
        <p:sp>
          <p:nvSpPr>
            <p:cNvPr id="54" name="rc54"/>
            <p:cNvSpPr/>
            <p:nvPr/>
          </p:nvSpPr>
          <p:spPr>
            <a:xfrm>
              <a:off x="2641052" y="3775493"/>
              <a:ext cx="239399" cy="261926"/>
            </a:xfrm>
            <a:prstGeom prst="rect">
              <a:avLst/>
            </a:prstGeom>
            <a:solidFill>
              <a:srgbClr val="B3B3B3">
                <a:alpha val="85098"/>
              </a:srgbClr>
            </a:solidFill>
          </p:spPr>
          <p:txBody>
            <a:bodyPr/>
            <a:lstStyle/>
            <a:p/>
          </p:txBody>
        </p:sp>
        <p:sp>
          <p:nvSpPr>
            <p:cNvPr id="55" name="rc55"/>
            <p:cNvSpPr/>
            <p:nvPr/>
          </p:nvSpPr>
          <p:spPr>
            <a:xfrm>
              <a:off x="2907052" y="3828526"/>
              <a:ext cx="239399" cy="156806"/>
            </a:xfrm>
            <a:prstGeom prst="rect">
              <a:avLst/>
            </a:prstGeom>
            <a:solidFill>
              <a:srgbClr val="B3B3B3">
                <a:alpha val="85098"/>
              </a:srgbClr>
            </a:solidFill>
          </p:spPr>
          <p:txBody>
            <a:bodyPr/>
            <a:lstStyle/>
            <a:p/>
          </p:txBody>
        </p:sp>
        <p:sp>
          <p:nvSpPr>
            <p:cNvPr id="56" name="rc56"/>
            <p:cNvSpPr/>
            <p:nvPr/>
          </p:nvSpPr>
          <p:spPr>
            <a:xfrm>
              <a:off x="3173051" y="3723312"/>
              <a:ext cx="239399" cy="78537"/>
            </a:xfrm>
            <a:prstGeom prst="rect">
              <a:avLst/>
            </a:prstGeom>
            <a:solidFill>
              <a:srgbClr val="B3B3B3">
                <a:alpha val="85098"/>
              </a:srgbClr>
            </a:solidFill>
          </p:spPr>
          <p:txBody>
            <a:bodyPr/>
            <a:lstStyle/>
            <a:p/>
          </p:txBody>
        </p:sp>
        <p:sp>
          <p:nvSpPr>
            <p:cNvPr id="57" name="rc57"/>
            <p:cNvSpPr/>
            <p:nvPr/>
          </p:nvSpPr>
          <p:spPr>
            <a:xfrm>
              <a:off x="3439051" y="3985640"/>
              <a:ext cx="239399" cy="104282"/>
            </a:xfrm>
            <a:prstGeom prst="rect">
              <a:avLst/>
            </a:prstGeom>
            <a:solidFill>
              <a:srgbClr val="B3B3B3">
                <a:alpha val="85098"/>
              </a:srgbClr>
            </a:solidFill>
          </p:spPr>
          <p:txBody>
            <a:bodyPr/>
            <a:lstStyle/>
            <a:p/>
          </p:txBody>
        </p:sp>
        <p:sp>
          <p:nvSpPr>
            <p:cNvPr id="58" name="rc58"/>
            <p:cNvSpPr/>
            <p:nvPr/>
          </p:nvSpPr>
          <p:spPr>
            <a:xfrm>
              <a:off x="3705050" y="3906587"/>
              <a:ext cx="239399" cy="78530"/>
            </a:xfrm>
            <a:prstGeom prst="rect">
              <a:avLst/>
            </a:prstGeom>
            <a:solidFill>
              <a:srgbClr val="B3B3B3">
                <a:alpha val="85098"/>
              </a:srgbClr>
            </a:solidFill>
          </p:spPr>
          <p:txBody>
            <a:bodyPr/>
            <a:lstStyle/>
            <a:p/>
          </p:txBody>
        </p:sp>
        <p:sp>
          <p:nvSpPr>
            <p:cNvPr id="59" name="rc59"/>
            <p:cNvSpPr/>
            <p:nvPr/>
          </p:nvSpPr>
          <p:spPr>
            <a:xfrm>
              <a:off x="3971050" y="3957811"/>
              <a:ext cx="239399" cy="52731"/>
            </a:xfrm>
            <a:prstGeom prst="rect">
              <a:avLst/>
            </a:prstGeom>
            <a:solidFill>
              <a:srgbClr val="B3B3B3">
                <a:alpha val="85098"/>
              </a:srgbClr>
            </a:solidFill>
          </p:spPr>
          <p:txBody>
            <a:bodyPr/>
            <a:lstStyle/>
            <a:p/>
          </p:txBody>
        </p:sp>
        <p:sp>
          <p:nvSpPr>
            <p:cNvPr id="60" name="rc60"/>
            <p:cNvSpPr/>
            <p:nvPr/>
          </p:nvSpPr>
          <p:spPr>
            <a:xfrm>
              <a:off x="4237050" y="3796515"/>
              <a:ext cx="239399" cy="159741"/>
            </a:xfrm>
            <a:prstGeom prst="rect">
              <a:avLst/>
            </a:prstGeom>
            <a:solidFill>
              <a:srgbClr val="B3B3B3">
                <a:alpha val="85098"/>
              </a:srgbClr>
            </a:solidFill>
          </p:spPr>
          <p:txBody>
            <a:bodyPr/>
            <a:lstStyle/>
            <a:p/>
          </p:txBody>
        </p:sp>
        <p:sp>
          <p:nvSpPr>
            <p:cNvPr id="61" name="rc61"/>
            <p:cNvSpPr/>
            <p:nvPr/>
          </p:nvSpPr>
          <p:spPr>
            <a:xfrm>
              <a:off x="4503049" y="4008391"/>
              <a:ext cx="239399" cy="53803"/>
            </a:xfrm>
            <a:prstGeom prst="rect">
              <a:avLst/>
            </a:prstGeom>
            <a:solidFill>
              <a:srgbClr val="B3B3B3">
                <a:alpha val="85098"/>
              </a:srgbClr>
            </a:solidFill>
          </p:spPr>
          <p:txBody>
            <a:bodyPr/>
            <a:lstStyle/>
            <a:p/>
          </p:txBody>
        </p:sp>
        <p:sp>
          <p:nvSpPr>
            <p:cNvPr id="62" name="rc62"/>
            <p:cNvSpPr/>
            <p:nvPr/>
          </p:nvSpPr>
          <p:spPr>
            <a:xfrm>
              <a:off x="4769049" y="4008250"/>
              <a:ext cx="239399" cy="53876"/>
            </a:xfrm>
            <a:prstGeom prst="rect">
              <a:avLst/>
            </a:prstGeom>
            <a:solidFill>
              <a:srgbClr val="B3B3B3">
                <a:alpha val="85098"/>
              </a:srgbClr>
            </a:solidFill>
          </p:spPr>
          <p:txBody>
            <a:bodyPr/>
            <a:lstStyle/>
            <a:p/>
          </p:txBody>
        </p:sp>
        <p:sp>
          <p:nvSpPr>
            <p:cNvPr id="63" name="rc63"/>
            <p:cNvSpPr/>
            <p:nvPr/>
          </p:nvSpPr>
          <p:spPr>
            <a:xfrm>
              <a:off x="5035049" y="3408366"/>
              <a:ext cx="239399" cy="462678"/>
            </a:xfrm>
            <a:prstGeom prst="rect">
              <a:avLst/>
            </a:prstGeom>
            <a:solidFill>
              <a:srgbClr val="B3B3B3">
                <a:alpha val="85098"/>
              </a:srgbClr>
            </a:solidFill>
          </p:spPr>
          <p:txBody>
            <a:bodyPr/>
            <a:lstStyle/>
            <a:p/>
          </p:txBody>
        </p:sp>
        <p:sp>
          <p:nvSpPr>
            <p:cNvPr id="64" name="rc64"/>
            <p:cNvSpPr/>
            <p:nvPr/>
          </p:nvSpPr>
          <p:spPr>
            <a:xfrm>
              <a:off x="5301048" y="3291525"/>
              <a:ext cx="239399" cy="796990"/>
            </a:xfrm>
            <a:prstGeom prst="rect">
              <a:avLst/>
            </a:prstGeom>
            <a:solidFill>
              <a:srgbClr val="B3B3B3">
                <a:alpha val="85098"/>
              </a:srgbClr>
            </a:solidFill>
          </p:spPr>
          <p:txBody>
            <a:bodyPr/>
            <a:lstStyle/>
            <a:p/>
          </p:txBody>
        </p:sp>
        <p:sp>
          <p:nvSpPr>
            <p:cNvPr id="65" name="rc65"/>
            <p:cNvSpPr/>
            <p:nvPr/>
          </p:nvSpPr>
          <p:spPr>
            <a:xfrm>
              <a:off x="5567048" y="3644560"/>
              <a:ext cx="239399" cy="443707"/>
            </a:xfrm>
            <a:prstGeom prst="rect">
              <a:avLst/>
            </a:prstGeom>
            <a:solidFill>
              <a:srgbClr val="B3B3B3">
                <a:alpha val="85098"/>
              </a:srgbClr>
            </a:solidFill>
          </p:spPr>
          <p:txBody>
            <a:bodyPr/>
            <a:lstStyle/>
            <a:p/>
          </p:txBody>
        </p:sp>
        <p:sp>
          <p:nvSpPr>
            <p:cNvPr id="66" name="rc66"/>
            <p:cNvSpPr/>
            <p:nvPr/>
          </p:nvSpPr>
          <p:spPr>
            <a:xfrm>
              <a:off x="5833047" y="3869342"/>
              <a:ext cx="239399" cy="191839"/>
            </a:xfrm>
            <a:prstGeom prst="rect">
              <a:avLst/>
            </a:prstGeom>
            <a:solidFill>
              <a:srgbClr val="B3B3B3">
                <a:alpha val="85098"/>
              </a:srgbClr>
            </a:solidFill>
          </p:spPr>
          <p:txBody>
            <a:bodyPr/>
            <a:lstStyle/>
            <a:p/>
          </p:txBody>
        </p:sp>
        <p:sp>
          <p:nvSpPr>
            <p:cNvPr id="67" name="rc67"/>
            <p:cNvSpPr/>
            <p:nvPr/>
          </p:nvSpPr>
          <p:spPr>
            <a:xfrm>
              <a:off x="6099047" y="3711960"/>
              <a:ext cx="239399" cy="242426"/>
            </a:xfrm>
            <a:prstGeom prst="rect">
              <a:avLst/>
            </a:prstGeom>
            <a:solidFill>
              <a:srgbClr val="B3B3B3">
                <a:alpha val="85098"/>
              </a:srgbClr>
            </a:solidFill>
          </p:spPr>
          <p:txBody>
            <a:bodyPr/>
            <a:lstStyle/>
            <a:p/>
          </p:txBody>
        </p:sp>
        <p:sp>
          <p:nvSpPr>
            <p:cNvPr id="68" name="rc68"/>
            <p:cNvSpPr/>
            <p:nvPr/>
          </p:nvSpPr>
          <p:spPr>
            <a:xfrm>
              <a:off x="6365047" y="3804134"/>
              <a:ext cx="239399" cy="207908"/>
            </a:xfrm>
            <a:prstGeom prst="rect">
              <a:avLst/>
            </a:prstGeom>
            <a:solidFill>
              <a:srgbClr val="B3B3B3">
                <a:alpha val="85098"/>
              </a:srgbClr>
            </a:solidFill>
          </p:spPr>
          <p:txBody>
            <a:bodyPr/>
            <a:lstStyle/>
            <a:p/>
          </p:txBody>
        </p:sp>
        <p:sp>
          <p:nvSpPr>
            <p:cNvPr id="69" name="rc69"/>
            <p:cNvSpPr/>
            <p:nvPr/>
          </p:nvSpPr>
          <p:spPr>
            <a:xfrm>
              <a:off x="6631046" y="3864042"/>
              <a:ext cx="239399" cy="226759"/>
            </a:xfrm>
            <a:prstGeom prst="rect">
              <a:avLst/>
            </a:prstGeom>
            <a:solidFill>
              <a:srgbClr val="B3B3B3">
                <a:alpha val="85098"/>
              </a:srgbClr>
            </a:solidFill>
          </p:spPr>
          <p:txBody>
            <a:bodyPr/>
            <a:lstStyle/>
            <a:p/>
          </p:txBody>
        </p:sp>
        <p:sp>
          <p:nvSpPr>
            <p:cNvPr id="70" name="rc70"/>
            <p:cNvSpPr/>
            <p:nvPr/>
          </p:nvSpPr>
          <p:spPr>
            <a:xfrm>
              <a:off x="6897046" y="3619538"/>
              <a:ext cx="239399" cy="273050"/>
            </a:xfrm>
            <a:prstGeom prst="rect">
              <a:avLst/>
            </a:prstGeom>
            <a:solidFill>
              <a:srgbClr val="B3B3B3">
                <a:alpha val="85098"/>
              </a:srgbClr>
            </a:solidFill>
          </p:spPr>
          <p:txBody>
            <a:bodyPr/>
            <a:lstStyle/>
            <a:p/>
          </p:txBody>
        </p:sp>
        <p:sp>
          <p:nvSpPr>
            <p:cNvPr id="71" name="rc71"/>
            <p:cNvSpPr/>
            <p:nvPr/>
          </p:nvSpPr>
          <p:spPr>
            <a:xfrm>
              <a:off x="7163045" y="3645110"/>
              <a:ext cx="239399" cy="322189"/>
            </a:xfrm>
            <a:prstGeom prst="rect">
              <a:avLst/>
            </a:prstGeom>
            <a:solidFill>
              <a:srgbClr val="B3B3B3">
                <a:alpha val="85098"/>
              </a:srgbClr>
            </a:solidFill>
          </p:spPr>
          <p:txBody>
            <a:bodyPr/>
            <a:lstStyle/>
            <a:p/>
          </p:txBody>
        </p:sp>
        <p:sp>
          <p:nvSpPr>
            <p:cNvPr id="72" name="rc72"/>
            <p:cNvSpPr/>
            <p:nvPr/>
          </p:nvSpPr>
          <p:spPr>
            <a:xfrm>
              <a:off x="7429045" y="3817449"/>
              <a:ext cx="239399" cy="273667"/>
            </a:xfrm>
            <a:prstGeom prst="rect">
              <a:avLst/>
            </a:prstGeom>
            <a:solidFill>
              <a:srgbClr val="B3B3B3">
                <a:alpha val="85098"/>
              </a:srgbClr>
            </a:solidFill>
          </p:spPr>
          <p:txBody>
            <a:bodyPr/>
            <a:lstStyle/>
            <a:p/>
          </p:txBody>
        </p:sp>
        <p:sp>
          <p:nvSpPr>
            <p:cNvPr id="73" name="rc73"/>
            <p:cNvSpPr/>
            <p:nvPr/>
          </p:nvSpPr>
          <p:spPr>
            <a:xfrm>
              <a:off x="7695045" y="3865556"/>
              <a:ext cx="239399" cy="150265"/>
            </a:xfrm>
            <a:prstGeom prst="rect">
              <a:avLst/>
            </a:prstGeom>
            <a:solidFill>
              <a:srgbClr val="B3B3B3">
                <a:alpha val="85098"/>
              </a:srgbClr>
            </a:solidFill>
          </p:spPr>
          <p:txBody>
            <a:bodyPr/>
            <a:lstStyle/>
            <a:p/>
          </p:txBody>
        </p:sp>
        <p:sp>
          <p:nvSpPr>
            <p:cNvPr id="74" name="rc74"/>
            <p:cNvSpPr/>
            <p:nvPr/>
          </p:nvSpPr>
          <p:spPr>
            <a:xfrm>
              <a:off x="7961044" y="3538836"/>
              <a:ext cx="239399" cy="225847"/>
            </a:xfrm>
            <a:prstGeom prst="rect">
              <a:avLst/>
            </a:prstGeom>
            <a:solidFill>
              <a:srgbClr val="B3B3B3">
                <a:alpha val="85098"/>
              </a:srgbClr>
            </a:solidFill>
          </p:spPr>
          <p:txBody>
            <a:bodyPr/>
            <a:lstStyle/>
            <a:p/>
          </p:txBody>
        </p:sp>
        <p:sp>
          <p:nvSpPr>
            <p:cNvPr id="75" name="pl75"/>
            <p:cNvSpPr/>
            <p:nvPr/>
          </p:nvSpPr>
          <p:spPr>
            <a:xfrm>
              <a:off x="1430754" y="2075428"/>
              <a:ext cx="6649990" cy="267953"/>
            </a:xfrm>
            <a:custGeom>
              <a:avLst/>
              <a:pathLst>
                <a:path w="6649990" h="267953">
                  <a:moveTo>
                    <a:pt x="0" y="103059"/>
                  </a:moveTo>
                  <a:lnTo>
                    <a:pt x="265999" y="123670"/>
                  </a:lnTo>
                  <a:lnTo>
                    <a:pt x="531999" y="123670"/>
                  </a:lnTo>
                  <a:lnTo>
                    <a:pt x="797998" y="61835"/>
                  </a:lnTo>
                  <a:lnTo>
                    <a:pt x="1063998" y="20611"/>
                  </a:lnTo>
                  <a:lnTo>
                    <a:pt x="1329998" y="41223"/>
                  </a:lnTo>
                  <a:lnTo>
                    <a:pt x="1595997" y="82447"/>
                  </a:lnTo>
                  <a:lnTo>
                    <a:pt x="1861997" y="226729"/>
                  </a:lnTo>
                  <a:lnTo>
                    <a:pt x="2127996" y="0"/>
                  </a:lnTo>
                  <a:lnTo>
                    <a:pt x="2393996" y="82447"/>
                  </a:lnTo>
                  <a:lnTo>
                    <a:pt x="2659996" y="61835"/>
                  </a:lnTo>
                  <a:lnTo>
                    <a:pt x="2925995" y="103059"/>
                  </a:lnTo>
                  <a:lnTo>
                    <a:pt x="3191995" y="20611"/>
                  </a:lnTo>
                  <a:lnTo>
                    <a:pt x="3457995" y="20611"/>
                  </a:lnTo>
                  <a:lnTo>
                    <a:pt x="3723994" y="164894"/>
                  </a:lnTo>
                  <a:lnTo>
                    <a:pt x="3989994" y="0"/>
                  </a:lnTo>
                  <a:lnTo>
                    <a:pt x="4255993" y="0"/>
                  </a:lnTo>
                  <a:lnTo>
                    <a:pt x="4521993" y="20611"/>
                  </a:lnTo>
                  <a:lnTo>
                    <a:pt x="4787993" y="103059"/>
                  </a:lnTo>
                  <a:lnTo>
                    <a:pt x="5053992" y="61835"/>
                  </a:lnTo>
                  <a:lnTo>
                    <a:pt x="5319992" y="0"/>
                  </a:lnTo>
                  <a:lnTo>
                    <a:pt x="5585991" y="164894"/>
                  </a:lnTo>
                  <a:lnTo>
                    <a:pt x="5851991" y="103059"/>
                  </a:lnTo>
                  <a:lnTo>
                    <a:pt x="6117991" y="0"/>
                  </a:lnTo>
                  <a:lnTo>
                    <a:pt x="6383990" y="61835"/>
                  </a:lnTo>
                  <a:lnTo>
                    <a:pt x="6649990" y="267953"/>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37264"/>
              <a:ext cx="6649990" cy="535906"/>
            </a:xfrm>
            <a:custGeom>
              <a:avLst/>
              <a:pathLst>
                <a:path w="6649990" h="535906">
                  <a:moveTo>
                    <a:pt x="0" y="309177"/>
                  </a:moveTo>
                  <a:lnTo>
                    <a:pt x="265999" y="391624"/>
                  </a:lnTo>
                  <a:lnTo>
                    <a:pt x="531999" y="288565"/>
                  </a:lnTo>
                  <a:lnTo>
                    <a:pt x="797998" y="247341"/>
                  </a:lnTo>
                  <a:lnTo>
                    <a:pt x="1063998" y="185506"/>
                  </a:lnTo>
                  <a:lnTo>
                    <a:pt x="1329998" y="185506"/>
                  </a:lnTo>
                  <a:lnTo>
                    <a:pt x="1595997" y="144282"/>
                  </a:lnTo>
                  <a:lnTo>
                    <a:pt x="1861997" y="226729"/>
                  </a:lnTo>
                  <a:lnTo>
                    <a:pt x="2127996" y="20611"/>
                  </a:lnTo>
                  <a:lnTo>
                    <a:pt x="2393996" y="82447"/>
                  </a:lnTo>
                  <a:lnTo>
                    <a:pt x="2659996" y="41223"/>
                  </a:lnTo>
                  <a:lnTo>
                    <a:pt x="2925995" y="164894"/>
                  </a:lnTo>
                  <a:lnTo>
                    <a:pt x="3191995" y="0"/>
                  </a:lnTo>
                  <a:lnTo>
                    <a:pt x="3457995" y="0"/>
                  </a:lnTo>
                  <a:lnTo>
                    <a:pt x="3723994" y="453459"/>
                  </a:lnTo>
                  <a:lnTo>
                    <a:pt x="3989994" y="535906"/>
                  </a:lnTo>
                  <a:lnTo>
                    <a:pt x="4255993" y="267953"/>
                  </a:lnTo>
                  <a:lnTo>
                    <a:pt x="4521993" y="103059"/>
                  </a:lnTo>
                  <a:lnTo>
                    <a:pt x="4787993" y="226729"/>
                  </a:lnTo>
                  <a:lnTo>
                    <a:pt x="5053992" y="164894"/>
                  </a:lnTo>
                  <a:lnTo>
                    <a:pt x="5319992" y="123670"/>
                  </a:lnTo>
                  <a:lnTo>
                    <a:pt x="5585991" y="329788"/>
                  </a:lnTo>
                  <a:lnTo>
                    <a:pt x="5851991" y="309177"/>
                  </a:lnTo>
                  <a:lnTo>
                    <a:pt x="6117991" y="164894"/>
                  </a:lnTo>
                  <a:lnTo>
                    <a:pt x="6383990" y="123670"/>
                  </a:lnTo>
                  <a:lnTo>
                    <a:pt x="6649990" y="391624"/>
                  </a:lnTo>
                </a:path>
              </a:pathLst>
            </a:custGeom>
            <a:ln w="27101" cap="flat">
              <a:solidFill>
                <a:srgbClr val="F26A21">
                  <a:alpha val="100000"/>
                </a:srgbClr>
              </a:solidFill>
              <a:prstDash val="solid"/>
              <a:round/>
            </a:ln>
          </p:spPr>
          <p:txBody>
            <a:bodyPr/>
            <a:lstStyle/>
            <a:p/>
          </p:txBody>
        </p:sp>
        <p:sp>
          <p:nvSpPr>
            <p:cNvPr id="77" name="tx77"/>
            <p:cNvSpPr/>
            <p:nvPr/>
          </p:nvSpPr>
          <p:spPr>
            <a:xfrm>
              <a:off x="137046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90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4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2045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7046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9" name="tx89"/>
            <p:cNvSpPr/>
            <p:nvPr/>
          </p:nvSpPr>
          <p:spPr>
            <a:xfrm>
              <a:off x="270046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0" name="tx90"/>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536045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90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695645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5" name="tx95"/>
            <p:cNvSpPr/>
            <p:nvPr/>
          </p:nvSpPr>
          <p:spPr>
            <a:xfrm>
              <a:off x="7222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7488455"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7" name="tx97"/>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802045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1370464" y="39980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2700462" y="40375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30460" y="4022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5390603" y="40634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424457" y="402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6720601" y="406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5" name="tx105"/>
            <p:cNvSpPr/>
            <p:nvPr/>
          </p:nvSpPr>
          <p:spPr>
            <a:xfrm>
              <a:off x="6956456" y="3963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6" name="tx106"/>
            <p:cNvSpPr/>
            <p:nvPr/>
          </p:nvSpPr>
          <p:spPr>
            <a:xfrm>
              <a:off x="7222456" y="40025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7" name="tx107"/>
            <p:cNvSpPr/>
            <p:nvPr/>
          </p:nvSpPr>
          <p:spPr>
            <a:xfrm>
              <a:off x="7518600" y="40647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8" name="tx108"/>
            <p:cNvSpPr/>
            <p:nvPr/>
          </p:nvSpPr>
          <p:spPr>
            <a:xfrm>
              <a:off x="7754455" y="402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8020454" y="3899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0" name="tx110"/>
            <p:cNvSpPr/>
            <p:nvPr/>
          </p:nvSpPr>
          <p:spPr>
            <a:xfrm>
              <a:off x="1370464" y="37471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1" name="tx111"/>
            <p:cNvSpPr/>
            <p:nvPr/>
          </p:nvSpPr>
          <p:spPr>
            <a:xfrm>
              <a:off x="2700462" y="3865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2" name="tx112"/>
            <p:cNvSpPr/>
            <p:nvPr/>
          </p:nvSpPr>
          <p:spPr>
            <a:xfrm>
              <a:off x="4060605" y="3943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3" name="tx113"/>
            <p:cNvSpPr/>
            <p:nvPr/>
          </p:nvSpPr>
          <p:spPr>
            <a:xfrm>
              <a:off x="5330313" y="3649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14" name="tx114"/>
            <p:cNvSpPr/>
            <p:nvPr/>
          </p:nvSpPr>
          <p:spPr>
            <a:xfrm>
              <a:off x="6424457" y="38675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5" name="tx115"/>
            <p:cNvSpPr/>
            <p:nvPr/>
          </p:nvSpPr>
          <p:spPr>
            <a:xfrm>
              <a:off x="6690456" y="3936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6956456" y="37169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7" name="tx117"/>
            <p:cNvSpPr/>
            <p:nvPr/>
          </p:nvSpPr>
          <p:spPr>
            <a:xfrm>
              <a:off x="7222456" y="37657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8" name="tx118"/>
            <p:cNvSpPr/>
            <p:nvPr/>
          </p:nvSpPr>
          <p:spPr>
            <a:xfrm>
              <a:off x="7488455" y="39151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9" name="tx119"/>
            <p:cNvSpPr/>
            <p:nvPr/>
          </p:nvSpPr>
          <p:spPr>
            <a:xfrm>
              <a:off x="7754455" y="3901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20" name="tx120"/>
            <p:cNvSpPr/>
            <p:nvPr/>
          </p:nvSpPr>
          <p:spPr>
            <a:xfrm>
              <a:off x="8020454" y="3611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21" name="tx121"/>
            <p:cNvSpPr/>
            <p:nvPr/>
          </p:nvSpPr>
          <p:spPr>
            <a:xfrm>
              <a:off x="1370464" y="35004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2" name="tx122"/>
            <p:cNvSpPr/>
            <p:nvPr/>
          </p:nvSpPr>
          <p:spPr>
            <a:xfrm>
              <a:off x="2700462" y="36574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3" name="tx123"/>
            <p:cNvSpPr/>
            <p:nvPr/>
          </p:nvSpPr>
          <p:spPr>
            <a:xfrm>
              <a:off x="4030460" y="38410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5330313"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25" name="tx125"/>
            <p:cNvSpPr/>
            <p:nvPr/>
          </p:nvSpPr>
          <p:spPr>
            <a:xfrm>
              <a:off x="6424457" y="36877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6" name="tx126"/>
            <p:cNvSpPr/>
            <p:nvPr/>
          </p:nvSpPr>
          <p:spPr>
            <a:xfrm>
              <a:off x="6690456" y="3745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6956456" y="35031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8" name="tx128"/>
            <p:cNvSpPr/>
            <p:nvPr/>
          </p:nvSpPr>
          <p:spPr>
            <a:xfrm>
              <a:off x="7222456" y="35270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9" name="tx129"/>
            <p:cNvSpPr/>
            <p:nvPr/>
          </p:nvSpPr>
          <p:spPr>
            <a:xfrm>
              <a:off x="7488455" y="369972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30" name="tx130"/>
            <p:cNvSpPr/>
            <p:nvPr/>
          </p:nvSpPr>
          <p:spPr>
            <a:xfrm>
              <a:off x="7754455" y="37474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31" name="tx131"/>
            <p:cNvSpPr/>
            <p:nvPr/>
          </p:nvSpPr>
          <p:spPr>
            <a:xfrm>
              <a:off x="8020454" y="342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937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7236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05347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3" name="tx153"/>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3" name="tx163"/>
            <p:cNvSpPr/>
            <p:nvPr/>
          </p:nvSpPr>
          <p:spPr>
            <a:xfrm>
              <a:off x="966584"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4" name="pl164"/>
            <p:cNvSpPr/>
            <p:nvPr/>
          </p:nvSpPr>
          <p:spPr>
            <a:xfrm>
              <a:off x="23109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3106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3103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3101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3107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105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3102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1240872" cy="119033"/>
            </a:xfrm>
            <a:prstGeom prst="rect">
              <a:avLst/>
            </a:prstGeom>
            <a:solidFill>
              <a:srgbClr val="1CABE2">
                <a:alpha val="85098"/>
              </a:srgbClr>
            </a:solidFill>
          </p:spPr>
          <p:txBody>
            <a:bodyPr/>
            <a:lstStyle/>
            <a:p/>
          </p:txBody>
        </p:sp>
        <p:sp>
          <p:nvSpPr>
            <p:cNvPr id="176" name="rc176"/>
            <p:cNvSpPr/>
            <p:nvPr/>
          </p:nvSpPr>
          <p:spPr>
            <a:xfrm>
              <a:off x="1311054" y="5577352"/>
              <a:ext cx="1195758" cy="119033"/>
            </a:xfrm>
            <a:prstGeom prst="rect">
              <a:avLst/>
            </a:prstGeom>
            <a:solidFill>
              <a:srgbClr val="1CABE2">
                <a:alpha val="85098"/>
              </a:srgbClr>
            </a:solidFill>
          </p:spPr>
          <p:txBody>
            <a:bodyPr/>
            <a:lstStyle/>
            <a:p/>
          </p:txBody>
        </p:sp>
        <p:sp>
          <p:nvSpPr>
            <p:cNvPr id="177" name="rc177"/>
            <p:cNvSpPr/>
            <p:nvPr/>
          </p:nvSpPr>
          <p:spPr>
            <a:xfrm>
              <a:off x="1311054" y="5428560"/>
              <a:ext cx="4193513" cy="119033"/>
            </a:xfrm>
            <a:prstGeom prst="rect">
              <a:avLst/>
            </a:prstGeom>
            <a:solidFill>
              <a:srgbClr val="1CABE2">
                <a:alpha val="85098"/>
              </a:srgbClr>
            </a:solidFill>
          </p:spPr>
          <p:txBody>
            <a:bodyPr/>
            <a:lstStyle/>
            <a:p/>
          </p:txBody>
        </p:sp>
        <p:sp>
          <p:nvSpPr>
            <p:cNvPr id="178" name="rc178"/>
            <p:cNvSpPr/>
            <p:nvPr/>
          </p:nvSpPr>
          <p:spPr>
            <a:xfrm>
              <a:off x="2551926" y="5726143"/>
              <a:ext cx="2481745" cy="119033"/>
            </a:xfrm>
            <a:prstGeom prst="rect">
              <a:avLst/>
            </a:prstGeom>
            <a:solidFill>
              <a:srgbClr val="B3B3B3">
                <a:alpha val="85098"/>
              </a:srgbClr>
            </a:solidFill>
          </p:spPr>
          <p:txBody>
            <a:bodyPr/>
            <a:lstStyle/>
            <a:p/>
          </p:txBody>
        </p:sp>
        <p:sp>
          <p:nvSpPr>
            <p:cNvPr id="179" name="rc179"/>
            <p:cNvSpPr/>
            <p:nvPr/>
          </p:nvSpPr>
          <p:spPr>
            <a:xfrm>
              <a:off x="2506812" y="5577352"/>
              <a:ext cx="1793677" cy="119033"/>
            </a:xfrm>
            <a:prstGeom prst="rect">
              <a:avLst/>
            </a:prstGeom>
            <a:solidFill>
              <a:srgbClr val="B3B3B3">
                <a:alpha val="85098"/>
              </a:srgbClr>
            </a:solidFill>
          </p:spPr>
          <p:txBody>
            <a:bodyPr/>
            <a:lstStyle/>
            <a:p/>
          </p:txBody>
        </p:sp>
        <p:sp>
          <p:nvSpPr>
            <p:cNvPr id="180" name="rc180"/>
            <p:cNvSpPr/>
            <p:nvPr/>
          </p:nvSpPr>
          <p:spPr>
            <a:xfrm>
              <a:off x="5504568" y="5428560"/>
              <a:ext cx="2695876" cy="119033"/>
            </a:xfrm>
            <a:prstGeom prst="rect">
              <a:avLst/>
            </a:prstGeom>
            <a:solidFill>
              <a:srgbClr val="B3B3B3">
                <a:alpha val="85098"/>
              </a:srgbClr>
            </a:solidFill>
          </p:spPr>
          <p:txBody>
            <a:bodyPr/>
            <a:lstStyle/>
            <a:p/>
          </p:txBody>
        </p:sp>
        <p:sp>
          <p:nvSpPr>
            <p:cNvPr id="181" name="tx181"/>
            <p:cNvSpPr/>
            <p:nvPr/>
          </p:nvSpPr>
          <p:spPr>
            <a:xfrm>
              <a:off x="51461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a:t>
              </a:r>
            </a:p>
          </p:txBody>
        </p:sp>
        <p:sp>
          <p:nvSpPr>
            <p:cNvPr id="182" name="tx182"/>
            <p:cNvSpPr/>
            <p:nvPr/>
          </p:nvSpPr>
          <p:spPr>
            <a:xfrm>
              <a:off x="441301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a:t>
              </a:r>
            </a:p>
          </p:txBody>
        </p:sp>
        <p:sp>
          <p:nvSpPr>
            <p:cNvPr id="183" name="tx183"/>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86.1</a:t>
              </a:r>
            </a:p>
          </p:txBody>
        </p:sp>
        <p:sp>
          <p:nvSpPr>
            <p:cNvPr id="184" name="tx184"/>
            <p:cNvSpPr/>
            <p:nvPr/>
          </p:nvSpPr>
          <p:spPr>
            <a:xfrm>
              <a:off x="181896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85" name="tx185"/>
            <p:cNvSpPr/>
            <p:nvPr/>
          </p:nvSpPr>
          <p:spPr>
            <a:xfrm>
              <a:off x="179640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86" name="tx186"/>
            <p:cNvSpPr/>
            <p:nvPr/>
          </p:nvSpPr>
          <p:spPr>
            <a:xfrm>
              <a:off x="329528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52.4</a:t>
              </a:r>
            </a:p>
          </p:txBody>
        </p:sp>
        <p:sp>
          <p:nvSpPr>
            <p:cNvPr id="187" name="tx187"/>
            <p:cNvSpPr/>
            <p:nvPr/>
          </p:nvSpPr>
          <p:spPr>
            <a:xfrm>
              <a:off x="372849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8" name="tx188"/>
            <p:cNvSpPr/>
            <p:nvPr/>
          </p:nvSpPr>
          <p:spPr>
            <a:xfrm>
              <a:off x="329112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22.4</a:t>
              </a:r>
            </a:p>
          </p:txBody>
        </p:sp>
        <p:sp>
          <p:nvSpPr>
            <p:cNvPr id="189" name="tx189"/>
            <p:cNvSpPr/>
            <p:nvPr/>
          </p:nvSpPr>
          <p:spPr>
            <a:xfrm>
              <a:off x="673997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1865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5" name="tx195"/>
            <p:cNvSpPr/>
            <p:nvPr/>
          </p:nvSpPr>
          <p:spPr>
            <a:xfrm>
              <a:off x="518623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7185960"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Guatemala.
En 2025, la cobertura de la vacuna DTP1 en Guatemala descendió al 86 %. El número de niños que no recibieron ninguna dosis de la vacuna DTP (niños con cero dosis) aumentó de 15 000 en 2024 a 52 000 en 2025.
La cobertura de la DTP3 descendió al 77 % en 2025, lo que dejó a 86 000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86 % y la de la DTP3, del 77 %, lo que dejó a 86 000 niños sin vacunar o con una vacunación incompleta, incluidos 52 000 que no habían recibido ninguna dosis y 34 000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72832"/>
            </a:xfrm>
            <a:custGeom>
              <a:avLst/>
              <a:pathLst>
                <a:path w="3397293" h="272832">
                  <a:moveTo>
                    <a:pt x="0" y="104935"/>
                  </a:moveTo>
                  <a:lnTo>
                    <a:pt x="135891" y="125922"/>
                  </a:lnTo>
                  <a:lnTo>
                    <a:pt x="271783" y="125922"/>
                  </a:lnTo>
                  <a:lnTo>
                    <a:pt x="407675" y="62961"/>
                  </a:lnTo>
                  <a:lnTo>
                    <a:pt x="543566" y="20987"/>
                  </a:lnTo>
                  <a:lnTo>
                    <a:pt x="679458" y="41974"/>
                  </a:lnTo>
                  <a:lnTo>
                    <a:pt x="815350" y="83948"/>
                  </a:lnTo>
                  <a:lnTo>
                    <a:pt x="951242" y="230858"/>
                  </a:lnTo>
                  <a:lnTo>
                    <a:pt x="1087133" y="0"/>
                  </a:lnTo>
                  <a:lnTo>
                    <a:pt x="1223025" y="83948"/>
                  </a:lnTo>
                  <a:lnTo>
                    <a:pt x="1358917" y="62961"/>
                  </a:lnTo>
                  <a:lnTo>
                    <a:pt x="1494809" y="104935"/>
                  </a:lnTo>
                  <a:lnTo>
                    <a:pt x="1630700" y="20987"/>
                  </a:lnTo>
                  <a:lnTo>
                    <a:pt x="1766592" y="20987"/>
                  </a:lnTo>
                  <a:lnTo>
                    <a:pt x="1902484" y="167896"/>
                  </a:lnTo>
                  <a:lnTo>
                    <a:pt x="2038375" y="0"/>
                  </a:lnTo>
                  <a:lnTo>
                    <a:pt x="2174267" y="0"/>
                  </a:lnTo>
                  <a:lnTo>
                    <a:pt x="2310159" y="20987"/>
                  </a:lnTo>
                  <a:lnTo>
                    <a:pt x="2446051" y="104935"/>
                  </a:lnTo>
                  <a:lnTo>
                    <a:pt x="2581942" y="62961"/>
                  </a:lnTo>
                  <a:lnTo>
                    <a:pt x="2717834" y="0"/>
                  </a:lnTo>
                  <a:lnTo>
                    <a:pt x="2853726" y="167896"/>
                  </a:lnTo>
                  <a:lnTo>
                    <a:pt x="2989618" y="104935"/>
                  </a:lnTo>
                  <a:lnTo>
                    <a:pt x="3125509" y="0"/>
                  </a:lnTo>
                  <a:lnTo>
                    <a:pt x="3261401" y="62961"/>
                  </a:lnTo>
                  <a:lnTo>
                    <a:pt x="3397293" y="2728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72832"/>
            </a:xfrm>
            <a:custGeom>
              <a:avLst/>
              <a:pathLst>
                <a:path w="3397293" h="272832">
                  <a:moveTo>
                    <a:pt x="0" y="104935"/>
                  </a:moveTo>
                  <a:lnTo>
                    <a:pt x="135891" y="125922"/>
                  </a:lnTo>
                  <a:lnTo>
                    <a:pt x="271783" y="125922"/>
                  </a:lnTo>
                  <a:lnTo>
                    <a:pt x="407675" y="62961"/>
                  </a:lnTo>
                  <a:lnTo>
                    <a:pt x="543566" y="20987"/>
                  </a:lnTo>
                  <a:lnTo>
                    <a:pt x="679458" y="41974"/>
                  </a:lnTo>
                  <a:lnTo>
                    <a:pt x="815350" y="83948"/>
                  </a:lnTo>
                  <a:lnTo>
                    <a:pt x="951242" y="230858"/>
                  </a:lnTo>
                  <a:lnTo>
                    <a:pt x="1087133" y="0"/>
                  </a:lnTo>
                  <a:lnTo>
                    <a:pt x="1223025" y="83948"/>
                  </a:lnTo>
                  <a:lnTo>
                    <a:pt x="1358917" y="62961"/>
                  </a:lnTo>
                  <a:lnTo>
                    <a:pt x="1494809" y="104935"/>
                  </a:lnTo>
                  <a:lnTo>
                    <a:pt x="1630700" y="20987"/>
                  </a:lnTo>
                  <a:lnTo>
                    <a:pt x="1766592" y="20987"/>
                  </a:lnTo>
                  <a:lnTo>
                    <a:pt x="1902484" y="167896"/>
                  </a:lnTo>
                  <a:lnTo>
                    <a:pt x="2038375" y="0"/>
                  </a:lnTo>
                  <a:lnTo>
                    <a:pt x="2174267" y="0"/>
                  </a:lnTo>
                  <a:lnTo>
                    <a:pt x="2310159" y="20987"/>
                  </a:lnTo>
                  <a:lnTo>
                    <a:pt x="2446051" y="104935"/>
                  </a:lnTo>
                  <a:lnTo>
                    <a:pt x="2581942" y="62961"/>
                  </a:lnTo>
                  <a:lnTo>
                    <a:pt x="2717834" y="0"/>
                  </a:lnTo>
                  <a:lnTo>
                    <a:pt x="2853726" y="167896"/>
                  </a:lnTo>
                  <a:lnTo>
                    <a:pt x="2989618" y="104935"/>
                  </a:lnTo>
                  <a:lnTo>
                    <a:pt x="3125509" y="0"/>
                  </a:lnTo>
                  <a:lnTo>
                    <a:pt x="3261401" y="62961"/>
                  </a:lnTo>
                  <a:lnTo>
                    <a:pt x="3397293" y="2728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72832"/>
            </a:xfrm>
            <a:custGeom>
              <a:avLst/>
              <a:pathLst>
                <a:path w="3397293" h="272832">
                  <a:moveTo>
                    <a:pt x="0" y="104935"/>
                  </a:moveTo>
                  <a:lnTo>
                    <a:pt x="135891" y="125922"/>
                  </a:lnTo>
                  <a:lnTo>
                    <a:pt x="271783" y="125922"/>
                  </a:lnTo>
                  <a:lnTo>
                    <a:pt x="407675" y="62961"/>
                  </a:lnTo>
                  <a:lnTo>
                    <a:pt x="543566" y="20987"/>
                  </a:lnTo>
                  <a:lnTo>
                    <a:pt x="679458" y="41974"/>
                  </a:lnTo>
                  <a:lnTo>
                    <a:pt x="815350" y="83948"/>
                  </a:lnTo>
                  <a:lnTo>
                    <a:pt x="951242" y="230858"/>
                  </a:lnTo>
                  <a:lnTo>
                    <a:pt x="1087133" y="0"/>
                  </a:lnTo>
                  <a:lnTo>
                    <a:pt x="1223025" y="83948"/>
                  </a:lnTo>
                  <a:lnTo>
                    <a:pt x="1358917" y="62961"/>
                  </a:lnTo>
                  <a:lnTo>
                    <a:pt x="1494809" y="104935"/>
                  </a:lnTo>
                  <a:lnTo>
                    <a:pt x="1630700" y="20987"/>
                  </a:lnTo>
                  <a:lnTo>
                    <a:pt x="1766592" y="20987"/>
                  </a:lnTo>
                  <a:lnTo>
                    <a:pt x="1902484" y="167896"/>
                  </a:lnTo>
                  <a:lnTo>
                    <a:pt x="2038375" y="0"/>
                  </a:lnTo>
                  <a:lnTo>
                    <a:pt x="2174267" y="0"/>
                  </a:lnTo>
                  <a:lnTo>
                    <a:pt x="2310159" y="20987"/>
                  </a:lnTo>
                  <a:lnTo>
                    <a:pt x="2446051" y="104935"/>
                  </a:lnTo>
                  <a:lnTo>
                    <a:pt x="2581942" y="62961"/>
                  </a:lnTo>
                  <a:lnTo>
                    <a:pt x="2717834" y="0"/>
                  </a:lnTo>
                  <a:lnTo>
                    <a:pt x="2853726" y="167896"/>
                  </a:lnTo>
                  <a:lnTo>
                    <a:pt x="2989618" y="104935"/>
                  </a:lnTo>
                  <a:lnTo>
                    <a:pt x="3125509" y="0"/>
                  </a:lnTo>
                  <a:lnTo>
                    <a:pt x="3261401" y="62961"/>
                  </a:lnTo>
                  <a:lnTo>
                    <a:pt x="3397293" y="2728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18" y="1414185"/>
              <a:ext cx="271938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Guatemala, 2000-2025</a:t>
              </a:r>
            </a:p>
          </p:txBody>
        </p:sp>
        <p:sp>
          <p:nvSpPr>
            <p:cNvPr id="63" name="pl63"/>
            <p:cNvSpPr/>
            <p:nvPr/>
          </p:nvSpPr>
          <p:spPr>
            <a:xfrm>
              <a:off x="5267799" y="3606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59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5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513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0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296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038096"/>
              <a:ext cx="3397293" cy="924109"/>
            </a:xfrm>
            <a:custGeom>
              <a:avLst/>
              <a:pathLst>
                <a:path w="3397293" h="924109">
                  <a:moveTo>
                    <a:pt x="0" y="355426"/>
                  </a:moveTo>
                  <a:lnTo>
                    <a:pt x="135891" y="426511"/>
                  </a:lnTo>
                  <a:lnTo>
                    <a:pt x="271783" y="426511"/>
                  </a:lnTo>
                  <a:lnTo>
                    <a:pt x="407675" y="213255"/>
                  </a:lnTo>
                  <a:lnTo>
                    <a:pt x="543566" y="71085"/>
                  </a:lnTo>
                  <a:lnTo>
                    <a:pt x="679458" y="142170"/>
                  </a:lnTo>
                  <a:lnTo>
                    <a:pt x="815350" y="284341"/>
                  </a:lnTo>
                  <a:lnTo>
                    <a:pt x="951242" y="781938"/>
                  </a:lnTo>
                  <a:lnTo>
                    <a:pt x="1087133" y="0"/>
                  </a:lnTo>
                  <a:lnTo>
                    <a:pt x="1223025" y="284341"/>
                  </a:lnTo>
                  <a:lnTo>
                    <a:pt x="1358917" y="213255"/>
                  </a:lnTo>
                  <a:lnTo>
                    <a:pt x="1494809" y="355426"/>
                  </a:lnTo>
                  <a:lnTo>
                    <a:pt x="1630700" y="71085"/>
                  </a:lnTo>
                  <a:lnTo>
                    <a:pt x="1766592" y="71085"/>
                  </a:lnTo>
                  <a:lnTo>
                    <a:pt x="1902484" y="568682"/>
                  </a:lnTo>
                  <a:lnTo>
                    <a:pt x="2038375" y="0"/>
                  </a:lnTo>
                  <a:lnTo>
                    <a:pt x="2174267" y="0"/>
                  </a:lnTo>
                  <a:lnTo>
                    <a:pt x="2310159" y="71085"/>
                  </a:lnTo>
                  <a:lnTo>
                    <a:pt x="2446051" y="355426"/>
                  </a:lnTo>
                  <a:lnTo>
                    <a:pt x="2581942" y="213255"/>
                  </a:lnTo>
                  <a:lnTo>
                    <a:pt x="2717834" y="0"/>
                  </a:lnTo>
                  <a:lnTo>
                    <a:pt x="2853726" y="568682"/>
                  </a:lnTo>
                  <a:lnTo>
                    <a:pt x="2989618" y="355426"/>
                  </a:lnTo>
                  <a:lnTo>
                    <a:pt x="3125509" y="0"/>
                  </a:lnTo>
                  <a:lnTo>
                    <a:pt x="3261401" y="213255"/>
                  </a:lnTo>
                  <a:lnTo>
                    <a:pt x="3397293" y="924109"/>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51352"/>
              <a:ext cx="3397293" cy="639767"/>
            </a:xfrm>
            <a:custGeom>
              <a:avLst/>
              <a:pathLst>
                <a:path w="3397293" h="639767">
                  <a:moveTo>
                    <a:pt x="0" y="639767"/>
                  </a:moveTo>
                  <a:lnTo>
                    <a:pt x="135891" y="568682"/>
                  </a:lnTo>
                  <a:lnTo>
                    <a:pt x="271783" y="568682"/>
                  </a:lnTo>
                  <a:lnTo>
                    <a:pt x="407675" y="497597"/>
                  </a:lnTo>
                  <a:lnTo>
                    <a:pt x="543566" y="426511"/>
                  </a:lnTo>
                  <a:lnTo>
                    <a:pt x="679458" y="355426"/>
                  </a:lnTo>
                  <a:lnTo>
                    <a:pt x="815350" y="284341"/>
                  </a:lnTo>
                  <a:lnTo>
                    <a:pt x="951242" y="284341"/>
                  </a:lnTo>
                  <a:lnTo>
                    <a:pt x="1087133" y="213255"/>
                  </a:lnTo>
                  <a:lnTo>
                    <a:pt x="1223025" y="142170"/>
                  </a:lnTo>
                  <a:lnTo>
                    <a:pt x="1358917" y="142170"/>
                  </a:lnTo>
                  <a:lnTo>
                    <a:pt x="1494809" y="71085"/>
                  </a:lnTo>
                  <a:lnTo>
                    <a:pt x="1630700" y="142170"/>
                  </a:lnTo>
                  <a:lnTo>
                    <a:pt x="1766592" y="142170"/>
                  </a:lnTo>
                  <a:lnTo>
                    <a:pt x="1902484" y="142170"/>
                  </a:lnTo>
                  <a:lnTo>
                    <a:pt x="2038375" y="142170"/>
                  </a:lnTo>
                  <a:lnTo>
                    <a:pt x="2174267" y="71085"/>
                  </a:lnTo>
                  <a:lnTo>
                    <a:pt x="2310159" y="71085"/>
                  </a:lnTo>
                  <a:lnTo>
                    <a:pt x="2446051" y="71085"/>
                  </a:lnTo>
                  <a:lnTo>
                    <a:pt x="2581942" y="0"/>
                  </a:lnTo>
                  <a:lnTo>
                    <a:pt x="2717834" y="213255"/>
                  </a:lnTo>
                  <a:lnTo>
                    <a:pt x="2853726" y="355426"/>
                  </a:lnTo>
                  <a:lnTo>
                    <a:pt x="2989618" y="142170"/>
                  </a:lnTo>
                  <a:lnTo>
                    <a:pt x="3125509" y="142170"/>
                  </a:lnTo>
                  <a:lnTo>
                    <a:pt x="3261401" y="142170"/>
                  </a:lnTo>
                  <a:lnTo>
                    <a:pt x="3397293" y="7108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69414"/>
              <a:ext cx="3397293" cy="995194"/>
            </a:xfrm>
            <a:custGeom>
              <a:avLst/>
              <a:pathLst>
                <a:path w="3397293" h="995194">
                  <a:moveTo>
                    <a:pt x="0" y="71085"/>
                  </a:moveTo>
                  <a:lnTo>
                    <a:pt x="135891" y="142170"/>
                  </a:lnTo>
                  <a:lnTo>
                    <a:pt x="271783" y="71085"/>
                  </a:lnTo>
                  <a:lnTo>
                    <a:pt x="407675" y="71085"/>
                  </a:lnTo>
                  <a:lnTo>
                    <a:pt x="543566" y="71085"/>
                  </a:lnTo>
                  <a:lnTo>
                    <a:pt x="679458" y="0"/>
                  </a:lnTo>
                  <a:lnTo>
                    <a:pt x="815350" y="71085"/>
                  </a:lnTo>
                  <a:lnTo>
                    <a:pt x="951242" y="142170"/>
                  </a:lnTo>
                  <a:lnTo>
                    <a:pt x="1087133" y="0"/>
                  </a:lnTo>
                  <a:lnTo>
                    <a:pt x="1223025" y="71085"/>
                  </a:lnTo>
                  <a:lnTo>
                    <a:pt x="1358917" y="71085"/>
                  </a:lnTo>
                  <a:lnTo>
                    <a:pt x="1494809" y="71085"/>
                  </a:lnTo>
                  <a:lnTo>
                    <a:pt x="1630700" y="71085"/>
                  </a:lnTo>
                  <a:lnTo>
                    <a:pt x="1766592" y="213255"/>
                  </a:lnTo>
                  <a:lnTo>
                    <a:pt x="1902484" y="142170"/>
                  </a:lnTo>
                  <a:lnTo>
                    <a:pt x="2038375" y="71085"/>
                  </a:lnTo>
                  <a:lnTo>
                    <a:pt x="2174267" y="142170"/>
                  </a:lnTo>
                  <a:lnTo>
                    <a:pt x="2310159" y="284341"/>
                  </a:lnTo>
                  <a:lnTo>
                    <a:pt x="2446051" y="497597"/>
                  </a:lnTo>
                  <a:lnTo>
                    <a:pt x="2581942" y="781938"/>
                  </a:lnTo>
                  <a:lnTo>
                    <a:pt x="2717834" y="853023"/>
                  </a:lnTo>
                  <a:lnTo>
                    <a:pt x="2853726" y="995194"/>
                  </a:lnTo>
                  <a:lnTo>
                    <a:pt x="2989618" y="710853"/>
                  </a:lnTo>
                  <a:lnTo>
                    <a:pt x="3125509" y="710853"/>
                  </a:lnTo>
                  <a:lnTo>
                    <a:pt x="3261401" y="710853"/>
                  </a:lnTo>
                  <a:lnTo>
                    <a:pt x="3397293" y="56868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5135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038096"/>
              <a:ext cx="3397293" cy="924109"/>
            </a:xfrm>
            <a:custGeom>
              <a:avLst/>
              <a:pathLst>
                <a:path w="3397293" h="924109">
                  <a:moveTo>
                    <a:pt x="0" y="355426"/>
                  </a:moveTo>
                  <a:lnTo>
                    <a:pt x="135891" y="426511"/>
                  </a:lnTo>
                  <a:lnTo>
                    <a:pt x="271783" y="426511"/>
                  </a:lnTo>
                  <a:lnTo>
                    <a:pt x="407675" y="213255"/>
                  </a:lnTo>
                  <a:lnTo>
                    <a:pt x="543566" y="71085"/>
                  </a:lnTo>
                  <a:lnTo>
                    <a:pt x="679458" y="142170"/>
                  </a:lnTo>
                  <a:lnTo>
                    <a:pt x="815350" y="284341"/>
                  </a:lnTo>
                  <a:lnTo>
                    <a:pt x="951242" y="781938"/>
                  </a:lnTo>
                  <a:lnTo>
                    <a:pt x="1087133" y="0"/>
                  </a:lnTo>
                  <a:lnTo>
                    <a:pt x="1223025" y="284341"/>
                  </a:lnTo>
                  <a:lnTo>
                    <a:pt x="1358917" y="213255"/>
                  </a:lnTo>
                  <a:lnTo>
                    <a:pt x="1494809" y="355426"/>
                  </a:lnTo>
                  <a:lnTo>
                    <a:pt x="1630700" y="71085"/>
                  </a:lnTo>
                  <a:lnTo>
                    <a:pt x="1766592" y="71085"/>
                  </a:lnTo>
                  <a:lnTo>
                    <a:pt x="1902484" y="568682"/>
                  </a:lnTo>
                  <a:lnTo>
                    <a:pt x="2038375" y="0"/>
                  </a:lnTo>
                  <a:lnTo>
                    <a:pt x="2174267" y="0"/>
                  </a:lnTo>
                  <a:lnTo>
                    <a:pt x="2310159" y="71085"/>
                  </a:lnTo>
                  <a:lnTo>
                    <a:pt x="2446051" y="355426"/>
                  </a:lnTo>
                  <a:lnTo>
                    <a:pt x="2581942" y="213255"/>
                  </a:lnTo>
                  <a:lnTo>
                    <a:pt x="2717834" y="0"/>
                  </a:lnTo>
                  <a:lnTo>
                    <a:pt x="2853726" y="568682"/>
                  </a:lnTo>
                  <a:lnTo>
                    <a:pt x="2989618" y="355426"/>
                  </a:lnTo>
                  <a:lnTo>
                    <a:pt x="3125509" y="0"/>
                  </a:lnTo>
                  <a:lnTo>
                    <a:pt x="3261401" y="213255"/>
                  </a:lnTo>
                  <a:lnTo>
                    <a:pt x="3397293" y="924109"/>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97848"/>
              <a:ext cx="0" cy="895675"/>
            </a:xfrm>
            <a:custGeom>
              <a:avLst/>
              <a:pathLst>
                <a:path w="0" h="895675">
                  <a:moveTo>
                    <a:pt x="0" y="89567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97848"/>
              <a:ext cx="0" cy="682419"/>
            </a:xfrm>
            <a:custGeom>
              <a:avLst/>
              <a:pathLst>
                <a:path w="0" h="682419">
                  <a:moveTo>
                    <a:pt x="0" y="68241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97848"/>
              <a:ext cx="0" cy="540248"/>
            </a:xfrm>
            <a:custGeom>
              <a:avLst/>
              <a:pathLst>
                <a:path w="0" h="540248">
                  <a:moveTo>
                    <a:pt x="0" y="54024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97848"/>
              <a:ext cx="0" cy="753504"/>
            </a:xfrm>
            <a:custGeom>
              <a:avLst/>
              <a:pathLst>
                <a:path w="0" h="753504">
                  <a:moveTo>
                    <a:pt x="0" y="7535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97848"/>
              <a:ext cx="0" cy="1464357"/>
            </a:xfrm>
            <a:custGeom>
              <a:avLst/>
              <a:pathLst>
                <a:path w="0" h="1464357">
                  <a:moveTo>
                    <a:pt x="0" y="14643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038096"/>
              <a:ext cx="3397293" cy="924109"/>
            </a:xfrm>
            <a:custGeom>
              <a:avLst/>
              <a:pathLst>
                <a:path w="3397293" h="924109">
                  <a:moveTo>
                    <a:pt x="0" y="355426"/>
                  </a:moveTo>
                  <a:lnTo>
                    <a:pt x="135891" y="426511"/>
                  </a:lnTo>
                  <a:lnTo>
                    <a:pt x="271783" y="426511"/>
                  </a:lnTo>
                  <a:lnTo>
                    <a:pt x="407675" y="213255"/>
                  </a:lnTo>
                  <a:lnTo>
                    <a:pt x="543566" y="71085"/>
                  </a:lnTo>
                  <a:lnTo>
                    <a:pt x="679458" y="142170"/>
                  </a:lnTo>
                  <a:lnTo>
                    <a:pt x="815350" y="284341"/>
                  </a:lnTo>
                  <a:lnTo>
                    <a:pt x="951242" y="781938"/>
                  </a:lnTo>
                  <a:lnTo>
                    <a:pt x="1087133" y="0"/>
                  </a:lnTo>
                  <a:lnTo>
                    <a:pt x="1223025" y="284341"/>
                  </a:lnTo>
                  <a:lnTo>
                    <a:pt x="1358917" y="213255"/>
                  </a:lnTo>
                  <a:lnTo>
                    <a:pt x="1494809" y="355426"/>
                  </a:lnTo>
                  <a:lnTo>
                    <a:pt x="1630700" y="71085"/>
                  </a:lnTo>
                  <a:lnTo>
                    <a:pt x="1766592" y="71085"/>
                  </a:lnTo>
                  <a:lnTo>
                    <a:pt x="1902484" y="568682"/>
                  </a:lnTo>
                  <a:lnTo>
                    <a:pt x="2038375" y="0"/>
                  </a:lnTo>
                  <a:lnTo>
                    <a:pt x="2174267" y="0"/>
                  </a:lnTo>
                  <a:lnTo>
                    <a:pt x="2310159" y="71085"/>
                  </a:lnTo>
                  <a:lnTo>
                    <a:pt x="2446051" y="355426"/>
                  </a:lnTo>
                  <a:lnTo>
                    <a:pt x="2581942" y="213255"/>
                  </a:lnTo>
                  <a:lnTo>
                    <a:pt x="2717834" y="0"/>
                  </a:lnTo>
                  <a:lnTo>
                    <a:pt x="2853726" y="568682"/>
                  </a:lnTo>
                  <a:lnTo>
                    <a:pt x="2989618" y="355426"/>
                  </a:lnTo>
                  <a:lnTo>
                    <a:pt x="3125509" y="0"/>
                  </a:lnTo>
                  <a:lnTo>
                    <a:pt x="3261401" y="213255"/>
                  </a:lnTo>
                  <a:lnTo>
                    <a:pt x="3397293" y="924109"/>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30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4302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289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28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56617" y="242897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32833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9976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992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4883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75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7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63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287"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6" name="tx116"/>
            <p:cNvSpPr/>
            <p:nvPr/>
          </p:nvSpPr>
          <p:spPr>
            <a:xfrm>
              <a:off x="723427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73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0154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1200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0855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0511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0166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982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1373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1028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0683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0338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29994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2166471" cy="110182"/>
            </a:xfrm>
            <a:prstGeom prst="rect">
              <a:avLst/>
            </a:prstGeom>
            <a:solidFill>
              <a:srgbClr val="1CABE2">
                <a:alpha val="80000"/>
              </a:srgbClr>
            </a:solidFill>
          </p:spPr>
          <p:txBody>
            <a:bodyPr/>
            <a:lstStyle/>
            <a:p/>
          </p:txBody>
        </p:sp>
        <p:sp>
          <p:nvSpPr>
            <p:cNvPr id="135" name="rc135"/>
            <p:cNvSpPr/>
            <p:nvPr/>
          </p:nvSpPr>
          <p:spPr>
            <a:xfrm>
              <a:off x="1317178" y="5634770"/>
              <a:ext cx="2087705" cy="110182"/>
            </a:xfrm>
            <a:prstGeom prst="rect">
              <a:avLst/>
            </a:prstGeom>
            <a:solidFill>
              <a:srgbClr val="1CABE2">
                <a:alpha val="80000"/>
              </a:srgbClr>
            </a:solidFill>
          </p:spPr>
          <p:txBody>
            <a:bodyPr/>
            <a:lstStyle/>
            <a:p/>
          </p:txBody>
        </p:sp>
        <p:sp>
          <p:nvSpPr>
            <p:cNvPr id="136" name="rc136"/>
            <p:cNvSpPr/>
            <p:nvPr/>
          </p:nvSpPr>
          <p:spPr>
            <a:xfrm>
              <a:off x="1317178" y="5497042"/>
              <a:ext cx="7321564" cy="110182"/>
            </a:xfrm>
            <a:prstGeom prst="rect">
              <a:avLst/>
            </a:prstGeom>
            <a:solidFill>
              <a:srgbClr val="1CABE2">
                <a:alpha val="80000"/>
              </a:srgbClr>
            </a:solidFill>
          </p:spPr>
          <p:txBody>
            <a:bodyPr/>
            <a:lstStyle/>
            <a:p/>
          </p:txBody>
        </p:sp>
        <p:sp>
          <p:nvSpPr>
            <p:cNvPr id="137" name="tx137"/>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28644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368299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7955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647610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787265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8" name="tx148"/>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9" name="tx149"/>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Guatemala (86 %) fue 4 puntos porcentuales inferior a la media mundial (90 %) y 3 puntos porcentuales inferior a la media de todos los países de la Iniciativa « LACR » (89 %).
La cobertura nacional de la DTP1 fue 10 puntos porcentuales inferior a la de 2019 (96 %).
Esto equivale a 52 000 niños sin ninguna dosis en 2025, frente a los 16 000 niños sin ninguna dosis en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Guatemala fue del 86 %, lo que supone 10 puntos porcentuales menos que en 2019 y está por debajo tanto de la media mundial como de la regional.</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Guatemala ocupó el octavo puesto de entre 33 países en cuanto a la cobertura más baja de la vacuna DTP1 (teniendo en cuenta los empates).
Guatemala se situó entre los diez primeros países con mayor número de niños sin ninguna dosis (puesto n.º 7).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Guatemala figuraba entre los países con mayor cobertura, pero también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F26A21">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Guatemala ocupaba el décimo puesto de entre 33 países, con 33 000 niños sin ninguna dosis.
En 2025, Guatemala ocupaba el séptimo puesto de entre 33 países, con 52 000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32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88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745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902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0105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67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323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480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598790"/>
              <a:ext cx="203168" cy="1086596"/>
            </a:xfrm>
            <a:prstGeom prst="rect">
              <a:avLst/>
            </a:prstGeom>
            <a:solidFill>
              <a:srgbClr val="80BD41">
                <a:alpha val="100000"/>
              </a:srgbClr>
            </a:solidFill>
          </p:spPr>
          <p:txBody>
            <a:bodyPr/>
            <a:lstStyle/>
            <a:p/>
          </p:txBody>
        </p:sp>
        <p:sp>
          <p:nvSpPr>
            <p:cNvPr id="28" name="rc28"/>
            <p:cNvSpPr/>
            <p:nvPr/>
          </p:nvSpPr>
          <p:spPr>
            <a:xfrm>
              <a:off x="1332670" y="3343909"/>
              <a:ext cx="203168" cy="80488"/>
            </a:xfrm>
            <a:prstGeom prst="rect">
              <a:avLst/>
            </a:prstGeom>
            <a:solidFill>
              <a:srgbClr val="0058AB">
                <a:alpha val="100000"/>
              </a:srgbClr>
            </a:solidFill>
          </p:spPr>
          <p:txBody>
            <a:bodyPr/>
            <a:lstStyle/>
            <a:p/>
          </p:txBody>
        </p:sp>
        <p:sp>
          <p:nvSpPr>
            <p:cNvPr id="29" name="rc29"/>
            <p:cNvSpPr/>
            <p:nvPr/>
          </p:nvSpPr>
          <p:spPr>
            <a:xfrm>
              <a:off x="1332670" y="3424397"/>
              <a:ext cx="203168" cy="174392"/>
            </a:xfrm>
            <a:prstGeom prst="rect">
              <a:avLst/>
            </a:prstGeom>
            <a:solidFill>
              <a:srgbClr val="1CABE2">
                <a:alpha val="100000"/>
              </a:srgbClr>
            </a:solidFill>
          </p:spPr>
          <p:txBody>
            <a:bodyPr/>
            <a:lstStyle/>
            <a:p/>
          </p:txBody>
        </p:sp>
        <p:sp>
          <p:nvSpPr>
            <p:cNvPr id="30" name="rc30"/>
            <p:cNvSpPr/>
            <p:nvPr/>
          </p:nvSpPr>
          <p:spPr>
            <a:xfrm>
              <a:off x="1558413" y="3644096"/>
              <a:ext cx="203168" cy="1041290"/>
            </a:xfrm>
            <a:prstGeom prst="rect">
              <a:avLst/>
            </a:prstGeom>
            <a:solidFill>
              <a:srgbClr val="80BD41">
                <a:alpha val="100000"/>
              </a:srgbClr>
            </a:solidFill>
          </p:spPr>
          <p:txBody>
            <a:bodyPr/>
            <a:lstStyle/>
            <a:p/>
          </p:txBody>
        </p:sp>
        <p:sp>
          <p:nvSpPr>
            <p:cNvPr id="31" name="rc31"/>
            <p:cNvSpPr/>
            <p:nvPr/>
          </p:nvSpPr>
          <p:spPr>
            <a:xfrm>
              <a:off x="1558413" y="3333062"/>
              <a:ext cx="203168" cy="94664"/>
            </a:xfrm>
            <a:prstGeom prst="rect">
              <a:avLst/>
            </a:prstGeom>
            <a:solidFill>
              <a:srgbClr val="0058AB">
                <a:alpha val="100000"/>
              </a:srgbClr>
            </a:solidFill>
          </p:spPr>
          <p:txBody>
            <a:bodyPr/>
            <a:lstStyle/>
            <a:p/>
          </p:txBody>
        </p:sp>
        <p:sp>
          <p:nvSpPr>
            <p:cNvPr id="32" name="rc32"/>
            <p:cNvSpPr/>
            <p:nvPr/>
          </p:nvSpPr>
          <p:spPr>
            <a:xfrm>
              <a:off x="1558413" y="3427726"/>
              <a:ext cx="203168" cy="216370"/>
            </a:xfrm>
            <a:prstGeom prst="rect">
              <a:avLst/>
            </a:prstGeom>
            <a:solidFill>
              <a:srgbClr val="1CABE2">
                <a:alpha val="100000"/>
              </a:srgbClr>
            </a:solidFill>
          </p:spPr>
          <p:txBody>
            <a:bodyPr/>
            <a:lstStyle/>
            <a:p/>
          </p:txBody>
        </p:sp>
        <p:sp>
          <p:nvSpPr>
            <p:cNvPr id="33" name="rc33"/>
            <p:cNvSpPr/>
            <p:nvPr/>
          </p:nvSpPr>
          <p:spPr>
            <a:xfrm>
              <a:off x="1784155" y="3579112"/>
              <a:ext cx="203168" cy="1106274"/>
            </a:xfrm>
            <a:prstGeom prst="rect">
              <a:avLst/>
            </a:prstGeom>
            <a:solidFill>
              <a:srgbClr val="80BD41">
                <a:alpha val="100000"/>
              </a:srgbClr>
            </a:solidFill>
          </p:spPr>
          <p:txBody>
            <a:bodyPr/>
            <a:lstStyle/>
            <a:p/>
          </p:txBody>
        </p:sp>
        <p:sp>
          <p:nvSpPr>
            <p:cNvPr id="34" name="rc34"/>
            <p:cNvSpPr/>
            <p:nvPr/>
          </p:nvSpPr>
          <p:spPr>
            <a:xfrm>
              <a:off x="1784155" y="3336272"/>
              <a:ext cx="203168" cy="94438"/>
            </a:xfrm>
            <a:prstGeom prst="rect">
              <a:avLst/>
            </a:prstGeom>
            <a:solidFill>
              <a:srgbClr val="0058AB">
                <a:alpha val="100000"/>
              </a:srgbClr>
            </a:solidFill>
          </p:spPr>
          <p:txBody>
            <a:bodyPr/>
            <a:lstStyle/>
            <a:p/>
          </p:txBody>
        </p:sp>
        <p:sp>
          <p:nvSpPr>
            <p:cNvPr id="35" name="rc35"/>
            <p:cNvSpPr/>
            <p:nvPr/>
          </p:nvSpPr>
          <p:spPr>
            <a:xfrm>
              <a:off x="1784155" y="3430710"/>
              <a:ext cx="203168" cy="148401"/>
            </a:xfrm>
            <a:prstGeom prst="rect">
              <a:avLst/>
            </a:prstGeom>
            <a:solidFill>
              <a:srgbClr val="1CABE2">
                <a:alpha val="100000"/>
              </a:srgbClr>
            </a:solidFill>
          </p:spPr>
          <p:txBody>
            <a:bodyPr/>
            <a:lstStyle/>
            <a:p/>
          </p:txBody>
        </p:sp>
        <p:sp>
          <p:nvSpPr>
            <p:cNvPr id="36" name="rc36"/>
            <p:cNvSpPr/>
            <p:nvPr/>
          </p:nvSpPr>
          <p:spPr>
            <a:xfrm>
              <a:off x="2009898" y="3552909"/>
              <a:ext cx="203168" cy="1132478"/>
            </a:xfrm>
            <a:prstGeom prst="rect">
              <a:avLst/>
            </a:prstGeom>
            <a:solidFill>
              <a:srgbClr val="80BD41">
                <a:alpha val="100000"/>
              </a:srgbClr>
            </a:solidFill>
          </p:spPr>
          <p:txBody>
            <a:bodyPr/>
            <a:lstStyle/>
            <a:p/>
          </p:txBody>
        </p:sp>
        <p:sp>
          <p:nvSpPr>
            <p:cNvPr id="37" name="rc37"/>
            <p:cNvSpPr/>
            <p:nvPr/>
          </p:nvSpPr>
          <p:spPr>
            <a:xfrm>
              <a:off x="2009898" y="3337199"/>
              <a:ext cx="203168" cy="53929"/>
            </a:xfrm>
            <a:prstGeom prst="rect">
              <a:avLst/>
            </a:prstGeom>
            <a:solidFill>
              <a:srgbClr val="0058AB">
                <a:alpha val="100000"/>
              </a:srgbClr>
            </a:solidFill>
          </p:spPr>
          <p:txBody>
            <a:bodyPr/>
            <a:lstStyle/>
            <a:p/>
          </p:txBody>
        </p:sp>
        <p:sp>
          <p:nvSpPr>
            <p:cNvPr id="38" name="rc38"/>
            <p:cNvSpPr/>
            <p:nvPr/>
          </p:nvSpPr>
          <p:spPr>
            <a:xfrm>
              <a:off x="2009898" y="3391128"/>
              <a:ext cx="203168" cy="161780"/>
            </a:xfrm>
            <a:prstGeom prst="rect">
              <a:avLst/>
            </a:prstGeom>
            <a:solidFill>
              <a:srgbClr val="1CABE2">
                <a:alpha val="100000"/>
              </a:srgbClr>
            </a:solidFill>
          </p:spPr>
          <p:txBody>
            <a:bodyPr/>
            <a:lstStyle/>
            <a:p/>
          </p:txBody>
        </p:sp>
        <p:sp>
          <p:nvSpPr>
            <p:cNvPr id="39" name="rc39"/>
            <p:cNvSpPr/>
            <p:nvPr/>
          </p:nvSpPr>
          <p:spPr>
            <a:xfrm>
              <a:off x="2235640" y="3512375"/>
              <a:ext cx="203168" cy="1173011"/>
            </a:xfrm>
            <a:prstGeom prst="rect">
              <a:avLst/>
            </a:prstGeom>
            <a:solidFill>
              <a:srgbClr val="80BD41">
                <a:alpha val="100000"/>
              </a:srgbClr>
            </a:solidFill>
          </p:spPr>
          <p:txBody>
            <a:bodyPr/>
            <a:lstStyle/>
            <a:p/>
          </p:txBody>
        </p:sp>
        <p:sp>
          <p:nvSpPr>
            <p:cNvPr id="40" name="rc40"/>
            <p:cNvSpPr/>
            <p:nvPr/>
          </p:nvSpPr>
          <p:spPr>
            <a:xfrm>
              <a:off x="2235640" y="3337100"/>
              <a:ext cx="203168" cy="26966"/>
            </a:xfrm>
            <a:prstGeom prst="rect">
              <a:avLst/>
            </a:prstGeom>
            <a:solidFill>
              <a:srgbClr val="0058AB">
                <a:alpha val="100000"/>
              </a:srgbClr>
            </a:solidFill>
          </p:spPr>
          <p:txBody>
            <a:bodyPr/>
            <a:lstStyle/>
            <a:p/>
          </p:txBody>
        </p:sp>
        <p:sp>
          <p:nvSpPr>
            <p:cNvPr id="41" name="rc41"/>
            <p:cNvSpPr/>
            <p:nvPr/>
          </p:nvSpPr>
          <p:spPr>
            <a:xfrm>
              <a:off x="2235640" y="3364066"/>
              <a:ext cx="203168" cy="148309"/>
            </a:xfrm>
            <a:prstGeom prst="rect">
              <a:avLst/>
            </a:prstGeom>
            <a:solidFill>
              <a:srgbClr val="1CABE2">
                <a:alpha val="100000"/>
              </a:srgbClr>
            </a:solidFill>
          </p:spPr>
          <p:txBody>
            <a:bodyPr/>
            <a:lstStyle/>
            <a:p/>
          </p:txBody>
        </p:sp>
        <p:sp>
          <p:nvSpPr>
            <p:cNvPr id="42" name="rc42"/>
            <p:cNvSpPr/>
            <p:nvPr/>
          </p:nvSpPr>
          <p:spPr>
            <a:xfrm>
              <a:off x="2461382" y="3521812"/>
              <a:ext cx="203168" cy="1163574"/>
            </a:xfrm>
            <a:prstGeom prst="rect">
              <a:avLst/>
            </a:prstGeom>
            <a:solidFill>
              <a:srgbClr val="80BD41">
                <a:alpha val="100000"/>
              </a:srgbClr>
            </a:solidFill>
          </p:spPr>
          <p:txBody>
            <a:bodyPr/>
            <a:lstStyle/>
            <a:p/>
          </p:txBody>
        </p:sp>
        <p:sp>
          <p:nvSpPr>
            <p:cNvPr id="43" name="rc43"/>
            <p:cNvSpPr/>
            <p:nvPr/>
          </p:nvSpPr>
          <p:spPr>
            <a:xfrm>
              <a:off x="2461382" y="3347946"/>
              <a:ext cx="203168" cy="40122"/>
            </a:xfrm>
            <a:prstGeom prst="rect">
              <a:avLst/>
            </a:prstGeom>
            <a:solidFill>
              <a:srgbClr val="0058AB">
                <a:alpha val="100000"/>
              </a:srgbClr>
            </a:solidFill>
          </p:spPr>
          <p:txBody>
            <a:bodyPr/>
            <a:lstStyle/>
            <a:p/>
          </p:txBody>
        </p:sp>
        <p:sp>
          <p:nvSpPr>
            <p:cNvPr id="44" name="rc44"/>
            <p:cNvSpPr/>
            <p:nvPr/>
          </p:nvSpPr>
          <p:spPr>
            <a:xfrm>
              <a:off x="2461382" y="3388069"/>
              <a:ext cx="203168" cy="133743"/>
            </a:xfrm>
            <a:prstGeom prst="rect">
              <a:avLst/>
            </a:prstGeom>
            <a:solidFill>
              <a:srgbClr val="1CABE2">
                <a:alpha val="100000"/>
              </a:srgbClr>
            </a:solidFill>
          </p:spPr>
          <p:txBody>
            <a:bodyPr/>
            <a:lstStyle/>
            <a:p/>
          </p:txBody>
        </p:sp>
        <p:sp>
          <p:nvSpPr>
            <p:cNvPr id="45" name="rc45"/>
            <p:cNvSpPr/>
            <p:nvPr/>
          </p:nvSpPr>
          <p:spPr>
            <a:xfrm>
              <a:off x="2687125" y="3497754"/>
              <a:ext cx="203168" cy="1187632"/>
            </a:xfrm>
            <a:prstGeom prst="rect">
              <a:avLst/>
            </a:prstGeom>
            <a:solidFill>
              <a:srgbClr val="80BD41">
                <a:alpha val="100000"/>
              </a:srgbClr>
            </a:solidFill>
          </p:spPr>
          <p:txBody>
            <a:bodyPr/>
            <a:lstStyle/>
            <a:p/>
          </p:txBody>
        </p:sp>
        <p:sp>
          <p:nvSpPr>
            <p:cNvPr id="46" name="rc46"/>
            <p:cNvSpPr/>
            <p:nvPr/>
          </p:nvSpPr>
          <p:spPr>
            <a:xfrm>
              <a:off x="2687125" y="3350968"/>
              <a:ext cx="203168" cy="66719"/>
            </a:xfrm>
            <a:prstGeom prst="rect">
              <a:avLst/>
            </a:prstGeom>
            <a:solidFill>
              <a:srgbClr val="0058AB">
                <a:alpha val="100000"/>
              </a:srgbClr>
            </a:solidFill>
          </p:spPr>
          <p:txBody>
            <a:bodyPr/>
            <a:lstStyle/>
            <a:p/>
          </p:txBody>
        </p:sp>
        <p:sp>
          <p:nvSpPr>
            <p:cNvPr id="47" name="rc47"/>
            <p:cNvSpPr/>
            <p:nvPr/>
          </p:nvSpPr>
          <p:spPr>
            <a:xfrm>
              <a:off x="2687125" y="3417687"/>
              <a:ext cx="203168" cy="80067"/>
            </a:xfrm>
            <a:prstGeom prst="rect">
              <a:avLst/>
            </a:prstGeom>
            <a:solidFill>
              <a:srgbClr val="1CABE2">
                <a:alpha val="100000"/>
              </a:srgbClr>
            </a:solidFill>
          </p:spPr>
          <p:txBody>
            <a:bodyPr/>
            <a:lstStyle/>
            <a:p/>
          </p:txBody>
        </p:sp>
        <p:sp>
          <p:nvSpPr>
            <p:cNvPr id="48" name="rc48"/>
            <p:cNvSpPr/>
            <p:nvPr/>
          </p:nvSpPr>
          <p:spPr>
            <a:xfrm>
              <a:off x="2912867" y="3549155"/>
              <a:ext cx="203168" cy="1136231"/>
            </a:xfrm>
            <a:prstGeom prst="rect">
              <a:avLst/>
            </a:prstGeom>
            <a:solidFill>
              <a:srgbClr val="80BD41">
                <a:alpha val="100000"/>
              </a:srgbClr>
            </a:solidFill>
          </p:spPr>
          <p:txBody>
            <a:bodyPr/>
            <a:lstStyle/>
            <a:p/>
          </p:txBody>
        </p:sp>
        <p:sp>
          <p:nvSpPr>
            <p:cNvPr id="49" name="rc49"/>
            <p:cNvSpPr/>
            <p:nvPr/>
          </p:nvSpPr>
          <p:spPr>
            <a:xfrm>
              <a:off x="2912867" y="3348644"/>
              <a:ext cx="203168" cy="160408"/>
            </a:xfrm>
            <a:prstGeom prst="rect">
              <a:avLst/>
            </a:prstGeom>
            <a:solidFill>
              <a:srgbClr val="0058AB">
                <a:alpha val="100000"/>
              </a:srgbClr>
            </a:solidFill>
          </p:spPr>
          <p:txBody>
            <a:bodyPr/>
            <a:lstStyle/>
            <a:p/>
          </p:txBody>
        </p:sp>
        <p:sp>
          <p:nvSpPr>
            <p:cNvPr id="50" name="rc50"/>
            <p:cNvSpPr/>
            <p:nvPr/>
          </p:nvSpPr>
          <p:spPr>
            <a:xfrm>
              <a:off x="2912867" y="3509053"/>
              <a:ext cx="203168" cy="40102"/>
            </a:xfrm>
            <a:prstGeom prst="rect">
              <a:avLst/>
            </a:prstGeom>
            <a:solidFill>
              <a:srgbClr val="1CABE2">
                <a:alpha val="100000"/>
              </a:srgbClr>
            </a:solidFill>
          </p:spPr>
          <p:txBody>
            <a:bodyPr/>
            <a:lstStyle/>
            <a:p/>
          </p:txBody>
        </p:sp>
        <p:sp>
          <p:nvSpPr>
            <p:cNvPr id="51" name="rc51"/>
            <p:cNvSpPr/>
            <p:nvPr/>
          </p:nvSpPr>
          <p:spPr>
            <a:xfrm>
              <a:off x="3138609" y="3420736"/>
              <a:ext cx="203168" cy="1264650"/>
            </a:xfrm>
            <a:prstGeom prst="rect">
              <a:avLst/>
            </a:prstGeom>
            <a:solidFill>
              <a:srgbClr val="80BD41">
                <a:alpha val="100000"/>
              </a:srgbClr>
            </a:solidFill>
          </p:spPr>
          <p:txBody>
            <a:bodyPr/>
            <a:lstStyle/>
            <a:p/>
          </p:txBody>
        </p:sp>
        <p:sp>
          <p:nvSpPr>
            <p:cNvPr id="52" name="rc52"/>
            <p:cNvSpPr/>
            <p:nvPr/>
          </p:nvSpPr>
          <p:spPr>
            <a:xfrm>
              <a:off x="3138609" y="3354174"/>
              <a:ext cx="203168" cy="13313"/>
            </a:xfrm>
            <a:prstGeom prst="rect">
              <a:avLst/>
            </a:prstGeom>
            <a:solidFill>
              <a:srgbClr val="0058AB">
                <a:alpha val="100000"/>
              </a:srgbClr>
            </a:solidFill>
          </p:spPr>
          <p:txBody>
            <a:bodyPr/>
            <a:lstStyle/>
            <a:p/>
          </p:txBody>
        </p:sp>
        <p:sp>
          <p:nvSpPr>
            <p:cNvPr id="53" name="rc53"/>
            <p:cNvSpPr/>
            <p:nvPr/>
          </p:nvSpPr>
          <p:spPr>
            <a:xfrm>
              <a:off x="3138609" y="3367488"/>
              <a:ext cx="203168" cy="53248"/>
            </a:xfrm>
            <a:prstGeom prst="rect">
              <a:avLst/>
            </a:prstGeom>
            <a:solidFill>
              <a:srgbClr val="1CABE2">
                <a:alpha val="100000"/>
              </a:srgbClr>
            </a:solidFill>
          </p:spPr>
          <p:txBody>
            <a:bodyPr/>
            <a:lstStyle/>
            <a:p/>
          </p:txBody>
        </p:sp>
        <p:sp>
          <p:nvSpPr>
            <p:cNvPr id="54" name="rc54"/>
            <p:cNvSpPr/>
            <p:nvPr/>
          </p:nvSpPr>
          <p:spPr>
            <a:xfrm>
              <a:off x="3364352" y="3455726"/>
              <a:ext cx="203168" cy="1229660"/>
            </a:xfrm>
            <a:prstGeom prst="rect">
              <a:avLst/>
            </a:prstGeom>
            <a:solidFill>
              <a:srgbClr val="80BD41">
                <a:alpha val="100000"/>
              </a:srgbClr>
            </a:solidFill>
          </p:spPr>
          <p:txBody>
            <a:bodyPr/>
            <a:lstStyle/>
            <a:p/>
          </p:txBody>
        </p:sp>
        <p:sp>
          <p:nvSpPr>
            <p:cNvPr id="55" name="rc55"/>
            <p:cNvSpPr/>
            <p:nvPr/>
          </p:nvSpPr>
          <p:spPr>
            <a:xfrm>
              <a:off x="3364352" y="3348798"/>
              <a:ext cx="203168" cy="66828"/>
            </a:xfrm>
            <a:prstGeom prst="rect">
              <a:avLst/>
            </a:prstGeom>
            <a:solidFill>
              <a:srgbClr val="0058AB">
                <a:alpha val="100000"/>
              </a:srgbClr>
            </a:solidFill>
          </p:spPr>
          <p:txBody>
            <a:bodyPr/>
            <a:lstStyle/>
            <a:p/>
          </p:txBody>
        </p:sp>
        <p:sp>
          <p:nvSpPr>
            <p:cNvPr id="56" name="rc56"/>
            <p:cNvSpPr/>
            <p:nvPr/>
          </p:nvSpPr>
          <p:spPr>
            <a:xfrm>
              <a:off x="3364352" y="3415627"/>
              <a:ext cx="203168" cy="40098"/>
            </a:xfrm>
            <a:prstGeom prst="rect">
              <a:avLst/>
            </a:prstGeom>
            <a:solidFill>
              <a:srgbClr val="1CABE2">
                <a:alpha val="100000"/>
              </a:srgbClr>
            </a:solidFill>
          </p:spPr>
          <p:txBody>
            <a:bodyPr/>
            <a:lstStyle/>
            <a:p/>
          </p:txBody>
        </p:sp>
        <p:sp>
          <p:nvSpPr>
            <p:cNvPr id="57" name="rc57"/>
            <p:cNvSpPr/>
            <p:nvPr/>
          </p:nvSpPr>
          <p:spPr>
            <a:xfrm>
              <a:off x="3590094" y="3419962"/>
              <a:ext cx="203168" cy="1265424"/>
            </a:xfrm>
            <a:prstGeom prst="rect">
              <a:avLst/>
            </a:prstGeom>
            <a:solidFill>
              <a:srgbClr val="80BD41">
                <a:alpha val="100000"/>
              </a:srgbClr>
            </a:solidFill>
          </p:spPr>
          <p:txBody>
            <a:bodyPr/>
            <a:lstStyle/>
            <a:p/>
          </p:txBody>
        </p:sp>
        <p:sp>
          <p:nvSpPr>
            <p:cNvPr id="58" name="rc58"/>
            <p:cNvSpPr/>
            <p:nvPr/>
          </p:nvSpPr>
          <p:spPr>
            <a:xfrm>
              <a:off x="3590094" y="3339190"/>
              <a:ext cx="203168" cy="53847"/>
            </a:xfrm>
            <a:prstGeom prst="rect">
              <a:avLst/>
            </a:prstGeom>
            <a:solidFill>
              <a:srgbClr val="0058AB">
                <a:alpha val="100000"/>
              </a:srgbClr>
            </a:solidFill>
          </p:spPr>
          <p:txBody>
            <a:bodyPr/>
            <a:lstStyle/>
            <a:p/>
          </p:txBody>
        </p:sp>
        <p:sp>
          <p:nvSpPr>
            <p:cNvPr id="59" name="rc59"/>
            <p:cNvSpPr/>
            <p:nvPr/>
          </p:nvSpPr>
          <p:spPr>
            <a:xfrm>
              <a:off x="3590094" y="3393037"/>
              <a:ext cx="203168" cy="26925"/>
            </a:xfrm>
            <a:prstGeom prst="rect">
              <a:avLst/>
            </a:prstGeom>
            <a:solidFill>
              <a:srgbClr val="1CABE2">
                <a:alpha val="100000"/>
              </a:srgbClr>
            </a:solidFill>
          </p:spPr>
          <p:txBody>
            <a:bodyPr/>
            <a:lstStyle/>
            <a:p/>
          </p:txBody>
        </p:sp>
        <p:sp>
          <p:nvSpPr>
            <p:cNvPr id="60" name="rc60"/>
            <p:cNvSpPr/>
            <p:nvPr/>
          </p:nvSpPr>
          <p:spPr>
            <a:xfrm>
              <a:off x="3815836" y="3489091"/>
              <a:ext cx="203168" cy="1196295"/>
            </a:xfrm>
            <a:prstGeom prst="rect">
              <a:avLst/>
            </a:prstGeom>
            <a:solidFill>
              <a:srgbClr val="80BD41">
                <a:alpha val="100000"/>
              </a:srgbClr>
            </a:solidFill>
          </p:spPr>
          <p:txBody>
            <a:bodyPr/>
            <a:lstStyle/>
            <a:p/>
          </p:txBody>
        </p:sp>
        <p:sp>
          <p:nvSpPr>
            <p:cNvPr id="61" name="rc61"/>
            <p:cNvSpPr/>
            <p:nvPr/>
          </p:nvSpPr>
          <p:spPr>
            <a:xfrm>
              <a:off x="3815836" y="3325959"/>
              <a:ext cx="203168" cy="81566"/>
            </a:xfrm>
            <a:prstGeom prst="rect">
              <a:avLst/>
            </a:prstGeom>
            <a:solidFill>
              <a:srgbClr val="0058AB">
                <a:alpha val="100000"/>
              </a:srgbClr>
            </a:solidFill>
          </p:spPr>
          <p:txBody>
            <a:bodyPr/>
            <a:lstStyle/>
            <a:p/>
          </p:txBody>
        </p:sp>
        <p:sp>
          <p:nvSpPr>
            <p:cNvPr id="62" name="rc62"/>
            <p:cNvSpPr/>
            <p:nvPr/>
          </p:nvSpPr>
          <p:spPr>
            <a:xfrm>
              <a:off x="3815836" y="3407525"/>
              <a:ext cx="203168" cy="81566"/>
            </a:xfrm>
            <a:prstGeom prst="rect">
              <a:avLst/>
            </a:prstGeom>
            <a:solidFill>
              <a:srgbClr val="1CABE2">
                <a:alpha val="100000"/>
              </a:srgbClr>
            </a:solidFill>
          </p:spPr>
          <p:txBody>
            <a:bodyPr/>
            <a:lstStyle/>
            <a:p/>
          </p:txBody>
        </p:sp>
        <p:sp>
          <p:nvSpPr>
            <p:cNvPr id="63" name="rc63"/>
            <p:cNvSpPr/>
            <p:nvPr/>
          </p:nvSpPr>
          <p:spPr>
            <a:xfrm>
              <a:off x="4041579" y="3366677"/>
              <a:ext cx="203168" cy="1318710"/>
            </a:xfrm>
            <a:prstGeom prst="rect">
              <a:avLst/>
            </a:prstGeom>
            <a:solidFill>
              <a:srgbClr val="80BD41">
                <a:alpha val="100000"/>
              </a:srgbClr>
            </a:solidFill>
          </p:spPr>
          <p:txBody>
            <a:bodyPr/>
            <a:lstStyle/>
            <a:p/>
          </p:txBody>
        </p:sp>
        <p:sp>
          <p:nvSpPr>
            <p:cNvPr id="64" name="rc64"/>
            <p:cNvSpPr/>
            <p:nvPr/>
          </p:nvSpPr>
          <p:spPr>
            <a:xfrm>
              <a:off x="4041579" y="3311731"/>
              <a:ext cx="203168" cy="27472"/>
            </a:xfrm>
            <a:prstGeom prst="rect">
              <a:avLst/>
            </a:prstGeom>
            <a:solidFill>
              <a:srgbClr val="0058AB">
                <a:alpha val="100000"/>
              </a:srgbClr>
            </a:solidFill>
          </p:spPr>
          <p:txBody>
            <a:bodyPr/>
            <a:lstStyle/>
            <a:p/>
          </p:txBody>
        </p:sp>
        <p:sp>
          <p:nvSpPr>
            <p:cNvPr id="65" name="rc65"/>
            <p:cNvSpPr/>
            <p:nvPr/>
          </p:nvSpPr>
          <p:spPr>
            <a:xfrm>
              <a:off x="4041579" y="3339204"/>
              <a:ext cx="203168" cy="27472"/>
            </a:xfrm>
            <a:prstGeom prst="rect">
              <a:avLst/>
            </a:prstGeom>
            <a:solidFill>
              <a:srgbClr val="1CABE2">
                <a:alpha val="100000"/>
              </a:srgbClr>
            </a:solidFill>
          </p:spPr>
          <p:txBody>
            <a:bodyPr/>
            <a:lstStyle/>
            <a:p/>
          </p:txBody>
        </p:sp>
        <p:sp>
          <p:nvSpPr>
            <p:cNvPr id="66" name="rc66"/>
            <p:cNvSpPr/>
            <p:nvPr/>
          </p:nvSpPr>
          <p:spPr>
            <a:xfrm>
              <a:off x="4267321" y="3365010"/>
              <a:ext cx="203168" cy="1320376"/>
            </a:xfrm>
            <a:prstGeom prst="rect">
              <a:avLst/>
            </a:prstGeom>
            <a:solidFill>
              <a:srgbClr val="80BD41">
                <a:alpha val="100000"/>
              </a:srgbClr>
            </a:solidFill>
          </p:spPr>
          <p:txBody>
            <a:bodyPr/>
            <a:lstStyle/>
            <a:p/>
          </p:txBody>
        </p:sp>
        <p:sp>
          <p:nvSpPr>
            <p:cNvPr id="67" name="rc67"/>
            <p:cNvSpPr/>
            <p:nvPr/>
          </p:nvSpPr>
          <p:spPr>
            <a:xfrm>
              <a:off x="4267321" y="3309993"/>
              <a:ext cx="203168" cy="27506"/>
            </a:xfrm>
            <a:prstGeom prst="rect">
              <a:avLst/>
            </a:prstGeom>
            <a:solidFill>
              <a:srgbClr val="0058AB">
                <a:alpha val="100000"/>
              </a:srgbClr>
            </a:solidFill>
          </p:spPr>
          <p:txBody>
            <a:bodyPr/>
            <a:lstStyle/>
            <a:p/>
          </p:txBody>
        </p:sp>
        <p:sp>
          <p:nvSpPr>
            <p:cNvPr id="68" name="rc68"/>
            <p:cNvSpPr/>
            <p:nvPr/>
          </p:nvSpPr>
          <p:spPr>
            <a:xfrm>
              <a:off x="4267321" y="3337500"/>
              <a:ext cx="203168" cy="27510"/>
            </a:xfrm>
            <a:prstGeom prst="rect">
              <a:avLst/>
            </a:prstGeom>
            <a:solidFill>
              <a:srgbClr val="1CABE2">
                <a:alpha val="100000"/>
              </a:srgbClr>
            </a:solidFill>
          </p:spPr>
          <p:txBody>
            <a:bodyPr/>
            <a:lstStyle/>
            <a:p/>
          </p:txBody>
        </p:sp>
        <p:sp>
          <p:nvSpPr>
            <p:cNvPr id="69" name="rc69"/>
            <p:cNvSpPr/>
            <p:nvPr/>
          </p:nvSpPr>
          <p:spPr>
            <a:xfrm>
              <a:off x="4493063" y="3656993"/>
              <a:ext cx="203168" cy="1028393"/>
            </a:xfrm>
            <a:prstGeom prst="rect">
              <a:avLst/>
            </a:prstGeom>
            <a:solidFill>
              <a:srgbClr val="80BD41">
                <a:alpha val="100000"/>
              </a:srgbClr>
            </a:solidFill>
          </p:spPr>
          <p:txBody>
            <a:bodyPr/>
            <a:lstStyle/>
            <a:p/>
          </p:txBody>
        </p:sp>
        <p:sp>
          <p:nvSpPr>
            <p:cNvPr id="70" name="rc70"/>
            <p:cNvSpPr/>
            <p:nvPr/>
          </p:nvSpPr>
          <p:spPr>
            <a:xfrm>
              <a:off x="4493063" y="3295666"/>
              <a:ext cx="203168" cy="125076"/>
            </a:xfrm>
            <a:prstGeom prst="rect">
              <a:avLst/>
            </a:prstGeom>
            <a:solidFill>
              <a:srgbClr val="0058AB">
                <a:alpha val="100000"/>
              </a:srgbClr>
            </a:solidFill>
          </p:spPr>
          <p:txBody>
            <a:bodyPr/>
            <a:lstStyle/>
            <a:p/>
          </p:txBody>
        </p:sp>
        <p:sp>
          <p:nvSpPr>
            <p:cNvPr id="71" name="rc71"/>
            <p:cNvSpPr/>
            <p:nvPr/>
          </p:nvSpPr>
          <p:spPr>
            <a:xfrm>
              <a:off x="4493063" y="3420743"/>
              <a:ext cx="203168" cy="236250"/>
            </a:xfrm>
            <a:prstGeom prst="rect">
              <a:avLst/>
            </a:prstGeom>
            <a:solidFill>
              <a:srgbClr val="1CABE2">
                <a:alpha val="100000"/>
              </a:srgbClr>
            </a:solidFill>
          </p:spPr>
          <p:txBody>
            <a:bodyPr/>
            <a:lstStyle/>
            <a:p/>
          </p:txBody>
        </p:sp>
        <p:sp>
          <p:nvSpPr>
            <p:cNvPr id="72" name="rc72"/>
            <p:cNvSpPr/>
            <p:nvPr/>
          </p:nvSpPr>
          <p:spPr>
            <a:xfrm>
              <a:off x="4718806" y="3703086"/>
              <a:ext cx="203168" cy="982300"/>
            </a:xfrm>
            <a:prstGeom prst="rect">
              <a:avLst/>
            </a:prstGeom>
            <a:solidFill>
              <a:srgbClr val="80BD41">
                <a:alpha val="100000"/>
              </a:srgbClr>
            </a:solidFill>
          </p:spPr>
          <p:txBody>
            <a:bodyPr/>
            <a:lstStyle/>
            <a:p/>
          </p:txBody>
        </p:sp>
        <p:sp>
          <p:nvSpPr>
            <p:cNvPr id="73" name="rc73"/>
            <p:cNvSpPr/>
            <p:nvPr/>
          </p:nvSpPr>
          <p:spPr>
            <a:xfrm>
              <a:off x="4718806" y="3282099"/>
              <a:ext cx="203168" cy="14032"/>
            </a:xfrm>
            <a:prstGeom prst="rect">
              <a:avLst/>
            </a:prstGeom>
            <a:solidFill>
              <a:srgbClr val="0058AB">
                <a:alpha val="100000"/>
              </a:srgbClr>
            </a:solidFill>
          </p:spPr>
          <p:txBody>
            <a:bodyPr/>
            <a:lstStyle/>
            <a:p/>
          </p:txBody>
        </p:sp>
        <p:sp>
          <p:nvSpPr>
            <p:cNvPr id="74" name="rc74"/>
            <p:cNvSpPr/>
            <p:nvPr/>
          </p:nvSpPr>
          <p:spPr>
            <a:xfrm>
              <a:off x="4718806" y="3296132"/>
              <a:ext cx="203168" cy="406954"/>
            </a:xfrm>
            <a:prstGeom prst="rect">
              <a:avLst/>
            </a:prstGeom>
            <a:solidFill>
              <a:srgbClr val="1CABE2">
                <a:alpha val="100000"/>
              </a:srgbClr>
            </a:solidFill>
          </p:spPr>
          <p:txBody>
            <a:bodyPr/>
            <a:lstStyle/>
            <a:p/>
          </p:txBody>
        </p:sp>
        <p:sp>
          <p:nvSpPr>
            <p:cNvPr id="75" name="rc75"/>
            <p:cNvSpPr/>
            <p:nvPr/>
          </p:nvSpPr>
          <p:spPr>
            <a:xfrm>
              <a:off x="4944548" y="3510103"/>
              <a:ext cx="203168" cy="1175283"/>
            </a:xfrm>
            <a:prstGeom prst="rect">
              <a:avLst/>
            </a:prstGeom>
            <a:solidFill>
              <a:srgbClr val="80BD41">
                <a:alpha val="100000"/>
              </a:srgbClr>
            </a:solidFill>
          </p:spPr>
          <p:txBody>
            <a:bodyPr/>
            <a:lstStyle/>
            <a:p/>
          </p:txBody>
        </p:sp>
        <p:sp>
          <p:nvSpPr>
            <p:cNvPr id="76" name="rc76"/>
            <p:cNvSpPr/>
            <p:nvPr/>
          </p:nvSpPr>
          <p:spPr>
            <a:xfrm>
              <a:off x="4944548" y="3269381"/>
              <a:ext cx="203168" cy="14158"/>
            </a:xfrm>
            <a:prstGeom prst="rect">
              <a:avLst/>
            </a:prstGeom>
            <a:solidFill>
              <a:srgbClr val="0058AB">
                <a:alpha val="100000"/>
              </a:srgbClr>
            </a:solidFill>
          </p:spPr>
          <p:txBody>
            <a:bodyPr/>
            <a:lstStyle/>
            <a:p/>
          </p:txBody>
        </p:sp>
        <p:sp>
          <p:nvSpPr>
            <p:cNvPr id="77" name="rc77"/>
            <p:cNvSpPr/>
            <p:nvPr/>
          </p:nvSpPr>
          <p:spPr>
            <a:xfrm>
              <a:off x="4944548" y="3283540"/>
              <a:ext cx="203168" cy="226563"/>
            </a:xfrm>
            <a:prstGeom prst="rect">
              <a:avLst/>
            </a:prstGeom>
            <a:solidFill>
              <a:srgbClr val="1CABE2">
                <a:alpha val="100000"/>
              </a:srgbClr>
            </a:solidFill>
          </p:spPr>
          <p:txBody>
            <a:bodyPr/>
            <a:lstStyle/>
            <a:p/>
          </p:txBody>
        </p:sp>
        <p:sp>
          <p:nvSpPr>
            <p:cNvPr id="78" name="rc78"/>
            <p:cNvSpPr/>
            <p:nvPr/>
          </p:nvSpPr>
          <p:spPr>
            <a:xfrm>
              <a:off x="5170291" y="3411932"/>
              <a:ext cx="203168" cy="1273454"/>
            </a:xfrm>
            <a:prstGeom prst="rect">
              <a:avLst/>
            </a:prstGeom>
            <a:solidFill>
              <a:srgbClr val="80BD41">
                <a:alpha val="100000"/>
              </a:srgbClr>
            </a:solidFill>
          </p:spPr>
          <p:txBody>
            <a:bodyPr/>
            <a:lstStyle/>
            <a:p/>
          </p:txBody>
        </p:sp>
        <p:sp>
          <p:nvSpPr>
            <p:cNvPr id="79" name="rc79"/>
            <p:cNvSpPr/>
            <p:nvPr/>
          </p:nvSpPr>
          <p:spPr>
            <a:xfrm>
              <a:off x="5170291" y="3285986"/>
              <a:ext cx="203168" cy="27989"/>
            </a:xfrm>
            <a:prstGeom prst="rect">
              <a:avLst/>
            </a:prstGeom>
            <a:solidFill>
              <a:srgbClr val="0058AB">
                <a:alpha val="100000"/>
              </a:srgbClr>
            </a:solidFill>
          </p:spPr>
          <p:txBody>
            <a:bodyPr/>
            <a:lstStyle/>
            <a:p/>
          </p:txBody>
        </p:sp>
        <p:sp>
          <p:nvSpPr>
            <p:cNvPr id="80" name="rc80"/>
            <p:cNvSpPr/>
            <p:nvPr/>
          </p:nvSpPr>
          <p:spPr>
            <a:xfrm>
              <a:off x="5170291" y="3313976"/>
              <a:ext cx="203168" cy="97955"/>
            </a:xfrm>
            <a:prstGeom prst="rect">
              <a:avLst/>
            </a:prstGeom>
            <a:solidFill>
              <a:srgbClr val="1CABE2">
                <a:alpha val="100000"/>
              </a:srgbClr>
            </a:solidFill>
          </p:spPr>
          <p:txBody>
            <a:bodyPr/>
            <a:lstStyle/>
            <a:p/>
          </p:txBody>
        </p:sp>
        <p:sp>
          <p:nvSpPr>
            <p:cNvPr id="81" name="rc81"/>
            <p:cNvSpPr/>
            <p:nvPr/>
          </p:nvSpPr>
          <p:spPr>
            <a:xfrm>
              <a:off x="5396033" y="3516321"/>
              <a:ext cx="203168" cy="1169066"/>
            </a:xfrm>
            <a:prstGeom prst="rect">
              <a:avLst/>
            </a:prstGeom>
            <a:solidFill>
              <a:srgbClr val="80BD41">
                <a:alpha val="100000"/>
              </a:srgbClr>
            </a:solidFill>
          </p:spPr>
          <p:txBody>
            <a:bodyPr/>
            <a:lstStyle/>
            <a:p/>
          </p:txBody>
        </p:sp>
        <p:sp>
          <p:nvSpPr>
            <p:cNvPr id="82" name="rc82"/>
            <p:cNvSpPr/>
            <p:nvPr/>
          </p:nvSpPr>
          <p:spPr>
            <a:xfrm>
              <a:off x="5396033" y="3310014"/>
              <a:ext cx="203168" cy="82520"/>
            </a:xfrm>
            <a:prstGeom prst="rect">
              <a:avLst/>
            </a:prstGeom>
            <a:solidFill>
              <a:srgbClr val="0058AB">
                <a:alpha val="100000"/>
              </a:srgbClr>
            </a:solidFill>
          </p:spPr>
          <p:txBody>
            <a:bodyPr/>
            <a:lstStyle/>
            <a:p/>
          </p:txBody>
        </p:sp>
        <p:sp>
          <p:nvSpPr>
            <p:cNvPr id="83" name="rc83"/>
            <p:cNvSpPr/>
            <p:nvPr/>
          </p:nvSpPr>
          <p:spPr>
            <a:xfrm>
              <a:off x="5396033" y="3392534"/>
              <a:ext cx="203168" cy="123786"/>
            </a:xfrm>
            <a:prstGeom prst="rect">
              <a:avLst/>
            </a:prstGeom>
            <a:solidFill>
              <a:srgbClr val="1CABE2">
                <a:alpha val="100000"/>
              </a:srgbClr>
            </a:solidFill>
          </p:spPr>
          <p:txBody>
            <a:bodyPr/>
            <a:lstStyle/>
            <a:p/>
          </p:txBody>
        </p:sp>
        <p:sp>
          <p:nvSpPr>
            <p:cNvPr id="84" name="rc84"/>
            <p:cNvSpPr/>
            <p:nvPr/>
          </p:nvSpPr>
          <p:spPr>
            <a:xfrm>
              <a:off x="5621775" y="3517621"/>
              <a:ext cx="203168" cy="1167765"/>
            </a:xfrm>
            <a:prstGeom prst="rect">
              <a:avLst/>
            </a:prstGeom>
            <a:solidFill>
              <a:srgbClr val="80BD41">
                <a:alpha val="100000"/>
              </a:srgbClr>
            </a:solidFill>
          </p:spPr>
          <p:txBody>
            <a:bodyPr/>
            <a:lstStyle/>
            <a:p/>
          </p:txBody>
        </p:sp>
        <p:sp>
          <p:nvSpPr>
            <p:cNvPr id="85" name="rc85"/>
            <p:cNvSpPr/>
            <p:nvPr/>
          </p:nvSpPr>
          <p:spPr>
            <a:xfrm>
              <a:off x="5621775" y="3358379"/>
              <a:ext cx="203168" cy="53080"/>
            </a:xfrm>
            <a:prstGeom prst="rect">
              <a:avLst/>
            </a:prstGeom>
            <a:solidFill>
              <a:srgbClr val="0058AB">
                <a:alpha val="100000"/>
              </a:srgbClr>
            </a:solidFill>
          </p:spPr>
          <p:txBody>
            <a:bodyPr/>
            <a:lstStyle/>
            <a:p/>
          </p:txBody>
        </p:sp>
        <p:sp>
          <p:nvSpPr>
            <p:cNvPr id="86" name="rc86"/>
            <p:cNvSpPr/>
            <p:nvPr/>
          </p:nvSpPr>
          <p:spPr>
            <a:xfrm>
              <a:off x="5621775" y="3411460"/>
              <a:ext cx="203168" cy="106161"/>
            </a:xfrm>
            <a:prstGeom prst="rect">
              <a:avLst/>
            </a:prstGeom>
            <a:solidFill>
              <a:srgbClr val="1CABE2">
                <a:alpha val="100000"/>
              </a:srgbClr>
            </a:solidFill>
          </p:spPr>
          <p:txBody>
            <a:bodyPr/>
            <a:lstStyle/>
            <a:p/>
          </p:txBody>
        </p:sp>
        <p:sp>
          <p:nvSpPr>
            <p:cNvPr id="87" name="rc87"/>
            <p:cNvSpPr/>
            <p:nvPr/>
          </p:nvSpPr>
          <p:spPr>
            <a:xfrm>
              <a:off x="5847518" y="3527523"/>
              <a:ext cx="203168" cy="1157863"/>
            </a:xfrm>
            <a:prstGeom prst="rect">
              <a:avLst/>
            </a:prstGeom>
            <a:solidFill>
              <a:srgbClr val="80BD41">
                <a:alpha val="100000"/>
              </a:srgbClr>
            </a:solidFill>
          </p:spPr>
          <p:txBody>
            <a:bodyPr/>
            <a:lstStyle/>
            <a:p/>
          </p:txBody>
        </p:sp>
        <p:sp>
          <p:nvSpPr>
            <p:cNvPr id="88" name="rc88"/>
            <p:cNvSpPr/>
            <p:nvPr/>
          </p:nvSpPr>
          <p:spPr>
            <a:xfrm>
              <a:off x="5847518" y="3398871"/>
              <a:ext cx="203168" cy="12865"/>
            </a:xfrm>
            <a:prstGeom prst="rect">
              <a:avLst/>
            </a:prstGeom>
            <a:solidFill>
              <a:srgbClr val="0058AB">
                <a:alpha val="100000"/>
              </a:srgbClr>
            </a:solidFill>
          </p:spPr>
          <p:txBody>
            <a:bodyPr/>
            <a:lstStyle/>
            <a:p/>
          </p:txBody>
        </p:sp>
        <p:sp>
          <p:nvSpPr>
            <p:cNvPr id="89" name="rc89"/>
            <p:cNvSpPr/>
            <p:nvPr/>
          </p:nvSpPr>
          <p:spPr>
            <a:xfrm>
              <a:off x="5847518" y="3411737"/>
              <a:ext cx="203168" cy="115786"/>
            </a:xfrm>
            <a:prstGeom prst="rect">
              <a:avLst/>
            </a:prstGeom>
            <a:solidFill>
              <a:srgbClr val="1CABE2">
                <a:alpha val="100000"/>
              </a:srgbClr>
            </a:solidFill>
          </p:spPr>
          <p:txBody>
            <a:bodyPr/>
            <a:lstStyle/>
            <a:p/>
          </p:txBody>
        </p:sp>
        <p:sp>
          <p:nvSpPr>
            <p:cNvPr id="90" name="rc90"/>
            <p:cNvSpPr/>
            <p:nvPr/>
          </p:nvSpPr>
          <p:spPr>
            <a:xfrm>
              <a:off x="6073260" y="3671391"/>
              <a:ext cx="203168" cy="1013995"/>
            </a:xfrm>
            <a:prstGeom prst="rect">
              <a:avLst/>
            </a:prstGeom>
            <a:solidFill>
              <a:srgbClr val="80BD41">
                <a:alpha val="100000"/>
              </a:srgbClr>
            </a:solidFill>
          </p:spPr>
          <p:txBody>
            <a:bodyPr/>
            <a:lstStyle/>
            <a:p/>
          </p:txBody>
        </p:sp>
        <p:sp>
          <p:nvSpPr>
            <p:cNvPr id="91" name="rc91"/>
            <p:cNvSpPr/>
            <p:nvPr/>
          </p:nvSpPr>
          <p:spPr>
            <a:xfrm>
              <a:off x="6073260" y="3417892"/>
              <a:ext cx="203168" cy="114075"/>
            </a:xfrm>
            <a:prstGeom prst="rect">
              <a:avLst/>
            </a:prstGeom>
            <a:solidFill>
              <a:srgbClr val="0058AB">
                <a:alpha val="100000"/>
              </a:srgbClr>
            </a:solidFill>
          </p:spPr>
          <p:txBody>
            <a:bodyPr/>
            <a:lstStyle/>
            <a:p/>
          </p:txBody>
        </p:sp>
        <p:sp>
          <p:nvSpPr>
            <p:cNvPr id="92" name="rc92"/>
            <p:cNvSpPr/>
            <p:nvPr/>
          </p:nvSpPr>
          <p:spPr>
            <a:xfrm>
              <a:off x="6073260" y="3531968"/>
              <a:ext cx="203168" cy="139423"/>
            </a:xfrm>
            <a:prstGeom prst="rect">
              <a:avLst/>
            </a:prstGeom>
            <a:solidFill>
              <a:srgbClr val="1CABE2">
                <a:alpha val="100000"/>
              </a:srgbClr>
            </a:solidFill>
          </p:spPr>
          <p:txBody>
            <a:bodyPr/>
            <a:lstStyle/>
            <a:p/>
          </p:txBody>
        </p:sp>
        <p:sp>
          <p:nvSpPr>
            <p:cNvPr id="93" name="rc93"/>
            <p:cNvSpPr/>
            <p:nvPr/>
          </p:nvSpPr>
          <p:spPr>
            <a:xfrm>
              <a:off x="6299002" y="3660349"/>
              <a:ext cx="203168" cy="1025037"/>
            </a:xfrm>
            <a:prstGeom prst="rect">
              <a:avLst/>
            </a:prstGeom>
            <a:solidFill>
              <a:srgbClr val="80BD41">
                <a:alpha val="100000"/>
              </a:srgbClr>
            </a:solidFill>
          </p:spPr>
          <p:txBody>
            <a:bodyPr/>
            <a:lstStyle/>
            <a:p/>
          </p:txBody>
        </p:sp>
        <p:sp>
          <p:nvSpPr>
            <p:cNvPr id="94" name="rc94"/>
            <p:cNvSpPr/>
            <p:nvPr/>
          </p:nvSpPr>
          <p:spPr>
            <a:xfrm>
              <a:off x="6299002" y="3419908"/>
              <a:ext cx="203168" cy="75927"/>
            </a:xfrm>
            <a:prstGeom prst="rect">
              <a:avLst/>
            </a:prstGeom>
            <a:solidFill>
              <a:srgbClr val="0058AB">
                <a:alpha val="100000"/>
              </a:srgbClr>
            </a:solidFill>
          </p:spPr>
          <p:txBody>
            <a:bodyPr/>
            <a:lstStyle/>
            <a:p/>
          </p:txBody>
        </p:sp>
        <p:sp>
          <p:nvSpPr>
            <p:cNvPr id="95" name="rc95"/>
            <p:cNvSpPr/>
            <p:nvPr/>
          </p:nvSpPr>
          <p:spPr>
            <a:xfrm>
              <a:off x="6299002" y="3495835"/>
              <a:ext cx="203168" cy="164514"/>
            </a:xfrm>
            <a:prstGeom prst="rect">
              <a:avLst/>
            </a:prstGeom>
            <a:solidFill>
              <a:srgbClr val="1CABE2">
                <a:alpha val="100000"/>
              </a:srgbClr>
            </a:solidFill>
          </p:spPr>
          <p:txBody>
            <a:bodyPr/>
            <a:lstStyle/>
            <a:p/>
          </p:txBody>
        </p:sp>
        <p:sp>
          <p:nvSpPr>
            <p:cNvPr id="96" name="rc96"/>
            <p:cNvSpPr/>
            <p:nvPr/>
          </p:nvSpPr>
          <p:spPr>
            <a:xfrm>
              <a:off x="6524745" y="3567468"/>
              <a:ext cx="203168" cy="1117918"/>
            </a:xfrm>
            <a:prstGeom prst="rect">
              <a:avLst/>
            </a:prstGeom>
            <a:solidFill>
              <a:srgbClr val="80BD41">
                <a:alpha val="100000"/>
              </a:srgbClr>
            </a:solidFill>
          </p:spPr>
          <p:txBody>
            <a:bodyPr/>
            <a:lstStyle/>
            <a:p/>
          </p:txBody>
        </p:sp>
        <p:sp>
          <p:nvSpPr>
            <p:cNvPr id="97" name="rc97"/>
            <p:cNvSpPr/>
            <p:nvPr/>
          </p:nvSpPr>
          <p:spPr>
            <a:xfrm>
              <a:off x="6524745" y="3415025"/>
              <a:ext cx="203168" cy="12704"/>
            </a:xfrm>
            <a:prstGeom prst="rect">
              <a:avLst/>
            </a:prstGeom>
            <a:solidFill>
              <a:srgbClr val="0058AB">
                <a:alpha val="100000"/>
              </a:srgbClr>
            </a:solidFill>
          </p:spPr>
          <p:txBody>
            <a:bodyPr/>
            <a:lstStyle/>
            <a:p/>
          </p:txBody>
        </p:sp>
        <p:sp>
          <p:nvSpPr>
            <p:cNvPr id="98" name="rc98"/>
            <p:cNvSpPr/>
            <p:nvPr/>
          </p:nvSpPr>
          <p:spPr>
            <a:xfrm>
              <a:off x="6524745" y="3427730"/>
              <a:ext cx="203168" cy="139738"/>
            </a:xfrm>
            <a:prstGeom prst="rect">
              <a:avLst/>
            </a:prstGeom>
            <a:solidFill>
              <a:srgbClr val="1CABE2">
                <a:alpha val="100000"/>
              </a:srgbClr>
            </a:solidFill>
          </p:spPr>
          <p:txBody>
            <a:bodyPr/>
            <a:lstStyle/>
            <a:p/>
          </p:txBody>
        </p:sp>
        <p:sp>
          <p:nvSpPr>
            <p:cNvPr id="99" name="rc99"/>
            <p:cNvSpPr/>
            <p:nvPr/>
          </p:nvSpPr>
          <p:spPr>
            <a:xfrm>
              <a:off x="6750487" y="3534469"/>
              <a:ext cx="203168" cy="1150917"/>
            </a:xfrm>
            <a:prstGeom prst="rect">
              <a:avLst/>
            </a:prstGeom>
            <a:solidFill>
              <a:srgbClr val="80BD41">
                <a:alpha val="100000"/>
              </a:srgbClr>
            </a:solidFill>
          </p:spPr>
          <p:txBody>
            <a:bodyPr/>
            <a:lstStyle/>
            <a:p/>
          </p:txBody>
        </p:sp>
        <p:sp>
          <p:nvSpPr>
            <p:cNvPr id="100" name="rc100"/>
            <p:cNvSpPr/>
            <p:nvPr/>
          </p:nvSpPr>
          <p:spPr>
            <a:xfrm>
              <a:off x="6750487" y="3406591"/>
              <a:ext cx="203168" cy="51150"/>
            </a:xfrm>
            <a:prstGeom prst="rect">
              <a:avLst/>
            </a:prstGeom>
            <a:solidFill>
              <a:srgbClr val="0058AB">
                <a:alpha val="100000"/>
              </a:srgbClr>
            </a:solidFill>
          </p:spPr>
          <p:txBody>
            <a:bodyPr/>
            <a:lstStyle/>
            <a:p/>
          </p:txBody>
        </p:sp>
        <p:sp>
          <p:nvSpPr>
            <p:cNvPr id="101" name="rc101"/>
            <p:cNvSpPr/>
            <p:nvPr/>
          </p:nvSpPr>
          <p:spPr>
            <a:xfrm>
              <a:off x="6750487" y="3457741"/>
              <a:ext cx="203168" cy="76727"/>
            </a:xfrm>
            <a:prstGeom prst="rect">
              <a:avLst/>
            </a:prstGeom>
            <a:solidFill>
              <a:srgbClr val="1CABE2">
                <a:alpha val="100000"/>
              </a:srgbClr>
            </a:solidFill>
          </p:spPr>
          <p:txBody>
            <a:bodyPr/>
            <a:lstStyle/>
            <a:p/>
          </p:txBody>
        </p:sp>
        <p:sp>
          <p:nvSpPr>
            <p:cNvPr id="102" name="rc102"/>
            <p:cNvSpPr/>
            <p:nvPr/>
          </p:nvSpPr>
          <p:spPr>
            <a:xfrm>
              <a:off x="6976229" y="3698768"/>
              <a:ext cx="203168" cy="986618"/>
            </a:xfrm>
            <a:prstGeom prst="rect">
              <a:avLst/>
            </a:prstGeom>
            <a:solidFill>
              <a:srgbClr val="80BD41">
                <a:alpha val="100000"/>
              </a:srgbClr>
            </a:solidFill>
          </p:spPr>
          <p:txBody>
            <a:bodyPr/>
            <a:lstStyle/>
            <a:p/>
          </p:txBody>
        </p:sp>
        <p:sp>
          <p:nvSpPr>
            <p:cNvPr id="103" name="rc103"/>
            <p:cNvSpPr/>
            <p:nvPr/>
          </p:nvSpPr>
          <p:spPr>
            <a:xfrm>
              <a:off x="6976229" y="3404062"/>
              <a:ext cx="203168" cy="179385"/>
            </a:xfrm>
            <a:prstGeom prst="rect">
              <a:avLst/>
            </a:prstGeom>
            <a:solidFill>
              <a:srgbClr val="0058AB">
                <a:alpha val="100000"/>
              </a:srgbClr>
            </a:solidFill>
          </p:spPr>
          <p:txBody>
            <a:bodyPr/>
            <a:lstStyle/>
            <a:p/>
          </p:txBody>
        </p:sp>
        <p:sp>
          <p:nvSpPr>
            <p:cNvPr id="104" name="rc104"/>
            <p:cNvSpPr/>
            <p:nvPr/>
          </p:nvSpPr>
          <p:spPr>
            <a:xfrm>
              <a:off x="6976229" y="3583447"/>
              <a:ext cx="203168" cy="115321"/>
            </a:xfrm>
            <a:prstGeom prst="rect">
              <a:avLst/>
            </a:prstGeom>
            <a:solidFill>
              <a:srgbClr val="1CABE2">
                <a:alpha val="100000"/>
              </a:srgbClr>
            </a:solidFill>
          </p:spPr>
          <p:txBody>
            <a:bodyPr/>
            <a:lstStyle/>
            <a:p/>
          </p:txBody>
        </p:sp>
        <p:sp>
          <p:nvSpPr>
            <p:cNvPr id="105" name="rc105"/>
            <p:cNvSpPr/>
            <p:nvPr/>
          </p:nvSpPr>
          <p:spPr>
            <a:xfrm>
              <a:off x="7201972" y="3402601"/>
              <a:ext cx="203168" cy="122408"/>
            </a:xfrm>
            <a:prstGeom prst="rect">
              <a:avLst/>
            </a:prstGeom>
            <a:solidFill>
              <a:srgbClr val="F26A21">
                <a:alpha val="100000"/>
              </a:srgbClr>
            </a:solidFill>
          </p:spPr>
          <p:txBody>
            <a:bodyPr/>
            <a:lstStyle/>
            <a:p/>
          </p:txBody>
        </p:sp>
        <p:sp>
          <p:nvSpPr>
            <p:cNvPr id="106" name="rc106"/>
            <p:cNvSpPr/>
            <p:nvPr/>
          </p:nvSpPr>
          <p:spPr>
            <a:xfrm>
              <a:off x="7201972" y="3525009"/>
              <a:ext cx="203168" cy="1160377"/>
            </a:xfrm>
            <a:prstGeom prst="rect">
              <a:avLst/>
            </a:prstGeom>
            <a:solidFill>
              <a:srgbClr val="FFC20E">
                <a:alpha val="100000"/>
              </a:srgbClr>
            </a:solidFill>
          </p:spPr>
          <p:txBody>
            <a:bodyPr/>
            <a:lstStyle/>
            <a:p/>
          </p:txBody>
        </p:sp>
        <p:sp>
          <p:nvSpPr>
            <p:cNvPr id="107" name="rc107"/>
            <p:cNvSpPr/>
            <p:nvPr/>
          </p:nvSpPr>
          <p:spPr>
            <a:xfrm>
              <a:off x="7427714" y="3403751"/>
              <a:ext cx="203168" cy="83528"/>
            </a:xfrm>
            <a:prstGeom prst="rect">
              <a:avLst/>
            </a:prstGeom>
            <a:solidFill>
              <a:srgbClr val="F26A21">
                <a:alpha val="100000"/>
              </a:srgbClr>
            </a:solidFill>
          </p:spPr>
          <p:txBody>
            <a:bodyPr/>
            <a:lstStyle/>
            <a:p/>
          </p:txBody>
        </p:sp>
        <p:sp>
          <p:nvSpPr>
            <p:cNvPr id="108" name="rc108"/>
            <p:cNvSpPr/>
            <p:nvPr/>
          </p:nvSpPr>
          <p:spPr>
            <a:xfrm>
              <a:off x="7427714" y="3487279"/>
              <a:ext cx="203168" cy="1198107"/>
            </a:xfrm>
            <a:prstGeom prst="rect">
              <a:avLst/>
            </a:prstGeom>
            <a:solidFill>
              <a:srgbClr val="FFC20E">
                <a:alpha val="100000"/>
              </a:srgbClr>
            </a:solidFill>
          </p:spPr>
          <p:txBody>
            <a:bodyPr/>
            <a:lstStyle/>
            <a:p/>
          </p:txBody>
        </p:sp>
        <p:sp>
          <p:nvSpPr>
            <p:cNvPr id="109" name="rc109"/>
            <p:cNvSpPr/>
            <p:nvPr/>
          </p:nvSpPr>
          <p:spPr>
            <a:xfrm>
              <a:off x="7653457" y="3403569"/>
              <a:ext cx="203168" cy="56997"/>
            </a:xfrm>
            <a:prstGeom prst="rect">
              <a:avLst/>
            </a:prstGeom>
            <a:solidFill>
              <a:srgbClr val="F26A21">
                <a:alpha val="100000"/>
              </a:srgbClr>
            </a:solidFill>
          </p:spPr>
          <p:txBody>
            <a:bodyPr/>
            <a:lstStyle/>
            <a:p/>
          </p:txBody>
        </p:sp>
        <p:sp>
          <p:nvSpPr>
            <p:cNvPr id="110" name="rc110"/>
            <p:cNvSpPr/>
            <p:nvPr/>
          </p:nvSpPr>
          <p:spPr>
            <a:xfrm>
              <a:off x="7653457" y="3460567"/>
              <a:ext cx="203168" cy="1224819"/>
            </a:xfrm>
            <a:prstGeom prst="rect">
              <a:avLst/>
            </a:prstGeom>
            <a:solidFill>
              <a:srgbClr val="FFC20E">
                <a:alpha val="100000"/>
              </a:srgbClr>
            </a:solidFill>
          </p:spPr>
          <p:txBody>
            <a:bodyPr/>
            <a:lstStyle/>
            <a:p/>
          </p:txBody>
        </p:sp>
        <p:sp>
          <p:nvSpPr>
            <p:cNvPr id="111" name="rc111"/>
            <p:cNvSpPr/>
            <p:nvPr/>
          </p:nvSpPr>
          <p:spPr>
            <a:xfrm>
              <a:off x="7879199" y="3401557"/>
              <a:ext cx="203168" cy="38893"/>
            </a:xfrm>
            <a:prstGeom prst="rect">
              <a:avLst/>
            </a:prstGeom>
            <a:solidFill>
              <a:srgbClr val="F26A21">
                <a:alpha val="100000"/>
              </a:srgbClr>
            </a:solidFill>
          </p:spPr>
          <p:txBody>
            <a:bodyPr/>
            <a:lstStyle/>
            <a:p/>
          </p:txBody>
        </p:sp>
        <p:sp>
          <p:nvSpPr>
            <p:cNvPr id="112" name="rc112"/>
            <p:cNvSpPr/>
            <p:nvPr/>
          </p:nvSpPr>
          <p:spPr>
            <a:xfrm>
              <a:off x="7879199" y="3440451"/>
              <a:ext cx="203168" cy="1244935"/>
            </a:xfrm>
            <a:prstGeom prst="rect">
              <a:avLst/>
            </a:prstGeom>
            <a:solidFill>
              <a:srgbClr val="FFC20E">
                <a:alpha val="100000"/>
              </a:srgbClr>
            </a:solidFill>
          </p:spPr>
          <p:txBody>
            <a:bodyPr/>
            <a:lstStyle/>
            <a:p/>
          </p:txBody>
        </p:sp>
        <p:sp>
          <p:nvSpPr>
            <p:cNvPr id="113" name="rc113"/>
            <p:cNvSpPr/>
            <p:nvPr/>
          </p:nvSpPr>
          <p:spPr>
            <a:xfrm>
              <a:off x="8104941" y="3398929"/>
              <a:ext cx="203168" cy="26540"/>
            </a:xfrm>
            <a:prstGeom prst="rect">
              <a:avLst/>
            </a:prstGeom>
            <a:solidFill>
              <a:srgbClr val="F26A21">
                <a:alpha val="100000"/>
              </a:srgbClr>
            </a:solidFill>
          </p:spPr>
          <p:txBody>
            <a:bodyPr/>
            <a:lstStyle/>
            <a:p/>
          </p:txBody>
        </p:sp>
        <p:sp>
          <p:nvSpPr>
            <p:cNvPr id="114" name="rc114"/>
            <p:cNvSpPr/>
            <p:nvPr/>
          </p:nvSpPr>
          <p:spPr>
            <a:xfrm>
              <a:off x="8104941" y="3425470"/>
              <a:ext cx="203168" cy="1259917"/>
            </a:xfrm>
            <a:prstGeom prst="rect">
              <a:avLst/>
            </a:prstGeom>
            <a:solidFill>
              <a:srgbClr val="FFC20E">
                <a:alpha val="100000"/>
              </a:srgbClr>
            </a:solidFill>
          </p:spPr>
          <p:txBody>
            <a:bodyPr/>
            <a:lstStyle/>
            <a:p/>
          </p:txBody>
        </p:sp>
        <p:sp>
          <p:nvSpPr>
            <p:cNvPr id="115" name="pl115"/>
            <p:cNvSpPr/>
            <p:nvPr/>
          </p:nvSpPr>
          <p:spPr>
            <a:xfrm>
              <a:off x="1434255" y="2071041"/>
              <a:ext cx="5643558" cy="343297"/>
            </a:xfrm>
            <a:custGeom>
              <a:avLst/>
              <a:pathLst>
                <a:path w="5643558" h="343297">
                  <a:moveTo>
                    <a:pt x="0" y="132037"/>
                  </a:moveTo>
                  <a:lnTo>
                    <a:pt x="225742" y="158445"/>
                  </a:lnTo>
                  <a:lnTo>
                    <a:pt x="451484" y="158445"/>
                  </a:lnTo>
                  <a:lnTo>
                    <a:pt x="677227" y="79222"/>
                  </a:lnTo>
                  <a:lnTo>
                    <a:pt x="902969" y="26407"/>
                  </a:lnTo>
                  <a:lnTo>
                    <a:pt x="1128711" y="52815"/>
                  </a:lnTo>
                  <a:lnTo>
                    <a:pt x="1354454" y="105630"/>
                  </a:lnTo>
                  <a:lnTo>
                    <a:pt x="1580196" y="290482"/>
                  </a:lnTo>
                  <a:lnTo>
                    <a:pt x="1805938" y="0"/>
                  </a:lnTo>
                  <a:lnTo>
                    <a:pt x="2031681" y="105630"/>
                  </a:lnTo>
                  <a:lnTo>
                    <a:pt x="2257423" y="79222"/>
                  </a:lnTo>
                  <a:lnTo>
                    <a:pt x="2483165" y="132037"/>
                  </a:lnTo>
                  <a:lnTo>
                    <a:pt x="2708908" y="26407"/>
                  </a:lnTo>
                  <a:lnTo>
                    <a:pt x="2934650" y="26407"/>
                  </a:lnTo>
                  <a:lnTo>
                    <a:pt x="3160393" y="211260"/>
                  </a:lnTo>
                  <a:lnTo>
                    <a:pt x="3386135" y="0"/>
                  </a:lnTo>
                  <a:lnTo>
                    <a:pt x="3611877" y="0"/>
                  </a:lnTo>
                  <a:lnTo>
                    <a:pt x="3837620" y="26407"/>
                  </a:lnTo>
                  <a:lnTo>
                    <a:pt x="4063362" y="132037"/>
                  </a:lnTo>
                  <a:lnTo>
                    <a:pt x="4289104" y="79222"/>
                  </a:lnTo>
                  <a:lnTo>
                    <a:pt x="4514847" y="0"/>
                  </a:lnTo>
                  <a:lnTo>
                    <a:pt x="4740589" y="211260"/>
                  </a:lnTo>
                  <a:lnTo>
                    <a:pt x="4966331" y="132037"/>
                  </a:lnTo>
                  <a:lnTo>
                    <a:pt x="5192074" y="0"/>
                  </a:lnTo>
                  <a:lnTo>
                    <a:pt x="5417816" y="79222"/>
                  </a:lnTo>
                  <a:lnTo>
                    <a:pt x="5643558" y="343297"/>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150264"/>
              <a:ext cx="5643558" cy="686595"/>
            </a:xfrm>
            <a:custGeom>
              <a:avLst/>
              <a:pathLst>
                <a:path w="5643558" h="686595">
                  <a:moveTo>
                    <a:pt x="0" y="396112"/>
                  </a:moveTo>
                  <a:lnTo>
                    <a:pt x="225742" y="501743"/>
                  </a:lnTo>
                  <a:lnTo>
                    <a:pt x="451484" y="369705"/>
                  </a:lnTo>
                  <a:lnTo>
                    <a:pt x="677227" y="316890"/>
                  </a:lnTo>
                  <a:lnTo>
                    <a:pt x="902969" y="237667"/>
                  </a:lnTo>
                  <a:lnTo>
                    <a:pt x="1128711" y="237667"/>
                  </a:lnTo>
                  <a:lnTo>
                    <a:pt x="1354454" y="184852"/>
                  </a:lnTo>
                  <a:lnTo>
                    <a:pt x="1580196" y="290482"/>
                  </a:lnTo>
                  <a:lnTo>
                    <a:pt x="1805938" y="26407"/>
                  </a:lnTo>
                  <a:lnTo>
                    <a:pt x="2031681" y="105630"/>
                  </a:lnTo>
                  <a:lnTo>
                    <a:pt x="2257423" y="52815"/>
                  </a:lnTo>
                  <a:lnTo>
                    <a:pt x="2483165" y="211260"/>
                  </a:lnTo>
                  <a:lnTo>
                    <a:pt x="2708908" y="0"/>
                  </a:lnTo>
                  <a:lnTo>
                    <a:pt x="2934650" y="0"/>
                  </a:lnTo>
                  <a:lnTo>
                    <a:pt x="3160393" y="580965"/>
                  </a:lnTo>
                  <a:lnTo>
                    <a:pt x="3386135" y="686595"/>
                  </a:lnTo>
                  <a:lnTo>
                    <a:pt x="3611877" y="343297"/>
                  </a:lnTo>
                  <a:lnTo>
                    <a:pt x="3837620" y="132037"/>
                  </a:lnTo>
                  <a:lnTo>
                    <a:pt x="4063362" y="290482"/>
                  </a:lnTo>
                  <a:lnTo>
                    <a:pt x="4289104" y="211260"/>
                  </a:lnTo>
                  <a:lnTo>
                    <a:pt x="4514847" y="158445"/>
                  </a:lnTo>
                  <a:lnTo>
                    <a:pt x="4740589" y="422520"/>
                  </a:lnTo>
                  <a:lnTo>
                    <a:pt x="4966331" y="396112"/>
                  </a:lnTo>
                  <a:lnTo>
                    <a:pt x="5192074" y="211260"/>
                  </a:lnTo>
                  <a:lnTo>
                    <a:pt x="5417816" y="158445"/>
                  </a:lnTo>
                  <a:lnTo>
                    <a:pt x="5643558" y="501743"/>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7009485"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8" name="tx128"/>
            <p:cNvSpPr/>
            <p:nvPr/>
          </p:nvSpPr>
          <p:spPr>
            <a:xfrm>
              <a:off x="1365926"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9" name="tx129"/>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4752062"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588077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10651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5" name="tx135"/>
            <p:cNvSpPr/>
            <p:nvPr/>
          </p:nvSpPr>
          <p:spPr>
            <a:xfrm>
              <a:off x="6332258"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6" name="tx136"/>
            <p:cNvSpPr/>
            <p:nvPr/>
          </p:nvSpPr>
          <p:spPr>
            <a:xfrm>
              <a:off x="655800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678374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8" name="tx138"/>
            <p:cNvSpPr/>
            <p:nvPr/>
          </p:nvSpPr>
          <p:spPr>
            <a:xfrm>
              <a:off x="700948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436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32592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25749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3" name="tx143"/>
            <p:cNvSpPr/>
            <p:nvPr/>
          </p:nvSpPr>
          <p:spPr>
            <a:xfrm>
              <a:off x="508103" y="18906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4" name="tx164"/>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5" name="rc165"/>
            <p:cNvSpPr/>
            <p:nvPr/>
          </p:nvSpPr>
          <p:spPr>
            <a:xfrm>
              <a:off x="1071314" y="5522891"/>
              <a:ext cx="201455" cy="201456"/>
            </a:xfrm>
            <a:prstGeom prst="rect">
              <a:avLst/>
            </a:prstGeom>
            <a:solidFill>
              <a:srgbClr val="80BD41">
                <a:alpha val="100000"/>
              </a:srgbClr>
            </a:solidFill>
          </p:spPr>
          <p:txBody>
            <a:bodyPr/>
            <a:lstStyle/>
            <a:p/>
          </p:txBody>
        </p:sp>
        <p:sp>
          <p:nvSpPr>
            <p:cNvPr id="166" name="rc166"/>
            <p:cNvSpPr/>
            <p:nvPr/>
          </p:nvSpPr>
          <p:spPr>
            <a:xfrm>
              <a:off x="2975038" y="5522891"/>
              <a:ext cx="201456" cy="201456"/>
            </a:xfrm>
            <a:prstGeom prst="rect">
              <a:avLst/>
            </a:prstGeom>
            <a:solidFill>
              <a:srgbClr val="1CABE2">
                <a:alpha val="100000"/>
              </a:srgbClr>
            </a:solidFill>
          </p:spPr>
          <p:txBody>
            <a:bodyPr/>
            <a:lstStyle/>
            <a:p/>
          </p:txBody>
        </p:sp>
        <p:sp>
          <p:nvSpPr>
            <p:cNvPr id="167" name="rc167"/>
            <p:cNvSpPr/>
            <p:nvPr/>
          </p:nvSpPr>
          <p:spPr>
            <a:xfrm>
              <a:off x="4063414" y="5522891"/>
              <a:ext cx="201456" cy="201456"/>
            </a:xfrm>
            <a:prstGeom prst="rect">
              <a:avLst/>
            </a:prstGeom>
            <a:solidFill>
              <a:srgbClr val="0058AB">
                <a:alpha val="100000"/>
              </a:srgbClr>
            </a:solidFill>
          </p:spPr>
          <p:txBody>
            <a:bodyPr/>
            <a:lstStyle/>
            <a:p/>
          </p:txBody>
        </p:sp>
        <p:sp>
          <p:nvSpPr>
            <p:cNvPr id="168" name="rc168"/>
            <p:cNvSpPr/>
            <p:nvPr/>
          </p:nvSpPr>
          <p:spPr>
            <a:xfrm>
              <a:off x="5081939" y="5522891"/>
              <a:ext cx="201456" cy="201456"/>
            </a:xfrm>
            <a:prstGeom prst="rect">
              <a:avLst/>
            </a:prstGeom>
            <a:solidFill>
              <a:srgbClr val="FFC20E">
                <a:alpha val="100000"/>
              </a:srgbClr>
            </a:solidFill>
          </p:spPr>
          <p:txBody>
            <a:bodyPr/>
            <a:lstStyle/>
            <a:p/>
          </p:txBody>
        </p:sp>
        <p:sp>
          <p:nvSpPr>
            <p:cNvPr id="169" name="rc169"/>
            <p:cNvSpPr/>
            <p:nvPr/>
          </p:nvSpPr>
          <p:spPr>
            <a:xfrm>
              <a:off x="7079320" y="5522891"/>
              <a:ext cx="201455" cy="201456"/>
            </a:xfrm>
            <a:prstGeom prst="rect">
              <a:avLst/>
            </a:prstGeom>
            <a:solidFill>
              <a:srgbClr val="F26A21">
                <a:alpha val="100000"/>
              </a:srgbClr>
            </a:solidFill>
          </p:spPr>
          <p:txBody>
            <a:bodyPr/>
            <a:lstStyle/>
            <a:p/>
          </p:txBody>
        </p:sp>
        <p:sp>
          <p:nvSpPr>
            <p:cNvPr id="170" name="tx170"/>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1" name="tx171"/>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2" name="tx172"/>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3" name="tx173"/>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4" name="tx174"/>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5" name="pl175"/>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8" name="tx178"/>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9" name="tx179"/>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0" name="tx180"/>
            <p:cNvSpPr/>
            <p:nvPr/>
          </p:nvSpPr>
          <p:spPr>
            <a:xfrm>
              <a:off x="983899" y="1511762"/>
              <a:ext cx="85456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Guatemala</a:t>
              </a:r>
            </a:p>
          </p:txBody>
        </p:sp>
        <p:sp>
          <p:nvSpPr>
            <p:cNvPr id="181" name="tx181"/>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2" name="tx182"/>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3" name="tx183"/>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para 2030 el número de niños sin ninguna dosis registrado en 2019. Este gráfico muestra el número anual de niños que deben vacunarse para alcanzar el objetivo de «cero dosis».
Se prevé que Guatemala registre un ligero aumento (&lt;10 000) en el número de lactantes supervivientes para 2030. Por lo tanto, para alcanzar el objetivo de «cero dosis» de IA2030, es necesario vacunar cada año a un mayor número de niños (~2,72 %) con la vacuna DTP1.</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Cada año es necesario vacunar a más niños para alcanzar el objetivo de la IA2030 de reducir a la mitad el número de niños que no han recibido ninguna dosis para 2030, con un ligero aumento previsto en el número de bebés que sobreviven.</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317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0245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41738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8101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2029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159577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10" name="pl10"/>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432819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72099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31137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250658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920330" y="18993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6" name="pl16"/>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4" name="rc44"/>
            <p:cNvSpPr/>
            <p:nvPr/>
          </p:nvSpPr>
          <p:spPr>
            <a:xfrm>
              <a:off x="1290970" y="3507072"/>
              <a:ext cx="215906" cy="1428324"/>
            </a:xfrm>
            <a:prstGeom prst="rect">
              <a:avLst/>
            </a:prstGeom>
            <a:solidFill>
              <a:srgbClr val="0058AB">
                <a:alpha val="100000"/>
              </a:srgbClr>
            </a:solidFill>
          </p:spPr>
          <p:txBody>
            <a:bodyPr/>
            <a:lstStyle/>
            <a:p/>
          </p:txBody>
        </p:sp>
        <p:sp>
          <p:nvSpPr>
            <p:cNvPr id="45" name="rc45"/>
            <p:cNvSpPr/>
            <p:nvPr/>
          </p:nvSpPr>
          <p:spPr>
            <a:xfrm>
              <a:off x="1530867" y="3255508"/>
              <a:ext cx="215906" cy="1679889"/>
            </a:xfrm>
            <a:prstGeom prst="rect">
              <a:avLst/>
            </a:prstGeom>
            <a:solidFill>
              <a:srgbClr val="0058AB">
                <a:alpha val="100000"/>
              </a:srgbClr>
            </a:solidFill>
          </p:spPr>
          <p:txBody>
            <a:bodyPr/>
            <a:lstStyle/>
            <a:p/>
          </p:txBody>
        </p:sp>
        <p:sp>
          <p:nvSpPr>
            <p:cNvPr id="46" name="rc46"/>
            <p:cNvSpPr/>
            <p:nvPr/>
          </p:nvSpPr>
          <p:spPr>
            <a:xfrm>
              <a:off x="1770763" y="3259515"/>
              <a:ext cx="215906" cy="1675881"/>
            </a:xfrm>
            <a:prstGeom prst="rect">
              <a:avLst/>
            </a:prstGeom>
            <a:solidFill>
              <a:srgbClr val="0058AB">
                <a:alpha val="100000"/>
              </a:srgbClr>
            </a:solidFill>
          </p:spPr>
          <p:txBody>
            <a:bodyPr/>
            <a:lstStyle/>
            <a:p/>
          </p:txBody>
        </p:sp>
        <p:sp>
          <p:nvSpPr>
            <p:cNvPr id="47" name="rc47"/>
            <p:cNvSpPr/>
            <p:nvPr/>
          </p:nvSpPr>
          <p:spPr>
            <a:xfrm>
              <a:off x="2010660" y="3978383"/>
              <a:ext cx="215906" cy="957013"/>
            </a:xfrm>
            <a:prstGeom prst="rect">
              <a:avLst/>
            </a:prstGeom>
            <a:solidFill>
              <a:srgbClr val="0058AB">
                <a:alpha val="100000"/>
              </a:srgbClr>
            </a:solidFill>
          </p:spPr>
          <p:txBody>
            <a:bodyPr/>
            <a:lstStyle/>
            <a:p/>
          </p:txBody>
        </p:sp>
        <p:sp>
          <p:nvSpPr>
            <p:cNvPr id="48" name="rc48"/>
            <p:cNvSpPr/>
            <p:nvPr/>
          </p:nvSpPr>
          <p:spPr>
            <a:xfrm>
              <a:off x="2250556" y="4456860"/>
              <a:ext cx="215906" cy="478537"/>
            </a:xfrm>
            <a:prstGeom prst="rect">
              <a:avLst/>
            </a:prstGeom>
            <a:solidFill>
              <a:srgbClr val="0058AB">
                <a:alpha val="100000"/>
              </a:srgbClr>
            </a:solidFill>
          </p:spPr>
          <p:txBody>
            <a:bodyPr/>
            <a:lstStyle/>
            <a:p/>
          </p:txBody>
        </p:sp>
        <p:sp>
          <p:nvSpPr>
            <p:cNvPr id="49" name="rc49"/>
            <p:cNvSpPr/>
            <p:nvPr/>
          </p:nvSpPr>
          <p:spPr>
            <a:xfrm>
              <a:off x="2490453" y="4223390"/>
              <a:ext cx="215906" cy="712006"/>
            </a:xfrm>
            <a:prstGeom prst="rect">
              <a:avLst/>
            </a:prstGeom>
            <a:solidFill>
              <a:srgbClr val="0058AB">
                <a:alpha val="100000"/>
              </a:srgbClr>
            </a:solidFill>
          </p:spPr>
          <p:txBody>
            <a:bodyPr/>
            <a:lstStyle/>
            <a:p/>
          </p:txBody>
        </p:sp>
        <p:sp>
          <p:nvSpPr>
            <p:cNvPr id="50" name="rc50"/>
            <p:cNvSpPr/>
            <p:nvPr/>
          </p:nvSpPr>
          <p:spPr>
            <a:xfrm>
              <a:off x="2730349" y="3751411"/>
              <a:ext cx="215906" cy="1183986"/>
            </a:xfrm>
            <a:prstGeom prst="rect">
              <a:avLst/>
            </a:prstGeom>
            <a:solidFill>
              <a:srgbClr val="0058AB">
                <a:alpha val="100000"/>
              </a:srgbClr>
            </a:solidFill>
          </p:spPr>
          <p:txBody>
            <a:bodyPr/>
            <a:lstStyle/>
            <a:p/>
          </p:txBody>
        </p:sp>
        <p:sp>
          <p:nvSpPr>
            <p:cNvPr id="51" name="rc51"/>
            <p:cNvSpPr/>
            <p:nvPr/>
          </p:nvSpPr>
          <p:spPr>
            <a:xfrm>
              <a:off x="2970245" y="2088827"/>
              <a:ext cx="215906" cy="2846570"/>
            </a:xfrm>
            <a:prstGeom prst="rect">
              <a:avLst/>
            </a:prstGeom>
            <a:solidFill>
              <a:srgbClr val="0058AB">
                <a:alpha val="100000"/>
              </a:srgbClr>
            </a:solidFill>
          </p:spPr>
          <p:txBody>
            <a:bodyPr/>
            <a:lstStyle/>
            <a:p/>
          </p:txBody>
        </p:sp>
        <p:sp>
          <p:nvSpPr>
            <p:cNvPr id="52" name="rc52"/>
            <p:cNvSpPr/>
            <p:nvPr/>
          </p:nvSpPr>
          <p:spPr>
            <a:xfrm>
              <a:off x="3210142" y="4699134"/>
              <a:ext cx="215906" cy="236262"/>
            </a:xfrm>
            <a:prstGeom prst="rect">
              <a:avLst/>
            </a:prstGeom>
            <a:solidFill>
              <a:srgbClr val="0058AB">
                <a:alpha val="100000"/>
              </a:srgbClr>
            </a:solidFill>
          </p:spPr>
          <p:txBody>
            <a:bodyPr/>
            <a:lstStyle/>
            <a:p/>
          </p:txBody>
        </p:sp>
        <p:sp>
          <p:nvSpPr>
            <p:cNvPr id="53" name="rc53"/>
            <p:cNvSpPr/>
            <p:nvPr/>
          </p:nvSpPr>
          <p:spPr>
            <a:xfrm>
              <a:off x="3450038" y="3749468"/>
              <a:ext cx="215906" cy="1185929"/>
            </a:xfrm>
            <a:prstGeom prst="rect">
              <a:avLst/>
            </a:prstGeom>
            <a:solidFill>
              <a:srgbClr val="0058AB">
                <a:alpha val="100000"/>
              </a:srgbClr>
            </a:solidFill>
          </p:spPr>
          <p:txBody>
            <a:bodyPr/>
            <a:lstStyle/>
            <a:p/>
          </p:txBody>
        </p:sp>
        <p:sp>
          <p:nvSpPr>
            <p:cNvPr id="54" name="rc54"/>
            <p:cNvSpPr/>
            <p:nvPr/>
          </p:nvSpPr>
          <p:spPr>
            <a:xfrm>
              <a:off x="3689935" y="3979841"/>
              <a:ext cx="215906" cy="955556"/>
            </a:xfrm>
            <a:prstGeom prst="rect">
              <a:avLst/>
            </a:prstGeom>
            <a:solidFill>
              <a:srgbClr val="0058AB">
                <a:alpha val="100000"/>
              </a:srgbClr>
            </a:solidFill>
          </p:spPr>
          <p:txBody>
            <a:bodyPr/>
            <a:lstStyle/>
            <a:p/>
          </p:txBody>
        </p:sp>
        <p:sp>
          <p:nvSpPr>
            <p:cNvPr id="55" name="rc55"/>
            <p:cNvSpPr/>
            <p:nvPr/>
          </p:nvSpPr>
          <p:spPr>
            <a:xfrm>
              <a:off x="3929831" y="3487945"/>
              <a:ext cx="215906" cy="1447451"/>
            </a:xfrm>
            <a:prstGeom prst="rect">
              <a:avLst/>
            </a:prstGeom>
            <a:solidFill>
              <a:srgbClr val="0058AB">
                <a:alpha val="100000"/>
              </a:srgbClr>
            </a:solidFill>
          </p:spPr>
          <p:txBody>
            <a:bodyPr/>
            <a:lstStyle/>
            <a:p/>
          </p:txBody>
        </p:sp>
        <p:sp>
          <p:nvSpPr>
            <p:cNvPr id="56" name="rc56"/>
            <p:cNvSpPr/>
            <p:nvPr/>
          </p:nvSpPr>
          <p:spPr>
            <a:xfrm>
              <a:off x="4169728" y="4447873"/>
              <a:ext cx="215906" cy="487523"/>
            </a:xfrm>
            <a:prstGeom prst="rect">
              <a:avLst/>
            </a:prstGeom>
            <a:solidFill>
              <a:srgbClr val="0058AB">
                <a:alpha val="100000"/>
              </a:srgbClr>
            </a:solidFill>
          </p:spPr>
          <p:txBody>
            <a:bodyPr/>
            <a:lstStyle/>
            <a:p/>
          </p:txBody>
        </p:sp>
        <p:sp>
          <p:nvSpPr>
            <p:cNvPr id="57" name="rc57"/>
            <p:cNvSpPr/>
            <p:nvPr/>
          </p:nvSpPr>
          <p:spPr>
            <a:xfrm>
              <a:off x="4409624" y="4447266"/>
              <a:ext cx="215906" cy="488130"/>
            </a:xfrm>
            <a:prstGeom prst="rect">
              <a:avLst/>
            </a:prstGeom>
            <a:solidFill>
              <a:srgbClr val="0058AB">
                <a:alpha val="100000"/>
              </a:srgbClr>
            </a:solidFill>
          </p:spPr>
          <p:txBody>
            <a:bodyPr/>
            <a:lstStyle/>
            <a:p/>
          </p:txBody>
        </p:sp>
        <p:sp>
          <p:nvSpPr>
            <p:cNvPr id="58" name="rc58"/>
            <p:cNvSpPr/>
            <p:nvPr/>
          </p:nvSpPr>
          <p:spPr>
            <a:xfrm>
              <a:off x="4649521" y="2715825"/>
              <a:ext cx="215906" cy="2219571"/>
            </a:xfrm>
            <a:prstGeom prst="rect">
              <a:avLst/>
            </a:prstGeom>
            <a:solidFill>
              <a:srgbClr val="0058AB">
                <a:alpha val="100000"/>
              </a:srgbClr>
            </a:solidFill>
          </p:spPr>
          <p:txBody>
            <a:bodyPr/>
            <a:lstStyle/>
            <a:p/>
          </p:txBody>
        </p:sp>
        <p:sp>
          <p:nvSpPr>
            <p:cNvPr id="59" name="rc59"/>
            <p:cNvSpPr/>
            <p:nvPr/>
          </p:nvSpPr>
          <p:spPr>
            <a:xfrm>
              <a:off x="4889417" y="4686383"/>
              <a:ext cx="215906" cy="249014"/>
            </a:xfrm>
            <a:prstGeom prst="rect">
              <a:avLst/>
            </a:prstGeom>
            <a:solidFill>
              <a:srgbClr val="0058AB">
                <a:alpha val="100000"/>
              </a:srgbClr>
            </a:solidFill>
          </p:spPr>
          <p:txBody>
            <a:bodyPr/>
            <a:lstStyle/>
            <a:p/>
          </p:txBody>
        </p:sp>
        <p:sp>
          <p:nvSpPr>
            <p:cNvPr id="60" name="rc60"/>
            <p:cNvSpPr/>
            <p:nvPr/>
          </p:nvSpPr>
          <p:spPr>
            <a:xfrm>
              <a:off x="5129313" y="4684136"/>
              <a:ext cx="215906" cy="251260"/>
            </a:xfrm>
            <a:prstGeom prst="rect">
              <a:avLst/>
            </a:prstGeom>
            <a:solidFill>
              <a:srgbClr val="0058AB">
                <a:alpha val="100000"/>
              </a:srgbClr>
            </a:solidFill>
          </p:spPr>
          <p:txBody>
            <a:bodyPr/>
            <a:lstStyle/>
            <a:p/>
          </p:txBody>
        </p:sp>
        <p:sp>
          <p:nvSpPr>
            <p:cNvPr id="61" name="rc61"/>
            <p:cNvSpPr/>
            <p:nvPr/>
          </p:nvSpPr>
          <p:spPr>
            <a:xfrm>
              <a:off x="5369210" y="4438704"/>
              <a:ext cx="215906" cy="496692"/>
            </a:xfrm>
            <a:prstGeom prst="rect">
              <a:avLst/>
            </a:prstGeom>
            <a:solidFill>
              <a:srgbClr val="0058AB">
                <a:alpha val="100000"/>
              </a:srgbClr>
            </a:solidFill>
          </p:spPr>
          <p:txBody>
            <a:bodyPr/>
            <a:lstStyle/>
            <a:p/>
          </p:txBody>
        </p:sp>
        <p:sp>
          <p:nvSpPr>
            <p:cNvPr id="62" name="rc62"/>
            <p:cNvSpPr/>
            <p:nvPr/>
          </p:nvSpPr>
          <p:spPr>
            <a:xfrm>
              <a:off x="5609106" y="3471004"/>
              <a:ext cx="215906" cy="1464392"/>
            </a:xfrm>
            <a:prstGeom prst="rect">
              <a:avLst/>
            </a:prstGeom>
            <a:solidFill>
              <a:srgbClr val="0058AB">
                <a:alpha val="100000"/>
              </a:srgbClr>
            </a:solidFill>
          </p:spPr>
          <p:txBody>
            <a:bodyPr/>
            <a:lstStyle/>
            <a:p/>
          </p:txBody>
        </p:sp>
        <p:sp>
          <p:nvSpPr>
            <p:cNvPr id="63" name="rc63"/>
            <p:cNvSpPr/>
            <p:nvPr/>
          </p:nvSpPr>
          <p:spPr>
            <a:xfrm>
              <a:off x="5849003" y="3993442"/>
              <a:ext cx="215906" cy="941954"/>
            </a:xfrm>
            <a:prstGeom prst="rect">
              <a:avLst/>
            </a:prstGeom>
            <a:solidFill>
              <a:srgbClr val="0058AB">
                <a:alpha val="100000"/>
              </a:srgbClr>
            </a:solidFill>
          </p:spPr>
          <p:txBody>
            <a:bodyPr/>
            <a:lstStyle/>
            <a:p/>
          </p:txBody>
        </p:sp>
        <p:sp>
          <p:nvSpPr>
            <p:cNvPr id="64" name="rc64"/>
            <p:cNvSpPr/>
            <p:nvPr/>
          </p:nvSpPr>
          <p:spPr>
            <a:xfrm>
              <a:off x="6088899" y="4707088"/>
              <a:ext cx="215906" cy="228308"/>
            </a:xfrm>
            <a:prstGeom prst="rect">
              <a:avLst/>
            </a:prstGeom>
            <a:solidFill>
              <a:srgbClr val="0058AB">
                <a:alpha val="100000"/>
              </a:srgbClr>
            </a:solidFill>
          </p:spPr>
          <p:txBody>
            <a:bodyPr/>
            <a:lstStyle/>
            <a:p/>
          </p:txBody>
        </p:sp>
        <p:sp>
          <p:nvSpPr>
            <p:cNvPr id="65" name="rc65"/>
            <p:cNvSpPr/>
            <p:nvPr/>
          </p:nvSpPr>
          <p:spPr>
            <a:xfrm>
              <a:off x="6328796" y="2911041"/>
              <a:ext cx="215906" cy="2024355"/>
            </a:xfrm>
            <a:prstGeom prst="rect">
              <a:avLst/>
            </a:prstGeom>
            <a:solidFill>
              <a:srgbClr val="0058AB">
                <a:alpha val="100000"/>
              </a:srgbClr>
            </a:solidFill>
          </p:spPr>
          <p:txBody>
            <a:bodyPr/>
            <a:lstStyle/>
            <a:p/>
          </p:txBody>
        </p:sp>
        <p:sp>
          <p:nvSpPr>
            <p:cNvPr id="66" name="rc66"/>
            <p:cNvSpPr/>
            <p:nvPr/>
          </p:nvSpPr>
          <p:spPr>
            <a:xfrm>
              <a:off x="6568692" y="3588012"/>
              <a:ext cx="215906" cy="1347384"/>
            </a:xfrm>
            <a:prstGeom prst="rect">
              <a:avLst/>
            </a:prstGeom>
            <a:solidFill>
              <a:srgbClr val="0058AB">
                <a:alpha val="100000"/>
              </a:srgbClr>
            </a:solidFill>
          </p:spPr>
          <p:txBody>
            <a:bodyPr/>
            <a:lstStyle/>
            <a:p/>
          </p:txBody>
        </p:sp>
        <p:sp>
          <p:nvSpPr>
            <p:cNvPr id="67" name="rc67"/>
            <p:cNvSpPr/>
            <p:nvPr/>
          </p:nvSpPr>
          <p:spPr>
            <a:xfrm>
              <a:off x="6808589" y="4709942"/>
              <a:ext cx="215906" cy="225454"/>
            </a:xfrm>
            <a:prstGeom prst="rect">
              <a:avLst/>
            </a:prstGeom>
            <a:solidFill>
              <a:srgbClr val="0058AB">
                <a:alpha val="100000"/>
              </a:srgbClr>
            </a:solidFill>
          </p:spPr>
          <p:txBody>
            <a:bodyPr/>
            <a:lstStyle/>
            <a:p/>
          </p:txBody>
        </p:sp>
        <p:sp>
          <p:nvSpPr>
            <p:cNvPr id="68" name="rc68"/>
            <p:cNvSpPr/>
            <p:nvPr/>
          </p:nvSpPr>
          <p:spPr>
            <a:xfrm>
              <a:off x="7048485" y="4027688"/>
              <a:ext cx="215906" cy="907708"/>
            </a:xfrm>
            <a:prstGeom prst="rect">
              <a:avLst/>
            </a:prstGeom>
            <a:solidFill>
              <a:srgbClr val="0058AB">
                <a:alpha val="100000"/>
              </a:srgbClr>
            </a:solidFill>
          </p:spPr>
          <p:txBody>
            <a:bodyPr/>
            <a:lstStyle/>
            <a:p/>
          </p:txBody>
        </p:sp>
        <p:sp>
          <p:nvSpPr>
            <p:cNvPr id="69" name="rc69"/>
            <p:cNvSpPr/>
            <p:nvPr/>
          </p:nvSpPr>
          <p:spPr>
            <a:xfrm>
              <a:off x="7288381" y="1752072"/>
              <a:ext cx="215906" cy="3183325"/>
            </a:xfrm>
            <a:prstGeom prst="rect">
              <a:avLst/>
            </a:prstGeom>
            <a:solidFill>
              <a:srgbClr val="0058AB">
                <a:alpha val="100000"/>
              </a:srgbClr>
            </a:solidFill>
          </p:spPr>
          <p:txBody>
            <a:bodyPr/>
            <a:lstStyle/>
            <a:p/>
          </p:txBody>
        </p:sp>
        <p:sp>
          <p:nvSpPr>
            <p:cNvPr id="70" name="rc70"/>
            <p:cNvSpPr/>
            <p:nvPr/>
          </p:nvSpPr>
          <p:spPr>
            <a:xfrm>
              <a:off x="8487864" y="4464450"/>
              <a:ext cx="215906" cy="470947"/>
            </a:xfrm>
            <a:prstGeom prst="rect">
              <a:avLst/>
            </a:prstGeom>
            <a:solidFill>
              <a:srgbClr val="69DBFF">
                <a:alpha val="100000"/>
              </a:srgbClr>
            </a:solidFill>
          </p:spPr>
          <p:txBody>
            <a:bodyPr/>
            <a:lstStyle/>
            <a:p/>
          </p:txBody>
        </p:sp>
        <p:sp>
          <p:nvSpPr>
            <p:cNvPr id="71" name="pl71"/>
            <p:cNvSpPr/>
            <p:nvPr/>
          </p:nvSpPr>
          <p:spPr>
            <a:xfrm>
              <a:off x="6196853" y="3993442"/>
              <a:ext cx="2398964" cy="470977"/>
            </a:xfrm>
            <a:custGeom>
              <a:avLst/>
              <a:pathLst>
                <a:path w="2398964" h="470977">
                  <a:moveTo>
                    <a:pt x="0" y="0"/>
                  </a:moveTo>
                  <a:lnTo>
                    <a:pt x="239896" y="47097"/>
                  </a:lnTo>
                  <a:lnTo>
                    <a:pt x="479792" y="94195"/>
                  </a:lnTo>
                  <a:lnTo>
                    <a:pt x="719689" y="141293"/>
                  </a:lnTo>
                  <a:lnTo>
                    <a:pt x="959585" y="188390"/>
                  </a:lnTo>
                  <a:lnTo>
                    <a:pt x="1199482" y="235488"/>
                  </a:lnTo>
                  <a:lnTo>
                    <a:pt x="1439378" y="282586"/>
                  </a:lnTo>
                  <a:lnTo>
                    <a:pt x="1679275" y="329684"/>
                  </a:lnTo>
                  <a:lnTo>
                    <a:pt x="1919171" y="376781"/>
                  </a:lnTo>
                  <a:lnTo>
                    <a:pt x="2159067" y="423879"/>
                  </a:lnTo>
                  <a:lnTo>
                    <a:pt x="2398964" y="470977"/>
                  </a:lnTo>
                </a:path>
              </a:pathLst>
            </a:custGeom>
            <a:ln w="13550" cap="flat">
              <a:solidFill>
                <a:srgbClr val="000000">
                  <a:alpha val="100000"/>
                </a:srgbClr>
              </a:solidFill>
              <a:prstDash val="solid"/>
              <a:round/>
            </a:ln>
          </p:spPr>
          <p:txBody>
            <a:bodyPr/>
            <a:lstStyle/>
            <a:p/>
          </p:txBody>
        </p:sp>
        <p:sp>
          <p:nvSpPr>
            <p:cNvPr id="72" name="pt72"/>
            <p:cNvSpPr/>
            <p:nvPr/>
          </p:nvSpPr>
          <p:spPr>
            <a:xfrm>
              <a:off x="6172027" y="39686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411923" y="40157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651820" y="4062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6891716" y="41099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131612" y="4157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371509" y="4204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611405" y="4251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7851302" y="42983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091198" y="43453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331095" y="43924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pt82"/>
            <p:cNvSpPr/>
            <p:nvPr/>
          </p:nvSpPr>
          <p:spPr>
            <a:xfrm>
              <a:off x="8570991" y="4439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3" name="tx83"/>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4" name="tx84"/>
            <p:cNvSpPr/>
            <p:nvPr/>
          </p:nvSpPr>
          <p:spPr>
            <a:xfrm>
              <a:off x="508103" y="42707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36635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6" name="tx86"/>
            <p:cNvSpPr/>
            <p:nvPr/>
          </p:nvSpPr>
          <p:spPr>
            <a:xfrm>
              <a:off x="508103" y="305635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7" name="tx87"/>
            <p:cNvSpPr/>
            <p:nvPr/>
          </p:nvSpPr>
          <p:spPr>
            <a:xfrm>
              <a:off x="508103" y="244915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8" name="tx88"/>
            <p:cNvSpPr/>
            <p:nvPr/>
          </p:nvSpPr>
          <p:spPr>
            <a:xfrm>
              <a:off x="508103" y="18419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9" name="tx89"/>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90" name="tx90"/>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1" name="tx91"/>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2" name="tx92"/>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3" name="tx93"/>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4" name="tx94"/>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5" name="tx95"/>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6" name="tx96"/>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7" name="tx97"/>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8" name="tx98"/>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9" name="tx99"/>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00" name="tx100"/>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1" name="tx101"/>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2" name="tx102"/>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3" name="tx103"/>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4" name="tx104"/>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5" name="tx105"/>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6" name="tx106"/>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7" name="tx107"/>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8" name="tx108"/>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9" name="tx109"/>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10" name="tx110"/>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1" name="tx111"/>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2" name="tx112"/>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3" name="tx113"/>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4" name="tx114"/>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6" name="tx116"/>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7" name="tx117"/>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8" name="rc118"/>
            <p:cNvSpPr/>
            <p:nvPr/>
          </p:nvSpPr>
          <p:spPr>
            <a:xfrm>
              <a:off x="3661384" y="5779301"/>
              <a:ext cx="201456" cy="201456"/>
            </a:xfrm>
            <a:prstGeom prst="rect">
              <a:avLst/>
            </a:prstGeom>
            <a:solidFill>
              <a:srgbClr val="0058AB">
                <a:alpha val="100000"/>
              </a:srgbClr>
            </a:solidFill>
          </p:spPr>
          <p:txBody>
            <a:bodyPr/>
            <a:lstStyle/>
            <a:p/>
          </p:txBody>
        </p:sp>
        <p:sp>
          <p:nvSpPr>
            <p:cNvPr id="119" name="rc119"/>
            <p:cNvSpPr/>
            <p:nvPr/>
          </p:nvSpPr>
          <p:spPr>
            <a:xfrm>
              <a:off x="4563470" y="5779301"/>
              <a:ext cx="201456" cy="201456"/>
            </a:xfrm>
            <a:prstGeom prst="rect">
              <a:avLst/>
            </a:prstGeom>
            <a:solidFill>
              <a:srgbClr val="69DBFF">
                <a:alpha val="100000"/>
              </a:srgbClr>
            </a:solidFill>
          </p:spPr>
          <p:txBody>
            <a:bodyPr/>
            <a:lstStyle/>
            <a:p/>
          </p:txBody>
        </p:sp>
        <p:sp>
          <p:nvSpPr>
            <p:cNvPr id="120" name="tx120"/>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1" name="tx121"/>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2" name="tx122"/>
            <p:cNvSpPr/>
            <p:nvPr/>
          </p:nvSpPr>
          <p:spPr>
            <a:xfrm>
              <a:off x="1964052" y="1330710"/>
              <a:ext cx="60666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Guatemala</a:t>
              </a:r>
            </a:p>
          </p:txBody>
        </p:sp>
        <p:sp>
          <p:nvSpPr>
            <p:cNvPr id="123" name="tx123"/>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4" name="tx124"/>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5" name="tx125"/>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6" name="tx126"/>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7" name="tx127"/>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351 % superior al número anual previsto para alcanzar el objetivo, según una trayectoria lineal de descenso.</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351 % el objetivo anual de IA2030, lo que ponía en grave peligro el objetivo para 2030 si no se tomaban medidas urgentes.</a:t>
            </a:r>
          </a:p>
        </p:txBody>
      </p:sp>
      <p:grpSp xmlns:pic="http://schemas.openxmlformats.org/drawingml/2006/picture">
        <p:nvGrpSpPr>
          <p:cNvPr id="130" name=""/>
          <p:cNvGrpSpPr/>
          <p:nvPr/>
        </p:nvGrpSpPr>
        <p:grpSpPr>
          <a:xfrm>
            <a:off x="292608" y="1051560"/>
            <a:ext cx="8595360" cy="28575"/>
            <a:chOff x="292608" y="1051560"/>
            <a:chExt cx="8595360" cy="28575"/>
          </a:xfrm>
        </p:grpSpPr>
        <p:sp>
          <p:nvSpPr>
            <p:cNvPr id="13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Guatemala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3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7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7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6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3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1763"/>
              <a:ext cx="239888" cy="796257"/>
            </a:xfrm>
            <a:prstGeom prst="rect">
              <a:avLst/>
            </a:prstGeom>
            <a:solidFill>
              <a:srgbClr val="80BD41">
                <a:alpha val="100000"/>
              </a:srgbClr>
            </a:solidFill>
          </p:spPr>
          <p:txBody>
            <a:bodyPr/>
            <a:lstStyle/>
            <a:p/>
          </p:txBody>
        </p:sp>
        <p:sp>
          <p:nvSpPr>
            <p:cNvPr id="25" name="rc25"/>
            <p:cNvSpPr/>
            <p:nvPr/>
          </p:nvSpPr>
          <p:spPr>
            <a:xfrm>
              <a:off x="1296273" y="3460945"/>
              <a:ext cx="239888" cy="50818"/>
            </a:xfrm>
            <a:prstGeom prst="rect">
              <a:avLst/>
            </a:prstGeom>
            <a:solidFill>
              <a:srgbClr val="1CABE2">
                <a:alpha val="100000"/>
              </a:srgbClr>
            </a:solidFill>
          </p:spPr>
          <p:txBody>
            <a:bodyPr/>
            <a:lstStyle/>
            <a:p/>
          </p:txBody>
        </p:sp>
        <p:sp>
          <p:nvSpPr>
            <p:cNvPr id="26" name="rc26"/>
            <p:cNvSpPr/>
            <p:nvPr/>
          </p:nvSpPr>
          <p:spPr>
            <a:xfrm>
              <a:off x="1562816" y="3513859"/>
              <a:ext cx="239888" cy="794161"/>
            </a:xfrm>
            <a:prstGeom prst="rect">
              <a:avLst/>
            </a:prstGeom>
            <a:solidFill>
              <a:srgbClr val="80BD41">
                <a:alpha val="100000"/>
              </a:srgbClr>
            </a:solidFill>
          </p:spPr>
          <p:txBody>
            <a:bodyPr/>
            <a:lstStyle/>
            <a:p/>
          </p:txBody>
        </p:sp>
        <p:sp>
          <p:nvSpPr>
            <p:cNvPr id="27" name="rc27"/>
            <p:cNvSpPr/>
            <p:nvPr/>
          </p:nvSpPr>
          <p:spPr>
            <a:xfrm>
              <a:off x="1562816" y="3454075"/>
              <a:ext cx="239888" cy="59784"/>
            </a:xfrm>
            <a:prstGeom prst="rect">
              <a:avLst/>
            </a:prstGeom>
            <a:solidFill>
              <a:srgbClr val="1CABE2">
                <a:alpha val="100000"/>
              </a:srgbClr>
            </a:solidFill>
          </p:spPr>
          <p:txBody>
            <a:bodyPr/>
            <a:lstStyle/>
            <a:p/>
          </p:txBody>
        </p:sp>
        <p:sp>
          <p:nvSpPr>
            <p:cNvPr id="28" name="rc28"/>
            <p:cNvSpPr/>
            <p:nvPr/>
          </p:nvSpPr>
          <p:spPr>
            <a:xfrm>
              <a:off x="1829360" y="3515761"/>
              <a:ext cx="239888" cy="792260"/>
            </a:xfrm>
            <a:prstGeom prst="rect">
              <a:avLst/>
            </a:prstGeom>
            <a:solidFill>
              <a:srgbClr val="80BD41">
                <a:alpha val="100000"/>
              </a:srgbClr>
            </a:solidFill>
          </p:spPr>
          <p:txBody>
            <a:bodyPr/>
            <a:lstStyle/>
            <a:p/>
          </p:txBody>
        </p:sp>
        <p:sp>
          <p:nvSpPr>
            <p:cNvPr id="29" name="rc29"/>
            <p:cNvSpPr/>
            <p:nvPr/>
          </p:nvSpPr>
          <p:spPr>
            <a:xfrm>
              <a:off x="1829360" y="3456127"/>
              <a:ext cx="239888" cy="59633"/>
            </a:xfrm>
            <a:prstGeom prst="rect">
              <a:avLst/>
            </a:prstGeom>
            <a:solidFill>
              <a:srgbClr val="1CABE2">
                <a:alpha val="100000"/>
              </a:srgbClr>
            </a:solidFill>
          </p:spPr>
          <p:txBody>
            <a:bodyPr/>
            <a:lstStyle/>
            <a:p/>
          </p:txBody>
        </p:sp>
        <p:sp>
          <p:nvSpPr>
            <p:cNvPr id="30" name="rc30"/>
            <p:cNvSpPr/>
            <p:nvPr/>
          </p:nvSpPr>
          <p:spPr>
            <a:xfrm>
              <a:off x="2095903" y="3490762"/>
              <a:ext cx="239888" cy="817259"/>
            </a:xfrm>
            <a:prstGeom prst="rect">
              <a:avLst/>
            </a:prstGeom>
            <a:solidFill>
              <a:srgbClr val="80BD41">
                <a:alpha val="100000"/>
              </a:srgbClr>
            </a:solidFill>
          </p:spPr>
          <p:txBody>
            <a:bodyPr/>
            <a:lstStyle/>
            <a:p/>
          </p:txBody>
        </p:sp>
        <p:sp>
          <p:nvSpPr>
            <p:cNvPr id="31" name="rc31"/>
            <p:cNvSpPr/>
            <p:nvPr/>
          </p:nvSpPr>
          <p:spPr>
            <a:xfrm>
              <a:off x="2095903" y="3456711"/>
              <a:ext cx="239888" cy="34051"/>
            </a:xfrm>
            <a:prstGeom prst="rect">
              <a:avLst/>
            </a:prstGeom>
            <a:solidFill>
              <a:srgbClr val="1CABE2">
                <a:alpha val="100000"/>
              </a:srgbClr>
            </a:solidFill>
          </p:spPr>
          <p:txBody>
            <a:bodyPr/>
            <a:lstStyle/>
            <a:p/>
          </p:txBody>
        </p:sp>
        <p:sp>
          <p:nvSpPr>
            <p:cNvPr id="32" name="rc32"/>
            <p:cNvSpPr/>
            <p:nvPr/>
          </p:nvSpPr>
          <p:spPr>
            <a:xfrm>
              <a:off x="2362446" y="3473672"/>
              <a:ext cx="239888" cy="834349"/>
            </a:xfrm>
            <a:prstGeom prst="rect">
              <a:avLst/>
            </a:prstGeom>
            <a:solidFill>
              <a:srgbClr val="80BD41">
                <a:alpha val="100000"/>
              </a:srgbClr>
            </a:solidFill>
          </p:spPr>
          <p:txBody>
            <a:bodyPr/>
            <a:lstStyle/>
            <a:p/>
          </p:txBody>
        </p:sp>
        <p:sp>
          <p:nvSpPr>
            <p:cNvPr id="33" name="rc33"/>
            <p:cNvSpPr/>
            <p:nvPr/>
          </p:nvSpPr>
          <p:spPr>
            <a:xfrm>
              <a:off x="2362446" y="3456646"/>
              <a:ext cx="239888" cy="17025"/>
            </a:xfrm>
            <a:prstGeom prst="rect">
              <a:avLst/>
            </a:prstGeom>
            <a:solidFill>
              <a:srgbClr val="1CABE2">
                <a:alpha val="100000"/>
              </a:srgbClr>
            </a:solidFill>
          </p:spPr>
          <p:txBody>
            <a:bodyPr/>
            <a:lstStyle/>
            <a:p/>
          </p:txBody>
        </p:sp>
        <p:sp>
          <p:nvSpPr>
            <p:cNvPr id="34" name="rc34"/>
            <p:cNvSpPr/>
            <p:nvPr/>
          </p:nvSpPr>
          <p:spPr>
            <a:xfrm>
              <a:off x="2628989" y="3488818"/>
              <a:ext cx="239888" cy="819203"/>
            </a:xfrm>
            <a:prstGeom prst="rect">
              <a:avLst/>
            </a:prstGeom>
            <a:solidFill>
              <a:srgbClr val="80BD41">
                <a:alpha val="100000"/>
              </a:srgbClr>
            </a:solidFill>
          </p:spPr>
          <p:txBody>
            <a:bodyPr/>
            <a:lstStyle/>
            <a:p/>
          </p:txBody>
        </p:sp>
        <p:sp>
          <p:nvSpPr>
            <p:cNvPr id="35" name="rc35"/>
            <p:cNvSpPr/>
            <p:nvPr/>
          </p:nvSpPr>
          <p:spPr>
            <a:xfrm>
              <a:off x="2628989" y="3463473"/>
              <a:ext cx="239888" cy="25344"/>
            </a:xfrm>
            <a:prstGeom prst="rect">
              <a:avLst/>
            </a:prstGeom>
            <a:solidFill>
              <a:srgbClr val="1CABE2">
                <a:alpha val="100000"/>
              </a:srgbClr>
            </a:solidFill>
          </p:spPr>
          <p:txBody>
            <a:bodyPr/>
            <a:lstStyle/>
            <a:p/>
          </p:txBody>
        </p:sp>
        <p:sp>
          <p:nvSpPr>
            <p:cNvPr id="36" name="rc36"/>
            <p:cNvSpPr/>
            <p:nvPr/>
          </p:nvSpPr>
          <p:spPr>
            <a:xfrm>
              <a:off x="2895532" y="3507529"/>
              <a:ext cx="239888" cy="800492"/>
            </a:xfrm>
            <a:prstGeom prst="rect">
              <a:avLst/>
            </a:prstGeom>
            <a:solidFill>
              <a:srgbClr val="80BD41">
                <a:alpha val="100000"/>
              </a:srgbClr>
            </a:solidFill>
          </p:spPr>
          <p:txBody>
            <a:bodyPr/>
            <a:lstStyle/>
            <a:p/>
          </p:txBody>
        </p:sp>
        <p:sp>
          <p:nvSpPr>
            <p:cNvPr id="37" name="rc37"/>
            <p:cNvSpPr/>
            <p:nvPr/>
          </p:nvSpPr>
          <p:spPr>
            <a:xfrm>
              <a:off x="2895532" y="3465396"/>
              <a:ext cx="239888" cy="42132"/>
            </a:xfrm>
            <a:prstGeom prst="rect">
              <a:avLst/>
            </a:prstGeom>
            <a:solidFill>
              <a:srgbClr val="1CABE2">
                <a:alpha val="100000"/>
              </a:srgbClr>
            </a:solidFill>
          </p:spPr>
          <p:txBody>
            <a:bodyPr/>
            <a:lstStyle/>
            <a:p/>
          </p:txBody>
        </p:sp>
        <p:sp>
          <p:nvSpPr>
            <p:cNvPr id="38" name="rc38"/>
            <p:cNvSpPr/>
            <p:nvPr/>
          </p:nvSpPr>
          <p:spPr>
            <a:xfrm>
              <a:off x="3162075" y="3565218"/>
              <a:ext cx="239888" cy="742803"/>
            </a:xfrm>
            <a:prstGeom prst="rect">
              <a:avLst/>
            </a:prstGeom>
            <a:solidFill>
              <a:srgbClr val="80BD41">
                <a:alpha val="100000"/>
              </a:srgbClr>
            </a:solidFill>
          </p:spPr>
          <p:txBody>
            <a:bodyPr/>
            <a:lstStyle/>
            <a:p/>
          </p:txBody>
        </p:sp>
        <p:sp>
          <p:nvSpPr>
            <p:cNvPr id="39" name="rc39"/>
            <p:cNvSpPr/>
            <p:nvPr/>
          </p:nvSpPr>
          <p:spPr>
            <a:xfrm>
              <a:off x="3162075" y="3463927"/>
              <a:ext cx="239888" cy="101290"/>
            </a:xfrm>
            <a:prstGeom prst="rect">
              <a:avLst/>
            </a:prstGeom>
            <a:solidFill>
              <a:srgbClr val="1CABE2">
                <a:alpha val="100000"/>
              </a:srgbClr>
            </a:solidFill>
          </p:spPr>
          <p:txBody>
            <a:bodyPr/>
            <a:lstStyle/>
            <a:p/>
          </p:txBody>
        </p:sp>
        <p:sp>
          <p:nvSpPr>
            <p:cNvPr id="40" name="rc40"/>
            <p:cNvSpPr/>
            <p:nvPr/>
          </p:nvSpPr>
          <p:spPr>
            <a:xfrm>
              <a:off x="3428618" y="3475832"/>
              <a:ext cx="239888" cy="832188"/>
            </a:xfrm>
            <a:prstGeom prst="rect">
              <a:avLst/>
            </a:prstGeom>
            <a:solidFill>
              <a:srgbClr val="80BD41">
                <a:alpha val="100000"/>
              </a:srgbClr>
            </a:solidFill>
          </p:spPr>
          <p:txBody>
            <a:bodyPr/>
            <a:lstStyle/>
            <a:p/>
          </p:txBody>
        </p:sp>
        <p:sp>
          <p:nvSpPr>
            <p:cNvPr id="41" name="rc41"/>
            <p:cNvSpPr/>
            <p:nvPr/>
          </p:nvSpPr>
          <p:spPr>
            <a:xfrm>
              <a:off x="3428618" y="3467427"/>
              <a:ext cx="239888" cy="8404"/>
            </a:xfrm>
            <a:prstGeom prst="rect">
              <a:avLst/>
            </a:prstGeom>
            <a:solidFill>
              <a:srgbClr val="1CABE2">
                <a:alpha val="100000"/>
              </a:srgbClr>
            </a:solidFill>
          </p:spPr>
          <p:txBody>
            <a:bodyPr/>
            <a:lstStyle/>
            <a:p/>
          </p:txBody>
        </p:sp>
        <p:sp>
          <p:nvSpPr>
            <p:cNvPr id="42" name="rc42"/>
            <p:cNvSpPr/>
            <p:nvPr/>
          </p:nvSpPr>
          <p:spPr>
            <a:xfrm>
              <a:off x="3695161" y="3506232"/>
              <a:ext cx="239888" cy="801788"/>
            </a:xfrm>
            <a:prstGeom prst="rect">
              <a:avLst/>
            </a:prstGeom>
            <a:solidFill>
              <a:srgbClr val="80BD41">
                <a:alpha val="100000"/>
              </a:srgbClr>
            </a:solidFill>
          </p:spPr>
          <p:txBody>
            <a:bodyPr/>
            <a:lstStyle/>
            <a:p/>
          </p:txBody>
        </p:sp>
        <p:sp>
          <p:nvSpPr>
            <p:cNvPr id="43" name="rc43"/>
            <p:cNvSpPr/>
            <p:nvPr/>
          </p:nvSpPr>
          <p:spPr>
            <a:xfrm>
              <a:off x="3695161" y="3464035"/>
              <a:ext cx="239888" cy="42197"/>
            </a:xfrm>
            <a:prstGeom prst="rect">
              <a:avLst/>
            </a:prstGeom>
            <a:solidFill>
              <a:srgbClr val="1CABE2">
                <a:alpha val="100000"/>
              </a:srgbClr>
            </a:solidFill>
          </p:spPr>
          <p:txBody>
            <a:bodyPr/>
            <a:lstStyle/>
            <a:p/>
          </p:txBody>
        </p:sp>
        <p:sp>
          <p:nvSpPr>
            <p:cNvPr id="44" name="rc44"/>
            <p:cNvSpPr/>
            <p:nvPr/>
          </p:nvSpPr>
          <p:spPr>
            <a:xfrm>
              <a:off x="3961705" y="3491972"/>
              <a:ext cx="239888" cy="816049"/>
            </a:xfrm>
            <a:prstGeom prst="rect">
              <a:avLst/>
            </a:prstGeom>
            <a:solidFill>
              <a:srgbClr val="80BD41">
                <a:alpha val="100000"/>
              </a:srgbClr>
            </a:solidFill>
          </p:spPr>
          <p:txBody>
            <a:bodyPr/>
            <a:lstStyle/>
            <a:p/>
          </p:txBody>
        </p:sp>
        <p:sp>
          <p:nvSpPr>
            <p:cNvPr id="45" name="rc45"/>
            <p:cNvSpPr/>
            <p:nvPr/>
          </p:nvSpPr>
          <p:spPr>
            <a:xfrm>
              <a:off x="3961705" y="3457964"/>
              <a:ext cx="239888" cy="34008"/>
            </a:xfrm>
            <a:prstGeom prst="rect">
              <a:avLst/>
            </a:prstGeom>
            <a:solidFill>
              <a:srgbClr val="1CABE2">
                <a:alpha val="100000"/>
              </a:srgbClr>
            </a:solidFill>
          </p:spPr>
          <p:txBody>
            <a:bodyPr/>
            <a:lstStyle/>
            <a:p/>
          </p:txBody>
        </p:sp>
        <p:sp>
          <p:nvSpPr>
            <p:cNvPr id="46" name="rc46"/>
            <p:cNvSpPr/>
            <p:nvPr/>
          </p:nvSpPr>
          <p:spPr>
            <a:xfrm>
              <a:off x="4228248" y="3501112"/>
              <a:ext cx="239888" cy="806909"/>
            </a:xfrm>
            <a:prstGeom prst="rect">
              <a:avLst/>
            </a:prstGeom>
            <a:solidFill>
              <a:srgbClr val="80BD41">
                <a:alpha val="100000"/>
              </a:srgbClr>
            </a:solidFill>
          </p:spPr>
          <p:txBody>
            <a:bodyPr/>
            <a:lstStyle/>
            <a:p/>
          </p:txBody>
        </p:sp>
        <p:sp>
          <p:nvSpPr>
            <p:cNvPr id="47" name="rc47"/>
            <p:cNvSpPr/>
            <p:nvPr/>
          </p:nvSpPr>
          <p:spPr>
            <a:xfrm>
              <a:off x="4228248" y="3449602"/>
              <a:ext cx="239888" cy="51509"/>
            </a:xfrm>
            <a:prstGeom prst="rect">
              <a:avLst/>
            </a:prstGeom>
            <a:solidFill>
              <a:srgbClr val="1CABE2">
                <a:alpha val="100000"/>
              </a:srgbClr>
            </a:solidFill>
          </p:spPr>
          <p:txBody>
            <a:bodyPr/>
            <a:lstStyle/>
            <a:p/>
          </p:txBody>
        </p:sp>
        <p:sp>
          <p:nvSpPr>
            <p:cNvPr id="48" name="rc48"/>
            <p:cNvSpPr/>
            <p:nvPr/>
          </p:nvSpPr>
          <p:spPr>
            <a:xfrm>
              <a:off x="4494791" y="3457964"/>
              <a:ext cx="239888" cy="850057"/>
            </a:xfrm>
            <a:prstGeom prst="rect">
              <a:avLst/>
            </a:prstGeom>
            <a:solidFill>
              <a:srgbClr val="80BD41">
                <a:alpha val="100000"/>
              </a:srgbClr>
            </a:solidFill>
          </p:spPr>
          <p:txBody>
            <a:bodyPr/>
            <a:lstStyle/>
            <a:p/>
          </p:txBody>
        </p:sp>
        <p:sp>
          <p:nvSpPr>
            <p:cNvPr id="49" name="rc49"/>
            <p:cNvSpPr/>
            <p:nvPr/>
          </p:nvSpPr>
          <p:spPr>
            <a:xfrm>
              <a:off x="4494791" y="3440614"/>
              <a:ext cx="239888" cy="17349"/>
            </a:xfrm>
            <a:prstGeom prst="rect">
              <a:avLst/>
            </a:prstGeom>
            <a:solidFill>
              <a:srgbClr val="1CABE2">
                <a:alpha val="100000"/>
              </a:srgbClr>
            </a:solidFill>
          </p:spPr>
          <p:txBody>
            <a:bodyPr/>
            <a:lstStyle/>
            <a:p/>
          </p:txBody>
        </p:sp>
        <p:sp>
          <p:nvSpPr>
            <p:cNvPr id="50" name="rc50"/>
            <p:cNvSpPr/>
            <p:nvPr/>
          </p:nvSpPr>
          <p:spPr>
            <a:xfrm>
              <a:off x="4761334" y="3456905"/>
              <a:ext cx="239888" cy="851116"/>
            </a:xfrm>
            <a:prstGeom prst="rect">
              <a:avLst/>
            </a:prstGeom>
            <a:solidFill>
              <a:srgbClr val="80BD41">
                <a:alpha val="100000"/>
              </a:srgbClr>
            </a:solidFill>
          </p:spPr>
          <p:txBody>
            <a:bodyPr/>
            <a:lstStyle/>
            <a:p/>
          </p:txBody>
        </p:sp>
        <p:sp>
          <p:nvSpPr>
            <p:cNvPr id="51" name="rc51"/>
            <p:cNvSpPr/>
            <p:nvPr/>
          </p:nvSpPr>
          <p:spPr>
            <a:xfrm>
              <a:off x="4761334" y="3439534"/>
              <a:ext cx="239888" cy="17371"/>
            </a:xfrm>
            <a:prstGeom prst="rect">
              <a:avLst/>
            </a:prstGeom>
            <a:solidFill>
              <a:srgbClr val="1CABE2">
                <a:alpha val="100000"/>
              </a:srgbClr>
            </a:solidFill>
          </p:spPr>
          <p:txBody>
            <a:bodyPr/>
            <a:lstStyle/>
            <a:p/>
          </p:txBody>
        </p:sp>
        <p:sp>
          <p:nvSpPr>
            <p:cNvPr id="52" name="rc52"/>
            <p:cNvSpPr/>
            <p:nvPr/>
          </p:nvSpPr>
          <p:spPr>
            <a:xfrm>
              <a:off x="5027877" y="3509452"/>
              <a:ext cx="239888" cy="798569"/>
            </a:xfrm>
            <a:prstGeom prst="rect">
              <a:avLst/>
            </a:prstGeom>
            <a:solidFill>
              <a:srgbClr val="80BD41">
                <a:alpha val="100000"/>
              </a:srgbClr>
            </a:solidFill>
          </p:spPr>
          <p:txBody>
            <a:bodyPr/>
            <a:lstStyle/>
            <a:p/>
          </p:txBody>
        </p:sp>
        <p:sp>
          <p:nvSpPr>
            <p:cNvPr id="53" name="rc53"/>
            <p:cNvSpPr/>
            <p:nvPr/>
          </p:nvSpPr>
          <p:spPr>
            <a:xfrm>
              <a:off x="5027877" y="3430481"/>
              <a:ext cx="239888" cy="78971"/>
            </a:xfrm>
            <a:prstGeom prst="rect">
              <a:avLst/>
            </a:prstGeom>
            <a:solidFill>
              <a:srgbClr val="1CABE2">
                <a:alpha val="100000"/>
              </a:srgbClr>
            </a:solidFill>
          </p:spPr>
          <p:txBody>
            <a:bodyPr/>
            <a:lstStyle/>
            <a:p/>
          </p:txBody>
        </p:sp>
        <p:sp>
          <p:nvSpPr>
            <p:cNvPr id="54" name="rc54"/>
            <p:cNvSpPr/>
            <p:nvPr/>
          </p:nvSpPr>
          <p:spPr>
            <a:xfrm>
              <a:off x="5294420" y="3430761"/>
              <a:ext cx="239888" cy="877259"/>
            </a:xfrm>
            <a:prstGeom prst="rect">
              <a:avLst/>
            </a:prstGeom>
            <a:solidFill>
              <a:srgbClr val="80BD41">
                <a:alpha val="100000"/>
              </a:srgbClr>
            </a:solidFill>
          </p:spPr>
          <p:txBody>
            <a:bodyPr/>
            <a:lstStyle/>
            <a:p/>
          </p:txBody>
        </p:sp>
        <p:sp>
          <p:nvSpPr>
            <p:cNvPr id="55" name="rc55"/>
            <p:cNvSpPr/>
            <p:nvPr/>
          </p:nvSpPr>
          <p:spPr>
            <a:xfrm>
              <a:off x="5294420" y="3421903"/>
              <a:ext cx="239888" cy="8858"/>
            </a:xfrm>
            <a:prstGeom prst="rect">
              <a:avLst/>
            </a:prstGeom>
            <a:solidFill>
              <a:srgbClr val="1CABE2">
                <a:alpha val="100000"/>
              </a:srgbClr>
            </a:solidFill>
          </p:spPr>
          <p:txBody>
            <a:bodyPr/>
            <a:lstStyle/>
            <a:p/>
          </p:txBody>
        </p:sp>
        <p:sp>
          <p:nvSpPr>
            <p:cNvPr id="56" name="rc56"/>
            <p:cNvSpPr/>
            <p:nvPr/>
          </p:nvSpPr>
          <p:spPr>
            <a:xfrm>
              <a:off x="5560963" y="3422810"/>
              <a:ext cx="239888" cy="885210"/>
            </a:xfrm>
            <a:prstGeom prst="rect">
              <a:avLst/>
            </a:prstGeom>
            <a:solidFill>
              <a:srgbClr val="80BD41">
                <a:alpha val="100000"/>
              </a:srgbClr>
            </a:solidFill>
          </p:spPr>
          <p:txBody>
            <a:bodyPr/>
            <a:lstStyle/>
            <a:p/>
          </p:txBody>
        </p:sp>
        <p:sp>
          <p:nvSpPr>
            <p:cNvPr id="57" name="rc57"/>
            <p:cNvSpPr/>
            <p:nvPr/>
          </p:nvSpPr>
          <p:spPr>
            <a:xfrm>
              <a:off x="5560963" y="3413865"/>
              <a:ext cx="239888" cy="8945"/>
            </a:xfrm>
            <a:prstGeom prst="rect">
              <a:avLst/>
            </a:prstGeom>
            <a:solidFill>
              <a:srgbClr val="1CABE2">
                <a:alpha val="100000"/>
              </a:srgbClr>
            </a:solidFill>
          </p:spPr>
          <p:txBody>
            <a:bodyPr/>
            <a:lstStyle/>
            <a:p/>
          </p:txBody>
        </p:sp>
        <p:sp>
          <p:nvSpPr>
            <p:cNvPr id="58" name="rc58"/>
            <p:cNvSpPr/>
            <p:nvPr/>
          </p:nvSpPr>
          <p:spPr>
            <a:xfrm>
              <a:off x="5827506" y="3442040"/>
              <a:ext cx="239888" cy="865981"/>
            </a:xfrm>
            <a:prstGeom prst="rect">
              <a:avLst/>
            </a:prstGeom>
            <a:solidFill>
              <a:srgbClr val="80BD41">
                <a:alpha val="100000"/>
              </a:srgbClr>
            </a:solidFill>
          </p:spPr>
          <p:txBody>
            <a:bodyPr/>
            <a:lstStyle/>
            <a:p/>
          </p:txBody>
        </p:sp>
        <p:sp>
          <p:nvSpPr>
            <p:cNvPr id="59" name="rc59"/>
            <p:cNvSpPr/>
            <p:nvPr/>
          </p:nvSpPr>
          <p:spPr>
            <a:xfrm>
              <a:off x="5827506" y="3424366"/>
              <a:ext cx="239888" cy="17673"/>
            </a:xfrm>
            <a:prstGeom prst="rect">
              <a:avLst/>
            </a:prstGeom>
            <a:solidFill>
              <a:srgbClr val="1CABE2">
                <a:alpha val="100000"/>
              </a:srgbClr>
            </a:solidFill>
          </p:spPr>
          <p:txBody>
            <a:bodyPr/>
            <a:lstStyle/>
            <a:p/>
          </p:txBody>
        </p:sp>
        <p:sp>
          <p:nvSpPr>
            <p:cNvPr id="60" name="rc60"/>
            <p:cNvSpPr/>
            <p:nvPr/>
          </p:nvSpPr>
          <p:spPr>
            <a:xfrm>
              <a:off x="6094049" y="3491648"/>
              <a:ext cx="239888" cy="816373"/>
            </a:xfrm>
            <a:prstGeom prst="rect">
              <a:avLst/>
            </a:prstGeom>
            <a:solidFill>
              <a:srgbClr val="80BD41">
                <a:alpha val="100000"/>
              </a:srgbClr>
            </a:solidFill>
          </p:spPr>
          <p:txBody>
            <a:bodyPr/>
            <a:lstStyle/>
            <a:p/>
          </p:txBody>
        </p:sp>
        <p:sp>
          <p:nvSpPr>
            <p:cNvPr id="61" name="rc61"/>
            <p:cNvSpPr/>
            <p:nvPr/>
          </p:nvSpPr>
          <p:spPr>
            <a:xfrm>
              <a:off x="6094049" y="3439534"/>
              <a:ext cx="239888" cy="52114"/>
            </a:xfrm>
            <a:prstGeom prst="rect">
              <a:avLst/>
            </a:prstGeom>
            <a:solidFill>
              <a:srgbClr val="1CABE2">
                <a:alpha val="100000"/>
              </a:srgbClr>
            </a:solidFill>
          </p:spPr>
          <p:txBody>
            <a:bodyPr/>
            <a:lstStyle/>
            <a:p/>
          </p:txBody>
        </p:sp>
        <p:sp>
          <p:nvSpPr>
            <p:cNvPr id="62" name="rc62"/>
            <p:cNvSpPr/>
            <p:nvPr/>
          </p:nvSpPr>
          <p:spPr>
            <a:xfrm>
              <a:off x="6360593" y="3503596"/>
              <a:ext cx="239888" cy="804424"/>
            </a:xfrm>
            <a:prstGeom prst="rect">
              <a:avLst/>
            </a:prstGeom>
            <a:solidFill>
              <a:srgbClr val="80BD41">
                <a:alpha val="100000"/>
              </a:srgbClr>
            </a:solidFill>
          </p:spPr>
          <p:txBody>
            <a:bodyPr/>
            <a:lstStyle/>
            <a:p/>
          </p:txBody>
        </p:sp>
        <p:sp>
          <p:nvSpPr>
            <p:cNvPr id="63" name="rc63"/>
            <p:cNvSpPr/>
            <p:nvPr/>
          </p:nvSpPr>
          <p:spPr>
            <a:xfrm>
              <a:off x="6360593" y="3470085"/>
              <a:ext cx="239888" cy="33511"/>
            </a:xfrm>
            <a:prstGeom prst="rect">
              <a:avLst/>
            </a:prstGeom>
            <a:solidFill>
              <a:srgbClr val="1CABE2">
                <a:alpha val="100000"/>
              </a:srgbClr>
            </a:solidFill>
          </p:spPr>
          <p:txBody>
            <a:bodyPr/>
            <a:lstStyle/>
            <a:p/>
          </p:txBody>
        </p:sp>
        <p:sp>
          <p:nvSpPr>
            <p:cNvPr id="64" name="rc64"/>
            <p:cNvSpPr/>
            <p:nvPr/>
          </p:nvSpPr>
          <p:spPr>
            <a:xfrm>
              <a:off x="6627136" y="3503769"/>
              <a:ext cx="239888" cy="804252"/>
            </a:xfrm>
            <a:prstGeom prst="rect">
              <a:avLst/>
            </a:prstGeom>
            <a:solidFill>
              <a:srgbClr val="80BD41">
                <a:alpha val="100000"/>
              </a:srgbClr>
            </a:solidFill>
          </p:spPr>
          <p:txBody>
            <a:bodyPr/>
            <a:lstStyle/>
            <a:p/>
          </p:txBody>
        </p:sp>
        <p:sp>
          <p:nvSpPr>
            <p:cNvPr id="65" name="rc65"/>
            <p:cNvSpPr/>
            <p:nvPr/>
          </p:nvSpPr>
          <p:spPr>
            <a:xfrm>
              <a:off x="6627136" y="3495645"/>
              <a:ext cx="239888" cy="8123"/>
            </a:xfrm>
            <a:prstGeom prst="rect">
              <a:avLst/>
            </a:prstGeom>
            <a:solidFill>
              <a:srgbClr val="1CABE2">
                <a:alpha val="100000"/>
              </a:srgbClr>
            </a:solidFill>
          </p:spPr>
          <p:txBody>
            <a:bodyPr/>
            <a:lstStyle/>
            <a:p/>
          </p:txBody>
        </p:sp>
        <p:sp>
          <p:nvSpPr>
            <p:cNvPr id="66" name="rc66"/>
            <p:cNvSpPr/>
            <p:nvPr/>
          </p:nvSpPr>
          <p:spPr>
            <a:xfrm>
              <a:off x="6893679" y="3579694"/>
              <a:ext cx="239888" cy="728327"/>
            </a:xfrm>
            <a:prstGeom prst="rect">
              <a:avLst/>
            </a:prstGeom>
            <a:solidFill>
              <a:srgbClr val="80BD41">
                <a:alpha val="100000"/>
              </a:srgbClr>
            </a:solidFill>
          </p:spPr>
          <p:txBody>
            <a:bodyPr/>
            <a:lstStyle/>
            <a:p/>
          </p:txBody>
        </p:sp>
        <p:sp>
          <p:nvSpPr>
            <p:cNvPr id="67" name="rc67"/>
            <p:cNvSpPr/>
            <p:nvPr/>
          </p:nvSpPr>
          <p:spPr>
            <a:xfrm>
              <a:off x="6893679" y="3507658"/>
              <a:ext cx="239888" cy="72035"/>
            </a:xfrm>
            <a:prstGeom prst="rect">
              <a:avLst/>
            </a:prstGeom>
            <a:solidFill>
              <a:srgbClr val="1CABE2">
                <a:alpha val="100000"/>
              </a:srgbClr>
            </a:solidFill>
          </p:spPr>
          <p:txBody>
            <a:bodyPr/>
            <a:lstStyle/>
            <a:p/>
          </p:txBody>
        </p:sp>
        <p:sp>
          <p:nvSpPr>
            <p:cNvPr id="68" name="rc68"/>
            <p:cNvSpPr/>
            <p:nvPr/>
          </p:nvSpPr>
          <p:spPr>
            <a:xfrm>
              <a:off x="7160222" y="3556877"/>
              <a:ext cx="239888" cy="751143"/>
            </a:xfrm>
            <a:prstGeom prst="rect">
              <a:avLst/>
            </a:prstGeom>
            <a:solidFill>
              <a:srgbClr val="80BD41">
                <a:alpha val="100000"/>
              </a:srgbClr>
            </a:solidFill>
          </p:spPr>
          <p:txBody>
            <a:bodyPr/>
            <a:lstStyle/>
            <a:p/>
          </p:txBody>
        </p:sp>
        <p:sp>
          <p:nvSpPr>
            <p:cNvPr id="69" name="rc69"/>
            <p:cNvSpPr/>
            <p:nvPr/>
          </p:nvSpPr>
          <p:spPr>
            <a:xfrm>
              <a:off x="7160222" y="3508933"/>
              <a:ext cx="239888" cy="47944"/>
            </a:xfrm>
            <a:prstGeom prst="rect">
              <a:avLst/>
            </a:prstGeom>
            <a:solidFill>
              <a:srgbClr val="1CABE2">
                <a:alpha val="100000"/>
              </a:srgbClr>
            </a:solidFill>
          </p:spPr>
          <p:txBody>
            <a:bodyPr/>
            <a:lstStyle/>
            <a:p/>
          </p:txBody>
        </p:sp>
        <p:sp>
          <p:nvSpPr>
            <p:cNvPr id="70" name="rc70"/>
            <p:cNvSpPr/>
            <p:nvPr/>
          </p:nvSpPr>
          <p:spPr>
            <a:xfrm>
              <a:off x="7426765" y="3513859"/>
              <a:ext cx="239888" cy="794161"/>
            </a:xfrm>
            <a:prstGeom prst="rect">
              <a:avLst/>
            </a:prstGeom>
            <a:solidFill>
              <a:srgbClr val="80BD41">
                <a:alpha val="100000"/>
              </a:srgbClr>
            </a:solidFill>
          </p:spPr>
          <p:txBody>
            <a:bodyPr/>
            <a:lstStyle/>
            <a:p/>
          </p:txBody>
        </p:sp>
        <p:sp>
          <p:nvSpPr>
            <p:cNvPr id="71" name="rc71"/>
            <p:cNvSpPr/>
            <p:nvPr/>
          </p:nvSpPr>
          <p:spPr>
            <a:xfrm>
              <a:off x="7426765" y="3505843"/>
              <a:ext cx="239888" cy="8015"/>
            </a:xfrm>
            <a:prstGeom prst="rect">
              <a:avLst/>
            </a:prstGeom>
            <a:solidFill>
              <a:srgbClr val="1CABE2">
                <a:alpha val="100000"/>
              </a:srgbClr>
            </a:solidFill>
          </p:spPr>
          <p:txBody>
            <a:bodyPr/>
            <a:lstStyle/>
            <a:p/>
          </p:txBody>
        </p:sp>
        <p:sp>
          <p:nvSpPr>
            <p:cNvPr id="72" name="rc72"/>
            <p:cNvSpPr/>
            <p:nvPr/>
          </p:nvSpPr>
          <p:spPr>
            <a:xfrm>
              <a:off x="7693308" y="3532830"/>
              <a:ext cx="239888" cy="775191"/>
            </a:xfrm>
            <a:prstGeom prst="rect">
              <a:avLst/>
            </a:prstGeom>
            <a:solidFill>
              <a:srgbClr val="80BD41">
                <a:alpha val="100000"/>
              </a:srgbClr>
            </a:solidFill>
          </p:spPr>
          <p:txBody>
            <a:bodyPr/>
            <a:lstStyle/>
            <a:p/>
          </p:txBody>
        </p:sp>
        <p:sp>
          <p:nvSpPr>
            <p:cNvPr id="73" name="rc73"/>
            <p:cNvSpPr/>
            <p:nvPr/>
          </p:nvSpPr>
          <p:spPr>
            <a:xfrm>
              <a:off x="7693308" y="3500528"/>
              <a:ext cx="239888" cy="32301"/>
            </a:xfrm>
            <a:prstGeom prst="rect">
              <a:avLst/>
            </a:prstGeom>
            <a:solidFill>
              <a:srgbClr val="1CABE2">
                <a:alpha val="100000"/>
              </a:srgbClr>
            </a:solidFill>
          </p:spPr>
          <p:txBody>
            <a:bodyPr/>
            <a:lstStyle/>
            <a:p/>
          </p:txBody>
        </p:sp>
        <p:sp>
          <p:nvSpPr>
            <p:cNvPr id="74" name="rc74"/>
            <p:cNvSpPr/>
            <p:nvPr/>
          </p:nvSpPr>
          <p:spPr>
            <a:xfrm>
              <a:off x="7959851" y="3612190"/>
              <a:ext cx="239888" cy="695831"/>
            </a:xfrm>
            <a:prstGeom prst="rect">
              <a:avLst/>
            </a:prstGeom>
            <a:solidFill>
              <a:srgbClr val="80BD41">
                <a:alpha val="100000"/>
              </a:srgbClr>
            </a:solidFill>
          </p:spPr>
          <p:txBody>
            <a:bodyPr/>
            <a:lstStyle/>
            <a:p/>
          </p:txBody>
        </p:sp>
        <p:sp>
          <p:nvSpPr>
            <p:cNvPr id="75" name="rc75"/>
            <p:cNvSpPr/>
            <p:nvPr/>
          </p:nvSpPr>
          <p:spPr>
            <a:xfrm>
              <a:off x="7959851" y="3498908"/>
              <a:ext cx="239888" cy="113281"/>
            </a:xfrm>
            <a:prstGeom prst="rect">
              <a:avLst/>
            </a:prstGeom>
            <a:solidFill>
              <a:srgbClr val="1CABE2">
                <a:alpha val="100000"/>
              </a:srgbClr>
            </a:solidFill>
          </p:spPr>
          <p:txBody>
            <a:bodyPr/>
            <a:lstStyle/>
            <a:p/>
          </p:txBody>
        </p:sp>
        <p:sp>
          <p:nvSpPr>
            <p:cNvPr id="76" name="pl76"/>
            <p:cNvSpPr/>
            <p:nvPr/>
          </p:nvSpPr>
          <p:spPr>
            <a:xfrm>
              <a:off x="1416218" y="2095023"/>
              <a:ext cx="6663577" cy="290595"/>
            </a:xfrm>
            <a:custGeom>
              <a:avLst/>
              <a:pathLst>
                <a:path w="6663577" h="290595">
                  <a:moveTo>
                    <a:pt x="0" y="111767"/>
                  </a:moveTo>
                  <a:lnTo>
                    <a:pt x="266543" y="134121"/>
                  </a:lnTo>
                  <a:lnTo>
                    <a:pt x="533086" y="134121"/>
                  </a:lnTo>
                  <a:lnTo>
                    <a:pt x="799629" y="67060"/>
                  </a:lnTo>
                  <a:lnTo>
                    <a:pt x="1066172" y="22353"/>
                  </a:lnTo>
                  <a:lnTo>
                    <a:pt x="1332715" y="44707"/>
                  </a:lnTo>
                  <a:lnTo>
                    <a:pt x="1599258" y="89414"/>
                  </a:lnTo>
                  <a:lnTo>
                    <a:pt x="1865801" y="245888"/>
                  </a:lnTo>
                  <a:lnTo>
                    <a:pt x="2132344" y="0"/>
                  </a:lnTo>
                  <a:lnTo>
                    <a:pt x="2398888" y="89414"/>
                  </a:lnTo>
                  <a:lnTo>
                    <a:pt x="2665431" y="67060"/>
                  </a:lnTo>
                  <a:lnTo>
                    <a:pt x="2931974" y="111767"/>
                  </a:lnTo>
                  <a:lnTo>
                    <a:pt x="3198517" y="22353"/>
                  </a:lnTo>
                  <a:lnTo>
                    <a:pt x="3465060" y="22353"/>
                  </a:lnTo>
                  <a:lnTo>
                    <a:pt x="3731603" y="178828"/>
                  </a:lnTo>
                  <a:lnTo>
                    <a:pt x="3998146" y="0"/>
                  </a:lnTo>
                  <a:lnTo>
                    <a:pt x="4264689" y="0"/>
                  </a:lnTo>
                  <a:lnTo>
                    <a:pt x="4531233" y="22353"/>
                  </a:lnTo>
                  <a:lnTo>
                    <a:pt x="4797776" y="111767"/>
                  </a:lnTo>
                  <a:lnTo>
                    <a:pt x="5064319" y="67060"/>
                  </a:lnTo>
                  <a:lnTo>
                    <a:pt x="5330862" y="0"/>
                  </a:lnTo>
                  <a:lnTo>
                    <a:pt x="5597405" y="178828"/>
                  </a:lnTo>
                  <a:lnTo>
                    <a:pt x="5863948" y="111767"/>
                  </a:lnTo>
                  <a:lnTo>
                    <a:pt x="6130491" y="0"/>
                  </a:lnTo>
                  <a:lnTo>
                    <a:pt x="6397034" y="67060"/>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37841" y="33249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3275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3219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859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334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3596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72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6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64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36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4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368.5</a:t>
              </a:r>
            </a:p>
          </p:txBody>
        </p:sp>
        <p:sp>
          <p:nvSpPr>
            <p:cNvPr id="111" name="tx111"/>
            <p:cNvSpPr/>
            <p:nvPr/>
          </p:nvSpPr>
          <p:spPr>
            <a:xfrm>
              <a:off x="1324790" y="34512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2" name="tx112"/>
            <p:cNvSpPr/>
            <p:nvPr/>
          </p:nvSpPr>
          <p:spPr>
            <a:xfrm>
              <a:off x="2631380" y="3863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379.1</a:t>
              </a:r>
            </a:p>
          </p:txBody>
        </p:sp>
        <p:sp>
          <p:nvSpPr>
            <p:cNvPr id="113" name="tx113"/>
            <p:cNvSpPr/>
            <p:nvPr/>
          </p:nvSpPr>
          <p:spPr>
            <a:xfrm>
              <a:off x="2657505" y="34422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4" name="tx114"/>
            <p:cNvSpPr/>
            <p:nvPr/>
          </p:nvSpPr>
          <p:spPr>
            <a:xfrm>
              <a:off x="3964096" y="3864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15" name="tx115"/>
            <p:cNvSpPr/>
            <p:nvPr/>
          </p:nvSpPr>
          <p:spPr>
            <a:xfrm>
              <a:off x="3990221" y="3439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6" name="tx116"/>
            <p:cNvSpPr/>
            <p:nvPr/>
          </p:nvSpPr>
          <p:spPr>
            <a:xfrm>
              <a:off x="5335988" y="38343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7" name="tx117"/>
            <p:cNvSpPr/>
            <p:nvPr/>
          </p:nvSpPr>
          <p:spPr>
            <a:xfrm>
              <a:off x="5349062" y="33924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362984" y="38707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372.3</a:t>
              </a:r>
            </a:p>
          </p:txBody>
        </p:sp>
        <p:sp>
          <p:nvSpPr>
            <p:cNvPr id="119" name="tx119"/>
            <p:cNvSpPr/>
            <p:nvPr/>
          </p:nvSpPr>
          <p:spPr>
            <a:xfrm>
              <a:off x="6389109" y="3451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0" name="tx120"/>
            <p:cNvSpPr/>
            <p:nvPr/>
          </p:nvSpPr>
          <p:spPr>
            <a:xfrm>
              <a:off x="6629527" y="38708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372.2</a:t>
              </a:r>
            </a:p>
          </p:txBody>
        </p:sp>
        <p:sp>
          <p:nvSpPr>
            <p:cNvPr id="121" name="tx121"/>
            <p:cNvSpPr/>
            <p:nvPr/>
          </p:nvSpPr>
          <p:spPr>
            <a:xfrm>
              <a:off x="6681778" y="34646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2" name="tx122"/>
            <p:cNvSpPr/>
            <p:nvPr/>
          </p:nvSpPr>
          <p:spPr>
            <a:xfrm>
              <a:off x="6896070" y="39087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337.1</a:t>
              </a:r>
            </a:p>
          </p:txBody>
        </p:sp>
        <p:sp>
          <p:nvSpPr>
            <p:cNvPr id="123" name="tx123"/>
            <p:cNvSpPr/>
            <p:nvPr/>
          </p:nvSpPr>
          <p:spPr>
            <a:xfrm>
              <a:off x="6922195" y="3508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24" name="tx124"/>
            <p:cNvSpPr/>
            <p:nvPr/>
          </p:nvSpPr>
          <p:spPr>
            <a:xfrm>
              <a:off x="7162613" y="3897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25" name="tx125"/>
            <p:cNvSpPr/>
            <p:nvPr/>
          </p:nvSpPr>
          <p:spPr>
            <a:xfrm>
              <a:off x="7188738" y="3499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6" name="tx126"/>
            <p:cNvSpPr/>
            <p:nvPr/>
          </p:nvSpPr>
          <p:spPr>
            <a:xfrm>
              <a:off x="7429156" y="38758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367.6</a:t>
              </a:r>
            </a:p>
          </p:txBody>
        </p:sp>
        <p:sp>
          <p:nvSpPr>
            <p:cNvPr id="127" name="tx127"/>
            <p:cNvSpPr/>
            <p:nvPr/>
          </p:nvSpPr>
          <p:spPr>
            <a:xfrm>
              <a:off x="7481407" y="34747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695699" y="38853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358.8</a:t>
              </a:r>
            </a:p>
          </p:txBody>
        </p:sp>
        <p:sp>
          <p:nvSpPr>
            <p:cNvPr id="129" name="tx129"/>
            <p:cNvSpPr/>
            <p:nvPr/>
          </p:nvSpPr>
          <p:spPr>
            <a:xfrm>
              <a:off x="7721825" y="3481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30" name="tx130"/>
            <p:cNvSpPr/>
            <p:nvPr/>
          </p:nvSpPr>
          <p:spPr>
            <a:xfrm>
              <a:off x="8001419" y="392501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1" name="tx131"/>
            <p:cNvSpPr/>
            <p:nvPr/>
          </p:nvSpPr>
          <p:spPr>
            <a:xfrm>
              <a:off x="7988368" y="3520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76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95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11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11788" cy="129091"/>
            </a:xfrm>
            <a:prstGeom prst="rect">
              <a:avLst/>
            </a:prstGeom>
            <a:solidFill>
              <a:srgbClr val="80BD41">
                <a:alpha val="100000"/>
              </a:srgbClr>
            </a:solidFill>
          </p:spPr>
          <p:txBody>
            <a:bodyPr/>
            <a:lstStyle/>
            <a:p/>
          </p:txBody>
        </p:sp>
        <p:sp>
          <p:nvSpPr>
            <p:cNvPr id="175" name="rc175"/>
            <p:cNvSpPr/>
            <p:nvPr/>
          </p:nvSpPr>
          <p:spPr>
            <a:xfrm>
              <a:off x="7608062" y="5954972"/>
              <a:ext cx="262941" cy="129091"/>
            </a:xfrm>
            <a:prstGeom prst="rect">
              <a:avLst/>
            </a:prstGeom>
            <a:solidFill>
              <a:srgbClr val="1CABE2">
                <a:alpha val="100000"/>
              </a:srgbClr>
            </a:solidFill>
          </p:spPr>
          <p:txBody>
            <a:bodyPr/>
            <a:lstStyle/>
            <a:p/>
          </p:txBody>
        </p:sp>
        <p:sp>
          <p:nvSpPr>
            <p:cNvPr id="176" name="rc176"/>
            <p:cNvSpPr/>
            <p:nvPr/>
          </p:nvSpPr>
          <p:spPr>
            <a:xfrm>
              <a:off x="1296273" y="5793607"/>
              <a:ext cx="6082413" cy="129091"/>
            </a:xfrm>
            <a:prstGeom prst="rect">
              <a:avLst/>
            </a:prstGeom>
            <a:solidFill>
              <a:srgbClr val="80BD41">
                <a:alpha val="100000"/>
              </a:srgbClr>
            </a:solidFill>
          </p:spPr>
          <p:txBody>
            <a:bodyPr/>
            <a:lstStyle/>
            <a:p/>
          </p:txBody>
        </p:sp>
        <p:sp>
          <p:nvSpPr>
            <p:cNvPr id="177" name="rc177"/>
            <p:cNvSpPr/>
            <p:nvPr/>
          </p:nvSpPr>
          <p:spPr>
            <a:xfrm>
              <a:off x="7378687" y="5793607"/>
              <a:ext cx="253448" cy="129091"/>
            </a:xfrm>
            <a:prstGeom prst="rect">
              <a:avLst/>
            </a:prstGeom>
            <a:solidFill>
              <a:srgbClr val="1CABE2">
                <a:alpha val="100000"/>
              </a:srgbClr>
            </a:solidFill>
          </p:spPr>
          <p:txBody>
            <a:bodyPr/>
            <a:lstStyle/>
            <a:p/>
          </p:txBody>
        </p:sp>
        <p:sp>
          <p:nvSpPr>
            <p:cNvPr id="178" name="rc178"/>
            <p:cNvSpPr/>
            <p:nvPr/>
          </p:nvSpPr>
          <p:spPr>
            <a:xfrm>
              <a:off x="1296273" y="5632243"/>
              <a:ext cx="5459728" cy="129091"/>
            </a:xfrm>
            <a:prstGeom prst="rect">
              <a:avLst/>
            </a:prstGeom>
            <a:solidFill>
              <a:srgbClr val="80BD41">
                <a:alpha val="100000"/>
              </a:srgbClr>
            </a:solidFill>
          </p:spPr>
          <p:txBody>
            <a:bodyPr/>
            <a:lstStyle/>
            <a:p/>
          </p:txBody>
        </p:sp>
        <p:sp>
          <p:nvSpPr>
            <p:cNvPr id="179" name="rc179"/>
            <p:cNvSpPr/>
            <p:nvPr/>
          </p:nvSpPr>
          <p:spPr>
            <a:xfrm>
              <a:off x="6756002" y="5632243"/>
              <a:ext cx="888848" cy="129091"/>
            </a:xfrm>
            <a:prstGeom prst="rect">
              <a:avLst/>
            </a:prstGeom>
            <a:solidFill>
              <a:srgbClr val="1CABE2">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31652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372.3</a:t>
              </a:r>
            </a:p>
          </p:txBody>
        </p:sp>
        <p:sp>
          <p:nvSpPr>
            <p:cNvPr id="184" name="tx184"/>
            <p:cNvSpPr/>
            <p:nvPr/>
          </p:nvSpPr>
          <p:spPr>
            <a:xfrm>
              <a:off x="763403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5" name="tx185"/>
            <p:cNvSpPr/>
            <p:nvPr/>
          </p:nvSpPr>
          <p:spPr>
            <a:xfrm>
              <a:off x="420184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358.8</a:t>
              </a:r>
            </a:p>
          </p:txBody>
        </p:sp>
        <p:sp>
          <p:nvSpPr>
            <p:cNvPr id="186" name="tx186"/>
            <p:cNvSpPr/>
            <p:nvPr/>
          </p:nvSpPr>
          <p:spPr>
            <a:xfrm>
              <a:off x="739991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7" name="tx187"/>
            <p:cNvSpPr/>
            <p:nvPr/>
          </p:nvSpPr>
          <p:spPr>
            <a:xfrm>
              <a:off x="3935703"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709493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(86 %) fue inferior a la de 2019 (96 %).
El número de niños vacunados con la DTP1 disminuyó un 14 % en comparación con 2019.
El número de lactantes supervivientes disminuyó aproximadamente un 3 % en comparación con 2019.
En 2025, se vacunaron 100 000 niños menos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545664"/>
            </a:xfrm>
            <a:custGeom>
              <a:avLst/>
              <a:pathLst>
                <a:path w="3397293" h="545664">
                  <a:moveTo>
                    <a:pt x="0" y="314806"/>
                  </a:moveTo>
                  <a:lnTo>
                    <a:pt x="135891" y="398754"/>
                  </a:lnTo>
                  <a:lnTo>
                    <a:pt x="271783" y="293819"/>
                  </a:lnTo>
                  <a:lnTo>
                    <a:pt x="407675" y="251845"/>
                  </a:lnTo>
                  <a:lnTo>
                    <a:pt x="543566" y="188883"/>
                  </a:lnTo>
                  <a:lnTo>
                    <a:pt x="679458" y="188883"/>
                  </a:lnTo>
                  <a:lnTo>
                    <a:pt x="815350" y="146909"/>
                  </a:lnTo>
                  <a:lnTo>
                    <a:pt x="951242" y="230858"/>
                  </a:lnTo>
                  <a:lnTo>
                    <a:pt x="1087133" y="20987"/>
                  </a:lnTo>
                  <a:lnTo>
                    <a:pt x="1223025" y="83948"/>
                  </a:lnTo>
                  <a:lnTo>
                    <a:pt x="1358917" y="41974"/>
                  </a:lnTo>
                  <a:lnTo>
                    <a:pt x="1494809" y="167896"/>
                  </a:lnTo>
                  <a:lnTo>
                    <a:pt x="1630700" y="0"/>
                  </a:lnTo>
                  <a:lnTo>
                    <a:pt x="1766592" y="0"/>
                  </a:lnTo>
                  <a:lnTo>
                    <a:pt x="1902484" y="461716"/>
                  </a:lnTo>
                  <a:lnTo>
                    <a:pt x="2038375" y="545664"/>
                  </a:lnTo>
                  <a:lnTo>
                    <a:pt x="2174267" y="272832"/>
                  </a:lnTo>
                  <a:lnTo>
                    <a:pt x="2310159" y="104935"/>
                  </a:lnTo>
                  <a:lnTo>
                    <a:pt x="2446051" y="230858"/>
                  </a:lnTo>
                  <a:lnTo>
                    <a:pt x="2581942" y="167896"/>
                  </a:lnTo>
                  <a:lnTo>
                    <a:pt x="2717834" y="125922"/>
                  </a:lnTo>
                  <a:lnTo>
                    <a:pt x="2853726" y="335793"/>
                  </a:lnTo>
                  <a:lnTo>
                    <a:pt x="2989618" y="314806"/>
                  </a:lnTo>
                  <a:lnTo>
                    <a:pt x="3125509" y="167896"/>
                  </a:lnTo>
                  <a:lnTo>
                    <a:pt x="3261401" y="125922"/>
                  </a:lnTo>
                  <a:lnTo>
                    <a:pt x="3397293" y="398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545664"/>
            </a:xfrm>
            <a:custGeom>
              <a:avLst/>
              <a:pathLst>
                <a:path w="3397293" h="545664">
                  <a:moveTo>
                    <a:pt x="0" y="314806"/>
                  </a:moveTo>
                  <a:lnTo>
                    <a:pt x="135891" y="398754"/>
                  </a:lnTo>
                  <a:lnTo>
                    <a:pt x="271783" y="293819"/>
                  </a:lnTo>
                  <a:lnTo>
                    <a:pt x="407675" y="251845"/>
                  </a:lnTo>
                  <a:lnTo>
                    <a:pt x="543566" y="188883"/>
                  </a:lnTo>
                  <a:lnTo>
                    <a:pt x="679458" y="188883"/>
                  </a:lnTo>
                  <a:lnTo>
                    <a:pt x="815350" y="146909"/>
                  </a:lnTo>
                  <a:lnTo>
                    <a:pt x="951242" y="230858"/>
                  </a:lnTo>
                  <a:lnTo>
                    <a:pt x="1087133" y="20987"/>
                  </a:lnTo>
                  <a:lnTo>
                    <a:pt x="1223025" y="83948"/>
                  </a:lnTo>
                  <a:lnTo>
                    <a:pt x="1358917" y="41974"/>
                  </a:lnTo>
                  <a:lnTo>
                    <a:pt x="1494809" y="167896"/>
                  </a:lnTo>
                  <a:lnTo>
                    <a:pt x="1630700" y="0"/>
                  </a:lnTo>
                  <a:lnTo>
                    <a:pt x="1766592" y="0"/>
                  </a:lnTo>
                  <a:lnTo>
                    <a:pt x="1902484" y="461716"/>
                  </a:lnTo>
                  <a:lnTo>
                    <a:pt x="2038375" y="545664"/>
                  </a:lnTo>
                  <a:lnTo>
                    <a:pt x="2174267" y="272832"/>
                  </a:lnTo>
                  <a:lnTo>
                    <a:pt x="2310159" y="104935"/>
                  </a:lnTo>
                  <a:lnTo>
                    <a:pt x="2446051" y="230858"/>
                  </a:lnTo>
                  <a:lnTo>
                    <a:pt x="2581942" y="167896"/>
                  </a:lnTo>
                  <a:lnTo>
                    <a:pt x="2717834" y="125922"/>
                  </a:lnTo>
                  <a:lnTo>
                    <a:pt x="2853726" y="335793"/>
                  </a:lnTo>
                  <a:lnTo>
                    <a:pt x="2989618" y="314806"/>
                  </a:lnTo>
                  <a:lnTo>
                    <a:pt x="3125509" y="167896"/>
                  </a:lnTo>
                  <a:lnTo>
                    <a:pt x="3261401" y="125922"/>
                  </a:lnTo>
                  <a:lnTo>
                    <a:pt x="3397293" y="398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40728"/>
            </a:xfrm>
            <a:custGeom>
              <a:avLst/>
              <a:pathLst>
                <a:path w="0" h="440728">
                  <a:moveTo>
                    <a:pt x="0" y="0"/>
                  </a:moveTo>
                  <a:lnTo>
                    <a:pt x="0" y="4407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71587"/>
            </a:xfrm>
            <a:custGeom>
              <a:avLst/>
              <a:pathLst>
                <a:path w="0" h="671587">
                  <a:moveTo>
                    <a:pt x="0" y="0"/>
                  </a:moveTo>
                  <a:lnTo>
                    <a:pt x="0" y="67158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545664"/>
            </a:xfrm>
            <a:custGeom>
              <a:avLst/>
              <a:pathLst>
                <a:path w="3397293" h="545664">
                  <a:moveTo>
                    <a:pt x="0" y="314806"/>
                  </a:moveTo>
                  <a:lnTo>
                    <a:pt x="135891" y="398754"/>
                  </a:lnTo>
                  <a:lnTo>
                    <a:pt x="271783" y="293819"/>
                  </a:lnTo>
                  <a:lnTo>
                    <a:pt x="407675" y="251845"/>
                  </a:lnTo>
                  <a:lnTo>
                    <a:pt x="543566" y="188883"/>
                  </a:lnTo>
                  <a:lnTo>
                    <a:pt x="679458" y="188883"/>
                  </a:lnTo>
                  <a:lnTo>
                    <a:pt x="815350" y="146909"/>
                  </a:lnTo>
                  <a:lnTo>
                    <a:pt x="951242" y="230858"/>
                  </a:lnTo>
                  <a:lnTo>
                    <a:pt x="1087133" y="20987"/>
                  </a:lnTo>
                  <a:lnTo>
                    <a:pt x="1223025" y="83948"/>
                  </a:lnTo>
                  <a:lnTo>
                    <a:pt x="1358917" y="41974"/>
                  </a:lnTo>
                  <a:lnTo>
                    <a:pt x="1494809" y="167896"/>
                  </a:lnTo>
                  <a:lnTo>
                    <a:pt x="1630700" y="0"/>
                  </a:lnTo>
                  <a:lnTo>
                    <a:pt x="1766592" y="0"/>
                  </a:lnTo>
                  <a:lnTo>
                    <a:pt x="1902484" y="461716"/>
                  </a:lnTo>
                  <a:lnTo>
                    <a:pt x="2038375" y="545664"/>
                  </a:lnTo>
                  <a:lnTo>
                    <a:pt x="2174267" y="272832"/>
                  </a:lnTo>
                  <a:lnTo>
                    <a:pt x="2310159" y="104935"/>
                  </a:lnTo>
                  <a:lnTo>
                    <a:pt x="2446051" y="230858"/>
                  </a:lnTo>
                  <a:lnTo>
                    <a:pt x="2581942" y="167896"/>
                  </a:lnTo>
                  <a:lnTo>
                    <a:pt x="2717834" y="125922"/>
                  </a:lnTo>
                  <a:lnTo>
                    <a:pt x="2853726" y="335793"/>
                  </a:lnTo>
                  <a:lnTo>
                    <a:pt x="2989618" y="314806"/>
                  </a:lnTo>
                  <a:lnTo>
                    <a:pt x="3125509" y="167896"/>
                  </a:lnTo>
                  <a:lnTo>
                    <a:pt x="3261401" y="125922"/>
                  </a:lnTo>
                  <a:lnTo>
                    <a:pt x="3397293" y="398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9918" y="1414185"/>
              <a:ext cx="271938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Guatemala, 2000-2025</a:t>
              </a:r>
            </a:p>
          </p:txBody>
        </p:sp>
        <p:sp>
          <p:nvSpPr>
            <p:cNvPr id="63" name="pl63"/>
            <p:cNvSpPr/>
            <p:nvPr/>
          </p:nvSpPr>
          <p:spPr>
            <a:xfrm>
              <a:off x="5267799" y="38048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801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54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30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60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671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424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77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93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8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598044"/>
              <a:ext cx="3397293" cy="1364161"/>
            </a:xfrm>
            <a:custGeom>
              <a:avLst/>
              <a:pathLst>
                <a:path w="3397293" h="1364161">
                  <a:moveTo>
                    <a:pt x="0" y="787016"/>
                  </a:moveTo>
                  <a:lnTo>
                    <a:pt x="135891" y="996887"/>
                  </a:lnTo>
                  <a:lnTo>
                    <a:pt x="271783" y="734548"/>
                  </a:lnTo>
                  <a:lnTo>
                    <a:pt x="407675" y="629612"/>
                  </a:lnTo>
                  <a:lnTo>
                    <a:pt x="543566" y="472209"/>
                  </a:lnTo>
                  <a:lnTo>
                    <a:pt x="679458" y="472209"/>
                  </a:lnTo>
                  <a:lnTo>
                    <a:pt x="815350" y="367274"/>
                  </a:lnTo>
                  <a:lnTo>
                    <a:pt x="951242" y="577145"/>
                  </a:lnTo>
                  <a:lnTo>
                    <a:pt x="1087133" y="52467"/>
                  </a:lnTo>
                  <a:lnTo>
                    <a:pt x="1223025" y="209870"/>
                  </a:lnTo>
                  <a:lnTo>
                    <a:pt x="1358917" y="104935"/>
                  </a:lnTo>
                  <a:lnTo>
                    <a:pt x="1494809" y="419741"/>
                  </a:lnTo>
                  <a:lnTo>
                    <a:pt x="1630700" y="0"/>
                  </a:lnTo>
                  <a:lnTo>
                    <a:pt x="1766592" y="0"/>
                  </a:lnTo>
                  <a:lnTo>
                    <a:pt x="1902484" y="1154290"/>
                  </a:lnTo>
                  <a:lnTo>
                    <a:pt x="2038375" y="1364161"/>
                  </a:lnTo>
                  <a:lnTo>
                    <a:pt x="2174267" y="682080"/>
                  </a:lnTo>
                  <a:lnTo>
                    <a:pt x="2310159" y="262338"/>
                  </a:lnTo>
                  <a:lnTo>
                    <a:pt x="2446051" y="577145"/>
                  </a:lnTo>
                  <a:lnTo>
                    <a:pt x="2581942" y="419741"/>
                  </a:lnTo>
                  <a:lnTo>
                    <a:pt x="2717834" y="314806"/>
                  </a:lnTo>
                  <a:lnTo>
                    <a:pt x="2853726" y="839483"/>
                  </a:lnTo>
                  <a:lnTo>
                    <a:pt x="2989618" y="787016"/>
                  </a:lnTo>
                  <a:lnTo>
                    <a:pt x="3125509" y="419741"/>
                  </a:lnTo>
                  <a:lnTo>
                    <a:pt x="3261401" y="314806"/>
                  </a:lnTo>
                  <a:lnTo>
                    <a:pt x="3397293" y="996887"/>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17786"/>
              <a:ext cx="3397293" cy="734548"/>
            </a:xfrm>
            <a:custGeom>
              <a:avLst/>
              <a:pathLst>
                <a:path w="3397293" h="734548">
                  <a:moveTo>
                    <a:pt x="0" y="734548"/>
                  </a:moveTo>
                  <a:lnTo>
                    <a:pt x="135891" y="734548"/>
                  </a:lnTo>
                  <a:lnTo>
                    <a:pt x="271783" y="734548"/>
                  </a:lnTo>
                  <a:lnTo>
                    <a:pt x="407675" y="629612"/>
                  </a:lnTo>
                  <a:lnTo>
                    <a:pt x="543566" y="524677"/>
                  </a:lnTo>
                  <a:lnTo>
                    <a:pt x="679458" y="472209"/>
                  </a:lnTo>
                  <a:lnTo>
                    <a:pt x="815350" y="419741"/>
                  </a:lnTo>
                  <a:lnTo>
                    <a:pt x="951242" y="419741"/>
                  </a:lnTo>
                  <a:lnTo>
                    <a:pt x="1087133" y="262338"/>
                  </a:lnTo>
                  <a:lnTo>
                    <a:pt x="1223025" y="157403"/>
                  </a:lnTo>
                  <a:lnTo>
                    <a:pt x="1358917" y="157403"/>
                  </a:lnTo>
                  <a:lnTo>
                    <a:pt x="1494809" y="104935"/>
                  </a:lnTo>
                  <a:lnTo>
                    <a:pt x="1630700" y="104935"/>
                  </a:lnTo>
                  <a:lnTo>
                    <a:pt x="1766592" y="104935"/>
                  </a:lnTo>
                  <a:lnTo>
                    <a:pt x="1902484" y="104935"/>
                  </a:lnTo>
                  <a:lnTo>
                    <a:pt x="2038375" y="52467"/>
                  </a:lnTo>
                  <a:lnTo>
                    <a:pt x="2174267" y="0"/>
                  </a:lnTo>
                  <a:lnTo>
                    <a:pt x="2310159" y="0"/>
                  </a:lnTo>
                  <a:lnTo>
                    <a:pt x="2446051" y="0"/>
                  </a:lnTo>
                  <a:lnTo>
                    <a:pt x="2581942" y="0"/>
                  </a:lnTo>
                  <a:lnTo>
                    <a:pt x="2717834" y="157403"/>
                  </a:lnTo>
                  <a:lnTo>
                    <a:pt x="2853726" y="262338"/>
                  </a:lnTo>
                  <a:lnTo>
                    <a:pt x="2989618" y="52467"/>
                  </a:lnTo>
                  <a:lnTo>
                    <a:pt x="3125509" y="104935"/>
                  </a:lnTo>
                  <a:lnTo>
                    <a:pt x="3261401" y="104935"/>
                  </a:lnTo>
                  <a:lnTo>
                    <a:pt x="3397293" y="5246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83238"/>
              <a:ext cx="3397293" cy="944419"/>
            </a:xfrm>
            <a:custGeom>
              <a:avLst/>
              <a:pathLst>
                <a:path w="3397293" h="944419">
                  <a:moveTo>
                    <a:pt x="0" y="157403"/>
                  </a:moveTo>
                  <a:lnTo>
                    <a:pt x="135891" y="209870"/>
                  </a:lnTo>
                  <a:lnTo>
                    <a:pt x="271783" y="157403"/>
                  </a:lnTo>
                  <a:lnTo>
                    <a:pt x="407675" y="104935"/>
                  </a:lnTo>
                  <a:lnTo>
                    <a:pt x="543566" y="52467"/>
                  </a:lnTo>
                  <a:lnTo>
                    <a:pt x="679458" y="0"/>
                  </a:lnTo>
                  <a:lnTo>
                    <a:pt x="815350" y="52467"/>
                  </a:lnTo>
                  <a:lnTo>
                    <a:pt x="951242" y="52467"/>
                  </a:lnTo>
                  <a:lnTo>
                    <a:pt x="1087133" y="104935"/>
                  </a:lnTo>
                  <a:lnTo>
                    <a:pt x="1223025" y="0"/>
                  </a:lnTo>
                  <a:lnTo>
                    <a:pt x="1358917" y="52467"/>
                  </a:lnTo>
                  <a:lnTo>
                    <a:pt x="1494809" y="52467"/>
                  </a:lnTo>
                  <a:lnTo>
                    <a:pt x="1630700" y="52467"/>
                  </a:lnTo>
                  <a:lnTo>
                    <a:pt x="1766592" y="209870"/>
                  </a:lnTo>
                  <a:lnTo>
                    <a:pt x="1902484" y="262338"/>
                  </a:lnTo>
                  <a:lnTo>
                    <a:pt x="2038375" y="209870"/>
                  </a:lnTo>
                  <a:lnTo>
                    <a:pt x="2174267" y="262338"/>
                  </a:lnTo>
                  <a:lnTo>
                    <a:pt x="2310159" y="472209"/>
                  </a:lnTo>
                  <a:lnTo>
                    <a:pt x="2446051" y="419741"/>
                  </a:lnTo>
                  <a:lnTo>
                    <a:pt x="2581942" y="734548"/>
                  </a:lnTo>
                  <a:lnTo>
                    <a:pt x="2717834" y="891951"/>
                  </a:lnTo>
                  <a:lnTo>
                    <a:pt x="2853726" y="944419"/>
                  </a:lnTo>
                  <a:lnTo>
                    <a:pt x="2989618" y="787016"/>
                  </a:lnTo>
                  <a:lnTo>
                    <a:pt x="3125509" y="629612"/>
                  </a:lnTo>
                  <a:lnTo>
                    <a:pt x="3261401" y="577145"/>
                  </a:lnTo>
                  <a:lnTo>
                    <a:pt x="3397293" y="57714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1778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598044"/>
              <a:ext cx="3397293" cy="1364161"/>
            </a:xfrm>
            <a:custGeom>
              <a:avLst/>
              <a:pathLst>
                <a:path w="3397293" h="1364161">
                  <a:moveTo>
                    <a:pt x="0" y="787016"/>
                  </a:moveTo>
                  <a:lnTo>
                    <a:pt x="135891" y="996887"/>
                  </a:lnTo>
                  <a:lnTo>
                    <a:pt x="271783" y="734548"/>
                  </a:lnTo>
                  <a:lnTo>
                    <a:pt x="407675" y="629612"/>
                  </a:lnTo>
                  <a:lnTo>
                    <a:pt x="543566" y="472209"/>
                  </a:lnTo>
                  <a:lnTo>
                    <a:pt x="679458" y="472209"/>
                  </a:lnTo>
                  <a:lnTo>
                    <a:pt x="815350" y="367274"/>
                  </a:lnTo>
                  <a:lnTo>
                    <a:pt x="951242" y="577145"/>
                  </a:lnTo>
                  <a:lnTo>
                    <a:pt x="1087133" y="52467"/>
                  </a:lnTo>
                  <a:lnTo>
                    <a:pt x="1223025" y="209870"/>
                  </a:lnTo>
                  <a:lnTo>
                    <a:pt x="1358917" y="104935"/>
                  </a:lnTo>
                  <a:lnTo>
                    <a:pt x="1494809" y="419741"/>
                  </a:lnTo>
                  <a:lnTo>
                    <a:pt x="1630700" y="0"/>
                  </a:lnTo>
                  <a:lnTo>
                    <a:pt x="1766592" y="0"/>
                  </a:lnTo>
                  <a:lnTo>
                    <a:pt x="1902484" y="1154290"/>
                  </a:lnTo>
                  <a:lnTo>
                    <a:pt x="2038375" y="1364161"/>
                  </a:lnTo>
                  <a:lnTo>
                    <a:pt x="2174267" y="682080"/>
                  </a:lnTo>
                  <a:lnTo>
                    <a:pt x="2310159" y="262338"/>
                  </a:lnTo>
                  <a:lnTo>
                    <a:pt x="2446051" y="577145"/>
                  </a:lnTo>
                  <a:lnTo>
                    <a:pt x="2581942" y="419741"/>
                  </a:lnTo>
                  <a:lnTo>
                    <a:pt x="2717834" y="314806"/>
                  </a:lnTo>
                  <a:lnTo>
                    <a:pt x="2853726" y="839483"/>
                  </a:lnTo>
                  <a:lnTo>
                    <a:pt x="2989618" y="787016"/>
                  </a:lnTo>
                  <a:lnTo>
                    <a:pt x="3125509" y="419741"/>
                  </a:lnTo>
                  <a:lnTo>
                    <a:pt x="3261401" y="314806"/>
                  </a:lnTo>
                  <a:lnTo>
                    <a:pt x="3397293" y="996887"/>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61628"/>
              <a:ext cx="0" cy="923432"/>
            </a:xfrm>
            <a:custGeom>
              <a:avLst/>
              <a:pathLst>
                <a:path w="0" h="923432">
                  <a:moveTo>
                    <a:pt x="0" y="9234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61628"/>
              <a:ext cx="0" cy="608625"/>
            </a:xfrm>
            <a:custGeom>
              <a:avLst/>
              <a:pathLst>
                <a:path w="0" h="608625">
                  <a:moveTo>
                    <a:pt x="0" y="6086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61628"/>
              <a:ext cx="0" cy="241351"/>
            </a:xfrm>
            <a:custGeom>
              <a:avLst/>
              <a:pathLst>
                <a:path w="0" h="241351">
                  <a:moveTo>
                    <a:pt x="0" y="2413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61628"/>
              <a:ext cx="0" cy="1500577"/>
            </a:xfrm>
            <a:custGeom>
              <a:avLst/>
              <a:pathLst>
                <a:path w="0" h="1500577">
                  <a:moveTo>
                    <a:pt x="0" y="1500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61628"/>
              <a:ext cx="0" cy="556158"/>
            </a:xfrm>
            <a:custGeom>
              <a:avLst/>
              <a:pathLst>
                <a:path w="0" h="556158">
                  <a:moveTo>
                    <a:pt x="0" y="55615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61628"/>
              <a:ext cx="0" cy="451222"/>
            </a:xfrm>
            <a:custGeom>
              <a:avLst/>
              <a:pathLst>
                <a:path w="0" h="451222">
                  <a:moveTo>
                    <a:pt x="0" y="4512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61628"/>
              <a:ext cx="0" cy="1133303"/>
            </a:xfrm>
            <a:custGeom>
              <a:avLst/>
              <a:pathLst>
                <a:path w="0" h="1133303">
                  <a:moveTo>
                    <a:pt x="0" y="113330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598044"/>
              <a:ext cx="3397293" cy="1364161"/>
            </a:xfrm>
            <a:custGeom>
              <a:avLst/>
              <a:pathLst>
                <a:path w="3397293" h="1364161">
                  <a:moveTo>
                    <a:pt x="0" y="787016"/>
                  </a:moveTo>
                  <a:lnTo>
                    <a:pt x="135891" y="996887"/>
                  </a:lnTo>
                  <a:lnTo>
                    <a:pt x="271783" y="734548"/>
                  </a:lnTo>
                  <a:lnTo>
                    <a:pt x="407675" y="629612"/>
                  </a:lnTo>
                  <a:lnTo>
                    <a:pt x="543566" y="472209"/>
                  </a:lnTo>
                  <a:lnTo>
                    <a:pt x="679458" y="472209"/>
                  </a:lnTo>
                  <a:lnTo>
                    <a:pt x="815350" y="367274"/>
                  </a:lnTo>
                  <a:lnTo>
                    <a:pt x="951242" y="577145"/>
                  </a:lnTo>
                  <a:lnTo>
                    <a:pt x="1087133" y="52467"/>
                  </a:lnTo>
                  <a:lnTo>
                    <a:pt x="1223025" y="209870"/>
                  </a:lnTo>
                  <a:lnTo>
                    <a:pt x="1358917" y="104935"/>
                  </a:lnTo>
                  <a:lnTo>
                    <a:pt x="1494809" y="419741"/>
                  </a:lnTo>
                  <a:lnTo>
                    <a:pt x="1630700" y="0"/>
                  </a:lnTo>
                  <a:lnTo>
                    <a:pt x="1766592" y="0"/>
                  </a:lnTo>
                  <a:lnTo>
                    <a:pt x="1902484" y="1154290"/>
                  </a:lnTo>
                  <a:lnTo>
                    <a:pt x="2038375" y="1364161"/>
                  </a:lnTo>
                  <a:lnTo>
                    <a:pt x="2174267" y="682080"/>
                  </a:lnTo>
                  <a:lnTo>
                    <a:pt x="2310159" y="262338"/>
                  </a:lnTo>
                  <a:lnTo>
                    <a:pt x="2446051" y="577145"/>
                  </a:lnTo>
                  <a:lnTo>
                    <a:pt x="2581942" y="419741"/>
                  </a:lnTo>
                  <a:lnTo>
                    <a:pt x="2717834" y="314806"/>
                  </a:lnTo>
                  <a:lnTo>
                    <a:pt x="2853726" y="839483"/>
                  </a:lnTo>
                  <a:lnTo>
                    <a:pt x="2989618" y="787016"/>
                  </a:lnTo>
                  <a:lnTo>
                    <a:pt x="3125509" y="419741"/>
                  </a:lnTo>
                  <a:lnTo>
                    <a:pt x="3261401" y="314806"/>
                  </a:lnTo>
                  <a:lnTo>
                    <a:pt x="3397293" y="996887"/>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0284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8928" y="24015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40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397700" y="24002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7989462" y="240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01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56617" y="240152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902429" y="30311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8198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150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903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656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409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163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6717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963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287"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20" name="tx120"/>
            <p:cNvSpPr/>
            <p:nvPr/>
          </p:nvSpPr>
          <p:spPr>
            <a:xfrm>
              <a:off x="723427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9673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37976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493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3011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528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235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752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9270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3956139" cy="110182"/>
            </a:xfrm>
            <a:prstGeom prst="rect">
              <a:avLst/>
            </a:prstGeom>
            <a:solidFill>
              <a:srgbClr val="1CABE2">
                <a:alpha val="80000"/>
              </a:srgbClr>
            </a:solidFill>
          </p:spPr>
          <p:txBody>
            <a:bodyPr/>
            <a:lstStyle/>
            <a:p/>
          </p:txBody>
        </p:sp>
        <p:sp>
          <p:nvSpPr>
            <p:cNvPr id="135" name="rc135"/>
            <p:cNvSpPr/>
            <p:nvPr/>
          </p:nvSpPr>
          <p:spPr>
            <a:xfrm>
              <a:off x="1317178" y="5634770"/>
              <a:ext cx="3176965" cy="110182"/>
            </a:xfrm>
            <a:prstGeom prst="rect">
              <a:avLst/>
            </a:prstGeom>
            <a:solidFill>
              <a:srgbClr val="1CABE2">
                <a:alpha val="80000"/>
              </a:srgbClr>
            </a:solidFill>
          </p:spPr>
          <p:txBody>
            <a:bodyPr/>
            <a:lstStyle/>
            <a:p/>
          </p:txBody>
        </p:sp>
        <p:sp>
          <p:nvSpPr>
            <p:cNvPr id="136" name="rc136"/>
            <p:cNvSpPr/>
            <p:nvPr/>
          </p:nvSpPr>
          <p:spPr>
            <a:xfrm>
              <a:off x="1317178" y="5497042"/>
              <a:ext cx="7321564" cy="110182"/>
            </a:xfrm>
            <a:prstGeom prst="rect">
              <a:avLst/>
            </a:prstGeom>
            <a:solidFill>
              <a:srgbClr val="1CABE2">
                <a:alpha val="80000"/>
              </a:srgbClr>
            </a:solidFill>
          </p:spPr>
          <p:txBody>
            <a:bodyPr/>
            <a:lstStyle/>
            <a:p/>
          </p:txBody>
        </p:sp>
        <p:sp>
          <p:nvSpPr>
            <p:cNvPr id="137" name="tx137"/>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86,000</a:t>
              </a:r>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1506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514024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726541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Guatemala (77 %) fue 8 puntos porcentuales inferior a la media mundial (85 %) y 6 puntos porcentuales inferior a la media de todos los países de la iniciativa « LACR » (83 %).
La cobertura nacional de la DTP3 fue 11 puntos porcentuales inferior a la de 2019 (88 %).
Esto equivale a 86 000 niños sin vacunar o con vacunación incompleta en 2025, frente a los 47 000 niños sin vacunar o con vacunación incompleta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Guatemala fue del 77 %, lo que supone 11 puntos porcentuales menos que en 2019 y está por debajo tanto de la media mundial como de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Guatemala ocupó el quinto puesto de entre 33 países en cuanto a la cobertura más baja de la vacuna DTP3 (teniendo en cuenta los empates).
Guatemala se situó entre los diez primeros países con mayor número de niños sin vacunar o con vacunación incompleta (puesto n.º 7).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Guatemala figuraba entre los países con mayor cobertura, pero también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0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7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1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9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52609"/>
              <a:ext cx="239888" cy="659399"/>
            </a:xfrm>
            <a:prstGeom prst="rect">
              <a:avLst/>
            </a:prstGeom>
            <a:solidFill>
              <a:srgbClr val="80BD41">
                <a:alpha val="100000"/>
              </a:srgbClr>
            </a:solidFill>
          </p:spPr>
          <p:txBody>
            <a:bodyPr/>
            <a:lstStyle/>
            <a:p/>
          </p:txBody>
        </p:sp>
        <p:sp>
          <p:nvSpPr>
            <p:cNvPr id="25" name="rc25"/>
            <p:cNvSpPr/>
            <p:nvPr/>
          </p:nvSpPr>
          <p:spPr>
            <a:xfrm>
              <a:off x="1296273" y="3397934"/>
              <a:ext cx="239888" cy="154675"/>
            </a:xfrm>
            <a:prstGeom prst="rect">
              <a:avLst/>
            </a:prstGeom>
            <a:solidFill>
              <a:srgbClr val="1CABE2">
                <a:alpha val="100000"/>
              </a:srgbClr>
            </a:solidFill>
          </p:spPr>
          <p:txBody>
            <a:bodyPr/>
            <a:lstStyle/>
            <a:p/>
          </p:txBody>
        </p:sp>
        <p:sp>
          <p:nvSpPr>
            <p:cNvPr id="26" name="rc26"/>
            <p:cNvSpPr/>
            <p:nvPr/>
          </p:nvSpPr>
          <p:spPr>
            <a:xfrm>
              <a:off x="1562816" y="3580102"/>
              <a:ext cx="239888" cy="631907"/>
            </a:xfrm>
            <a:prstGeom prst="rect">
              <a:avLst/>
            </a:prstGeom>
            <a:solidFill>
              <a:srgbClr val="80BD41">
                <a:alpha val="100000"/>
              </a:srgbClr>
            </a:solidFill>
          </p:spPr>
          <p:txBody>
            <a:bodyPr/>
            <a:lstStyle/>
            <a:p/>
          </p:txBody>
        </p:sp>
        <p:sp>
          <p:nvSpPr>
            <p:cNvPr id="27" name="rc27"/>
            <p:cNvSpPr/>
            <p:nvPr/>
          </p:nvSpPr>
          <p:spPr>
            <a:xfrm>
              <a:off x="1562816" y="3391352"/>
              <a:ext cx="239888" cy="188749"/>
            </a:xfrm>
            <a:prstGeom prst="rect">
              <a:avLst/>
            </a:prstGeom>
            <a:solidFill>
              <a:srgbClr val="1CABE2">
                <a:alpha val="100000"/>
              </a:srgbClr>
            </a:solidFill>
          </p:spPr>
          <p:txBody>
            <a:bodyPr/>
            <a:lstStyle/>
            <a:p/>
          </p:txBody>
        </p:sp>
        <p:sp>
          <p:nvSpPr>
            <p:cNvPr id="28" name="rc28"/>
            <p:cNvSpPr/>
            <p:nvPr/>
          </p:nvSpPr>
          <p:spPr>
            <a:xfrm>
              <a:off x="1829360" y="3540670"/>
              <a:ext cx="239888" cy="671339"/>
            </a:xfrm>
            <a:prstGeom prst="rect">
              <a:avLst/>
            </a:prstGeom>
            <a:solidFill>
              <a:srgbClr val="80BD41">
                <a:alpha val="100000"/>
              </a:srgbClr>
            </a:solidFill>
          </p:spPr>
          <p:txBody>
            <a:bodyPr/>
            <a:lstStyle/>
            <a:p/>
          </p:txBody>
        </p:sp>
        <p:sp>
          <p:nvSpPr>
            <p:cNvPr id="29" name="rc29"/>
            <p:cNvSpPr/>
            <p:nvPr/>
          </p:nvSpPr>
          <p:spPr>
            <a:xfrm>
              <a:off x="1829360" y="3393304"/>
              <a:ext cx="239888" cy="147366"/>
            </a:xfrm>
            <a:prstGeom prst="rect">
              <a:avLst/>
            </a:prstGeom>
            <a:solidFill>
              <a:srgbClr val="1CABE2">
                <a:alpha val="100000"/>
              </a:srgbClr>
            </a:solidFill>
          </p:spPr>
          <p:txBody>
            <a:bodyPr/>
            <a:lstStyle/>
            <a:p/>
          </p:txBody>
        </p:sp>
        <p:sp>
          <p:nvSpPr>
            <p:cNvPr id="30" name="rc30"/>
            <p:cNvSpPr/>
            <p:nvPr/>
          </p:nvSpPr>
          <p:spPr>
            <a:xfrm>
              <a:off x="2095903" y="3524764"/>
              <a:ext cx="239888" cy="687245"/>
            </a:xfrm>
            <a:prstGeom prst="rect">
              <a:avLst/>
            </a:prstGeom>
            <a:solidFill>
              <a:srgbClr val="80BD41">
                <a:alpha val="100000"/>
              </a:srgbClr>
            </a:solidFill>
          </p:spPr>
          <p:txBody>
            <a:bodyPr/>
            <a:lstStyle/>
            <a:p/>
          </p:txBody>
        </p:sp>
        <p:sp>
          <p:nvSpPr>
            <p:cNvPr id="31" name="rc31"/>
            <p:cNvSpPr/>
            <p:nvPr/>
          </p:nvSpPr>
          <p:spPr>
            <a:xfrm>
              <a:off x="2095903" y="3393864"/>
              <a:ext cx="239888" cy="130899"/>
            </a:xfrm>
            <a:prstGeom prst="rect">
              <a:avLst/>
            </a:prstGeom>
            <a:solidFill>
              <a:srgbClr val="1CABE2">
                <a:alpha val="100000"/>
              </a:srgbClr>
            </a:solidFill>
          </p:spPr>
          <p:txBody>
            <a:bodyPr/>
            <a:lstStyle/>
            <a:p/>
          </p:txBody>
        </p:sp>
        <p:sp>
          <p:nvSpPr>
            <p:cNvPr id="32" name="rc32"/>
            <p:cNvSpPr/>
            <p:nvPr/>
          </p:nvSpPr>
          <p:spPr>
            <a:xfrm>
              <a:off x="2362446" y="3500158"/>
              <a:ext cx="239888" cy="711851"/>
            </a:xfrm>
            <a:prstGeom prst="rect">
              <a:avLst/>
            </a:prstGeom>
            <a:solidFill>
              <a:srgbClr val="80BD41">
                <a:alpha val="100000"/>
              </a:srgbClr>
            </a:solidFill>
          </p:spPr>
          <p:txBody>
            <a:bodyPr/>
            <a:lstStyle/>
            <a:p/>
          </p:txBody>
        </p:sp>
        <p:sp>
          <p:nvSpPr>
            <p:cNvPr id="33" name="rc33"/>
            <p:cNvSpPr/>
            <p:nvPr/>
          </p:nvSpPr>
          <p:spPr>
            <a:xfrm>
              <a:off x="2362446" y="3393781"/>
              <a:ext cx="239888" cy="106376"/>
            </a:xfrm>
            <a:prstGeom prst="rect">
              <a:avLst/>
            </a:prstGeom>
            <a:solidFill>
              <a:srgbClr val="1CABE2">
                <a:alpha val="100000"/>
              </a:srgbClr>
            </a:solidFill>
          </p:spPr>
          <p:txBody>
            <a:bodyPr/>
            <a:lstStyle/>
            <a:p/>
          </p:txBody>
        </p:sp>
        <p:sp>
          <p:nvSpPr>
            <p:cNvPr id="34" name="rc34"/>
            <p:cNvSpPr/>
            <p:nvPr/>
          </p:nvSpPr>
          <p:spPr>
            <a:xfrm>
              <a:off x="2628989" y="3505889"/>
              <a:ext cx="239888" cy="706120"/>
            </a:xfrm>
            <a:prstGeom prst="rect">
              <a:avLst/>
            </a:prstGeom>
            <a:solidFill>
              <a:srgbClr val="80BD41">
                <a:alpha val="100000"/>
              </a:srgbClr>
            </a:solidFill>
          </p:spPr>
          <p:txBody>
            <a:bodyPr/>
            <a:lstStyle/>
            <a:p/>
          </p:txBody>
        </p:sp>
        <p:sp>
          <p:nvSpPr>
            <p:cNvPr id="35" name="rc35"/>
            <p:cNvSpPr/>
            <p:nvPr/>
          </p:nvSpPr>
          <p:spPr>
            <a:xfrm>
              <a:off x="2628989" y="3400384"/>
              <a:ext cx="239888" cy="105504"/>
            </a:xfrm>
            <a:prstGeom prst="rect">
              <a:avLst/>
            </a:prstGeom>
            <a:solidFill>
              <a:srgbClr val="1CABE2">
                <a:alpha val="100000"/>
              </a:srgbClr>
            </a:solidFill>
          </p:spPr>
          <p:txBody>
            <a:bodyPr/>
            <a:lstStyle/>
            <a:p/>
          </p:txBody>
        </p:sp>
        <p:sp>
          <p:nvSpPr>
            <p:cNvPr id="36" name="rc36"/>
            <p:cNvSpPr/>
            <p:nvPr/>
          </p:nvSpPr>
          <p:spPr>
            <a:xfrm>
              <a:off x="2895532" y="3491292"/>
              <a:ext cx="239888" cy="720717"/>
            </a:xfrm>
            <a:prstGeom prst="rect">
              <a:avLst/>
            </a:prstGeom>
            <a:solidFill>
              <a:srgbClr val="80BD41">
                <a:alpha val="100000"/>
              </a:srgbClr>
            </a:solidFill>
          </p:spPr>
          <p:txBody>
            <a:bodyPr/>
            <a:lstStyle/>
            <a:p/>
          </p:txBody>
        </p:sp>
        <p:sp>
          <p:nvSpPr>
            <p:cNvPr id="37" name="rc37"/>
            <p:cNvSpPr/>
            <p:nvPr/>
          </p:nvSpPr>
          <p:spPr>
            <a:xfrm>
              <a:off x="2895532" y="3402212"/>
              <a:ext cx="239888" cy="89080"/>
            </a:xfrm>
            <a:prstGeom prst="rect">
              <a:avLst/>
            </a:prstGeom>
            <a:solidFill>
              <a:srgbClr val="1CABE2">
                <a:alpha val="100000"/>
              </a:srgbClr>
            </a:solidFill>
          </p:spPr>
          <p:txBody>
            <a:bodyPr/>
            <a:lstStyle/>
            <a:p/>
          </p:txBody>
        </p:sp>
        <p:sp>
          <p:nvSpPr>
            <p:cNvPr id="38" name="rc38"/>
            <p:cNvSpPr/>
            <p:nvPr/>
          </p:nvSpPr>
          <p:spPr>
            <a:xfrm>
              <a:off x="3162075" y="3522480"/>
              <a:ext cx="239888" cy="689529"/>
            </a:xfrm>
            <a:prstGeom prst="rect">
              <a:avLst/>
            </a:prstGeom>
            <a:solidFill>
              <a:srgbClr val="80BD41">
                <a:alpha val="100000"/>
              </a:srgbClr>
            </a:solidFill>
          </p:spPr>
          <p:txBody>
            <a:bodyPr/>
            <a:lstStyle/>
            <a:p/>
          </p:txBody>
        </p:sp>
        <p:sp>
          <p:nvSpPr>
            <p:cNvPr id="39" name="rc39"/>
            <p:cNvSpPr/>
            <p:nvPr/>
          </p:nvSpPr>
          <p:spPr>
            <a:xfrm>
              <a:off x="3162075" y="3400800"/>
              <a:ext cx="239888" cy="121680"/>
            </a:xfrm>
            <a:prstGeom prst="rect">
              <a:avLst/>
            </a:prstGeom>
            <a:solidFill>
              <a:srgbClr val="1CABE2">
                <a:alpha val="100000"/>
              </a:srgbClr>
            </a:solidFill>
          </p:spPr>
          <p:txBody>
            <a:bodyPr/>
            <a:lstStyle/>
            <a:p/>
          </p:txBody>
        </p:sp>
        <p:sp>
          <p:nvSpPr>
            <p:cNvPr id="40" name="rc40"/>
            <p:cNvSpPr/>
            <p:nvPr/>
          </p:nvSpPr>
          <p:spPr>
            <a:xfrm>
              <a:off x="3428618" y="3444551"/>
              <a:ext cx="239888" cy="767458"/>
            </a:xfrm>
            <a:prstGeom prst="rect">
              <a:avLst/>
            </a:prstGeom>
            <a:solidFill>
              <a:srgbClr val="80BD41">
                <a:alpha val="100000"/>
              </a:srgbClr>
            </a:solidFill>
          </p:spPr>
          <p:txBody>
            <a:bodyPr/>
            <a:lstStyle/>
            <a:p/>
          </p:txBody>
        </p:sp>
        <p:sp>
          <p:nvSpPr>
            <p:cNvPr id="41" name="rc41"/>
            <p:cNvSpPr/>
            <p:nvPr/>
          </p:nvSpPr>
          <p:spPr>
            <a:xfrm>
              <a:off x="3428618" y="3404164"/>
              <a:ext cx="239888" cy="40387"/>
            </a:xfrm>
            <a:prstGeom prst="rect">
              <a:avLst/>
            </a:prstGeom>
            <a:solidFill>
              <a:srgbClr val="1CABE2">
                <a:alpha val="100000"/>
              </a:srgbClr>
            </a:solidFill>
          </p:spPr>
          <p:txBody>
            <a:bodyPr/>
            <a:lstStyle/>
            <a:p/>
          </p:txBody>
        </p:sp>
        <p:sp>
          <p:nvSpPr>
            <p:cNvPr id="42" name="rc42"/>
            <p:cNvSpPr/>
            <p:nvPr/>
          </p:nvSpPr>
          <p:spPr>
            <a:xfrm>
              <a:off x="3695161" y="3465793"/>
              <a:ext cx="239888" cy="746216"/>
            </a:xfrm>
            <a:prstGeom prst="rect">
              <a:avLst/>
            </a:prstGeom>
            <a:solidFill>
              <a:srgbClr val="80BD41">
                <a:alpha val="100000"/>
              </a:srgbClr>
            </a:solidFill>
          </p:spPr>
          <p:txBody>
            <a:bodyPr/>
            <a:lstStyle/>
            <a:p/>
          </p:txBody>
        </p:sp>
        <p:sp>
          <p:nvSpPr>
            <p:cNvPr id="43" name="rc43"/>
            <p:cNvSpPr/>
            <p:nvPr/>
          </p:nvSpPr>
          <p:spPr>
            <a:xfrm>
              <a:off x="3695161" y="3400903"/>
              <a:ext cx="239888" cy="64889"/>
            </a:xfrm>
            <a:prstGeom prst="rect">
              <a:avLst/>
            </a:prstGeom>
            <a:solidFill>
              <a:srgbClr val="1CABE2">
                <a:alpha val="100000"/>
              </a:srgbClr>
            </a:solidFill>
          </p:spPr>
          <p:txBody>
            <a:bodyPr/>
            <a:lstStyle/>
            <a:p/>
          </p:txBody>
        </p:sp>
        <p:sp>
          <p:nvSpPr>
            <p:cNvPr id="44" name="rc44"/>
            <p:cNvSpPr/>
            <p:nvPr/>
          </p:nvSpPr>
          <p:spPr>
            <a:xfrm>
              <a:off x="3961705" y="3444094"/>
              <a:ext cx="239888" cy="767915"/>
            </a:xfrm>
            <a:prstGeom prst="rect">
              <a:avLst/>
            </a:prstGeom>
            <a:solidFill>
              <a:srgbClr val="80BD41">
                <a:alpha val="100000"/>
              </a:srgbClr>
            </a:solidFill>
          </p:spPr>
          <p:txBody>
            <a:bodyPr/>
            <a:lstStyle/>
            <a:p/>
          </p:txBody>
        </p:sp>
        <p:sp>
          <p:nvSpPr>
            <p:cNvPr id="45" name="rc45"/>
            <p:cNvSpPr/>
            <p:nvPr/>
          </p:nvSpPr>
          <p:spPr>
            <a:xfrm>
              <a:off x="3961705" y="3395069"/>
              <a:ext cx="239888" cy="49025"/>
            </a:xfrm>
            <a:prstGeom prst="rect">
              <a:avLst/>
            </a:prstGeom>
            <a:solidFill>
              <a:srgbClr val="1CABE2">
                <a:alpha val="100000"/>
              </a:srgbClr>
            </a:solidFill>
          </p:spPr>
          <p:txBody>
            <a:bodyPr/>
            <a:lstStyle/>
            <a:p/>
          </p:txBody>
        </p:sp>
        <p:sp>
          <p:nvSpPr>
            <p:cNvPr id="46" name="rc46"/>
            <p:cNvSpPr/>
            <p:nvPr/>
          </p:nvSpPr>
          <p:spPr>
            <a:xfrm>
              <a:off x="4228248" y="3486038"/>
              <a:ext cx="239888" cy="725970"/>
            </a:xfrm>
            <a:prstGeom prst="rect">
              <a:avLst/>
            </a:prstGeom>
            <a:solidFill>
              <a:srgbClr val="80BD41">
                <a:alpha val="100000"/>
              </a:srgbClr>
            </a:solidFill>
          </p:spPr>
          <p:txBody>
            <a:bodyPr/>
            <a:lstStyle/>
            <a:p/>
          </p:txBody>
        </p:sp>
        <p:sp>
          <p:nvSpPr>
            <p:cNvPr id="47" name="rc47"/>
            <p:cNvSpPr/>
            <p:nvPr/>
          </p:nvSpPr>
          <p:spPr>
            <a:xfrm>
              <a:off x="4228248" y="3387033"/>
              <a:ext cx="239888" cy="99005"/>
            </a:xfrm>
            <a:prstGeom prst="rect">
              <a:avLst/>
            </a:prstGeom>
            <a:solidFill>
              <a:srgbClr val="1CABE2">
                <a:alpha val="100000"/>
              </a:srgbClr>
            </a:solidFill>
          </p:spPr>
          <p:txBody>
            <a:bodyPr/>
            <a:lstStyle/>
            <a:p/>
          </p:txBody>
        </p:sp>
        <p:sp>
          <p:nvSpPr>
            <p:cNvPr id="48" name="rc48"/>
            <p:cNvSpPr/>
            <p:nvPr/>
          </p:nvSpPr>
          <p:spPr>
            <a:xfrm>
              <a:off x="4494791" y="3411743"/>
              <a:ext cx="239888" cy="800266"/>
            </a:xfrm>
            <a:prstGeom prst="rect">
              <a:avLst/>
            </a:prstGeom>
            <a:solidFill>
              <a:srgbClr val="80BD41">
                <a:alpha val="100000"/>
              </a:srgbClr>
            </a:solidFill>
          </p:spPr>
          <p:txBody>
            <a:bodyPr/>
            <a:lstStyle/>
            <a:p/>
          </p:txBody>
        </p:sp>
        <p:sp>
          <p:nvSpPr>
            <p:cNvPr id="49" name="rc49"/>
            <p:cNvSpPr/>
            <p:nvPr/>
          </p:nvSpPr>
          <p:spPr>
            <a:xfrm>
              <a:off x="4494791" y="3378395"/>
              <a:ext cx="239888" cy="33347"/>
            </a:xfrm>
            <a:prstGeom prst="rect">
              <a:avLst/>
            </a:prstGeom>
            <a:solidFill>
              <a:srgbClr val="1CABE2">
                <a:alpha val="100000"/>
              </a:srgbClr>
            </a:solidFill>
          </p:spPr>
          <p:txBody>
            <a:bodyPr/>
            <a:lstStyle/>
            <a:p/>
          </p:txBody>
        </p:sp>
        <p:sp>
          <p:nvSpPr>
            <p:cNvPr id="50" name="rc50"/>
            <p:cNvSpPr/>
            <p:nvPr/>
          </p:nvSpPr>
          <p:spPr>
            <a:xfrm>
              <a:off x="4761334" y="3410746"/>
              <a:ext cx="239888" cy="801263"/>
            </a:xfrm>
            <a:prstGeom prst="rect">
              <a:avLst/>
            </a:prstGeom>
            <a:solidFill>
              <a:srgbClr val="80BD41">
                <a:alpha val="100000"/>
              </a:srgbClr>
            </a:solidFill>
          </p:spPr>
          <p:txBody>
            <a:bodyPr/>
            <a:lstStyle/>
            <a:p/>
          </p:txBody>
        </p:sp>
        <p:sp>
          <p:nvSpPr>
            <p:cNvPr id="51" name="rc51"/>
            <p:cNvSpPr/>
            <p:nvPr/>
          </p:nvSpPr>
          <p:spPr>
            <a:xfrm>
              <a:off x="4761334" y="3377356"/>
              <a:ext cx="239888" cy="33389"/>
            </a:xfrm>
            <a:prstGeom prst="rect">
              <a:avLst/>
            </a:prstGeom>
            <a:solidFill>
              <a:srgbClr val="1CABE2">
                <a:alpha val="100000"/>
              </a:srgbClr>
            </a:solidFill>
          </p:spPr>
          <p:txBody>
            <a:bodyPr/>
            <a:lstStyle/>
            <a:p/>
          </p:txBody>
        </p:sp>
        <p:sp>
          <p:nvSpPr>
            <p:cNvPr id="52" name="rc52"/>
            <p:cNvSpPr/>
            <p:nvPr/>
          </p:nvSpPr>
          <p:spPr>
            <a:xfrm>
              <a:off x="5027877" y="3587930"/>
              <a:ext cx="239888" cy="624079"/>
            </a:xfrm>
            <a:prstGeom prst="rect">
              <a:avLst/>
            </a:prstGeom>
            <a:solidFill>
              <a:srgbClr val="80BD41">
                <a:alpha val="100000"/>
              </a:srgbClr>
            </a:solidFill>
          </p:spPr>
          <p:txBody>
            <a:bodyPr/>
            <a:lstStyle/>
            <a:p/>
          </p:txBody>
        </p:sp>
        <p:sp>
          <p:nvSpPr>
            <p:cNvPr id="53" name="rc53"/>
            <p:cNvSpPr/>
            <p:nvPr/>
          </p:nvSpPr>
          <p:spPr>
            <a:xfrm>
              <a:off x="5027877" y="3368656"/>
              <a:ext cx="239888" cy="219273"/>
            </a:xfrm>
            <a:prstGeom prst="rect">
              <a:avLst/>
            </a:prstGeom>
            <a:solidFill>
              <a:srgbClr val="1CABE2">
                <a:alpha val="100000"/>
              </a:srgbClr>
            </a:solidFill>
          </p:spPr>
          <p:txBody>
            <a:bodyPr/>
            <a:lstStyle/>
            <a:p/>
          </p:txBody>
        </p:sp>
        <p:sp>
          <p:nvSpPr>
            <p:cNvPr id="54" name="rc54"/>
            <p:cNvSpPr/>
            <p:nvPr/>
          </p:nvSpPr>
          <p:spPr>
            <a:xfrm>
              <a:off x="5294420" y="3615900"/>
              <a:ext cx="239888" cy="596109"/>
            </a:xfrm>
            <a:prstGeom prst="rect">
              <a:avLst/>
            </a:prstGeom>
            <a:solidFill>
              <a:srgbClr val="80BD41">
                <a:alpha val="100000"/>
              </a:srgbClr>
            </a:solidFill>
          </p:spPr>
          <p:txBody>
            <a:bodyPr/>
            <a:lstStyle/>
            <a:p/>
          </p:txBody>
        </p:sp>
        <p:sp>
          <p:nvSpPr>
            <p:cNvPr id="55" name="rc55"/>
            <p:cNvSpPr/>
            <p:nvPr/>
          </p:nvSpPr>
          <p:spPr>
            <a:xfrm>
              <a:off x="5294420" y="3360433"/>
              <a:ext cx="239888" cy="255466"/>
            </a:xfrm>
            <a:prstGeom prst="rect">
              <a:avLst/>
            </a:prstGeom>
            <a:solidFill>
              <a:srgbClr val="1CABE2">
                <a:alpha val="100000"/>
              </a:srgbClr>
            </a:solidFill>
          </p:spPr>
          <p:txBody>
            <a:bodyPr/>
            <a:lstStyle/>
            <a:p/>
          </p:txBody>
        </p:sp>
        <p:sp>
          <p:nvSpPr>
            <p:cNvPr id="56" name="rc56"/>
            <p:cNvSpPr/>
            <p:nvPr/>
          </p:nvSpPr>
          <p:spPr>
            <a:xfrm>
              <a:off x="5560963" y="3498788"/>
              <a:ext cx="239888" cy="713221"/>
            </a:xfrm>
            <a:prstGeom prst="rect">
              <a:avLst/>
            </a:prstGeom>
            <a:solidFill>
              <a:srgbClr val="80BD41">
                <a:alpha val="100000"/>
              </a:srgbClr>
            </a:solidFill>
          </p:spPr>
          <p:txBody>
            <a:bodyPr/>
            <a:lstStyle/>
            <a:p/>
          </p:txBody>
        </p:sp>
        <p:sp>
          <p:nvSpPr>
            <p:cNvPr id="57" name="rc57"/>
            <p:cNvSpPr/>
            <p:nvPr/>
          </p:nvSpPr>
          <p:spPr>
            <a:xfrm>
              <a:off x="5560963" y="3352709"/>
              <a:ext cx="239888" cy="146078"/>
            </a:xfrm>
            <a:prstGeom prst="rect">
              <a:avLst/>
            </a:prstGeom>
            <a:solidFill>
              <a:srgbClr val="1CABE2">
                <a:alpha val="100000"/>
              </a:srgbClr>
            </a:solidFill>
          </p:spPr>
          <p:txBody>
            <a:bodyPr/>
            <a:lstStyle/>
            <a:p/>
          </p:txBody>
        </p:sp>
        <p:sp>
          <p:nvSpPr>
            <p:cNvPr id="58" name="rc58"/>
            <p:cNvSpPr/>
            <p:nvPr/>
          </p:nvSpPr>
          <p:spPr>
            <a:xfrm>
              <a:off x="5827506" y="3439214"/>
              <a:ext cx="239888" cy="772795"/>
            </a:xfrm>
            <a:prstGeom prst="rect">
              <a:avLst/>
            </a:prstGeom>
            <a:solidFill>
              <a:srgbClr val="80BD41">
                <a:alpha val="100000"/>
              </a:srgbClr>
            </a:solidFill>
          </p:spPr>
          <p:txBody>
            <a:bodyPr/>
            <a:lstStyle/>
            <a:p/>
          </p:txBody>
        </p:sp>
        <p:sp>
          <p:nvSpPr>
            <p:cNvPr id="59" name="rc59"/>
            <p:cNvSpPr/>
            <p:nvPr/>
          </p:nvSpPr>
          <p:spPr>
            <a:xfrm>
              <a:off x="5827506" y="3362780"/>
              <a:ext cx="239888" cy="76434"/>
            </a:xfrm>
            <a:prstGeom prst="rect">
              <a:avLst/>
            </a:prstGeom>
            <a:solidFill>
              <a:srgbClr val="1CABE2">
                <a:alpha val="100000"/>
              </a:srgbClr>
            </a:solidFill>
          </p:spPr>
          <p:txBody>
            <a:bodyPr/>
            <a:lstStyle/>
            <a:p/>
          </p:txBody>
        </p:sp>
        <p:sp>
          <p:nvSpPr>
            <p:cNvPr id="60" name="rc60"/>
            <p:cNvSpPr/>
            <p:nvPr/>
          </p:nvSpPr>
          <p:spPr>
            <a:xfrm>
              <a:off x="6094049" y="3502567"/>
              <a:ext cx="239888" cy="709442"/>
            </a:xfrm>
            <a:prstGeom prst="rect">
              <a:avLst/>
            </a:prstGeom>
            <a:solidFill>
              <a:srgbClr val="80BD41">
                <a:alpha val="100000"/>
              </a:srgbClr>
            </a:solidFill>
          </p:spPr>
          <p:txBody>
            <a:bodyPr/>
            <a:lstStyle/>
            <a:p/>
          </p:txBody>
        </p:sp>
        <p:sp>
          <p:nvSpPr>
            <p:cNvPr id="61" name="rc61"/>
            <p:cNvSpPr/>
            <p:nvPr/>
          </p:nvSpPr>
          <p:spPr>
            <a:xfrm>
              <a:off x="6094049" y="3377377"/>
              <a:ext cx="239888" cy="125189"/>
            </a:xfrm>
            <a:prstGeom prst="rect">
              <a:avLst/>
            </a:prstGeom>
            <a:solidFill>
              <a:srgbClr val="1CABE2">
                <a:alpha val="100000"/>
              </a:srgbClr>
            </a:solidFill>
          </p:spPr>
          <p:txBody>
            <a:bodyPr/>
            <a:lstStyle/>
            <a:p/>
          </p:txBody>
        </p:sp>
        <p:sp>
          <p:nvSpPr>
            <p:cNvPr id="62" name="rc62"/>
            <p:cNvSpPr/>
            <p:nvPr/>
          </p:nvSpPr>
          <p:spPr>
            <a:xfrm>
              <a:off x="6360593" y="3503356"/>
              <a:ext cx="239888" cy="708653"/>
            </a:xfrm>
            <a:prstGeom prst="rect">
              <a:avLst/>
            </a:prstGeom>
            <a:solidFill>
              <a:srgbClr val="80BD41">
                <a:alpha val="100000"/>
              </a:srgbClr>
            </a:solidFill>
          </p:spPr>
          <p:txBody>
            <a:bodyPr/>
            <a:lstStyle/>
            <a:p/>
          </p:txBody>
        </p:sp>
        <p:sp>
          <p:nvSpPr>
            <p:cNvPr id="63" name="rc63"/>
            <p:cNvSpPr/>
            <p:nvPr/>
          </p:nvSpPr>
          <p:spPr>
            <a:xfrm>
              <a:off x="6360593" y="3406718"/>
              <a:ext cx="239888" cy="96638"/>
            </a:xfrm>
            <a:prstGeom prst="rect">
              <a:avLst/>
            </a:prstGeom>
            <a:solidFill>
              <a:srgbClr val="1CABE2">
                <a:alpha val="100000"/>
              </a:srgbClr>
            </a:solidFill>
          </p:spPr>
          <p:txBody>
            <a:bodyPr/>
            <a:lstStyle/>
            <a:p/>
          </p:txBody>
        </p:sp>
        <p:sp>
          <p:nvSpPr>
            <p:cNvPr id="64" name="rc64"/>
            <p:cNvSpPr/>
            <p:nvPr/>
          </p:nvSpPr>
          <p:spPr>
            <a:xfrm>
              <a:off x="6627136" y="3509357"/>
              <a:ext cx="239888" cy="702652"/>
            </a:xfrm>
            <a:prstGeom prst="rect">
              <a:avLst/>
            </a:prstGeom>
            <a:solidFill>
              <a:srgbClr val="80BD41">
                <a:alpha val="100000"/>
              </a:srgbClr>
            </a:solidFill>
          </p:spPr>
          <p:txBody>
            <a:bodyPr/>
            <a:lstStyle/>
            <a:p/>
          </p:txBody>
        </p:sp>
        <p:sp>
          <p:nvSpPr>
            <p:cNvPr id="65" name="rc65"/>
            <p:cNvSpPr/>
            <p:nvPr/>
          </p:nvSpPr>
          <p:spPr>
            <a:xfrm>
              <a:off x="6627136" y="3431282"/>
              <a:ext cx="239888" cy="78074"/>
            </a:xfrm>
            <a:prstGeom prst="rect">
              <a:avLst/>
            </a:prstGeom>
            <a:solidFill>
              <a:srgbClr val="1CABE2">
                <a:alpha val="100000"/>
              </a:srgbClr>
            </a:solidFill>
          </p:spPr>
          <p:txBody>
            <a:bodyPr/>
            <a:lstStyle/>
            <a:p/>
          </p:txBody>
        </p:sp>
        <p:sp>
          <p:nvSpPr>
            <p:cNvPr id="66" name="rc66"/>
            <p:cNvSpPr/>
            <p:nvPr/>
          </p:nvSpPr>
          <p:spPr>
            <a:xfrm>
              <a:off x="6893679" y="3596672"/>
              <a:ext cx="239888" cy="615337"/>
            </a:xfrm>
            <a:prstGeom prst="rect">
              <a:avLst/>
            </a:prstGeom>
            <a:solidFill>
              <a:srgbClr val="80BD41">
                <a:alpha val="100000"/>
              </a:srgbClr>
            </a:solidFill>
          </p:spPr>
          <p:txBody>
            <a:bodyPr/>
            <a:lstStyle/>
            <a:p/>
          </p:txBody>
        </p:sp>
        <p:sp>
          <p:nvSpPr>
            <p:cNvPr id="67" name="rc67"/>
            <p:cNvSpPr/>
            <p:nvPr/>
          </p:nvSpPr>
          <p:spPr>
            <a:xfrm>
              <a:off x="6893679" y="3442827"/>
              <a:ext cx="239888" cy="153844"/>
            </a:xfrm>
            <a:prstGeom prst="rect">
              <a:avLst/>
            </a:prstGeom>
            <a:solidFill>
              <a:srgbClr val="1CABE2">
                <a:alpha val="100000"/>
              </a:srgbClr>
            </a:solidFill>
          </p:spPr>
          <p:txBody>
            <a:bodyPr/>
            <a:lstStyle/>
            <a:p/>
          </p:txBody>
        </p:sp>
        <p:sp>
          <p:nvSpPr>
            <p:cNvPr id="68" name="rc68"/>
            <p:cNvSpPr/>
            <p:nvPr/>
          </p:nvSpPr>
          <p:spPr>
            <a:xfrm>
              <a:off x="7160222" y="3589965"/>
              <a:ext cx="239888" cy="622044"/>
            </a:xfrm>
            <a:prstGeom prst="rect">
              <a:avLst/>
            </a:prstGeom>
            <a:solidFill>
              <a:srgbClr val="80BD41">
                <a:alpha val="100000"/>
              </a:srgbClr>
            </a:solidFill>
          </p:spPr>
          <p:txBody>
            <a:bodyPr/>
            <a:lstStyle/>
            <a:p/>
          </p:txBody>
        </p:sp>
        <p:sp>
          <p:nvSpPr>
            <p:cNvPr id="69" name="rc69"/>
            <p:cNvSpPr/>
            <p:nvPr/>
          </p:nvSpPr>
          <p:spPr>
            <a:xfrm>
              <a:off x="7160222" y="3444052"/>
              <a:ext cx="239888" cy="145912"/>
            </a:xfrm>
            <a:prstGeom prst="rect">
              <a:avLst/>
            </a:prstGeom>
            <a:solidFill>
              <a:srgbClr val="1CABE2">
                <a:alpha val="100000"/>
              </a:srgbClr>
            </a:solidFill>
          </p:spPr>
          <p:txBody>
            <a:bodyPr/>
            <a:lstStyle/>
            <a:p/>
          </p:txBody>
        </p:sp>
        <p:sp>
          <p:nvSpPr>
            <p:cNvPr id="70" name="rc70"/>
            <p:cNvSpPr/>
            <p:nvPr/>
          </p:nvSpPr>
          <p:spPr>
            <a:xfrm>
              <a:off x="7426765" y="3533589"/>
              <a:ext cx="239888" cy="678420"/>
            </a:xfrm>
            <a:prstGeom prst="rect">
              <a:avLst/>
            </a:prstGeom>
            <a:solidFill>
              <a:srgbClr val="80BD41">
                <a:alpha val="100000"/>
              </a:srgbClr>
            </a:solidFill>
          </p:spPr>
          <p:txBody>
            <a:bodyPr/>
            <a:lstStyle/>
            <a:p/>
          </p:txBody>
        </p:sp>
        <p:sp>
          <p:nvSpPr>
            <p:cNvPr id="71" name="rc71"/>
            <p:cNvSpPr/>
            <p:nvPr/>
          </p:nvSpPr>
          <p:spPr>
            <a:xfrm>
              <a:off x="7426765" y="3441083"/>
              <a:ext cx="239888" cy="92506"/>
            </a:xfrm>
            <a:prstGeom prst="rect">
              <a:avLst/>
            </a:prstGeom>
            <a:solidFill>
              <a:srgbClr val="1CABE2">
                <a:alpha val="100000"/>
              </a:srgbClr>
            </a:solidFill>
          </p:spPr>
          <p:txBody>
            <a:bodyPr/>
            <a:lstStyle/>
            <a:p/>
          </p:txBody>
        </p:sp>
        <p:sp>
          <p:nvSpPr>
            <p:cNvPr id="72" name="rc72"/>
            <p:cNvSpPr/>
            <p:nvPr/>
          </p:nvSpPr>
          <p:spPr>
            <a:xfrm>
              <a:off x="7693308" y="3513572"/>
              <a:ext cx="239888" cy="698437"/>
            </a:xfrm>
            <a:prstGeom prst="rect">
              <a:avLst/>
            </a:prstGeom>
            <a:solidFill>
              <a:srgbClr val="80BD41">
                <a:alpha val="100000"/>
              </a:srgbClr>
            </a:solidFill>
          </p:spPr>
          <p:txBody>
            <a:bodyPr/>
            <a:lstStyle/>
            <a:p/>
          </p:txBody>
        </p:sp>
        <p:sp>
          <p:nvSpPr>
            <p:cNvPr id="73" name="rc73"/>
            <p:cNvSpPr/>
            <p:nvPr/>
          </p:nvSpPr>
          <p:spPr>
            <a:xfrm>
              <a:off x="7693308" y="3435975"/>
              <a:ext cx="239888" cy="77597"/>
            </a:xfrm>
            <a:prstGeom prst="rect">
              <a:avLst/>
            </a:prstGeom>
            <a:solidFill>
              <a:srgbClr val="1CABE2">
                <a:alpha val="100000"/>
              </a:srgbClr>
            </a:solidFill>
          </p:spPr>
          <p:txBody>
            <a:bodyPr/>
            <a:lstStyle/>
            <a:p/>
          </p:txBody>
        </p:sp>
        <p:sp>
          <p:nvSpPr>
            <p:cNvPr id="74" name="rc74"/>
            <p:cNvSpPr/>
            <p:nvPr/>
          </p:nvSpPr>
          <p:spPr>
            <a:xfrm>
              <a:off x="7959851" y="3613284"/>
              <a:ext cx="239888" cy="598725"/>
            </a:xfrm>
            <a:prstGeom prst="rect">
              <a:avLst/>
            </a:prstGeom>
            <a:solidFill>
              <a:srgbClr val="80BD41">
                <a:alpha val="100000"/>
              </a:srgbClr>
            </a:solidFill>
          </p:spPr>
          <p:txBody>
            <a:bodyPr/>
            <a:lstStyle/>
            <a:p/>
          </p:txBody>
        </p:sp>
        <p:sp>
          <p:nvSpPr>
            <p:cNvPr id="75" name="rc75"/>
            <p:cNvSpPr/>
            <p:nvPr/>
          </p:nvSpPr>
          <p:spPr>
            <a:xfrm>
              <a:off x="7959851" y="3434438"/>
              <a:ext cx="239888" cy="178845"/>
            </a:xfrm>
            <a:prstGeom prst="rect">
              <a:avLst/>
            </a:prstGeom>
            <a:solidFill>
              <a:srgbClr val="1CABE2">
                <a:alpha val="100000"/>
              </a:srgbClr>
            </a:solidFill>
          </p:spPr>
          <p:txBody>
            <a:bodyPr/>
            <a:lstStyle/>
            <a:p/>
          </p:txBody>
        </p:sp>
        <p:sp>
          <p:nvSpPr>
            <p:cNvPr id="76" name="pl76"/>
            <p:cNvSpPr/>
            <p:nvPr/>
          </p:nvSpPr>
          <p:spPr>
            <a:xfrm>
              <a:off x="1416218" y="2149674"/>
              <a:ext cx="6663577" cy="558549"/>
            </a:xfrm>
            <a:custGeom>
              <a:avLst/>
              <a:pathLst>
                <a:path w="6663577" h="558549">
                  <a:moveTo>
                    <a:pt x="0" y="322239"/>
                  </a:moveTo>
                  <a:lnTo>
                    <a:pt x="266543" y="408170"/>
                  </a:lnTo>
                  <a:lnTo>
                    <a:pt x="533086" y="300757"/>
                  </a:lnTo>
                  <a:lnTo>
                    <a:pt x="799629" y="257791"/>
                  </a:lnTo>
                  <a:lnTo>
                    <a:pt x="1066172" y="193343"/>
                  </a:lnTo>
                  <a:lnTo>
                    <a:pt x="1332715" y="193343"/>
                  </a:lnTo>
                  <a:lnTo>
                    <a:pt x="1599258" y="150378"/>
                  </a:lnTo>
                  <a:lnTo>
                    <a:pt x="1865801" y="236309"/>
                  </a:lnTo>
                  <a:lnTo>
                    <a:pt x="2132344" y="21482"/>
                  </a:lnTo>
                  <a:lnTo>
                    <a:pt x="2398888" y="85930"/>
                  </a:lnTo>
                  <a:lnTo>
                    <a:pt x="2665431" y="42965"/>
                  </a:lnTo>
                  <a:lnTo>
                    <a:pt x="2931974" y="171861"/>
                  </a:lnTo>
                  <a:lnTo>
                    <a:pt x="3198517" y="0"/>
                  </a:lnTo>
                  <a:lnTo>
                    <a:pt x="3465060" y="0"/>
                  </a:lnTo>
                  <a:lnTo>
                    <a:pt x="3731603" y="472618"/>
                  </a:lnTo>
                  <a:lnTo>
                    <a:pt x="3998146" y="558549"/>
                  </a:lnTo>
                  <a:lnTo>
                    <a:pt x="4264689" y="279274"/>
                  </a:lnTo>
                  <a:lnTo>
                    <a:pt x="4531233" y="107413"/>
                  </a:lnTo>
                  <a:lnTo>
                    <a:pt x="4797776" y="236309"/>
                  </a:lnTo>
                  <a:lnTo>
                    <a:pt x="5064319" y="171861"/>
                  </a:lnTo>
                  <a:lnTo>
                    <a:pt x="5330862" y="128895"/>
                  </a:lnTo>
                  <a:lnTo>
                    <a:pt x="5597405" y="343722"/>
                  </a:lnTo>
                  <a:lnTo>
                    <a:pt x="5863948" y="322239"/>
                  </a:lnTo>
                  <a:lnTo>
                    <a:pt x="6130491" y="171861"/>
                  </a:lnTo>
                  <a:lnTo>
                    <a:pt x="6397034" y="128895"/>
                  </a:lnTo>
                  <a:lnTo>
                    <a:pt x="6663577" y="40817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1337841" y="32619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2644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259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24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2707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29531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06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08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05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000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298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472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317.6</a:t>
              </a:r>
            </a:p>
          </p:txBody>
        </p:sp>
        <p:sp>
          <p:nvSpPr>
            <p:cNvPr id="111" name="tx111"/>
            <p:cNvSpPr/>
            <p:nvPr/>
          </p:nvSpPr>
          <p:spPr>
            <a:xfrm>
              <a:off x="1324790" y="344049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2" name="tx112"/>
            <p:cNvSpPr/>
            <p:nvPr/>
          </p:nvSpPr>
          <p:spPr>
            <a:xfrm>
              <a:off x="2631380" y="3823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13" name="tx113"/>
            <p:cNvSpPr/>
            <p:nvPr/>
          </p:nvSpPr>
          <p:spPr>
            <a:xfrm>
              <a:off x="2657505" y="3418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14" name="tx114"/>
            <p:cNvSpPr/>
            <p:nvPr/>
          </p:nvSpPr>
          <p:spPr>
            <a:xfrm>
              <a:off x="3964096" y="379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15" name="tx115"/>
            <p:cNvSpPr/>
            <p:nvPr/>
          </p:nvSpPr>
          <p:spPr>
            <a:xfrm>
              <a:off x="3990221" y="3384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6" name="tx116"/>
            <p:cNvSpPr/>
            <p:nvPr/>
          </p:nvSpPr>
          <p:spPr>
            <a:xfrm>
              <a:off x="5296811" y="387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287.1</a:t>
              </a:r>
            </a:p>
          </p:txBody>
        </p:sp>
        <p:sp>
          <p:nvSpPr>
            <p:cNvPr id="117" name="tx117"/>
            <p:cNvSpPr/>
            <p:nvPr/>
          </p:nvSpPr>
          <p:spPr>
            <a:xfrm>
              <a:off x="5335988" y="34530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8" name="tx118"/>
            <p:cNvSpPr/>
            <p:nvPr/>
          </p:nvSpPr>
          <p:spPr>
            <a:xfrm>
              <a:off x="6362984" y="38225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341.3</a:t>
              </a:r>
            </a:p>
          </p:txBody>
        </p:sp>
        <p:sp>
          <p:nvSpPr>
            <p:cNvPr id="119" name="tx119"/>
            <p:cNvSpPr/>
            <p:nvPr/>
          </p:nvSpPr>
          <p:spPr>
            <a:xfrm>
              <a:off x="6389109" y="3419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0" name="tx120"/>
            <p:cNvSpPr/>
            <p:nvPr/>
          </p:nvSpPr>
          <p:spPr>
            <a:xfrm>
              <a:off x="6629527" y="38255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21" name="tx121"/>
            <p:cNvSpPr/>
            <p:nvPr/>
          </p:nvSpPr>
          <p:spPr>
            <a:xfrm>
              <a:off x="6655652" y="3435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22" name="tx122"/>
            <p:cNvSpPr/>
            <p:nvPr/>
          </p:nvSpPr>
          <p:spPr>
            <a:xfrm>
              <a:off x="6896070" y="3869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296.3</a:t>
              </a:r>
            </a:p>
          </p:txBody>
        </p:sp>
        <p:sp>
          <p:nvSpPr>
            <p:cNvPr id="123" name="tx123"/>
            <p:cNvSpPr/>
            <p:nvPr/>
          </p:nvSpPr>
          <p:spPr>
            <a:xfrm>
              <a:off x="6922195" y="34858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24" name="tx124"/>
            <p:cNvSpPr/>
            <p:nvPr/>
          </p:nvSpPr>
          <p:spPr>
            <a:xfrm>
              <a:off x="7162613" y="3865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299.6</a:t>
              </a:r>
            </a:p>
          </p:txBody>
        </p:sp>
        <p:sp>
          <p:nvSpPr>
            <p:cNvPr id="125" name="tx125"/>
            <p:cNvSpPr/>
            <p:nvPr/>
          </p:nvSpPr>
          <p:spPr>
            <a:xfrm>
              <a:off x="7188738" y="3481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26" name="tx126"/>
            <p:cNvSpPr/>
            <p:nvPr/>
          </p:nvSpPr>
          <p:spPr>
            <a:xfrm>
              <a:off x="7429156" y="3837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326.7</a:t>
              </a:r>
            </a:p>
          </p:txBody>
        </p:sp>
        <p:sp>
          <p:nvSpPr>
            <p:cNvPr id="127" name="tx127"/>
            <p:cNvSpPr/>
            <p:nvPr/>
          </p:nvSpPr>
          <p:spPr>
            <a:xfrm>
              <a:off x="7455282" y="34525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8" name="tx128"/>
            <p:cNvSpPr/>
            <p:nvPr/>
          </p:nvSpPr>
          <p:spPr>
            <a:xfrm>
              <a:off x="7695699" y="3827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336.4</a:t>
              </a:r>
            </a:p>
          </p:txBody>
        </p:sp>
        <p:sp>
          <p:nvSpPr>
            <p:cNvPr id="129" name="tx129"/>
            <p:cNvSpPr/>
            <p:nvPr/>
          </p:nvSpPr>
          <p:spPr>
            <a:xfrm>
              <a:off x="7721825" y="3439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30" name="tx130"/>
            <p:cNvSpPr/>
            <p:nvPr/>
          </p:nvSpPr>
          <p:spPr>
            <a:xfrm>
              <a:off x="7962242" y="38775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288.3</a:t>
              </a:r>
            </a:p>
          </p:txBody>
        </p:sp>
        <p:sp>
          <p:nvSpPr>
            <p:cNvPr id="131" name="tx131"/>
            <p:cNvSpPr/>
            <p:nvPr/>
          </p:nvSpPr>
          <p:spPr>
            <a:xfrm>
              <a:off x="7988368" y="3488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688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140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2910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85735" cy="124062"/>
            </a:xfrm>
            <a:prstGeom prst="rect">
              <a:avLst/>
            </a:prstGeom>
            <a:solidFill>
              <a:srgbClr val="80BD41">
                <a:alpha val="100000"/>
              </a:srgbClr>
            </a:solidFill>
          </p:spPr>
          <p:txBody>
            <a:bodyPr/>
            <a:lstStyle/>
            <a:p/>
          </p:txBody>
        </p:sp>
        <p:sp>
          <p:nvSpPr>
            <p:cNvPr id="175" name="rc175"/>
            <p:cNvSpPr/>
            <p:nvPr/>
          </p:nvSpPr>
          <p:spPr>
            <a:xfrm>
              <a:off x="7082009" y="5840557"/>
              <a:ext cx="788994" cy="124062"/>
            </a:xfrm>
            <a:prstGeom prst="rect">
              <a:avLst/>
            </a:prstGeom>
            <a:solidFill>
              <a:srgbClr val="1CABE2">
                <a:alpha val="100000"/>
              </a:srgbClr>
            </a:solidFill>
          </p:spPr>
          <p:txBody>
            <a:bodyPr/>
            <a:lstStyle/>
            <a:p/>
          </p:txBody>
        </p:sp>
        <p:sp>
          <p:nvSpPr>
            <p:cNvPr id="176" name="rc176"/>
            <p:cNvSpPr/>
            <p:nvPr/>
          </p:nvSpPr>
          <p:spPr>
            <a:xfrm>
              <a:off x="1296273" y="5685479"/>
              <a:ext cx="5702326" cy="124062"/>
            </a:xfrm>
            <a:prstGeom prst="rect">
              <a:avLst/>
            </a:prstGeom>
            <a:solidFill>
              <a:srgbClr val="80BD41">
                <a:alpha val="100000"/>
              </a:srgbClr>
            </a:solidFill>
          </p:spPr>
          <p:txBody>
            <a:bodyPr/>
            <a:lstStyle/>
            <a:p/>
          </p:txBody>
        </p:sp>
        <p:sp>
          <p:nvSpPr>
            <p:cNvPr id="177" name="rc177"/>
            <p:cNvSpPr/>
            <p:nvPr/>
          </p:nvSpPr>
          <p:spPr>
            <a:xfrm>
              <a:off x="6998600" y="5685479"/>
              <a:ext cx="633535" cy="124062"/>
            </a:xfrm>
            <a:prstGeom prst="rect">
              <a:avLst/>
            </a:prstGeom>
            <a:solidFill>
              <a:srgbClr val="1CABE2">
                <a:alpha val="100000"/>
              </a:srgbClr>
            </a:solidFill>
          </p:spPr>
          <p:txBody>
            <a:bodyPr/>
            <a:lstStyle/>
            <a:p/>
          </p:txBody>
        </p:sp>
        <p:sp>
          <p:nvSpPr>
            <p:cNvPr id="178" name="rc178"/>
            <p:cNvSpPr/>
            <p:nvPr/>
          </p:nvSpPr>
          <p:spPr>
            <a:xfrm>
              <a:off x="1296273" y="5530401"/>
              <a:ext cx="4888241" cy="124062"/>
            </a:xfrm>
            <a:prstGeom prst="rect">
              <a:avLst/>
            </a:prstGeom>
            <a:solidFill>
              <a:srgbClr val="80BD41">
                <a:alpha val="100000"/>
              </a:srgbClr>
            </a:solidFill>
          </p:spPr>
          <p:txBody>
            <a:bodyPr/>
            <a:lstStyle/>
            <a:p/>
          </p:txBody>
        </p:sp>
        <p:sp>
          <p:nvSpPr>
            <p:cNvPr id="179" name="rc179"/>
            <p:cNvSpPr/>
            <p:nvPr/>
          </p:nvSpPr>
          <p:spPr>
            <a:xfrm>
              <a:off x="6184515" y="5530401"/>
              <a:ext cx="1460165" cy="124062"/>
            </a:xfrm>
            <a:prstGeom prst="rect">
              <a:avLst/>
            </a:prstGeom>
            <a:solidFill>
              <a:srgbClr val="1CABE2">
                <a:alpha val="100000"/>
              </a:srgbClr>
            </a:solidFill>
          </p:spPr>
          <p:txBody>
            <a:bodyPr/>
            <a:lstStyle/>
            <a:p/>
          </p:txBody>
        </p:sp>
        <p:sp>
          <p:nvSpPr>
            <p:cNvPr id="180" name="tx180"/>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05350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341.3</a:t>
              </a:r>
            </a:p>
          </p:txBody>
        </p:sp>
        <p:sp>
          <p:nvSpPr>
            <p:cNvPr id="184" name="tx184"/>
            <p:cNvSpPr/>
            <p:nvPr/>
          </p:nvSpPr>
          <p:spPr>
            <a:xfrm>
              <a:off x="737101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85" name="tx185"/>
            <p:cNvSpPr/>
            <p:nvPr/>
          </p:nvSpPr>
          <p:spPr>
            <a:xfrm>
              <a:off x="4011798"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336.4</a:t>
              </a:r>
            </a:p>
          </p:txBody>
        </p:sp>
        <p:sp>
          <p:nvSpPr>
            <p:cNvPr id="186" name="tx186"/>
            <p:cNvSpPr/>
            <p:nvPr/>
          </p:nvSpPr>
          <p:spPr>
            <a:xfrm>
              <a:off x="720987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87" name="tx187"/>
            <p:cNvSpPr/>
            <p:nvPr/>
          </p:nvSpPr>
          <p:spPr>
            <a:xfrm>
              <a:off x="360475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288.3</a:t>
              </a:r>
            </a:p>
          </p:txBody>
        </p:sp>
        <p:sp>
          <p:nvSpPr>
            <p:cNvPr id="188" name="tx188"/>
            <p:cNvSpPr/>
            <p:nvPr/>
          </p:nvSpPr>
          <p:spPr>
            <a:xfrm>
              <a:off x="680910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(77 %) fue inferior a la de 2019 (88 %).
El número de niños vacunados con la DTP3 disminuyó un 16 % en comparación con 2019.
El número de lactantes supervivientes disminuyó aproximadamente un 3 % en comparación con 2019.
En 2025, se vacunaron 100 000 niños menos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en su defecto, disminuya a un ritmo más lento que el descenso de la población objetivo de lactantes supervivientes.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66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58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851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343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612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105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597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54833"/>
              <a:ext cx="239399" cy="357176"/>
            </a:xfrm>
            <a:prstGeom prst="rect">
              <a:avLst/>
            </a:prstGeom>
            <a:solidFill>
              <a:srgbClr val="E2231A">
                <a:alpha val="90196"/>
              </a:srgbClr>
            </a:solidFill>
          </p:spPr>
          <p:txBody>
            <a:bodyPr/>
            <a:lstStyle/>
            <a:p/>
          </p:txBody>
        </p:sp>
        <p:sp>
          <p:nvSpPr>
            <p:cNvPr id="25" name="rc25"/>
            <p:cNvSpPr/>
            <p:nvPr/>
          </p:nvSpPr>
          <p:spPr>
            <a:xfrm>
              <a:off x="1577053" y="3980538"/>
              <a:ext cx="239399" cy="231471"/>
            </a:xfrm>
            <a:prstGeom prst="rect">
              <a:avLst/>
            </a:prstGeom>
            <a:solidFill>
              <a:srgbClr val="E2231A">
                <a:alpha val="90196"/>
              </a:srgbClr>
            </a:solidFill>
          </p:spPr>
          <p:txBody>
            <a:bodyPr/>
            <a:lstStyle/>
            <a:p/>
          </p:txBody>
        </p:sp>
        <p:sp>
          <p:nvSpPr>
            <p:cNvPr id="26" name="rc26"/>
            <p:cNvSpPr/>
            <p:nvPr/>
          </p:nvSpPr>
          <p:spPr>
            <a:xfrm>
              <a:off x="1843053" y="4006744"/>
              <a:ext cx="239399" cy="205265"/>
            </a:xfrm>
            <a:prstGeom prst="rect">
              <a:avLst/>
            </a:prstGeom>
            <a:solidFill>
              <a:srgbClr val="E2231A">
                <a:alpha val="90196"/>
              </a:srgbClr>
            </a:solidFill>
          </p:spPr>
          <p:txBody>
            <a:bodyPr/>
            <a:lstStyle/>
            <a:p/>
          </p:txBody>
        </p:sp>
        <p:sp>
          <p:nvSpPr>
            <p:cNvPr id="27" name="rc27"/>
            <p:cNvSpPr/>
            <p:nvPr/>
          </p:nvSpPr>
          <p:spPr>
            <a:xfrm>
              <a:off x="2109053" y="4058166"/>
              <a:ext cx="239399" cy="153843"/>
            </a:xfrm>
            <a:prstGeom prst="rect">
              <a:avLst/>
            </a:prstGeom>
            <a:solidFill>
              <a:srgbClr val="E2231A">
                <a:alpha val="90196"/>
              </a:srgbClr>
            </a:solidFill>
          </p:spPr>
          <p:txBody>
            <a:bodyPr/>
            <a:lstStyle/>
            <a:p/>
          </p:txBody>
        </p:sp>
        <p:sp>
          <p:nvSpPr>
            <p:cNvPr id="28" name="rc28"/>
            <p:cNvSpPr/>
            <p:nvPr/>
          </p:nvSpPr>
          <p:spPr>
            <a:xfrm>
              <a:off x="2375052" y="4083799"/>
              <a:ext cx="239399" cy="128210"/>
            </a:xfrm>
            <a:prstGeom prst="rect">
              <a:avLst/>
            </a:prstGeom>
            <a:solidFill>
              <a:srgbClr val="E2231A">
                <a:alpha val="90196"/>
              </a:srgbClr>
            </a:solidFill>
          </p:spPr>
          <p:txBody>
            <a:bodyPr/>
            <a:lstStyle/>
            <a:p/>
          </p:txBody>
        </p:sp>
        <p:sp>
          <p:nvSpPr>
            <p:cNvPr id="29" name="rc29"/>
            <p:cNvSpPr/>
            <p:nvPr/>
          </p:nvSpPr>
          <p:spPr>
            <a:xfrm>
              <a:off x="2641052" y="4033958"/>
              <a:ext cx="239399" cy="178051"/>
            </a:xfrm>
            <a:prstGeom prst="rect">
              <a:avLst/>
            </a:prstGeom>
            <a:solidFill>
              <a:srgbClr val="E2231A">
                <a:alpha val="90196"/>
              </a:srgbClr>
            </a:solidFill>
          </p:spPr>
          <p:txBody>
            <a:bodyPr/>
            <a:lstStyle/>
            <a:p/>
          </p:txBody>
        </p:sp>
        <p:sp>
          <p:nvSpPr>
            <p:cNvPr id="30" name="rc30"/>
            <p:cNvSpPr/>
            <p:nvPr/>
          </p:nvSpPr>
          <p:spPr>
            <a:xfrm>
              <a:off x="2907052" y="4085120"/>
              <a:ext cx="239399" cy="126889"/>
            </a:xfrm>
            <a:prstGeom prst="rect">
              <a:avLst/>
            </a:prstGeom>
            <a:solidFill>
              <a:srgbClr val="E2231A">
                <a:alpha val="90196"/>
              </a:srgbClr>
            </a:solidFill>
          </p:spPr>
          <p:txBody>
            <a:bodyPr/>
            <a:lstStyle/>
            <a:p/>
          </p:txBody>
        </p:sp>
        <p:sp>
          <p:nvSpPr>
            <p:cNvPr id="31" name="rc31"/>
            <p:cNvSpPr/>
            <p:nvPr/>
          </p:nvSpPr>
          <p:spPr>
            <a:xfrm>
              <a:off x="3173051" y="3856089"/>
              <a:ext cx="239399" cy="355920"/>
            </a:xfrm>
            <a:prstGeom prst="rect">
              <a:avLst/>
            </a:prstGeom>
            <a:solidFill>
              <a:srgbClr val="E2231A">
                <a:alpha val="90196"/>
              </a:srgbClr>
            </a:solidFill>
          </p:spPr>
          <p:txBody>
            <a:bodyPr/>
            <a:lstStyle/>
            <a:p/>
          </p:txBody>
        </p:sp>
        <p:sp>
          <p:nvSpPr>
            <p:cNvPr id="32" name="rc32"/>
            <p:cNvSpPr/>
            <p:nvPr/>
          </p:nvSpPr>
          <p:spPr>
            <a:xfrm>
              <a:off x="3439051" y="4110740"/>
              <a:ext cx="239399" cy="101269"/>
            </a:xfrm>
            <a:prstGeom prst="rect">
              <a:avLst/>
            </a:prstGeom>
            <a:solidFill>
              <a:srgbClr val="E2231A">
                <a:alpha val="90196"/>
              </a:srgbClr>
            </a:solidFill>
          </p:spPr>
          <p:txBody>
            <a:bodyPr/>
            <a:lstStyle/>
            <a:p/>
          </p:txBody>
        </p:sp>
        <p:sp>
          <p:nvSpPr>
            <p:cNvPr id="33" name="rc33"/>
            <p:cNvSpPr/>
            <p:nvPr/>
          </p:nvSpPr>
          <p:spPr>
            <a:xfrm>
              <a:off x="3705050" y="4008650"/>
              <a:ext cx="239399" cy="203358"/>
            </a:xfrm>
            <a:prstGeom prst="rect">
              <a:avLst/>
            </a:prstGeom>
            <a:solidFill>
              <a:srgbClr val="E2231A">
                <a:alpha val="90196"/>
              </a:srgbClr>
            </a:solidFill>
          </p:spPr>
          <p:txBody>
            <a:bodyPr/>
            <a:lstStyle/>
            <a:p/>
          </p:txBody>
        </p:sp>
        <p:sp>
          <p:nvSpPr>
            <p:cNvPr id="34" name="rc34"/>
            <p:cNvSpPr/>
            <p:nvPr/>
          </p:nvSpPr>
          <p:spPr>
            <a:xfrm>
              <a:off x="3971050" y="4032793"/>
              <a:ext cx="239399" cy="179216"/>
            </a:xfrm>
            <a:prstGeom prst="rect">
              <a:avLst/>
            </a:prstGeom>
            <a:solidFill>
              <a:srgbClr val="E2231A">
                <a:alpha val="90196"/>
              </a:srgbClr>
            </a:solidFill>
          </p:spPr>
          <p:txBody>
            <a:bodyPr/>
            <a:lstStyle/>
            <a:p/>
          </p:txBody>
        </p:sp>
        <p:sp>
          <p:nvSpPr>
            <p:cNvPr id="35" name="rc35"/>
            <p:cNvSpPr/>
            <p:nvPr/>
          </p:nvSpPr>
          <p:spPr>
            <a:xfrm>
              <a:off x="4237050" y="3927613"/>
              <a:ext cx="239399" cy="284396"/>
            </a:xfrm>
            <a:prstGeom prst="rect">
              <a:avLst/>
            </a:prstGeom>
            <a:solidFill>
              <a:srgbClr val="E2231A">
                <a:alpha val="90196"/>
              </a:srgbClr>
            </a:solidFill>
          </p:spPr>
          <p:txBody>
            <a:bodyPr/>
            <a:lstStyle/>
            <a:p/>
          </p:txBody>
        </p:sp>
        <p:sp>
          <p:nvSpPr>
            <p:cNvPr id="36" name="rc36"/>
            <p:cNvSpPr/>
            <p:nvPr/>
          </p:nvSpPr>
          <p:spPr>
            <a:xfrm>
              <a:off x="4503049" y="4029136"/>
              <a:ext cx="239399" cy="182873"/>
            </a:xfrm>
            <a:prstGeom prst="rect">
              <a:avLst/>
            </a:prstGeom>
            <a:solidFill>
              <a:srgbClr val="E2231A">
                <a:alpha val="90196"/>
              </a:srgbClr>
            </a:solidFill>
          </p:spPr>
          <p:txBody>
            <a:bodyPr/>
            <a:lstStyle/>
            <a:p/>
          </p:txBody>
        </p:sp>
        <p:sp>
          <p:nvSpPr>
            <p:cNvPr id="37" name="rc37"/>
            <p:cNvSpPr/>
            <p:nvPr/>
          </p:nvSpPr>
          <p:spPr>
            <a:xfrm>
              <a:off x="4769049" y="3976588"/>
              <a:ext cx="239399" cy="235421"/>
            </a:xfrm>
            <a:prstGeom prst="rect">
              <a:avLst/>
            </a:prstGeom>
            <a:solidFill>
              <a:srgbClr val="E2231A">
                <a:alpha val="90196"/>
              </a:srgbClr>
            </a:solidFill>
          </p:spPr>
          <p:txBody>
            <a:bodyPr/>
            <a:lstStyle/>
            <a:p/>
          </p:txBody>
        </p:sp>
        <p:sp>
          <p:nvSpPr>
            <p:cNvPr id="38" name="rc38"/>
            <p:cNvSpPr/>
            <p:nvPr/>
          </p:nvSpPr>
          <p:spPr>
            <a:xfrm>
              <a:off x="5035049" y="3366245"/>
              <a:ext cx="239399" cy="845764"/>
            </a:xfrm>
            <a:prstGeom prst="rect">
              <a:avLst/>
            </a:prstGeom>
            <a:solidFill>
              <a:srgbClr val="E2231A">
                <a:alpha val="90196"/>
              </a:srgbClr>
            </a:solidFill>
          </p:spPr>
          <p:txBody>
            <a:bodyPr/>
            <a:lstStyle/>
            <a:p/>
          </p:txBody>
        </p:sp>
        <p:sp>
          <p:nvSpPr>
            <p:cNvPr id="39" name="rc39"/>
            <p:cNvSpPr/>
            <p:nvPr/>
          </p:nvSpPr>
          <p:spPr>
            <a:xfrm>
              <a:off x="5301048" y="3651559"/>
              <a:ext cx="239399" cy="560450"/>
            </a:xfrm>
            <a:prstGeom prst="rect">
              <a:avLst/>
            </a:prstGeom>
            <a:solidFill>
              <a:srgbClr val="E2231A">
                <a:alpha val="90196"/>
              </a:srgbClr>
            </a:solidFill>
          </p:spPr>
          <p:txBody>
            <a:bodyPr/>
            <a:lstStyle/>
            <a:p/>
          </p:txBody>
        </p:sp>
        <p:sp>
          <p:nvSpPr>
            <p:cNvPr id="40" name="rc40"/>
            <p:cNvSpPr/>
            <p:nvPr/>
          </p:nvSpPr>
          <p:spPr>
            <a:xfrm>
              <a:off x="5567048" y="3915776"/>
              <a:ext cx="239399" cy="296233"/>
            </a:xfrm>
            <a:prstGeom prst="rect">
              <a:avLst/>
            </a:prstGeom>
            <a:solidFill>
              <a:srgbClr val="E2231A">
                <a:alpha val="90196"/>
              </a:srgbClr>
            </a:solidFill>
          </p:spPr>
          <p:txBody>
            <a:bodyPr/>
            <a:lstStyle/>
            <a:p/>
          </p:txBody>
        </p:sp>
        <p:sp>
          <p:nvSpPr>
            <p:cNvPr id="41" name="rc41"/>
            <p:cNvSpPr/>
            <p:nvPr/>
          </p:nvSpPr>
          <p:spPr>
            <a:xfrm>
              <a:off x="5833047" y="4052322"/>
              <a:ext cx="239399" cy="159687"/>
            </a:xfrm>
            <a:prstGeom prst="rect">
              <a:avLst/>
            </a:prstGeom>
            <a:solidFill>
              <a:srgbClr val="E2231A">
                <a:alpha val="90196"/>
              </a:srgbClr>
            </a:solidFill>
          </p:spPr>
          <p:txBody>
            <a:bodyPr/>
            <a:lstStyle/>
            <a:p/>
          </p:txBody>
        </p:sp>
        <p:sp>
          <p:nvSpPr>
            <p:cNvPr id="42" name="rc42"/>
            <p:cNvSpPr/>
            <p:nvPr/>
          </p:nvSpPr>
          <p:spPr>
            <a:xfrm>
              <a:off x="6099047" y="3924281"/>
              <a:ext cx="239399" cy="287728"/>
            </a:xfrm>
            <a:prstGeom prst="rect">
              <a:avLst/>
            </a:prstGeom>
            <a:solidFill>
              <a:srgbClr val="E2231A">
                <a:alpha val="90196"/>
              </a:srgbClr>
            </a:solidFill>
          </p:spPr>
          <p:txBody>
            <a:bodyPr/>
            <a:lstStyle/>
            <a:p/>
          </p:txBody>
        </p:sp>
        <p:sp>
          <p:nvSpPr>
            <p:cNvPr id="43" name="rc43"/>
            <p:cNvSpPr/>
            <p:nvPr/>
          </p:nvSpPr>
          <p:spPr>
            <a:xfrm>
              <a:off x="6365047" y="3959636"/>
              <a:ext cx="239399" cy="252373"/>
            </a:xfrm>
            <a:prstGeom prst="rect">
              <a:avLst/>
            </a:prstGeom>
            <a:solidFill>
              <a:srgbClr val="E2231A">
                <a:alpha val="90196"/>
              </a:srgbClr>
            </a:solidFill>
          </p:spPr>
          <p:txBody>
            <a:bodyPr/>
            <a:lstStyle/>
            <a:p/>
          </p:txBody>
        </p:sp>
        <p:sp>
          <p:nvSpPr>
            <p:cNvPr id="44" name="rc44"/>
            <p:cNvSpPr/>
            <p:nvPr/>
          </p:nvSpPr>
          <p:spPr>
            <a:xfrm>
              <a:off x="6631046" y="3942866"/>
              <a:ext cx="239399" cy="269142"/>
            </a:xfrm>
            <a:prstGeom prst="rect">
              <a:avLst/>
            </a:prstGeom>
            <a:solidFill>
              <a:srgbClr val="E2231A">
                <a:alpha val="90196"/>
              </a:srgbClr>
            </a:solidFill>
          </p:spPr>
          <p:txBody>
            <a:bodyPr/>
            <a:lstStyle/>
            <a:p/>
          </p:txBody>
        </p:sp>
        <p:sp>
          <p:nvSpPr>
            <p:cNvPr id="45" name="rc45"/>
            <p:cNvSpPr/>
            <p:nvPr/>
          </p:nvSpPr>
          <p:spPr>
            <a:xfrm>
              <a:off x="6897046" y="3922739"/>
              <a:ext cx="239399" cy="289270"/>
            </a:xfrm>
            <a:prstGeom prst="rect">
              <a:avLst/>
            </a:prstGeom>
            <a:solidFill>
              <a:srgbClr val="E2231A">
                <a:alpha val="90196"/>
              </a:srgbClr>
            </a:solidFill>
          </p:spPr>
          <p:txBody>
            <a:bodyPr/>
            <a:lstStyle/>
            <a:p/>
          </p:txBody>
        </p:sp>
        <p:sp>
          <p:nvSpPr>
            <p:cNvPr id="46" name="rc46"/>
            <p:cNvSpPr/>
            <p:nvPr/>
          </p:nvSpPr>
          <p:spPr>
            <a:xfrm>
              <a:off x="7163045" y="3875065"/>
              <a:ext cx="239399" cy="336944"/>
            </a:xfrm>
            <a:prstGeom prst="rect">
              <a:avLst/>
            </a:prstGeom>
            <a:solidFill>
              <a:srgbClr val="E2231A">
                <a:alpha val="90196"/>
              </a:srgbClr>
            </a:solidFill>
          </p:spPr>
          <p:txBody>
            <a:bodyPr/>
            <a:lstStyle/>
            <a:p/>
          </p:txBody>
        </p:sp>
        <p:sp>
          <p:nvSpPr>
            <p:cNvPr id="47" name="rc47"/>
            <p:cNvSpPr/>
            <p:nvPr/>
          </p:nvSpPr>
          <p:spPr>
            <a:xfrm>
              <a:off x="7429045" y="3946250"/>
              <a:ext cx="239399" cy="265759"/>
            </a:xfrm>
            <a:prstGeom prst="rect">
              <a:avLst/>
            </a:prstGeom>
            <a:solidFill>
              <a:srgbClr val="E2231A">
                <a:alpha val="90196"/>
              </a:srgbClr>
            </a:solidFill>
          </p:spPr>
          <p:txBody>
            <a:bodyPr/>
            <a:lstStyle/>
            <a:p/>
          </p:txBody>
        </p:sp>
        <p:sp>
          <p:nvSpPr>
            <p:cNvPr id="48" name="rc48"/>
            <p:cNvSpPr/>
            <p:nvPr/>
          </p:nvSpPr>
          <p:spPr>
            <a:xfrm>
              <a:off x="7695045" y="3993124"/>
              <a:ext cx="239399" cy="218885"/>
            </a:xfrm>
            <a:prstGeom prst="rect">
              <a:avLst/>
            </a:prstGeom>
            <a:solidFill>
              <a:srgbClr val="E2231A">
                <a:alpha val="90196"/>
              </a:srgbClr>
            </a:solidFill>
          </p:spPr>
          <p:txBody>
            <a:bodyPr/>
            <a:lstStyle/>
            <a:p/>
          </p:txBody>
        </p:sp>
        <p:sp>
          <p:nvSpPr>
            <p:cNvPr id="49" name="rc49"/>
            <p:cNvSpPr/>
            <p:nvPr/>
          </p:nvSpPr>
          <p:spPr>
            <a:xfrm>
              <a:off x="7961044" y="3968323"/>
              <a:ext cx="239399" cy="243685"/>
            </a:xfrm>
            <a:prstGeom prst="rect">
              <a:avLst/>
            </a:prstGeom>
            <a:solidFill>
              <a:srgbClr val="E2231A">
                <a:alpha val="90196"/>
              </a:srgbClr>
            </a:solidFill>
          </p:spPr>
          <p:txBody>
            <a:bodyPr/>
            <a:lstStyle/>
            <a:p/>
          </p:txBody>
        </p:sp>
        <p:sp>
          <p:nvSpPr>
            <p:cNvPr id="50" name="rc50"/>
            <p:cNvSpPr/>
            <p:nvPr/>
          </p:nvSpPr>
          <p:spPr>
            <a:xfrm>
              <a:off x="5567048" y="3352703"/>
              <a:ext cx="239399" cy="563072"/>
            </a:xfrm>
            <a:prstGeom prst="rect">
              <a:avLst/>
            </a:prstGeom>
            <a:solidFill>
              <a:srgbClr val="B3B3B3">
                <a:alpha val="90196"/>
              </a:srgbClr>
            </a:solidFill>
          </p:spPr>
          <p:txBody>
            <a:bodyPr/>
            <a:lstStyle/>
            <a:p/>
          </p:txBody>
        </p:sp>
        <p:sp>
          <p:nvSpPr>
            <p:cNvPr id="51" name="rc51"/>
            <p:cNvSpPr/>
            <p:nvPr/>
          </p:nvSpPr>
          <p:spPr>
            <a:xfrm>
              <a:off x="5833047" y="3922582"/>
              <a:ext cx="239399" cy="129739"/>
            </a:xfrm>
            <a:prstGeom prst="rect">
              <a:avLst/>
            </a:prstGeom>
            <a:solidFill>
              <a:srgbClr val="B3B3B3">
                <a:alpha val="90196"/>
              </a:srgbClr>
            </a:solidFill>
          </p:spPr>
          <p:txBody>
            <a:bodyPr/>
            <a:lstStyle/>
            <a:p/>
          </p:txBody>
        </p:sp>
        <p:sp>
          <p:nvSpPr>
            <p:cNvPr id="52" name="rc52"/>
            <p:cNvSpPr/>
            <p:nvPr/>
          </p:nvSpPr>
          <p:spPr>
            <a:xfrm>
              <a:off x="6099047" y="3627585"/>
              <a:ext cx="239399" cy="296695"/>
            </a:xfrm>
            <a:prstGeom prst="rect">
              <a:avLst/>
            </a:prstGeom>
            <a:solidFill>
              <a:srgbClr val="B3B3B3">
                <a:alpha val="90196"/>
              </a:srgbClr>
            </a:solidFill>
          </p:spPr>
          <p:txBody>
            <a:bodyPr/>
            <a:lstStyle/>
            <a:p/>
          </p:txBody>
        </p:sp>
        <p:sp>
          <p:nvSpPr>
            <p:cNvPr id="53" name="rc53"/>
            <p:cNvSpPr/>
            <p:nvPr/>
          </p:nvSpPr>
          <p:spPr>
            <a:xfrm>
              <a:off x="6365047" y="3628620"/>
              <a:ext cx="239399" cy="331016"/>
            </a:xfrm>
            <a:prstGeom prst="rect">
              <a:avLst/>
            </a:prstGeom>
            <a:solidFill>
              <a:srgbClr val="B3B3B3">
                <a:alpha val="90196"/>
              </a:srgbClr>
            </a:solidFill>
          </p:spPr>
          <p:txBody>
            <a:bodyPr/>
            <a:lstStyle/>
            <a:p/>
          </p:txBody>
        </p:sp>
        <p:sp>
          <p:nvSpPr>
            <p:cNvPr id="54" name="rc54"/>
            <p:cNvSpPr/>
            <p:nvPr/>
          </p:nvSpPr>
          <p:spPr>
            <a:xfrm>
              <a:off x="6631046" y="3663311"/>
              <a:ext cx="239399" cy="279554"/>
            </a:xfrm>
            <a:prstGeom prst="rect">
              <a:avLst/>
            </a:prstGeom>
            <a:solidFill>
              <a:srgbClr val="B3B3B3">
                <a:alpha val="90196"/>
              </a:srgbClr>
            </a:solidFill>
          </p:spPr>
          <p:txBody>
            <a:bodyPr/>
            <a:lstStyle/>
            <a:p/>
          </p:txBody>
        </p:sp>
        <p:sp>
          <p:nvSpPr>
            <p:cNvPr id="55" name="rc55"/>
            <p:cNvSpPr/>
            <p:nvPr/>
          </p:nvSpPr>
          <p:spPr>
            <a:xfrm>
              <a:off x="6897046" y="3677289"/>
              <a:ext cx="239399" cy="245449"/>
            </a:xfrm>
            <a:prstGeom prst="rect">
              <a:avLst/>
            </a:prstGeom>
            <a:solidFill>
              <a:srgbClr val="B3B3B3">
                <a:alpha val="90196"/>
              </a:srgbClr>
            </a:solidFill>
          </p:spPr>
          <p:txBody>
            <a:bodyPr/>
            <a:lstStyle/>
            <a:p/>
          </p:txBody>
        </p:sp>
        <p:sp>
          <p:nvSpPr>
            <p:cNvPr id="56" name="rc56"/>
            <p:cNvSpPr/>
            <p:nvPr/>
          </p:nvSpPr>
          <p:spPr>
            <a:xfrm>
              <a:off x="7163045" y="3496843"/>
              <a:ext cx="239399" cy="378221"/>
            </a:xfrm>
            <a:prstGeom prst="rect">
              <a:avLst/>
            </a:prstGeom>
            <a:solidFill>
              <a:srgbClr val="B3B3B3">
                <a:alpha val="90196"/>
              </a:srgbClr>
            </a:solidFill>
          </p:spPr>
          <p:txBody>
            <a:bodyPr/>
            <a:lstStyle/>
            <a:p/>
          </p:txBody>
        </p:sp>
        <p:sp>
          <p:nvSpPr>
            <p:cNvPr id="57" name="rc57"/>
            <p:cNvSpPr/>
            <p:nvPr/>
          </p:nvSpPr>
          <p:spPr>
            <a:xfrm>
              <a:off x="7429045" y="3681129"/>
              <a:ext cx="239399" cy="265121"/>
            </a:xfrm>
            <a:prstGeom prst="rect">
              <a:avLst/>
            </a:prstGeom>
            <a:solidFill>
              <a:srgbClr val="B3B3B3">
                <a:alpha val="90196"/>
              </a:srgbClr>
            </a:solidFill>
          </p:spPr>
          <p:txBody>
            <a:bodyPr/>
            <a:lstStyle/>
            <a:p/>
          </p:txBody>
        </p:sp>
        <p:sp>
          <p:nvSpPr>
            <p:cNvPr id="58" name="rc58"/>
            <p:cNvSpPr/>
            <p:nvPr/>
          </p:nvSpPr>
          <p:spPr>
            <a:xfrm>
              <a:off x="7695045" y="3709078"/>
              <a:ext cx="239399" cy="284045"/>
            </a:xfrm>
            <a:prstGeom prst="rect">
              <a:avLst/>
            </a:prstGeom>
            <a:solidFill>
              <a:srgbClr val="B3B3B3">
                <a:alpha val="90196"/>
              </a:srgbClr>
            </a:solidFill>
          </p:spPr>
          <p:txBody>
            <a:bodyPr/>
            <a:lstStyle/>
            <a:p/>
          </p:txBody>
        </p:sp>
        <p:sp>
          <p:nvSpPr>
            <p:cNvPr id="59" name="rc59"/>
            <p:cNvSpPr/>
            <p:nvPr/>
          </p:nvSpPr>
          <p:spPr>
            <a:xfrm>
              <a:off x="7961044" y="3828250"/>
              <a:ext cx="239399" cy="140073"/>
            </a:xfrm>
            <a:prstGeom prst="rect">
              <a:avLst/>
            </a:prstGeom>
            <a:solidFill>
              <a:srgbClr val="B3B3B3">
                <a:alpha val="90196"/>
              </a:srgbClr>
            </a:solidFill>
          </p:spPr>
          <p:txBody>
            <a:bodyPr/>
            <a:lstStyle/>
            <a:p/>
          </p:txBody>
        </p:sp>
        <p:sp>
          <p:nvSpPr>
            <p:cNvPr id="60" name="pl60"/>
            <p:cNvSpPr/>
            <p:nvPr/>
          </p:nvSpPr>
          <p:spPr>
            <a:xfrm>
              <a:off x="1430754" y="2149674"/>
              <a:ext cx="6649990" cy="601514"/>
            </a:xfrm>
            <a:custGeom>
              <a:avLst/>
              <a:pathLst>
                <a:path w="6649990" h="601514">
                  <a:moveTo>
                    <a:pt x="0" y="214826"/>
                  </a:moveTo>
                  <a:lnTo>
                    <a:pt x="265999" y="107413"/>
                  </a:lnTo>
                  <a:lnTo>
                    <a:pt x="531999" y="85930"/>
                  </a:lnTo>
                  <a:lnTo>
                    <a:pt x="797998" y="42965"/>
                  </a:lnTo>
                  <a:lnTo>
                    <a:pt x="1063998" y="21482"/>
                  </a:lnTo>
                  <a:lnTo>
                    <a:pt x="1329998" y="64447"/>
                  </a:lnTo>
                  <a:lnTo>
                    <a:pt x="1595997" y="21482"/>
                  </a:lnTo>
                  <a:lnTo>
                    <a:pt x="1861997" y="214826"/>
                  </a:lnTo>
                  <a:lnTo>
                    <a:pt x="2127996" y="0"/>
                  </a:lnTo>
                  <a:lnTo>
                    <a:pt x="2393996" y="85930"/>
                  </a:lnTo>
                  <a:lnTo>
                    <a:pt x="2659996" y="64447"/>
                  </a:lnTo>
                  <a:lnTo>
                    <a:pt x="2925995" y="150378"/>
                  </a:lnTo>
                  <a:lnTo>
                    <a:pt x="3191995" y="64447"/>
                  </a:lnTo>
                  <a:lnTo>
                    <a:pt x="3457995" y="107413"/>
                  </a:lnTo>
                  <a:lnTo>
                    <a:pt x="3723994" y="601514"/>
                  </a:lnTo>
                  <a:lnTo>
                    <a:pt x="3989994" y="365205"/>
                  </a:lnTo>
                  <a:lnTo>
                    <a:pt x="4255993" y="150378"/>
                  </a:lnTo>
                  <a:lnTo>
                    <a:pt x="4521993" y="42965"/>
                  </a:lnTo>
                  <a:lnTo>
                    <a:pt x="4787993" y="150378"/>
                  </a:lnTo>
                  <a:lnTo>
                    <a:pt x="5053992" y="128895"/>
                  </a:lnTo>
                  <a:lnTo>
                    <a:pt x="5319992" y="150378"/>
                  </a:lnTo>
                  <a:lnTo>
                    <a:pt x="5585991" y="171861"/>
                  </a:lnTo>
                  <a:lnTo>
                    <a:pt x="5851991" y="214826"/>
                  </a:lnTo>
                  <a:lnTo>
                    <a:pt x="6117991" y="150378"/>
                  </a:lnTo>
                  <a:lnTo>
                    <a:pt x="6383990" y="107413"/>
                  </a:lnTo>
                  <a:lnTo>
                    <a:pt x="6649990" y="128895"/>
                  </a:lnTo>
                </a:path>
              </a:pathLst>
            </a:custGeom>
            <a:ln w="27101" cap="flat">
              <a:solidFill>
                <a:srgbClr val="3283FE">
                  <a:alpha val="100000"/>
                </a:srgbClr>
              </a:solidFill>
              <a:prstDash val="solid"/>
              <a:round/>
            </a:ln>
          </p:spPr>
          <p:txBody>
            <a:bodyPr/>
            <a:lstStyle/>
            <a:p/>
          </p:txBody>
        </p:sp>
        <p:sp>
          <p:nvSpPr>
            <p:cNvPr id="61" name="pl61"/>
            <p:cNvSpPr/>
            <p:nvPr/>
          </p:nvSpPr>
          <p:spPr>
            <a:xfrm>
              <a:off x="5686748" y="2300052"/>
              <a:ext cx="2393996" cy="472618"/>
            </a:xfrm>
            <a:custGeom>
              <a:avLst/>
              <a:pathLst>
                <a:path w="2393996" h="472618">
                  <a:moveTo>
                    <a:pt x="0" y="472618"/>
                  </a:moveTo>
                  <a:lnTo>
                    <a:pt x="265999" y="0"/>
                  </a:lnTo>
                  <a:lnTo>
                    <a:pt x="531999" y="236309"/>
                  </a:lnTo>
                  <a:lnTo>
                    <a:pt x="797998" y="236309"/>
                  </a:lnTo>
                  <a:lnTo>
                    <a:pt x="1063998" y="214826"/>
                  </a:lnTo>
                  <a:lnTo>
                    <a:pt x="1329998" y="214826"/>
                  </a:lnTo>
                  <a:lnTo>
                    <a:pt x="1595997" y="386687"/>
                  </a:lnTo>
                  <a:lnTo>
                    <a:pt x="1861997" y="236309"/>
                  </a:lnTo>
                  <a:lnTo>
                    <a:pt x="2127996" y="214826"/>
                  </a:lnTo>
                  <a:lnTo>
                    <a:pt x="2393996" y="107413"/>
                  </a:lnTo>
                </a:path>
              </a:pathLst>
            </a:custGeom>
            <a:ln w="27101" cap="flat">
              <a:solidFill>
                <a:srgbClr val="FFA500">
                  <a:alpha val="100000"/>
                </a:srgbClr>
              </a:solidFill>
              <a:prstDash val="solid"/>
              <a:round/>
            </a:ln>
          </p:spPr>
          <p:txBody>
            <a:bodyPr/>
            <a:lstStyle/>
            <a:p/>
          </p:txBody>
        </p:sp>
        <p:sp>
          <p:nvSpPr>
            <p:cNvPr id="62" name="tx62"/>
            <p:cNvSpPr/>
            <p:nvPr/>
          </p:nvSpPr>
          <p:spPr>
            <a:xfrm>
              <a:off x="136041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3" name="tx63"/>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4" name="tx64"/>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5" name="tx65"/>
            <p:cNvSpPr/>
            <p:nvPr/>
          </p:nvSpPr>
          <p:spPr>
            <a:xfrm>
              <a:off x="5350410"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6" name="tx66"/>
            <p:cNvSpPr/>
            <p:nvPr/>
          </p:nvSpPr>
          <p:spPr>
            <a:xfrm>
              <a:off x="6414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641440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68" name="tx68"/>
            <p:cNvSpPr/>
            <p:nvPr/>
          </p:nvSpPr>
          <p:spPr>
            <a:xfrm>
              <a:off x="668040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9" name="tx69"/>
            <p:cNvSpPr/>
            <p:nvPr/>
          </p:nvSpPr>
          <p:spPr>
            <a:xfrm>
              <a:off x="668040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0" name="tx70"/>
            <p:cNvSpPr/>
            <p:nvPr/>
          </p:nvSpPr>
          <p:spPr>
            <a:xfrm>
              <a:off x="694640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1" name="tx71"/>
            <p:cNvSpPr/>
            <p:nvPr/>
          </p:nvSpPr>
          <p:spPr>
            <a:xfrm>
              <a:off x="694640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2" name="tx72"/>
            <p:cNvSpPr/>
            <p:nvPr/>
          </p:nvSpPr>
          <p:spPr>
            <a:xfrm>
              <a:off x="7212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3" name="tx73"/>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4" name="tx74"/>
            <p:cNvSpPr/>
            <p:nvPr/>
          </p:nvSpPr>
          <p:spPr>
            <a:xfrm>
              <a:off x="7478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5" name="tx75"/>
            <p:cNvSpPr/>
            <p:nvPr/>
          </p:nvSpPr>
          <p:spPr>
            <a:xfrm>
              <a:off x="7478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6" name="tx76"/>
            <p:cNvSpPr/>
            <p:nvPr/>
          </p:nvSpPr>
          <p:spPr>
            <a:xfrm>
              <a:off x="774440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7744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8" name="tx78"/>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9" name="tx79"/>
            <p:cNvSpPr/>
            <p:nvPr/>
          </p:nvSpPr>
          <p:spPr>
            <a:xfrm>
              <a:off x="801040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0" name="tx80"/>
            <p:cNvSpPr/>
            <p:nvPr/>
          </p:nvSpPr>
          <p:spPr>
            <a:xfrm>
              <a:off x="1370464" y="39943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1" name="tx81"/>
            <p:cNvSpPr/>
            <p:nvPr/>
          </p:nvSpPr>
          <p:spPr>
            <a:xfrm>
              <a:off x="2700462" y="40838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2" name="tx82"/>
            <p:cNvSpPr/>
            <p:nvPr/>
          </p:nvSpPr>
          <p:spPr>
            <a:xfrm>
              <a:off x="4030460" y="4081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3" name="tx83"/>
            <p:cNvSpPr/>
            <p:nvPr/>
          </p:nvSpPr>
          <p:spPr>
            <a:xfrm>
              <a:off x="5360458" y="38913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4" name="tx84"/>
            <p:cNvSpPr/>
            <p:nvPr/>
          </p:nvSpPr>
          <p:spPr>
            <a:xfrm>
              <a:off x="6424457" y="40453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5" name="tx85"/>
            <p:cNvSpPr/>
            <p:nvPr/>
          </p:nvSpPr>
          <p:spPr>
            <a:xfrm>
              <a:off x="6690456" y="40383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6956456" y="402857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7" name="tx87"/>
            <p:cNvSpPr/>
            <p:nvPr/>
          </p:nvSpPr>
          <p:spPr>
            <a:xfrm>
              <a:off x="7222456" y="4003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8" name="tx88"/>
            <p:cNvSpPr/>
            <p:nvPr/>
          </p:nvSpPr>
          <p:spPr>
            <a:xfrm>
              <a:off x="7488455" y="4040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9" name="tx89"/>
            <p:cNvSpPr/>
            <p:nvPr/>
          </p:nvSpPr>
          <p:spPr>
            <a:xfrm>
              <a:off x="7754455" y="40620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0" name="tx90"/>
            <p:cNvSpPr/>
            <p:nvPr/>
          </p:nvSpPr>
          <p:spPr>
            <a:xfrm>
              <a:off x="8020454" y="40496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1" name="tx91"/>
            <p:cNvSpPr/>
            <p:nvPr/>
          </p:nvSpPr>
          <p:spPr>
            <a:xfrm>
              <a:off x="6424457" y="37536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 name="tx92"/>
            <p:cNvSpPr/>
            <p:nvPr/>
          </p:nvSpPr>
          <p:spPr>
            <a:xfrm>
              <a:off x="6690456" y="37625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6956456" y="3759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7222456" y="3645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 name="tx95"/>
            <p:cNvSpPr/>
            <p:nvPr/>
          </p:nvSpPr>
          <p:spPr>
            <a:xfrm>
              <a:off x="7488455" y="37745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7754455" y="381230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7" name="tx97"/>
            <p:cNvSpPr/>
            <p:nvPr/>
          </p:nvSpPr>
          <p:spPr>
            <a:xfrm>
              <a:off x="8020454" y="38591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8" name="tx98"/>
            <p:cNvSpPr/>
            <p:nvPr/>
          </p:nvSpPr>
          <p:spPr>
            <a:xfrm>
              <a:off x="6430486" y="35223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6696485" y="35570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0" name="tx100"/>
            <p:cNvSpPr/>
            <p:nvPr/>
          </p:nvSpPr>
          <p:spPr>
            <a:xfrm>
              <a:off x="6962485" y="35710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7201354" y="33906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02" name="tx102"/>
            <p:cNvSpPr/>
            <p:nvPr/>
          </p:nvSpPr>
          <p:spPr>
            <a:xfrm>
              <a:off x="7494484" y="357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3" name="tx103"/>
            <p:cNvSpPr/>
            <p:nvPr/>
          </p:nvSpPr>
          <p:spPr>
            <a:xfrm>
              <a:off x="7760484" y="3605226"/>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4" name="tx104"/>
            <p:cNvSpPr/>
            <p:nvPr/>
          </p:nvSpPr>
          <p:spPr>
            <a:xfrm>
              <a:off x="8026483" y="3722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05" name="tx10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5091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577692" y="28583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8" name="tx108"/>
            <p:cNvSpPr/>
            <p:nvPr/>
          </p:nvSpPr>
          <p:spPr>
            <a:xfrm>
              <a:off x="577692" y="22075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6" name="tx126"/>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7" name="pl12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5080163"/>
              <a:ext cx="201456" cy="201456"/>
            </a:xfrm>
            <a:prstGeom prst="rect">
              <a:avLst/>
            </a:prstGeom>
            <a:solidFill>
              <a:srgbClr val="E2231A">
                <a:alpha val="90196"/>
              </a:srgbClr>
            </a:solidFill>
          </p:spPr>
          <p:txBody>
            <a:bodyPr/>
            <a:lstStyle/>
            <a:p/>
          </p:txBody>
        </p:sp>
        <p:sp>
          <p:nvSpPr>
            <p:cNvPr id="132" name="rc132"/>
            <p:cNvSpPr/>
            <p:nvPr/>
          </p:nvSpPr>
          <p:spPr>
            <a:xfrm>
              <a:off x="5650692" y="5080163"/>
              <a:ext cx="201456" cy="201456"/>
            </a:xfrm>
            <a:prstGeom prst="rect">
              <a:avLst/>
            </a:prstGeom>
            <a:solidFill>
              <a:srgbClr val="B3B3B3">
                <a:alpha val="90196"/>
              </a:srgbClr>
            </a:solidFill>
          </p:spPr>
          <p:txBody>
            <a:bodyPr/>
            <a:lstStyle/>
            <a:p/>
          </p:txBody>
        </p:sp>
        <p:sp>
          <p:nvSpPr>
            <p:cNvPr id="133" name="tx13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6" name="tx136"/>
            <p:cNvSpPr/>
            <p:nvPr/>
          </p:nvSpPr>
          <p:spPr>
            <a:xfrm>
              <a:off x="966584"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37" name="pl137"/>
            <p:cNvSpPr/>
            <p:nvPr/>
          </p:nvSpPr>
          <p:spPr>
            <a:xfrm>
              <a:off x="22716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928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1140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80352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23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53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746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840557"/>
              <a:ext cx="2980338" cy="124062"/>
            </a:xfrm>
            <a:prstGeom prst="rect">
              <a:avLst/>
            </a:prstGeom>
            <a:solidFill>
              <a:srgbClr val="E2231A">
                <a:alpha val="90196"/>
              </a:srgbClr>
            </a:solidFill>
          </p:spPr>
          <p:txBody>
            <a:bodyPr/>
            <a:lstStyle/>
            <a:p/>
          </p:txBody>
        </p:sp>
        <p:sp>
          <p:nvSpPr>
            <p:cNvPr id="149" name="rc149"/>
            <p:cNvSpPr/>
            <p:nvPr/>
          </p:nvSpPr>
          <p:spPr>
            <a:xfrm>
              <a:off x="1311054" y="5685479"/>
              <a:ext cx="2584875" cy="124062"/>
            </a:xfrm>
            <a:prstGeom prst="rect">
              <a:avLst/>
            </a:prstGeom>
            <a:solidFill>
              <a:srgbClr val="E2231A">
                <a:alpha val="90196"/>
              </a:srgbClr>
            </a:solidFill>
          </p:spPr>
          <p:txBody>
            <a:bodyPr/>
            <a:lstStyle/>
            <a:p/>
          </p:txBody>
        </p:sp>
        <p:sp>
          <p:nvSpPr>
            <p:cNvPr id="150" name="rc150"/>
            <p:cNvSpPr/>
            <p:nvPr/>
          </p:nvSpPr>
          <p:spPr>
            <a:xfrm>
              <a:off x="1311054" y="5530401"/>
              <a:ext cx="2877745" cy="124062"/>
            </a:xfrm>
            <a:prstGeom prst="rect">
              <a:avLst/>
            </a:prstGeom>
            <a:solidFill>
              <a:srgbClr val="E2231A">
                <a:alpha val="90196"/>
              </a:srgbClr>
            </a:solidFill>
          </p:spPr>
          <p:txBody>
            <a:bodyPr/>
            <a:lstStyle/>
            <a:p/>
          </p:txBody>
        </p:sp>
        <p:sp>
          <p:nvSpPr>
            <p:cNvPr id="151" name="rc151"/>
            <p:cNvSpPr/>
            <p:nvPr/>
          </p:nvSpPr>
          <p:spPr>
            <a:xfrm>
              <a:off x="4291392" y="5840557"/>
              <a:ext cx="3909052" cy="124062"/>
            </a:xfrm>
            <a:prstGeom prst="rect">
              <a:avLst/>
            </a:prstGeom>
            <a:solidFill>
              <a:srgbClr val="B3B3B3">
                <a:alpha val="90196"/>
              </a:srgbClr>
            </a:solidFill>
          </p:spPr>
          <p:txBody>
            <a:bodyPr/>
            <a:lstStyle/>
            <a:p/>
          </p:txBody>
        </p:sp>
        <p:sp>
          <p:nvSpPr>
            <p:cNvPr id="152" name="rc152"/>
            <p:cNvSpPr/>
            <p:nvPr/>
          </p:nvSpPr>
          <p:spPr>
            <a:xfrm>
              <a:off x="3895930" y="5685479"/>
              <a:ext cx="3354359" cy="124062"/>
            </a:xfrm>
            <a:prstGeom prst="rect">
              <a:avLst/>
            </a:prstGeom>
            <a:solidFill>
              <a:srgbClr val="B3B3B3">
                <a:alpha val="90196"/>
              </a:srgbClr>
            </a:solidFill>
          </p:spPr>
          <p:txBody>
            <a:bodyPr/>
            <a:lstStyle/>
            <a:p/>
          </p:txBody>
        </p:sp>
        <p:sp>
          <p:nvSpPr>
            <p:cNvPr id="153" name="rc153"/>
            <p:cNvSpPr/>
            <p:nvPr/>
          </p:nvSpPr>
          <p:spPr>
            <a:xfrm>
              <a:off x="4188799" y="5530401"/>
              <a:ext cx="1654163" cy="124062"/>
            </a:xfrm>
            <a:prstGeom prst="rect">
              <a:avLst/>
            </a:prstGeom>
            <a:solidFill>
              <a:srgbClr val="B3B3B3">
                <a:alpha val="90196"/>
              </a:srgbClr>
            </a:solidFill>
          </p:spPr>
          <p:txBody>
            <a:bodyPr/>
            <a:lstStyle/>
            <a:p/>
          </p:txBody>
        </p:sp>
        <p:sp>
          <p:nvSpPr>
            <p:cNvPr id="154" name="tx154"/>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55" name="tx155"/>
            <p:cNvSpPr/>
            <p:nvPr/>
          </p:nvSpPr>
          <p:spPr>
            <a:xfrm>
              <a:off x="736281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77.3</a:t>
              </a:r>
            </a:p>
          </p:txBody>
        </p:sp>
        <p:sp>
          <p:nvSpPr>
            <p:cNvPr id="156" name="tx156"/>
            <p:cNvSpPr/>
            <p:nvPr/>
          </p:nvSpPr>
          <p:spPr>
            <a:xfrm>
              <a:off x="5907272"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57" name="tx157"/>
            <p:cNvSpPr/>
            <p:nvPr/>
          </p:nvSpPr>
          <p:spPr>
            <a:xfrm>
              <a:off x="268869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58" name="tx158"/>
            <p:cNvSpPr/>
            <p:nvPr/>
          </p:nvSpPr>
          <p:spPr>
            <a:xfrm>
              <a:off x="249096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a:t>
              </a:r>
            </a:p>
          </p:txBody>
        </p:sp>
        <p:sp>
          <p:nvSpPr>
            <p:cNvPr id="159" name="tx159"/>
            <p:cNvSpPr/>
            <p:nvPr/>
          </p:nvSpPr>
          <p:spPr>
            <a:xfrm>
              <a:off x="263740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60" name="tx160"/>
            <p:cNvSpPr/>
            <p:nvPr/>
          </p:nvSpPr>
          <p:spPr>
            <a:xfrm>
              <a:off x="613339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61" name="tx161"/>
            <p:cNvSpPr/>
            <p:nvPr/>
          </p:nvSpPr>
          <p:spPr>
            <a:xfrm>
              <a:off x="546058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62" name="tx162"/>
            <p:cNvSpPr/>
            <p:nvPr/>
          </p:nvSpPr>
          <p:spPr>
            <a:xfrm>
              <a:off x="490335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a:t>
              </a:r>
            </a:p>
          </p:txBody>
        </p:sp>
        <p:sp>
          <p:nvSpPr>
            <p:cNvPr id="163" name="tx16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10798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8" name="tx168"/>
            <p:cNvSpPr/>
            <p:nvPr/>
          </p:nvSpPr>
          <p:spPr>
            <a:xfrm>
              <a:off x="502919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6950407"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0" name="tx170"/>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1" name="tx171"/>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2" name="tx172"/>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relativamente constante (con una variación inferior al 1 %) en el 90 %. Esta cifra es similar a la de 2019, cuando la cobertura fue del 90 %.
37 000 niños no recibieron su primera dosis rutinaria de la vacuna contra el sarampión.
La segunda dosis de la vacuna contra el sarampión (MCV2) se administra normalmente a niños de entre 18 meses y cinco años. La cobertura de la MCV2 aumentó hasta el 84 % en 2025.</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relativamente constante (con una variación inferior al 1 %) en el 91 % en 2025, por debajo del nivel del 95 % necesario para prevenir brotes, lo que dejó a 37 000 niños sin protección alguna contra el sarampión. La cobertura de la MCV2 aumentó del 79 % en 2024 al 84 % en 2025, por debajo del objetivo de IA2030 del 90 %.</a:t>
            </a:r>
          </a:p>
        </p:txBody>
      </p:sp>
      <p:grpSp xmlns:pic="http://schemas.openxmlformats.org/drawingml/2006/picture">
        <p:nvGrpSpPr>
          <p:cNvPr id="175" name=""/>
          <p:cNvGrpSpPr/>
          <p:nvPr/>
        </p:nvGrpSpPr>
        <p:grpSpPr>
          <a:xfrm>
            <a:off x="292608" y="1097280"/>
            <a:ext cx="8595360" cy="28575"/>
            <a:chOff x="292608" y="1097280"/>
            <a:chExt cx="8595360" cy="28575"/>
          </a:xfrm>
        </p:grpSpPr>
        <p:sp>
          <p:nvSpPr>
            <p:cNvPr id="1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587638"/>
            </a:xfrm>
            <a:custGeom>
              <a:avLst/>
              <a:pathLst>
                <a:path w="3397293" h="587638">
                  <a:moveTo>
                    <a:pt x="0" y="209870"/>
                  </a:moveTo>
                  <a:lnTo>
                    <a:pt x="135891" y="104935"/>
                  </a:lnTo>
                  <a:lnTo>
                    <a:pt x="271783" y="83948"/>
                  </a:lnTo>
                  <a:lnTo>
                    <a:pt x="407675" y="41974"/>
                  </a:lnTo>
                  <a:lnTo>
                    <a:pt x="543566" y="20987"/>
                  </a:lnTo>
                  <a:lnTo>
                    <a:pt x="679458" y="62961"/>
                  </a:lnTo>
                  <a:lnTo>
                    <a:pt x="815350" y="20987"/>
                  </a:lnTo>
                  <a:lnTo>
                    <a:pt x="951242" y="209870"/>
                  </a:lnTo>
                  <a:lnTo>
                    <a:pt x="1087133" y="0"/>
                  </a:lnTo>
                  <a:lnTo>
                    <a:pt x="1223025" y="83948"/>
                  </a:lnTo>
                  <a:lnTo>
                    <a:pt x="1358917" y="62961"/>
                  </a:lnTo>
                  <a:lnTo>
                    <a:pt x="1494809" y="146909"/>
                  </a:lnTo>
                  <a:lnTo>
                    <a:pt x="1630700" y="62961"/>
                  </a:lnTo>
                  <a:lnTo>
                    <a:pt x="1766592" y="104935"/>
                  </a:lnTo>
                  <a:lnTo>
                    <a:pt x="1902484" y="587638"/>
                  </a:lnTo>
                  <a:lnTo>
                    <a:pt x="2038375" y="356780"/>
                  </a:lnTo>
                  <a:lnTo>
                    <a:pt x="2174267" y="146909"/>
                  </a:lnTo>
                  <a:lnTo>
                    <a:pt x="2310159" y="41974"/>
                  </a:lnTo>
                  <a:lnTo>
                    <a:pt x="2446051" y="146909"/>
                  </a:lnTo>
                  <a:lnTo>
                    <a:pt x="2581942" y="125922"/>
                  </a:lnTo>
                  <a:lnTo>
                    <a:pt x="2717834" y="146909"/>
                  </a:lnTo>
                  <a:lnTo>
                    <a:pt x="2853726" y="167896"/>
                  </a:lnTo>
                  <a:lnTo>
                    <a:pt x="2989618" y="209870"/>
                  </a:lnTo>
                  <a:lnTo>
                    <a:pt x="3125509" y="146909"/>
                  </a:lnTo>
                  <a:lnTo>
                    <a:pt x="3261401" y="104935"/>
                  </a:lnTo>
                  <a:lnTo>
                    <a:pt x="3397293" y="12592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587638"/>
            </a:xfrm>
            <a:custGeom>
              <a:avLst/>
              <a:pathLst>
                <a:path w="3397293" h="587638">
                  <a:moveTo>
                    <a:pt x="0" y="209870"/>
                  </a:moveTo>
                  <a:lnTo>
                    <a:pt x="135891" y="104935"/>
                  </a:lnTo>
                  <a:lnTo>
                    <a:pt x="271783" y="83948"/>
                  </a:lnTo>
                  <a:lnTo>
                    <a:pt x="407675" y="41974"/>
                  </a:lnTo>
                  <a:lnTo>
                    <a:pt x="543566" y="20987"/>
                  </a:lnTo>
                  <a:lnTo>
                    <a:pt x="679458" y="62961"/>
                  </a:lnTo>
                  <a:lnTo>
                    <a:pt x="815350" y="20987"/>
                  </a:lnTo>
                  <a:lnTo>
                    <a:pt x="951242" y="209870"/>
                  </a:lnTo>
                  <a:lnTo>
                    <a:pt x="1087133" y="0"/>
                  </a:lnTo>
                  <a:lnTo>
                    <a:pt x="1223025" y="83948"/>
                  </a:lnTo>
                  <a:lnTo>
                    <a:pt x="1358917" y="62961"/>
                  </a:lnTo>
                  <a:lnTo>
                    <a:pt x="1494809" y="146909"/>
                  </a:lnTo>
                  <a:lnTo>
                    <a:pt x="1630700" y="62961"/>
                  </a:lnTo>
                  <a:lnTo>
                    <a:pt x="1766592" y="104935"/>
                  </a:lnTo>
                  <a:lnTo>
                    <a:pt x="1902484" y="587638"/>
                  </a:lnTo>
                  <a:lnTo>
                    <a:pt x="2038375" y="356780"/>
                  </a:lnTo>
                  <a:lnTo>
                    <a:pt x="2174267" y="146909"/>
                  </a:lnTo>
                  <a:lnTo>
                    <a:pt x="2310159" y="41974"/>
                  </a:lnTo>
                  <a:lnTo>
                    <a:pt x="2446051" y="146909"/>
                  </a:lnTo>
                  <a:lnTo>
                    <a:pt x="2581942" y="125922"/>
                  </a:lnTo>
                  <a:lnTo>
                    <a:pt x="2717834" y="146909"/>
                  </a:lnTo>
                  <a:lnTo>
                    <a:pt x="2853726" y="167896"/>
                  </a:lnTo>
                  <a:lnTo>
                    <a:pt x="2989618" y="209870"/>
                  </a:lnTo>
                  <a:lnTo>
                    <a:pt x="3125509" y="146909"/>
                  </a:lnTo>
                  <a:lnTo>
                    <a:pt x="3261401" y="104935"/>
                  </a:lnTo>
                  <a:lnTo>
                    <a:pt x="3397293" y="12592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587638"/>
            </a:xfrm>
            <a:custGeom>
              <a:avLst/>
              <a:pathLst>
                <a:path w="3397293" h="587638">
                  <a:moveTo>
                    <a:pt x="0" y="209870"/>
                  </a:moveTo>
                  <a:lnTo>
                    <a:pt x="135891" y="104935"/>
                  </a:lnTo>
                  <a:lnTo>
                    <a:pt x="271783" y="83948"/>
                  </a:lnTo>
                  <a:lnTo>
                    <a:pt x="407675" y="41974"/>
                  </a:lnTo>
                  <a:lnTo>
                    <a:pt x="543566" y="20987"/>
                  </a:lnTo>
                  <a:lnTo>
                    <a:pt x="679458" y="62961"/>
                  </a:lnTo>
                  <a:lnTo>
                    <a:pt x="815350" y="20987"/>
                  </a:lnTo>
                  <a:lnTo>
                    <a:pt x="951242" y="209870"/>
                  </a:lnTo>
                  <a:lnTo>
                    <a:pt x="1087133" y="0"/>
                  </a:lnTo>
                  <a:lnTo>
                    <a:pt x="1223025" y="83948"/>
                  </a:lnTo>
                  <a:lnTo>
                    <a:pt x="1358917" y="62961"/>
                  </a:lnTo>
                  <a:lnTo>
                    <a:pt x="1494809" y="146909"/>
                  </a:lnTo>
                  <a:lnTo>
                    <a:pt x="1630700" y="62961"/>
                  </a:lnTo>
                  <a:lnTo>
                    <a:pt x="1766592" y="104935"/>
                  </a:lnTo>
                  <a:lnTo>
                    <a:pt x="1902484" y="587638"/>
                  </a:lnTo>
                  <a:lnTo>
                    <a:pt x="2038375" y="356780"/>
                  </a:lnTo>
                  <a:lnTo>
                    <a:pt x="2174267" y="146909"/>
                  </a:lnTo>
                  <a:lnTo>
                    <a:pt x="2310159" y="41974"/>
                  </a:lnTo>
                  <a:lnTo>
                    <a:pt x="2446051" y="146909"/>
                  </a:lnTo>
                  <a:lnTo>
                    <a:pt x="2581942" y="125922"/>
                  </a:lnTo>
                  <a:lnTo>
                    <a:pt x="2717834" y="146909"/>
                  </a:lnTo>
                  <a:lnTo>
                    <a:pt x="2853726" y="167896"/>
                  </a:lnTo>
                  <a:lnTo>
                    <a:pt x="2989618" y="209870"/>
                  </a:lnTo>
                  <a:lnTo>
                    <a:pt x="3125509" y="146909"/>
                  </a:lnTo>
                  <a:lnTo>
                    <a:pt x="3261401" y="104935"/>
                  </a:lnTo>
                  <a:lnTo>
                    <a:pt x="3397293" y="12592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2988" y="1414185"/>
              <a:ext cx="275324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Guatemala, 2000-2025</a:t>
              </a:r>
            </a:p>
          </p:txBody>
        </p:sp>
        <p:sp>
          <p:nvSpPr>
            <p:cNvPr id="63" name="pl63"/>
            <p:cNvSpPr/>
            <p:nvPr/>
          </p:nvSpPr>
          <p:spPr>
            <a:xfrm>
              <a:off x="5267799" y="35859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84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10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35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547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172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79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42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4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57277"/>
              <a:ext cx="3397293" cy="1504928"/>
            </a:xfrm>
            <a:custGeom>
              <a:avLst/>
              <a:pathLst>
                <a:path w="3397293" h="1504928">
                  <a:moveTo>
                    <a:pt x="0" y="537474"/>
                  </a:moveTo>
                  <a:lnTo>
                    <a:pt x="135891" y="268737"/>
                  </a:lnTo>
                  <a:lnTo>
                    <a:pt x="271783" y="214989"/>
                  </a:lnTo>
                  <a:lnTo>
                    <a:pt x="407675" y="107494"/>
                  </a:lnTo>
                  <a:lnTo>
                    <a:pt x="543566" y="53747"/>
                  </a:lnTo>
                  <a:lnTo>
                    <a:pt x="679458" y="161242"/>
                  </a:lnTo>
                  <a:lnTo>
                    <a:pt x="815350" y="53747"/>
                  </a:lnTo>
                  <a:lnTo>
                    <a:pt x="951242" y="537474"/>
                  </a:lnTo>
                  <a:lnTo>
                    <a:pt x="1087133" y="0"/>
                  </a:lnTo>
                  <a:lnTo>
                    <a:pt x="1223025" y="214989"/>
                  </a:lnTo>
                  <a:lnTo>
                    <a:pt x="1358917" y="161242"/>
                  </a:lnTo>
                  <a:lnTo>
                    <a:pt x="1494809" y="376232"/>
                  </a:lnTo>
                  <a:lnTo>
                    <a:pt x="1630700" y="161242"/>
                  </a:lnTo>
                  <a:lnTo>
                    <a:pt x="1766592" y="268737"/>
                  </a:lnTo>
                  <a:lnTo>
                    <a:pt x="1902484" y="1504928"/>
                  </a:lnTo>
                  <a:lnTo>
                    <a:pt x="2038375" y="913706"/>
                  </a:lnTo>
                  <a:lnTo>
                    <a:pt x="2174267" y="376232"/>
                  </a:lnTo>
                  <a:lnTo>
                    <a:pt x="2310159" y="107494"/>
                  </a:lnTo>
                  <a:lnTo>
                    <a:pt x="2446051" y="376232"/>
                  </a:lnTo>
                  <a:lnTo>
                    <a:pt x="2581942" y="322484"/>
                  </a:lnTo>
                  <a:lnTo>
                    <a:pt x="2717834" y="376232"/>
                  </a:lnTo>
                  <a:lnTo>
                    <a:pt x="2853726" y="429979"/>
                  </a:lnTo>
                  <a:lnTo>
                    <a:pt x="2989618" y="537474"/>
                  </a:lnTo>
                  <a:lnTo>
                    <a:pt x="3125509" y="376232"/>
                  </a:lnTo>
                  <a:lnTo>
                    <a:pt x="3261401" y="268737"/>
                  </a:lnTo>
                  <a:lnTo>
                    <a:pt x="3397293" y="32248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79762"/>
              <a:ext cx="3397293" cy="806211"/>
            </a:xfrm>
            <a:custGeom>
              <a:avLst/>
              <a:pathLst>
                <a:path w="3397293" h="806211">
                  <a:moveTo>
                    <a:pt x="0" y="806211"/>
                  </a:moveTo>
                  <a:lnTo>
                    <a:pt x="135891" y="752464"/>
                  </a:lnTo>
                  <a:lnTo>
                    <a:pt x="271783" y="752464"/>
                  </a:lnTo>
                  <a:lnTo>
                    <a:pt x="407675" y="698716"/>
                  </a:lnTo>
                  <a:lnTo>
                    <a:pt x="543566" y="591221"/>
                  </a:lnTo>
                  <a:lnTo>
                    <a:pt x="679458" y="483726"/>
                  </a:lnTo>
                  <a:lnTo>
                    <a:pt x="815350" y="376232"/>
                  </a:lnTo>
                  <a:lnTo>
                    <a:pt x="951242" y="376232"/>
                  </a:lnTo>
                  <a:lnTo>
                    <a:pt x="1087133" y="268737"/>
                  </a:lnTo>
                  <a:lnTo>
                    <a:pt x="1223025" y="161242"/>
                  </a:lnTo>
                  <a:lnTo>
                    <a:pt x="1358917" y="107494"/>
                  </a:lnTo>
                  <a:lnTo>
                    <a:pt x="1494809" y="107494"/>
                  </a:lnTo>
                  <a:lnTo>
                    <a:pt x="1630700" y="107494"/>
                  </a:lnTo>
                  <a:lnTo>
                    <a:pt x="1766592" y="107494"/>
                  </a:lnTo>
                  <a:lnTo>
                    <a:pt x="1902484" y="107494"/>
                  </a:lnTo>
                  <a:lnTo>
                    <a:pt x="2038375" y="107494"/>
                  </a:lnTo>
                  <a:lnTo>
                    <a:pt x="2174267" y="53747"/>
                  </a:lnTo>
                  <a:lnTo>
                    <a:pt x="2310159" y="53747"/>
                  </a:lnTo>
                  <a:lnTo>
                    <a:pt x="2446051" y="0"/>
                  </a:lnTo>
                  <a:lnTo>
                    <a:pt x="2581942" y="0"/>
                  </a:lnTo>
                  <a:lnTo>
                    <a:pt x="2717834" y="161242"/>
                  </a:lnTo>
                  <a:lnTo>
                    <a:pt x="2853726" y="268737"/>
                  </a:lnTo>
                  <a:lnTo>
                    <a:pt x="2989618" y="161242"/>
                  </a:lnTo>
                  <a:lnTo>
                    <a:pt x="3125509" y="161242"/>
                  </a:lnTo>
                  <a:lnTo>
                    <a:pt x="3261401" y="107494"/>
                  </a:lnTo>
                  <a:lnTo>
                    <a:pt x="3397293" y="10749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6035"/>
              <a:ext cx="3397293" cy="752464"/>
            </a:xfrm>
            <a:custGeom>
              <a:avLst/>
              <a:pathLst>
                <a:path w="3397293" h="752464">
                  <a:moveTo>
                    <a:pt x="0" y="107494"/>
                  </a:moveTo>
                  <a:lnTo>
                    <a:pt x="135891" y="0"/>
                  </a:lnTo>
                  <a:lnTo>
                    <a:pt x="271783" y="107494"/>
                  </a:lnTo>
                  <a:lnTo>
                    <a:pt x="407675" y="53747"/>
                  </a:lnTo>
                  <a:lnTo>
                    <a:pt x="543566" y="107494"/>
                  </a:lnTo>
                  <a:lnTo>
                    <a:pt x="679458" y="161242"/>
                  </a:lnTo>
                  <a:lnTo>
                    <a:pt x="815350" y="53747"/>
                  </a:lnTo>
                  <a:lnTo>
                    <a:pt x="951242" y="53747"/>
                  </a:lnTo>
                  <a:lnTo>
                    <a:pt x="1087133" y="0"/>
                  </a:lnTo>
                  <a:lnTo>
                    <a:pt x="1223025" y="0"/>
                  </a:lnTo>
                  <a:lnTo>
                    <a:pt x="1358917" y="107494"/>
                  </a:lnTo>
                  <a:lnTo>
                    <a:pt x="1494809" y="0"/>
                  </a:lnTo>
                  <a:lnTo>
                    <a:pt x="1630700" y="0"/>
                  </a:lnTo>
                  <a:lnTo>
                    <a:pt x="1766592" y="161242"/>
                  </a:lnTo>
                  <a:lnTo>
                    <a:pt x="1902484" y="107494"/>
                  </a:lnTo>
                  <a:lnTo>
                    <a:pt x="2038375" y="107494"/>
                  </a:lnTo>
                  <a:lnTo>
                    <a:pt x="2174267" y="107494"/>
                  </a:lnTo>
                  <a:lnTo>
                    <a:pt x="2310159" y="483726"/>
                  </a:lnTo>
                  <a:lnTo>
                    <a:pt x="2446051" y="214989"/>
                  </a:lnTo>
                  <a:lnTo>
                    <a:pt x="2581942" y="483726"/>
                  </a:lnTo>
                  <a:lnTo>
                    <a:pt x="2717834" y="591221"/>
                  </a:lnTo>
                  <a:lnTo>
                    <a:pt x="2853726" y="644969"/>
                  </a:lnTo>
                  <a:lnTo>
                    <a:pt x="2989618" y="752464"/>
                  </a:lnTo>
                  <a:lnTo>
                    <a:pt x="3125509" y="591221"/>
                  </a:lnTo>
                  <a:lnTo>
                    <a:pt x="3261401" y="429979"/>
                  </a:lnTo>
                  <a:lnTo>
                    <a:pt x="3397293" y="483726"/>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7976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57277"/>
              <a:ext cx="3397293" cy="1504928"/>
            </a:xfrm>
            <a:custGeom>
              <a:avLst/>
              <a:pathLst>
                <a:path w="3397293" h="1504928">
                  <a:moveTo>
                    <a:pt x="0" y="537474"/>
                  </a:moveTo>
                  <a:lnTo>
                    <a:pt x="135891" y="268737"/>
                  </a:lnTo>
                  <a:lnTo>
                    <a:pt x="271783" y="214989"/>
                  </a:lnTo>
                  <a:lnTo>
                    <a:pt x="407675" y="107494"/>
                  </a:lnTo>
                  <a:lnTo>
                    <a:pt x="543566" y="53747"/>
                  </a:lnTo>
                  <a:lnTo>
                    <a:pt x="679458" y="161242"/>
                  </a:lnTo>
                  <a:lnTo>
                    <a:pt x="815350" y="53747"/>
                  </a:lnTo>
                  <a:lnTo>
                    <a:pt x="951242" y="537474"/>
                  </a:lnTo>
                  <a:lnTo>
                    <a:pt x="1087133" y="0"/>
                  </a:lnTo>
                  <a:lnTo>
                    <a:pt x="1223025" y="214989"/>
                  </a:lnTo>
                  <a:lnTo>
                    <a:pt x="1358917" y="161242"/>
                  </a:lnTo>
                  <a:lnTo>
                    <a:pt x="1494809" y="376232"/>
                  </a:lnTo>
                  <a:lnTo>
                    <a:pt x="1630700" y="161242"/>
                  </a:lnTo>
                  <a:lnTo>
                    <a:pt x="1766592" y="268737"/>
                  </a:lnTo>
                  <a:lnTo>
                    <a:pt x="1902484" y="1504928"/>
                  </a:lnTo>
                  <a:lnTo>
                    <a:pt x="2038375" y="913706"/>
                  </a:lnTo>
                  <a:lnTo>
                    <a:pt x="2174267" y="376232"/>
                  </a:lnTo>
                  <a:lnTo>
                    <a:pt x="2310159" y="107494"/>
                  </a:lnTo>
                  <a:lnTo>
                    <a:pt x="2446051" y="376232"/>
                  </a:lnTo>
                  <a:lnTo>
                    <a:pt x="2581942" y="322484"/>
                  </a:lnTo>
                  <a:lnTo>
                    <a:pt x="2717834" y="376232"/>
                  </a:lnTo>
                  <a:lnTo>
                    <a:pt x="2853726" y="429979"/>
                  </a:lnTo>
                  <a:lnTo>
                    <a:pt x="2989618" y="537474"/>
                  </a:lnTo>
                  <a:lnTo>
                    <a:pt x="3125509" y="376232"/>
                  </a:lnTo>
                  <a:lnTo>
                    <a:pt x="3261401" y="268737"/>
                  </a:lnTo>
                  <a:lnTo>
                    <a:pt x="3397293" y="322484"/>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10039"/>
              <a:ext cx="0" cy="784712"/>
            </a:xfrm>
            <a:custGeom>
              <a:avLst/>
              <a:pathLst>
                <a:path w="0" h="784712">
                  <a:moveTo>
                    <a:pt x="0" y="7847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10039"/>
              <a:ext cx="0" cy="408480"/>
            </a:xfrm>
            <a:custGeom>
              <a:avLst/>
              <a:pathLst>
                <a:path w="0" h="408480">
                  <a:moveTo>
                    <a:pt x="0" y="4084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10039"/>
              <a:ext cx="0" cy="408480"/>
            </a:xfrm>
            <a:custGeom>
              <a:avLst/>
              <a:pathLst>
                <a:path w="0" h="408480">
                  <a:moveTo>
                    <a:pt x="0" y="40848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10039"/>
              <a:ext cx="0" cy="1160944"/>
            </a:xfrm>
            <a:custGeom>
              <a:avLst/>
              <a:pathLst>
                <a:path w="0" h="1160944">
                  <a:moveTo>
                    <a:pt x="0" y="11609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10039"/>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10039"/>
              <a:ext cx="0" cy="515975"/>
            </a:xfrm>
            <a:custGeom>
              <a:avLst/>
              <a:pathLst>
                <a:path w="0" h="515975">
                  <a:moveTo>
                    <a:pt x="0" y="5159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10039"/>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57277"/>
              <a:ext cx="3397293" cy="1504928"/>
            </a:xfrm>
            <a:custGeom>
              <a:avLst/>
              <a:pathLst>
                <a:path w="3397293" h="1504928">
                  <a:moveTo>
                    <a:pt x="0" y="537474"/>
                  </a:moveTo>
                  <a:lnTo>
                    <a:pt x="135891" y="268737"/>
                  </a:lnTo>
                  <a:lnTo>
                    <a:pt x="271783" y="214989"/>
                  </a:lnTo>
                  <a:lnTo>
                    <a:pt x="407675" y="107494"/>
                  </a:lnTo>
                  <a:lnTo>
                    <a:pt x="543566" y="53747"/>
                  </a:lnTo>
                  <a:lnTo>
                    <a:pt x="679458" y="161242"/>
                  </a:lnTo>
                  <a:lnTo>
                    <a:pt x="815350" y="53747"/>
                  </a:lnTo>
                  <a:lnTo>
                    <a:pt x="951242" y="537474"/>
                  </a:lnTo>
                  <a:lnTo>
                    <a:pt x="1087133" y="0"/>
                  </a:lnTo>
                  <a:lnTo>
                    <a:pt x="1223025" y="214989"/>
                  </a:lnTo>
                  <a:lnTo>
                    <a:pt x="1358917" y="161242"/>
                  </a:lnTo>
                  <a:lnTo>
                    <a:pt x="1494809" y="376232"/>
                  </a:lnTo>
                  <a:lnTo>
                    <a:pt x="1630700" y="161242"/>
                  </a:lnTo>
                  <a:lnTo>
                    <a:pt x="1766592" y="268737"/>
                  </a:lnTo>
                  <a:lnTo>
                    <a:pt x="1902484" y="1504928"/>
                  </a:lnTo>
                  <a:lnTo>
                    <a:pt x="2038375" y="913706"/>
                  </a:lnTo>
                  <a:lnTo>
                    <a:pt x="2174267" y="376232"/>
                  </a:lnTo>
                  <a:lnTo>
                    <a:pt x="2310159" y="107494"/>
                  </a:lnTo>
                  <a:lnTo>
                    <a:pt x="2446051" y="376232"/>
                  </a:lnTo>
                  <a:lnTo>
                    <a:pt x="2581942" y="322484"/>
                  </a:lnTo>
                  <a:lnTo>
                    <a:pt x="2717834" y="376232"/>
                  </a:lnTo>
                  <a:lnTo>
                    <a:pt x="2853726" y="429979"/>
                  </a:lnTo>
                  <a:lnTo>
                    <a:pt x="2989618" y="537474"/>
                  </a:lnTo>
                  <a:lnTo>
                    <a:pt x="3125509" y="376232"/>
                  </a:lnTo>
                  <a:lnTo>
                    <a:pt x="3261401" y="268737"/>
                  </a:lnTo>
                  <a:lnTo>
                    <a:pt x="3397293" y="322484"/>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4974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1480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66436" y="21480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397700" y="21494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989462" y="2148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494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148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8481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7393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025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2651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276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90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26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4" name="pl114"/>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8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6717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963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87" y="4886838"/>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9" name="tx119"/>
            <p:cNvSpPr/>
            <p:nvPr/>
          </p:nvSpPr>
          <p:spPr>
            <a:xfrm>
              <a:off x="723427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96732"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2" name="pl122"/>
            <p:cNvSpPr/>
            <p:nvPr/>
          </p:nvSpPr>
          <p:spPr>
            <a:xfrm>
              <a:off x="226111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1489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03687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2474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0505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0929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8081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6868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72498"/>
              <a:ext cx="7321564" cy="110182"/>
            </a:xfrm>
            <a:prstGeom prst="rect">
              <a:avLst/>
            </a:prstGeom>
            <a:solidFill>
              <a:srgbClr val="E2231A">
                <a:alpha val="80000"/>
              </a:srgbClr>
            </a:solidFill>
          </p:spPr>
          <p:txBody>
            <a:bodyPr/>
            <a:lstStyle/>
            <a:p/>
          </p:txBody>
        </p:sp>
        <p:sp>
          <p:nvSpPr>
            <p:cNvPr id="135" name="rc135"/>
            <p:cNvSpPr/>
            <p:nvPr/>
          </p:nvSpPr>
          <p:spPr>
            <a:xfrm>
              <a:off x="1317178" y="5634770"/>
              <a:ext cx="6350063" cy="110182"/>
            </a:xfrm>
            <a:prstGeom prst="rect">
              <a:avLst/>
            </a:prstGeom>
            <a:solidFill>
              <a:srgbClr val="E2231A">
                <a:alpha val="80000"/>
              </a:srgbClr>
            </a:solidFill>
          </p:spPr>
          <p:txBody>
            <a:bodyPr/>
            <a:lstStyle/>
            <a:p/>
          </p:txBody>
        </p:sp>
        <p:sp>
          <p:nvSpPr>
            <p:cNvPr id="136" name="rc136"/>
            <p:cNvSpPr/>
            <p:nvPr/>
          </p:nvSpPr>
          <p:spPr>
            <a:xfrm>
              <a:off x="1317178" y="5497042"/>
              <a:ext cx="7069533" cy="110182"/>
            </a:xfrm>
            <a:prstGeom prst="rect">
              <a:avLst/>
            </a:prstGeom>
            <a:solidFill>
              <a:srgbClr val="E2231A">
                <a:alpha val="80000"/>
              </a:srgbClr>
            </a:solidFill>
          </p:spPr>
          <p:txBody>
            <a:bodyPr/>
            <a:lstStyle/>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7777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66564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655352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844140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Guatemala (90 %) fue 6 puntos porcentuales superior a la media mundial (84 %) y 4 puntos porcentuales superior a la media de todos los países de la Iniciativa « LACR » (86 %).
La cobertura nacional de la MCV1 fue la misma que en 2019 (90 %).
Esto equivale a 37 000 niños sin vacunar en 2025, frente a los 39 000 niños sin vacunar de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Guatemala fue del 90 %; esta cifra es la misma que en 2019 y superior a las medias tanto mundial como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Guatemala ocupaba el puesto número 16 de entre 33 países en cuanto a la cobertura más baja de la vacuna MCV1 (teniendo en cuenta los empates).
Guatemala se encontraba entre los 10 países con más niños sin vacunar (puesto = 10).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Guatemala figuraba entre los países con mayor cobertura, pero también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3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7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7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6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3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9543"/>
              <a:ext cx="239888" cy="728478"/>
            </a:xfrm>
            <a:prstGeom prst="rect">
              <a:avLst/>
            </a:prstGeom>
            <a:solidFill>
              <a:srgbClr val="80BD41">
                <a:alpha val="100000"/>
              </a:srgbClr>
            </a:solidFill>
          </p:spPr>
          <p:txBody>
            <a:bodyPr/>
            <a:lstStyle/>
            <a:p/>
          </p:txBody>
        </p:sp>
        <p:sp>
          <p:nvSpPr>
            <p:cNvPr id="25" name="rc25"/>
            <p:cNvSpPr/>
            <p:nvPr/>
          </p:nvSpPr>
          <p:spPr>
            <a:xfrm>
              <a:off x="1296273" y="3460945"/>
              <a:ext cx="239888" cy="118597"/>
            </a:xfrm>
            <a:prstGeom prst="rect">
              <a:avLst/>
            </a:prstGeom>
            <a:solidFill>
              <a:srgbClr val="E2231A">
                <a:alpha val="100000"/>
              </a:srgbClr>
            </a:solidFill>
          </p:spPr>
          <p:txBody>
            <a:bodyPr/>
            <a:lstStyle/>
            <a:p/>
          </p:txBody>
        </p:sp>
        <p:sp>
          <p:nvSpPr>
            <p:cNvPr id="26" name="rc26"/>
            <p:cNvSpPr/>
            <p:nvPr/>
          </p:nvSpPr>
          <p:spPr>
            <a:xfrm>
              <a:off x="1562816" y="3530950"/>
              <a:ext cx="239888" cy="777071"/>
            </a:xfrm>
            <a:prstGeom prst="rect">
              <a:avLst/>
            </a:prstGeom>
            <a:solidFill>
              <a:srgbClr val="80BD41">
                <a:alpha val="100000"/>
              </a:srgbClr>
            </a:solidFill>
          </p:spPr>
          <p:txBody>
            <a:bodyPr/>
            <a:lstStyle/>
            <a:p/>
          </p:txBody>
        </p:sp>
        <p:sp>
          <p:nvSpPr>
            <p:cNvPr id="27" name="rc27"/>
            <p:cNvSpPr/>
            <p:nvPr/>
          </p:nvSpPr>
          <p:spPr>
            <a:xfrm>
              <a:off x="1562816" y="3454096"/>
              <a:ext cx="239888" cy="76853"/>
            </a:xfrm>
            <a:prstGeom prst="rect">
              <a:avLst/>
            </a:prstGeom>
            <a:solidFill>
              <a:srgbClr val="E2231A">
                <a:alpha val="100000"/>
              </a:srgbClr>
            </a:solidFill>
          </p:spPr>
          <p:txBody>
            <a:bodyPr/>
            <a:lstStyle/>
            <a:p/>
          </p:txBody>
        </p:sp>
        <p:sp>
          <p:nvSpPr>
            <p:cNvPr id="28" name="rc28"/>
            <p:cNvSpPr/>
            <p:nvPr/>
          </p:nvSpPr>
          <p:spPr>
            <a:xfrm>
              <a:off x="1829360" y="3524274"/>
              <a:ext cx="239888" cy="783747"/>
            </a:xfrm>
            <a:prstGeom prst="rect">
              <a:avLst/>
            </a:prstGeom>
            <a:solidFill>
              <a:srgbClr val="80BD41">
                <a:alpha val="100000"/>
              </a:srgbClr>
            </a:solidFill>
          </p:spPr>
          <p:txBody>
            <a:bodyPr/>
            <a:lstStyle/>
            <a:p/>
          </p:txBody>
        </p:sp>
        <p:sp>
          <p:nvSpPr>
            <p:cNvPr id="29" name="rc29"/>
            <p:cNvSpPr/>
            <p:nvPr/>
          </p:nvSpPr>
          <p:spPr>
            <a:xfrm>
              <a:off x="1829360" y="3456127"/>
              <a:ext cx="239888" cy="68146"/>
            </a:xfrm>
            <a:prstGeom prst="rect">
              <a:avLst/>
            </a:prstGeom>
            <a:solidFill>
              <a:srgbClr val="E2231A">
                <a:alpha val="100000"/>
              </a:srgbClr>
            </a:solidFill>
          </p:spPr>
          <p:txBody>
            <a:bodyPr/>
            <a:lstStyle/>
            <a:p/>
          </p:txBody>
        </p:sp>
        <p:sp>
          <p:nvSpPr>
            <p:cNvPr id="30" name="rc30"/>
            <p:cNvSpPr/>
            <p:nvPr/>
          </p:nvSpPr>
          <p:spPr>
            <a:xfrm>
              <a:off x="2095903" y="3507788"/>
              <a:ext cx="239888" cy="800233"/>
            </a:xfrm>
            <a:prstGeom prst="rect">
              <a:avLst/>
            </a:prstGeom>
            <a:solidFill>
              <a:srgbClr val="80BD41">
                <a:alpha val="100000"/>
              </a:srgbClr>
            </a:solidFill>
          </p:spPr>
          <p:txBody>
            <a:bodyPr/>
            <a:lstStyle/>
            <a:p/>
          </p:txBody>
        </p:sp>
        <p:sp>
          <p:nvSpPr>
            <p:cNvPr id="31" name="rc31"/>
            <p:cNvSpPr/>
            <p:nvPr/>
          </p:nvSpPr>
          <p:spPr>
            <a:xfrm>
              <a:off x="2095903" y="3456711"/>
              <a:ext cx="239888" cy="51077"/>
            </a:xfrm>
            <a:prstGeom prst="rect">
              <a:avLst/>
            </a:prstGeom>
            <a:solidFill>
              <a:srgbClr val="E2231A">
                <a:alpha val="100000"/>
              </a:srgbClr>
            </a:solidFill>
          </p:spPr>
          <p:txBody>
            <a:bodyPr/>
            <a:lstStyle/>
            <a:p/>
          </p:txBody>
        </p:sp>
        <p:sp>
          <p:nvSpPr>
            <p:cNvPr id="32" name="rc32"/>
            <p:cNvSpPr/>
            <p:nvPr/>
          </p:nvSpPr>
          <p:spPr>
            <a:xfrm>
              <a:off x="2362446" y="3499210"/>
              <a:ext cx="239888" cy="808810"/>
            </a:xfrm>
            <a:prstGeom prst="rect">
              <a:avLst/>
            </a:prstGeom>
            <a:solidFill>
              <a:srgbClr val="80BD41">
                <a:alpha val="100000"/>
              </a:srgbClr>
            </a:solidFill>
          </p:spPr>
          <p:txBody>
            <a:bodyPr/>
            <a:lstStyle/>
            <a:p/>
          </p:txBody>
        </p:sp>
        <p:sp>
          <p:nvSpPr>
            <p:cNvPr id="33" name="rc33"/>
            <p:cNvSpPr/>
            <p:nvPr/>
          </p:nvSpPr>
          <p:spPr>
            <a:xfrm>
              <a:off x="2362446" y="3456646"/>
              <a:ext cx="239888" cy="42564"/>
            </a:xfrm>
            <a:prstGeom prst="rect">
              <a:avLst/>
            </a:prstGeom>
            <a:solidFill>
              <a:srgbClr val="E2231A">
                <a:alpha val="100000"/>
              </a:srgbClr>
            </a:solidFill>
          </p:spPr>
          <p:txBody>
            <a:bodyPr/>
            <a:lstStyle/>
            <a:p/>
          </p:txBody>
        </p:sp>
        <p:sp>
          <p:nvSpPr>
            <p:cNvPr id="34" name="rc34"/>
            <p:cNvSpPr/>
            <p:nvPr/>
          </p:nvSpPr>
          <p:spPr>
            <a:xfrm>
              <a:off x="2628989" y="3522610"/>
              <a:ext cx="239888" cy="785411"/>
            </a:xfrm>
            <a:prstGeom prst="rect">
              <a:avLst/>
            </a:prstGeom>
            <a:solidFill>
              <a:srgbClr val="80BD41">
                <a:alpha val="100000"/>
              </a:srgbClr>
            </a:solidFill>
          </p:spPr>
          <p:txBody>
            <a:bodyPr/>
            <a:lstStyle/>
            <a:p/>
          </p:txBody>
        </p:sp>
        <p:sp>
          <p:nvSpPr>
            <p:cNvPr id="35" name="rc35"/>
            <p:cNvSpPr/>
            <p:nvPr/>
          </p:nvSpPr>
          <p:spPr>
            <a:xfrm>
              <a:off x="2628989" y="3463495"/>
              <a:ext cx="239888" cy="59114"/>
            </a:xfrm>
            <a:prstGeom prst="rect">
              <a:avLst/>
            </a:prstGeom>
            <a:solidFill>
              <a:srgbClr val="E2231A">
                <a:alpha val="100000"/>
              </a:srgbClr>
            </a:solidFill>
          </p:spPr>
          <p:txBody>
            <a:bodyPr/>
            <a:lstStyle/>
            <a:p/>
          </p:txBody>
        </p:sp>
        <p:sp>
          <p:nvSpPr>
            <p:cNvPr id="36" name="rc36"/>
            <p:cNvSpPr/>
            <p:nvPr/>
          </p:nvSpPr>
          <p:spPr>
            <a:xfrm>
              <a:off x="2895532" y="3507529"/>
              <a:ext cx="239888" cy="800492"/>
            </a:xfrm>
            <a:prstGeom prst="rect">
              <a:avLst/>
            </a:prstGeom>
            <a:solidFill>
              <a:srgbClr val="80BD41">
                <a:alpha val="100000"/>
              </a:srgbClr>
            </a:solidFill>
          </p:spPr>
          <p:txBody>
            <a:bodyPr/>
            <a:lstStyle/>
            <a:p/>
          </p:txBody>
        </p:sp>
        <p:sp>
          <p:nvSpPr>
            <p:cNvPr id="37" name="rc37"/>
            <p:cNvSpPr/>
            <p:nvPr/>
          </p:nvSpPr>
          <p:spPr>
            <a:xfrm>
              <a:off x="2895532" y="3465396"/>
              <a:ext cx="239888" cy="42132"/>
            </a:xfrm>
            <a:prstGeom prst="rect">
              <a:avLst/>
            </a:prstGeom>
            <a:solidFill>
              <a:srgbClr val="E2231A">
                <a:alpha val="100000"/>
              </a:srgbClr>
            </a:solidFill>
          </p:spPr>
          <p:txBody>
            <a:bodyPr/>
            <a:lstStyle/>
            <a:p/>
          </p:txBody>
        </p:sp>
        <p:sp>
          <p:nvSpPr>
            <p:cNvPr id="38" name="rc38"/>
            <p:cNvSpPr/>
            <p:nvPr/>
          </p:nvSpPr>
          <p:spPr>
            <a:xfrm>
              <a:off x="3162075" y="3582114"/>
              <a:ext cx="239888" cy="725907"/>
            </a:xfrm>
            <a:prstGeom prst="rect">
              <a:avLst/>
            </a:prstGeom>
            <a:solidFill>
              <a:srgbClr val="80BD41">
                <a:alpha val="100000"/>
              </a:srgbClr>
            </a:solidFill>
          </p:spPr>
          <p:txBody>
            <a:bodyPr/>
            <a:lstStyle/>
            <a:p/>
          </p:txBody>
        </p:sp>
        <p:sp>
          <p:nvSpPr>
            <p:cNvPr id="39" name="rc39"/>
            <p:cNvSpPr/>
            <p:nvPr/>
          </p:nvSpPr>
          <p:spPr>
            <a:xfrm>
              <a:off x="3162075" y="3463949"/>
              <a:ext cx="239888" cy="118164"/>
            </a:xfrm>
            <a:prstGeom prst="rect">
              <a:avLst/>
            </a:prstGeom>
            <a:solidFill>
              <a:srgbClr val="E2231A">
                <a:alpha val="100000"/>
              </a:srgbClr>
            </a:solidFill>
          </p:spPr>
          <p:txBody>
            <a:bodyPr/>
            <a:lstStyle/>
            <a:p/>
          </p:txBody>
        </p:sp>
        <p:sp>
          <p:nvSpPr>
            <p:cNvPr id="40" name="rc40"/>
            <p:cNvSpPr/>
            <p:nvPr/>
          </p:nvSpPr>
          <p:spPr>
            <a:xfrm>
              <a:off x="3428618" y="3501047"/>
              <a:ext cx="239888" cy="806974"/>
            </a:xfrm>
            <a:prstGeom prst="rect">
              <a:avLst/>
            </a:prstGeom>
            <a:solidFill>
              <a:srgbClr val="80BD41">
                <a:alpha val="100000"/>
              </a:srgbClr>
            </a:solidFill>
          </p:spPr>
          <p:txBody>
            <a:bodyPr/>
            <a:lstStyle/>
            <a:p/>
          </p:txBody>
        </p:sp>
        <p:sp>
          <p:nvSpPr>
            <p:cNvPr id="41" name="rc41"/>
            <p:cNvSpPr/>
            <p:nvPr/>
          </p:nvSpPr>
          <p:spPr>
            <a:xfrm>
              <a:off x="3428618" y="3467427"/>
              <a:ext cx="239888" cy="33619"/>
            </a:xfrm>
            <a:prstGeom prst="rect">
              <a:avLst/>
            </a:prstGeom>
            <a:solidFill>
              <a:srgbClr val="E2231A">
                <a:alpha val="100000"/>
              </a:srgbClr>
            </a:solidFill>
          </p:spPr>
          <p:txBody>
            <a:bodyPr/>
            <a:lstStyle/>
            <a:p/>
          </p:txBody>
        </p:sp>
        <p:sp>
          <p:nvSpPr>
            <p:cNvPr id="42" name="rc42"/>
            <p:cNvSpPr/>
            <p:nvPr/>
          </p:nvSpPr>
          <p:spPr>
            <a:xfrm>
              <a:off x="3695161" y="3531555"/>
              <a:ext cx="239888" cy="776466"/>
            </a:xfrm>
            <a:prstGeom prst="rect">
              <a:avLst/>
            </a:prstGeom>
            <a:solidFill>
              <a:srgbClr val="80BD41">
                <a:alpha val="100000"/>
              </a:srgbClr>
            </a:solidFill>
          </p:spPr>
          <p:txBody>
            <a:bodyPr/>
            <a:lstStyle/>
            <a:p/>
          </p:txBody>
        </p:sp>
        <p:sp>
          <p:nvSpPr>
            <p:cNvPr id="43" name="rc43"/>
            <p:cNvSpPr/>
            <p:nvPr/>
          </p:nvSpPr>
          <p:spPr>
            <a:xfrm>
              <a:off x="3695161" y="3464035"/>
              <a:ext cx="239888" cy="67519"/>
            </a:xfrm>
            <a:prstGeom prst="rect">
              <a:avLst/>
            </a:prstGeom>
            <a:solidFill>
              <a:srgbClr val="E2231A">
                <a:alpha val="100000"/>
              </a:srgbClr>
            </a:solidFill>
          </p:spPr>
          <p:txBody>
            <a:bodyPr/>
            <a:lstStyle/>
            <a:p/>
          </p:txBody>
        </p:sp>
        <p:sp>
          <p:nvSpPr>
            <p:cNvPr id="44" name="rc44"/>
            <p:cNvSpPr/>
            <p:nvPr/>
          </p:nvSpPr>
          <p:spPr>
            <a:xfrm>
              <a:off x="3961705" y="3517468"/>
              <a:ext cx="239888" cy="790553"/>
            </a:xfrm>
            <a:prstGeom prst="rect">
              <a:avLst/>
            </a:prstGeom>
            <a:solidFill>
              <a:srgbClr val="80BD41">
                <a:alpha val="100000"/>
              </a:srgbClr>
            </a:solidFill>
          </p:spPr>
          <p:txBody>
            <a:bodyPr/>
            <a:lstStyle/>
            <a:p/>
          </p:txBody>
        </p:sp>
        <p:sp>
          <p:nvSpPr>
            <p:cNvPr id="45" name="rc45"/>
            <p:cNvSpPr/>
            <p:nvPr/>
          </p:nvSpPr>
          <p:spPr>
            <a:xfrm>
              <a:off x="3961705" y="3457964"/>
              <a:ext cx="239888" cy="59503"/>
            </a:xfrm>
            <a:prstGeom prst="rect">
              <a:avLst/>
            </a:prstGeom>
            <a:solidFill>
              <a:srgbClr val="E2231A">
                <a:alpha val="100000"/>
              </a:srgbClr>
            </a:solidFill>
          </p:spPr>
          <p:txBody>
            <a:bodyPr/>
            <a:lstStyle/>
            <a:p/>
          </p:txBody>
        </p:sp>
        <p:sp>
          <p:nvSpPr>
            <p:cNvPr id="46" name="rc46"/>
            <p:cNvSpPr/>
            <p:nvPr/>
          </p:nvSpPr>
          <p:spPr>
            <a:xfrm>
              <a:off x="4228248" y="3544022"/>
              <a:ext cx="239888" cy="763999"/>
            </a:xfrm>
            <a:prstGeom prst="rect">
              <a:avLst/>
            </a:prstGeom>
            <a:solidFill>
              <a:srgbClr val="80BD41">
                <a:alpha val="100000"/>
              </a:srgbClr>
            </a:solidFill>
          </p:spPr>
          <p:txBody>
            <a:bodyPr/>
            <a:lstStyle/>
            <a:p/>
          </p:txBody>
        </p:sp>
        <p:sp>
          <p:nvSpPr>
            <p:cNvPr id="47" name="rc47"/>
            <p:cNvSpPr/>
            <p:nvPr/>
          </p:nvSpPr>
          <p:spPr>
            <a:xfrm>
              <a:off x="4228248" y="3449602"/>
              <a:ext cx="239888" cy="94419"/>
            </a:xfrm>
            <a:prstGeom prst="rect">
              <a:avLst/>
            </a:prstGeom>
            <a:solidFill>
              <a:srgbClr val="E2231A">
                <a:alpha val="100000"/>
              </a:srgbClr>
            </a:solidFill>
          </p:spPr>
          <p:txBody>
            <a:bodyPr/>
            <a:lstStyle/>
            <a:p/>
          </p:txBody>
        </p:sp>
        <p:sp>
          <p:nvSpPr>
            <p:cNvPr id="48" name="rc48"/>
            <p:cNvSpPr/>
            <p:nvPr/>
          </p:nvSpPr>
          <p:spPr>
            <a:xfrm>
              <a:off x="4494791" y="3501349"/>
              <a:ext cx="239888" cy="806671"/>
            </a:xfrm>
            <a:prstGeom prst="rect">
              <a:avLst/>
            </a:prstGeom>
            <a:solidFill>
              <a:srgbClr val="80BD41">
                <a:alpha val="100000"/>
              </a:srgbClr>
            </a:solidFill>
          </p:spPr>
          <p:txBody>
            <a:bodyPr/>
            <a:lstStyle/>
            <a:p/>
          </p:txBody>
        </p:sp>
        <p:sp>
          <p:nvSpPr>
            <p:cNvPr id="49" name="rc49"/>
            <p:cNvSpPr/>
            <p:nvPr/>
          </p:nvSpPr>
          <p:spPr>
            <a:xfrm>
              <a:off x="4494791" y="3440635"/>
              <a:ext cx="239888" cy="60713"/>
            </a:xfrm>
            <a:prstGeom prst="rect">
              <a:avLst/>
            </a:prstGeom>
            <a:solidFill>
              <a:srgbClr val="E2231A">
                <a:alpha val="100000"/>
              </a:srgbClr>
            </a:solidFill>
          </p:spPr>
          <p:txBody>
            <a:bodyPr/>
            <a:lstStyle/>
            <a:p/>
          </p:txBody>
        </p:sp>
        <p:sp>
          <p:nvSpPr>
            <p:cNvPr id="50" name="rc50"/>
            <p:cNvSpPr/>
            <p:nvPr/>
          </p:nvSpPr>
          <p:spPr>
            <a:xfrm>
              <a:off x="4761334" y="3517684"/>
              <a:ext cx="239888" cy="790337"/>
            </a:xfrm>
            <a:prstGeom prst="rect">
              <a:avLst/>
            </a:prstGeom>
            <a:solidFill>
              <a:srgbClr val="80BD41">
                <a:alpha val="100000"/>
              </a:srgbClr>
            </a:solidFill>
          </p:spPr>
          <p:txBody>
            <a:bodyPr/>
            <a:lstStyle/>
            <a:p/>
          </p:txBody>
        </p:sp>
        <p:sp>
          <p:nvSpPr>
            <p:cNvPr id="51" name="rc51"/>
            <p:cNvSpPr/>
            <p:nvPr/>
          </p:nvSpPr>
          <p:spPr>
            <a:xfrm>
              <a:off x="4761334" y="3439512"/>
              <a:ext cx="239888" cy="78171"/>
            </a:xfrm>
            <a:prstGeom prst="rect">
              <a:avLst/>
            </a:prstGeom>
            <a:solidFill>
              <a:srgbClr val="E2231A">
                <a:alpha val="100000"/>
              </a:srgbClr>
            </a:solidFill>
          </p:spPr>
          <p:txBody>
            <a:bodyPr/>
            <a:lstStyle/>
            <a:p/>
          </p:txBody>
        </p:sp>
        <p:sp>
          <p:nvSpPr>
            <p:cNvPr id="52" name="rc52"/>
            <p:cNvSpPr/>
            <p:nvPr/>
          </p:nvSpPr>
          <p:spPr>
            <a:xfrm>
              <a:off x="5027877" y="3711298"/>
              <a:ext cx="239888" cy="596723"/>
            </a:xfrm>
            <a:prstGeom prst="rect">
              <a:avLst/>
            </a:prstGeom>
            <a:solidFill>
              <a:srgbClr val="80BD41">
                <a:alpha val="100000"/>
              </a:srgbClr>
            </a:solidFill>
          </p:spPr>
          <p:txBody>
            <a:bodyPr/>
            <a:lstStyle/>
            <a:p/>
          </p:txBody>
        </p:sp>
        <p:sp>
          <p:nvSpPr>
            <p:cNvPr id="53" name="rc53"/>
            <p:cNvSpPr/>
            <p:nvPr/>
          </p:nvSpPr>
          <p:spPr>
            <a:xfrm>
              <a:off x="5027877" y="3430481"/>
              <a:ext cx="239888" cy="280817"/>
            </a:xfrm>
            <a:prstGeom prst="rect">
              <a:avLst/>
            </a:prstGeom>
            <a:solidFill>
              <a:srgbClr val="E2231A">
                <a:alpha val="100000"/>
              </a:srgbClr>
            </a:solidFill>
          </p:spPr>
          <p:txBody>
            <a:bodyPr/>
            <a:lstStyle/>
            <a:p/>
          </p:txBody>
        </p:sp>
        <p:sp>
          <p:nvSpPr>
            <p:cNvPr id="54" name="rc54"/>
            <p:cNvSpPr/>
            <p:nvPr/>
          </p:nvSpPr>
          <p:spPr>
            <a:xfrm>
              <a:off x="5294420" y="3607998"/>
              <a:ext cx="239888" cy="700023"/>
            </a:xfrm>
            <a:prstGeom prst="rect">
              <a:avLst/>
            </a:prstGeom>
            <a:solidFill>
              <a:srgbClr val="80BD41">
                <a:alpha val="100000"/>
              </a:srgbClr>
            </a:solidFill>
          </p:spPr>
          <p:txBody>
            <a:bodyPr/>
            <a:lstStyle/>
            <a:p/>
          </p:txBody>
        </p:sp>
        <p:sp>
          <p:nvSpPr>
            <p:cNvPr id="55" name="rc55"/>
            <p:cNvSpPr/>
            <p:nvPr/>
          </p:nvSpPr>
          <p:spPr>
            <a:xfrm>
              <a:off x="5294420" y="3421924"/>
              <a:ext cx="239888" cy="186073"/>
            </a:xfrm>
            <a:prstGeom prst="rect">
              <a:avLst/>
            </a:prstGeom>
            <a:solidFill>
              <a:srgbClr val="E2231A">
                <a:alpha val="100000"/>
              </a:srgbClr>
            </a:solidFill>
          </p:spPr>
          <p:txBody>
            <a:bodyPr/>
            <a:lstStyle/>
            <a:p/>
          </p:txBody>
        </p:sp>
        <p:sp>
          <p:nvSpPr>
            <p:cNvPr id="56" name="rc56"/>
            <p:cNvSpPr/>
            <p:nvPr/>
          </p:nvSpPr>
          <p:spPr>
            <a:xfrm>
              <a:off x="5560963" y="3512239"/>
              <a:ext cx="239888" cy="795782"/>
            </a:xfrm>
            <a:prstGeom prst="rect">
              <a:avLst/>
            </a:prstGeom>
            <a:solidFill>
              <a:srgbClr val="80BD41">
                <a:alpha val="100000"/>
              </a:srgbClr>
            </a:solidFill>
          </p:spPr>
          <p:txBody>
            <a:bodyPr/>
            <a:lstStyle/>
            <a:p/>
          </p:txBody>
        </p:sp>
        <p:sp>
          <p:nvSpPr>
            <p:cNvPr id="57" name="rc57"/>
            <p:cNvSpPr/>
            <p:nvPr/>
          </p:nvSpPr>
          <p:spPr>
            <a:xfrm>
              <a:off x="5560963" y="3413887"/>
              <a:ext cx="239888" cy="98351"/>
            </a:xfrm>
            <a:prstGeom prst="rect">
              <a:avLst/>
            </a:prstGeom>
            <a:solidFill>
              <a:srgbClr val="E2231A">
                <a:alpha val="100000"/>
              </a:srgbClr>
            </a:solidFill>
          </p:spPr>
          <p:txBody>
            <a:bodyPr/>
            <a:lstStyle/>
            <a:p/>
          </p:txBody>
        </p:sp>
        <p:sp>
          <p:nvSpPr>
            <p:cNvPr id="58" name="rc58"/>
            <p:cNvSpPr/>
            <p:nvPr/>
          </p:nvSpPr>
          <p:spPr>
            <a:xfrm>
              <a:off x="5827506" y="3477388"/>
              <a:ext cx="239888" cy="830633"/>
            </a:xfrm>
            <a:prstGeom prst="rect">
              <a:avLst/>
            </a:prstGeom>
            <a:solidFill>
              <a:srgbClr val="80BD41">
                <a:alpha val="100000"/>
              </a:srgbClr>
            </a:solidFill>
          </p:spPr>
          <p:txBody>
            <a:bodyPr/>
            <a:lstStyle/>
            <a:p/>
          </p:txBody>
        </p:sp>
        <p:sp>
          <p:nvSpPr>
            <p:cNvPr id="59" name="rc59"/>
            <p:cNvSpPr/>
            <p:nvPr/>
          </p:nvSpPr>
          <p:spPr>
            <a:xfrm>
              <a:off x="5827506" y="3424366"/>
              <a:ext cx="239888" cy="53021"/>
            </a:xfrm>
            <a:prstGeom prst="rect">
              <a:avLst/>
            </a:prstGeom>
            <a:solidFill>
              <a:srgbClr val="E2231A">
                <a:alpha val="100000"/>
              </a:srgbClr>
            </a:solidFill>
          </p:spPr>
          <p:txBody>
            <a:bodyPr/>
            <a:lstStyle/>
            <a:p/>
          </p:txBody>
        </p:sp>
        <p:sp>
          <p:nvSpPr>
            <p:cNvPr id="60" name="rc60"/>
            <p:cNvSpPr/>
            <p:nvPr/>
          </p:nvSpPr>
          <p:spPr>
            <a:xfrm>
              <a:off x="6094049" y="3535077"/>
              <a:ext cx="239888" cy="772944"/>
            </a:xfrm>
            <a:prstGeom prst="rect">
              <a:avLst/>
            </a:prstGeom>
            <a:solidFill>
              <a:srgbClr val="80BD41">
                <a:alpha val="100000"/>
              </a:srgbClr>
            </a:solidFill>
          </p:spPr>
          <p:txBody>
            <a:bodyPr/>
            <a:lstStyle/>
            <a:p/>
          </p:txBody>
        </p:sp>
        <p:sp>
          <p:nvSpPr>
            <p:cNvPr id="61" name="rc61"/>
            <p:cNvSpPr/>
            <p:nvPr/>
          </p:nvSpPr>
          <p:spPr>
            <a:xfrm>
              <a:off x="6094049" y="3439534"/>
              <a:ext cx="239888" cy="95543"/>
            </a:xfrm>
            <a:prstGeom prst="rect">
              <a:avLst/>
            </a:prstGeom>
            <a:solidFill>
              <a:srgbClr val="E2231A">
                <a:alpha val="100000"/>
              </a:srgbClr>
            </a:solidFill>
          </p:spPr>
          <p:txBody>
            <a:bodyPr/>
            <a:lstStyle/>
            <a:p/>
          </p:txBody>
        </p:sp>
        <p:sp>
          <p:nvSpPr>
            <p:cNvPr id="62" name="rc62"/>
            <p:cNvSpPr/>
            <p:nvPr/>
          </p:nvSpPr>
          <p:spPr>
            <a:xfrm>
              <a:off x="6360593" y="3553874"/>
              <a:ext cx="239888" cy="754146"/>
            </a:xfrm>
            <a:prstGeom prst="rect">
              <a:avLst/>
            </a:prstGeom>
            <a:solidFill>
              <a:srgbClr val="80BD41">
                <a:alpha val="100000"/>
              </a:srgbClr>
            </a:solidFill>
          </p:spPr>
          <p:txBody>
            <a:bodyPr/>
            <a:lstStyle/>
            <a:p/>
          </p:txBody>
        </p:sp>
        <p:sp>
          <p:nvSpPr>
            <p:cNvPr id="63" name="rc63"/>
            <p:cNvSpPr/>
            <p:nvPr/>
          </p:nvSpPr>
          <p:spPr>
            <a:xfrm>
              <a:off x="6360593" y="3470085"/>
              <a:ext cx="239888" cy="83789"/>
            </a:xfrm>
            <a:prstGeom prst="rect">
              <a:avLst/>
            </a:prstGeom>
            <a:solidFill>
              <a:srgbClr val="E2231A">
                <a:alpha val="100000"/>
              </a:srgbClr>
            </a:solidFill>
          </p:spPr>
          <p:txBody>
            <a:bodyPr/>
            <a:lstStyle/>
            <a:p/>
          </p:txBody>
        </p:sp>
        <p:sp>
          <p:nvSpPr>
            <p:cNvPr id="64" name="rc64"/>
            <p:cNvSpPr/>
            <p:nvPr/>
          </p:nvSpPr>
          <p:spPr>
            <a:xfrm>
              <a:off x="6627136" y="3585009"/>
              <a:ext cx="239888" cy="723012"/>
            </a:xfrm>
            <a:prstGeom prst="rect">
              <a:avLst/>
            </a:prstGeom>
            <a:solidFill>
              <a:srgbClr val="80BD41">
                <a:alpha val="100000"/>
              </a:srgbClr>
            </a:solidFill>
          </p:spPr>
          <p:txBody>
            <a:bodyPr/>
            <a:lstStyle/>
            <a:p/>
          </p:txBody>
        </p:sp>
        <p:sp>
          <p:nvSpPr>
            <p:cNvPr id="65" name="rc65"/>
            <p:cNvSpPr/>
            <p:nvPr/>
          </p:nvSpPr>
          <p:spPr>
            <a:xfrm>
              <a:off x="6627136" y="3495645"/>
              <a:ext cx="239888" cy="89363"/>
            </a:xfrm>
            <a:prstGeom prst="rect">
              <a:avLst/>
            </a:prstGeom>
            <a:solidFill>
              <a:srgbClr val="E2231A">
                <a:alpha val="100000"/>
              </a:srgbClr>
            </a:solidFill>
          </p:spPr>
          <p:txBody>
            <a:bodyPr/>
            <a:lstStyle/>
            <a:p/>
          </p:txBody>
        </p:sp>
        <p:sp>
          <p:nvSpPr>
            <p:cNvPr id="66" name="rc66"/>
            <p:cNvSpPr/>
            <p:nvPr/>
          </p:nvSpPr>
          <p:spPr>
            <a:xfrm>
              <a:off x="6893679" y="3603698"/>
              <a:ext cx="239888" cy="704322"/>
            </a:xfrm>
            <a:prstGeom prst="rect">
              <a:avLst/>
            </a:prstGeom>
            <a:solidFill>
              <a:srgbClr val="80BD41">
                <a:alpha val="100000"/>
              </a:srgbClr>
            </a:solidFill>
          </p:spPr>
          <p:txBody>
            <a:bodyPr/>
            <a:lstStyle/>
            <a:p/>
          </p:txBody>
        </p:sp>
        <p:sp>
          <p:nvSpPr>
            <p:cNvPr id="67" name="rc67"/>
            <p:cNvSpPr/>
            <p:nvPr/>
          </p:nvSpPr>
          <p:spPr>
            <a:xfrm>
              <a:off x="6893679" y="3507658"/>
              <a:ext cx="239888" cy="96040"/>
            </a:xfrm>
            <a:prstGeom prst="rect">
              <a:avLst/>
            </a:prstGeom>
            <a:solidFill>
              <a:srgbClr val="E2231A">
                <a:alpha val="100000"/>
              </a:srgbClr>
            </a:solidFill>
          </p:spPr>
          <p:txBody>
            <a:bodyPr/>
            <a:lstStyle/>
            <a:p/>
          </p:txBody>
        </p:sp>
        <p:sp>
          <p:nvSpPr>
            <p:cNvPr id="68" name="rc68"/>
            <p:cNvSpPr/>
            <p:nvPr/>
          </p:nvSpPr>
          <p:spPr>
            <a:xfrm>
              <a:off x="7160222" y="3620811"/>
              <a:ext cx="239888" cy="687210"/>
            </a:xfrm>
            <a:prstGeom prst="rect">
              <a:avLst/>
            </a:prstGeom>
            <a:solidFill>
              <a:srgbClr val="80BD41">
                <a:alpha val="100000"/>
              </a:srgbClr>
            </a:solidFill>
          </p:spPr>
          <p:txBody>
            <a:bodyPr/>
            <a:lstStyle/>
            <a:p/>
          </p:txBody>
        </p:sp>
        <p:sp>
          <p:nvSpPr>
            <p:cNvPr id="69" name="rc69"/>
            <p:cNvSpPr/>
            <p:nvPr/>
          </p:nvSpPr>
          <p:spPr>
            <a:xfrm>
              <a:off x="7160222" y="3508933"/>
              <a:ext cx="239888" cy="111877"/>
            </a:xfrm>
            <a:prstGeom prst="rect">
              <a:avLst/>
            </a:prstGeom>
            <a:solidFill>
              <a:srgbClr val="E2231A">
                <a:alpha val="100000"/>
              </a:srgbClr>
            </a:solidFill>
          </p:spPr>
          <p:txBody>
            <a:bodyPr/>
            <a:lstStyle/>
            <a:p/>
          </p:txBody>
        </p:sp>
        <p:sp>
          <p:nvSpPr>
            <p:cNvPr id="70" name="rc70"/>
            <p:cNvSpPr/>
            <p:nvPr/>
          </p:nvSpPr>
          <p:spPr>
            <a:xfrm>
              <a:off x="7426765" y="3594084"/>
              <a:ext cx="239888" cy="713937"/>
            </a:xfrm>
            <a:prstGeom prst="rect">
              <a:avLst/>
            </a:prstGeom>
            <a:solidFill>
              <a:srgbClr val="80BD41">
                <a:alpha val="100000"/>
              </a:srgbClr>
            </a:solidFill>
          </p:spPr>
          <p:txBody>
            <a:bodyPr/>
            <a:lstStyle/>
            <a:p/>
          </p:txBody>
        </p:sp>
        <p:sp>
          <p:nvSpPr>
            <p:cNvPr id="71" name="rc71"/>
            <p:cNvSpPr/>
            <p:nvPr/>
          </p:nvSpPr>
          <p:spPr>
            <a:xfrm>
              <a:off x="7426765" y="3505843"/>
              <a:ext cx="239888" cy="88240"/>
            </a:xfrm>
            <a:prstGeom prst="rect">
              <a:avLst/>
            </a:prstGeom>
            <a:solidFill>
              <a:srgbClr val="E2231A">
                <a:alpha val="100000"/>
              </a:srgbClr>
            </a:solidFill>
          </p:spPr>
          <p:txBody>
            <a:bodyPr/>
            <a:lstStyle/>
            <a:p/>
          </p:txBody>
        </p:sp>
        <p:sp>
          <p:nvSpPr>
            <p:cNvPr id="72" name="rc72"/>
            <p:cNvSpPr/>
            <p:nvPr/>
          </p:nvSpPr>
          <p:spPr>
            <a:xfrm>
              <a:off x="7693308" y="3573190"/>
              <a:ext cx="239888" cy="734830"/>
            </a:xfrm>
            <a:prstGeom prst="rect">
              <a:avLst/>
            </a:prstGeom>
            <a:solidFill>
              <a:srgbClr val="80BD41">
                <a:alpha val="100000"/>
              </a:srgbClr>
            </a:solidFill>
          </p:spPr>
          <p:txBody>
            <a:bodyPr/>
            <a:lstStyle/>
            <a:p/>
          </p:txBody>
        </p:sp>
        <p:sp>
          <p:nvSpPr>
            <p:cNvPr id="73" name="rc73"/>
            <p:cNvSpPr/>
            <p:nvPr/>
          </p:nvSpPr>
          <p:spPr>
            <a:xfrm>
              <a:off x="7693308" y="3500507"/>
              <a:ext cx="239888" cy="72683"/>
            </a:xfrm>
            <a:prstGeom prst="rect">
              <a:avLst/>
            </a:prstGeom>
            <a:solidFill>
              <a:srgbClr val="E2231A">
                <a:alpha val="100000"/>
              </a:srgbClr>
            </a:solidFill>
          </p:spPr>
          <p:txBody>
            <a:bodyPr/>
            <a:lstStyle/>
            <a:p/>
          </p:txBody>
        </p:sp>
        <p:sp>
          <p:nvSpPr>
            <p:cNvPr id="74" name="rc74"/>
            <p:cNvSpPr/>
            <p:nvPr/>
          </p:nvSpPr>
          <p:spPr>
            <a:xfrm>
              <a:off x="7959851" y="3579845"/>
              <a:ext cx="239888" cy="728176"/>
            </a:xfrm>
            <a:prstGeom prst="rect">
              <a:avLst/>
            </a:prstGeom>
            <a:solidFill>
              <a:srgbClr val="80BD41">
                <a:alpha val="100000"/>
              </a:srgbClr>
            </a:solidFill>
          </p:spPr>
          <p:txBody>
            <a:bodyPr/>
            <a:lstStyle/>
            <a:p/>
          </p:txBody>
        </p:sp>
        <p:sp>
          <p:nvSpPr>
            <p:cNvPr id="75" name="rc75"/>
            <p:cNvSpPr/>
            <p:nvPr/>
          </p:nvSpPr>
          <p:spPr>
            <a:xfrm>
              <a:off x="7959851" y="3498929"/>
              <a:ext cx="239888" cy="80915"/>
            </a:xfrm>
            <a:prstGeom prst="rect">
              <a:avLst/>
            </a:prstGeom>
            <a:solidFill>
              <a:srgbClr val="E2231A">
                <a:alpha val="100000"/>
              </a:srgbClr>
            </a:solidFill>
          </p:spPr>
          <p:txBody>
            <a:bodyPr/>
            <a:lstStyle/>
            <a:p/>
          </p:txBody>
        </p:sp>
        <p:sp>
          <p:nvSpPr>
            <p:cNvPr id="76" name="pl76"/>
            <p:cNvSpPr/>
            <p:nvPr/>
          </p:nvSpPr>
          <p:spPr>
            <a:xfrm>
              <a:off x="1416218" y="2162083"/>
              <a:ext cx="6663577" cy="625898"/>
            </a:xfrm>
            <a:custGeom>
              <a:avLst/>
              <a:pathLst>
                <a:path w="6663577" h="625898">
                  <a:moveTo>
                    <a:pt x="0" y="223535"/>
                  </a:moveTo>
                  <a:lnTo>
                    <a:pt x="266543" y="111767"/>
                  </a:lnTo>
                  <a:lnTo>
                    <a:pt x="533086" y="89414"/>
                  </a:lnTo>
                  <a:lnTo>
                    <a:pt x="799629" y="44707"/>
                  </a:lnTo>
                  <a:lnTo>
                    <a:pt x="1066172" y="22353"/>
                  </a:lnTo>
                  <a:lnTo>
                    <a:pt x="1332715" y="67060"/>
                  </a:lnTo>
                  <a:lnTo>
                    <a:pt x="1599258" y="22353"/>
                  </a:lnTo>
                  <a:lnTo>
                    <a:pt x="1865801" y="223535"/>
                  </a:lnTo>
                  <a:lnTo>
                    <a:pt x="2132344" y="0"/>
                  </a:lnTo>
                  <a:lnTo>
                    <a:pt x="2398888" y="89414"/>
                  </a:lnTo>
                  <a:lnTo>
                    <a:pt x="2665431" y="67060"/>
                  </a:lnTo>
                  <a:lnTo>
                    <a:pt x="2931974" y="156474"/>
                  </a:lnTo>
                  <a:lnTo>
                    <a:pt x="3198517" y="67060"/>
                  </a:lnTo>
                  <a:lnTo>
                    <a:pt x="3465060" y="111767"/>
                  </a:lnTo>
                  <a:lnTo>
                    <a:pt x="3731603" y="625898"/>
                  </a:lnTo>
                  <a:lnTo>
                    <a:pt x="3998146" y="380009"/>
                  </a:lnTo>
                  <a:lnTo>
                    <a:pt x="4264689" y="156474"/>
                  </a:lnTo>
                  <a:lnTo>
                    <a:pt x="4531233" y="44707"/>
                  </a:lnTo>
                  <a:lnTo>
                    <a:pt x="4797776" y="156474"/>
                  </a:lnTo>
                  <a:lnTo>
                    <a:pt x="5064319" y="134121"/>
                  </a:lnTo>
                  <a:lnTo>
                    <a:pt x="5330862" y="156474"/>
                  </a:lnTo>
                  <a:lnTo>
                    <a:pt x="5597405" y="178828"/>
                  </a:lnTo>
                  <a:lnTo>
                    <a:pt x="5863948" y="223535"/>
                  </a:lnTo>
                  <a:lnTo>
                    <a:pt x="6130491" y="156474"/>
                  </a:lnTo>
                  <a:lnTo>
                    <a:pt x="6397034" y="111767"/>
                  </a:lnTo>
                  <a:lnTo>
                    <a:pt x="6663577" y="13412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37841" y="33249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3275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3219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859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334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3596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72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6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64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36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08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337.2</a:t>
              </a:r>
            </a:p>
          </p:txBody>
        </p:sp>
        <p:sp>
          <p:nvSpPr>
            <p:cNvPr id="111" name="tx111"/>
            <p:cNvSpPr/>
            <p:nvPr/>
          </p:nvSpPr>
          <p:spPr>
            <a:xfrm>
              <a:off x="1324790" y="3485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2" name="tx112"/>
            <p:cNvSpPr/>
            <p:nvPr/>
          </p:nvSpPr>
          <p:spPr>
            <a:xfrm>
              <a:off x="2631380" y="3880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363.5</a:t>
              </a:r>
            </a:p>
          </p:txBody>
        </p:sp>
        <p:sp>
          <p:nvSpPr>
            <p:cNvPr id="113" name="tx113"/>
            <p:cNvSpPr/>
            <p:nvPr/>
          </p:nvSpPr>
          <p:spPr>
            <a:xfrm>
              <a:off x="2657505" y="34591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4" name="tx114"/>
            <p:cNvSpPr/>
            <p:nvPr/>
          </p:nvSpPr>
          <p:spPr>
            <a:xfrm>
              <a:off x="3964096" y="3877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365.9</a:t>
              </a:r>
            </a:p>
          </p:txBody>
        </p:sp>
        <p:sp>
          <p:nvSpPr>
            <p:cNvPr id="115" name="tx115"/>
            <p:cNvSpPr/>
            <p:nvPr/>
          </p:nvSpPr>
          <p:spPr>
            <a:xfrm>
              <a:off x="3990221" y="3452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6" name="tx116"/>
            <p:cNvSpPr/>
            <p:nvPr/>
          </p:nvSpPr>
          <p:spPr>
            <a:xfrm>
              <a:off x="5335988" y="39229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7" name="tx117"/>
            <p:cNvSpPr/>
            <p:nvPr/>
          </p:nvSpPr>
          <p:spPr>
            <a:xfrm>
              <a:off x="5322937" y="3479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18" name="tx118"/>
            <p:cNvSpPr/>
            <p:nvPr/>
          </p:nvSpPr>
          <p:spPr>
            <a:xfrm>
              <a:off x="6402160" y="38958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9" name="tx119"/>
            <p:cNvSpPr/>
            <p:nvPr/>
          </p:nvSpPr>
          <p:spPr>
            <a:xfrm>
              <a:off x="6389109" y="34768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20" name="tx120"/>
            <p:cNvSpPr/>
            <p:nvPr/>
          </p:nvSpPr>
          <p:spPr>
            <a:xfrm>
              <a:off x="6629527" y="3911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334.6</a:t>
              </a:r>
            </a:p>
          </p:txBody>
        </p:sp>
        <p:sp>
          <p:nvSpPr>
            <p:cNvPr id="121" name="tx121"/>
            <p:cNvSpPr/>
            <p:nvPr/>
          </p:nvSpPr>
          <p:spPr>
            <a:xfrm>
              <a:off x="6655652" y="35064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2" name="tx122"/>
            <p:cNvSpPr/>
            <p:nvPr/>
          </p:nvSpPr>
          <p:spPr>
            <a:xfrm>
              <a:off x="6935247" y="392076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3" name="tx123"/>
            <p:cNvSpPr/>
            <p:nvPr/>
          </p:nvSpPr>
          <p:spPr>
            <a:xfrm>
              <a:off x="6922195" y="352090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4" name="tx124"/>
            <p:cNvSpPr/>
            <p:nvPr/>
          </p:nvSpPr>
          <p:spPr>
            <a:xfrm>
              <a:off x="7162613" y="3929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25" name="tx125"/>
            <p:cNvSpPr/>
            <p:nvPr/>
          </p:nvSpPr>
          <p:spPr>
            <a:xfrm>
              <a:off x="7188738" y="3529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26" name="tx126"/>
            <p:cNvSpPr/>
            <p:nvPr/>
          </p:nvSpPr>
          <p:spPr>
            <a:xfrm>
              <a:off x="7429156" y="3915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7" name="tx127"/>
            <p:cNvSpPr/>
            <p:nvPr/>
          </p:nvSpPr>
          <p:spPr>
            <a:xfrm>
              <a:off x="7455282" y="3514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8" name="tx128"/>
            <p:cNvSpPr/>
            <p:nvPr/>
          </p:nvSpPr>
          <p:spPr>
            <a:xfrm>
              <a:off x="7695699" y="3905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29" name="tx129"/>
            <p:cNvSpPr/>
            <p:nvPr/>
          </p:nvSpPr>
          <p:spPr>
            <a:xfrm>
              <a:off x="7721825" y="35017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30" name="tx130"/>
            <p:cNvSpPr/>
            <p:nvPr/>
          </p:nvSpPr>
          <p:spPr>
            <a:xfrm>
              <a:off x="8001419" y="390883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31" name="tx131"/>
            <p:cNvSpPr/>
            <p:nvPr/>
          </p:nvSpPr>
          <p:spPr>
            <a:xfrm>
              <a:off x="7988368" y="3504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76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95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11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17291" cy="129091"/>
            </a:xfrm>
            <a:prstGeom prst="rect">
              <a:avLst/>
            </a:prstGeom>
            <a:solidFill>
              <a:srgbClr val="80BD41">
                <a:alpha val="100000"/>
              </a:srgbClr>
            </a:solidFill>
          </p:spPr>
          <p:txBody>
            <a:bodyPr/>
            <a:lstStyle/>
            <a:p/>
          </p:txBody>
        </p:sp>
        <p:sp>
          <p:nvSpPr>
            <p:cNvPr id="175" name="rc175"/>
            <p:cNvSpPr/>
            <p:nvPr/>
          </p:nvSpPr>
          <p:spPr>
            <a:xfrm>
              <a:off x="7213564" y="5954972"/>
              <a:ext cx="657439" cy="129091"/>
            </a:xfrm>
            <a:prstGeom prst="rect">
              <a:avLst/>
            </a:prstGeom>
            <a:solidFill>
              <a:srgbClr val="E2231A">
                <a:alpha val="100000"/>
              </a:srgbClr>
            </a:solidFill>
          </p:spPr>
          <p:txBody>
            <a:bodyPr/>
            <a:lstStyle/>
            <a:p/>
          </p:txBody>
        </p:sp>
        <p:sp>
          <p:nvSpPr>
            <p:cNvPr id="176" name="rc176"/>
            <p:cNvSpPr/>
            <p:nvPr/>
          </p:nvSpPr>
          <p:spPr>
            <a:xfrm>
              <a:off x="1296273" y="5793607"/>
              <a:ext cx="5765730" cy="129091"/>
            </a:xfrm>
            <a:prstGeom prst="rect">
              <a:avLst/>
            </a:prstGeom>
            <a:solidFill>
              <a:srgbClr val="80BD41">
                <a:alpha val="100000"/>
              </a:srgbClr>
            </a:solidFill>
          </p:spPr>
          <p:txBody>
            <a:bodyPr/>
            <a:lstStyle/>
            <a:p/>
          </p:txBody>
        </p:sp>
        <p:sp>
          <p:nvSpPr>
            <p:cNvPr id="177" name="rc177"/>
            <p:cNvSpPr/>
            <p:nvPr/>
          </p:nvSpPr>
          <p:spPr>
            <a:xfrm>
              <a:off x="7062004" y="5793607"/>
              <a:ext cx="570300" cy="129091"/>
            </a:xfrm>
            <a:prstGeom prst="rect">
              <a:avLst/>
            </a:prstGeom>
            <a:solidFill>
              <a:srgbClr val="E2231A">
                <a:alpha val="100000"/>
              </a:srgbClr>
            </a:solidFill>
          </p:spPr>
          <p:txBody>
            <a:bodyPr/>
            <a:lstStyle/>
            <a:p/>
          </p:txBody>
        </p:sp>
        <p:sp>
          <p:nvSpPr>
            <p:cNvPr id="178" name="rc178"/>
            <p:cNvSpPr/>
            <p:nvPr/>
          </p:nvSpPr>
          <p:spPr>
            <a:xfrm>
              <a:off x="1296273" y="5632243"/>
              <a:ext cx="5713515" cy="129091"/>
            </a:xfrm>
            <a:prstGeom prst="rect">
              <a:avLst/>
            </a:prstGeom>
            <a:solidFill>
              <a:srgbClr val="80BD41">
                <a:alpha val="100000"/>
              </a:srgbClr>
            </a:solidFill>
          </p:spPr>
          <p:txBody>
            <a:bodyPr/>
            <a:lstStyle/>
            <a:p/>
          </p:txBody>
        </p:sp>
        <p:sp>
          <p:nvSpPr>
            <p:cNvPr id="179" name="rc179"/>
            <p:cNvSpPr/>
            <p:nvPr/>
          </p:nvSpPr>
          <p:spPr>
            <a:xfrm>
              <a:off x="7009789" y="5632243"/>
              <a:ext cx="634891" cy="129091"/>
            </a:xfrm>
            <a:prstGeom prst="rect">
              <a:avLst/>
            </a:prstGeom>
            <a:solidFill>
              <a:srgbClr val="E2231A">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164484"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84" name="tx184"/>
            <p:cNvSpPr/>
            <p:nvPr/>
          </p:nvSpPr>
          <p:spPr>
            <a:xfrm>
              <a:off x="743679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85" name="tx185"/>
            <p:cNvSpPr/>
            <p:nvPr/>
          </p:nvSpPr>
          <p:spPr>
            <a:xfrm>
              <a:off x="404350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340.1</a:t>
              </a:r>
            </a:p>
          </p:txBody>
        </p:sp>
        <p:sp>
          <p:nvSpPr>
            <p:cNvPr id="186" name="tx186"/>
            <p:cNvSpPr/>
            <p:nvPr/>
          </p:nvSpPr>
          <p:spPr>
            <a:xfrm>
              <a:off x="724166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87" name="tx187"/>
            <p:cNvSpPr/>
            <p:nvPr/>
          </p:nvSpPr>
          <p:spPr>
            <a:xfrm>
              <a:off x="4062597"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188" name="tx188"/>
            <p:cNvSpPr/>
            <p:nvPr/>
          </p:nvSpPr>
          <p:spPr>
            <a:xfrm>
              <a:off x="722174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(90 %) fue la misma que en 2019 (90 %).
El número de niños vacunados con la MCV1 disminuyó un 3 % en comparación con 2019.
El número de lactantes supervivientes disminuyó aproximadamente un 3 % en comparación con 2019.
En 2025 se vacunaron menos niños que en 2019.
En 2025, hubo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8469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488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2935"/>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05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5263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16754"/>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087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499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9405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187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969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751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4532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314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209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878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66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844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223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29537" y="4952633"/>
              <a:ext cx="529036" cy="0"/>
            </a:xfrm>
            <a:prstGeom prst="rect">
              <a:avLst/>
            </a:prstGeom>
            <a:solidFill>
              <a:srgbClr val="1CABE2">
                <a:alpha val="100000"/>
              </a:srgbClr>
            </a:solidFill>
          </p:spPr>
          <p:txBody>
            <a:bodyPr/>
            <a:lstStyle/>
            <a:p/>
          </p:txBody>
        </p:sp>
        <p:sp>
          <p:nvSpPr>
            <p:cNvPr id="24" name="rc24"/>
            <p:cNvSpPr/>
            <p:nvPr/>
          </p:nvSpPr>
          <p:spPr>
            <a:xfrm>
              <a:off x="1317355" y="4952633"/>
              <a:ext cx="529036" cy="0"/>
            </a:xfrm>
            <a:prstGeom prst="rect">
              <a:avLst/>
            </a:prstGeom>
            <a:solidFill>
              <a:srgbClr val="1CABE2">
                <a:alpha val="100000"/>
              </a:srgbClr>
            </a:solidFill>
          </p:spPr>
          <p:txBody>
            <a:bodyPr/>
            <a:lstStyle/>
            <a:p/>
          </p:txBody>
        </p:sp>
        <p:sp>
          <p:nvSpPr>
            <p:cNvPr id="25" name="rc25"/>
            <p:cNvSpPr/>
            <p:nvPr/>
          </p:nvSpPr>
          <p:spPr>
            <a:xfrm>
              <a:off x="1905174" y="4952633"/>
              <a:ext cx="529036" cy="0"/>
            </a:xfrm>
            <a:prstGeom prst="rect">
              <a:avLst/>
            </a:prstGeom>
            <a:solidFill>
              <a:srgbClr val="1CABE2">
                <a:alpha val="100000"/>
              </a:srgbClr>
            </a:solidFill>
          </p:spPr>
          <p:txBody>
            <a:bodyPr/>
            <a:lstStyle/>
            <a:p/>
          </p:txBody>
        </p:sp>
        <p:sp>
          <p:nvSpPr>
            <p:cNvPr id="26" name="rc26"/>
            <p:cNvSpPr/>
            <p:nvPr/>
          </p:nvSpPr>
          <p:spPr>
            <a:xfrm>
              <a:off x="2492992" y="4016754"/>
              <a:ext cx="529036" cy="935878"/>
            </a:xfrm>
            <a:prstGeom prst="rect">
              <a:avLst/>
            </a:prstGeom>
            <a:solidFill>
              <a:srgbClr val="1CABE2">
                <a:alpha val="100000"/>
              </a:srgbClr>
            </a:solidFill>
          </p:spPr>
          <p:txBody>
            <a:bodyPr/>
            <a:lstStyle/>
            <a:p/>
          </p:txBody>
        </p:sp>
        <p:sp>
          <p:nvSpPr>
            <p:cNvPr id="27" name="rc27"/>
            <p:cNvSpPr/>
            <p:nvPr/>
          </p:nvSpPr>
          <p:spPr>
            <a:xfrm>
              <a:off x="3080810" y="4952633"/>
              <a:ext cx="529036" cy="0"/>
            </a:xfrm>
            <a:prstGeom prst="rect">
              <a:avLst/>
            </a:prstGeom>
            <a:solidFill>
              <a:srgbClr val="1CABE2">
                <a:alpha val="100000"/>
              </a:srgbClr>
            </a:solidFill>
          </p:spPr>
          <p:txBody>
            <a:bodyPr/>
            <a:lstStyle/>
            <a:p/>
          </p:txBody>
        </p:sp>
        <p:sp>
          <p:nvSpPr>
            <p:cNvPr id="28" name="rc28"/>
            <p:cNvSpPr/>
            <p:nvPr/>
          </p:nvSpPr>
          <p:spPr>
            <a:xfrm>
              <a:off x="3668628" y="4952633"/>
              <a:ext cx="529036" cy="0"/>
            </a:xfrm>
            <a:prstGeom prst="rect">
              <a:avLst/>
            </a:prstGeom>
            <a:solidFill>
              <a:srgbClr val="1CABE2">
                <a:alpha val="100000"/>
              </a:srgbClr>
            </a:solidFill>
          </p:spPr>
          <p:txBody>
            <a:bodyPr/>
            <a:lstStyle/>
            <a:p/>
          </p:txBody>
        </p:sp>
        <p:sp>
          <p:nvSpPr>
            <p:cNvPr id="29" name="rc29"/>
            <p:cNvSpPr/>
            <p:nvPr/>
          </p:nvSpPr>
          <p:spPr>
            <a:xfrm>
              <a:off x="4256446" y="4952633"/>
              <a:ext cx="529036" cy="0"/>
            </a:xfrm>
            <a:prstGeom prst="rect">
              <a:avLst/>
            </a:prstGeom>
            <a:solidFill>
              <a:srgbClr val="1CABE2">
                <a:alpha val="100000"/>
              </a:srgbClr>
            </a:solidFill>
          </p:spPr>
          <p:txBody>
            <a:bodyPr/>
            <a:lstStyle/>
            <a:p/>
          </p:txBody>
        </p:sp>
        <p:sp>
          <p:nvSpPr>
            <p:cNvPr id="30" name="rc30"/>
            <p:cNvSpPr/>
            <p:nvPr/>
          </p:nvSpPr>
          <p:spPr>
            <a:xfrm>
              <a:off x="4844265" y="4952633"/>
              <a:ext cx="529036" cy="0"/>
            </a:xfrm>
            <a:prstGeom prst="rect">
              <a:avLst/>
            </a:prstGeom>
            <a:solidFill>
              <a:srgbClr val="1CABE2">
                <a:alpha val="100000"/>
              </a:srgbClr>
            </a:solidFill>
          </p:spPr>
          <p:txBody>
            <a:bodyPr/>
            <a:lstStyle/>
            <a:p/>
          </p:txBody>
        </p:sp>
        <p:sp>
          <p:nvSpPr>
            <p:cNvPr id="31" name="rc31"/>
            <p:cNvSpPr/>
            <p:nvPr/>
          </p:nvSpPr>
          <p:spPr>
            <a:xfrm>
              <a:off x="5432083" y="4952633"/>
              <a:ext cx="529036" cy="0"/>
            </a:xfrm>
            <a:prstGeom prst="rect">
              <a:avLst/>
            </a:prstGeom>
            <a:solidFill>
              <a:srgbClr val="1CABE2">
                <a:alpha val="100000"/>
              </a:srgbClr>
            </a:solidFill>
          </p:spPr>
          <p:txBody>
            <a:bodyPr/>
            <a:lstStyle/>
            <a:p/>
          </p:txBody>
        </p:sp>
        <p:sp>
          <p:nvSpPr>
            <p:cNvPr id="32" name="rc32"/>
            <p:cNvSpPr/>
            <p:nvPr/>
          </p:nvSpPr>
          <p:spPr>
            <a:xfrm>
              <a:off x="6019901" y="4952633"/>
              <a:ext cx="529036" cy="0"/>
            </a:xfrm>
            <a:prstGeom prst="rect">
              <a:avLst/>
            </a:prstGeom>
            <a:solidFill>
              <a:srgbClr val="1CABE2">
                <a:alpha val="100000"/>
              </a:srgbClr>
            </a:solidFill>
          </p:spPr>
          <p:txBody>
            <a:bodyPr/>
            <a:lstStyle/>
            <a:p/>
          </p:txBody>
        </p:sp>
        <p:sp>
          <p:nvSpPr>
            <p:cNvPr id="33" name="rc33"/>
            <p:cNvSpPr/>
            <p:nvPr/>
          </p:nvSpPr>
          <p:spPr>
            <a:xfrm>
              <a:off x="6607719" y="4952633"/>
              <a:ext cx="529036" cy="0"/>
            </a:xfrm>
            <a:prstGeom prst="rect">
              <a:avLst/>
            </a:prstGeom>
            <a:solidFill>
              <a:srgbClr val="1CABE2">
                <a:alpha val="100000"/>
              </a:srgbClr>
            </a:solidFill>
          </p:spPr>
          <p:txBody>
            <a:bodyPr/>
            <a:lstStyle/>
            <a:p/>
          </p:txBody>
        </p:sp>
        <p:sp>
          <p:nvSpPr>
            <p:cNvPr id="34" name="pl34"/>
            <p:cNvSpPr/>
            <p:nvPr/>
          </p:nvSpPr>
          <p:spPr>
            <a:xfrm>
              <a:off x="994055" y="2020212"/>
              <a:ext cx="5878181" cy="467939"/>
            </a:xfrm>
            <a:custGeom>
              <a:avLst/>
              <a:pathLst>
                <a:path w="5878181" h="467939">
                  <a:moveTo>
                    <a:pt x="0" y="467939"/>
                  </a:moveTo>
                  <a:lnTo>
                    <a:pt x="587818" y="155979"/>
                  </a:lnTo>
                  <a:lnTo>
                    <a:pt x="1175636" y="0"/>
                  </a:lnTo>
                  <a:lnTo>
                    <a:pt x="1763454" y="155979"/>
                  </a:lnTo>
                  <a:lnTo>
                    <a:pt x="2351272" y="124783"/>
                  </a:lnTo>
                  <a:lnTo>
                    <a:pt x="2939090" y="155979"/>
                  </a:lnTo>
                  <a:lnTo>
                    <a:pt x="3526909" y="187175"/>
                  </a:lnTo>
                  <a:lnTo>
                    <a:pt x="4114727" y="249567"/>
                  </a:lnTo>
                  <a:lnTo>
                    <a:pt x="4702545" y="155979"/>
                  </a:lnTo>
                  <a:lnTo>
                    <a:pt x="5290363" y="93587"/>
                  </a:lnTo>
                  <a:lnTo>
                    <a:pt x="5878181" y="124783"/>
                  </a:lnTo>
                </a:path>
              </a:pathLst>
            </a:custGeom>
            <a:ln w="27101" cap="flat">
              <a:solidFill>
                <a:srgbClr val="00833D">
                  <a:alpha val="100000"/>
                </a:srgbClr>
              </a:solidFill>
              <a:prstDash val="solid"/>
              <a:round/>
            </a:ln>
          </p:spPr>
          <p:txBody>
            <a:bodyPr/>
            <a:lstStyle/>
            <a:p/>
          </p:txBody>
        </p:sp>
        <p:sp>
          <p:nvSpPr>
            <p:cNvPr id="35" name="pl35"/>
            <p:cNvSpPr/>
            <p:nvPr/>
          </p:nvSpPr>
          <p:spPr>
            <a:xfrm>
              <a:off x="1581874" y="2176192"/>
              <a:ext cx="5290363" cy="686311"/>
            </a:xfrm>
            <a:custGeom>
              <a:avLst/>
              <a:pathLst>
                <a:path w="5290363" h="686311">
                  <a:moveTo>
                    <a:pt x="0" y="686311"/>
                  </a:moveTo>
                  <a:lnTo>
                    <a:pt x="587818" y="0"/>
                  </a:lnTo>
                  <a:lnTo>
                    <a:pt x="1175636" y="343155"/>
                  </a:lnTo>
                  <a:lnTo>
                    <a:pt x="1763454" y="343155"/>
                  </a:lnTo>
                  <a:lnTo>
                    <a:pt x="2351272" y="311959"/>
                  </a:lnTo>
                  <a:lnTo>
                    <a:pt x="2939090" y="311959"/>
                  </a:lnTo>
                  <a:lnTo>
                    <a:pt x="3526909" y="561527"/>
                  </a:lnTo>
                  <a:lnTo>
                    <a:pt x="4114727" y="343155"/>
                  </a:lnTo>
                  <a:lnTo>
                    <a:pt x="4702545" y="311959"/>
                  </a:lnTo>
                  <a:lnTo>
                    <a:pt x="5290363" y="155979"/>
                  </a:lnTo>
                </a:path>
              </a:pathLst>
            </a:custGeom>
            <a:ln w="27101" cap="flat">
              <a:solidFill>
                <a:srgbClr val="002759">
                  <a:alpha val="100000"/>
                </a:srgbClr>
              </a:solidFill>
              <a:prstDash val="solid"/>
              <a:round/>
            </a:ln>
          </p:spPr>
          <p:txBody>
            <a:bodyPr/>
            <a:lstStyle/>
            <a:p/>
          </p:txBody>
        </p:sp>
        <p:sp>
          <p:nvSpPr>
            <p:cNvPr id="36" name="pt36"/>
            <p:cNvSpPr/>
            <p:nvPr/>
          </p:nvSpPr>
          <p:spPr>
            <a:xfrm>
              <a:off x="962454"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550272"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38090"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25909"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1372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0154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48936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077181"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65000"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52818"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4063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550272"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138090"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725909"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13727"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01545"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89363"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077181"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665000"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5281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40636"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96089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15487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3653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24351" y="3888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1" name="tx61"/>
            <p:cNvSpPr/>
            <p:nvPr/>
          </p:nvSpPr>
          <p:spPr>
            <a:xfrm>
              <a:off x="331216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89998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48780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07562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66344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5126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3907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pl68"/>
            <p:cNvSpPr/>
            <p:nvPr/>
          </p:nvSpPr>
          <p:spPr>
            <a:xfrm>
              <a:off x="6878328" y="2153071"/>
              <a:ext cx="1339135" cy="1775281"/>
            </a:xfrm>
            <a:custGeom>
              <a:avLst/>
              <a:pathLst>
                <a:path w="1339135" h="1775281">
                  <a:moveTo>
                    <a:pt x="1339135" y="1775281"/>
                  </a:moveTo>
                  <a:lnTo>
                    <a:pt x="0" y="0"/>
                  </a:lnTo>
                </a:path>
              </a:pathLst>
            </a:custGeom>
          </p:spPr>
          <p:txBody>
            <a:bodyPr/>
            <a:lstStyle/>
            <a:p/>
          </p:txBody>
        </p:sp>
        <p:sp>
          <p:nvSpPr>
            <p:cNvPr id="69" name="pg69"/>
            <p:cNvSpPr/>
            <p:nvPr/>
          </p:nvSpPr>
          <p:spPr>
            <a:xfrm>
              <a:off x="7793724" y="39283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39694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1" name="rc71"/>
            <p:cNvSpPr/>
            <p:nvPr/>
          </p:nvSpPr>
          <p:spPr>
            <a:xfrm>
              <a:off x="641364" y="1578789"/>
              <a:ext cx="7994327" cy="3534502"/>
            </a:xfrm>
            <a:prstGeom prst="rect">
              <a:avLst/>
            </a:prstGeom>
            <a:ln w="13550" cap="rnd">
              <a:solidFill>
                <a:srgbClr val="BEBEBE">
                  <a:alpha val="100000"/>
                </a:srgbClr>
              </a:solidFill>
              <a:prstDash val="solid"/>
              <a:round/>
            </a:ln>
          </p:spPr>
          <p:txBody>
            <a:bodyPr/>
            <a:lstStyle/>
            <a:p/>
          </p:txBody>
        </p:sp>
        <p:sp>
          <p:nvSpPr>
            <p:cNvPr id="72" name="tx72"/>
            <p:cNvSpPr/>
            <p:nvPr/>
          </p:nvSpPr>
          <p:spPr>
            <a:xfrm>
              <a:off x="50810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3970927"/>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4" name="tx74"/>
            <p:cNvSpPr/>
            <p:nvPr/>
          </p:nvSpPr>
          <p:spPr>
            <a:xfrm>
              <a:off x="508103" y="3035048"/>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5" name="tx75"/>
            <p:cNvSpPr/>
            <p:nvPr/>
          </p:nvSpPr>
          <p:spPr>
            <a:xfrm>
              <a:off x="508103" y="209755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6" name="tx76"/>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8" name="tx78"/>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0" name="tx80"/>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1" name="tx81"/>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2" name="tx82"/>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3" name="tx83"/>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4" name="tx84"/>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5" name="tx85"/>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6" name="tx86"/>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7" name="tx87"/>
            <p:cNvSpPr/>
            <p:nvPr/>
          </p:nvSpPr>
          <p:spPr>
            <a:xfrm rot="-5400000">
              <a:off x="82653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8" name="tx88"/>
            <p:cNvSpPr/>
            <p:nvPr/>
          </p:nvSpPr>
          <p:spPr>
            <a:xfrm rot="-5400000">
              <a:off x="143965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9" name="tx89"/>
            <p:cNvSpPr/>
            <p:nvPr/>
          </p:nvSpPr>
          <p:spPr>
            <a:xfrm rot="-5400000">
              <a:off x="202746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0" name="tx90"/>
            <p:cNvSpPr/>
            <p:nvPr/>
          </p:nvSpPr>
          <p:spPr>
            <a:xfrm rot="-5400000">
              <a:off x="261528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320310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2" name="tx92"/>
            <p:cNvSpPr/>
            <p:nvPr/>
          </p:nvSpPr>
          <p:spPr>
            <a:xfrm rot="-5400000">
              <a:off x="379092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3" name="tx93"/>
            <p:cNvSpPr/>
            <p:nvPr/>
          </p:nvSpPr>
          <p:spPr>
            <a:xfrm rot="-5400000">
              <a:off x="437874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4" name="tx94"/>
            <p:cNvSpPr/>
            <p:nvPr/>
          </p:nvSpPr>
          <p:spPr>
            <a:xfrm rot="-5400000">
              <a:off x="496655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555434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6" name="tx96"/>
            <p:cNvSpPr/>
            <p:nvPr/>
          </p:nvSpPr>
          <p:spPr>
            <a:xfrm rot="-5400000">
              <a:off x="611180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7" name="tx97"/>
            <p:cNvSpPr/>
            <p:nvPr/>
          </p:nvSpPr>
          <p:spPr>
            <a:xfrm rot="-5400000">
              <a:off x="670471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8" name="tx98"/>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9" name="tx99"/>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0" name="pl100"/>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1" name="pt101"/>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2" name="pl102"/>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3" name="pt103"/>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4" name="tx104"/>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5" name="tx105"/>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6" name="rc106"/>
            <p:cNvSpPr/>
            <p:nvPr/>
          </p:nvSpPr>
          <p:spPr>
            <a:xfrm>
              <a:off x="5505690" y="5900002"/>
              <a:ext cx="201456" cy="201456"/>
            </a:xfrm>
            <a:prstGeom prst="rect">
              <a:avLst/>
            </a:prstGeom>
            <a:solidFill>
              <a:srgbClr val="1CABE2">
                <a:alpha val="100000"/>
              </a:srgbClr>
            </a:solidFill>
          </p:spPr>
          <p:txBody>
            <a:bodyPr/>
            <a:lstStyle/>
            <a:p/>
          </p:txBody>
        </p:sp>
        <p:sp>
          <p:nvSpPr>
            <p:cNvPr id="107" name="tx107"/>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8" name="tx108"/>
            <p:cNvSpPr/>
            <p:nvPr/>
          </p:nvSpPr>
          <p:spPr>
            <a:xfrm>
              <a:off x="1448993" y="1334104"/>
              <a:ext cx="63790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Guatemala, 2015-2025</a:t>
              </a:r>
            </a:p>
          </p:txBody>
        </p:sp>
        <p:sp>
          <p:nvSpPr>
            <p:cNvPr id="109" name="tx109"/>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0" name="tx110"/>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1" name="tx111"/>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2" name="tx112"/>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0 casos confirmados de sarampión en Guatemala. Ese mismo año, la cobertura de la primera dosis de la vacuna contra el sarampión (MCV1) fue del 90 % y la de la segunda dosis (MCV2), del 84 %.
El número de casos en 2025 fue el mismo que en 2024 (n = 0).
El mayor número de casos de sarampión se registró en 2018 (n = 1). Ese año, la cobertura de la MCV1 fue del 89 %.
Guatemala no ha notificado ningún caso de sarampión en los últimos cinco años (2021-2025).
Guatemala notificó desabastecimientos de vacunas contra el sarampión en 2013, 2014, 2015 y 2025.
En 2024 se llevaron a cabo actividades o campañas de inmunización complementarias con vacunas que contienen la vacuna contra el sarampión.</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Guatemala no registró ningún caso confirmado de sarampión, mientras que la cobertura de la primera dosis de la vacuna contra el sarampión (MCV1) fue del 90 % y la de la segunda dosis (MCV2), del 84 %.</a:t>
            </a:r>
          </a:p>
        </p:txBody>
      </p:sp>
      <p:grpSp xmlns:pic="http://schemas.openxmlformats.org/drawingml/2006/picture">
        <p:nvGrpSpPr>
          <p:cNvPr id="115" name=""/>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57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54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521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9494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586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1534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3508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27101" cap="flat">
              <a:solidFill>
                <a:srgbClr val="0058AB">
                  <a:alpha val="80000"/>
                </a:srgbClr>
              </a:solidFill>
              <a:prstDash val="solid"/>
              <a:round/>
            </a:ln>
          </p:spPr>
          <p:txBody>
            <a:bodyPr/>
            <a:lstStyle/>
            <a:p/>
          </p:txBody>
        </p:sp>
        <p:sp>
          <p:nvSpPr>
            <p:cNvPr id="22" name="pl22"/>
            <p:cNvSpPr/>
            <p:nvPr/>
          </p:nvSpPr>
          <p:spPr>
            <a:xfrm>
              <a:off x="943464" y="3715238"/>
              <a:ext cx="3520101" cy="722349"/>
            </a:xfrm>
            <a:custGeom>
              <a:avLst/>
              <a:pathLst>
                <a:path w="3520101" h="722349">
                  <a:moveTo>
                    <a:pt x="0" y="0"/>
                  </a:moveTo>
                  <a:lnTo>
                    <a:pt x="140804" y="80261"/>
                  </a:lnTo>
                  <a:lnTo>
                    <a:pt x="281608" y="0"/>
                  </a:lnTo>
                  <a:lnTo>
                    <a:pt x="422412" y="160522"/>
                  </a:lnTo>
                  <a:lnTo>
                    <a:pt x="563216" y="240783"/>
                  </a:lnTo>
                  <a:lnTo>
                    <a:pt x="704020" y="160522"/>
                  </a:lnTo>
                  <a:lnTo>
                    <a:pt x="844824" y="240783"/>
                  </a:lnTo>
                  <a:lnTo>
                    <a:pt x="985628" y="240783"/>
                  </a:lnTo>
                  <a:lnTo>
                    <a:pt x="1126432" y="401305"/>
                  </a:lnTo>
                  <a:lnTo>
                    <a:pt x="1267236" y="481566"/>
                  </a:lnTo>
                  <a:lnTo>
                    <a:pt x="1408040" y="561827"/>
                  </a:lnTo>
                  <a:lnTo>
                    <a:pt x="1548844" y="561827"/>
                  </a:lnTo>
                  <a:lnTo>
                    <a:pt x="1689648" y="561827"/>
                  </a:lnTo>
                  <a:lnTo>
                    <a:pt x="1830452" y="561827"/>
                  </a:lnTo>
                  <a:lnTo>
                    <a:pt x="1971256" y="642088"/>
                  </a:lnTo>
                  <a:lnTo>
                    <a:pt x="2112061" y="642088"/>
                  </a:lnTo>
                  <a:lnTo>
                    <a:pt x="2252865" y="642088"/>
                  </a:lnTo>
                  <a:lnTo>
                    <a:pt x="2393669" y="642088"/>
                  </a:lnTo>
                  <a:lnTo>
                    <a:pt x="2534473" y="722349"/>
                  </a:lnTo>
                  <a:lnTo>
                    <a:pt x="2675277" y="722349"/>
                  </a:lnTo>
                  <a:lnTo>
                    <a:pt x="2816081" y="642088"/>
                  </a:lnTo>
                  <a:lnTo>
                    <a:pt x="2956885" y="561827"/>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23" name="pl23"/>
            <p:cNvSpPr/>
            <p:nvPr/>
          </p:nvSpPr>
          <p:spPr>
            <a:xfrm>
              <a:off x="943464" y="3956021"/>
              <a:ext cx="3520101" cy="642088"/>
            </a:xfrm>
            <a:custGeom>
              <a:avLst/>
              <a:pathLst>
                <a:path w="3520101" h="642088">
                  <a:moveTo>
                    <a:pt x="0" y="321044"/>
                  </a:moveTo>
                  <a:lnTo>
                    <a:pt x="140804" y="401305"/>
                  </a:lnTo>
                  <a:lnTo>
                    <a:pt x="281608" y="401305"/>
                  </a:lnTo>
                  <a:lnTo>
                    <a:pt x="422412" y="481566"/>
                  </a:lnTo>
                  <a:lnTo>
                    <a:pt x="563216" y="561827"/>
                  </a:lnTo>
                  <a:lnTo>
                    <a:pt x="704020" y="481566"/>
                  </a:lnTo>
                  <a:lnTo>
                    <a:pt x="844824" y="561827"/>
                  </a:lnTo>
                  <a:lnTo>
                    <a:pt x="985628" y="642088"/>
                  </a:lnTo>
                  <a:lnTo>
                    <a:pt x="1126432" y="401305"/>
                  </a:lnTo>
                  <a:lnTo>
                    <a:pt x="1267236" y="561827"/>
                  </a:lnTo>
                  <a:lnTo>
                    <a:pt x="1408040" y="561827"/>
                  </a:lnTo>
                  <a:lnTo>
                    <a:pt x="1548844" y="481566"/>
                  </a:lnTo>
                  <a:lnTo>
                    <a:pt x="1689648" y="561827"/>
                  </a:lnTo>
                  <a:lnTo>
                    <a:pt x="1830452" y="481566"/>
                  </a:lnTo>
                  <a:lnTo>
                    <a:pt x="1971256" y="240783"/>
                  </a:lnTo>
                  <a:lnTo>
                    <a:pt x="2112061" y="240783"/>
                  </a:lnTo>
                  <a:lnTo>
                    <a:pt x="2252865" y="321044"/>
                  </a:lnTo>
                  <a:lnTo>
                    <a:pt x="2393669" y="80261"/>
                  </a:lnTo>
                  <a:lnTo>
                    <a:pt x="2534473" y="401305"/>
                  </a:lnTo>
                  <a:lnTo>
                    <a:pt x="2675277" y="240783"/>
                  </a:lnTo>
                  <a:lnTo>
                    <a:pt x="2816081" y="0"/>
                  </a:lnTo>
                  <a:lnTo>
                    <a:pt x="2956885" y="80261"/>
                  </a:lnTo>
                  <a:lnTo>
                    <a:pt x="3097689" y="80261"/>
                  </a:lnTo>
                  <a:lnTo>
                    <a:pt x="3238493" y="401305"/>
                  </a:lnTo>
                  <a:lnTo>
                    <a:pt x="3379297" y="481566"/>
                  </a:lnTo>
                  <a:lnTo>
                    <a:pt x="3520101" y="240783"/>
                  </a:lnTo>
                </a:path>
              </a:pathLst>
            </a:custGeom>
            <a:ln w="27101" cap="flat">
              <a:solidFill>
                <a:srgbClr val="00833D">
                  <a:alpha val="80000"/>
                </a:srgbClr>
              </a:solidFill>
              <a:prstDash val="solid"/>
              <a:round/>
            </a:ln>
          </p:spPr>
          <p:txBody>
            <a:bodyPr/>
            <a:lstStyle/>
            <a:p/>
          </p:txBody>
        </p:sp>
        <p:sp>
          <p:nvSpPr>
            <p:cNvPr id="24" name="pl24"/>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43362" cap="flat">
              <a:solidFill>
                <a:srgbClr val="000000">
                  <a:alpha val="100000"/>
                </a:srgbClr>
              </a:solidFill>
              <a:prstDash val="solid"/>
              <a:round/>
            </a:ln>
          </p:spPr>
          <p:txBody>
            <a:bodyPr/>
            <a:lstStyle/>
            <a:p/>
          </p:txBody>
        </p:sp>
        <p:sp>
          <p:nvSpPr>
            <p:cNvPr id="25" name="pl25"/>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27101" cap="flat">
              <a:solidFill>
                <a:srgbClr val="0058AB">
                  <a:alpha val="100000"/>
                </a:srgbClr>
              </a:solidFill>
              <a:prstDash val="solid"/>
              <a:round/>
            </a:ln>
          </p:spPr>
          <p:txBody>
            <a:bodyPr/>
            <a:lstStyle/>
            <a:p/>
          </p:txBody>
        </p:sp>
        <p:sp>
          <p:nvSpPr>
            <p:cNvPr id="26" name="pl26"/>
            <p:cNvSpPr/>
            <p:nvPr/>
          </p:nvSpPr>
          <p:spPr>
            <a:xfrm>
              <a:off x="767459" y="475863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39419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71523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5732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219027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87576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3628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523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33276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33576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1560860" y="36486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3677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293016" y="42907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32081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968901" y="21237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215253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2" name="pg42"/>
            <p:cNvSpPr/>
            <p:nvPr/>
          </p:nvSpPr>
          <p:spPr>
            <a:xfrm>
              <a:off x="3560252" y="38091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8380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264273" y="39697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39985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pg46"/>
            <p:cNvSpPr/>
            <p:nvPr/>
          </p:nvSpPr>
          <p:spPr>
            <a:xfrm>
              <a:off x="4376942" y="36486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677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8" name="tx48"/>
            <p:cNvSpPr/>
            <p:nvPr/>
          </p:nvSpPr>
          <p:spPr>
            <a:xfrm>
              <a:off x="4523855" y="43182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15901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71599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1107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3081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2" name="pl62"/>
            <p:cNvSpPr/>
            <p:nvPr/>
          </p:nvSpPr>
          <p:spPr>
            <a:xfrm>
              <a:off x="149239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9239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5343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968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59491" y="6119132"/>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7" name="tx67"/>
            <p:cNvSpPr/>
            <p:nvPr/>
          </p:nvSpPr>
          <p:spPr>
            <a:xfrm>
              <a:off x="28014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6393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9" name="tx69"/>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0" name="pl70"/>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357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554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7521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9494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7586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534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3508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27101" cap="flat">
              <a:solidFill>
                <a:srgbClr val="0058AB">
                  <a:alpha val="80000"/>
                </a:srgbClr>
              </a:solidFill>
              <a:prstDash val="solid"/>
              <a:round/>
            </a:ln>
          </p:spPr>
          <p:txBody>
            <a:bodyPr/>
            <a:lstStyle/>
            <a:p/>
          </p:txBody>
        </p:sp>
        <p:sp>
          <p:nvSpPr>
            <p:cNvPr id="87" name="pl87"/>
            <p:cNvSpPr/>
            <p:nvPr/>
          </p:nvSpPr>
          <p:spPr>
            <a:xfrm>
              <a:off x="5308715" y="3634977"/>
              <a:ext cx="3520101" cy="722349"/>
            </a:xfrm>
            <a:custGeom>
              <a:avLst/>
              <a:pathLst>
                <a:path w="3520101" h="722349">
                  <a:moveTo>
                    <a:pt x="0" y="0"/>
                  </a:moveTo>
                  <a:lnTo>
                    <a:pt x="140804" y="80261"/>
                  </a:lnTo>
                  <a:lnTo>
                    <a:pt x="281608" y="80261"/>
                  </a:lnTo>
                  <a:lnTo>
                    <a:pt x="422412" y="160522"/>
                  </a:lnTo>
                  <a:lnTo>
                    <a:pt x="563216" y="240783"/>
                  </a:lnTo>
                  <a:lnTo>
                    <a:pt x="704020" y="240783"/>
                  </a:lnTo>
                  <a:lnTo>
                    <a:pt x="844824" y="321044"/>
                  </a:lnTo>
                  <a:lnTo>
                    <a:pt x="985628" y="401305"/>
                  </a:lnTo>
                  <a:lnTo>
                    <a:pt x="1126432" y="481566"/>
                  </a:lnTo>
                  <a:lnTo>
                    <a:pt x="1267236" y="561827"/>
                  </a:lnTo>
                  <a:lnTo>
                    <a:pt x="1408040" y="642088"/>
                  </a:lnTo>
                  <a:lnTo>
                    <a:pt x="1548844" y="642088"/>
                  </a:lnTo>
                  <a:lnTo>
                    <a:pt x="1689648" y="642088"/>
                  </a:lnTo>
                  <a:lnTo>
                    <a:pt x="1830452" y="642088"/>
                  </a:lnTo>
                  <a:lnTo>
                    <a:pt x="1971256" y="642088"/>
                  </a:lnTo>
                  <a:lnTo>
                    <a:pt x="2112061" y="722349"/>
                  </a:lnTo>
                  <a:lnTo>
                    <a:pt x="2252865" y="642088"/>
                  </a:lnTo>
                  <a:lnTo>
                    <a:pt x="2393669" y="642088"/>
                  </a:lnTo>
                  <a:lnTo>
                    <a:pt x="2534473" y="722349"/>
                  </a:lnTo>
                  <a:lnTo>
                    <a:pt x="2675277" y="722349"/>
                  </a:lnTo>
                  <a:lnTo>
                    <a:pt x="2816081" y="722349"/>
                  </a:lnTo>
                  <a:lnTo>
                    <a:pt x="2956885" y="642088"/>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88" name="pl88"/>
            <p:cNvSpPr/>
            <p:nvPr/>
          </p:nvSpPr>
          <p:spPr>
            <a:xfrm>
              <a:off x="5308715" y="4196804"/>
              <a:ext cx="3520101" cy="642088"/>
            </a:xfrm>
            <a:custGeom>
              <a:avLst/>
              <a:pathLst>
                <a:path w="3520101" h="642088">
                  <a:moveTo>
                    <a:pt x="0" y="321044"/>
                  </a:moveTo>
                  <a:lnTo>
                    <a:pt x="140804" y="561827"/>
                  </a:lnTo>
                  <a:lnTo>
                    <a:pt x="281608" y="321044"/>
                  </a:lnTo>
                  <a:lnTo>
                    <a:pt x="422412" y="321044"/>
                  </a:lnTo>
                  <a:lnTo>
                    <a:pt x="563216" y="321044"/>
                  </a:lnTo>
                  <a:lnTo>
                    <a:pt x="704020" y="160522"/>
                  </a:lnTo>
                  <a:lnTo>
                    <a:pt x="844824" y="401305"/>
                  </a:lnTo>
                  <a:lnTo>
                    <a:pt x="985628" y="481566"/>
                  </a:lnTo>
                  <a:lnTo>
                    <a:pt x="1126432" y="401305"/>
                  </a:lnTo>
                  <a:lnTo>
                    <a:pt x="1267236" y="401305"/>
                  </a:lnTo>
                  <a:lnTo>
                    <a:pt x="1408040" y="321044"/>
                  </a:lnTo>
                  <a:lnTo>
                    <a:pt x="1548844" y="401305"/>
                  </a:lnTo>
                  <a:lnTo>
                    <a:pt x="1689648" y="481566"/>
                  </a:lnTo>
                  <a:lnTo>
                    <a:pt x="1830452" y="401305"/>
                  </a:lnTo>
                  <a:lnTo>
                    <a:pt x="1971256" y="401305"/>
                  </a:lnTo>
                  <a:lnTo>
                    <a:pt x="2112061" y="321044"/>
                  </a:lnTo>
                  <a:lnTo>
                    <a:pt x="2252865" y="401305"/>
                  </a:lnTo>
                  <a:lnTo>
                    <a:pt x="2393669" y="0"/>
                  </a:lnTo>
                  <a:lnTo>
                    <a:pt x="2534473" y="642088"/>
                  </a:lnTo>
                  <a:lnTo>
                    <a:pt x="2675277" y="561827"/>
                  </a:lnTo>
                  <a:lnTo>
                    <a:pt x="2816081" y="401305"/>
                  </a:lnTo>
                  <a:lnTo>
                    <a:pt x="2956885" y="561827"/>
                  </a:lnTo>
                  <a:lnTo>
                    <a:pt x="3097689" y="0"/>
                  </a:lnTo>
                  <a:lnTo>
                    <a:pt x="3238493" y="321044"/>
                  </a:lnTo>
                  <a:lnTo>
                    <a:pt x="3379297" y="642088"/>
                  </a:lnTo>
                  <a:lnTo>
                    <a:pt x="3520101" y="240783"/>
                  </a:lnTo>
                </a:path>
              </a:pathLst>
            </a:custGeom>
            <a:ln w="27101" cap="flat">
              <a:solidFill>
                <a:srgbClr val="00833D">
                  <a:alpha val="80000"/>
                </a:srgbClr>
              </a:solidFill>
              <a:prstDash val="solid"/>
              <a:round/>
            </a:ln>
          </p:spPr>
          <p:txBody>
            <a:bodyPr/>
            <a:lstStyle/>
            <a:p/>
          </p:txBody>
        </p:sp>
        <p:sp>
          <p:nvSpPr>
            <p:cNvPr id="89" name="pl89"/>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43362" cap="flat">
              <a:solidFill>
                <a:srgbClr val="000000">
                  <a:alpha val="100000"/>
                </a:srgbClr>
              </a:solidFill>
              <a:prstDash val="solid"/>
              <a:round/>
            </a:ln>
          </p:spPr>
          <p:txBody>
            <a:bodyPr/>
            <a:lstStyle/>
            <a:p/>
          </p:txBody>
        </p:sp>
        <p:sp>
          <p:nvSpPr>
            <p:cNvPr id="90" name="pl90"/>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27101" cap="flat">
              <a:solidFill>
                <a:srgbClr val="0058AB">
                  <a:alpha val="100000"/>
                </a:srgbClr>
              </a:solidFill>
              <a:prstDash val="solid"/>
              <a:round/>
            </a:ln>
          </p:spPr>
          <p:txBody>
            <a:bodyPr/>
            <a:lstStyle/>
            <a:p/>
          </p:txBody>
        </p:sp>
        <p:sp>
          <p:nvSpPr>
            <p:cNvPr id="91" name="pl91"/>
            <p:cNvSpPr/>
            <p:nvPr/>
          </p:nvSpPr>
          <p:spPr>
            <a:xfrm>
              <a:off x="5132709" y="475863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2" name="pl92"/>
            <p:cNvSpPr/>
            <p:nvPr/>
          </p:nvSpPr>
          <p:spPr>
            <a:xfrm>
              <a:off x="5308715" y="379549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12735" y="419680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16755" y="4277065"/>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420776" y="291262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983992" y="403628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88012" y="411654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28816" y="491915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50226" y="37289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80579" y="375775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5954246" y="41302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84600" y="41605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6658267" y="42104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688620" y="423927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334152" y="2846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364505" y="28748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7925503" y="39697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55857" y="39985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8629524"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59877"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1" name="pg111"/>
            <p:cNvSpPr/>
            <p:nvPr/>
          </p:nvSpPr>
          <p:spPr>
            <a:xfrm>
              <a:off x="8753481" y="485258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83835" y="488269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tx113"/>
            <p:cNvSpPr/>
            <p:nvPr/>
          </p:nvSpPr>
          <p:spPr>
            <a:xfrm>
              <a:off x="8889106" y="4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889106" y="43987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5" name="tx115"/>
            <p:cNvSpPr/>
            <p:nvPr/>
          </p:nvSpPr>
          <p:spPr>
            <a:xfrm>
              <a:off x="5006511" y="471599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42943"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1107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3081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7" name="pl127"/>
            <p:cNvSpPr/>
            <p:nvPr/>
          </p:nvSpPr>
          <p:spPr>
            <a:xfrm>
              <a:off x="58576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576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996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6208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24742" y="6119132"/>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32" name="tx132"/>
            <p:cNvSpPr/>
            <p:nvPr/>
          </p:nvSpPr>
          <p:spPr>
            <a:xfrm>
              <a:off x="716673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92918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4" name="tx134"/>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5" name="tx135"/>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6" name="tx136"/>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7" name="tx137"/>
            <p:cNvSpPr/>
            <p:nvPr/>
          </p:nvSpPr>
          <p:spPr>
            <a:xfrm>
              <a:off x="2770536" y="1342252"/>
              <a:ext cx="387724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Guatemala, 2000-2025</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10 % de los niños que recibieron la primera dosis de DTP no recibieron la tercera dosis de DTP (izquierda), y el -5 % de los niños que recibieron la primera dosis de DTP no recibieron la primera dosis de MCV (derecha).
La tasa media de abandono de la DTP indica una capacidad moderada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Guatemala fue superior a la tasa mundial, mientras que el abandono de la DTP-MCV fue inferior a la tasa mundial.</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moderada (10 %) y la de la serie DTP1-MCV1 fue baja (-5 %) en Guatemala, lo que indica una capacidad moderada para administrar la serie primaria en una fase temprana, pero una buena capacidad para proporcionar el ciclo completo de vacunas durante la primera infancia.</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33939"/>
                  </a:moveTo>
                  <a:lnTo>
                    <a:pt x="85410" y="50909"/>
                  </a:lnTo>
                  <a:lnTo>
                    <a:pt x="170821" y="25454"/>
                  </a:lnTo>
                  <a:lnTo>
                    <a:pt x="256231" y="16969"/>
                  </a:lnTo>
                  <a:lnTo>
                    <a:pt x="341642" y="8484"/>
                  </a:lnTo>
                  <a:lnTo>
                    <a:pt x="427053" y="25454"/>
                  </a:lnTo>
                  <a:lnTo>
                    <a:pt x="512463" y="25454"/>
                  </a:lnTo>
                  <a:lnTo>
                    <a:pt x="597874" y="93333"/>
                  </a:lnTo>
                  <a:lnTo>
                    <a:pt x="683284" y="0"/>
                  </a:lnTo>
                  <a:lnTo>
                    <a:pt x="768695" y="50909"/>
                  </a:lnTo>
                  <a:lnTo>
                    <a:pt x="854106" y="0"/>
                  </a:lnTo>
                  <a:lnTo>
                    <a:pt x="939516" y="67878"/>
                  </a:lnTo>
                  <a:lnTo>
                    <a:pt x="1024927" y="42424"/>
                  </a:lnTo>
                  <a:lnTo>
                    <a:pt x="1110337" y="0"/>
                  </a:lnTo>
                  <a:lnTo>
                    <a:pt x="1195748" y="50909"/>
                  </a:lnTo>
                  <a:lnTo>
                    <a:pt x="1281159" y="59393"/>
                  </a:lnTo>
                  <a:lnTo>
                    <a:pt x="1366569" y="67878"/>
                  </a:lnTo>
                  <a:lnTo>
                    <a:pt x="1451980" y="50909"/>
                  </a:lnTo>
                  <a:lnTo>
                    <a:pt x="1537390" y="93333"/>
                  </a:lnTo>
                  <a:lnTo>
                    <a:pt x="1622801" y="76363"/>
                  </a:lnTo>
                  <a:lnTo>
                    <a:pt x="1708212" y="50909"/>
                  </a:lnTo>
                  <a:lnTo>
                    <a:pt x="1793622" y="118787"/>
                  </a:lnTo>
                  <a:lnTo>
                    <a:pt x="1879033" y="101818"/>
                  </a:lnTo>
                  <a:lnTo>
                    <a:pt x="1964443" y="33939"/>
                  </a:lnTo>
                  <a:lnTo>
                    <a:pt x="2049854" y="50909"/>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152727"/>
            </a:xfrm>
            <a:custGeom>
              <a:avLst/>
              <a:pathLst>
                <a:path w="768695" h="152727">
                  <a:moveTo>
                    <a:pt x="0" y="33939"/>
                  </a:moveTo>
                  <a:lnTo>
                    <a:pt x="85410" y="8484"/>
                  </a:lnTo>
                  <a:lnTo>
                    <a:pt x="170821" y="42424"/>
                  </a:lnTo>
                  <a:lnTo>
                    <a:pt x="256231" y="42424"/>
                  </a:lnTo>
                  <a:lnTo>
                    <a:pt x="341642" y="152727"/>
                  </a:lnTo>
                  <a:lnTo>
                    <a:pt x="427053" y="67878"/>
                  </a:lnTo>
                  <a:lnTo>
                    <a:pt x="512463" y="42424"/>
                  </a:lnTo>
                  <a:lnTo>
                    <a:pt x="597874" y="0"/>
                  </a:lnTo>
                  <a:lnTo>
                    <a:pt x="683284" y="25454"/>
                  </a:lnTo>
                  <a:lnTo>
                    <a:pt x="768695" y="118787"/>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tx84"/>
            <p:cNvSpPr/>
            <p:nvPr/>
          </p:nvSpPr>
          <p:spPr>
            <a:xfrm>
              <a:off x="2270744"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5" name="tx85"/>
            <p:cNvSpPr/>
            <p:nvPr/>
          </p:nvSpPr>
          <p:spPr>
            <a:xfrm>
              <a:off x="3223926"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6" name="tx86"/>
            <p:cNvSpPr/>
            <p:nvPr/>
          </p:nvSpPr>
          <p:spPr>
            <a:xfrm>
              <a:off x="262464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910210" y="4620909"/>
              <a:ext cx="1281159" cy="466665"/>
            </a:xfrm>
            <a:custGeom>
              <a:avLst/>
              <a:pathLst>
                <a:path w="1281159" h="466665">
                  <a:moveTo>
                    <a:pt x="0" y="466665"/>
                  </a:moveTo>
                  <a:lnTo>
                    <a:pt x="85410" y="186666"/>
                  </a:lnTo>
                  <a:lnTo>
                    <a:pt x="170821" y="101818"/>
                  </a:lnTo>
                  <a:lnTo>
                    <a:pt x="256231" y="25454"/>
                  </a:lnTo>
                  <a:lnTo>
                    <a:pt x="341642" y="169696"/>
                  </a:lnTo>
                  <a:lnTo>
                    <a:pt x="427053" y="152727"/>
                  </a:lnTo>
                  <a:lnTo>
                    <a:pt x="512463" y="76363"/>
                  </a:lnTo>
                  <a:lnTo>
                    <a:pt x="597874" y="42424"/>
                  </a:lnTo>
                  <a:lnTo>
                    <a:pt x="683284" y="50909"/>
                  </a:lnTo>
                  <a:lnTo>
                    <a:pt x="768695" y="25454"/>
                  </a:lnTo>
                  <a:lnTo>
                    <a:pt x="854106" y="0"/>
                  </a:lnTo>
                  <a:lnTo>
                    <a:pt x="939516" y="246060"/>
                  </a:lnTo>
                  <a:lnTo>
                    <a:pt x="1024927" y="93333"/>
                  </a:lnTo>
                  <a:lnTo>
                    <a:pt x="1110337" y="16969"/>
                  </a:lnTo>
                  <a:lnTo>
                    <a:pt x="1195748" y="33939"/>
                  </a:lnTo>
                  <a:lnTo>
                    <a:pt x="1281159" y="84848"/>
                  </a:lnTo>
                </a:path>
              </a:pathLst>
            </a:custGeom>
            <a:ln w="27101" cap="flat">
              <a:solidFill>
                <a:srgbClr val="1CABE2">
                  <a:alpha val="100000"/>
                </a:srgbClr>
              </a:solidFill>
              <a:prstDash val="solid"/>
              <a:round/>
            </a:ln>
          </p:spPr>
          <p:txBody>
            <a:bodyPr/>
            <a:lstStyle/>
            <a:p/>
          </p:txBody>
        </p:sp>
        <p:sp>
          <p:nvSpPr>
            <p:cNvPr id="108" name="pt108"/>
            <p:cNvSpPr/>
            <p:nvPr/>
          </p:nvSpPr>
          <p:spPr>
            <a:xfrm>
              <a:off x="1892160"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977570"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06298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148391"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233802"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31921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0462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9003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57544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74626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831676"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91708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8790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tx124"/>
            <p:cNvSpPr/>
            <p:nvPr/>
          </p:nvSpPr>
          <p:spPr>
            <a:xfrm>
              <a:off x="1758280" y="49952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5" name="tx125"/>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6" name="tx126"/>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7" name="tx127"/>
            <p:cNvSpPr/>
            <p:nvPr/>
          </p:nvSpPr>
          <p:spPr>
            <a:xfrm>
              <a:off x="3051698"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8" name="pl12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1947768"/>
              <a:ext cx="2135265" cy="110302"/>
            </a:xfrm>
            <a:custGeom>
              <a:avLst/>
              <a:pathLst>
                <a:path w="2135265" h="110302">
                  <a:moveTo>
                    <a:pt x="0" y="42424"/>
                  </a:moveTo>
                  <a:lnTo>
                    <a:pt x="85410" y="50909"/>
                  </a:lnTo>
                  <a:lnTo>
                    <a:pt x="170821" y="50909"/>
                  </a:lnTo>
                  <a:lnTo>
                    <a:pt x="256231" y="25454"/>
                  </a:lnTo>
                  <a:lnTo>
                    <a:pt x="341642" y="8484"/>
                  </a:lnTo>
                  <a:lnTo>
                    <a:pt x="427053" y="16969"/>
                  </a:lnTo>
                  <a:lnTo>
                    <a:pt x="512463" y="33939"/>
                  </a:lnTo>
                  <a:lnTo>
                    <a:pt x="597874" y="93333"/>
                  </a:lnTo>
                  <a:lnTo>
                    <a:pt x="683284" y="0"/>
                  </a:lnTo>
                  <a:lnTo>
                    <a:pt x="768695" y="33939"/>
                  </a:lnTo>
                  <a:lnTo>
                    <a:pt x="854106" y="25454"/>
                  </a:lnTo>
                  <a:lnTo>
                    <a:pt x="939516" y="42424"/>
                  </a:lnTo>
                  <a:lnTo>
                    <a:pt x="1024927" y="8484"/>
                  </a:lnTo>
                  <a:lnTo>
                    <a:pt x="1110337" y="8484"/>
                  </a:lnTo>
                  <a:lnTo>
                    <a:pt x="1195748" y="67878"/>
                  </a:lnTo>
                  <a:lnTo>
                    <a:pt x="1281159" y="0"/>
                  </a:lnTo>
                  <a:lnTo>
                    <a:pt x="1366569" y="0"/>
                  </a:lnTo>
                  <a:lnTo>
                    <a:pt x="1451980" y="8484"/>
                  </a:lnTo>
                  <a:lnTo>
                    <a:pt x="1537390" y="42424"/>
                  </a:lnTo>
                  <a:lnTo>
                    <a:pt x="1622801" y="25454"/>
                  </a:lnTo>
                  <a:lnTo>
                    <a:pt x="1708212" y="0"/>
                  </a:lnTo>
                  <a:lnTo>
                    <a:pt x="1793622" y="67878"/>
                  </a:lnTo>
                  <a:lnTo>
                    <a:pt x="1879033" y="42424"/>
                  </a:lnTo>
                  <a:lnTo>
                    <a:pt x="1964443" y="0"/>
                  </a:lnTo>
                  <a:lnTo>
                    <a:pt x="2049854" y="25454"/>
                  </a:lnTo>
                  <a:lnTo>
                    <a:pt x="2135265" y="110302"/>
                  </a:lnTo>
                </a:path>
              </a:pathLst>
            </a:custGeom>
            <a:ln w="27101" cap="flat">
              <a:solidFill>
                <a:srgbClr val="1CABE2">
                  <a:alpha val="100000"/>
                </a:srgbClr>
              </a:solidFill>
              <a:prstDash val="solid"/>
              <a:round/>
            </a:ln>
          </p:spPr>
          <p:txBody>
            <a:bodyPr/>
            <a:lstStyle/>
            <a:p/>
          </p:txBody>
        </p:sp>
        <p:sp>
          <p:nvSpPr>
            <p:cNvPr id="148" name="pt148"/>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391765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51552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94257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02798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tx174"/>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5" name="tx175"/>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6" name="tx176"/>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7" name="tx177"/>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8" name="pl17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3850292" y="3284338"/>
              <a:ext cx="2135265" cy="237575"/>
            </a:xfrm>
            <a:custGeom>
              <a:avLst/>
              <a:pathLst>
                <a:path w="2135265" h="237575">
                  <a:moveTo>
                    <a:pt x="0" y="84848"/>
                  </a:moveTo>
                  <a:lnTo>
                    <a:pt x="85410" y="42424"/>
                  </a:lnTo>
                  <a:lnTo>
                    <a:pt x="170821" y="33939"/>
                  </a:lnTo>
                  <a:lnTo>
                    <a:pt x="256231" y="16969"/>
                  </a:lnTo>
                  <a:lnTo>
                    <a:pt x="341642" y="8484"/>
                  </a:lnTo>
                  <a:lnTo>
                    <a:pt x="427053" y="25454"/>
                  </a:lnTo>
                  <a:lnTo>
                    <a:pt x="512463" y="8484"/>
                  </a:lnTo>
                  <a:lnTo>
                    <a:pt x="597874" y="84848"/>
                  </a:lnTo>
                  <a:lnTo>
                    <a:pt x="683284" y="0"/>
                  </a:lnTo>
                  <a:lnTo>
                    <a:pt x="768695" y="33939"/>
                  </a:lnTo>
                  <a:lnTo>
                    <a:pt x="854106" y="25454"/>
                  </a:lnTo>
                  <a:lnTo>
                    <a:pt x="939516" y="59393"/>
                  </a:lnTo>
                  <a:lnTo>
                    <a:pt x="1024927" y="25454"/>
                  </a:lnTo>
                  <a:lnTo>
                    <a:pt x="1110337" y="42424"/>
                  </a:lnTo>
                  <a:lnTo>
                    <a:pt x="1195748" y="237575"/>
                  </a:lnTo>
                  <a:lnTo>
                    <a:pt x="1281159" y="144242"/>
                  </a:lnTo>
                  <a:lnTo>
                    <a:pt x="1366569" y="59393"/>
                  </a:lnTo>
                  <a:lnTo>
                    <a:pt x="1451980" y="16969"/>
                  </a:lnTo>
                  <a:lnTo>
                    <a:pt x="1537390" y="59393"/>
                  </a:lnTo>
                  <a:lnTo>
                    <a:pt x="1622801" y="50909"/>
                  </a:lnTo>
                  <a:lnTo>
                    <a:pt x="1708212" y="59393"/>
                  </a:lnTo>
                  <a:lnTo>
                    <a:pt x="1793622" y="67878"/>
                  </a:lnTo>
                  <a:lnTo>
                    <a:pt x="1879033" y="84848"/>
                  </a:lnTo>
                  <a:lnTo>
                    <a:pt x="1964443" y="59393"/>
                  </a:lnTo>
                  <a:lnTo>
                    <a:pt x="2049854" y="42424"/>
                  </a:lnTo>
                  <a:lnTo>
                    <a:pt x="2135265" y="50909"/>
                  </a:lnTo>
                </a:path>
              </a:pathLst>
            </a:custGeom>
            <a:ln w="27101" cap="flat">
              <a:solidFill>
                <a:srgbClr val="1CABE2">
                  <a:alpha val="100000"/>
                </a:srgbClr>
              </a:solidFill>
              <a:prstDash val="solid"/>
              <a:round/>
            </a:ln>
          </p:spPr>
          <p:txBody>
            <a:bodyPr/>
            <a:lstStyle/>
            <a:p/>
          </p:txBody>
        </p:sp>
        <p:sp>
          <p:nvSpPr>
            <p:cNvPr id="198" name="pt198"/>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391765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0306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8847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1738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25929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0093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77175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942579"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027989"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113400"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19881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36963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45504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54045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9668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88209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96750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tx224"/>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5" name="tx225"/>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6" name="tx226"/>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7" name="tx227"/>
            <p:cNvSpPr/>
            <p:nvPr/>
          </p:nvSpPr>
          <p:spPr>
            <a:xfrm>
              <a:off x="584588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8" name="pl22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1973222"/>
              <a:ext cx="2135265" cy="220605"/>
            </a:xfrm>
            <a:custGeom>
              <a:avLst/>
              <a:pathLst>
                <a:path w="2135265" h="220605">
                  <a:moveTo>
                    <a:pt x="0" y="127272"/>
                  </a:moveTo>
                  <a:lnTo>
                    <a:pt x="85410" y="161211"/>
                  </a:lnTo>
                  <a:lnTo>
                    <a:pt x="170821" y="118787"/>
                  </a:lnTo>
                  <a:lnTo>
                    <a:pt x="256231" y="101818"/>
                  </a:lnTo>
                  <a:lnTo>
                    <a:pt x="341642" y="76363"/>
                  </a:lnTo>
                  <a:lnTo>
                    <a:pt x="427053" y="76363"/>
                  </a:lnTo>
                  <a:lnTo>
                    <a:pt x="512463" y="59393"/>
                  </a:lnTo>
                  <a:lnTo>
                    <a:pt x="597874" y="93333"/>
                  </a:lnTo>
                  <a:lnTo>
                    <a:pt x="683284" y="8484"/>
                  </a:lnTo>
                  <a:lnTo>
                    <a:pt x="768695" y="33939"/>
                  </a:lnTo>
                  <a:lnTo>
                    <a:pt x="854106" y="16969"/>
                  </a:lnTo>
                  <a:lnTo>
                    <a:pt x="939516" y="67878"/>
                  </a:lnTo>
                  <a:lnTo>
                    <a:pt x="1024927" y="0"/>
                  </a:lnTo>
                  <a:lnTo>
                    <a:pt x="1110337" y="0"/>
                  </a:lnTo>
                  <a:lnTo>
                    <a:pt x="1195748" y="186666"/>
                  </a:lnTo>
                  <a:lnTo>
                    <a:pt x="1281159" y="220605"/>
                  </a:lnTo>
                  <a:lnTo>
                    <a:pt x="1366569" y="110302"/>
                  </a:lnTo>
                  <a:lnTo>
                    <a:pt x="1451980" y="42424"/>
                  </a:lnTo>
                  <a:lnTo>
                    <a:pt x="1537390" y="93333"/>
                  </a:lnTo>
                  <a:lnTo>
                    <a:pt x="1622801" y="67878"/>
                  </a:lnTo>
                  <a:lnTo>
                    <a:pt x="1708212" y="50909"/>
                  </a:lnTo>
                  <a:lnTo>
                    <a:pt x="1793622" y="135757"/>
                  </a:lnTo>
                  <a:lnTo>
                    <a:pt x="1879033" y="127272"/>
                  </a:lnTo>
                  <a:lnTo>
                    <a:pt x="1964443" y="67878"/>
                  </a:lnTo>
                  <a:lnTo>
                    <a:pt x="2049854" y="50909"/>
                  </a:lnTo>
                  <a:lnTo>
                    <a:pt x="2135265" y="161211"/>
                  </a:lnTo>
                </a:path>
              </a:pathLst>
            </a:custGeom>
            <a:ln w="27101" cap="flat">
              <a:solidFill>
                <a:srgbClr val="1CABE2">
                  <a:alpha val="100000"/>
                </a:srgbClr>
              </a:solidFill>
              <a:prstDash val="solid"/>
              <a:round/>
            </a:ln>
          </p:spPr>
          <p:txBody>
            <a:bodyPr/>
            <a:lstStyle/>
            <a:p/>
          </p:txBody>
        </p:sp>
        <p:sp>
          <p:nvSpPr>
            <p:cNvPr id="248" name="pt248"/>
            <p:cNvSpPr/>
            <p:nvPr/>
          </p:nvSpPr>
          <p:spPr>
            <a:xfrm>
              <a:off x="662642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1183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79724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8826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96807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0534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097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56594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65135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73676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822177"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907587"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99299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33464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42005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0546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59087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76169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tx274"/>
            <p:cNvSpPr/>
            <p:nvPr/>
          </p:nvSpPr>
          <p:spPr>
            <a:xfrm>
              <a:off x="6492549"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5" name="tx275"/>
            <p:cNvSpPr/>
            <p:nvPr/>
          </p:nvSpPr>
          <p:spPr>
            <a:xfrm>
              <a:off x="8812300"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6" name="tx276"/>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7" name="tx277"/>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8" name="pl27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011048" y="3343732"/>
              <a:ext cx="768695" cy="186666"/>
            </a:xfrm>
            <a:custGeom>
              <a:avLst/>
              <a:pathLst>
                <a:path w="768695" h="186666">
                  <a:moveTo>
                    <a:pt x="0" y="186666"/>
                  </a:moveTo>
                  <a:lnTo>
                    <a:pt x="85410" y="0"/>
                  </a:lnTo>
                  <a:lnTo>
                    <a:pt x="170821" y="93333"/>
                  </a:lnTo>
                  <a:lnTo>
                    <a:pt x="256231" y="93333"/>
                  </a:lnTo>
                  <a:lnTo>
                    <a:pt x="341642" y="84848"/>
                  </a:lnTo>
                  <a:lnTo>
                    <a:pt x="427053" y="84848"/>
                  </a:lnTo>
                  <a:lnTo>
                    <a:pt x="512463" y="152727"/>
                  </a:lnTo>
                  <a:lnTo>
                    <a:pt x="597874" y="93333"/>
                  </a:lnTo>
                  <a:lnTo>
                    <a:pt x="683284" y="84848"/>
                  </a:lnTo>
                  <a:lnTo>
                    <a:pt x="768695" y="42424"/>
                  </a:lnTo>
                </a:path>
              </a:pathLst>
            </a:custGeom>
            <a:ln w="27101" cap="flat">
              <a:solidFill>
                <a:srgbClr val="1CABE2">
                  <a:alpha val="100000"/>
                </a:srgbClr>
              </a:solidFill>
              <a:prstDash val="solid"/>
              <a:round/>
            </a:ln>
          </p:spPr>
          <p:txBody>
            <a:bodyPr/>
            <a:lstStyle/>
            <a:p/>
          </p:txBody>
        </p:sp>
        <p:sp>
          <p:nvSpPr>
            <p:cNvPr id="298" name="pt298"/>
            <p:cNvSpPr/>
            <p:nvPr/>
          </p:nvSpPr>
          <p:spPr>
            <a:xfrm>
              <a:off x="79929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tx308"/>
            <p:cNvSpPr/>
            <p:nvPr/>
          </p:nvSpPr>
          <p:spPr>
            <a:xfrm>
              <a:off x="7859118"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09" name="tx309"/>
            <p:cNvSpPr/>
            <p:nvPr/>
          </p:nvSpPr>
          <p:spPr>
            <a:xfrm>
              <a:off x="8812300"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0" name="tx310"/>
            <p:cNvSpPr/>
            <p:nvPr/>
          </p:nvSpPr>
          <p:spPr>
            <a:xfrm>
              <a:off x="8213020"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11" name="tx311"/>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126857" y="1342252"/>
              <a:ext cx="558213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Guatemala, 2000-2025</a:t>
              </a:r>
            </a:p>
          </p:txBody>
        </p:sp>
        <p:sp>
          <p:nvSpPr>
            <p:cNvPr id="364" name="tx364"/>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65" name="tx365"/>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DTP3 presentó la cobertura más baja (77 %), seguida de la ROTAC (83 %).
En comparación con 2019, la cobertura de cinco vacunas disminuyó (BCG, DTP1, DTP3, IPV1 y ROTAC), la de una vacuna se mantuvo constante (MCV1) y la de otra aumentó (MCV2).
En comparación con 2024, la cobertura de seis vacunas disminuyó (BCG, DTP1, DTP3, IPV1, MCV1 y ROTAC) y la de una vacuna aumentó (MCV2).</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Guatemala registró su cobertura más baja en la vacuna DTP3 (77 %), mientras que la mayoría de las demás vacunas sistemáticas se situaban entre el 83 % y el 90 %; la cobertura de 5 antígenos disminuyó desde 2019, y la de 6 antígenos, desde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233689"/>
            </a:xfrm>
            <a:custGeom>
              <a:avLst/>
              <a:pathLst>
                <a:path w="6518190" h="1233689">
                  <a:moveTo>
                    <a:pt x="0" y="711744"/>
                  </a:moveTo>
                  <a:lnTo>
                    <a:pt x="260727" y="901542"/>
                  </a:lnTo>
                  <a:lnTo>
                    <a:pt x="521455" y="664294"/>
                  </a:lnTo>
                  <a:lnTo>
                    <a:pt x="782182" y="569395"/>
                  </a:lnTo>
                  <a:lnTo>
                    <a:pt x="1042910" y="427046"/>
                  </a:lnTo>
                  <a:lnTo>
                    <a:pt x="1303638" y="427046"/>
                  </a:lnTo>
                  <a:lnTo>
                    <a:pt x="1564365" y="332147"/>
                  </a:lnTo>
                  <a:lnTo>
                    <a:pt x="1825093" y="521945"/>
                  </a:lnTo>
                  <a:lnTo>
                    <a:pt x="2085820" y="47449"/>
                  </a:lnTo>
                  <a:lnTo>
                    <a:pt x="2346548" y="189798"/>
                  </a:lnTo>
                  <a:lnTo>
                    <a:pt x="2607276" y="94899"/>
                  </a:lnTo>
                  <a:lnTo>
                    <a:pt x="2868003" y="379596"/>
                  </a:lnTo>
                  <a:lnTo>
                    <a:pt x="3128731" y="0"/>
                  </a:lnTo>
                  <a:lnTo>
                    <a:pt x="3389458" y="0"/>
                  </a:lnTo>
                  <a:lnTo>
                    <a:pt x="3650186" y="1043891"/>
                  </a:lnTo>
                  <a:lnTo>
                    <a:pt x="3910914" y="1233689"/>
                  </a:lnTo>
                  <a:lnTo>
                    <a:pt x="4171641" y="616844"/>
                  </a:lnTo>
                  <a:lnTo>
                    <a:pt x="4432369" y="237248"/>
                  </a:lnTo>
                  <a:lnTo>
                    <a:pt x="4693096" y="521945"/>
                  </a:lnTo>
                  <a:lnTo>
                    <a:pt x="4953824" y="379596"/>
                  </a:lnTo>
                  <a:lnTo>
                    <a:pt x="5214552" y="284697"/>
                  </a:lnTo>
                  <a:lnTo>
                    <a:pt x="5475279" y="759193"/>
                  </a:lnTo>
                  <a:lnTo>
                    <a:pt x="5736007" y="711744"/>
                  </a:lnTo>
                  <a:lnTo>
                    <a:pt x="5996734" y="379596"/>
                  </a:lnTo>
                  <a:lnTo>
                    <a:pt x="6257462" y="284697"/>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2438893" y="1073148"/>
              <a:ext cx="5214552" cy="1233689"/>
            </a:xfrm>
            <a:custGeom>
              <a:avLst/>
              <a:pathLst>
                <a:path w="5214552" h="1233689">
                  <a:moveTo>
                    <a:pt x="0" y="427046"/>
                  </a:moveTo>
                  <a:lnTo>
                    <a:pt x="260727" y="332147"/>
                  </a:lnTo>
                  <a:lnTo>
                    <a:pt x="521455" y="521945"/>
                  </a:lnTo>
                  <a:lnTo>
                    <a:pt x="782182" y="47449"/>
                  </a:lnTo>
                  <a:lnTo>
                    <a:pt x="1042910" y="189798"/>
                  </a:lnTo>
                  <a:lnTo>
                    <a:pt x="1303638" y="94899"/>
                  </a:lnTo>
                  <a:lnTo>
                    <a:pt x="1564365" y="379596"/>
                  </a:lnTo>
                  <a:lnTo>
                    <a:pt x="1825093" y="0"/>
                  </a:lnTo>
                  <a:lnTo>
                    <a:pt x="2085820" y="0"/>
                  </a:lnTo>
                  <a:lnTo>
                    <a:pt x="2346548" y="1043891"/>
                  </a:lnTo>
                  <a:lnTo>
                    <a:pt x="2607276" y="1233689"/>
                  </a:lnTo>
                  <a:lnTo>
                    <a:pt x="2868003" y="616844"/>
                  </a:lnTo>
                  <a:lnTo>
                    <a:pt x="3128731" y="237248"/>
                  </a:lnTo>
                  <a:lnTo>
                    <a:pt x="3389458" y="521945"/>
                  </a:lnTo>
                  <a:lnTo>
                    <a:pt x="3650186" y="379596"/>
                  </a:lnTo>
                  <a:lnTo>
                    <a:pt x="3910914" y="284697"/>
                  </a:lnTo>
                  <a:lnTo>
                    <a:pt x="4171641" y="759193"/>
                  </a:lnTo>
                  <a:lnTo>
                    <a:pt x="4432369" y="711744"/>
                  </a:lnTo>
                  <a:lnTo>
                    <a:pt x="4693096" y="379596"/>
                  </a:lnTo>
                  <a:lnTo>
                    <a:pt x="4953824" y="284697"/>
                  </a:lnTo>
                  <a:lnTo>
                    <a:pt x="5214552" y="901542"/>
                  </a:lnTo>
                </a:path>
              </a:pathLst>
            </a:custGeom>
            <a:ln w="27101" cap="flat">
              <a:solidFill>
                <a:srgbClr val="80BD41">
                  <a:alpha val="100000"/>
                </a:srgbClr>
              </a:solidFill>
              <a:prstDash val="solid"/>
              <a:round/>
            </a:ln>
          </p:spPr>
          <p:txBody>
            <a:bodyPr/>
            <a:lstStyle/>
            <a:p/>
          </p:txBody>
        </p:sp>
        <p:sp>
          <p:nvSpPr>
            <p:cNvPr id="40" name="pl40"/>
            <p:cNvSpPr/>
            <p:nvPr/>
          </p:nvSpPr>
          <p:spPr>
            <a:xfrm>
              <a:off x="2438893" y="1073148"/>
              <a:ext cx="5214552" cy="1233689"/>
            </a:xfrm>
            <a:custGeom>
              <a:avLst/>
              <a:pathLst>
                <a:path w="5214552" h="1233689">
                  <a:moveTo>
                    <a:pt x="0" y="427046"/>
                  </a:moveTo>
                  <a:lnTo>
                    <a:pt x="260727" y="332147"/>
                  </a:lnTo>
                  <a:lnTo>
                    <a:pt x="521455" y="521945"/>
                  </a:lnTo>
                  <a:lnTo>
                    <a:pt x="782182" y="47449"/>
                  </a:lnTo>
                  <a:lnTo>
                    <a:pt x="1042910" y="189798"/>
                  </a:lnTo>
                  <a:lnTo>
                    <a:pt x="1303638" y="94899"/>
                  </a:lnTo>
                  <a:lnTo>
                    <a:pt x="1564365" y="379596"/>
                  </a:lnTo>
                  <a:lnTo>
                    <a:pt x="1825093" y="0"/>
                  </a:lnTo>
                  <a:lnTo>
                    <a:pt x="2085820" y="0"/>
                  </a:lnTo>
                  <a:lnTo>
                    <a:pt x="2346548" y="1043891"/>
                  </a:lnTo>
                  <a:lnTo>
                    <a:pt x="2607276" y="1233689"/>
                  </a:lnTo>
                  <a:lnTo>
                    <a:pt x="2868003" y="616844"/>
                  </a:lnTo>
                  <a:lnTo>
                    <a:pt x="3128731" y="237248"/>
                  </a:lnTo>
                  <a:lnTo>
                    <a:pt x="3389458" y="521945"/>
                  </a:lnTo>
                  <a:lnTo>
                    <a:pt x="3650186" y="379596"/>
                  </a:lnTo>
                  <a:lnTo>
                    <a:pt x="3910914" y="284697"/>
                  </a:lnTo>
                  <a:lnTo>
                    <a:pt x="4171641" y="759193"/>
                  </a:lnTo>
                  <a:lnTo>
                    <a:pt x="4432369" y="711744"/>
                  </a:lnTo>
                  <a:lnTo>
                    <a:pt x="4693096" y="379596"/>
                  </a:lnTo>
                  <a:lnTo>
                    <a:pt x="4953824" y="284697"/>
                  </a:lnTo>
                  <a:lnTo>
                    <a:pt x="5214552" y="901542"/>
                  </a:lnTo>
                </a:path>
              </a:pathLst>
            </a:custGeom>
            <a:ln w="27101" cap="flat">
              <a:solidFill>
                <a:srgbClr val="EE00EE">
                  <a:alpha val="100000"/>
                </a:srgbClr>
              </a:solidFill>
              <a:prstDash val="solid"/>
              <a:round/>
            </a:ln>
          </p:spPr>
          <p:txBody>
            <a:bodyPr/>
            <a:lstStyle/>
            <a:p/>
          </p:txBody>
        </p:sp>
        <p:sp>
          <p:nvSpPr>
            <p:cNvPr id="41" name="pl41"/>
            <p:cNvSpPr/>
            <p:nvPr/>
          </p:nvSpPr>
          <p:spPr>
            <a:xfrm>
              <a:off x="5828352" y="2638985"/>
              <a:ext cx="1825093" cy="2230131"/>
            </a:xfrm>
            <a:custGeom>
              <a:avLst/>
              <a:pathLst>
                <a:path w="1825093" h="2230131">
                  <a:moveTo>
                    <a:pt x="0" y="1518387"/>
                  </a:moveTo>
                  <a:lnTo>
                    <a:pt x="260727" y="2087782"/>
                  </a:lnTo>
                  <a:lnTo>
                    <a:pt x="521455" y="2230131"/>
                  </a:lnTo>
                  <a:lnTo>
                    <a:pt x="782182" y="1565837"/>
                  </a:lnTo>
                  <a:lnTo>
                    <a:pt x="1042910" y="1945434"/>
                  </a:lnTo>
                  <a:lnTo>
                    <a:pt x="1303638" y="711744"/>
                  </a:lnTo>
                  <a:lnTo>
                    <a:pt x="1564365" y="284697"/>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854093"/>
            </a:xfrm>
            <a:custGeom>
              <a:avLst/>
              <a:pathLst>
                <a:path w="2346548" h="854093">
                  <a:moveTo>
                    <a:pt x="0" y="189798"/>
                  </a:moveTo>
                  <a:lnTo>
                    <a:pt x="260727" y="47449"/>
                  </a:lnTo>
                  <a:lnTo>
                    <a:pt x="521455" y="237248"/>
                  </a:lnTo>
                  <a:lnTo>
                    <a:pt x="782182" y="237248"/>
                  </a:lnTo>
                  <a:lnTo>
                    <a:pt x="1042910" y="854093"/>
                  </a:lnTo>
                  <a:lnTo>
                    <a:pt x="1303638" y="379596"/>
                  </a:lnTo>
                  <a:lnTo>
                    <a:pt x="1564365" y="237248"/>
                  </a:lnTo>
                  <a:lnTo>
                    <a:pt x="1825093" y="0"/>
                  </a:lnTo>
                  <a:lnTo>
                    <a:pt x="2085820" y="142348"/>
                  </a:lnTo>
                  <a:lnTo>
                    <a:pt x="2346548" y="664294"/>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616844"/>
            </a:xfrm>
            <a:custGeom>
              <a:avLst/>
              <a:pathLst>
                <a:path w="1042910" h="616844">
                  <a:moveTo>
                    <a:pt x="0" y="474496"/>
                  </a:moveTo>
                  <a:lnTo>
                    <a:pt x="260727" y="284697"/>
                  </a:lnTo>
                  <a:lnTo>
                    <a:pt x="521455" y="0"/>
                  </a:lnTo>
                  <a:lnTo>
                    <a:pt x="782182" y="47449"/>
                  </a:lnTo>
                  <a:lnTo>
                    <a:pt x="1042910" y="6168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328589"/>
            </a:xfrm>
            <a:custGeom>
              <a:avLst/>
              <a:pathLst>
                <a:path w="6518190" h="1328589">
                  <a:moveTo>
                    <a:pt x="0" y="474496"/>
                  </a:moveTo>
                  <a:lnTo>
                    <a:pt x="260727" y="237248"/>
                  </a:lnTo>
                  <a:lnTo>
                    <a:pt x="521455" y="189798"/>
                  </a:lnTo>
                  <a:lnTo>
                    <a:pt x="782182" y="94899"/>
                  </a:lnTo>
                  <a:lnTo>
                    <a:pt x="1042910" y="47449"/>
                  </a:lnTo>
                  <a:lnTo>
                    <a:pt x="1303638" y="142348"/>
                  </a:lnTo>
                  <a:lnTo>
                    <a:pt x="1564365" y="47449"/>
                  </a:lnTo>
                  <a:lnTo>
                    <a:pt x="1825093" y="474496"/>
                  </a:lnTo>
                  <a:lnTo>
                    <a:pt x="2085820" y="0"/>
                  </a:lnTo>
                  <a:lnTo>
                    <a:pt x="2346548" y="189798"/>
                  </a:lnTo>
                  <a:lnTo>
                    <a:pt x="2607276" y="142348"/>
                  </a:lnTo>
                  <a:lnTo>
                    <a:pt x="2868003" y="332147"/>
                  </a:lnTo>
                  <a:lnTo>
                    <a:pt x="3128731" y="142348"/>
                  </a:lnTo>
                  <a:lnTo>
                    <a:pt x="3389458" y="237248"/>
                  </a:lnTo>
                  <a:lnTo>
                    <a:pt x="3650186" y="1328589"/>
                  </a:lnTo>
                  <a:lnTo>
                    <a:pt x="3910914" y="806643"/>
                  </a:lnTo>
                  <a:lnTo>
                    <a:pt x="4171641" y="332147"/>
                  </a:lnTo>
                  <a:lnTo>
                    <a:pt x="4432369" y="94899"/>
                  </a:lnTo>
                  <a:lnTo>
                    <a:pt x="4693096" y="332147"/>
                  </a:lnTo>
                  <a:lnTo>
                    <a:pt x="4953824" y="284697"/>
                  </a:lnTo>
                  <a:lnTo>
                    <a:pt x="5214552" y="332147"/>
                  </a:lnTo>
                  <a:lnTo>
                    <a:pt x="5475279" y="379596"/>
                  </a:lnTo>
                  <a:lnTo>
                    <a:pt x="5736007" y="474496"/>
                  </a:lnTo>
                  <a:lnTo>
                    <a:pt x="5996734" y="332147"/>
                  </a:lnTo>
                  <a:lnTo>
                    <a:pt x="6257462" y="23724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5306897" y="1405295"/>
              <a:ext cx="2346548" cy="1043891"/>
            </a:xfrm>
            <a:custGeom>
              <a:avLst/>
              <a:pathLst>
                <a:path w="2346548" h="1043891">
                  <a:moveTo>
                    <a:pt x="0" y="1043891"/>
                  </a:moveTo>
                  <a:lnTo>
                    <a:pt x="260727" y="0"/>
                  </a:lnTo>
                  <a:lnTo>
                    <a:pt x="521455" y="521945"/>
                  </a:lnTo>
                  <a:lnTo>
                    <a:pt x="782182" y="521945"/>
                  </a:lnTo>
                  <a:lnTo>
                    <a:pt x="1042910" y="474496"/>
                  </a:lnTo>
                  <a:lnTo>
                    <a:pt x="1303638" y="474496"/>
                  </a:lnTo>
                  <a:lnTo>
                    <a:pt x="1564365" y="854093"/>
                  </a:lnTo>
                  <a:lnTo>
                    <a:pt x="1825093" y="521945"/>
                  </a:lnTo>
                  <a:lnTo>
                    <a:pt x="2085820" y="474496"/>
                  </a:lnTo>
                  <a:lnTo>
                    <a:pt x="2346548" y="237248"/>
                  </a:lnTo>
                </a:path>
              </a:pathLst>
            </a:custGeom>
            <a:ln w="27101" cap="flat">
              <a:solidFill>
                <a:srgbClr val="008B00">
                  <a:alpha val="100000"/>
                </a:srgbClr>
              </a:solidFill>
              <a:prstDash val="solid"/>
              <a:round/>
            </a:ln>
          </p:spPr>
          <p:txBody>
            <a:bodyPr/>
            <a:lstStyle/>
            <a:p/>
          </p:txBody>
        </p:sp>
        <p:sp>
          <p:nvSpPr>
            <p:cNvPr id="46" name="pl46"/>
            <p:cNvSpPr/>
            <p:nvPr/>
          </p:nvSpPr>
          <p:spPr>
            <a:xfrm>
              <a:off x="4524714" y="1168047"/>
              <a:ext cx="3128731" cy="1518387"/>
            </a:xfrm>
            <a:custGeom>
              <a:avLst/>
              <a:pathLst>
                <a:path w="3128731" h="1518387">
                  <a:moveTo>
                    <a:pt x="0" y="1043891"/>
                  </a:moveTo>
                  <a:lnTo>
                    <a:pt x="260727" y="1518387"/>
                  </a:lnTo>
                  <a:lnTo>
                    <a:pt x="521455" y="664294"/>
                  </a:lnTo>
                  <a:lnTo>
                    <a:pt x="782182" y="189798"/>
                  </a:lnTo>
                  <a:lnTo>
                    <a:pt x="1042910" y="47449"/>
                  </a:lnTo>
                  <a:lnTo>
                    <a:pt x="1303638" y="189798"/>
                  </a:lnTo>
                  <a:lnTo>
                    <a:pt x="1564365" y="94899"/>
                  </a:lnTo>
                  <a:lnTo>
                    <a:pt x="1825093" y="332147"/>
                  </a:lnTo>
                  <a:lnTo>
                    <a:pt x="2085820" y="711744"/>
                  </a:lnTo>
                  <a:lnTo>
                    <a:pt x="2346548" y="237248"/>
                  </a:lnTo>
                  <a:lnTo>
                    <a:pt x="2607276" y="0"/>
                  </a:lnTo>
                  <a:lnTo>
                    <a:pt x="2868003" y="94899"/>
                  </a:lnTo>
                  <a:lnTo>
                    <a:pt x="3128731" y="427046"/>
                  </a:lnTo>
                </a:path>
              </a:pathLst>
            </a:custGeom>
            <a:ln w="27101" cap="flat">
              <a:solidFill>
                <a:srgbClr val="9A32CD">
                  <a:alpha val="100000"/>
                </a:srgbClr>
              </a:solidFill>
              <a:prstDash val="solid"/>
              <a:round/>
            </a:ln>
          </p:spPr>
          <p:txBody>
            <a:bodyPr/>
            <a:lstStyle/>
            <a:p/>
          </p:txBody>
        </p:sp>
        <p:sp>
          <p:nvSpPr>
            <p:cNvPr id="47" name="pl47"/>
            <p:cNvSpPr/>
            <p:nvPr/>
          </p:nvSpPr>
          <p:spPr>
            <a:xfrm>
              <a:off x="3742531" y="1215496"/>
              <a:ext cx="3910914" cy="2609728"/>
            </a:xfrm>
            <a:custGeom>
              <a:avLst/>
              <a:pathLst>
                <a:path w="3910914" h="2609728">
                  <a:moveTo>
                    <a:pt x="0" y="2609728"/>
                  </a:moveTo>
                  <a:lnTo>
                    <a:pt x="260727" y="1043891"/>
                  </a:lnTo>
                  <a:lnTo>
                    <a:pt x="521455" y="569395"/>
                  </a:lnTo>
                  <a:lnTo>
                    <a:pt x="782182" y="142348"/>
                  </a:lnTo>
                  <a:lnTo>
                    <a:pt x="1042910" y="948992"/>
                  </a:lnTo>
                  <a:lnTo>
                    <a:pt x="1303638" y="854093"/>
                  </a:lnTo>
                  <a:lnTo>
                    <a:pt x="1564365" y="427046"/>
                  </a:lnTo>
                  <a:lnTo>
                    <a:pt x="1825093" y="237248"/>
                  </a:lnTo>
                  <a:lnTo>
                    <a:pt x="2085820" y="284697"/>
                  </a:lnTo>
                  <a:lnTo>
                    <a:pt x="2346548" y="142348"/>
                  </a:lnTo>
                  <a:lnTo>
                    <a:pt x="2607276" y="0"/>
                  </a:lnTo>
                  <a:lnTo>
                    <a:pt x="2868003" y="1376038"/>
                  </a:lnTo>
                  <a:lnTo>
                    <a:pt x="3128731" y="521945"/>
                  </a:lnTo>
                  <a:lnTo>
                    <a:pt x="3389458" y="94899"/>
                  </a:lnTo>
                  <a:lnTo>
                    <a:pt x="3650186" y="189798"/>
                  </a:lnTo>
                  <a:lnTo>
                    <a:pt x="3910914" y="474496"/>
                  </a:lnTo>
                </a:path>
              </a:pathLst>
            </a:custGeom>
            <a:ln w="27101" cap="flat">
              <a:solidFill>
                <a:srgbClr val="836FFF">
                  <a:alpha val="100000"/>
                </a:srgbClr>
              </a:solidFill>
              <a:prstDash val="solid"/>
              <a:round/>
            </a:ln>
          </p:spPr>
          <p:txBody>
            <a:bodyPr/>
            <a:lstStyle/>
            <a:p/>
          </p:txBody>
        </p:sp>
        <p:sp>
          <p:nvSpPr>
            <p:cNvPr id="48" name="pl48"/>
            <p:cNvSpPr/>
            <p:nvPr/>
          </p:nvSpPr>
          <p:spPr>
            <a:xfrm>
              <a:off x="1395982" y="1073148"/>
              <a:ext cx="6257462" cy="1328589"/>
            </a:xfrm>
            <a:custGeom>
              <a:avLst/>
              <a:pathLst>
                <a:path w="6257462" h="1328589">
                  <a:moveTo>
                    <a:pt x="0" y="237248"/>
                  </a:moveTo>
                  <a:lnTo>
                    <a:pt x="260727" y="189798"/>
                  </a:lnTo>
                  <a:lnTo>
                    <a:pt x="521455" y="94899"/>
                  </a:lnTo>
                  <a:lnTo>
                    <a:pt x="782182" y="47449"/>
                  </a:lnTo>
                  <a:lnTo>
                    <a:pt x="1042910" y="142348"/>
                  </a:lnTo>
                  <a:lnTo>
                    <a:pt x="1303638" y="47449"/>
                  </a:lnTo>
                  <a:lnTo>
                    <a:pt x="1564365" y="474496"/>
                  </a:lnTo>
                  <a:lnTo>
                    <a:pt x="1825093" y="0"/>
                  </a:lnTo>
                  <a:lnTo>
                    <a:pt x="2085820" y="189798"/>
                  </a:lnTo>
                  <a:lnTo>
                    <a:pt x="2346548" y="142348"/>
                  </a:lnTo>
                  <a:lnTo>
                    <a:pt x="2607276" y="332147"/>
                  </a:lnTo>
                  <a:lnTo>
                    <a:pt x="2868003" y="142348"/>
                  </a:lnTo>
                  <a:lnTo>
                    <a:pt x="3128731" y="237248"/>
                  </a:lnTo>
                  <a:lnTo>
                    <a:pt x="3389458" y="1328589"/>
                  </a:lnTo>
                  <a:lnTo>
                    <a:pt x="3650186" y="806643"/>
                  </a:lnTo>
                  <a:lnTo>
                    <a:pt x="3910914" y="332147"/>
                  </a:lnTo>
                  <a:lnTo>
                    <a:pt x="4171641" y="94899"/>
                  </a:lnTo>
                  <a:lnTo>
                    <a:pt x="4432369" y="332147"/>
                  </a:lnTo>
                  <a:lnTo>
                    <a:pt x="4693096" y="284697"/>
                  </a:lnTo>
                  <a:lnTo>
                    <a:pt x="4953824" y="332147"/>
                  </a:lnTo>
                  <a:lnTo>
                    <a:pt x="5214552" y="379596"/>
                  </a:lnTo>
                  <a:lnTo>
                    <a:pt x="5475279" y="474496"/>
                  </a:lnTo>
                  <a:lnTo>
                    <a:pt x="5736007" y="332147"/>
                  </a:lnTo>
                  <a:lnTo>
                    <a:pt x="5996734" y="237248"/>
                  </a:lnTo>
                  <a:lnTo>
                    <a:pt x="6257462" y="284697"/>
                  </a:lnTo>
                </a:path>
              </a:pathLst>
            </a:custGeom>
            <a:ln w="27101" cap="flat">
              <a:solidFill>
                <a:srgbClr val="FB9A99">
                  <a:alpha val="100000"/>
                </a:srgbClr>
              </a:solidFill>
              <a:prstDash val="solid"/>
              <a:round/>
            </a:ln>
          </p:spPr>
          <p:txBody>
            <a:bodyPr/>
            <a:lstStyle/>
            <a:p/>
          </p:txBody>
        </p:sp>
        <p:sp>
          <p:nvSpPr>
            <p:cNvPr id="49" name="pl49"/>
            <p:cNvSpPr/>
            <p:nvPr/>
          </p:nvSpPr>
          <p:spPr>
            <a:xfrm>
              <a:off x="7668351" y="1050801"/>
              <a:ext cx="690510" cy="300555"/>
            </a:xfrm>
            <a:custGeom>
              <a:avLst/>
              <a:pathLst>
                <a:path w="690510" h="300555">
                  <a:moveTo>
                    <a:pt x="690510" y="0"/>
                  </a:moveTo>
                  <a:lnTo>
                    <a:pt x="0" y="300555"/>
                  </a:lnTo>
                </a:path>
              </a:pathLst>
            </a:custGeom>
          </p:spPr>
          <p:txBody>
            <a:bodyPr/>
            <a:lstStyle/>
            <a:p/>
          </p:txBody>
        </p:sp>
        <p:sp>
          <p:nvSpPr>
            <p:cNvPr id="50" name="pl50"/>
            <p:cNvSpPr/>
            <p:nvPr/>
          </p:nvSpPr>
          <p:spPr>
            <a:xfrm>
              <a:off x="7663936" y="792182"/>
              <a:ext cx="628495" cy="556375"/>
            </a:xfrm>
            <a:custGeom>
              <a:avLst/>
              <a:pathLst>
                <a:path w="628495" h="556375">
                  <a:moveTo>
                    <a:pt x="628495" y="0"/>
                  </a:moveTo>
                  <a:lnTo>
                    <a:pt x="0" y="556375"/>
                  </a:lnTo>
                </a:path>
              </a:pathLst>
            </a:custGeom>
          </p:spPr>
          <p:txBody>
            <a:bodyPr/>
            <a:lstStyle/>
            <a:p/>
          </p:txBody>
        </p:sp>
        <p:sp>
          <p:nvSpPr>
            <p:cNvPr id="51" name="pl51"/>
            <p:cNvSpPr/>
            <p:nvPr/>
          </p:nvSpPr>
          <p:spPr>
            <a:xfrm>
              <a:off x="7669128" y="1313643"/>
              <a:ext cx="755897" cy="275729"/>
            </a:xfrm>
            <a:custGeom>
              <a:avLst/>
              <a:pathLst>
                <a:path w="755897" h="275729">
                  <a:moveTo>
                    <a:pt x="755897" y="0"/>
                  </a:moveTo>
                  <a:lnTo>
                    <a:pt x="0" y="275729"/>
                  </a:lnTo>
                </a:path>
              </a:pathLst>
            </a:custGeom>
          </p:spPr>
          <p:txBody>
            <a:bodyPr/>
            <a:lstStyle/>
            <a:p/>
          </p:txBody>
        </p:sp>
        <p:sp>
          <p:nvSpPr>
            <p:cNvPr id="52" name="pl52"/>
            <p:cNvSpPr/>
            <p:nvPr/>
          </p:nvSpPr>
          <p:spPr>
            <a:xfrm>
              <a:off x="7671556" y="1568906"/>
              <a:ext cx="711389" cy="25536"/>
            </a:xfrm>
            <a:custGeom>
              <a:avLst/>
              <a:pathLst>
                <a:path w="711389" h="25536">
                  <a:moveTo>
                    <a:pt x="711389" y="0"/>
                  </a:moveTo>
                  <a:lnTo>
                    <a:pt x="0" y="25536"/>
                  </a:lnTo>
                </a:path>
              </a:pathLst>
            </a:custGeom>
          </p:spPr>
          <p:txBody>
            <a:bodyPr/>
            <a:lstStyle/>
            <a:p/>
          </p:txBody>
        </p:sp>
        <p:sp>
          <p:nvSpPr>
            <p:cNvPr id="53" name="pl53"/>
            <p:cNvSpPr/>
            <p:nvPr/>
          </p:nvSpPr>
          <p:spPr>
            <a:xfrm>
              <a:off x="7670212" y="1646888"/>
              <a:ext cx="688648" cy="178458"/>
            </a:xfrm>
            <a:custGeom>
              <a:avLst/>
              <a:pathLst>
                <a:path w="688648" h="178458">
                  <a:moveTo>
                    <a:pt x="688648" y="178458"/>
                  </a:moveTo>
                  <a:lnTo>
                    <a:pt x="0" y="0"/>
                  </a:lnTo>
                </a:path>
              </a:pathLst>
            </a:custGeom>
          </p:spPr>
          <p:txBody>
            <a:bodyPr/>
            <a:lstStyle/>
            <a:p/>
          </p:txBody>
        </p:sp>
        <p:sp>
          <p:nvSpPr>
            <p:cNvPr id="54" name="pl54"/>
            <p:cNvSpPr/>
            <p:nvPr/>
          </p:nvSpPr>
          <p:spPr>
            <a:xfrm>
              <a:off x="7666936" y="1697603"/>
              <a:ext cx="685837" cy="386871"/>
            </a:xfrm>
            <a:custGeom>
              <a:avLst/>
              <a:pathLst>
                <a:path w="685837" h="386871">
                  <a:moveTo>
                    <a:pt x="685837" y="386871"/>
                  </a:moveTo>
                  <a:lnTo>
                    <a:pt x="0" y="0"/>
                  </a:lnTo>
                </a:path>
              </a:pathLst>
            </a:custGeom>
          </p:spPr>
          <p:txBody>
            <a:bodyPr/>
            <a:lstStyle/>
            <a:p/>
          </p:txBody>
        </p:sp>
        <p:sp>
          <p:nvSpPr>
            <p:cNvPr id="55" name="pl55"/>
            <p:cNvSpPr/>
            <p:nvPr/>
          </p:nvSpPr>
          <p:spPr>
            <a:xfrm>
              <a:off x="7665146" y="1793591"/>
              <a:ext cx="741883" cy="551537"/>
            </a:xfrm>
            <a:custGeom>
              <a:avLst/>
              <a:pathLst>
                <a:path w="741883" h="551537">
                  <a:moveTo>
                    <a:pt x="741883" y="551537"/>
                  </a:moveTo>
                  <a:lnTo>
                    <a:pt x="0" y="0"/>
                  </a:lnTo>
                </a:path>
              </a:pathLst>
            </a:custGeom>
          </p:spPr>
          <p:txBody>
            <a:bodyPr/>
            <a:lstStyle/>
            <a:p/>
          </p:txBody>
        </p:sp>
        <p:sp>
          <p:nvSpPr>
            <p:cNvPr id="56" name="pl56"/>
            <p:cNvSpPr/>
            <p:nvPr/>
          </p:nvSpPr>
          <p:spPr>
            <a:xfrm>
              <a:off x="7664070" y="1983917"/>
              <a:ext cx="718874" cy="624267"/>
            </a:xfrm>
            <a:custGeom>
              <a:avLst/>
              <a:pathLst>
                <a:path w="718874" h="624267">
                  <a:moveTo>
                    <a:pt x="718874" y="624267"/>
                  </a:moveTo>
                  <a:lnTo>
                    <a:pt x="0" y="0"/>
                  </a:lnTo>
                </a:path>
              </a:pathLst>
            </a:custGeom>
          </p:spPr>
          <p:txBody>
            <a:bodyPr/>
            <a:lstStyle/>
            <a:p/>
          </p:txBody>
        </p:sp>
        <p:sp>
          <p:nvSpPr>
            <p:cNvPr id="57" name="pl57"/>
            <p:cNvSpPr/>
            <p:nvPr/>
          </p:nvSpPr>
          <p:spPr>
            <a:xfrm>
              <a:off x="7661217" y="1984976"/>
              <a:ext cx="667367" cy="883281"/>
            </a:xfrm>
            <a:custGeom>
              <a:avLst/>
              <a:pathLst>
                <a:path w="667367" h="883281">
                  <a:moveTo>
                    <a:pt x="667367" y="883281"/>
                  </a:moveTo>
                  <a:lnTo>
                    <a:pt x="0" y="0"/>
                  </a:lnTo>
                </a:path>
              </a:pathLst>
            </a:custGeom>
          </p:spPr>
          <p:txBody>
            <a:bodyPr/>
            <a:lstStyle/>
            <a:p/>
          </p:txBody>
        </p:sp>
        <p:sp>
          <p:nvSpPr>
            <p:cNvPr id="58" name="pl58"/>
            <p:cNvSpPr/>
            <p:nvPr/>
          </p:nvSpPr>
          <p:spPr>
            <a:xfrm>
              <a:off x="7660549" y="1985165"/>
              <a:ext cx="776546" cy="1145073"/>
            </a:xfrm>
            <a:custGeom>
              <a:avLst/>
              <a:pathLst>
                <a:path w="776546" h="1145073">
                  <a:moveTo>
                    <a:pt x="776546" y="1145073"/>
                  </a:moveTo>
                  <a:lnTo>
                    <a:pt x="0" y="0"/>
                  </a:lnTo>
                </a:path>
              </a:pathLst>
            </a:custGeom>
          </p:spPr>
          <p:txBody>
            <a:bodyPr/>
            <a:lstStyle/>
            <a:p/>
          </p:txBody>
        </p:sp>
        <p:sp>
          <p:nvSpPr>
            <p:cNvPr id="59" name="pl59"/>
            <p:cNvSpPr/>
            <p:nvPr/>
          </p:nvSpPr>
          <p:spPr>
            <a:xfrm>
              <a:off x="7662831" y="2648726"/>
              <a:ext cx="720114" cy="747392"/>
            </a:xfrm>
            <a:custGeom>
              <a:avLst/>
              <a:pathLst>
                <a:path w="720114" h="747392">
                  <a:moveTo>
                    <a:pt x="720114" y="747392"/>
                  </a:moveTo>
                  <a:lnTo>
                    <a:pt x="0" y="0"/>
                  </a:lnTo>
                </a:path>
              </a:pathLst>
            </a:custGeom>
          </p:spPr>
          <p:txBody>
            <a:bodyPr/>
            <a:lstStyle/>
            <a:p/>
          </p:txBody>
        </p:sp>
        <p:sp>
          <p:nvSpPr>
            <p:cNvPr id="60" name="pg60"/>
            <p:cNvSpPr/>
            <p:nvPr/>
          </p:nvSpPr>
          <p:spPr>
            <a:xfrm>
              <a:off x="8290281" y="9594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0009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2" name="pg62"/>
            <p:cNvSpPr/>
            <p:nvPr/>
          </p:nvSpPr>
          <p:spPr>
            <a:xfrm>
              <a:off x="8223851" y="6995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74106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4" name="pg64"/>
            <p:cNvSpPr/>
            <p:nvPr/>
          </p:nvSpPr>
          <p:spPr>
            <a:xfrm>
              <a:off x="8356446" y="12234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6494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85%</a:t>
              </a:r>
            </a:p>
          </p:txBody>
        </p:sp>
        <p:sp>
          <p:nvSpPr>
            <p:cNvPr id="66" name="pg66"/>
            <p:cNvSpPr/>
            <p:nvPr/>
          </p:nvSpPr>
          <p:spPr>
            <a:xfrm>
              <a:off x="8314365" y="14843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5258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68" name="pg68"/>
            <p:cNvSpPr/>
            <p:nvPr/>
          </p:nvSpPr>
          <p:spPr>
            <a:xfrm>
              <a:off x="8290281" y="174544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7869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70" name="pg70"/>
            <p:cNvSpPr/>
            <p:nvPr/>
          </p:nvSpPr>
          <p:spPr>
            <a:xfrm>
              <a:off x="8284194" y="200755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204909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2" name="pg72"/>
            <p:cNvSpPr/>
            <p:nvPr/>
          </p:nvSpPr>
          <p:spPr>
            <a:xfrm>
              <a:off x="8338449" y="226779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309328"/>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81%</a:t>
              </a:r>
            </a:p>
          </p:txBody>
        </p:sp>
        <p:sp>
          <p:nvSpPr>
            <p:cNvPr id="74" name="pg74"/>
            <p:cNvSpPr/>
            <p:nvPr/>
          </p:nvSpPr>
          <p:spPr>
            <a:xfrm>
              <a:off x="8314365" y="25308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5" name="tx75"/>
            <p:cNvSpPr/>
            <p:nvPr/>
          </p:nvSpPr>
          <p:spPr>
            <a:xfrm>
              <a:off x="8337225" y="257240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76" name="pg76"/>
            <p:cNvSpPr/>
            <p:nvPr/>
          </p:nvSpPr>
          <p:spPr>
            <a:xfrm>
              <a:off x="8260004" y="279017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7" name="tx77"/>
            <p:cNvSpPr/>
            <p:nvPr/>
          </p:nvSpPr>
          <p:spPr>
            <a:xfrm>
              <a:off x="8282864" y="281302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78" name="pg78"/>
            <p:cNvSpPr/>
            <p:nvPr/>
          </p:nvSpPr>
          <p:spPr>
            <a:xfrm>
              <a:off x="8368515" y="30509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9" name="tx79"/>
            <p:cNvSpPr/>
            <p:nvPr/>
          </p:nvSpPr>
          <p:spPr>
            <a:xfrm>
              <a:off x="8391375" y="30924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80" name="pg80"/>
            <p:cNvSpPr/>
            <p:nvPr/>
          </p:nvSpPr>
          <p:spPr>
            <a:xfrm>
              <a:off x="8314365" y="33183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99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Guatemala,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(63 %), seguida de la DTP3, la HepB3 y la Hib3 (77 %).
La cobertura de 5 vacunas disminuyó (DTP3, HEPB3, HIB3, IPV1 y ROTAC), la de 2 vacunas aumentó (HPVC y MCV2) y la de otras 2 se mantuvo igual (MCV1 y RUBELLA) en comparación con la cobertura respectiva de 2019.
La cobertura de ocho vacunas disminuyó (DTP3, HEPB3, HIB3, IPV1, IPVC, MCV1, ROTAC y RUBELLA) y la de dos vacunas aumentó (HPVC y MCV2)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0082" y="887626"/>
              <a:ext cx="722164" cy="0"/>
            </a:xfrm>
            <a:custGeom>
              <a:avLst/>
              <a:pathLst>
                <a:path w="722164" h="0">
                  <a:moveTo>
                    <a:pt x="0" y="0"/>
                  </a:moveTo>
                  <a:lnTo>
                    <a:pt x="144432" y="0"/>
                  </a:lnTo>
                  <a:lnTo>
                    <a:pt x="216649" y="0"/>
                  </a:lnTo>
                  <a:lnTo>
                    <a:pt x="361082"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938813" cy="0"/>
            </a:xfrm>
            <a:custGeom>
              <a:avLst/>
              <a:pathLst>
                <a:path w="938813" h="0">
                  <a:moveTo>
                    <a:pt x="0" y="0"/>
                  </a:moveTo>
                  <a:lnTo>
                    <a:pt x="361082" y="0"/>
                  </a:lnTo>
                  <a:lnTo>
                    <a:pt x="577731" y="0"/>
                  </a:lnTo>
                  <a:lnTo>
                    <a:pt x="722164"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645655"/>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024670"/>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4885859" y="2403685"/>
              <a:ext cx="649947" cy="0"/>
            </a:xfrm>
            <a:custGeom>
              <a:avLst/>
              <a:pathLst>
                <a:path w="649947" h="0">
                  <a:moveTo>
                    <a:pt x="0" y="0"/>
                  </a:moveTo>
                  <a:lnTo>
                    <a:pt x="72216" y="0"/>
                  </a:lnTo>
                  <a:lnTo>
                    <a:pt x="144432"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2782699"/>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161714"/>
              <a:ext cx="1299895" cy="0"/>
            </a:xfrm>
            <a:custGeom>
              <a:avLst/>
              <a:pathLst>
                <a:path w="1299895" h="0">
                  <a:moveTo>
                    <a:pt x="0" y="0"/>
                  </a:moveTo>
                  <a:lnTo>
                    <a:pt x="288865" y="0"/>
                  </a:lnTo>
                  <a:lnTo>
                    <a:pt x="722164" y="0"/>
                  </a:lnTo>
                  <a:lnTo>
                    <a:pt x="938813" y="0"/>
                  </a:lnTo>
                  <a:lnTo>
                    <a:pt x="938813" y="0"/>
                  </a:lnTo>
                  <a:lnTo>
                    <a:pt x="1083246"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3540728"/>
              <a:ext cx="361082" cy="0"/>
            </a:xfrm>
            <a:custGeom>
              <a:avLst/>
              <a:pathLst>
                <a:path w="361082" h="0">
                  <a:moveTo>
                    <a:pt x="0" y="0"/>
                  </a:moveTo>
                  <a:lnTo>
                    <a:pt x="144432"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3919743"/>
              <a:ext cx="938813" cy="0"/>
            </a:xfrm>
            <a:custGeom>
              <a:avLst/>
              <a:pathLst>
                <a:path w="938813" h="0">
                  <a:moveTo>
                    <a:pt x="0" y="0"/>
                  </a:moveTo>
                  <a:lnTo>
                    <a:pt x="505514" y="0"/>
                  </a:lnTo>
                  <a:lnTo>
                    <a:pt x="505514" y="0"/>
                  </a:lnTo>
                  <a:lnTo>
                    <a:pt x="577731" y="0"/>
                  </a:lnTo>
                  <a:lnTo>
                    <a:pt x="577731" y="0"/>
                  </a:lnTo>
                  <a:lnTo>
                    <a:pt x="577731"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4298757"/>
              <a:ext cx="1083246" cy="0"/>
            </a:xfrm>
            <a:custGeom>
              <a:avLst/>
              <a:pathLst>
                <a:path w="1083246" h="0">
                  <a:moveTo>
                    <a:pt x="0" y="0"/>
                  </a:moveTo>
                  <a:lnTo>
                    <a:pt x="433298" y="0"/>
                  </a:lnTo>
                  <a:lnTo>
                    <a:pt x="577731" y="0"/>
                  </a:lnTo>
                  <a:lnTo>
                    <a:pt x="722164"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361082" cy="0"/>
            </a:xfrm>
            <a:custGeom>
              <a:avLst/>
              <a:pathLst>
                <a:path w="361082" h="0">
                  <a:moveTo>
                    <a:pt x="0" y="0"/>
                  </a:moveTo>
                  <a:lnTo>
                    <a:pt x="144432"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6113538" y="5056787"/>
              <a:ext cx="2094275" cy="0"/>
            </a:xfrm>
            <a:custGeom>
              <a:avLst/>
              <a:pathLst>
                <a:path w="2094275" h="0">
                  <a:moveTo>
                    <a:pt x="0" y="0"/>
                  </a:moveTo>
                  <a:lnTo>
                    <a:pt x="1299895" y="0"/>
                  </a:lnTo>
                  <a:lnTo>
                    <a:pt x="1372111" y="0"/>
                  </a:lnTo>
                  <a:lnTo>
                    <a:pt x="1805410" y="0"/>
                  </a:lnTo>
                  <a:lnTo>
                    <a:pt x="1877626" y="0"/>
                  </a:lnTo>
                  <a:lnTo>
                    <a:pt x="1949842" y="0"/>
                  </a:lnTo>
                  <a:lnTo>
                    <a:pt x="2094275" y="0"/>
                  </a:lnTo>
                </a:path>
              </a:pathLst>
            </a:custGeom>
            <a:ln w="116535" cap="flat">
              <a:solidFill>
                <a:srgbClr val="E8E8E8">
                  <a:alpha val="100000"/>
                </a:srgbClr>
              </a:solidFill>
              <a:prstDash val="solid"/>
              <a:round/>
            </a:ln>
          </p:spPr>
          <p:txBody>
            <a:bodyPr/>
            <a:lstStyle/>
            <a:p/>
          </p:txBody>
        </p:sp>
        <p:sp>
          <p:nvSpPr>
            <p:cNvPr id="33" name="pt33"/>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17022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88135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2579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9800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2839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98958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8958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7303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9530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03974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89583"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1726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92839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06180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13401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7283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56731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0061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2839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92839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85618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Guatemala,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se mantuvo constante entre 2019 (96 %) y 2024 (96 %). La cobertura de la DTP1 descendió en 2025 (86 %) en comparación con 2024, y fue inferior a la de 2019. Entre 2019 y 2025, la cobertura de la DTP1 alcanzó su nivel más bajo en 2025 (86 %).
En 2024, dos vacunas registraron una cobertura inferior a la de 2019.
En 2025, nueve vacunas registraron una cobertura inferior a la de 2019.
En 2025, diez vacunas registraron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3282672"/>
              <a:ext cx="2915825" cy="1093603"/>
            </a:xfrm>
            <a:custGeom>
              <a:avLst/>
              <a:pathLst>
                <a:path w="2915825" h="1093603">
                  <a:moveTo>
                    <a:pt x="0" y="191380"/>
                  </a:moveTo>
                  <a:lnTo>
                    <a:pt x="416546" y="874882"/>
                  </a:lnTo>
                  <a:lnTo>
                    <a:pt x="833093" y="1093603"/>
                  </a:lnTo>
                  <a:lnTo>
                    <a:pt x="1249639" y="765522"/>
                  </a:lnTo>
                  <a:lnTo>
                    <a:pt x="1666186" y="1011583"/>
                  </a:lnTo>
                  <a:lnTo>
                    <a:pt x="2082732" y="410101"/>
                  </a:lnTo>
                  <a:lnTo>
                    <a:pt x="2499279" y="164040"/>
                  </a:lnTo>
                  <a:lnTo>
                    <a:pt x="2915825" y="0"/>
                  </a:lnTo>
                </a:path>
              </a:pathLst>
            </a:custGeom>
            <a:ln w="29811" cap="flat">
              <a:solidFill>
                <a:srgbClr val="FF0000">
                  <a:alpha val="100000"/>
                </a:srgbClr>
              </a:solidFill>
              <a:prstDash val="solid"/>
              <a:round/>
            </a:ln>
          </p:spPr>
          <p:txBody>
            <a:bodyPr/>
            <a:lstStyle/>
            <a:p/>
          </p:txBody>
        </p:sp>
        <p:sp>
          <p:nvSpPr>
            <p:cNvPr id="26" name="pl26"/>
            <p:cNvSpPr/>
            <p:nvPr/>
          </p:nvSpPr>
          <p:spPr>
            <a:xfrm>
              <a:off x="1361192" y="3282672"/>
              <a:ext cx="2915825" cy="1284984"/>
            </a:xfrm>
            <a:custGeom>
              <a:avLst/>
              <a:pathLst>
                <a:path w="2915825" h="1284984">
                  <a:moveTo>
                    <a:pt x="0" y="874882"/>
                  </a:moveTo>
                  <a:lnTo>
                    <a:pt x="416546" y="1202963"/>
                  </a:lnTo>
                  <a:lnTo>
                    <a:pt x="833093" y="1284984"/>
                  </a:lnTo>
                  <a:lnTo>
                    <a:pt x="1249639" y="902222"/>
                  </a:lnTo>
                  <a:lnTo>
                    <a:pt x="1666186" y="1120943"/>
                  </a:lnTo>
                  <a:lnTo>
                    <a:pt x="2082732" y="410101"/>
                  </a:lnTo>
                  <a:lnTo>
                    <a:pt x="2499279" y="164040"/>
                  </a:lnTo>
                  <a:lnTo>
                    <a:pt x="2915825" y="0"/>
                  </a:lnTo>
                </a:path>
              </a:pathLst>
            </a:custGeom>
            <a:ln w="29811" cap="flat">
              <a:solidFill>
                <a:srgbClr val="0058AB">
                  <a:alpha val="100000"/>
                </a:srgbClr>
              </a:solidFill>
              <a:prstDash val="solid"/>
              <a:round/>
            </a:ln>
          </p:spPr>
          <p:txBody>
            <a:bodyPr/>
            <a:lstStyle/>
            <a:p/>
          </p:txBody>
        </p:sp>
        <p:sp>
          <p:nvSpPr>
            <p:cNvPr id="27" name="pt27"/>
            <p:cNvSpPr/>
            <p:nvPr/>
          </p:nvSpPr>
          <p:spPr>
            <a:xfrm>
              <a:off x="1336366"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41327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4" name="tx44"/>
            <p:cNvSpPr/>
            <p:nvPr/>
          </p:nvSpPr>
          <p:spPr>
            <a:xfrm>
              <a:off x="1777739"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5" name="tx45"/>
            <p:cNvSpPr/>
            <p:nvPr/>
          </p:nvSpPr>
          <p:spPr>
            <a:xfrm>
              <a:off x="219428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6" name="tx46"/>
            <p:cNvSpPr/>
            <p:nvPr/>
          </p:nvSpPr>
          <p:spPr>
            <a:xfrm>
              <a:off x="2610832"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7" name="tx47"/>
            <p:cNvSpPr/>
            <p:nvPr/>
          </p:nvSpPr>
          <p:spPr>
            <a:xfrm>
              <a:off x="3027378"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8" name="tx48"/>
            <p:cNvSpPr/>
            <p:nvPr/>
          </p:nvSpPr>
          <p:spPr>
            <a:xfrm>
              <a:off x="344392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49" name="tx49"/>
            <p:cNvSpPr/>
            <p:nvPr/>
          </p:nvSpPr>
          <p:spPr>
            <a:xfrm>
              <a:off x="386047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0" name="tx50"/>
            <p:cNvSpPr/>
            <p:nvPr/>
          </p:nvSpPr>
          <p:spPr>
            <a:xfrm>
              <a:off x="4277018"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1" name="tx51"/>
            <p:cNvSpPr/>
            <p:nvPr/>
          </p:nvSpPr>
          <p:spPr>
            <a:xfrm>
              <a:off x="1361192"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2" name="tx52"/>
            <p:cNvSpPr/>
            <p:nvPr/>
          </p:nvSpPr>
          <p:spPr>
            <a:xfrm>
              <a:off x="1777739" y="398528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53" name="tx53"/>
            <p:cNvSpPr/>
            <p:nvPr/>
          </p:nvSpPr>
          <p:spPr>
            <a:xfrm>
              <a:off x="219428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4" name="tx54"/>
            <p:cNvSpPr/>
            <p:nvPr/>
          </p:nvSpPr>
          <p:spPr>
            <a:xfrm>
              <a:off x="2610832"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5" name="tx55"/>
            <p:cNvSpPr/>
            <p:nvPr/>
          </p:nvSpPr>
          <p:spPr>
            <a:xfrm>
              <a:off x="3027378"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6" name="tx56"/>
            <p:cNvSpPr/>
            <p:nvPr/>
          </p:nvSpPr>
          <p:spPr>
            <a:xfrm>
              <a:off x="344392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7" name="tx57"/>
            <p:cNvSpPr/>
            <p:nvPr/>
          </p:nvSpPr>
          <p:spPr>
            <a:xfrm>
              <a:off x="3860472"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8" name="tx58"/>
            <p:cNvSpPr/>
            <p:nvPr/>
          </p:nvSpPr>
          <p:spPr>
            <a:xfrm>
              <a:off x="4277018"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9" name="pl5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tx60"/>
            <p:cNvSpPr/>
            <p:nvPr/>
          </p:nvSpPr>
          <p:spPr>
            <a:xfrm>
              <a:off x="300451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61" name="tx61"/>
            <p:cNvSpPr/>
            <p:nvPr/>
          </p:nvSpPr>
          <p:spPr>
            <a:xfrm>
              <a:off x="284988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62" name="rc6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3" name="pl6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53871" y="3528733"/>
              <a:ext cx="416546" cy="656162"/>
            </a:xfrm>
            <a:custGeom>
              <a:avLst/>
              <a:pathLst>
                <a:path w="416546" h="656162">
                  <a:moveTo>
                    <a:pt x="0" y="656162"/>
                  </a:moveTo>
                  <a:lnTo>
                    <a:pt x="416546" y="0"/>
                  </a:lnTo>
                </a:path>
              </a:pathLst>
            </a:custGeom>
            <a:ln w="29811" cap="flat">
              <a:solidFill>
                <a:srgbClr val="FF0000">
                  <a:alpha val="100000"/>
                </a:srgbClr>
              </a:solidFill>
              <a:prstDash val="solid"/>
              <a:round/>
            </a:ln>
          </p:spPr>
          <p:txBody>
            <a:bodyPr/>
            <a:lstStyle/>
            <a:p/>
          </p:txBody>
        </p:sp>
        <p:sp>
          <p:nvSpPr>
            <p:cNvPr id="85" name="pl85"/>
            <p:cNvSpPr/>
            <p:nvPr/>
          </p:nvSpPr>
          <p:spPr>
            <a:xfrm>
              <a:off x="8053871" y="3528733"/>
              <a:ext cx="416546" cy="656162"/>
            </a:xfrm>
            <a:custGeom>
              <a:avLst/>
              <a:pathLst>
                <a:path w="416546" h="656162">
                  <a:moveTo>
                    <a:pt x="0" y="656162"/>
                  </a:moveTo>
                  <a:lnTo>
                    <a:pt x="416546" y="0"/>
                  </a:lnTo>
                </a:path>
              </a:pathLst>
            </a:custGeom>
            <a:ln w="29811" cap="flat">
              <a:solidFill>
                <a:srgbClr val="0058AB">
                  <a:alpha val="100000"/>
                </a:srgbClr>
              </a:solidFill>
              <a:prstDash val="solid"/>
              <a:round/>
            </a:ln>
          </p:spPr>
          <p:txBody>
            <a:bodyPr/>
            <a:lstStyle/>
            <a:p/>
          </p:txBody>
        </p:sp>
        <p:sp>
          <p:nvSpPr>
            <p:cNvPr id="86" name="pt86"/>
            <p:cNvSpPr/>
            <p:nvPr/>
          </p:nvSpPr>
          <p:spPr>
            <a:xfrm>
              <a:off x="8029045"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445592"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8" name="pt88"/>
            <p:cNvSpPr/>
            <p:nvPr/>
          </p:nvSpPr>
          <p:spPr>
            <a:xfrm>
              <a:off x="8029045"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8445592"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tx90"/>
            <p:cNvSpPr/>
            <p:nvPr/>
          </p:nvSpPr>
          <p:spPr>
            <a:xfrm>
              <a:off x="8053871"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91" name="tx91"/>
            <p:cNvSpPr/>
            <p:nvPr/>
          </p:nvSpPr>
          <p:spPr>
            <a:xfrm>
              <a:off x="8470418"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92" name="tx92"/>
            <p:cNvSpPr/>
            <p:nvPr/>
          </p:nvSpPr>
          <p:spPr>
            <a:xfrm>
              <a:off x="8053871"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93" name="tx93"/>
            <p:cNvSpPr/>
            <p:nvPr/>
          </p:nvSpPr>
          <p:spPr>
            <a:xfrm>
              <a:off x="8470418"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94" name="pl9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7197913"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6" name="tx96"/>
            <p:cNvSpPr/>
            <p:nvPr/>
          </p:nvSpPr>
          <p:spPr>
            <a:xfrm>
              <a:off x="7043281"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7" name="rc9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99" name="tx9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00" name="tx100"/>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1" name="tx101"/>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2" name="tx102"/>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3" name="tx103"/>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4" name="tx104"/>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5" name="tx105"/>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6" name="tx106"/>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7" name="tx107"/>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8" name="tx108"/>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9" name="tx109"/>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0" name="tx11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1" name="tx111"/>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2" name="tx112"/>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3" name="tx113"/>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4" name="tx114"/>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5" name="tx115"/>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6" name="tx11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 name="tx11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8" name="tx11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9" name="tx11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0" name="tx12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1" name="tx12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2" name="tx122"/>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23" name="pl12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4" name="pl12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5" name="tx12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6" name="tx12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7" name="tx127"/>
            <p:cNvSpPr/>
            <p:nvPr/>
          </p:nvSpPr>
          <p:spPr>
            <a:xfrm>
              <a:off x="757200" y="1330710"/>
              <a:ext cx="71005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Guatemala, 2018-2025</a:t>
              </a:r>
            </a:p>
          </p:txBody>
        </p:sp>
        <p:sp>
          <p:nvSpPr>
            <p:cNvPr id="128" name="tx128"/>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9" name="tx129"/>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Guatemala fue 2018.
En 2025, la cobertura del programa con la primera dosis (HPV1) entre las niñas fue del 63 %. En 2025, la cobertura del programa con la última dosis (HPVc) entre las niñas fue del 63 %.</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63 % y la cobertura entre los niños aumentó hasta el 54 %, tras el cambio a una dosis única en 2023.</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59615"/>
              <a:ext cx="6481656" cy="825234"/>
            </a:xfrm>
            <a:custGeom>
              <a:avLst/>
              <a:pathLst>
                <a:path w="6481656" h="825234">
                  <a:moveTo>
                    <a:pt x="0" y="476096"/>
                  </a:moveTo>
                  <a:lnTo>
                    <a:pt x="259266" y="603055"/>
                  </a:lnTo>
                  <a:lnTo>
                    <a:pt x="518532" y="444357"/>
                  </a:lnTo>
                  <a:lnTo>
                    <a:pt x="777798" y="380877"/>
                  </a:lnTo>
                  <a:lnTo>
                    <a:pt x="1037065" y="285658"/>
                  </a:lnTo>
                  <a:lnTo>
                    <a:pt x="1296331" y="285658"/>
                  </a:lnTo>
                  <a:lnTo>
                    <a:pt x="1555597" y="222178"/>
                  </a:lnTo>
                  <a:lnTo>
                    <a:pt x="1814863" y="349137"/>
                  </a:lnTo>
                  <a:lnTo>
                    <a:pt x="2074130" y="31739"/>
                  </a:lnTo>
                  <a:lnTo>
                    <a:pt x="2333396" y="126959"/>
                  </a:lnTo>
                  <a:lnTo>
                    <a:pt x="2592662" y="63479"/>
                  </a:lnTo>
                  <a:lnTo>
                    <a:pt x="2851928" y="253918"/>
                  </a:lnTo>
                  <a:lnTo>
                    <a:pt x="3111195" y="0"/>
                  </a:lnTo>
                  <a:lnTo>
                    <a:pt x="3370461" y="0"/>
                  </a:lnTo>
                  <a:lnTo>
                    <a:pt x="3629727" y="698275"/>
                  </a:lnTo>
                  <a:lnTo>
                    <a:pt x="3888994" y="825234"/>
                  </a:lnTo>
                  <a:lnTo>
                    <a:pt x="4148260" y="412617"/>
                  </a:lnTo>
                  <a:lnTo>
                    <a:pt x="4407526" y="158698"/>
                  </a:lnTo>
                  <a:lnTo>
                    <a:pt x="4666792" y="349137"/>
                  </a:lnTo>
                  <a:lnTo>
                    <a:pt x="4926059" y="253918"/>
                  </a:lnTo>
                  <a:lnTo>
                    <a:pt x="5185325" y="190438"/>
                  </a:lnTo>
                  <a:lnTo>
                    <a:pt x="5444591" y="507836"/>
                  </a:lnTo>
                  <a:lnTo>
                    <a:pt x="5703857" y="476096"/>
                  </a:lnTo>
                  <a:lnTo>
                    <a:pt x="5963124" y="253918"/>
                  </a:lnTo>
                  <a:lnTo>
                    <a:pt x="6222390" y="190438"/>
                  </a:lnTo>
                  <a:lnTo>
                    <a:pt x="6481656" y="603055"/>
                  </a:lnTo>
                </a:path>
              </a:pathLst>
            </a:custGeom>
            <a:ln w="27101" cap="flat">
              <a:solidFill>
                <a:srgbClr val="F8766D">
                  <a:alpha val="100000"/>
                </a:srgbClr>
              </a:solidFill>
              <a:prstDash val="solid"/>
              <a:round/>
            </a:ln>
          </p:spPr>
          <p:txBody>
            <a:bodyPr/>
            <a:lstStyle/>
            <a:p/>
          </p:txBody>
        </p:sp>
        <p:sp>
          <p:nvSpPr>
            <p:cNvPr id="28" name="pl28"/>
            <p:cNvSpPr/>
            <p:nvPr/>
          </p:nvSpPr>
          <p:spPr>
            <a:xfrm>
              <a:off x="5587279" y="2281793"/>
              <a:ext cx="2333396" cy="698275"/>
            </a:xfrm>
            <a:custGeom>
              <a:avLst/>
              <a:pathLst>
                <a:path w="2333396" h="698275">
                  <a:moveTo>
                    <a:pt x="0" y="698275"/>
                  </a:moveTo>
                  <a:lnTo>
                    <a:pt x="259266" y="0"/>
                  </a:lnTo>
                  <a:lnTo>
                    <a:pt x="518532" y="349137"/>
                  </a:lnTo>
                  <a:lnTo>
                    <a:pt x="777798" y="349137"/>
                  </a:lnTo>
                  <a:lnTo>
                    <a:pt x="1037065" y="317397"/>
                  </a:lnTo>
                  <a:lnTo>
                    <a:pt x="1296331" y="317397"/>
                  </a:lnTo>
                  <a:lnTo>
                    <a:pt x="1555597" y="571316"/>
                  </a:lnTo>
                  <a:lnTo>
                    <a:pt x="1814863" y="349137"/>
                  </a:lnTo>
                  <a:lnTo>
                    <a:pt x="2074130" y="317397"/>
                  </a:lnTo>
                  <a:lnTo>
                    <a:pt x="2333396" y="158698"/>
                  </a:lnTo>
                </a:path>
              </a:pathLst>
            </a:custGeom>
            <a:ln w="27101" cap="flat">
              <a:solidFill>
                <a:srgbClr val="7CAE00">
                  <a:alpha val="100000"/>
                </a:srgbClr>
              </a:solidFill>
              <a:prstDash val="solid"/>
              <a:round/>
            </a:ln>
          </p:spPr>
          <p:txBody>
            <a:bodyPr/>
            <a:lstStyle/>
            <a:p/>
          </p:txBody>
        </p:sp>
        <p:sp>
          <p:nvSpPr>
            <p:cNvPr id="29" name="pl29"/>
            <p:cNvSpPr/>
            <p:nvPr/>
          </p:nvSpPr>
          <p:spPr>
            <a:xfrm>
              <a:off x="4809480" y="2123094"/>
              <a:ext cx="3111195" cy="1015673"/>
            </a:xfrm>
            <a:custGeom>
              <a:avLst/>
              <a:pathLst>
                <a:path w="3111195" h="1015673">
                  <a:moveTo>
                    <a:pt x="0" y="698275"/>
                  </a:moveTo>
                  <a:lnTo>
                    <a:pt x="259266" y="1015673"/>
                  </a:lnTo>
                  <a:lnTo>
                    <a:pt x="518532" y="444357"/>
                  </a:lnTo>
                  <a:lnTo>
                    <a:pt x="777798" y="126959"/>
                  </a:lnTo>
                  <a:lnTo>
                    <a:pt x="1037065" y="31739"/>
                  </a:lnTo>
                  <a:lnTo>
                    <a:pt x="1296331" y="126959"/>
                  </a:lnTo>
                  <a:lnTo>
                    <a:pt x="1555597" y="63479"/>
                  </a:lnTo>
                  <a:lnTo>
                    <a:pt x="1814863" y="222178"/>
                  </a:lnTo>
                  <a:lnTo>
                    <a:pt x="2074130" y="476096"/>
                  </a:lnTo>
                  <a:lnTo>
                    <a:pt x="2333396" y="158698"/>
                  </a:lnTo>
                  <a:lnTo>
                    <a:pt x="2592662" y="0"/>
                  </a:lnTo>
                  <a:lnTo>
                    <a:pt x="2851928" y="63479"/>
                  </a:lnTo>
                  <a:lnTo>
                    <a:pt x="3111195" y="285658"/>
                  </a:lnTo>
                </a:path>
              </a:pathLst>
            </a:custGeom>
            <a:ln w="27101" cap="flat">
              <a:solidFill>
                <a:srgbClr val="00BFC4">
                  <a:alpha val="100000"/>
                </a:srgbClr>
              </a:solidFill>
              <a:prstDash val="solid"/>
              <a:round/>
            </a:ln>
          </p:spPr>
          <p:txBody>
            <a:bodyPr/>
            <a:lstStyle/>
            <a:p/>
          </p:txBody>
        </p:sp>
        <p:sp>
          <p:nvSpPr>
            <p:cNvPr id="30" name="pl30"/>
            <p:cNvSpPr/>
            <p:nvPr/>
          </p:nvSpPr>
          <p:spPr>
            <a:xfrm>
              <a:off x="6105812" y="3107028"/>
              <a:ext cx="1814863" cy="1491770"/>
            </a:xfrm>
            <a:custGeom>
              <a:avLst/>
              <a:pathLst>
                <a:path w="1814863" h="1491770">
                  <a:moveTo>
                    <a:pt x="0" y="1015673"/>
                  </a:moveTo>
                  <a:lnTo>
                    <a:pt x="259266" y="1396550"/>
                  </a:lnTo>
                  <a:lnTo>
                    <a:pt x="518532" y="1491770"/>
                  </a:lnTo>
                  <a:lnTo>
                    <a:pt x="777798" y="1047413"/>
                  </a:lnTo>
                  <a:lnTo>
                    <a:pt x="1037065" y="1301331"/>
                  </a:lnTo>
                  <a:lnTo>
                    <a:pt x="1296331" y="476096"/>
                  </a:lnTo>
                  <a:lnTo>
                    <a:pt x="1555597" y="190438"/>
                  </a:lnTo>
                  <a:lnTo>
                    <a:pt x="181486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242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021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703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686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9733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29416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27829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40843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348" y="2330008"/>
              <a:ext cx="243594" cy="73984"/>
            </a:xfrm>
            <a:custGeom>
              <a:avLst/>
              <a:pathLst>
                <a:path w="243594" h="73984">
                  <a:moveTo>
                    <a:pt x="243594" y="0"/>
                  </a:moveTo>
                  <a:lnTo>
                    <a:pt x="0" y="73984"/>
                  </a:lnTo>
                </a:path>
              </a:pathLst>
            </a:custGeom>
          </p:spPr>
          <p:txBody>
            <a:bodyPr/>
            <a:lstStyle/>
            <a:p/>
          </p:txBody>
        </p:sp>
        <p:sp>
          <p:nvSpPr>
            <p:cNvPr id="41" name="pl41"/>
            <p:cNvSpPr/>
            <p:nvPr/>
          </p:nvSpPr>
          <p:spPr>
            <a:xfrm>
              <a:off x="7934420" y="2446216"/>
              <a:ext cx="245521" cy="102248"/>
            </a:xfrm>
            <a:custGeom>
              <a:avLst/>
              <a:pathLst>
                <a:path w="245521" h="102248">
                  <a:moveTo>
                    <a:pt x="245521" y="102248"/>
                  </a:moveTo>
                  <a:lnTo>
                    <a:pt x="0" y="0"/>
                  </a:lnTo>
                </a:path>
              </a:pathLst>
            </a:custGeom>
          </p:spPr>
          <p:txBody>
            <a:bodyPr/>
            <a:lstStyle/>
            <a:p/>
          </p:txBody>
        </p:sp>
        <p:sp>
          <p:nvSpPr>
            <p:cNvPr id="42" name="pl42"/>
            <p:cNvSpPr/>
            <p:nvPr/>
          </p:nvSpPr>
          <p:spPr>
            <a:xfrm>
              <a:off x="7931648" y="2669377"/>
              <a:ext cx="248293" cy="151743"/>
            </a:xfrm>
            <a:custGeom>
              <a:avLst/>
              <a:pathLst>
                <a:path w="248293" h="151743">
                  <a:moveTo>
                    <a:pt x="248293" y="151743"/>
                  </a:moveTo>
                  <a:lnTo>
                    <a:pt x="0" y="0"/>
                  </a:lnTo>
                </a:path>
              </a:pathLst>
            </a:custGeom>
          </p:spPr>
          <p:txBody>
            <a:bodyPr/>
            <a:lstStyle/>
            <a:p/>
          </p:txBody>
        </p:sp>
        <p:sp>
          <p:nvSpPr>
            <p:cNvPr id="43" name="pl43"/>
            <p:cNvSpPr/>
            <p:nvPr/>
          </p:nvSpPr>
          <p:spPr>
            <a:xfrm>
              <a:off x="7939700" y="3108417"/>
              <a:ext cx="240241" cy="17542"/>
            </a:xfrm>
            <a:custGeom>
              <a:avLst/>
              <a:pathLst>
                <a:path w="240241" h="17542">
                  <a:moveTo>
                    <a:pt x="240241" y="17542"/>
                  </a:moveTo>
                  <a:lnTo>
                    <a:pt x="0" y="0"/>
                  </a:lnTo>
                </a:path>
              </a:pathLst>
            </a:custGeom>
          </p:spPr>
          <p:txBody>
            <a:bodyPr/>
            <a:lstStyle/>
            <a:p/>
          </p:txBody>
        </p:sp>
        <p:sp>
          <p:nvSpPr>
            <p:cNvPr id="44" name="pg44"/>
            <p:cNvSpPr/>
            <p:nvPr/>
          </p:nvSpPr>
          <p:spPr>
            <a:xfrm>
              <a:off x="8111362" y="22146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2555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46" name="pg46"/>
            <p:cNvSpPr/>
            <p:nvPr/>
          </p:nvSpPr>
          <p:spPr>
            <a:xfrm>
              <a:off x="8111362" y="248688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52772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48" name="pg48"/>
            <p:cNvSpPr/>
            <p:nvPr/>
          </p:nvSpPr>
          <p:spPr>
            <a:xfrm>
              <a:off x="8111362" y="27599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80078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50" name="pg50"/>
            <p:cNvSpPr/>
            <p:nvPr/>
          </p:nvSpPr>
          <p:spPr>
            <a:xfrm>
              <a:off x="8111362" y="30352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7610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63%</a:t>
              </a:r>
            </a:p>
          </p:txBody>
        </p:sp>
        <p:sp>
          <p:nvSpPr>
            <p:cNvPr id="52" name="pg52"/>
            <p:cNvSpPr/>
            <p:nvPr/>
          </p:nvSpPr>
          <p:spPr>
            <a:xfrm>
              <a:off x="1503183" y="236860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903" y="24124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4" name="pg54"/>
            <p:cNvSpPr/>
            <p:nvPr/>
          </p:nvSpPr>
          <p:spPr>
            <a:xfrm>
              <a:off x="5652314" y="28131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698034" y="28570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67</a:t>
              </a:r>
            </a:p>
          </p:txBody>
        </p:sp>
        <p:sp>
          <p:nvSpPr>
            <p:cNvPr id="56" name="pg56"/>
            <p:cNvSpPr/>
            <p:nvPr/>
          </p:nvSpPr>
          <p:spPr>
            <a:xfrm>
              <a:off x="4873328" y="26544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19048" y="269977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72</a:t>
              </a:r>
            </a:p>
          </p:txBody>
        </p:sp>
        <p:sp>
          <p:nvSpPr>
            <p:cNvPr id="58" name="pg58"/>
            <p:cNvSpPr/>
            <p:nvPr/>
          </p:nvSpPr>
          <p:spPr>
            <a:xfrm>
              <a:off x="5810046" y="41070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855766" y="41507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12509" y="1511762"/>
              <a:ext cx="36532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Guatemala,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Guatemala cuenta con las cuatro vacunas de los ODS.
En 2025, Guatemala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descendió 10 puntos porcentuales, pasando del 96 % en 2024 al 86 % en 2025.
• La cobertura de la DTP3 descendió 13 puntos porcentuales, pasando del 90 % en 2024 al 77 % en 2025.
• En 2025 había 37 000 niños más que no habían recibido ninguna dosis. Esto deja a 52 000 niños sin vacunar, vulnerables a enfermedades prevenibles mediante vacunación, y a otros 34 000 con una protección incompleta.
• Guatemala representaba el 5,4 % de los niños sin ninguna dosis en América Latina y el Caribe (LACR) y el 0,4 % de los niños sin ninguna dosis a nivel mundial.
• La cobertura de la primera dosis de la vacuna contra el sarampión (MCV1) descendió un punto porcentual, pasando del 91 % en 2024 al 90 % en 2025. Hubo 37 000 niños que no recibieron la primera dosis de la vacuna contra el sarampión.
• La cobertura de la segunda dosis contra el sarampión (MCV2) aumentó 5 puntos porcentuales, pasando del 79 % en 2024 al 84 % en 2025.
• La cobertura de la última dosis de la vacuna contra el VPH (HPVc) entre las niñas aumentó del 57 % al 63 %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Guatemala,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Guatemala.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P7TF5XRZ5TZD-1674051314-8233</_dlc_DocId>
    <_dlc_DocIdUrl xmlns="5ce71423-0d49-4a04-8822-86064e799dcd">
      <Url>https://unicef.sharepoint.com/teams/DAPM-DataComm/_layouts/15/DocIdRedir.aspx?ID=P7TF5XRZ5TZD-1674051314-8233</Url>
      <Description>P7TF5XRZ5TZD-1674051314-8233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3586F5D-3DD9-4848-8906-5593BA232C7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61084729-1c62-48eb-b65d-f036841fb4e5</vt:lpwstr>
  </property>
</Properties>
</file>