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2f3de19605ef7d893d3e6056c6aed3be1db88f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8aafb0c39d9efc10653d2f4d89e1fa17e70d58e.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89de662bfe68087270f8ffc24abf770cec55d87.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63539"/>
              <a:ext cx="311525" cy="40288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63539"/>
              <a:ext cx="311525" cy="40288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63539"/>
              <a:ext cx="311525" cy="40288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63539"/>
              <a:ext cx="311525" cy="40288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63539"/>
              <a:ext cx="311525" cy="40288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63539"/>
              <a:ext cx="311525" cy="40288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63539"/>
              <a:ext cx="311525" cy="40288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63539"/>
              <a:ext cx="311525" cy="40288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63539"/>
              <a:ext cx="311525" cy="40288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63539"/>
              <a:ext cx="311525" cy="40288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63539"/>
              <a:ext cx="311525" cy="40288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63539"/>
              <a:ext cx="311525" cy="40288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63539"/>
              <a:ext cx="311525" cy="40288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63539"/>
              <a:ext cx="311525" cy="40288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63539"/>
              <a:ext cx="311525" cy="40288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63539"/>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63539"/>
              <a:ext cx="311525" cy="40288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63539"/>
              <a:ext cx="311525" cy="40288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63539"/>
              <a:ext cx="311525" cy="40288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63539"/>
              <a:ext cx="311525" cy="40288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63539"/>
              <a:ext cx="311525" cy="40288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63539"/>
              <a:ext cx="311525" cy="40288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63539"/>
              <a:ext cx="311525" cy="40288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63539"/>
              <a:ext cx="311525" cy="40288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63539"/>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63539"/>
              <a:ext cx="311525" cy="40288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366427"/>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366427"/>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366427"/>
              <a:ext cx="311525" cy="40288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366427"/>
              <a:ext cx="311525" cy="40288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366427"/>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366427"/>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366427"/>
              <a:ext cx="311525" cy="40288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366427"/>
              <a:ext cx="311525" cy="40288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366427"/>
              <a:ext cx="311525" cy="40288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366427"/>
              <a:ext cx="311525" cy="40288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366427"/>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366427"/>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366427"/>
              <a:ext cx="311525" cy="40288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366427"/>
              <a:ext cx="311525" cy="40288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366427"/>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366427"/>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366427"/>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366427"/>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366427"/>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366427"/>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366427"/>
              <a:ext cx="311525" cy="40288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366427"/>
              <a:ext cx="311525" cy="40288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366427"/>
              <a:ext cx="311525" cy="40288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366427"/>
              <a:ext cx="311525" cy="40288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366427"/>
              <a:ext cx="311525" cy="40288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366427"/>
              <a:ext cx="311525" cy="40288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769316"/>
              <a:ext cx="311525" cy="40288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769316"/>
              <a:ext cx="311525" cy="40288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769316"/>
              <a:ext cx="311525" cy="40288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769316"/>
              <a:ext cx="311525" cy="40288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769316"/>
              <a:ext cx="311525" cy="402888"/>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769316"/>
              <a:ext cx="311525" cy="40288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769316"/>
              <a:ext cx="311525" cy="40288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769316"/>
              <a:ext cx="311525" cy="40288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769316"/>
              <a:ext cx="311525" cy="40288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769316"/>
              <a:ext cx="311525" cy="40288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769316"/>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769316"/>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769316"/>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769316"/>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769316"/>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769316"/>
              <a:ext cx="311525" cy="40288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769316"/>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769316"/>
              <a:ext cx="311525" cy="40288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769316"/>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769316"/>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769316"/>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769316"/>
              <a:ext cx="311525" cy="40288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769316"/>
              <a:ext cx="311525" cy="40288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769316"/>
              <a:ext cx="311525" cy="40288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769316"/>
              <a:ext cx="311525" cy="40288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769316"/>
              <a:ext cx="311525" cy="40288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2" name="rc82"/>
            <p:cNvSpPr/>
            <p:nvPr/>
          </p:nvSpPr>
          <p:spPr>
            <a:xfrm>
              <a:off x="5304957" y="3575094"/>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3" name="rc83"/>
            <p:cNvSpPr/>
            <p:nvPr/>
          </p:nvSpPr>
          <p:spPr>
            <a:xfrm>
              <a:off x="5616482" y="3575094"/>
              <a:ext cx="311525" cy="40288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4" name="rc84"/>
            <p:cNvSpPr/>
            <p:nvPr/>
          </p:nvSpPr>
          <p:spPr>
            <a:xfrm>
              <a:off x="5928007" y="3575094"/>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5" name="rc85"/>
            <p:cNvSpPr/>
            <p:nvPr/>
          </p:nvSpPr>
          <p:spPr>
            <a:xfrm>
              <a:off x="6239532" y="3575094"/>
              <a:ext cx="311525" cy="40288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6" name="rc86"/>
            <p:cNvSpPr/>
            <p:nvPr/>
          </p:nvSpPr>
          <p:spPr>
            <a:xfrm>
              <a:off x="6551057" y="3575094"/>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7" name="rc87"/>
            <p:cNvSpPr/>
            <p:nvPr/>
          </p:nvSpPr>
          <p:spPr>
            <a:xfrm>
              <a:off x="6862582" y="3575094"/>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7174107" y="3575094"/>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9" name="rc89"/>
            <p:cNvSpPr/>
            <p:nvPr/>
          </p:nvSpPr>
          <p:spPr>
            <a:xfrm>
              <a:off x="7485632" y="3575094"/>
              <a:ext cx="311525" cy="40288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0" name="rc90"/>
            <p:cNvSpPr/>
            <p:nvPr/>
          </p:nvSpPr>
          <p:spPr>
            <a:xfrm>
              <a:off x="7797157" y="3575094"/>
              <a:ext cx="311525" cy="40288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1" name="rc91"/>
            <p:cNvSpPr/>
            <p:nvPr/>
          </p:nvSpPr>
          <p:spPr>
            <a:xfrm>
              <a:off x="8108683" y="3575094"/>
              <a:ext cx="311525" cy="40288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8420208" y="3575094"/>
              <a:ext cx="311525" cy="40288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3" name="rc93"/>
            <p:cNvSpPr/>
            <p:nvPr/>
          </p:nvSpPr>
          <p:spPr>
            <a:xfrm>
              <a:off x="8731733" y="3575094"/>
              <a:ext cx="311525" cy="40288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5304957" y="3172205"/>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5" name="rc95"/>
            <p:cNvSpPr/>
            <p:nvPr/>
          </p:nvSpPr>
          <p:spPr>
            <a:xfrm>
              <a:off x="5616482" y="3172205"/>
              <a:ext cx="311525" cy="40288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96" name="rc96"/>
            <p:cNvSpPr/>
            <p:nvPr/>
          </p:nvSpPr>
          <p:spPr>
            <a:xfrm>
              <a:off x="5928007" y="3172205"/>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7" name="rc97"/>
            <p:cNvSpPr/>
            <p:nvPr/>
          </p:nvSpPr>
          <p:spPr>
            <a:xfrm>
              <a:off x="6239532" y="3172205"/>
              <a:ext cx="311525" cy="40288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8" name="rc98"/>
            <p:cNvSpPr/>
            <p:nvPr/>
          </p:nvSpPr>
          <p:spPr>
            <a:xfrm>
              <a:off x="6551057" y="3172205"/>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9" name="rc99"/>
            <p:cNvSpPr/>
            <p:nvPr/>
          </p:nvSpPr>
          <p:spPr>
            <a:xfrm>
              <a:off x="6862582" y="3172205"/>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0" name="rc100"/>
            <p:cNvSpPr/>
            <p:nvPr/>
          </p:nvSpPr>
          <p:spPr>
            <a:xfrm>
              <a:off x="7174107" y="3172205"/>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1" name="rc101"/>
            <p:cNvSpPr/>
            <p:nvPr/>
          </p:nvSpPr>
          <p:spPr>
            <a:xfrm>
              <a:off x="7485632" y="3172205"/>
              <a:ext cx="311525" cy="40288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2" name="rc102"/>
            <p:cNvSpPr/>
            <p:nvPr/>
          </p:nvSpPr>
          <p:spPr>
            <a:xfrm>
              <a:off x="7797157" y="3172205"/>
              <a:ext cx="311525" cy="40288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3" name="rc103"/>
            <p:cNvSpPr/>
            <p:nvPr/>
          </p:nvSpPr>
          <p:spPr>
            <a:xfrm>
              <a:off x="8108683" y="3172205"/>
              <a:ext cx="311525" cy="40288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4" name="rc104"/>
            <p:cNvSpPr/>
            <p:nvPr/>
          </p:nvSpPr>
          <p:spPr>
            <a:xfrm>
              <a:off x="8420208" y="3172205"/>
              <a:ext cx="311525" cy="40288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5" name="rc105"/>
            <p:cNvSpPr/>
            <p:nvPr/>
          </p:nvSpPr>
          <p:spPr>
            <a:xfrm>
              <a:off x="8731733" y="3172205"/>
              <a:ext cx="311525" cy="40288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6" name="rc106"/>
            <p:cNvSpPr/>
            <p:nvPr/>
          </p:nvSpPr>
          <p:spPr>
            <a:xfrm>
              <a:off x="5928007" y="3977983"/>
              <a:ext cx="311525" cy="402888"/>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07" name="rc107"/>
            <p:cNvSpPr/>
            <p:nvPr/>
          </p:nvSpPr>
          <p:spPr>
            <a:xfrm>
              <a:off x="6239532" y="3977983"/>
              <a:ext cx="311525" cy="40288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8" name="rc108"/>
            <p:cNvSpPr/>
            <p:nvPr/>
          </p:nvSpPr>
          <p:spPr>
            <a:xfrm>
              <a:off x="6551057" y="3977983"/>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9" name="rc109"/>
            <p:cNvSpPr/>
            <p:nvPr/>
          </p:nvSpPr>
          <p:spPr>
            <a:xfrm>
              <a:off x="6862582" y="3977983"/>
              <a:ext cx="311525" cy="40288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0" name="rc110"/>
            <p:cNvSpPr/>
            <p:nvPr/>
          </p:nvSpPr>
          <p:spPr>
            <a:xfrm>
              <a:off x="7174107" y="3977983"/>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1" name="rc111"/>
            <p:cNvSpPr/>
            <p:nvPr/>
          </p:nvSpPr>
          <p:spPr>
            <a:xfrm>
              <a:off x="7485632" y="3977983"/>
              <a:ext cx="311525" cy="40288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2" name="rc112"/>
            <p:cNvSpPr/>
            <p:nvPr/>
          </p:nvSpPr>
          <p:spPr>
            <a:xfrm>
              <a:off x="7797157" y="3977983"/>
              <a:ext cx="311525" cy="40288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3" name="rc113"/>
            <p:cNvSpPr/>
            <p:nvPr/>
          </p:nvSpPr>
          <p:spPr>
            <a:xfrm>
              <a:off x="8108683" y="3977983"/>
              <a:ext cx="311525" cy="40288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4" name="rc114"/>
            <p:cNvSpPr/>
            <p:nvPr/>
          </p:nvSpPr>
          <p:spPr>
            <a:xfrm>
              <a:off x="8420208" y="3977983"/>
              <a:ext cx="311525" cy="40288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5" name="rc115"/>
            <p:cNvSpPr/>
            <p:nvPr/>
          </p:nvSpPr>
          <p:spPr>
            <a:xfrm>
              <a:off x="8731733" y="3977983"/>
              <a:ext cx="311525" cy="40288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6" name="rc116"/>
            <p:cNvSpPr/>
            <p:nvPr/>
          </p:nvSpPr>
          <p:spPr>
            <a:xfrm>
              <a:off x="943605" y="4380872"/>
              <a:ext cx="311525" cy="40288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7" name="rc117"/>
            <p:cNvSpPr/>
            <p:nvPr/>
          </p:nvSpPr>
          <p:spPr>
            <a:xfrm>
              <a:off x="1255130" y="4380872"/>
              <a:ext cx="311525" cy="40288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8" name="rc118"/>
            <p:cNvSpPr/>
            <p:nvPr/>
          </p:nvSpPr>
          <p:spPr>
            <a:xfrm>
              <a:off x="1566655" y="4380872"/>
              <a:ext cx="311525" cy="40288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9" name="rc119"/>
            <p:cNvSpPr/>
            <p:nvPr/>
          </p:nvSpPr>
          <p:spPr>
            <a:xfrm>
              <a:off x="1878180" y="4380872"/>
              <a:ext cx="311525" cy="40288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0" name="rc120"/>
            <p:cNvSpPr/>
            <p:nvPr/>
          </p:nvSpPr>
          <p:spPr>
            <a:xfrm>
              <a:off x="2189705" y="4380872"/>
              <a:ext cx="311525" cy="40288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1" name="rc121"/>
            <p:cNvSpPr/>
            <p:nvPr/>
          </p:nvSpPr>
          <p:spPr>
            <a:xfrm>
              <a:off x="2501230" y="4380872"/>
              <a:ext cx="311525" cy="40288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2" name="rc122"/>
            <p:cNvSpPr/>
            <p:nvPr/>
          </p:nvSpPr>
          <p:spPr>
            <a:xfrm>
              <a:off x="2812756" y="4380872"/>
              <a:ext cx="311525" cy="40288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3" name="rc123"/>
            <p:cNvSpPr/>
            <p:nvPr/>
          </p:nvSpPr>
          <p:spPr>
            <a:xfrm>
              <a:off x="3124281" y="4380872"/>
              <a:ext cx="311525" cy="40288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4" name="rc124"/>
            <p:cNvSpPr/>
            <p:nvPr/>
          </p:nvSpPr>
          <p:spPr>
            <a:xfrm>
              <a:off x="3435806" y="4380872"/>
              <a:ext cx="311525" cy="40288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5" name="rc125"/>
            <p:cNvSpPr/>
            <p:nvPr/>
          </p:nvSpPr>
          <p:spPr>
            <a:xfrm>
              <a:off x="3747331" y="4380872"/>
              <a:ext cx="311525" cy="40288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6" name="rc126"/>
            <p:cNvSpPr/>
            <p:nvPr/>
          </p:nvSpPr>
          <p:spPr>
            <a:xfrm>
              <a:off x="4058856" y="4380872"/>
              <a:ext cx="311525" cy="40288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27" name="rc127"/>
            <p:cNvSpPr/>
            <p:nvPr/>
          </p:nvSpPr>
          <p:spPr>
            <a:xfrm>
              <a:off x="4370381" y="4380872"/>
              <a:ext cx="311525" cy="40288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8" name="rc128"/>
            <p:cNvSpPr/>
            <p:nvPr/>
          </p:nvSpPr>
          <p:spPr>
            <a:xfrm>
              <a:off x="4681906" y="4380872"/>
              <a:ext cx="311525" cy="40288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9" name="rc129"/>
            <p:cNvSpPr/>
            <p:nvPr/>
          </p:nvSpPr>
          <p:spPr>
            <a:xfrm>
              <a:off x="4993431" y="4380872"/>
              <a:ext cx="311525" cy="40288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0" name="rc130"/>
            <p:cNvSpPr/>
            <p:nvPr/>
          </p:nvSpPr>
          <p:spPr>
            <a:xfrm>
              <a:off x="5304957" y="4380872"/>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1" name="rc131"/>
            <p:cNvSpPr/>
            <p:nvPr/>
          </p:nvSpPr>
          <p:spPr>
            <a:xfrm>
              <a:off x="5616482" y="4380872"/>
              <a:ext cx="311525" cy="40288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2" name="rc132"/>
            <p:cNvSpPr/>
            <p:nvPr/>
          </p:nvSpPr>
          <p:spPr>
            <a:xfrm>
              <a:off x="5928007" y="4380872"/>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3" name="rc133"/>
            <p:cNvSpPr/>
            <p:nvPr/>
          </p:nvSpPr>
          <p:spPr>
            <a:xfrm>
              <a:off x="6239532" y="4380872"/>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4" name="rc134"/>
            <p:cNvSpPr/>
            <p:nvPr/>
          </p:nvSpPr>
          <p:spPr>
            <a:xfrm>
              <a:off x="6551057" y="4380872"/>
              <a:ext cx="311525" cy="40288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5" name="rc135"/>
            <p:cNvSpPr/>
            <p:nvPr/>
          </p:nvSpPr>
          <p:spPr>
            <a:xfrm>
              <a:off x="6862582" y="4380872"/>
              <a:ext cx="311525" cy="40288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6" name="rc136"/>
            <p:cNvSpPr/>
            <p:nvPr/>
          </p:nvSpPr>
          <p:spPr>
            <a:xfrm>
              <a:off x="7174107" y="4380872"/>
              <a:ext cx="311525" cy="40288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7" name="rc137"/>
            <p:cNvSpPr/>
            <p:nvPr/>
          </p:nvSpPr>
          <p:spPr>
            <a:xfrm>
              <a:off x="7485632" y="4380872"/>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8" name="rc138"/>
            <p:cNvSpPr/>
            <p:nvPr/>
          </p:nvSpPr>
          <p:spPr>
            <a:xfrm>
              <a:off x="7797157" y="4380872"/>
              <a:ext cx="311525" cy="40288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9" name="rc139"/>
            <p:cNvSpPr/>
            <p:nvPr/>
          </p:nvSpPr>
          <p:spPr>
            <a:xfrm>
              <a:off x="8108683" y="4380872"/>
              <a:ext cx="311525" cy="40288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0" name="rc140"/>
            <p:cNvSpPr/>
            <p:nvPr/>
          </p:nvSpPr>
          <p:spPr>
            <a:xfrm>
              <a:off x="8420208" y="4380872"/>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1" name="rc141"/>
            <p:cNvSpPr/>
            <p:nvPr/>
          </p:nvSpPr>
          <p:spPr>
            <a:xfrm>
              <a:off x="8731733" y="4380872"/>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2" name="rc142"/>
            <p:cNvSpPr/>
            <p:nvPr/>
          </p:nvSpPr>
          <p:spPr>
            <a:xfrm>
              <a:off x="7485632" y="4783760"/>
              <a:ext cx="311525" cy="402888"/>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43" name="rc143"/>
            <p:cNvSpPr/>
            <p:nvPr/>
          </p:nvSpPr>
          <p:spPr>
            <a:xfrm>
              <a:off x="7797157" y="4783760"/>
              <a:ext cx="311525" cy="402888"/>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4" name="rc144"/>
            <p:cNvSpPr/>
            <p:nvPr/>
          </p:nvSpPr>
          <p:spPr>
            <a:xfrm>
              <a:off x="8108683" y="4783760"/>
              <a:ext cx="311525" cy="402888"/>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45" name="rc145"/>
            <p:cNvSpPr/>
            <p:nvPr/>
          </p:nvSpPr>
          <p:spPr>
            <a:xfrm>
              <a:off x="8420208" y="4783760"/>
              <a:ext cx="311525" cy="402888"/>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46" name="rc146"/>
            <p:cNvSpPr/>
            <p:nvPr/>
          </p:nvSpPr>
          <p:spPr>
            <a:xfrm>
              <a:off x="8731733" y="4783760"/>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7" name="rc147"/>
            <p:cNvSpPr/>
            <p:nvPr/>
          </p:nvSpPr>
          <p:spPr>
            <a:xfrm>
              <a:off x="6239532" y="5186649"/>
              <a:ext cx="311525" cy="402888"/>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48" name="rc148"/>
            <p:cNvSpPr/>
            <p:nvPr/>
          </p:nvSpPr>
          <p:spPr>
            <a:xfrm>
              <a:off x="6551057" y="5186649"/>
              <a:ext cx="311525" cy="40288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9" name="rc149"/>
            <p:cNvSpPr/>
            <p:nvPr/>
          </p:nvSpPr>
          <p:spPr>
            <a:xfrm>
              <a:off x="6862582" y="5186649"/>
              <a:ext cx="311525" cy="40288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0" name="rc150"/>
            <p:cNvSpPr/>
            <p:nvPr/>
          </p:nvSpPr>
          <p:spPr>
            <a:xfrm>
              <a:off x="7174107" y="5186649"/>
              <a:ext cx="311525" cy="40288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1" name="rc151"/>
            <p:cNvSpPr/>
            <p:nvPr/>
          </p:nvSpPr>
          <p:spPr>
            <a:xfrm>
              <a:off x="7485632" y="5186649"/>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2" name="rc152"/>
            <p:cNvSpPr/>
            <p:nvPr/>
          </p:nvSpPr>
          <p:spPr>
            <a:xfrm>
              <a:off x="7797157" y="5186649"/>
              <a:ext cx="311525" cy="40288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3" name="rc153"/>
            <p:cNvSpPr/>
            <p:nvPr/>
          </p:nvSpPr>
          <p:spPr>
            <a:xfrm>
              <a:off x="8108683" y="5186649"/>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4" name="rc154"/>
            <p:cNvSpPr/>
            <p:nvPr/>
          </p:nvSpPr>
          <p:spPr>
            <a:xfrm>
              <a:off x="8420208" y="5186649"/>
              <a:ext cx="311525" cy="40288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5" name="rc155"/>
            <p:cNvSpPr/>
            <p:nvPr/>
          </p:nvSpPr>
          <p:spPr>
            <a:xfrm>
              <a:off x="8731733" y="5186649"/>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6" name="tx156"/>
            <p:cNvSpPr/>
            <p:nvPr/>
          </p:nvSpPr>
          <p:spPr>
            <a:xfrm>
              <a:off x="1039078" y="21244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57" name="tx157"/>
            <p:cNvSpPr/>
            <p:nvPr/>
          </p:nvSpPr>
          <p:spPr>
            <a:xfrm>
              <a:off x="1350603" y="21244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58" name="tx158"/>
            <p:cNvSpPr/>
            <p:nvPr/>
          </p:nvSpPr>
          <p:spPr>
            <a:xfrm>
              <a:off x="1662128" y="21258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59" name="tx159"/>
            <p:cNvSpPr/>
            <p:nvPr/>
          </p:nvSpPr>
          <p:spPr>
            <a:xfrm>
              <a:off x="1952560" y="21248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0" name="tx160"/>
            <p:cNvSpPr/>
            <p:nvPr/>
          </p:nvSpPr>
          <p:spPr>
            <a:xfrm>
              <a:off x="2285178" y="21258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1" name="tx161"/>
            <p:cNvSpPr/>
            <p:nvPr/>
          </p:nvSpPr>
          <p:spPr>
            <a:xfrm>
              <a:off x="2596703" y="21258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2" name="tx162"/>
            <p:cNvSpPr/>
            <p:nvPr/>
          </p:nvSpPr>
          <p:spPr>
            <a:xfrm>
              <a:off x="2887135" y="21248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3" name="tx163"/>
            <p:cNvSpPr/>
            <p:nvPr/>
          </p:nvSpPr>
          <p:spPr>
            <a:xfrm>
              <a:off x="3198660" y="21248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4" name="tx164"/>
            <p:cNvSpPr/>
            <p:nvPr/>
          </p:nvSpPr>
          <p:spPr>
            <a:xfrm>
              <a:off x="3510185" y="21248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65" name="tx165"/>
            <p:cNvSpPr/>
            <p:nvPr/>
          </p:nvSpPr>
          <p:spPr>
            <a:xfrm>
              <a:off x="3821710" y="21248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66" name="tx166"/>
            <p:cNvSpPr/>
            <p:nvPr/>
          </p:nvSpPr>
          <p:spPr>
            <a:xfrm>
              <a:off x="4154329" y="21258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67" name="tx167"/>
            <p:cNvSpPr/>
            <p:nvPr/>
          </p:nvSpPr>
          <p:spPr>
            <a:xfrm>
              <a:off x="4465854" y="21258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68" name="tx168"/>
            <p:cNvSpPr/>
            <p:nvPr/>
          </p:nvSpPr>
          <p:spPr>
            <a:xfrm>
              <a:off x="4777379"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69" name="tx169"/>
            <p:cNvSpPr/>
            <p:nvPr/>
          </p:nvSpPr>
          <p:spPr>
            <a:xfrm>
              <a:off x="5067811" y="21235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70" name="tx170"/>
            <p:cNvSpPr/>
            <p:nvPr/>
          </p:nvSpPr>
          <p:spPr>
            <a:xfrm>
              <a:off x="5400429"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71" name="tx171"/>
            <p:cNvSpPr/>
            <p:nvPr/>
          </p:nvSpPr>
          <p:spPr>
            <a:xfrm>
              <a:off x="5690861" y="21248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72" name="tx172"/>
            <p:cNvSpPr/>
            <p:nvPr/>
          </p:nvSpPr>
          <p:spPr>
            <a:xfrm>
              <a:off x="6023480"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73" name="tx173"/>
            <p:cNvSpPr/>
            <p:nvPr/>
          </p:nvSpPr>
          <p:spPr>
            <a:xfrm>
              <a:off x="6335005"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74" name="tx174"/>
            <p:cNvSpPr/>
            <p:nvPr/>
          </p:nvSpPr>
          <p:spPr>
            <a:xfrm>
              <a:off x="6646530"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75" name="tx175"/>
            <p:cNvSpPr/>
            <p:nvPr/>
          </p:nvSpPr>
          <p:spPr>
            <a:xfrm>
              <a:off x="6958055"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76" name="tx176"/>
            <p:cNvSpPr/>
            <p:nvPr/>
          </p:nvSpPr>
          <p:spPr>
            <a:xfrm>
              <a:off x="7269580"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77" name="tx177"/>
            <p:cNvSpPr/>
            <p:nvPr/>
          </p:nvSpPr>
          <p:spPr>
            <a:xfrm>
              <a:off x="7581105"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78" name="tx178"/>
            <p:cNvSpPr/>
            <p:nvPr/>
          </p:nvSpPr>
          <p:spPr>
            <a:xfrm>
              <a:off x="7892630"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79" name="tx179"/>
            <p:cNvSpPr/>
            <p:nvPr/>
          </p:nvSpPr>
          <p:spPr>
            <a:xfrm>
              <a:off x="8183062" y="21235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80" name="tx180"/>
            <p:cNvSpPr/>
            <p:nvPr/>
          </p:nvSpPr>
          <p:spPr>
            <a:xfrm>
              <a:off x="8515681" y="212719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81" name="tx181"/>
            <p:cNvSpPr/>
            <p:nvPr/>
          </p:nvSpPr>
          <p:spPr>
            <a:xfrm>
              <a:off x="8806112" y="21235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82" name="tx182"/>
            <p:cNvSpPr/>
            <p:nvPr/>
          </p:nvSpPr>
          <p:spPr>
            <a:xfrm>
              <a:off x="1039078"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83" name="tx183"/>
            <p:cNvSpPr/>
            <p:nvPr/>
          </p:nvSpPr>
          <p:spPr>
            <a:xfrm>
              <a:off x="1350603"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84" name="tx184"/>
            <p:cNvSpPr/>
            <p:nvPr/>
          </p:nvSpPr>
          <p:spPr>
            <a:xfrm>
              <a:off x="1662128" y="25273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85" name="tx185"/>
            <p:cNvSpPr/>
            <p:nvPr/>
          </p:nvSpPr>
          <p:spPr>
            <a:xfrm>
              <a:off x="1952560" y="25263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86" name="tx186"/>
            <p:cNvSpPr/>
            <p:nvPr/>
          </p:nvSpPr>
          <p:spPr>
            <a:xfrm>
              <a:off x="2285178"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87" name="tx187"/>
            <p:cNvSpPr/>
            <p:nvPr/>
          </p:nvSpPr>
          <p:spPr>
            <a:xfrm>
              <a:off x="2575610" y="25264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88" name="tx188"/>
            <p:cNvSpPr/>
            <p:nvPr/>
          </p:nvSpPr>
          <p:spPr>
            <a:xfrm>
              <a:off x="2887135" y="25264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89" name="tx189"/>
            <p:cNvSpPr/>
            <p:nvPr/>
          </p:nvSpPr>
          <p:spPr>
            <a:xfrm>
              <a:off x="3198660" y="25264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90" name="tx190"/>
            <p:cNvSpPr/>
            <p:nvPr/>
          </p:nvSpPr>
          <p:spPr>
            <a:xfrm>
              <a:off x="3531279"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91" name="tx191"/>
            <p:cNvSpPr/>
            <p:nvPr/>
          </p:nvSpPr>
          <p:spPr>
            <a:xfrm>
              <a:off x="3842804"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92" name="tx192"/>
            <p:cNvSpPr/>
            <p:nvPr/>
          </p:nvSpPr>
          <p:spPr>
            <a:xfrm>
              <a:off x="4465854"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93" name="tx193"/>
            <p:cNvSpPr/>
            <p:nvPr/>
          </p:nvSpPr>
          <p:spPr>
            <a:xfrm>
              <a:off x="4777379"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94" name="tx194"/>
            <p:cNvSpPr/>
            <p:nvPr/>
          </p:nvSpPr>
          <p:spPr>
            <a:xfrm>
              <a:off x="5067811" y="25263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95" name="tx195"/>
            <p:cNvSpPr/>
            <p:nvPr/>
          </p:nvSpPr>
          <p:spPr>
            <a:xfrm>
              <a:off x="5400429" y="25300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96" name="tx196"/>
            <p:cNvSpPr/>
            <p:nvPr/>
          </p:nvSpPr>
          <p:spPr>
            <a:xfrm>
              <a:off x="5690861" y="25264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97" name="tx197"/>
            <p:cNvSpPr/>
            <p:nvPr/>
          </p:nvSpPr>
          <p:spPr>
            <a:xfrm>
              <a:off x="6023480" y="25300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98" name="tx198"/>
            <p:cNvSpPr/>
            <p:nvPr/>
          </p:nvSpPr>
          <p:spPr>
            <a:xfrm>
              <a:off x="6335005" y="25300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99" name="tx199"/>
            <p:cNvSpPr/>
            <p:nvPr/>
          </p:nvSpPr>
          <p:spPr>
            <a:xfrm>
              <a:off x="6646530" y="25300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0" name="tx200"/>
            <p:cNvSpPr/>
            <p:nvPr/>
          </p:nvSpPr>
          <p:spPr>
            <a:xfrm>
              <a:off x="6958055" y="25300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1" name="tx201"/>
            <p:cNvSpPr/>
            <p:nvPr/>
          </p:nvSpPr>
          <p:spPr>
            <a:xfrm>
              <a:off x="7269580"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2" name="tx202"/>
            <p:cNvSpPr/>
            <p:nvPr/>
          </p:nvSpPr>
          <p:spPr>
            <a:xfrm>
              <a:off x="7581105"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3" name="tx203"/>
            <p:cNvSpPr/>
            <p:nvPr/>
          </p:nvSpPr>
          <p:spPr>
            <a:xfrm>
              <a:off x="7892630"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4" name="tx204"/>
            <p:cNvSpPr/>
            <p:nvPr/>
          </p:nvSpPr>
          <p:spPr>
            <a:xfrm>
              <a:off x="8204155"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05" name="tx205"/>
            <p:cNvSpPr/>
            <p:nvPr/>
          </p:nvSpPr>
          <p:spPr>
            <a:xfrm>
              <a:off x="8515681" y="25287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06" name="tx206"/>
            <p:cNvSpPr/>
            <p:nvPr/>
          </p:nvSpPr>
          <p:spPr>
            <a:xfrm>
              <a:off x="8827206"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07" name="tx207"/>
            <p:cNvSpPr/>
            <p:nvPr/>
          </p:nvSpPr>
          <p:spPr>
            <a:xfrm>
              <a:off x="6958055"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08" name="tx208"/>
            <p:cNvSpPr/>
            <p:nvPr/>
          </p:nvSpPr>
          <p:spPr>
            <a:xfrm>
              <a:off x="7269580"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09" name="tx209"/>
            <p:cNvSpPr/>
            <p:nvPr/>
          </p:nvSpPr>
          <p:spPr>
            <a:xfrm>
              <a:off x="7581105"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10" name="tx210"/>
            <p:cNvSpPr/>
            <p:nvPr/>
          </p:nvSpPr>
          <p:spPr>
            <a:xfrm>
              <a:off x="7892630"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11" name="tx211"/>
            <p:cNvSpPr/>
            <p:nvPr/>
          </p:nvSpPr>
          <p:spPr>
            <a:xfrm>
              <a:off x="8204155" y="293196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2" name="tx212"/>
            <p:cNvSpPr/>
            <p:nvPr/>
          </p:nvSpPr>
          <p:spPr>
            <a:xfrm>
              <a:off x="8515681"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13" name="tx213"/>
            <p:cNvSpPr/>
            <p:nvPr/>
          </p:nvSpPr>
          <p:spPr>
            <a:xfrm>
              <a:off x="8827206"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14" name="tx214"/>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15" name="tx215"/>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16" name="tx216"/>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17" name="tx217"/>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18" name="tx218"/>
            <p:cNvSpPr/>
            <p:nvPr/>
          </p:nvSpPr>
          <p:spPr>
            <a:xfrm>
              <a:off x="8204155"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9" name="tx219"/>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20" name="tx220"/>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1" name="tx221"/>
            <p:cNvSpPr/>
            <p:nvPr/>
          </p:nvSpPr>
          <p:spPr>
            <a:xfrm>
              <a:off x="6958055"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22" name="tx222"/>
            <p:cNvSpPr/>
            <p:nvPr/>
          </p:nvSpPr>
          <p:spPr>
            <a:xfrm>
              <a:off x="7269580"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23" name="tx223"/>
            <p:cNvSpPr/>
            <p:nvPr/>
          </p:nvSpPr>
          <p:spPr>
            <a:xfrm>
              <a:off x="7581105"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24" name="tx224"/>
            <p:cNvSpPr/>
            <p:nvPr/>
          </p:nvSpPr>
          <p:spPr>
            <a:xfrm>
              <a:off x="7892630"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25" name="tx225"/>
            <p:cNvSpPr/>
            <p:nvPr/>
          </p:nvSpPr>
          <p:spPr>
            <a:xfrm>
              <a:off x="8204155" y="333485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26" name="tx226"/>
            <p:cNvSpPr/>
            <p:nvPr/>
          </p:nvSpPr>
          <p:spPr>
            <a:xfrm>
              <a:off x="8515681"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27" name="tx227"/>
            <p:cNvSpPr/>
            <p:nvPr/>
          </p:nvSpPr>
          <p:spPr>
            <a:xfrm>
              <a:off x="8827206"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8" name="tx228"/>
            <p:cNvSpPr/>
            <p:nvPr/>
          </p:nvSpPr>
          <p:spPr>
            <a:xfrm>
              <a:off x="6958055"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29" name="tx229"/>
            <p:cNvSpPr/>
            <p:nvPr/>
          </p:nvSpPr>
          <p:spPr>
            <a:xfrm>
              <a:off x="7269580"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0" name="tx230"/>
            <p:cNvSpPr/>
            <p:nvPr/>
          </p:nvSpPr>
          <p:spPr>
            <a:xfrm>
              <a:off x="7581105"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1" name="tx231"/>
            <p:cNvSpPr/>
            <p:nvPr/>
          </p:nvSpPr>
          <p:spPr>
            <a:xfrm>
              <a:off x="7892630"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2" name="tx232"/>
            <p:cNvSpPr/>
            <p:nvPr/>
          </p:nvSpPr>
          <p:spPr>
            <a:xfrm>
              <a:off x="8204155" y="414062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33" name="tx233"/>
            <p:cNvSpPr/>
            <p:nvPr/>
          </p:nvSpPr>
          <p:spPr>
            <a:xfrm>
              <a:off x="8515681"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34" name="tx234"/>
            <p:cNvSpPr/>
            <p:nvPr/>
          </p:nvSpPr>
          <p:spPr>
            <a:xfrm>
              <a:off x="8827206"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5" name="tx235"/>
            <p:cNvSpPr/>
            <p:nvPr/>
          </p:nvSpPr>
          <p:spPr>
            <a:xfrm>
              <a:off x="7892630"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36" name="tx236"/>
            <p:cNvSpPr/>
            <p:nvPr/>
          </p:nvSpPr>
          <p:spPr>
            <a:xfrm>
              <a:off x="8204155"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37" name="tx237"/>
            <p:cNvSpPr/>
            <p:nvPr/>
          </p:nvSpPr>
          <p:spPr>
            <a:xfrm>
              <a:off x="8827206"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38" name="tx238"/>
            <p:cNvSpPr/>
            <p:nvPr/>
          </p:nvSpPr>
          <p:spPr>
            <a:xfrm>
              <a:off x="8806112" y="53466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39" name="tx239"/>
            <p:cNvSpPr/>
            <p:nvPr/>
          </p:nvSpPr>
          <p:spPr>
            <a:xfrm>
              <a:off x="4154329"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40" name="tx240"/>
            <p:cNvSpPr/>
            <p:nvPr/>
          </p:nvSpPr>
          <p:spPr>
            <a:xfrm>
              <a:off x="1039078" y="2930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41" name="tx241"/>
            <p:cNvSpPr/>
            <p:nvPr/>
          </p:nvSpPr>
          <p:spPr>
            <a:xfrm>
              <a:off x="1350603" y="2930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242" name="tx242"/>
            <p:cNvSpPr/>
            <p:nvPr/>
          </p:nvSpPr>
          <p:spPr>
            <a:xfrm>
              <a:off x="1662128" y="2930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243" name="tx243"/>
            <p:cNvSpPr/>
            <p:nvPr/>
          </p:nvSpPr>
          <p:spPr>
            <a:xfrm>
              <a:off x="1952560" y="293063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44" name="tx244"/>
            <p:cNvSpPr/>
            <p:nvPr/>
          </p:nvSpPr>
          <p:spPr>
            <a:xfrm>
              <a:off x="2285178" y="2930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245" name="tx245"/>
            <p:cNvSpPr/>
            <p:nvPr/>
          </p:nvSpPr>
          <p:spPr>
            <a:xfrm>
              <a:off x="2575610" y="293063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46" name="tx246"/>
            <p:cNvSpPr/>
            <p:nvPr/>
          </p:nvSpPr>
          <p:spPr>
            <a:xfrm>
              <a:off x="2887135" y="2929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47" name="tx247"/>
            <p:cNvSpPr/>
            <p:nvPr/>
          </p:nvSpPr>
          <p:spPr>
            <a:xfrm>
              <a:off x="3198660" y="2929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48" name="tx248"/>
            <p:cNvSpPr/>
            <p:nvPr/>
          </p:nvSpPr>
          <p:spPr>
            <a:xfrm>
              <a:off x="3531279"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49" name="tx249"/>
            <p:cNvSpPr/>
            <p:nvPr/>
          </p:nvSpPr>
          <p:spPr>
            <a:xfrm>
              <a:off x="3842804"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50" name="tx250"/>
            <p:cNvSpPr/>
            <p:nvPr/>
          </p:nvSpPr>
          <p:spPr>
            <a:xfrm>
              <a:off x="4154329" y="29306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51" name="tx251"/>
            <p:cNvSpPr/>
            <p:nvPr/>
          </p:nvSpPr>
          <p:spPr>
            <a:xfrm>
              <a:off x="4465854" y="29306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52" name="tx252"/>
            <p:cNvSpPr/>
            <p:nvPr/>
          </p:nvSpPr>
          <p:spPr>
            <a:xfrm>
              <a:off x="4777379" y="29306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53" name="tx253"/>
            <p:cNvSpPr/>
            <p:nvPr/>
          </p:nvSpPr>
          <p:spPr>
            <a:xfrm>
              <a:off x="5067811" y="292926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54" name="tx254"/>
            <p:cNvSpPr/>
            <p:nvPr/>
          </p:nvSpPr>
          <p:spPr>
            <a:xfrm>
              <a:off x="5400429" y="2930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55" name="tx255"/>
            <p:cNvSpPr/>
            <p:nvPr/>
          </p:nvSpPr>
          <p:spPr>
            <a:xfrm>
              <a:off x="5690861" y="2929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56" name="tx256"/>
            <p:cNvSpPr/>
            <p:nvPr/>
          </p:nvSpPr>
          <p:spPr>
            <a:xfrm>
              <a:off x="6023480" y="2930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57" name="tx257"/>
            <p:cNvSpPr/>
            <p:nvPr/>
          </p:nvSpPr>
          <p:spPr>
            <a:xfrm>
              <a:off x="6335005"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58" name="tx258"/>
            <p:cNvSpPr/>
            <p:nvPr/>
          </p:nvSpPr>
          <p:spPr>
            <a:xfrm>
              <a:off x="6646530"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59" name="tx259"/>
            <p:cNvSpPr/>
            <p:nvPr/>
          </p:nvSpPr>
          <p:spPr>
            <a:xfrm>
              <a:off x="540042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0" name="tx260"/>
            <p:cNvSpPr/>
            <p:nvPr/>
          </p:nvSpPr>
          <p:spPr>
            <a:xfrm>
              <a:off x="569086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61" name="tx261"/>
            <p:cNvSpPr/>
            <p:nvPr/>
          </p:nvSpPr>
          <p:spPr>
            <a:xfrm>
              <a:off x="60234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2" name="tx262"/>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63" name="tx263"/>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64" name="tx264"/>
            <p:cNvSpPr/>
            <p:nvPr/>
          </p:nvSpPr>
          <p:spPr>
            <a:xfrm>
              <a:off x="5400429" y="3333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5" name="tx265"/>
            <p:cNvSpPr/>
            <p:nvPr/>
          </p:nvSpPr>
          <p:spPr>
            <a:xfrm>
              <a:off x="5690861" y="3332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66" name="tx266"/>
            <p:cNvSpPr/>
            <p:nvPr/>
          </p:nvSpPr>
          <p:spPr>
            <a:xfrm>
              <a:off x="6023480" y="3333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7" name="tx267"/>
            <p:cNvSpPr/>
            <p:nvPr/>
          </p:nvSpPr>
          <p:spPr>
            <a:xfrm>
              <a:off x="6335005"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68" name="tx268"/>
            <p:cNvSpPr/>
            <p:nvPr/>
          </p:nvSpPr>
          <p:spPr>
            <a:xfrm>
              <a:off x="6646530"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69" name="tx269"/>
            <p:cNvSpPr/>
            <p:nvPr/>
          </p:nvSpPr>
          <p:spPr>
            <a:xfrm>
              <a:off x="6023480" y="4140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70" name="tx270"/>
            <p:cNvSpPr/>
            <p:nvPr/>
          </p:nvSpPr>
          <p:spPr>
            <a:xfrm>
              <a:off x="6335005"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71" name="tx271"/>
            <p:cNvSpPr/>
            <p:nvPr/>
          </p:nvSpPr>
          <p:spPr>
            <a:xfrm>
              <a:off x="6646530"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72" name="tx272"/>
            <p:cNvSpPr/>
            <p:nvPr/>
          </p:nvSpPr>
          <p:spPr>
            <a:xfrm>
              <a:off x="1039078"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73" name="tx273"/>
            <p:cNvSpPr/>
            <p:nvPr/>
          </p:nvSpPr>
          <p:spPr>
            <a:xfrm>
              <a:off x="1350603"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74" name="tx274"/>
            <p:cNvSpPr/>
            <p:nvPr/>
          </p:nvSpPr>
          <p:spPr>
            <a:xfrm>
              <a:off x="1662128"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75" name="tx275"/>
            <p:cNvSpPr/>
            <p:nvPr/>
          </p:nvSpPr>
          <p:spPr>
            <a:xfrm>
              <a:off x="1952560" y="4540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76" name="tx276"/>
            <p:cNvSpPr/>
            <p:nvPr/>
          </p:nvSpPr>
          <p:spPr>
            <a:xfrm>
              <a:off x="2285178"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77" name="tx277"/>
            <p:cNvSpPr/>
            <p:nvPr/>
          </p:nvSpPr>
          <p:spPr>
            <a:xfrm>
              <a:off x="2575610" y="454219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78" name="tx278"/>
            <p:cNvSpPr/>
            <p:nvPr/>
          </p:nvSpPr>
          <p:spPr>
            <a:xfrm>
              <a:off x="2908228" y="4543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79" name="tx279"/>
            <p:cNvSpPr/>
            <p:nvPr/>
          </p:nvSpPr>
          <p:spPr>
            <a:xfrm>
              <a:off x="3198660" y="4540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80" name="tx280"/>
            <p:cNvSpPr/>
            <p:nvPr/>
          </p:nvSpPr>
          <p:spPr>
            <a:xfrm>
              <a:off x="3510185" y="4540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81" name="tx281"/>
            <p:cNvSpPr/>
            <p:nvPr/>
          </p:nvSpPr>
          <p:spPr>
            <a:xfrm>
              <a:off x="3842804" y="45421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82" name="tx282"/>
            <p:cNvSpPr/>
            <p:nvPr/>
          </p:nvSpPr>
          <p:spPr>
            <a:xfrm>
              <a:off x="4154329" y="4543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83" name="tx283"/>
            <p:cNvSpPr/>
            <p:nvPr/>
          </p:nvSpPr>
          <p:spPr>
            <a:xfrm>
              <a:off x="4465854"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84" name="tx284"/>
            <p:cNvSpPr/>
            <p:nvPr/>
          </p:nvSpPr>
          <p:spPr>
            <a:xfrm>
              <a:off x="4777379"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85" name="tx285"/>
            <p:cNvSpPr/>
            <p:nvPr/>
          </p:nvSpPr>
          <p:spPr>
            <a:xfrm>
              <a:off x="5067811" y="4540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86" name="tx286"/>
            <p:cNvSpPr/>
            <p:nvPr/>
          </p:nvSpPr>
          <p:spPr>
            <a:xfrm>
              <a:off x="5400429" y="4541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87" name="tx287"/>
            <p:cNvSpPr/>
            <p:nvPr/>
          </p:nvSpPr>
          <p:spPr>
            <a:xfrm>
              <a:off x="5711955"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88" name="tx288"/>
            <p:cNvSpPr/>
            <p:nvPr/>
          </p:nvSpPr>
          <p:spPr>
            <a:xfrm>
              <a:off x="6023480" y="4541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89" name="tx289"/>
            <p:cNvSpPr/>
            <p:nvPr/>
          </p:nvSpPr>
          <p:spPr>
            <a:xfrm>
              <a:off x="6335005" y="45421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90" name="tx290"/>
            <p:cNvSpPr/>
            <p:nvPr/>
          </p:nvSpPr>
          <p:spPr>
            <a:xfrm>
              <a:off x="6625436" y="4540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91" name="tx291"/>
            <p:cNvSpPr/>
            <p:nvPr/>
          </p:nvSpPr>
          <p:spPr>
            <a:xfrm>
              <a:off x="6958055" y="4543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92" name="tx292"/>
            <p:cNvSpPr/>
            <p:nvPr/>
          </p:nvSpPr>
          <p:spPr>
            <a:xfrm>
              <a:off x="7269580"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93" name="tx293"/>
            <p:cNvSpPr/>
            <p:nvPr/>
          </p:nvSpPr>
          <p:spPr>
            <a:xfrm>
              <a:off x="7581105"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94" name="tx294"/>
            <p:cNvSpPr/>
            <p:nvPr/>
          </p:nvSpPr>
          <p:spPr>
            <a:xfrm>
              <a:off x="8515681" y="4541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95" name="tx295"/>
            <p:cNvSpPr/>
            <p:nvPr/>
          </p:nvSpPr>
          <p:spPr>
            <a:xfrm>
              <a:off x="7581105" y="49460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296" name="tx296"/>
            <p:cNvSpPr/>
            <p:nvPr/>
          </p:nvSpPr>
          <p:spPr>
            <a:xfrm>
              <a:off x="7892630" y="49447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297" name="tx297"/>
            <p:cNvSpPr/>
            <p:nvPr/>
          </p:nvSpPr>
          <p:spPr>
            <a:xfrm>
              <a:off x="8204155" y="4944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298" name="tx298"/>
            <p:cNvSpPr/>
            <p:nvPr/>
          </p:nvSpPr>
          <p:spPr>
            <a:xfrm>
              <a:off x="8515681" y="49447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299" name="tx299"/>
            <p:cNvSpPr/>
            <p:nvPr/>
          </p:nvSpPr>
          <p:spPr>
            <a:xfrm>
              <a:off x="8827206" y="49447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00" name="tx300"/>
            <p:cNvSpPr/>
            <p:nvPr/>
          </p:nvSpPr>
          <p:spPr>
            <a:xfrm>
              <a:off x="6365150" y="53489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01" name="tx301"/>
            <p:cNvSpPr/>
            <p:nvPr/>
          </p:nvSpPr>
          <p:spPr>
            <a:xfrm>
              <a:off x="6646530" y="534903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02" name="tx302"/>
            <p:cNvSpPr/>
            <p:nvPr/>
          </p:nvSpPr>
          <p:spPr>
            <a:xfrm>
              <a:off x="6958055" y="53489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03" name="tx303"/>
            <p:cNvSpPr/>
            <p:nvPr/>
          </p:nvSpPr>
          <p:spPr>
            <a:xfrm>
              <a:off x="7269580" y="5347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04" name="tx304"/>
            <p:cNvSpPr/>
            <p:nvPr/>
          </p:nvSpPr>
          <p:spPr>
            <a:xfrm>
              <a:off x="7581105" y="5347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05" name="tx305"/>
            <p:cNvSpPr/>
            <p:nvPr/>
          </p:nvSpPr>
          <p:spPr>
            <a:xfrm>
              <a:off x="7892630" y="5347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06" name="tx306"/>
            <p:cNvSpPr/>
            <p:nvPr/>
          </p:nvSpPr>
          <p:spPr>
            <a:xfrm>
              <a:off x="8183062" y="53466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07" name="tx307"/>
            <p:cNvSpPr/>
            <p:nvPr/>
          </p:nvSpPr>
          <p:spPr>
            <a:xfrm>
              <a:off x="8515681" y="5347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08" name="tx30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09" name="tx30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10" name="tx31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11" name="tx31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12" name="tx31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13" name="tx31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14" name="tx31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15" name="tx31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16" name="tx31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17" name="tx31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18" name="tx31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19" name="tx31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20" name="tx32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21" name="tx32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22" name="tx32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23" name="tx32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24" name="tx32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25" name="tx32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26" name="tx32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27" name="tx32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28" name="tx32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29" name="tx32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30" name="tx33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31" name="tx33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32" name="tx33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333" name="tx33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334" name="tx334"/>
            <p:cNvSpPr/>
            <p:nvPr/>
          </p:nvSpPr>
          <p:spPr>
            <a:xfrm>
              <a:off x="632469" y="534809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335" name="tx335"/>
            <p:cNvSpPr/>
            <p:nvPr/>
          </p:nvSpPr>
          <p:spPr>
            <a:xfrm>
              <a:off x="539317" y="49424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336" name="tx336"/>
            <p:cNvSpPr/>
            <p:nvPr/>
          </p:nvSpPr>
          <p:spPr>
            <a:xfrm>
              <a:off x="539317" y="4539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337" name="tx337"/>
            <p:cNvSpPr/>
            <p:nvPr/>
          </p:nvSpPr>
          <p:spPr>
            <a:xfrm>
              <a:off x="607530" y="41391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338" name="tx338"/>
            <p:cNvSpPr/>
            <p:nvPr/>
          </p:nvSpPr>
          <p:spPr>
            <a:xfrm>
              <a:off x="508103" y="371400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339" name="tx339"/>
            <p:cNvSpPr/>
            <p:nvPr/>
          </p:nvSpPr>
          <p:spPr>
            <a:xfrm>
              <a:off x="619972" y="3331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340" name="tx340"/>
            <p:cNvSpPr/>
            <p:nvPr/>
          </p:nvSpPr>
          <p:spPr>
            <a:xfrm>
              <a:off x="564147" y="2929014"/>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341" name="tx341"/>
            <p:cNvSpPr/>
            <p:nvPr/>
          </p:nvSpPr>
          <p:spPr>
            <a:xfrm>
              <a:off x="564147" y="252754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342" name="tx342"/>
            <p:cNvSpPr/>
            <p:nvPr/>
          </p:nvSpPr>
          <p:spPr>
            <a:xfrm>
              <a:off x="607639" y="2122255"/>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343" name="tx343"/>
            <p:cNvSpPr/>
            <p:nvPr/>
          </p:nvSpPr>
          <p:spPr>
            <a:xfrm>
              <a:off x="3203159" y="5953771"/>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pic>
          <p:nvPicPr>
            <p:cNvPr id="344" name="pic344"/>
            <p:cNvPicPr/>
            <p:nvPr/>
          </p:nvPicPr>
          <p:blipFill>
            <a:blip r:embed="rId2" cstate="print"/>
            <a:stretch>
              <a:fillRect/>
            </a:stretch>
          </p:blipFill>
          <p:spPr>
            <a:xfrm>
              <a:off x="4623704" y="5838594"/>
              <a:ext cx="2160000" cy="219455"/>
            </a:xfrm>
            <a:prstGeom prst="rect">
              <a:avLst/>
            </a:prstGeom>
          </p:spPr>
        </p:pic>
        <p:sp>
          <p:nvSpPr>
            <p:cNvPr id="345" name="pl345"/>
            <p:cNvSpPr/>
            <p:nvPr/>
          </p:nvSpPr>
          <p:spPr>
            <a:xfrm>
              <a:off x="462730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6" name="pl346"/>
            <p:cNvSpPr/>
            <p:nvPr/>
          </p:nvSpPr>
          <p:spPr>
            <a:xfrm>
              <a:off x="591898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7" name="pl347"/>
            <p:cNvSpPr/>
            <p:nvPr/>
          </p:nvSpPr>
          <p:spPr>
            <a:xfrm>
              <a:off x="613426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8" name="pl348"/>
            <p:cNvSpPr/>
            <p:nvPr/>
          </p:nvSpPr>
          <p:spPr>
            <a:xfrm>
              <a:off x="634954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9" name="pl349"/>
            <p:cNvSpPr/>
            <p:nvPr/>
          </p:nvSpPr>
          <p:spPr>
            <a:xfrm>
              <a:off x="656482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0" name="pl350"/>
            <p:cNvSpPr/>
            <p:nvPr/>
          </p:nvSpPr>
          <p:spPr>
            <a:xfrm>
              <a:off x="6780104"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1" name="pl351"/>
            <p:cNvSpPr/>
            <p:nvPr/>
          </p:nvSpPr>
          <p:spPr>
            <a:xfrm>
              <a:off x="462730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2" name="pl352"/>
            <p:cNvSpPr/>
            <p:nvPr/>
          </p:nvSpPr>
          <p:spPr>
            <a:xfrm>
              <a:off x="591898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3" name="pl353"/>
            <p:cNvSpPr/>
            <p:nvPr/>
          </p:nvSpPr>
          <p:spPr>
            <a:xfrm>
              <a:off x="613426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4" name="pl354"/>
            <p:cNvSpPr/>
            <p:nvPr/>
          </p:nvSpPr>
          <p:spPr>
            <a:xfrm>
              <a:off x="634954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5" name="pl355"/>
            <p:cNvSpPr/>
            <p:nvPr/>
          </p:nvSpPr>
          <p:spPr>
            <a:xfrm>
              <a:off x="656482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6" name="pl356"/>
            <p:cNvSpPr/>
            <p:nvPr/>
          </p:nvSpPr>
          <p:spPr>
            <a:xfrm>
              <a:off x="6780104"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7" name="tx357"/>
            <p:cNvSpPr/>
            <p:nvPr/>
          </p:nvSpPr>
          <p:spPr>
            <a:xfrm>
              <a:off x="4596226"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358" name="tx358"/>
            <p:cNvSpPr/>
            <p:nvPr/>
          </p:nvSpPr>
          <p:spPr>
            <a:xfrm>
              <a:off x="585682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359" name="tx359"/>
            <p:cNvSpPr/>
            <p:nvPr/>
          </p:nvSpPr>
          <p:spPr>
            <a:xfrm>
              <a:off x="607210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360" name="tx360"/>
            <p:cNvSpPr/>
            <p:nvPr/>
          </p:nvSpPr>
          <p:spPr>
            <a:xfrm>
              <a:off x="628738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361" name="tx361"/>
            <p:cNvSpPr/>
            <p:nvPr/>
          </p:nvSpPr>
          <p:spPr>
            <a:xfrm>
              <a:off x="650266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362" name="tx362"/>
            <p:cNvSpPr/>
            <p:nvPr/>
          </p:nvSpPr>
          <p:spPr>
            <a:xfrm>
              <a:off x="6686871"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363" name="tx363"/>
            <p:cNvSpPr/>
            <p:nvPr/>
          </p:nvSpPr>
          <p:spPr>
            <a:xfrm>
              <a:off x="912452" y="1332675"/>
              <a:ext cx="355064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Guiné Equatorial, 2000-2025</a:t>
              </a:r>
            </a:p>
          </p:txBody>
        </p:sp>
        <p:sp>
          <p:nvSpPr>
            <p:cNvPr id="364" name="tx364"/>
            <p:cNvSpPr/>
            <p:nvPr/>
          </p:nvSpPr>
          <p:spPr>
            <a:xfrm>
              <a:off x="5067749" y="6347035"/>
              <a:ext cx="4006661"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 </a:t>
              </a:r>
            </a:p>
          </p:txBody>
        </p:sp>
        <p:sp>
          <p:nvSpPr>
            <p:cNvPr id="365" name="tx365"/>
            <p:cNvSpPr/>
            <p:nvPr/>
          </p:nvSpPr>
          <p:spPr>
            <a:xfrm>
              <a:off x="6030424" y="6467463"/>
              <a:ext cx="3043986"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Informações sobre o stock disponíveis a partir de 2003.</a:t>
              </a:r>
            </a:p>
          </p:txBody>
        </p:sp>
        <p:sp>
          <p:nvSpPr>
            <p:cNvPr id="366" name="tx366"/>
            <p:cNvSpPr/>
            <p:nvPr/>
          </p:nvSpPr>
          <p:spPr>
            <a:xfrm>
              <a:off x="4905784" y="6586855"/>
              <a:ext cx="41686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Um asterisco (*) indica onde houve falta de vacinas a nível nacional ou subnacional.</a:t>
              </a:r>
            </a:p>
          </p:txBody>
        </p:sp>
      </p:grpSp>
      <p:sp>
        <p:nvSpPr>
          <p:cNvPr id="3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mostra as tendências na cobertura vacinal desde 2000, com as células verdes a indicarem uma cobertura de 90% ou mais.
Em 2025, nenhuma das 9 vacinas do calendário de vacinação atingiu uma cobertura de 90 % ou mais. A cobertura vacinal variou entre 53 % e 84 %.
Desde 2014, foram feitas estimativas para 5 novas vacinas. A MCV2 é a vacina mais recente registada (2021), tendo atingido uma cobertura de 53% em 2025.
Em 2025, a Guiné Equatorial registou rupturas de stock de vacinas/suprimentos (BCG, OPV e YFV) (mais informações no slide 8).</a:t>
            </a:r>
          </a:p>
        </p:txBody>
      </p:sp>
      <p:sp>
        <p:nvSpPr>
          <p:cNvPr id="3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aumentou para oito antigénios, manteve-se inalterada para nenhum e diminuiu para um, o que indica um progresso geral no desempenho da imunização de rotina; nenhum atingiu uma cobertura de, pelo menos, 90%.</a:t>
            </a:r>
          </a:p>
        </p:txBody>
      </p:sp>
      <p:grpSp xmlns:pic="http://schemas.openxmlformats.org/drawingml/2006/picture">
        <p:nvGrpSpPr>
          <p:cNvPr id="369" name=""/>
          <p:cNvGrpSpPr/>
          <p:nvPr/>
        </p:nvGrpSpPr>
        <p:grpSpPr>
          <a:xfrm>
            <a:off x="292608" y="1005840"/>
            <a:ext cx="8595360" cy="28575"/>
            <a:chOff x="292608" y="1005840"/>
            <a:chExt cx="8595360" cy="28575"/>
          </a:xfrm>
        </p:grpSpPr>
        <p:sp>
          <p:nvSpPr>
            <p:cNvPr id="37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917153"/>
              <a:ext cx="6481656" cy="997568"/>
            </a:xfrm>
            <a:custGeom>
              <a:avLst/>
              <a:pathLst>
                <a:path w="6481656" h="997568">
                  <a:moveTo>
                    <a:pt x="0" y="798054"/>
                  </a:moveTo>
                  <a:lnTo>
                    <a:pt x="259266" y="798054"/>
                  </a:lnTo>
                  <a:lnTo>
                    <a:pt x="518532" y="837957"/>
                  </a:lnTo>
                  <a:lnTo>
                    <a:pt x="777798" y="837957"/>
                  </a:lnTo>
                  <a:lnTo>
                    <a:pt x="1037065" y="877859"/>
                  </a:lnTo>
                  <a:lnTo>
                    <a:pt x="1296331" y="877859"/>
                  </a:lnTo>
                  <a:lnTo>
                    <a:pt x="1555597" y="917762"/>
                  </a:lnTo>
                  <a:lnTo>
                    <a:pt x="1814863" y="917762"/>
                  </a:lnTo>
                  <a:lnTo>
                    <a:pt x="2074130" y="957665"/>
                  </a:lnTo>
                  <a:lnTo>
                    <a:pt x="2333396" y="957665"/>
                  </a:lnTo>
                  <a:lnTo>
                    <a:pt x="2592662" y="997568"/>
                  </a:lnTo>
                  <a:lnTo>
                    <a:pt x="2851928" y="798054"/>
                  </a:lnTo>
                  <a:lnTo>
                    <a:pt x="3111195" y="638443"/>
                  </a:lnTo>
                  <a:lnTo>
                    <a:pt x="3370461" y="438929"/>
                  </a:lnTo>
                  <a:lnTo>
                    <a:pt x="3629727" y="279319"/>
                  </a:lnTo>
                  <a:lnTo>
                    <a:pt x="3888994" y="798054"/>
                  </a:lnTo>
                  <a:lnTo>
                    <a:pt x="4148260" y="279319"/>
                  </a:lnTo>
                  <a:lnTo>
                    <a:pt x="4407526" y="279319"/>
                  </a:lnTo>
                  <a:lnTo>
                    <a:pt x="4666792" y="279319"/>
                  </a:lnTo>
                  <a:lnTo>
                    <a:pt x="4926059" y="279319"/>
                  </a:lnTo>
                  <a:lnTo>
                    <a:pt x="5185325" y="319221"/>
                  </a:lnTo>
                  <a:lnTo>
                    <a:pt x="5444591" y="319221"/>
                  </a:lnTo>
                  <a:lnTo>
                    <a:pt x="5703857" y="319221"/>
                  </a:lnTo>
                  <a:lnTo>
                    <a:pt x="5963124" y="159610"/>
                  </a:lnTo>
                  <a:lnTo>
                    <a:pt x="6222390" y="359124"/>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2156570"/>
              <a:ext cx="6481656" cy="1715817"/>
            </a:xfrm>
            <a:custGeom>
              <a:avLst/>
              <a:pathLst>
                <a:path w="6481656" h="1715817">
                  <a:moveTo>
                    <a:pt x="0" y="1715817"/>
                  </a:moveTo>
                  <a:lnTo>
                    <a:pt x="259266" y="1636011"/>
                  </a:lnTo>
                  <a:lnTo>
                    <a:pt x="518532" y="1556206"/>
                  </a:lnTo>
                  <a:lnTo>
                    <a:pt x="777798" y="1476400"/>
                  </a:lnTo>
                  <a:lnTo>
                    <a:pt x="1037065" y="1396595"/>
                  </a:lnTo>
                  <a:lnTo>
                    <a:pt x="1296331" y="1356692"/>
                  </a:lnTo>
                  <a:lnTo>
                    <a:pt x="1555597" y="1276887"/>
                  </a:lnTo>
                  <a:lnTo>
                    <a:pt x="1814863" y="1197081"/>
                  </a:lnTo>
                  <a:lnTo>
                    <a:pt x="2074130" y="1117276"/>
                  </a:lnTo>
                  <a:lnTo>
                    <a:pt x="2333396" y="1037470"/>
                  </a:lnTo>
                  <a:lnTo>
                    <a:pt x="2592662" y="957665"/>
                  </a:lnTo>
                  <a:lnTo>
                    <a:pt x="2851928" y="957665"/>
                  </a:lnTo>
                  <a:lnTo>
                    <a:pt x="3111195" y="957665"/>
                  </a:lnTo>
                  <a:lnTo>
                    <a:pt x="3370461" y="997568"/>
                  </a:lnTo>
                  <a:lnTo>
                    <a:pt x="3629727" y="997568"/>
                  </a:lnTo>
                  <a:lnTo>
                    <a:pt x="3888994" y="1516303"/>
                  </a:lnTo>
                  <a:lnTo>
                    <a:pt x="4148260" y="997568"/>
                  </a:lnTo>
                  <a:lnTo>
                    <a:pt x="4407526" y="877859"/>
                  </a:lnTo>
                  <a:lnTo>
                    <a:pt x="4666792" y="758151"/>
                  </a:lnTo>
                  <a:lnTo>
                    <a:pt x="4926059" y="638443"/>
                  </a:lnTo>
                  <a:lnTo>
                    <a:pt x="5185325" y="558638"/>
                  </a:lnTo>
                  <a:lnTo>
                    <a:pt x="5444591" y="438929"/>
                  </a:lnTo>
                  <a:lnTo>
                    <a:pt x="5703857" y="319221"/>
                  </a:lnTo>
                  <a:lnTo>
                    <a:pt x="5963124" y="159610"/>
                  </a:lnTo>
                  <a:lnTo>
                    <a:pt x="6222390" y="399027"/>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2795013"/>
              <a:ext cx="6481656" cy="718249"/>
            </a:xfrm>
            <a:custGeom>
              <a:avLst/>
              <a:pathLst>
                <a:path w="6481656" h="718249">
                  <a:moveTo>
                    <a:pt x="0" y="478832"/>
                  </a:moveTo>
                  <a:lnTo>
                    <a:pt x="259266" y="478832"/>
                  </a:lnTo>
                  <a:lnTo>
                    <a:pt x="518532" y="518735"/>
                  </a:lnTo>
                  <a:lnTo>
                    <a:pt x="777798" y="558638"/>
                  </a:lnTo>
                  <a:lnTo>
                    <a:pt x="1037065" y="558638"/>
                  </a:lnTo>
                  <a:lnTo>
                    <a:pt x="1296331" y="598540"/>
                  </a:lnTo>
                  <a:lnTo>
                    <a:pt x="1555597" y="598540"/>
                  </a:lnTo>
                  <a:lnTo>
                    <a:pt x="1814863" y="638443"/>
                  </a:lnTo>
                  <a:lnTo>
                    <a:pt x="2074130" y="678346"/>
                  </a:lnTo>
                  <a:lnTo>
                    <a:pt x="2333396" y="678346"/>
                  </a:lnTo>
                  <a:lnTo>
                    <a:pt x="2592662" y="718249"/>
                  </a:lnTo>
                  <a:lnTo>
                    <a:pt x="2851928" y="638443"/>
                  </a:lnTo>
                  <a:lnTo>
                    <a:pt x="3111195" y="518735"/>
                  </a:lnTo>
                  <a:lnTo>
                    <a:pt x="3370461" y="438929"/>
                  </a:lnTo>
                  <a:lnTo>
                    <a:pt x="3629727" y="359124"/>
                  </a:lnTo>
                  <a:lnTo>
                    <a:pt x="3888994" y="478832"/>
                  </a:lnTo>
                  <a:lnTo>
                    <a:pt x="4148260" y="359124"/>
                  </a:lnTo>
                  <a:lnTo>
                    <a:pt x="4407526" y="319221"/>
                  </a:lnTo>
                  <a:lnTo>
                    <a:pt x="4666792" y="279319"/>
                  </a:lnTo>
                  <a:lnTo>
                    <a:pt x="4926059" y="199513"/>
                  </a:lnTo>
                  <a:lnTo>
                    <a:pt x="5185325" y="159610"/>
                  </a:lnTo>
                  <a:lnTo>
                    <a:pt x="5444591" y="119708"/>
                  </a:lnTo>
                  <a:lnTo>
                    <a:pt x="5703857" y="79805"/>
                  </a:lnTo>
                  <a:lnTo>
                    <a:pt x="5963124" y="39902"/>
                  </a:lnTo>
                  <a:lnTo>
                    <a:pt x="6222390" y="359124"/>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6883610" y="3154138"/>
              <a:ext cx="1037065" cy="1596108"/>
            </a:xfrm>
            <a:custGeom>
              <a:avLst/>
              <a:pathLst>
                <a:path w="1037065" h="1596108">
                  <a:moveTo>
                    <a:pt x="0" y="1436498"/>
                  </a:moveTo>
                  <a:lnTo>
                    <a:pt x="259266" y="1596108"/>
                  </a:lnTo>
                  <a:lnTo>
                    <a:pt x="518532" y="997568"/>
                  </a:lnTo>
                  <a:lnTo>
                    <a:pt x="777798" y="877859"/>
                  </a:lnTo>
                  <a:lnTo>
                    <a:pt x="1037065"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7566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115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67683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8340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23546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845234" y="45522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045" y="1899918"/>
              <a:ext cx="240897" cy="16013"/>
            </a:xfrm>
            <a:custGeom>
              <a:avLst/>
              <a:pathLst>
                <a:path w="240897" h="16013">
                  <a:moveTo>
                    <a:pt x="240897" y="0"/>
                  </a:moveTo>
                  <a:lnTo>
                    <a:pt x="0" y="16013"/>
                  </a:lnTo>
                </a:path>
              </a:pathLst>
            </a:custGeom>
          </p:spPr>
          <p:txBody>
            <a:bodyPr/>
            <a:lstStyle/>
            <a:p/>
          </p:txBody>
        </p:sp>
        <p:sp>
          <p:nvSpPr>
            <p:cNvPr id="42" name="pl42"/>
            <p:cNvSpPr/>
            <p:nvPr/>
          </p:nvSpPr>
          <p:spPr>
            <a:xfrm>
              <a:off x="7939051" y="2157759"/>
              <a:ext cx="240891" cy="15595"/>
            </a:xfrm>
            <a:custGeom>
              <a:avLst/>
              <a:pathLst>
                <a:path w="240891" h="15595">
                  <a:moveTo>
                    <a:pt x="240891" y="15595"/>
                  </a:moveTo>
                  <a:lnTo>
                    <a:pt x="0" y="0"/>
                  </a:lnTo>
                </a:path>
              </a:pathLst>
            </a:custGeom>
          </p:spPr>
          <p:txBody>
            <a:bodyPr/>
            <a:lstStyle/>
            <a:p/>
          </p:txBody>
        </p:sp>
        <p:sp>
          <p:nvSpPr>
            <p:cNvPr id="43" name="pl43"/>
            <p:cNvSpPr/>
            <p:nvPr/>
          </p:nvSpPr>
          <p:spPr>
            <a:xfrm>
              <a:off x="7939163" y="2795006"/>
              <a:ext cx="240778" cy="6"/>
            </a:xfrm>
            <a:custGeom>
              <a:avLst/>
              <a:pathLst>
                <a:path w="240778" h="6">
                  <a:moveTo>
                    <a:pt x="240778" y="0"/>
                  </a:moveTo>
                  <a:lnTo>
                    <a:pt x="0" y="6"/>
                  </a:lnTo>
                </a:path>
              </a:pathLst>
            </a:custGeom>
          </p:spPr>
          <p:txBody>
            <a:bodyPr/>
            <a:lstStyle/>
            <a:p/>
          </p:txBody>
        </p:sp>
        <p:sp>
          <p:nvSpPr>
            <p:cNvPr id="44" name="pl44"/>
            <p:cNvSpPr/>
            <p:nvPr/>
          </p:nvSpPr>
          <p:spPr>
            <a:xfrm>
              <a:off x="7939163" y="3154138"/>
              <a:ext cx="240778" cy="7"/>
            </a:xfrm>
            <a:custGeom>
              <a:avLst/>
              <a:pathLst>
                <a:path w="240778" h="7">
                  <a:moveTo>
                    <a:pt x="240778" y="7"/>
                  </a:moveTo>
                  <a:lnTo>
                    <a:pt x="0" y="0"/>
                  </a:lnTo>
                </a:path>
              </a:pathLst>
            </a:custGeom>
          </p:spPr>
          <p:txBody>
            <a:bodyPr/>
            <a:lstStyle/>
            <a:p/>
          </p:txBody>
        </p:sp>
        <p:sp>
          <p:nvSpPr>
            <p:cNvPr id="45" name="pg45"/>
            <p:cNvSpPr/>
            <p:nvPr/>
          </p:nvSpPr>
          <p:spPr>
            <a:xfrm>
              <a:off x="8111362" y="180882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84966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84%</a:t>
              </a:r>
            </a:p>
          </p:txBody>
        </p:sp>
        <p:sp>
          <p:nvSpPr>
            <p:cNvPr id="47" name="pg47"/>
            <p:cNvSpPr/>
            <p:nvPr/>
          </p:nvSpPr>
          <p:spPr>
            <a:xfrm>
              <a:off x="8111362" y="208247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12331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78%</a:t>
              </a:r>
            </a:p>
          </p:txBody>
        </p:sp>
        <p:sp>
          <p:nvSpPr>
            <p:cNvPr id="49" name="pg49"/>
            <p:cNvSpPr/>
            <p:nvPr/>
          </p:nvSpPr>
          <p:spPr>
            <a:xfrm>
              <a:off x="8111362" y="270402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7448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62%</a:t>
              </a:r>
            </a:p>
          </p:txBody>
        </p:sp>
        <p:sp>
          <p:nvSpPr>
            <p:cNvPr id="51" name="pg51"/>
            <p:cNvSpPr/>
            <p:nvPr/>
          </p:nvSpPr>
          <p:spPr>
            <a:xfrm>
              <a:off x="8111362" y="306316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10400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5538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principais vacinas infantis (%), Guiné Equatorial, 2000-2025</a:t>
              </a:r>
            </a:p>
          </p:txBody>
        </p:sp>
        <p:sp>
          <p:nvSpPr>
            <p:cNvPr id="81" name="tx81"/>
            <p:cNvSpPr/>
            <p:nvPr/>
          </p:nvSpPr>
          <p:spPr>
            <a:xfrm>
              <a:off x="5129850" y="6570149"/>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de cobertura das vacinas DTP e contra o sarampo. Estes são antigénios essenciais para avaliar os programas nacionais de imunização.
Em 2025, a cobertura da DTP1 (um indicador do acesso aos serviços de vacinação) situava-se nos 62%.
A cobertura da DTP3 — um indicador do desempenho dos países na prestação de serviços de vacinação às crianças — situava-se abaixo da meta de 90% estabelecida para 2030.
A OMS recomenda que os países alcancem pelo menos 95% de cobertura com a primeira (MCV1) e a segunda (MCV2) doses da vacina contra o sarampo. A MCV1 fornece proteção inicial e a MCV2 garante imunidade a longo prazo e preenche lacunas na cobertura.
Em 2025, a cobertura da MCV1 ficou abaixo da meta de 95% e a cobertura da MCV2 ficou abaixo da meta de 95%.
Entre 2024 e 2025, 4 vacinas registaram um aumento na cobertura, 0 registaram um declínio e 0 mantiveram-se inalteradas.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049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482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915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13489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900886"/>
              <a:ext cx="1861912" cy="181730"/>
            </a:xfrm>
            <a:prstGeom prst="rect">
              <a:avLst/>
            </a:prstGeom>
            <a:solidFill>
              <a:srgbClr val="D9D9D9">
                <a:alpha val="60000"/>
              </a:srgbClr>
            </a:solidFill>
          </p:spPr>
          <p:txBody>
            <a:bodyPr/>
            <a:lstStyle/>
            <a:p/>
          </p:txBody>
        </p:sp>
        <p:sp>
          <p:nvSpPr>
            <p:cNvPr id="10" name="pl10"/>
            <p:cNvSpPr/>
            <p:nvPr/>
          </p:nvSpPr>
          <p:spPr>
            <a:xfrm>
              <a:off x="171374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54615"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117732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10317"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421145"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598470"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687133"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87133"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31464"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31464"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31464"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7579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77579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79796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86445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86445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886623"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08789"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30955"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930955"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953120"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975286"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975286"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975286"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975286"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394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336929"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46992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58075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758076"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461624"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44842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536892"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488332"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488332"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532702"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550364"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581302"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630138"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669886"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669926"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69647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705446"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687823"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727611"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75862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74104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74539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74100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82962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861912"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2293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7364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317976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36230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0663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2275410" y="3719156"/>
              <a:ext cx="1861912" cy="181730"/>
            </a:xfrm>
            <a:prstGeom prst="rect">
              <a:avLst/>
            </a:prstGeom>
            <a:solidFill>
              <a:srgbClr val="D9D9D9">
                <a:alpha val="60000"/>
              </a:srgbClr>
            </a:solidFill>
          </p:spPr>
          <p:txBody>
            <a:bodyPr/>
            <a:lstStyle/>
            <a:p/>
          </p:txBody>
        </p:sp>
        <p:sp>
          <p:nvSpPr>
            <p:cNvPr id="67" name="pl67"/>
            <p:cNvSpPr/>
            <p:nvPr/>
          </p:nvSpPr>
          <p:spPr>
            <a:xfrm>
              <a:off x="342359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9644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82067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3175322"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3175322"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324181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3241819"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3330481"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33526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3374813"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3529972"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361863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3640800"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3640800"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366296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366296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8513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707297"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7294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7294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795960"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381812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381812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818125"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86245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99545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9802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3334927"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3334927"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34014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34014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3490087"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3512252"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3534418"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368957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3375503"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3397707"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3424103"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3428646"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3468394"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344200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3473054"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3499568"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3512804"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356167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36014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359261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3605814"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3636948"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3761130"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2275410" y="875080"/>
              <a:ext cx="1861912"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42246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66795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1112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554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97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4206912" y="3537426"/>
              <a:ext cx="1861912" cy="181730"/>
            </a:xfrm>
            <a:prstGeom prst="rect">
              <a:avLst/>
            </a:prstGeom>
            <a:solidFill>
              <a:srgbClr val="D9D9D9">
                <a:alpha val="60000"/>
              </a:srgbClr>
            </a:solidFill>
          </p:spPr>
          <p:txBody>
            <a:bodyPr/>
            <a:lstStyle/>
            <a:p/>
          </p:txBody>
        </p:sp>
        <p:sp>
          <p:nvSpPr>
            <p:cNvPr id="124" name="pl124"/>
            <p:cNvSpPr/>
            <p:nvPr/>
          </p:nvSpPr>
          <p:spPr>
            <a:xfrm>
              <a:off x="544375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498462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473000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5084658"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5173321"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5239818"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5261983"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5261983"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526198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5394977"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5417143"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550580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5527971"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555013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5572302"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5572302"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559446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559446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5660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5660965"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572746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574962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574962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581612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581612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588262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488961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5244264"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5332926"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5399423"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542158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5421589"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5421589"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5554582"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5576748"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5262673"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5284878"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5333439"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5377730"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5329170"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5351336"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5360225"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543106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544430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549318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5532968"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5537316"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5590615"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5590615"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5648301"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4206912" y="875080"/>
              <a:ext cx="1861912"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61561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5994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04277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4860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929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6138414" y="4082616"/>
              <a:ext cx="1861912" cy="181730"/>
            </a:xfrm>
            <a:prstGeom prst="rect">
              <a:avLst/>
            </a:prstGeom>
            <a:solidFill>
              <a:srgbClr val="D9D9D9">
                <a:alpha val="60000"/>
              </a:srgbClr>
            </a:solidFill>
          </p:spPr>
          <p:txBody>
            <a:bodyPr/>
            <a:lstStyle/>
            <a:p/>
          </p:txBody>
        </p:sp>
        <p:sp>
          <p:nvSpPr>
            <p:cNvPr id="181" name="pl181"/>
            <p:cNvSpPr/>
            <p:nvPr/>
          </p:nvSpPr>
          <p:spPr>
            <a:xfrm>
              <a:off x="713143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667230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83" name="pt183"/>
            <p:cNvSpPr/>
            <p:nvPr/>
          </p:nvSpPr>
          <p:spPr>
            <a:xfrm>
              <a:off x="663934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6750173"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688316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6905332"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6905332"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6949663"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9" name="pt189"/>
            <p:cNvSpPr/>
            <p:nvPr/>
          </p:nvSpPr>
          <p:spPr>
            <a:xfrm>
              <a:off x="7038326"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7038326"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1" name="pt191"/>
            <p:cNvSpPr/>
            <p:nvPr/>
          </p:nvSpPr>
          <p:spPr>
            <a:xfrm>
              <a:off x="717131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2" name="pt192"/>
            <p:cNvSpPr/>
            <p:nvPr/>
          </p:nvSpPr>
          <p:spPr>
            <a:xfrm>
              <a:off x="717131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7193485"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7326479"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7392976"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7459473"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748163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748163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754813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7592466"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7614632"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765896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770329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7725460"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7725460"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776979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tx207"/>
            <p:cNvSpPr/>
            <p:nvPr/>
          </p:nvSpPr>
          <p:spPr>
            <a:xfrm>
              <a:off x="6798950"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8" name="tx208"/>
            <p:cNvSpPr/>
            <p:nvPr/>
          </p:nvSpPr>
          <p:spPr>
            <a:xfrm>
              <a:off x="6909778"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9" name="tx209"/>
            <p:cNvSpPr/>
            <p:nvPr/>
          </p:nvSpPr>
          <p:spPr>
            <a:xfrm>
              <a:off x="7042772"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10" name="tx210"/>
            <p:cNvSpPr/>
            <p:nvPr/>
          </p:nvSpPr>
          <p:spPr>
            <a:xfrm>
              <a:off x="7064937"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11" name="tx211"/>
            <p:cNvSpPr/>
            <p:nvPr/>
          </p:nvSpPr>
          <p:spPr>
            <a:xfrm>
              <a:off x="7064937"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12" name="tx212"/>
            <p:cNvSpPr/>
            <p:nvPr/>
          </p:nvSpPr>
          <p:spPr>
            <a:xfrm>
              <a:off x="7109269"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13" name="tx213"/>
            <p:cNvSpPr/>
            <p:nvPr/>
          </p:nvSpPr>
          <p:spPr>
            <a:xfrm>
              <a:off x="7197931"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4" name="tx214"/>
            <p:cNvSpPr/>
            <p:nvPr/>
          </p:nvSpPr>
          <p:spPr>
            <a:xfrm>
              <a:off x="7197931"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5" name="tx215"/>
            <p:cNvSpPr/>
            <p:nvPr/>
          </p:nvSpPr>
          <p:spPr>
            <a:xfrm>
              <a:off x="7330925"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6" name="tx216"/>
            <p:cNvSpPr/>
            <p:nvPr/>
          </p:nvSpPr>
          <p:spPr>
            <a:xfrm>
              <a:off x="7330925"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7" name="tx217"/>
            <p:cNvSpPr/>
            <p:nvPr/>
          </p:nvSpPr>
          <p:spPr>
            <a:xfrm>
              <a:off x="7353090"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8" name="tx218"/>
            <p:cNvSpPr/>
            <p:nvPr/>
          </p:nvSpPr>
          <p:spPr>
            <a:xfrm>
              <a:off x="7486084"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9" name="tx219"/>
            <p:cNvSpPr/>
            <p:nvPr/>
          </p:nvSpPr>
          <p:spPr>
            <a:xfrm>
              <a:off x="7552581"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20" name="tx220"/>
            <p:cNvSpPr/>
            <p:nvPr/>
          </p:nvSpPr>
          <p:spPr>
            <a:xfrm>
              <a:off x="7225191"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21" name="tx221"/>
            <p:cNvSpPr/>
            <p:nvPr/>
          </p:nvSpPr>
          <p:spPr>
            <a:xfrm>
              <a:off x="7264941"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22" name="tx222"/>
            <p:cNvSpPr/>
            <p:nvPr/>
          </p:nvSpPr>
          <p:spPr>
            <a:xfrm>
              <a:off x="7251743"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23" name="tx223"/>
            <p:cNvSpPr/>
            <p:nvPr/>
          </p:nvSpPr>
          <p:spPr>
            <a:xfrm>
              <a:off x="7305003"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4" name="tx224"/>
            <p:cNvSpPr/>
            <p:nvPr/>
          </p:nvSpPr>
          <p:spPr>
            <a:xfrm>
              <a:off x="737580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5" name="tx225"/>
            <p:cNvSpPr/>
            <p:nvPr/>
          </p:nvSpPr>
          <p:spPr>
            <a:xfrm>
              <a:off x="7397973"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6" name="tx226"/>
            <p:cNvSpPr/>
            <p:nvPr/>
          </p:nvSpPr>
          <p:spPr>
            <a:xfrm>
              <a:off x="744665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7" name="tx227"/>
            <p:cNvSpPr/>
            <p:nvPr/>
          </p:nvSpPr>
          <p:spPr>
            <a:xfrm>
              <a:off x="74777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8" name="tx228"/>
            <p:cNvSpPr/>
            <p:nvPr/>
          </p:nvSpPr>
          <p:spPr>
            <a:xfrm>
              <a:off x="7491140"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9" name="tx229"/>
            <p:cNvSpPr/>
            <p:nvPr/>
          </p:nvSpPr>
          <p:spPr>
            <a:xfrm>
              <a:off x="7491218"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30" name="tx230"/>
            <p:cNvSpPr/>
            <p:nvPr/>
          </p:nvSpPr>
          <p:spPr>
            <a:xfrm>
              <a:off x="7544283"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31" name="rc231"/>
            <p:cNvSpPr/>
            <p:nvPr/>
          </p:nvSpPr>
          <p:spPr>
            <a:xfrm>
              <a:off x="6138414" y="875080"/>
              <a:ext cx="1861912"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80876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53096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9742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9417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986089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rc237"/>
            <p:cNvSpPr/>
            <p:nvPr/>
          </p:nvSpPr>
          <p:spPr>
            <a:xfrm>
              <a:off x="8069916" y="3572041"/>
              <a:ext cx="1861912" cy="199037"/>
            </a:xfrm>
            <a:prstGeom prst="rect">
              <a:avLst/>
            </a:prstGeom>
            <a:solidFill>
              <a:srgbClr val="D9D9D9">
                <a:alpha val="60000"/>
              </a:srgbClr>
            </a:solidFill>
          </p:spPr>
          <p:txBody>
            <a:bodyPr/>
            <a:lstStyle/>
            <a:p/>
          </p:txBody>
        </p:sp>
        <p:sp>
          <p:nvSpPr>
            <p:cNvPr id="238" name="pl238"/>
            <p:cNvSpPr/>
            <p:nvPr/>
          </p:nvSpPr>
          <p:spPr>
            <a:xfrm>
              <a:off x="875261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9" name="tx239"/>
            <p:cNvSpPr/>
            <p:nvPr/>
          </p:nvSpPr>
          <p:spPr>
            <a:xfrm>
              <a:off x="829348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40" name="pt240"/>
            <p:cNvSpPr/>
            <p:nvPr/>
          </p:nvSpPr>
          <p:spPr>
            <a:xfrm>
              <a:off x="810536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837135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8393521"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8637343"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4" name="pt244"/>
            <p:cNvSpPr/>
            <p:nvPr/>
          </p:nvSpPr>
          <p:spPr>
            <a:xfrm>
              <a:off x="8681674"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8726006"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6" name="pt246"/>
            <p:cNvSpPr/>
            <p:nvPr/>
          </p:nvSpPr>
          <p:spPr>
            <a:xfrm>
              <a:off x="8748171"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7" name="pt247"/>
            <p:cNvSpPr/>
            <p:nvPr/>
          </p:nvSpPr>
          <p:spPr>
            <a:xfrm>
              <a:off x="8748171"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8" name="pt248"/>
            <p:cNvSpPr/>
            <p:nvPr/>
          </p:nvSpPr>
          <p:spPr>
            <a:xfrm>
              <a:off x="8770337"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9" name="pt249"/>
            <p:cNvSpPr/>
            <p:nvPr/>
          </p:nvSpPr>
          <p:spPr>
            <a:xfrm>
              <a:off x="8881165"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8903331"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925496"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2" name="pt252"/>
            <p:cNvSpPr/>
            <p:nvPr/>
          </p:nvSpPr>
          <p:spPr>
            <a:xfrm>
              <a:off x="8991993"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3" name="pt253"/>
            <p:cNvSpPr/>
            <p:nvPr/>
          </p:nvSpPr>
          <p:spPr>
            <a:xfrm>
              <a:off x="903632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9058490"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9213649"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6" name="pt256"/>
            <p:cNvSpPr/>
            <p:nvPr/>
          </p:nvSpPr>
          <p:spPr>
            <a:xfrm>
              <a:off x="9324478"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7" name="pt257"/>
            <p:cNvSpPr/>
            <p:nvPr/>
          </p:nvSpPr>
          <p:spPr>
            <a:xfrm>
              <a:off x="9324478"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8" name="pt258"/>
            <p:cNvSpPr/>
            <p:nvPr/>
          </p:nvSpPr>
          <p:spPr>
            <a:xfrm>
              <a:off x="9368809"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950180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9523968"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963479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tx262"/>
            <p:cNvSpPr/>
            <p:nvPr/>
          </p:nvSpPr>
          <p:spPr>
            <a:xfrm>
              <a:off x="826497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63" name="tx263"/>
            <p:cNvSpPr/>
            <p:nvPr/>
          </p:nvSpPr>
          <p:spPr>
            <a:xfrm>
              <a:off x="8530961"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64" name="tx264"/>
            <p:cNvSpPr/>
            <p:nvPr/>
          </p:nvSpPr>
          <p:spPr>
            <a:xfrm>
              <a:off x="8553127"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65" name="tx265"/>
            <p:cNvSpPr/>
            <p:nvPr/>
          </p:nvSpPr>
          <p:spPr>
            <a:xfrm>
              <a:off x="8796948"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66" name="tx266"/>
            <p:cNvSpPr/>
            <p:nvPr/>
          </p:nvSpPr>
          <p:spPr>
            <a:xfrm>
              <a:off x="8841280"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67" name="tx267"/>
            <p:cNvSpPr/>
            <p:nvPr/>
          </p:nvSpPr>
          <p:spPr>
            <a:xfrm>
              <a:off x="8885611"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8" name="tx268"/>
            <p:cNvSpPr/>
            <p:nvPr/>
          </p:nvSpPr>
          <p:spPr>
            <a:xfrm>
              <a:off x="8907777"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69" name="tx269"/>
            <p:cNvSpPr/>
            <p:nvPr/>
          </p:nvSpPr>
          <p:spPr>
            <a:xfrm>
              <a:off x="8907777"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70" name="tx270"/>
            <p:cNvSpPr/>
            <p:nvPr/>
          </p:nvSpPr>
          <p:spPr>
            <a:xfrm>
              <a:off x="8929942"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71" name="tx271"/>
            <p:cNvSpPr/>
            <p:nvPr/>
          </p:nvSpPr>
          <p:spPr>
            <a:xfrm>
              <a:off x="9040770"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2" name="tx272"/>
            <p:cNvSpPr/>
            <p:nvPr/>
          </p:nvSpPr>
          <p:spPr>
            <a:xfrm>
              <a:off x="9062936"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3" name="tx273"/>
            <p:cNvSpPr/>
            <p:nvPr/>
          </p:nvSpPr>
          <p:spPr>
            <a:xfrm>
              <a:off x="9085102"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9151599"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75" name="tx275"/>
            <p:cNvSpPr/>
            <p:nvPr/>
          </p:nvSpPr>
          <p:spPr>
            <a:xfrm>
              <a:off x="9195930"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6" name="tx276"/>
            <p:cNvSpPr/>
            <p:nvPr/>
          </p:nvSpPr>
          <p:spPr>
            <a:xfrm>
              <a:off x="9218095"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77" name="tx277"/>
            <p:cNvSpPr/>
            <p:nvPr/>
          </p:nvSpPr>
          <p:spPr>
            <a:xfrm>
              <a:off x="9373255"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8" name="tx278"/>
            <p:cNvSpPr/>
            <p:nvPr/>
          </p:nvSpPr>
          <p:spPr>
            <a:xfrm>
              <a:off x="9484083"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79" name="tx279"/>
            <p:cNvSpPr/>
            <p:nvPr/>
          </p:nvSpPr>
          <p:spPr>
            <a:xfrm>
              <a:off x="9484083"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80" name="tx280"/>
            <p:cNvSpPr/>
            <p:nvPr/>
          </p:nvSpPr>
          <p:spPr>
            <a:xfrm>
              <a:off x="9138914"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81" name="tx281"/>
            <p:cNvSpPr/>
            <p:nvPr/>
          </p:nvSpPr>
          <p:spPr>
            <a:xfrm>
              <a:off x="9276294"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82" name="tx282"/>
            <p:cNvSpPr/>
            <p:nvPr/>
          </p:nvSpPr>
          <p:spPr>
            <a:xfrm>
              <a:off x="9307310"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83" name="tx283"/>
            <p:cNvSpPr/>
            <p:nvPr/>
          </p:nvSpPr>
          <p:spPr>
            <a:xfrm>
              <a:off x="940047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84" name="rc284"/>
            <p:cNvSpPr/>
            <p:nvPr/>
          </p:nvSpPr>
          <p:spPr>
            <a:xfrm>
              <a:off x="8069916" y="875080"/>
              <a:ext cx="1861912" cy="4597772"/>
            </a:xfrm>
            <a:prstGeom prst="rect">
              <a:avLst/>
            </a:prstGeom>
            <a:ln w="13550" cap="rnd">
              <a:solidFill>
                <a:srgbClr val="999999">
                  <a:alpha val="100000"/>
                </a:srgbClr>
              </a:solidFill>
              <a:prstDash val="solid"/>
              <a:round/>
            </a:ln>
          </p:spPr>
          <p:txBody>
            <a:bodyPr/>
            <a:lstStyle/>
            <a:p/>
          </p:txBody>
        </p:sp>
        <p:sp>
          <p:nvSpPr>
            <p:cNvPr id="285" name="pl285"/>
            <p:cNvSpPr/>
            <p:nvPr/>
          </p:nvSpPr>
          <p:spPr>
            <a:xfrm>
              <a:off x="100191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104624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109057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113490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117924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90" name="rc290"/>
            <p:cNvSpPr/>
            <p:nvPr/>
          </p:nvSpPr>
          <p:spPr>
            <a:xfrm>
              <a:off x="10001418" y="3905430"/>
              <a:ext cx="1861912" cy="208989"/>
            </a:xfrm>
            <a:prstGeom prst="rect">
              <a:avLst/>
            </a:prstGeom>
            <a:solidFill>
              <a:srgbClr val="D9D9D9">
                <a:alpha val="60000"/>
              </a:srgbClr>
            </a:solidFill>
          </p:spPr>
          <p:txBody>
            <a:bodyPr/>
            <a:lstStyle/>
            <a:p/>
          </p:txBody>
        </p:sp>
        <p:sp>
          <p:nvSpPr>
            <p:cNvPr id="291" name="pl291"/>
            <p:cNvSpPr/>
            <p:nvPr/>
          </p:nvSpPr>
          <p:spPr>
            <a:xfrm>
              <a:off x="1097227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92" name="tx292"/>
            <p:cNvSpPr/>
            <p:nvPr/>
          </p:nvSpPr>
          <p:spPr>
            <a:xfrm>
              <a:off x="1051314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293" name="pt293"/>
            <p:cNvSpPr/>
            <p:nvPr/>
          </p:nvSpPr>
          <p:spPr>
            <a:xfrm>
              <a:off x="1043585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10613176"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10724004"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10746170"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7" name="pt297"/>
            <p:cNvSpPr/>
            <p:nvPr/>
          </p:nvSpPr>
          <p:spPr>
            <a:xfrm>
              <a:off x="107461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10768336"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10901329"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10901329"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1" name="pt301"/>
            <p:cNvSpPr/>
            <p:nvPr/>
          </p:nvSpPr>
          <p:spPr>
            <a:xfrm>
              <a:off x="10967826"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2" name="pt302"/>
            <p:cNvSpPr/>
            <p:nvPr/>
          </p:nvSpPr>
          <p:spPr>
            <a:xfrm>
              <a:off x="11078654"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3" name="pt303"/>
            <p:cNvSpPr/>
            <p:nvPr/>
          </p:nvSpPr>
          <p:spPr>
            <a:xfrm>
              <a:off x="11078654"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4" name="pt304"/>
            <p:cNvSpPr/>
            <p:nvPr/>
          </p:nvSpPr>
          <p:spPr>
            <a:xfrm>
              <a:off x="11189483"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5" name="pt305"/>
            <p:cNvSpPr/>
            <p:nvPr/>
          </p:nvSpPr>
          <p:spPr>
            <a:xfrm>
              <a:off x="11255979"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6" name="pt306"/>
            <p:cNvSpPr/>
            <p:nvPr/>
          </p:nvSpPr>
          <p:spPr>
            <a:xfrm>
              <a:off x="1130031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11322476"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8" name="pt308"/>
            <p:cNvSpPr/>
            <p:nvPr/>
          </p:nvSpPr>
          <p:spPr>
            <a:xfrm>
              <a:off x="11344642"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9" name="pt309"/>
            <p:cNvSpPr/>
            <p:nvPr/>
          </p:nvSpPr>
          <p:spPr>
            <a:xfrm>
              <a:off x="11411139"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0" name="pt310"/>
            <p:cNvSpPr/>
            <p:nvPr/>
          </p:nvSpPr>
          <p:spPr>
            <a:xfrm>
              <a:off x="11411139"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11411139"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11544133"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3" name="pt313"/>
            <p:cNvSpPr/>
            <p:nvPr/>
          </p:nvSpPr>
          <p:spPr>
            <a:xfrm>
              <a:off x="1154413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4" name="tx314"/>
            <p:cNvSpPr/>
            <p:nvPr/>
          </p:nvSpPr>
          <p:spPr>
            <a:xfrm>
              <a:off x="1059545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15" name="tx315"/>
            <p:cNvSpPr/>
            <p:nvPr/>
          </p:nvSpPr>
          <p:spPr>
            <a:xfrm>
              <a:off x="10772782"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16" name="tx316"/>
            <p:cNvSpPr/>
            <p:nvPr/>
          </p:nvSpPr>
          <p:spPr>
            <a:xfrm>
              <a:off x="10883610"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17" name="tx317"/>
            <p:cNvSpPr/>
            <p:nvPr/>
          </p:nvSpPr>
          <p:spPr>
            <a:xfrm>
              <a:off x="10905775"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18" name="tx318"/>
            <p:cNvSpPr/>
            <p:nvPr/>
          </p:nvSpPr>
          <p:spPr>
            <a:xfrm>
              <a:off x="10905775"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19" name="tx319"/>
            <p:cNvSpPr/>
            <p:nvPr/>
          </p:nvSpPr>
          <p:spPr>
            <a:xfrm>
              <a:off x="1092794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20" name="tx320"/>
            <p:cNvSpPr/>
            <p:nvPr/>
          </p:nvSpPr>
          <p:spPr>
            <a:xfrm>
              <a:off x="11060935"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21" name="tx321"/>
            <p:cNvSpPr/>
            <p:nvPr/>
          </p:nvSpPr>
          <p:spPr>
            <a:xfrm>
              <a:off x="11060935"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22" name="tx322"/>
            <p:cNvSpPr/>
            <p:nvPr/>
          </p:nvSpPr>
          <p:spPr>
            <a:xfrm>
              <a:off x="11127432"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23" name="tx323"/>
            <p:cNvSpPr/>
            <p:nvPr/>
          </p:nvSpPr>
          <p:spPr>
            <a:xfrm>
              <a:off x="11238260"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24" name="tx324"/>
            <p:cNvSpPr/>
            <p:nvPr/>
          </p:nvSpPr>
          <p:spPr>
            <a:xfrm>
              <a:off x="11238260"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25" name="tx325"/>
            <p:cNvSpPr/>
            <p:nvPr/>
          </p:nvSpPr>
          <p:spPr>
            <a:xfrm>
              <a:off x="11349088"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26" name="tx326"/>
            <p:cNvSpPr/>
            <p:nvPr/>
          </p:nvSpPr>
          <p:spPr>
            <a:xfrm>
              <a:off x="11415585"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7" name="tx327"/>
            <p:cNvSpPr/>
            <p:nvPr/>
          </p:nvSpPr>
          <p:spPr>
            <a:xfrm>
              <a:off x="11066029"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28" name="tx328"/>
            <p:cNvSpPr/>
            <p:nvPr/>
          </p:nvSpPr>
          <p:spPr>
            <a:xfrm>
              <a:off x="11079345"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29" name="tx329"/>
            <p:cNvSpPr/>
            <p:nvPr/>
          </p:nvSpPr>
          <p:spPr>
            <a:xfrm>
              <a:off x="11114747"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30" name="tx330"/>
            <p:cNvSpPr/>
            <p:nvPr/>
          </p:nvSpPr>
          <p:spPr>
            <a:xfrm>
              <a:off x="11194480"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31" name="tx331"/>
            <p:cNvSpPr/>
            <p:nvPr/>
          </p:nvSpPr>
          <p:spPr>
            <a:xfrm>
              <a:off x="11194441"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32" name="tx332"/>
            <p:cNvSpPr/>
            <p:nvPr/>
          </p:nvSpPr>
          <p:spPr>
            <a:xfrm>
              <a:off x="1119882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33" name="tx333"/>
            <p:cNvSpPr/>
            <p:nvPr/>
          </p:nvSpPr>
          <p:spPr>
            <a:xfrm>
              <a:off x="11309812"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34" name="tx334"/>
            <p:cNvSpPr/>
            <p:nvPr/>
          </p:nvSpPr>
          <p:spPr>
            <a:xfrm>
              <a:off x="11318624"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35" name="rc335"/>
            <p:cNvSpPr/>
            <p:nvPr/>
          </p:nvSpPr>
          <p:spPr>
            <a:xfrm>
              <a:off x="10001418" y="875080"/>
              <a:ext cx="1861912" cy="4597772"/>
            </a:xfrm>
            <a:prstGeom prst="rect">
              <a:avLst/>
            </a:prstGeom>
            <a:ln w="13550" cap="rnd">
              <a:solidFill>
                <a:srgbClr val="999999">
                  <a:alpha val="100000"/>
                </a:srgbClr>
              </a:solidFill>
              <a:prstDash val="solid"/>
              <a:round/>
            </a:ln>
          </p:spPr>
          <p:txBody>
            <a:bodyPr/>
            <a:lstStyle/>
            <a:p/>
          </p:txBody>
        </p:sp>
        <p:sp>
          <p:nvSpPr>
            <p:cNvPr id="336" name="rc33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(84%)</a:t>
              </a:r>
            </a:p>
          </p:txBody>
        </p:sp>
        <p:sp>
          <p:nvSpPr>
            <p:cNvPr id="338" name="rc33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9" name="tx33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(78%)</a:t>
              </a:r>
            </a:p>
          </p:txBody>
        </p:sp>
        <p:sp>
          <p:nvSpPr>
            <p:cNvPr id="340" name="rc34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1" name="tx34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(80%)</a:t>
              </a:r>
            </a:p>
          </p:txBody>
        </p:sp>
        <p:sp>
          <p:nvSpPr>
            <p:cNvPr id="342" name="rc34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3" name="tx343"/>
            <p:cNvSpPr/>
            <p:nvPr/>
          </p:nvSpPr>
          <p:spPr>
            <a:xfrm>
              <a:off x="6749534"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(62%)</a:t>
              </a:r>
            </a:p>
          </p:txBody>
        </p:sp>
        <p:sp>
          <p:nvSpPr>
            <p:cNvPr id="344" name="rc34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5" name="tx34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(53%)</a:t>
              </a:r>
            </a:p>
          </p:txBody>
        </p:sp>
        <p:sp>
          <p:nvSpPr>
            <p:cNvPr id="346" name="rc34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7" name="tx347"/>
            <p:cNvSpPr/>
            <p:nvPr/>
          </p:nvSpPr>
          <p:spPr>
            <a:xfrm>
              <a:off x="10659113"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(62%)</a:t>
              </a:r>
            </a:p>
          </p:txBody>
        </p:sp>
        <p:sp>
          <p:nvSpPr>
            <p:cNvPr id="348" name="pl348"/>
            <p:cNvSpPr/>
            <p:nvPr/>
          </p:nvSpPr>
          <p:spPr>
            <a:xfrm>
              <a:off x="343909"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49" name="pl349"/>
            <p:cNvSpPr/>
            <p:nvPr/>
          </p:nvSpPr>
          <p:spPr>
            <a:xfrm>
              <a:off x="3616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8049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12482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16915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213489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4" name="tx354"/>
            <p:cNvSpPr/>
            <p:nvPr/>
          </p:nvSpPr>
          <p:spPr>
            <a:xfrm rot="-5400000">
              <a:off x="29864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5" name="tx355"/>
            <p:cNvSpPr/>
            <p:nvPr/>
          </p:nvSpPr>
          <p:spPr>
            <a:xfrm rot="-5400000">
              <a:off x="7419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56" name="tx356"/>
            <p:cNvSpPr/>
            <p:nvPr/>
          </p:nvSpPr>
          <p:spPr>
            <a:xfrm rot="-5400000">
              <a:off x="11852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57" name="tx357"/>
            <p:cNvSpPr/>
            <p:nvPr/>
          </p:nvSpPr>
          <p:spPr>
            <a:xfrm rot="-5400000">
              <a:off x="16285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58" name="tx358"/>
            <p:cNvSpPr/>
            <p:nvPr/>
          </p:nvSpPr>
          <p:spPr>
            <a:xfrm rot="-5400000">
              <a:off x="20408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9" name="pl359"/>
            <p:cNvSpPr/>
            <p:nvPr/>
          </p:nvSpPr>
          <p:spPr>
            <a:xfrm>
              <a:off x="2275410"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0" name="pl360"/>
            <p:cNvSpPr/>
            <p:nvPr/>
          </p:nvSpPr>
          <p:spPr>
            <a:xfrm>
              <a:off x="2293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27364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317976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36230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40663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5" name="tx365"/>
            <p:cNvSpPr/>
            <p:nvPr/>
          </p:nvSpPr>
          <p:spPr>
            <a:xfrm rot="-5400000">
              <a:off x="2230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66" name="tx366"/>
            <p:cNvSpPr/>
            <p:nvPr/>
          </p:nvSpPr>
          <p:spPr>
            <a:xfrm rot="-5400000">
              <a:off x="267345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67" name="tx367"/>
            <p:cNvSpPr/>
            <p:nvPr/>
          </p:nvSpPr>
          <p:spPr>
            <a:xfrm rot="-5400000">
              <a:off x="31167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68" name="tx368"/>
            <p:cNvSpPr/>
            <p:nvPr/>
          </p:nvSpPr>
          <p:spPr>
            <a:xfrm rot="-5400000">
              <a:off x="35600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69" name="tx369"/>
            <p:cNvSpPr/>
            <p:nvPr/>
          </p:nvSpPr>
          <p:spPr>
            <a:xfrm rot="-5400000">
              <a:off x="39723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70" name="pl370"/>
            <p:cNvSpPr/>
            <p:nvPr/>
          </p:nvSpPr>
          <p:spPr>
            <a:xfrm>
              <a:off x="4206912"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1" name="pl371"/>
            <p:cNvSpPr/>
            <p:nvPr/>
          </p:nvSpPr>
          <p:spPr>
            <a:xfrm>
              <a:off x="42246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466795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51112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5554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5997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6" name="tx376"/>
            <p:cNvSpPr/>
            <p:nvPr/>
          </p:nvSpPr>
          <p:spPr>
            <a:xfrm rot="-5400000">
              <a:off x="41616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77" name="tx377"/>
            <p:cNvSpPr/>
            <p:nvPr/>
          </p:nvSpPr>
          <p:spPr>
            <a:xfrm rot="-5400000">
              <a:off x="460495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8" name="tx378"/>
            <p:cNvSpPr/>
            <p:nvPr/>
          </p:nvSpPr>
          <p:spPr>
            <a:xfrm rot="-5400000">
              <a:off x="50482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79" name="tx379"/>
            <p:cNvSpPr/>
            <p:nvPr/>
          </p:nvSpPr>
          <p:spPr>
            <a:xfrm rot="-5400000">
              <a:off x="54915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80" name="tx380"/>
            <p:cNvSpPr/>
            <p:nvPr/>
          </p:nvSpPr>
          <p:spPr>
            <a:xfrm rot="-5400000">
              <a:off x="59038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81" name="pl381"/>
            <p:cNvSpPr/>
            <p:nvPr/>
          </p:nvSpPr>
          <p:spPr>
            <a:xfrm>
              <a:off x="6138414"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2" name="pl382"/>
            <p:cNvSpPr/>
            <p:nvPr/>
          </p:nvSpPr>
          <p:spPr>
            <a:xfrm>
              <a:off x="61561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65994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704277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74860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7929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7" name="tx387"/>
            <p:cNvSpPr/>
            <p:nvPr/>
          </p:nvSpPr>
          <p:spPr>
            <a:xfrm rot="-5400000">
              <a:off x="60931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88" name="tx388"/>
            <p:cNvSpPr/>
            <p:nvPr/>
          </p:nvSpPr>
          <p:spPr>
            <a:xfrm rot="-5400000">
              <a:off x="65364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89" name="tx389"/>
            <p:cNvSpPr/>
            <p:nvPr/>
          </p:nvSpPr>
          <p:spPr>
            <a:xfrm rot="-5400000">
              <a:off x="69797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90" name="tx390"/>
            <p:cNvSpPr/>
            <p:nvPr/>
          </p:nvSpPr>
          <p:spPr>
            <a:xfrm rot="-5400000">
              <a:off x="74230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91" name="tx391"/>
            <p:cNvSpPr/>
            <p:nvPr/>
          </p:nvSpPr>
          <p:spPr>
            <a:xfrm rot="-5400000">
              <a:off x="783531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92" name="pl392"/>
            <p:cNvSpPr/>
            <p:nvPr/>
          </p:nvSpPr>
          <p:spPr>
            <a:xfrm>
              <a:off x="8069916"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93" name="pl393"/>
            <p:cNvSpPr/>
            <p:nvPr/>
          </p:nvSpPr>
          <p:spPr>
            <a:xfrm>
              <a:off x="80876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853096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89742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9417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986089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8" name="tx398"/>
            <p:cNvSpPr/>
            <p:nvPr/>
          </p:nvSpPr>
          <p:spPr>
            <a:xfrm rot="-5400000">
              <a:off x="80246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9" name="tx399"/>
            <p:cNvSpPr/>
            <p:nvPr/>
          </p:nvSpPr>
          <p:spPr>
            <a:xfrm rot="-5400000">
              <a:off x="84679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0" name="tx400"/>
            <p:cNvSpPr/>
            <p:nvPr/>
          </p:nvSpPr>
          <p:spPr>
            <a:xfrm rot="-5400000">
              <a:off x="89112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1" name="tx401"/>
            <p:cNvSpPr/>
            <p:nvPr/>
          </p:nvSpPr>
          <p:spPr>
            <a:xfrm rot="-5400000">
              <a:off x="9354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02" name="tx402"/>
            <p:cNvSpPr/>
            <p:nvPr/>
          </p:nvSpPr>
          <p:spPr>
            <a:xfrm rot="-5400000">
              <a:off x="976681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03" name="pl403"/>
            <p:cNvSpPr/>
            <p:nvPr/>
          </p:nvSpPr>
          <p:spPr>
            <a:xfrm>
              <a:off x="10001418"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04" name="pl404"/>
            <p:cNvSpPr/>
            <p:nvPr/>
          </p:nvSpPr>
          <p:spPr>
            <a:xfrm>
              <a:off x="100191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104624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09057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13490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117924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9" name="tx409"/>
            <p:cNvSpPr/>
            <p:nvPr/>
          </p:nvSpPr>
          <p:spPr>
            <a:xfrm rot="-5400000">
              <a:off x="9956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10" name="tx410"/>
            <p:cNvSpPr/>
            <p:nvPr/>
          </p:nvSpPr>
          <p:spPr>
            <a:xfrm rot="-5400000">
              <a:off x="103994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1" name="tx411"/>
            <p:cNvSpPr/>
            <p:nvPr/>
          </p:nvSpPr>
          <p:spPr>
            <a:xfrm rot="-5400000">
              <a:off x="108427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2" name="tx412"/>
            <p:cNvSpPr/>
            <p:nvPr/>
          </p:nvSpPr>
          <p:spPr>
            <a:xfrm rot="-5400000">
              <a:off x="1128608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13" name="tx413"/>
            <p:cNvSpPr/>
            <p:nvPr/>
          </p:nvSpPr>
          <p:spPr>
            <a:xfrm rot="-5400000">
              <a:off x="1169832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14" name="tx414"/>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15" name="tx415"/>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16" name="pt416"/>
            <p:cNvSpPr/>
            <p:nvPr/>
          </p:nvSpPr>
          <p:spPr>
            <a:xfrm>
              <a:off x="4803011"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7" name="pt417"/>
            <p:cNvSpPr/>
            <p:nvPr/>
          </p:nvSpPr>
          <p:spPr>
            <a:xfrm>
              <a:off x="5351223"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8" name="pt418"/>
            <p:cNvSpPr/>
            <p:nvPr/>
          </p:nvSpPr>
          <p:spPr>
            <a:xfrm>
              <a:off x="5995696"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9" name="pt419"/>
            <p:cNvSpPr/>
            <p:nvPr/>
          </p:nvSpPr>
          <p:spPr>
            <a:xfrm>
              <a:off x="6640169"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0" name="pt420"/>
            <p:cNvSpPr/>
            <p:nvPr/>
          </p:nvSpPr>
          <p:spPr>
            <a:xfrm>
              <a:off x="7284643"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1" name="pt421"/>
            <p:cNvSpPr/>
            <p:nvPr/>
          </p:nvSpPr>
          <p:spPr>
            <a:xfrm>
              <a:off x="7929116"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tx422"/>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23" name="tx423"/>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24" name="tx424"/>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25" name="tx425"/>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26" name="tx426"/>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27" name="tx427"/>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28" name="tx428"/>
            <p:cNvSpPr/>
            <p:nvPr/>
          </p:nvSpPr>
          <p:spPr>
            <a:xfrm>
              <a:off x="343909" y="398022"/>
              <a:ext cx="54324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comparada com outros países da região, WCAR, 2025</a:t>
              </a:r>
            </a:p>
          </p:txBody>
        </p:sp>
        <p:sp>
          <p:nvSpPr>
            <p:cNvPr id="429" name="tx429"/>
            <p:cNvSpPr/>
            <p:nvPr/>
          </p:nvSpPr>
          <p:spPr>
            <a:xfrm>
              <a:off x="791877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430" name="tx430"/>
            <p:cNvSpPr/>
            <p:nvPr/>
          </p:nvSpPr>
          <p:spPr>
            <a:xfrm>
              <a:off x="4091645" y="6568512"/>
              <a:ext cx="777168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códigos ISO dos países são exibidos. A cobertura em gnq é mostrada nos cabeçalhos. A cobertura média regional é mostrada pela linha tracejada.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4587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056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654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251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757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3552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952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550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908979"/>
              <a:ext cx="239399" cy="207018"/>
            </a:xfrm>
            <a:prstGeom prst="rect">
              <a:avLst/>
            </a:prstGeom>
            <a:solidFill>
              <a:srgbClr val="1CABE2">
                <a:alpha val="85098"/>
              </a:srgbClr>
            </a:solidFill>
          </p:spPr>
          <p:txBody>
            <a:bodyPr/>
            <a:lstStyle/>
            <a:p/>
          </p:txBody>
        </p:sp>
        <p:sp>
          <p:nvSpPr>
            <p:cNvPr id="26" name="rc26"/>
            <p:cNvSpPr/>
            <p:nvPr/>
          </p:nvSpPr>
          <p:spPr>
            <a:xfrm>
              <a:off x="1577053" y="3896921"/>
              <a:ext cx="239399" cy="219076"/>
            </a:xfrm>
            <a:prstGeom prst="rect">
              <a:avLst/>
            </a:prstGeom>
            <a:solidFill>
              <a:srgbClr val="1CABE2">
                <a:alpha val="85098"/>
              </a:srgbClr>
            </a:solidFill>
          </p:spPr>
          <p:txBody>
            <a:bodyPr/>
            <a:lstStyle/>
            <a:p/>
          </p:txBody>
        </p:sp>
        <p:sp>
          <p:nvSpPr>
            <p:cNvPr id="27" name="rc27"/>
            <p:cNvSpPr/>
            <p:nvPr/>
          </p:nvSpPr>
          <p:spPr>
            <a:xfrm>
              <a:off x="1843053" y="3877451"/>
              <a:ext cx="239399" cy="238546"/>
            </a:xfrm>
            <a:prstGeom prst="rect">
              <a:avLst/>
            </a:prstGeom>
            <a:solidFill>
              <a:srgbClr val="1CABE2">
                <a:alpha val="85098"/>
              </a:srgbClr>
            </a:solidFill>
          </p:spPr>
          <p:txBody>
            <a:bodyPr/>
            <a:lstStyle/>
            <a:p/>
          </p:txBody>
        </p:sp>
        <p:sp>
          <p:nvSpPr>
            <p:cNvPr id="28" name="rc28"/>
            <p:cNvSpPr/>
            <p:nvPr/>
          </p:nvSpPr>
          <p:spPr>
            <a:xfrm>
              <a:off x="2109053" y="3863232"/>
              <a:ext cx="239399" cy="252765"/>
            </a:xfrm>
            <a:prstGeom prst="rect">
              <a:avLst/>
            </a:prstGeom>
            <a:solidFill>
              <a:srgbClr val="1CABE2">
                <a:alpha val="85098"/>
              </a:srgbClr>
            </a:solidFill>
          </p:spPr>
          <p:txBody>
            <a:bodyPr/>
            <a:lstStyle/>
            <a:p/>
          </p:txBody>
        </p:sp>
        <p:sp>
          <p:nvSpPr>
            <p:cNvPr id="29" name="rc29"/>
            <p:cNvSpPr/>
            <p:nvPr/>
          </p:nvSpPr>
          <p:spPr>
            <a:xfrm>
              <a:off x="2375052" y="3841060"/>
              <a:ext cx="239399" cy="274936"/>
            </a:xfrm>
            <a:prstGeom prst="rect">
              <a:avLst/>
            </a:prstGeom>
            <a:solidFill>
              <a:srgbClr val="1CABE2">
                <a:alpha val="85098"/>
              </a:srgbClr>
            </a:solidFill>
          </p:spPr>
          <p:txBody>
            <a:bodyPr/>
            <a:lstStyle/>
            <a:p/>
          </p:txBody>
        </p:sp>
        <p:sp>
          <p:nvSpPr>
            <p:cNvPr id="30" name="rc30"/>
            <p:cNvSpPr/>
            <p:nvPr/>
          </p:nvSpPr>
          <p:spPr>
            <a:xfrm>
              <a:off x="2641052" y="3825415"/>
              <a:ext cx="239399" cy="290582"/>
            </a:xfrm>
            <a:prstGeom prst="rect">
              <a:avLst/>
            </a:prstGeom>
            <a:solidFill>
              <a:srgbClr val="1CABE2">
                <a:alpha val="85098"/>
              </a:srgbClr>
            </a:solidFill>
          </p:spPr>
          <p:txBody>
            <a:bodyPr/>
            <a:lstStyle/>
            <a:p/>
          </p:txBody>
        </p:sp>
        <p:sp>
          <p:nvSpPr>
            <p:cNvPr id="31" name="rc31"/>
            <p:cNvSpPr/>
            <p:nvPr/>
          </p:nvSpPr>
          <p:spPr>
            <a:xfrm>
              <a:off x="2907052" y="3805426"/>
              <a:ext cx="239399" cy="310570"/>
            </a:xfrm>
            <a:prstGeom prst="rect">
              <a:avLst/>
            </a:prstGeom>
            <a:solidFill>
              <a:srgbClr val="1CABE2">
                <a:alpha val="85098"/>
              </a:srgbClr>
            </a:solidFill>
          </p:spPr>
          <p:txBody>
            <a:bodyPr/>
            <a:lstStyle/>
            <a:p/>
          </p:txBody>
        </p:sp>
        <p:sp>
          <p:nvSpPr>
            <p:cNvPr id="32" name="rc32"/>
            <p:cNvSpPr/>
            <p:nvPr/>
          </p:nvSpPr>
          <p:spPr>
            <a:xfrm>
              <a:off x="3173051" y="3792871"/>
              <a:ext cx="239399" cy="323125"/>
            </a:xfrm>
            <a:prstGeom prst="rect">
              <a:avLst/>
            </a:prstGeom>
            <a:solidFill>
              <a:srgbClr val="1CABE2">
                <a:alpha val="85098"/>
              </a:srgbClr>
            </a:solidFill>
          </p:spPr>
          <p:txBody>
            <a:bodyPr/>
            <a:lstStyle/>
            <a:p/>
          </p:txBody>
        </p:sp>
        <p:sp>
          <p:nvSpPr>
            <p:cNvPr id="33" name="rc33"/>
            <p:cNvSpPr/>
            <p:nvPr/>
          </p:nvSpPr>
          <p:spPr>
            <a:xfrm>
              <a:off x="3439051" y="3771802"/>
              <a:ext cx="239399" cy="344195"/>
            </a:xfrm>
            <a:prstGeom prst="rect">
              <a:avLst/>
            </a:prstGeom>
            <a:solidFill>
              <a:srgbClr val="1CABE2">
                <a:alpha val="85098"/>
              </a:srgbClr>
            </a:solidFill>
          </p:spPr>
          <p:txBody>
            <a:bodyPr/>
            <a:lstStyle/>
            <a:p/>
          </p:txBody>
        </p:sp>
        <p:sp>
          <p:nvSpPr>
            <p:cNvPr id="34" name="rc34"/>
            <p:cNvSpPr/>
            <p:nvPr/>
          </p:nvSpPr>
          <p:spPr>
            <a:xfrm>
              <a:off x="3705050" y="3759117"/>
              <a:ext cx="239399" cy="356879"/>
            </a:xfrm>
            <a:prstGeom prst="rect">
              <a:avLst/>
            </a:prstGeom>
            <a:solidFill>
              <a:srgbClr val="1CABE2">
                <a:alpha val="85098"/>
              </a:srgbClr>
            </a:solidFill>
          </p:spPr>
          <p:txBody>
            <a:bodyPr/>
            <a:lstStyle/>
            <a:p/>
          </p:txBody>
        </p:sp>
        <p:sp>
          <p:nvSpPr>
            <p:cNvPr id="35" name="rc35"/>
            <p:cNvSpPr/>
            <p:nvPr/>
          </p:nvSpPr>
          <p:spPr>
            <a:xfrm>
              <a:off x="3971050" y="3737573"/>
              <a:ext cx="239399" cy="378424"/>
            </a:xfrm>
            <a:prstGeom prst="rect">
              <a:avLst/>
            </a:prstGeom>
            <a:solidFill>
              <a:srgbClr val="1CABE2">
                <a:alpha val="85098"/>
              </a:srgbClr>
            </a:solidFill>
          </p:spPr>
          <p:txBody>
            <a:bodyPr/>
            <a:lstStyle/>
            <a:p/>
          </p:txBody>
        </p:sp>
        <p:sp>
          <p:nvSpPr>
            <p:cNvPr id="36" name="rc36"/>
            <p:cNvSpPr/>
            <p:nvPr/>
          </p:nvSpPr>
          <p:spPr>
            <a:xfrm>
              <a:off x="4237050" y="3773379"/>
              <a:ext cx="239399" cy="342617"/>
            </a:xfrm>
            <a:prstGeom prst="rect">
              <a:avLst/>
            </a:prstGeom>
            <a:solidFill>
              <a:srgbClr val="1CABE2">
                <a:alpha val="85098"/>
              </a:srgbClr>
            </a:solidFill>
          </p:spPr>
          <p:txBody>
            <a:bodyPr/>
            <a:lstStyle/>
            <a:p/>
          </p:txBody>
        </p:sp>
        <p:sp>
          <p:nvSpPr>
            <p:cNvPr id="37" name="rc37"/>
            <p:cNvSpPr/>
            <p:nvPr/>
          </p:nvSpPr>
          <p:spPr>
            <a:xfrm>
              <a:off x="4503049" y="3804540"/>
              <a:ext cx="239399" cy="311456"/>
            </a:xfrm>
            <a:prstGeom prst="rect">
              <a:avLst/>
            </a:prstGeom>
            <a:solidFill>
              <a:srgbClr val="1CABE2">
                <a:alpha val="85098"/>
              </a:srgbClr>
            </a:solidFill>
          </p:spPr>
          <p:txBody>
            <a:bodyPr/>
            <a:lstStyle/>
            <a:p/>
          </p:txBody>
        </p:sp>
        <p:sp>
          <p:nvSpPr>
            <p:cNvPr id="38" name="rc38"/>
            <p:cNvSpPr/>
            <p:nvPr/>
          </p:nvSpPr>
          <p:spPr>
            <a:xfrm>
              <a:off x="4769049" y="3847694"/>
              <a:ext cx="239399" cy="268302"/>
            </a:xfrm>
            <a:prstGeom prst="rect">
              <a:avLst/>
            </a:prstGeom>
            <a:solidFill>
              <a:srgbClr val="1CABE2">
                <a:alpha val="85098"/>
              </a:srgbClr>
            </a:solidFill>
          </p:spPr>
          <p:txBody>
            <a:bodyPr/>
            <a:lstStyle/>
            <a:p/>
          </p:txBody>
        </p:sp>
        <p:sp>
          <p:nvSpPr>
            <p:cNvPr id="39" name="rc39"/>
            <p:cNvSpPr/>
            <p:nvPr/>
          </p:nvSpPr>
          <p:spPr>
            <a:xfrm>
              <a:off x="5035049" y="3883069"/>
              <a:ext cx="239399" cy="232928"/>
            </a:xfrm>
            <a:prstGeom prst="rect">
              <a:avLst/>
            </a:prstGeom>
            <a:solidFill>
              <a:srgbClr val="1CABE2">
                <a:alpha val="85098"/>
              </a:srgbClr>
            </a:solidFill>
          </p:spPr>
          <p:txBody>
            <a:bodyPr/>
            <a:lstStyle/>
            <a:p/>
          </p:txBody>
        </p:sp>
        <p:sp>
          <p:nvSpPr>
            <p:cNvPr id="40" name="rc40"/>
            <p:cNvSpPr/>
            <p:nvPr/>
          </p:nvSpPr>
          <p:spPr>
            <a:xfrm>
              <a:off x="5301048" y="3744985"/>
              <a:ext cx="239399" cy="371012"/>
            </a:xfrm>
            <a:prstGeom prst="rect">
              <a:avLst/>
            </a:prstGeom>
            <a:solidFill>
              <a:srgbClr val="1CABE2">
                <a:alpha val="85098"/>
              </a:srgbClr>
            </a:solidFill>
          </p:spPr>
          <p:txBody>
            <a:bodyPr/>
            <a:lstStyle/>
            <a:p/>
          </p:txBody>
        </p:sp>
        <p:sp>
          <p:nvSpPr>
            <p:cNvPr id="41" name="rc41"/>
            <p:cNvSpPr/>
            <p:nvPr/>
          </p:nvSpPr>
          <p:spPr>
            <a:xfrm>
              <a:off x="5567048" y="3875117"/>
              <a:ext cx="239399" cy="240880"/>
            </a:xfrm>
            <a:prstGeom prst="rect">
              <a:avLst/>
            </a:prstGeom>
            <a:solidFill>
              <a:srgbClr val="1CABE2">
                <a:alpha val="85098"/>
              </a:srgbClr>
            </a:solidFill>
          </p:spPr>
          <p:txBody>
            <a:bodyPr/>
            <a:lstStyle/>
            <a:p/>
          </p:txBody>
        </p:sp>
        <p:sp>
          <p:nvSpPr>
            <p:cNvPr id="42" name="rc42"/>
            <p:cNvSpPr/>
            <p:nvPr/>
          </p:nvSpPr>
          <p:spPr>
            <a:xfrm>
              <a:off x="5833047" y="3871530"/>
              <a:ext cx="239399" cy="244467"/>
            </a:xfrm>
            <a:prstGeom prst="rect">
              <a:avLst/>
            </a:prstGeom>
            <a:solidFill>
              <a:srgbClr val="1CABE2">
                <a:alpha val="85098"/>
              </a:srgbClr>
            </a:solidFill>
          </p:spPr>
          <p:txBody>
            <a:bodyPr/>
            <a:lstStyle/>
            <a:p/>
          </p:txBody>
        </p:sp>
        <p:sp>
          <p:nvSpPr>
            <p:cNvPr id="43" name="rc43"/>
            <p:cNvSpPr/>
            <p:nvPr/>
          </p:nvSpPr>
          <p:spPr>
            <a:xfrm>
              <a:off x="6099047" y="3867921"/>
              <a:ext cx="239399" cy="248076"/>
            </a:xfrm>
            <a:prstGeom prst="rect">
              <a:avLst/>
            </a:prstGeom>
            <a:solidFill>
              <a:srgbClr val="1CABE2">
                <a:alpha val="85098"/>
              </a:srgbClr>
            </a:solidFill>
          </p:spPr>
          <p:txBody>
            <a:bodyPr/>
            <a:lstStyle/>
            <a:p/>
          </p:txBody>
        </p:sp>
        <p:sp>
          <p:nvSpPr>
            <p:cNvPr id="44" name="rc44"/>
            <p:cNvSpPr/>
            <p:nvPr/>
          </p:nvSpPr>
          <p:spPr>
            <a:xfrm>
              <a:off x="6365047" y="3864290"/>
              <a:ext cx="239399" cy="251706"/>
            </a:xfrm>
            <a:prstGeom prst="rect">
              <a:avLst/>
            </a:prstGeom>
            <a:solidFill>
              <a:srgbClr val="1CABE2">
                <a:alpha val="85098"/>
              </a:srgbClr>
            </a:solidFill>
          </p:spPr>
          <p:txBody>
            <a:bodyPr/>
            <a:lstStyle/>
            <a:p/>
          </p:txBody>
        </p:sp>
        <p:sp>
          <p:nvSpPr>
            <p:cNvPr id="45" name="rc45"/>
            <p:cNvSpPr/>
            <p:nvPr/>
          </p:nvSpPr>
          <p:spPr>
            <a:xfrm>
              <a:off x="6631046" y="3849445"/>
              <a:ext cx="239399" cy="266552"/>
            </a:xfrm>
            <a:prstGeom prst="rect">
              <a:avLst/>
            </a:prstGeom>
            <a:solidFill>
              <a:srgbClr val="1CABE2">
                <a:alpha val="85098"/>
              </a:srgbClr>
            </a:solidFill>
          </p:spPr>
          <p:txBody>
            <a:bodyPr/>
            <a:lstStyle/>
            <a:p/>
          </p:txBody>
        </p:sp>
        <p:sp>
          <p:nvSpPr>
            <p:cNvPr id="46" name="rc46"/>
            <p:cNvSpPr/>
            <p:nvPr/>
          </p:nvSpPr>
          <p:spPr>
            <a:xfrm>
              <a:off x="6897046" y="3848235"/>
              <a:ext cx="239399" cy="267762"/>
            </a:xfrm>
            <a:prstGeom prst="rect">
              <a:avLst/>
            </a:prstGeom>
            <a:solidFill>
              <a:srgbClr val="1CABE2">
                <a:alpha val="85098"/>
              </a:srgbClr>
            </a:solidFill>
          </p:spPr>
          <p:txBody>
            <a:bodyPr/>
            <a:lstStyle/>
            <a:p/>
          </p:txBody>
        </p:sp>
        <p:sp>
          <p:nvSpPr>
            <p:cNvPr id="47" name="rc47"/>
            <p:cNvSpPr/>
            <p:nvPr/>
          </p:nvSpPr>
          <p:spPr>
            <a:xfrm>
              <a:off x="7163045" y="3846333"/>
              <a:ext cx="239399" cy="269664"/>
            </a:xfrm>
            <a:prstGeom prst="rect">
              <a:avLst/>
            </a:prstGeom>
            <a:solidFill>
              <a:srgbClr val="1CABE2">
                <a:alpha val="85098"/>
              </a:srgbClr>
            </a:solidFill>
          </p:spPr>
          <p:txBody>
            <a:bodyPr/>
            <a:lstStyle/>
            <a:p/>
          </p:txBody>
        </p:sp>
        <p:sp>
          <p:nvSpPr>
            <p:cNvPr id="48" name="rc48"/>
            <p:cNvSpPr/>
            <p:nvPr/>
          </p:nvSpPr>
          <p:spPr>
            <a:xfrm>
              <a:off x="7429045" y="3889509"/>
              <a:ext cx="239399" cy="226488"/>
            </a:xfrm>
            <a:prstGeom prst="rect">
              <a:avLst/>
            </a:prstGeom>
            <a:solidFill>
              <a:srgbClr val="1CABE2">
                <a:alpha val="85098"/>
              </a:srgbClr>
            </a:solidFill>
          </p:spPr>
          <p:txBody>
            <a:bodyPr/>
            <a:lstStyle/>
            <a:p/>
          </p:txBody>
        </p:sp>
        <p:sp>
          <p:nvSpPr>
            <p:cNvPr id="49" name="rc49"/>
            <p:cNvSpPr/>
            <p:nvPr/>
          </p:nvSpPr>
          <p:spPr>
            <a:xfrm>
              <a:off x="7695045" y="3821979"/>
              <a:ext cx="239399" cy="294018"/>
            </a:xfrm>
            <a:prstGeom prst="rect">
              <a:avLst/>
            </a:prstGeom>
            <a:solidFill>
              <a:srgbClr val="1CABE2">
                <a:alpha val="85098"/>
              </a:srgbClr>
            </a:solidFill>
          </p:spPr>
          <p:txBody>
            <a:bodyPr/>
            <a:lstStyle/>
            <a:p/>
          </p:txBody>
        </p:sp>
        <p:sp>
          <p:nvSpPr>
            <p:cNvPr id="50" name="rc50"/>
            <p:cNvSpPr/>
            <p:nvPr/>
          </p:nvSpPr>
          <p:spPr>
            <a:xfrm>
              <a:off x="7961044" y="3925748"/>
              <a:ext cx="239399" cy="190249"/>
            </a:xfrm>
            <a:prstGeom prst="rect">
              <a:avLst/>
            </a:prstGeom>
            <a:solidFill>
              <a:srgbClr val="1CABE2">
                <a:alpha val="85098"/>
              </a:srgbClr>
            </a:solidFill>
          </p:spPr>
          <p:txBody>
            <a:bodyPr/>
            <a:lstStyle/>
            <a:p/>
          </p:txBody>
        </p:sp>
        <p:sp>
          <p:nvSpPr>
            <p:cNvPr id="51" name="rc51"/>
            <p:cNvSpPr/>
            <p:nvPr/>
          </p:nvSpPr>
          <p:spPr>
            <a:xfrm>
              <a:off x="1311054" y="3742219"/>
              <a:ext cx="239399" cy="166760"/>
            </a:xfrm>
            <a:prstGeom prst="rect">
              <a:avLst/>
            </a:prstGeom>
            <a:solidFill>
              <a:srgbClr val="B3B3B3">
                <a:alpha val="85098"/>
              </a:srgbClr>
            </a:solidFill>
          </p:spPr>
          <p:txBody>
            <a:bodyPr/>
            <a:lstStyle/>
            <a:p/>
          </p:txBody>
        </p:sp>
        <p:sp>
          <p:nvSpPr>
            <p:cNvPr id="52" name="rc52"/>
            <p:cNvSpPr/>
            <p:nvPr/>
          </p:nvSpPr>
          <p:spPr>
            <a:xfrm>
              <a:off x="1577053" y="3732602"/>
              <a:ext cx="239399" cy="164318"/>
            </a:xfrm>
            <a:prstGeom prst="rect">
              <a:avLst/>
            </a:prstGeom>
            <a:solidFill>
              <a:srgbClr val="B3B3B3">
                <a:alpha val="85098"/>
              </a:srgbClr>
            </a:solidFill>
          </p:spPr>
          <p:txBody>
            <a:bodyPr/>
            <a:lstStyle/>
            <a:p/>
          </p:txBody>
        </p:sp>
        <p:sp>
          <p:nvSpPr>
            <p:cNvPr id="53" name="rc53"/>
            <p:cNvSpPr/>
            <p:nvPr/>
          </p:nvSpPr>
          <p:spPr>
            <a:xfrm>
              <a:off x="1843053" y="3722727"/>
              <a:ext cx="239399" cy="154723"/>
            </a:xfrm>
            <a:prstGeom prst="rect">
              <a:avLst/>
            </a:prstGeom>
            <a:solidFill>
              <a:srgbClr val="B3B3B3">
                <a:alpha val="85098"/>
              </a:srgbClr>
            </a:solidFill>
          </p:spPr>
          <p:txBody>
            <a:bodyPr/>
            <a:lstStyle/>
            <a:p/>
          </p:txBody>
        </p:sp>
        <p:sp>
          <p:nvSpPr>
            <p:cNvPr id="54" name="rc54"/>
            <p:cNvSpPr/>
            <p:nvPr/>
          </p:nvSpPr>
          <p:spPr>
            <a:xfrm>
              <a:off x="2109053" y="3712938"/>
              <a:ext cx="239399" cy="150293"/>
            </a:xfrm>
            <a:prstGeom prst="rect">
              <a:avLst/>
            </a:prstGeom>
            <a:solidFill>
              <a:srgbClr val="B3B3B3">
                <a:alpha val="85098"/>
              </a:srgbClr>
            </a:solidFill>
          </p:spPr>
          <p:txBody>
            <a:bodyPr/>
            <a:lstStyle/>
            <a:p/>
          </p:txBody>
        </p:sp>
        <p:sp>
          <p:nvSpPr>
            <p:cNvPr id="55" name="rc55"/>
            <p:cNvSpPr/>
            <p:nvPr/>
          </p:nvSpPr>
          <p:spPr>
            <a:xfrm>
              <a:off x="2375052" y="3703581"/>
              <a:ext cx="239399" cy="137479"/>
            </a:xfrm>
            <a:prstGeom prst="rect">
              <a:avLst/>
            </a:prstGeom>
            <a:solidFill>
              <a:srgbClr val="B3B3B3">
                <a:alpha val="85098"/>
              </a:srgbClr>
            </a:solidFill>
          </p:spPr>
          <p:txBody>
            <a:bodyPr/>
            <a:lstStyle/>
            <a:p/>
          </p:txBody>
        </p:sp>
        <p:sp>
          <p:nvSpPr>
            <p:cNvPr id="56" name="rc56"/>
            <p:cNvSpPr/>
            <p:nvPr/>
          </p:nvSpPr>
          <p:spPr>
            <a:xfrm>
              <a:off x="2641052" y="3687763"/>
              <a:ext cx="239399" cy="137652"/>
            </a:xfrm>
            <a:prstGeom prst="rect">
              <a:avLst/>
            </a:prstGeom>
            <a:solidFill>
              <a:srgbClr val="B3B3B3">
                <a:alpha val="85098"/>
              </a:srgbClr>
            </a:solidFill>
          </p:spPr>
          <p:txBody>
            <a:bodyPr/>
            <a:lstStyle/>
            <a:p/>
          </p:txBody>
        </p:sp>
        <p:sp>
          <p:nvSpPr>
            <p:cNvPr id="57" name="rc57"/>
            <p:cNvSpPr/>
            <p:nvPr/>
          </p:nvSpPr>
          <p:spPr>
            <a:xfrm>
              <a:off x="2907052" y="3685969"/>
              <a:ext cx="239399" cy="119456"/>
            </a:xfrm>
            <a:prstGeom prst="rect">
              <a:avLst/>
            </a:prstGeom>
            <a:solidFill>
              <a:srgbClr val="B3B3B3">
                <a:alpha val="85098"/>
              </a:srgbClr>
            </a:solidFill>
          </p:spPr>
          <p:txBody>
            <a:bodyPr/>
            <a:lstStyle/>
            <a:p/>
          </p:txBody>
        </p:sp>
        <p:sp>
          <p:nvSpPr>
            <p:cNvPr id="58" name="rc58"/>
            <p:cNvSpPr/>
            <p:nvPr/>
          </p:nvSpPr>
          <p:spPr>
            <a:xfrm>
              <a:off x="3173051" y="3685170"/>
              <a:ext cx="239399" cy="107701"/>
            </a:xfrm>
            <a:prstGeom prst="rect">
              <a:avLst/>
            </a:prstGeom>
            <a:solidFill>
              <a:srgbClr val="B3B3B3">
                <a:alpha val="85098"/>
              </a:srgbClr>
            </a:solidFill>
          </p:spPr>
          <p:txBody>
            <a:bodyPr/>
            <a:lstStyle/>
            <a:p/>
          </p:txBody>
        </p:sp>
        <p:sp>
          <p:nvSpPr>
            <p:cNvPr id="59" name="rc59"/>
            <p:cNvSpPr/>
            <p:nvPr/>
          </p:nvSpPr>
          <p:spPr>
            <a:xfrm>
              <a:off x="3439051" y="3685753"/>
              <a:ext cx="239399" cy="86048"/>
            </a:xfrm>
            <a:prstGeom prst="rect">
              <a:avLst/>
            </a:prstGeom>
            <a:solidFill>
              <a:srgbClr val="B3B3B3">
                <a:alpha val="85098"/>
              </a:srgbClr>
            </a:solidFill>
          </p:spPr>
          <p:txBody>
            <a:bodyPr/>
            <a:lstStyle/>
            <a:p/>
          </p:txBody>
        </p:sp>
        <p:sp>
          <p:nvSpPr>
            <p:cNvPr id="60" name="rc60"/>
            <p:cNvSpPr/>
            <p:nvPr/>
          </p:nvSpPr>
          <p:spPr>
            <a:xfrm>
              <a:off x="3705050" y="3687741"/>
              <a:ext cx="239399" cy="71375"/>
            </a:xfrm>
            <a:prstGeom prst="rect">
              <a:avLst/>
            </a:prstGeom>
            <a:solidFill>
              <a:srgbClr val="B3B3B3">
                <a:alpha val="85098"/>
              </a:srgbClr>
            </a:solidFill>
          </p:spPr>
          <p:txBody>
            <a:bodyPr/>
            <a:lstStyle/>
            <a:p/>
          </p:txBody>
        </p:sp>
        <p:sp>
          <p:nvSpPr>
            <p:cNvPr id="61" name="rc61"/>
            <p:cNvSpPr/>
            <p:nvPr/>
          </p:nvSpPr>
          <p:spPr>
            <a:xfrm>
              <a:off x="3971050" y="3691436"/>
              <a:ext cx="239399" cy="46136"/>
            </a:xfrm>
            <a:prstGeom prst="rect">
              <a:avLst/>
            </a:prstGeom>
            <a:solidFill>
              <a:srgbClr val="B3B3B3">
                <a:alpha val="85098"/>
              </a:srgbClr>
            </a:solidFill>
          </p:spPr>
          <p:txBody>
            <a:bodyPr/>
            <a:lstStyle/>
            <a:p/>
          </p:txBody>
        </p:sp>
        <p:sp>
          <p:nvSpPr>
            <p:cNvPr id="62" name="rc62"/>
            <p:cNvSpPr/>
            <p:nvPr/>
          </p:nvSpPr>
          <p:spPr>
            <a:xfrm>
              <a:off x="4237050" y="3678212"/>
              <a:ext cx="239399" cy="95167"/>
            </a:xfrm>
            <a:prstGeom prst="rect">
              <a:avLst/>
            </a:prstGeom>
            <a:solidFill>
              <a:srgbClr val="B3B3B3">
                <a:alpha val="85098"/>
              </a:srgbClr>
            </a:solidFill>
          </p:spPr>
          <p:txBody>
            <a:bodyPr/>
            <a:lstStyle/>
            <a:p/>
          </p:txBody>
        </p:sp>
        <p:sp>
          <p:nvSpPr>
            <p:cNvPr id="63" name="rc63"/>
            <p:cNvSpPr/>
            <p:nvPr/>
          </p:nvSpPr>
          <p:spPr>
            <a:xfrm>
              <a:off x="4503049" y="3668293"/>
              <a:ext cx="239399" cy="136247"/>
            </a:xfrm>
            <a:prstGeom prst="rect">
              <a:avLst/>
            </a:prstGeom>
            <a:solidFill>
              <a:srgbClr val="B3B3B3">
                <a:alpha val="85098"/>
              </a:srgbClr>
            </a:solidFill>
          </p:spPr>
          <p:txBody>
            <a:bodyPr/>
            <a:lstStyle/>
            <a:p/>
          </p:txBody>
        </p:sp>
        <p:sp>
          <p:nvSpPr>
            <p:cNvPr id="64" name="rc64"/>
            <p:cNvSpPr/>
            <p:nvPr/>
          </p:nvSpPr>
          <p:spPr>
            <a:xfrm>
              <a:off x="4769049" y="3648974"/>
              <a:ext cx="239399" cy="198720"/>
            </a:xfrm>
            <a:prstGeom prst="rect">
              <a:avLst/>
            </a:prstGeom>
            <a:solidFill>
              <a:srgbClr val="B3B3B3">
                <a:alpha val="85098"/>
              </a:srgbClr>
            </a:solidFill>
          </p:spPr>
          <p:txBody>
            <a:bodyPr/>
            <a:lstStyle/>
            <a:p/>
          </p:txBody>
        </p:sp>
        <p:sp>
          <p:nvSpPr>
            <p:cNvPr id="65" name="rc65"/>
            <p:cNvSpPr/>
            <p:nvPr/>
          </p:nvSpPr>
          <p:spPr>
            <a:xfrm>
              <a:off x="5035049" y="3640006"/>
              <a:ext cx="239399" cy="243062"/>
            </a:xfrm>
            <a:prstGeom prst="rect">
              <a:avLst/>
            </a:prstGeom>
            <a:solidFill>
              <a:srgbClr val="B3B3B3">
                <a:alpha val="85098"/>
              </a:srgbClr>
            </a:solidFill>
          </p:spPr>
          <p:txBody>
            <a:bodyPr/>
            <a:lstStyle/>
            <a:p/>
          </p:txBody>
        </p:sp>
        <p:sp>
          <p:nvSpPr>
            <p:cNvPr id="66" name="rc66"/>
            <p:cNvSpPr/>
            <p:nvPr/>
          </p:nvSpPr>
          <p:spPr>
            <a:xfrm>
              <a:off x="5301048" y="3497643"/>
              <a:ext cx="239399" cy="247341"/>
            </a:xfrm>
            <a:prstGeom prst="rect">
              <a:avLst/>
            </a:prstGeom>
            <a:solidFill>
              <a:srgbClr val="B3B3B3">
                <a:alpha val="85098"/>
              </a:srgbClr>
            </a:solidFill>
          </p:spPr>
          <p:txBody>
            <a:bodyPr/>
            <a:lstStyle/>
            <a:p/>
          </p:txBody>
        </p:sp>
        <p:sp>
          <p:nvSpPr>
            <p:cNvPr id="67" name="rc67"/>
            <p:cNvSpPr/>
            <p:nvPr/>
          </p:nvSpPr>
          <p:spPr>
            <a:xfrm>
              <a:off x="5567048" y="3623756"/>
              <a:ext cx="239399" cy="251361"/>
            </a:xfrm>
            <a:prstGeom prst="rect">
              <a:avLst/>
            </a:prstGeom>
            <a:solidFill>
              <a:srgbClr val="B3B3B3">
                <a:alpha val="85098"/>
              </a:srgbClr>
            </a:solidFill>
          </p:spPr>
          <p:txBody>
            <a:bodyPr/>
            <a:lstStyle/>
            <a:p/>
          </p:txBody>
        </p:sp>
        <p:sp>
          <p:nvSpPr>
            <p:cNvPr id="68" name="rc68"/>
            <p:cNvSpPr/>
            <p:nvPr/>
          </p:nvSpPr>
          <p:spPr>
            <a:xfrm>
              <a:off x="5833047" y="3648304"/>
              <a:ext cx="239399" cy="223225"/>
            </a:xfrm>
            <a:prstGeom prst="rect">
              <a:avLst/>
            </a:prstGeom>
            <a:solidFill>
              <a:srgbClr val="B3B3B3">
                <a:alpha val="85098"/>
              </a:srgbClr>
            </a:solidFill>
          </p:spPr>
          <p:txBody>
            <a:bodyPr/>
            <a:lstStyle/>
            <a:p/>
          </p:txBody>
        </p:sp>
        <p:sp>
          <p:nvSpPr>
            <p:cNvPr id="69" name="rc69"/>
            <p:cNvSpPr/>
            <p:nvPr/>
          </p:nvSpPr>
          <p:spPr>
            <a:xfrm>
              <a:off x="6099047" y="3673782"/>
              <a:ext cx="239399" cy="194139"/>
            </a:xfrm>
            <a:prstGeom prst="rect">
              <a:avLst/>
            </a:prstGeom>
            <a:solidFill>
              <a:srgbClr val="B3B3B3">
                <a:alpha val="85098"/>
              </a:srgbClr>
            </a:solidFill>
          </p:spPr>
          <p:txBody>
            <a:bodyPr/>
            <a:lstStyle/>
            <a:p/>
          </p:txBody>
        </p:sp>
        <p:sp>
          <p:nvSpPr>
            <p:cNvPr id="70" name="rc70"/>
            <p:cNvSpPr/>
            <p:nvPr/>
          </p:nvSpPr>
          <p:spPr>
            <a:xfrm>
              <a:off x="6365047" y="3700145"/>
              <a:ext cx="239399" cy="164145"/>
            </a:xfrm>
            <a:prstGeom prst="rect">
              <a:avLst/>
            </a:prstGeom>
            <a:solidFill>
              <a:srgbClr val="B3B3B3">
                <a:alpha val="85098"/>
              </a:srgbClr>
            </a:solidFill>
          </p:spPr>
          <p:txBody>
            <a:bodyPr/>
            <a:lstStyle/>
            <a:p/>
          </p:txBody>
        </p:sp>
        <p:sp>
          <p:nvSpPr>
            <p:cNvPr id="71" name="rc71"/>
            <p:cNvSpPr/>
            <p:nvPr/>
          </p:nvSpPr>
          <p:spPr>
            <a:xfrm>
              <a:off x="6631046" y="3716179"/>
              <a:ext cx="239399" cy="133265"/>
            </a:xfrm>
            <a:prstGeom prst="rect">
              <a:avLst/>
            </a:prstGeom>
            <a:solidFill>
              <a:srgbClr val="B3B3B3">
                <a:alpha val="85098"/>
              </a:srgbClr>
            </a:solidFill>
          </p:spPr>
          <p:txBody>
            <a:bodyPr/>
            <a:lstStyle/>
            <a:p/>
          </p:txBody>
        </p:sp>
        <p:sp>
          <p:nvSpPr>
            <p:cNvPr id="72" name="rc72"/>
            <p:cNvSpPr/>
            <p:nvPr/>
          </p:nvSpPr>
          <p:spPr>
            <a:xfrm>
              <a:off x="6897046" y="3747837"/>
              <a:ext cx="239399" cy="100397"/>
            </a:xfrm>
            <a:prstGeom prst="rect">
              <a:avLst/>
            </a:prstGeom>
            <a:solidFill>
              <a:srgbClr val="B3B3B3">
                <a:alpha val="85098"/>
              </a:srgbClr>
            </a:solidFill>
          </p:spPr>
          <p:txBody>
            <a:bodyPr/>
            <a:lstStyle/>
            <a:p/>
          </p:txBody>
        </p:sp>
        <p:sp>
          <p:nvSpPr>
            <p:cNvPr id="73" name="rc73"/>
            <p:cNvSpPr/>
            <p:nvPr/>
          </p:nvSpPr>
          <p:spPr>
            <a:xfrm>
              <a:off x="7163045" y="3778911"/>
              <a:ext cx="239399" cy="67421"/>
            </a:xfrm>
            <a:prstGeom prst="rect">
              <a:avLst/>
            </a:prstGeom>
            <a:solidFill>
              <a:srgbClr val="B3B3B3">
                <a:alpha val="85098"/>
              </a:srgbClr>
            </a:solidFill>
          </p:spPr>
          <p:txBody>
            <a:bodyPr/>
            <a:lstStyle/>
            <a:p/>
          </p:txBody>
        </p:sp>
        <p:sp>
          <p:nvSpPr>
            <p:cNvPr id="74" name="rc74"/>
            <p:cNvSpPr/>
            <p:nvPr/>
          </p:nvSpPr>
          <p:spPr>
            <a:xfrm>
              <a:off x="7429045" y="3821569"/>
              <a:ext cx="239399" cy="67940"/>
            </a:xfrm>
            <a:prstGeom prst="rect">
              <a:avLst/>
            </a:prstGeom>
            <a:solidFill>
              <a:srgbClr val="B3B3B3">
                <a:alpha val="85098"/>
              </a:srgbClr>
            </a:solidFill>
          </p:spPr>
          <p:txBody>
            <a:bodyPr/>
            <a:lstStyle/>
            <a:p/>
          </p:txBody>
        </p:sp>
        <p:sp>
          <p:nvSpPr>
            <p:cNvPr id="75" name="rc75"/>
            <p:cNvSpPr/>
            <p:nvPr/>
          </p:nvSpPr>
          <p:spPr>
            <a:xfrm>
              <a:off x="7695045" y="3739647"/>
              <a:ext cx="239399" cy="82331"/>
            </a:xfrm>
            <a:prstGeom prst="rect">
              <a:avLst/>
            </a:prstGeom>
            <a:solidFill>
              <a:srgbClr val="B3B3B3">
                <a:alpha val="85098"/>
              </a:srgbClr>
            </a:solidFill>
          </p:spPr>
          <p:txBody>
            <a:bodyPr/>
            <a:lstStyle/>
            <a:p/>
          </p:txBody>
        </p:sp>
        <p:sp>
          <p:nvSpPr>
            <p:cNvPr id="76" name="rc76"/>
            <p:cNvSpPr/>
            <p:nvPr/>
          </p:nvSpPr>
          <p:spPr>
            <a:xfrm>
              <a:off x="7961044" y="3854415"/>
              <a:ext cx="239399" cy="71332"/>
            </a:xfrm>
            <a:prstGeom prst="rect">
              <a:avLst/>
            </a:prstGeom>
            <a:solidFill>
              <a:srgbClr val="B3B3B3">
                <a:alpha val="85098"/>
              </a:srgbClr>
            </a:solidFill>
          </p:spPr>
          <p:txBody>
            <a:bodyPr/>
            <a:lstStyle/>
            <a:p/>
          </p:txBody>
        </p:sp>
        <p:sp>
          <p:nvSpPr>
            <p:cNvPr id="77" name="pl77"/>
            <p:cNvSpPr/>
            <p:nvPr/>
          </p:nvSpPr>
          <p:spPr>
            <a:xfrm>
              <a:off x="1430754" y="2384606"/>
              <a:ext cx="6649990" cy="515295"/>
            </a:xfrm>
            <a:custGeom>
              <a:avLst/>
              <a:pathLst>
                <a:path w="6649990" h="515295">
                  <a:moveTo>
                    <a:pt x="0" y="412236"/>
                  </a:moveTo>
                  <a:lnTo>
                    <a:pt x="265999" y="412236"/>
                  </a:lnTo>
                  <a:lnTo>
                    <a:pt x="531999" y="432847"/>
                  </a:lnTo>
                  <a:lnTo>
                    <a:pt x="797998" y="432847"/>
                  </a:lnTo>
                  <a:lnTo>
                    <a:pt x="1063998" y="453459"/>
                  </a:lnTo>
                  <a:lnTo>
                    <a:pt x="1329998" y="453459"/>
                  </a:lnTo>
                  <a:lnTo>
                    <a:pt x="1595997" y="474071"/>
                  </a:lnTo>
                  <a:lnTo>
                    <a:pt x="1861997" y="474071"/>
                  </a:lnTo>
                  <a:lnTo>
                    <a:pt x="2127996" y="494683"/>
                  </a:lnTo>
                  <a:lnTo>
                    <a:pt x="2393996" y="494683"/>
                  </a:lnTo>
                  <a:lnTo>
                    <a:pt x="2659996" y="515295"/>
                  </a:lnTo>
                  <a:lnTo>
                    <a:pt x="2925995" y="412236"/>
                  </a:lnTo>
                  <a:lnTo>
                    <a:pt x="3191995" y="329788"/>
                  </a:lnTo>
                  <a:lnTo>
                    <a:pt x="3457995" y="226729"/>
                  </a:lnTo>
                  <a:lnTo>
                    <a:pt x="3723994" y="144282"/>
                  </a:lnTo>
                  <a:lnTo>
                    <a:pt x="3989994" y="412236"/>
                  </a:lnTo>
                  <a:lnTo>
                    <a:pt x="4255993" y="144282"/>
                  </a:lnTo>
                  <a:lnTo>
                    <a:pt x="4521993" y="144282"/>
                  </a:lnTo>
                  <a:lnTo>
                    <a:pt x="4787993" y="144282"/>
                  </a:lnTo>
                  <a:lnTo>
                    <a:pt x="5053992" y="144282"/>
                  </a:lnTo>
                  <a:lnTo>
                    <a:pt x="5319992" y="164894"/>
                  </a:lnTo>
                  <a:lnTo>
                    <a:pt x="5585991" y="164894"/>
                  </a:lnTo>
                  <a:lnTo>
                    <a:pt x="5851991" y="164894"/>
                  </a:lnTo>
                  <a:lnTo>
                    <a:pt x="6117991" y="82447"/>
                  </a:lnTo>
                  <a:lnTo>
                    <a:pt x="6383990" y="185506"/>
                  </a:lnTo>
                  <a:lnTo>
                    <a:pt x="6649990" y="0"/>
                  </a:lnTo>
                </a:path>
              </a:pathLst>
            </a:custGeom>
            <a:ln w="27101" cap="flat">
              <a:solidFill>
                <a:srgbClr val="0058AB">
                  <a:alpha val="100000"/>
                </a:srgbClr>
              </a:solidFill>
              <a:prstDash val="solid"/>
              <a:round/>
            </a:ln>
          </p:spPr>
          <p:txBody>
            <a:bodyPr/>
            <a:lstStyle/>
            <a:p/>
          </p:txBody>
        </p:sp>
        <p:sp>
          <p:nvSpPr>
            <p:cNvPr id="78" name="pl78"/>
            <p:cNvSpPr/>
            <p:nvPr/>
          </p:nvSpPr>
          <p:spPr>
            <a:xfrm>
              <a:off x="1430754" y="2508276"/>
              <a:ext cx="6649990" cy="886307"/>
            </a:xfrm>
            <a:custGeom>
              <a:avLst/>
              <a:pathLst>
                <a:path w="6649990" h="886307">
                  <a:moveTo>
                    <a:pt x="0" y="886307"/>
                  </a:moveTo>
                  <a:lnTo>
                    <a:pt x="265999" y="845084"/>
                  </a:lnTo>
                  <a:lnTo>
                    <a:pt x="531999" y="803860"/>
                  </a:lnTo>
                  <a:lnTo>
                    <a:pt x="797998" y="762636"/>
                  </a:lnTo>
                  <a:lnTo>
                    <a:pt x="1063998" y="721413"/>
                  </a:lnTo>
                  <a:lnTo>
                    <a:pt x="1329998" y="700801"/>
                  </a:lnTo>
                  <a:lnTo>
                    <a:pt x="1595997" y="659577"/>
                  </a:lnTo>
                  <a:lnTo>
                    <a:pt x="1861997" y="618354"/>
                  </a:lnTo>
                  <a:lnTo>
                    <a:pt x="2127996" y="577130"/>
                  </a:lnTo>
                  <a:lnTo>
                    <a:pt x="2393996" y="535906"/>
                  </a:lnTo>
                  <a:lnTo>
                    <a:pt x="2659996" y="494683"/>
                  </a:lnTo>
                  <a:lnTo>
                    <a:pt x="2925995" y="494683"/>
                  </a:lnTo>
                  <a:lnTo>
                    <a:pt x="3191995" y="494683"/>
                  </a:lnTo>
                  <a:lnTo>
                    <a:pt x="3457995" y="515295"/>
                  </a:lnTo>
                  <a:lnTo>
                    <a:pt x="3723994" y="515295"/>
                  </a:lnTo>
                  <a:lnTo>
                    <a:pt x="3989994" y="783248"/>
                  </a:lnTo>
                  <a:lnTo>
                    <a:pt x="4255993" y="515295"/>
                  </a:lnTo>
                  <a:lnTo>
                    <a:pt x="4521993" y="453459"/>
                  </a:lnTo>
                  <a:lnTo>
                    <a:pt x="4787993" y="391624"/>
                  </a:lnTo>
                  <a:lnTo>
                    <a:pt x="5053992" y="329788"/>
                  </a:lnTo>
                  <a:lnTo>
                    <a:pt x="5319992" y="288565"/>
                  </a:lnTo>
                  <a:lnTo>
                    <a:pt x="5585991" y="226729"/>
                  </a:lnTo>
                  <a:lnTo>
                    <a:pt x="5851991" y="164894"/>
                  </a:lnTo>
                  <a:lnTo>
                    <a:pt x="6117991" y="82447"/>
                  </a:lnTo>
                  <a:lnTo>
                    <a:pt x="6383990" y="206118"/>
                  </a:lnTo>
                  <a:lnTo>
                    <a:pt x="6649990" y="0"/>
                  </a:lnTo>
                </a:path>
              </a:pathLst>
            </a:custGeom>
            <a:ln w="27101" cap="flat">
              <a:solidFill>
                <a:srgbClr val="F26A21">
                  <a:alpha val="100000"/>
                </a:srgbClr>
              </a:solidFill>
              <a:prstDash val="solid"/>
              <a:round/>
            </a:ln>
          </p:spPr>
          <p:txBody>
            <a:bodyPr/>
            <a:lstStyle/>
            <a:p/>
          </p:txBody>
        </p:sp>
        <p:sp>
          <p:nvSpPr>
            <p:cNvPr id="79" name="tx79"/>
            <p:cNvSpPr/>
            <p:nvPr/>
          </p:nvSpPr>
          <p:spPr>
            <a:xfrm>
              <a:off x="1370464"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0" name="tx80"/>
            <p:cNvSpPr/>
            <p:nvPr/>
          </p:nvSpPr>
          <p:spPr>
            <a:xfrm>
              <a:off x="2700462" y="2681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1" name="tx81"/>
            <p:cNvSpPr/>
            <p:nvPr/>
          </p:nvSpPr>
          <p:spPr>
            <a:xfrm>
              <a:off x="4030460" y="27430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2" name="tx82"/>
            <p:cNvSpPr/>
            <p:nvPr/>
          </p:nvSpPr>
          <p:spPr>
            <a:xfrm>
              <a:off x="5360458"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3" name="tx83"/>
            <p:cNvSpPr/>
            <p:nvPr/>
          </p:nvSpPr>
          <p:spPr>
            <a:xfrm>
              <a:off x="6424457"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6690456"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6956456"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7222456"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7" name="tx87"/>
            <p:cNvSpPr/>
            <p:nvPr/>
          </p:nvSpPr>
          <p:spPr>
            <a:xfrm>
              <a:off x="7488455"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7754455"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9" name="tx89"/>
            <p:cNvSpPr/>
            <p:nvPr/>
          </p:nvSpPr>
          <p:spPr>
            <a:xfrm>
              <a:off x="8020454"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90" name="tx90"/>
            <p:cNvSpPr/>
            <p:nvPr/>
          </p:nvSpPr>
          <p:spPr>
            <a:xfrm>
              <a:off x="1370464" y="34472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35</a:t>
              </a:r>
            </a:p>
          </p:txBody>
        </p:sp>
        <p:sp>
          <p:nvSpPr>
            <p:cNvPr id="91" name="tx91"/>
            <p:cNvSpPr/>
            <p:nvPr/>
          </p:nvSpPr>
          <p:spPr>
            <a:xfrm>
              <a:off x="2700462" y="326339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44</a:t>
              </a:r>
            </a:p>
          </p:txBody>
        </p:sp>
        <p:sp>
          <p:nvSpPr>
            <p:cNvPr id="92" name="tx92"/>
            <p:cNvSpPr/>
            <p:nvPr/>
          </p:nvSpPr>
          <p:spPr>
            <a:xfrm>
              <a:off x="4030460"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3" name="tx93"/>
            <p:cNvSpPr/>
            <p:nvPr/>
          </p:nvSpPr>
          <p:spPr>
            <a:xfrm>
              <a:off x="5360458" y="3344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40</a:t>
              </a:r>
            </a:p>
          </p:txBody>
        </p:sp>
        <p:sp>
          <p:nvSpPr>
            <p:cNvPr id="94" name="tx94"/>
            <p:cNvSpPr/>
            <p:nvPr/>
          </p:nvSpPr>
          <p:spPr>
            <a:xfrm>
              <a:off x="6424457"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5" name="tx95"/>
            <p:cNvSpPr/>
            <p:nvPr/>
          </p:nvSpPr>
          <p:spPr>
            <a:xfrm>
              <a:off x="6690456"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96" name="tx96"/>
            <p:cNvSpPr/>
            <p:nvPr/>
          </p:nvSpPr>
          <p:spPr>
            <a:xfrm>
              <a:off x="6956456"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7" name="tx97"/>
            <p:cNvSpPr/>
            <p:nvPr/>
          </p:nvSpPr>
          <p:spPr>
            <a:xfrm>
              <a:off x="7222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8" name="tx98"/>
            <p:cNvSpPr/>
            <p:nvPr/>
          </p:nvSpPr>
          <p:spPr>
            <a:xfrm>
              <a:off x="7488455"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9" name="tx99"/>
            <p:cNvSpPr/>
            <p:nvPr/>
          </p:nvSpPr>
          <p:spPr>
            <a:xfrm>
              <a:off x="7754455"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100" name="tx100"/>
            <p:cNvSpPr/>
            <p:nvPr/>
          </p:nvSpPr>
          <p:spPr>
            <a:xfrm>
              <a:off x="8020454"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101" name="tx101"/>
            <p:cNvSpPr/>
            <p:nvPr/>
          </p:nvSpPr>
          <p:spPr>
            <a:xfrm>
              <a:off x="1355405" y="39720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2" name="tx102"/>
            <p:cNvSpPr/>
            <p:nvPr/>
          </p:nvSpPr>
          <p:spPr>
            <a:xfrm>
              <a:off x="2655258" y="39302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3" name="tx103"/>
            <p:cNvSpPr/>
            <p:nvPr/>
          </p:nvSpPr>
          <p:spPr>
            <a:xfrm>
              <a:off x="3985256" y="38863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104" name="tx104"/>
            <p:cNvSpPr/>
            <p:nvPr/>
          </p:nvSpPr>
          <p:spPr>
            <a:xfrm>
              <a:off x="5315254" y="389137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05" name="tx105"/>
            <p:cNvSpPr/>
            <p:nvPr/>
          </p:nvSpPr>
          <p:spPr>
            <a:xfrm>
              <a:off x="6379253" y="395102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06" name="tx106"/>
            <p:cNvSpPr/>
            <p:nvPr/>
          </p:nvSpPr>
          <p:spPr>
            <a:xfrm>
              <a:off x="6645252" y="394222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7" name="tx107"/>
            <p:cNvSpPr/>
            <p:nvPr/>
          </p:nvSpPr>
          <p:spPr>
            <a:xfrm>
              <a:off x="6911252" y="394299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08" name="tx108"/>
            <p:cNvSpPr/>
            <p:nvPr/>
          </p:nvSpPr>
          <p:spPr>
            <a:xfrm>
              <a:off x="7177252" y="39407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09" name="tx109"/>
            <p:cNvSpPr/>
            <p:nvPr/>
          </p:nvSpPr>
          <p:spPr>
            <a:xfrm>
              <a:off x="7443251" y="39623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10" name="tx110"/>
            <p:cNvSpPr/>
            <p:nvPr/>
          </p:nvSpPr>
          <p:spPr>
            <a:xfrm>
              <a:off x="7709251" y="39284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11" name="tx111"/>
            <p:cNvSpPr/>
            <p:nvPr/>
          </p:nvSpPr>
          <p:spPr>
            <a:xfrm>
              <a:off x="8005395" y="39804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2" name="tx112"/>
            <p:cNvSpPr/>
            <p:nvPr/>
          </p:nvSpPr>
          <p:spPr>
            <a:xfrm>
              <a:off x="1355405" y="3787805"/>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13" name="tx113"/>
            <p:cNvSpPr/>
            <p:nvPr/>
          </p:nvSpPr>
          <p:spPr>
            <a:xfrm>
              <a:off x="2685403" y="37161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4" name="tx114"/>
            <p:cNvSpPr/>
            <p:nvPr/>
          </p:nvSpPr>
          <p:spPr>
            <a:xfrm>
              <a:off x="4015401" y="36753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5" name="tx115"/>
            <p:cNvSpPr/>
            <p:nvPr/>
          </p:nvSpPr>
          <p:spPr>
            <a:xfrm>
              <a:off x="5315254" y="358219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16" name="tx116"/>
            <p:cNvSpPr/>
            <p:nvPr/>
          </p:nvSpPr>
          <p:spPr>
            <a:xfrm>
              <a:off x="6409398" y="37417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17" name="tx117"/>
            <p:cNvSpPr/>
            <p:nvPr/>
          </p:nvSpPr>
          <p:spPr>
            <a:xfrm>
              <a:off x="6675397" y="37423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18" name="tx118"/>
            <p:cNvSpPr/>
            <p:nvPr/>
          </p:nvSpPr>
          <p:spPr>
            <a:xfrm>
              <a:off x="6941397" y="375923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9" name="tx119"/>
            <p:cNvSpPr/>
            <p:nvPr/>
          </p:nvSpPr>
          <p:spPr>
            <a:xfrm>
              <a:off x="7207396" y="37721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20" name="tx120"/>
            <p:cNvSpPr/>
            <p:nvPr/>
          </p:nvSpPr>
          <p:spPr>
            <a:xfrm>
              <a:off x="7473396" y="38150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21" name="tx121"/>
            <p:cNvSpPr/>
            <p:nvPr/>
          </p:nvSpPr>
          <p:spPr>
            <a:xfrm>
              <a:off x="7739396" y="37403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22" name="tx122"/>
            <p:cNvSpPr/>
            <p:nvPr/>
          </p:nvSpPr>
          <p:spPr>
            <a:xfrm>
              <a:off x="8005395" y="38495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23" name="tx123"/>
            <p:cNvSpPr/>
            <p:nvPr/>
          </p:nvSpPr>
          <p:spPr>
            <a:xfrm>
              <a:off x="1325260" y="36241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a:t>
              </a:r>
            </a:p>
          </p:txBody>
        </p:sp>
        <p:sp>
          <p:nvSpPr>
            <p:cNvPr id="124" name="tx124"/>
            <p:cNvSpPr/>
            <p:nvPr/>
          </p:nvSpPr>
          <p:spPr>
            <a:xfrm>
              <a:off x="2655258" y="35697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25" name="tx125"/>
            <p:cNvSpPr/>
            <p:nvPr/>
          </p:nvSpPr>
          <p:spPr>
            <a:xfrm>
              <a:off x="3985256" y="35733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19.6</a:t>
              </a:r>
            </a:p>
          </p:txBody>
        </p:sp>
        <p:sp>
          <p:nvSpPr>
            <p:cNvPr id="126" name="tx126"/>
            <p:cNvSpPr/>
            <p:nvPr/>
          </p:nvSpPr>
          <p:spPr>
            <a:xfrm>
              <a:off x="5315254" y="33796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28.6</a:t>
              </a:r>
            </a:p>
          </p:txBody>
        </p:sp>
        <p:sp>
          <p:nvSpPr>
            <p:cNvPr id="127" name="tx127"/>
            <p:cNvSpPr/>
            <p:nvPr/>
          </p:nvSpPr>
          <p:spPr>
            <a:xfrm>
              <a:off x="6379253" y="35821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19.2</a:t>
              </a:r>
            </a:p>
          </p:txBody>
        </p:sp>
        <p:sp>
          <p:nvSpPr>
            <p:cNvPr id="128" name="tx128"/>
            <p:cNvSpPr/>
            <p:nvPr/>
          </p:nvSpPr>
          <p:spPr>
            <a:xfrm>
              <a:off x="6645252" y="359814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29" name="tx129"/>
            <p:cNvSpPr/>
            <p:nvPr/>
          </p:nvSpPr>
          <p:spPr>
            <a:xfrm>
              <a:off x="6956456" y="36311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30" name="tx130"/>
            <p:cNvSpPr/>
            <p:nvPr/>
          </p:nvSpPr>
          <p:spPr>
            <a:xfrm>
              <a:off x="7177252" y="36608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a:t>
              </a:r>
            </a:p>
          </p:txBody>
        </p:sp>
        <p:sp>
          <p:nvSpPr>
            <p:cNvPr id="131" name="tx131"/>
            <p:cNvSpPr/>
            <p:nvPr/>
          </p:nvSpPr>
          <p:spPr>
            <a:xfrm>
              <a:off x="7443251" y="370347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32" name="tx132"/>
            <p:cNvSpPr/>
            <p:nvPr/>
          </p:nvSpPr>
          <p:spPr>
            <a:xfrm>
              <a:off x="7709251" y="362293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33" name="tx133"/>
            <p:cNvSpPr/>
            <p:nvPr/>
          </p:nvSpPr>
          <p:spPr>
            <a:xfrm>
              <a:off x="7975250" y="373770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12.1</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55386" y="352364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6" name="tx136"/>
            <p:cNvSpPr/>
            <p:nvPr/>
          </p:nvSpPr>
          <p:spPr>
            <a:xfrm>
              <a:off x="655386" y="298341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7" name="tx137"/>
            <p:cNvSpPr/>
            <p:nvPr/>
          </p:nvSpPr>
          <p:spPr>
            <a:xfrm>
              <a:off x="655386" y="2443584"/>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8" name="tx138"/>
            <p:cNvSpPr/>
            <p:nvPr/>
          </p:nvSpPr>
          <p:spPr>
            <a:xfrm>
              <a:off x="577692" y="190293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848883" y="2968325"/>
              <a:ext cx="25936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56" name="tx156"/>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2264"/>
              <a:ext cx="633651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DTP,</a:t>
              </a:r>
            </a:p>
          </p:txBody>
        </p:sp>
        <p:sp>
          <p:nvSpPr>
            <p:cNvPr id="166" name="tx166"/>
            <p:cNvSpPr/>
            <p:nvPr/>
          </p:nvSpPr>
          <p:spPr>
            <a:xfrm>
              <a:off x="966584" y="1583315"/>
              <a:ext cx="214363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 Equatorial, 2000-2025</a:t>
              </a:r>
            </a:p>
          </p:txBody>
        </p:sp>
        <p:sp>
          <p:nvSpPr>
            <p:cNvPr id="167" name="pl167"/>
            <p:cNvSpPr/>
            <p:nvPr/>
          </p:nvSpPr>
          <p:spPr>
            <a:xfrm>
              <a:off x="220605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9606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78607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57608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010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89107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8108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47109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11054" y="5726143"/>
              <a:ext cx="4170007" cy="119033"/>
            </a:xfrm>
            <a:prstGeom prst="rect">
              <a:avLst/>
            </a:prstGeom>
            <a:solidFill>
              <a:srgbClr val="1CABE2">
                <a:alpha val="85098"/>
              </a:srgbClr>
            </a:solidFill>
          </p:spPr>
          <p:txBody>
            <a:bodyPr/>
            <a:lstStyle/>
            <a:p/>
          </p:txBody>
        </p:sp>
        <p:sp>
          <p:nvSpPr>
            <p:cNvPr id="180" name="rc180"/>
            <p:cNvSpPr/>
            <p:nvPr/>
          </p:nvSpPr>
          <p:spPr>
            <a:xfrm>
              <a:off x="1311054" y="5577352"/>
              <a:ext cx="4870974" cy="119033"/>
            </a:xfrm>
            <a:prstGeom prst="rect">
              <a:avLst/>
            </a:prstGeom>
            <a:solidFill>
              <a:srgbClr val="1CABE2">
                <a:alpha val="85098"/>
              </a:srgbClr>
            </a:solidFill>
          </p:spPr>
          <p:txBody>
            <a:bodyPr/>
            <a:lstStyle/>
            <a:p/>
          </p:txBody>
        </p:sp>
        <p:sp>
          <p:nvSpPr>
            <p:cNvPr id="181" name="rc181"/>
            <p:cNvSpPr/>
            <p:nvPr/>
          </p:nvSpPr>
          <p:spPr>
            <a:xfrm>
              <a:off x="1311054" y="5428560"/>
              <a:ext cx="3151849" cy="119033"/>
            </a:xfrm>
            <a:prstGeom prst="rect">
              <a:avLst/>
            </a:prstGeom>
            <a:solidFill>
              <a:srgbClr val="1CABE2">
                <a:alpha val="85098"/>
              </a:srgbClr>
            </a:solidFill>
          </p:spPr>
          <p:txBody>
            <a:bodyPr/>
            <a:lstStyle/>
            <a:p/>
          </p:txBody>
        </p:sp>
        <p:sp>
          <p:nvSpPr>
            <p:cNvPr id="182" name="rc182"/>
            <p:cNvSpPr/>
            <p:nvPr/>
          </p:nvSpPr>
          <p:spPr>
            <a:xfrm>
              <a:off x="5481061" y="5726143"/>
              <a:ext cx="2719383" cy="119033"/>
            </a:xfrm>
            <a:prstGeom prst="rect">
              <a:avLst/>
            </a:prstGeom>
            <a:solidFill>
              <a:srgbClr val="B3B3B3">
                <a:alpha val="85098"/>
              </a:srgbClr>
            </a:solidFill>
          </p:spPr>
          <p:txBody>
            <a:bodyPr/>
            <a:lstStyle/>
            <a:p/>
          </p:txBody>
        </p:sp>
        <p:sp>
          <p:nvSpPr>
            <p:cNvPr id="183" name="rc183"/>
            <p:cNvSpPr/>
            <p:nvPr/>
          </p:nvSpPr>
          <p:spPr>
            <a:xfrm>
              <a:off x="6182029" y="5577352"/>
              <a:ext cx="1363987" cy="119033"/>
            </a:xfrm>
            <a:prstGeom prst="rect">
              <a:avLst/>
            </a:prstGeom>
            <a:solidFill>
              <a:srgbClr val="B3B3B3">
                <a:alpha val="85098"/>
              </a:srgbClr>
            </a:solidFill>
          </p:spPr>
          <p:txBody>
            <a:bodyPr/>
            <a:lstStyle/>
            <a:p/>
          </p:txBody>
        </p:sp>
        <p:sp>
          <p:nvSpPr>
            <p:cNvPr id="184" name="rc184"/>
            <p:cNvSpPr/>
            <p:nvPr/>
          </p:nvSpPr>
          <p:spPr>
            <a:xfrm>
              <a:off x="4462903" y="5428560"/>
              <a:ext cx="1181764" cy="119033"/>
            </a:xfrm>
            <a:prstGeom prst="rect">
              <a:avLst/>
            </a:prstGeom>
            <a:solidFill>
              <a:srgbClr val="B3B3B3">
                <a:alpha val="85098"/>
              </a:srgbClr>
            </a:solidFill>
          </p:spPr>
          <p:txBody>
            <a:bodyPr/>
            <a:lstStyle/>
            <a:p/>
          </p:txBody>
        </p:sp>
        <p:sp>
          <p:nvSpPr>
            <p:cNvPr id="185" name="tx185"/>
            <p:cNvSpPr/>
            <p:nvPr/>
          </p:nvSpPr>
          <p:spPr>
            <a:xfrm>
              <a:off x="831297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86" name="tx186"/>
            <p:cNvSpPr/>
            <p:nvPr/>
          </p:nvSpPr>
          <p:spPr>
            <a:xfrm>
              <a:off x="7658543"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a:t>
              </a:r>
            </a:p>
          </p:txBody>
        </p:sp>
        <p:sp>
          <p:nvSpPr>
            <p:cNvPr id="187" name="tx187"/>
            <p:cNvSpPr/>
            <p:nvPr/>
          </p:nvSpPr>
          <p:spPr>
            <a:xfrm>
              <a:off x="5757194"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12.1</a:t>
              </a:r>
            </a:p>
          </p:txBody>
        </p:sp>
        <p:sp>
          <p:nvSpPr>
            <p:cNvPr id="188" name="tx188"/>
            <p:cNvSpPr/>
            <p:nvPr/>
          </p:nvSpPr>
          <p:spPr>
            <a:xfrm>
              <a:off x="3283531"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11.7</a:t>
              </a:r>
            </a:p>
          </p:txBody>
        </p:sp>
        <p:sp>
          <p:nvSpPr>
            <p:cNvPr id="189" name="tx189"/>
            <p:cNvSpPr/>
            <p:nvPr/>
          </p:nvSpPr>
          <p:spPr>
            <a:xfrm>
              <a:off x="3634015"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13.6</a:t>
              </a:r>
            </a:p>
          </p:txBody>
        </p:sp>
        <p:sp>
          <p:nvSpPr>
            <p:cNvPr id="190" name="tx190"/>
            <p:cNvSpPr/>
            <p:nvPr/>
          </p:nvSpPr>
          <p:spPr>
            <a:xfrm>
              <a:off x="2806606"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a:t>
              </a:r>
            </a:p>
          </p:txBody>
        </p:sp>
        <p:sp>
          <p:nvSpPr>
            <p:cNvPr id="191" name="tx191"/>
            <p:cNvSpPr/>
            <p:nvPr/>
          </p:nvSpPr>
          <p:spPr>
            <a:xfrm>
              <a:off x="6760380"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7.6</a:t>
              </a:r>
            </a:p>
          </p:txBody>
        </p:sp>
        <p:sp>
          <p:nvSpPr>
            <p:cNvPr id="192" name="tx192"/>
            <p:cNvSpPr/>
            <p:nvPr/>
          </p:nvSpPr>
          <p:spPr>
            <a:xfrm>
              <a:off x="6783650"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93" name="tx193"/>
            <p:cNvSpPr/>
            <p:nvPr/>
          </p:nvSpPr>
          <p:spPr>
            <a:xfrm>
              <a:off x="4973413"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94" name="tx194"/>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3015627"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9" name="tx199"/>
            <p:cNvSpPr/>
            <p:nvPr/>
          </p:nvSpPr>
          <p:spPr>
            <a:xfrm>
              <a:off x="476679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200" name="tx200"/>
            <p:cNvSpPr/>
            <p:nvPr/>
          </p:nvSpPr>
          <p:spPr>
            <a:xfrm>
              <a:off x="655680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201" name="tx201"/>
            <p:cNvSpPr/>
            <p:nvPr/>
          </p:nvSpPr>
          <p:spPr>
            <a:xfrm>
              <a:off x="834681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202" name="tx202"/>
            <p:cNvSpPr/>
            <p:nvPr/>
          </p:nvSpPr>
          <p:spPr>
            <a:xfrm>
              <a:off x="3458920" y="6070654"/>
              <a:ext cx="25936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203" name="tx203"/>
            <p:cNvSpPr/>
            <p:nvPr/>
          </p:nvSpPr>
          <p:spPr>
            <a:xfrm>
              <a:off x="4600353" y="627744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04" name="tx204"/>
            <p:cNvSpPr/>
            <p:nvPr/>
          </p:nvSpPr>
          <p:spPr>
            <a:xfrm>
              <a:off x="4159589" y="6399129"/>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sp>
          <p:nvSpPr>
            <p:cNvPr id="205" name="tx205"/>
            <p:cNvSpPr/>
            <p:nvPr/>
          </p:nvSpPr>
          <p:spPr>
            <a:xfrm>
              <a:off x="5072332" y="6519612"/>
              <a:ext cx="3472581"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As crianças com zero doses são aquelas que não receberam a DTP1.</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O principal objetivo da Agenda de Imunização 2030 é tornar a vacinação disponível para todos, em todos os lugares, até 2030. 
Este gráfico mostra as tendências de cobertura da primeira (DTP1) e terceira (DTP3) doses da vacina contra difteria, tétano e tosse convulsa, o número de crianças sem nenhuma dose e a evasão da DTP em Guiné Equatorial.
Em 2025, a cobertura da vacina DTP1 na Guiné Equatorial aumentou para 84%. O número de crianças que não receberam nenhuma dose da vacina DTP (crianças com zero doses) diminuiu de 14 000 em 2024 para 9 000 em 2025.
A cobertura da DTP3 aumentou para 78% em 2025, deixando 12 000 crianças vulneráveis a doenças evitáveis por vacinação.</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foi de 84% e a da DTP3 de 78%, o que deixou 12 000 crianças sem vacinação ou com vacinação incompleta, incluindo 9 000 sem qualquer dose e 3 000 com proteção apenas parcial.</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22501"/>
              <a:ext cx="3397293" cy="546783"/>
            </a:xfrm>
            <a:custGeom>
              <a:avLst/>
              <a:pathLst>
                <a:path w="3397293" h="546783">
                  <a:moveTo>
                    <a:pt x="0" y="437426"/>
                  </a:moveTo>
                  <a:lnTo>
                    <a:pt x="135891" y="437426"/>
                  </a:lnTo>
                  <a:lnTo>
                    <a:pt x="271783" y="459298"/>
                  </a:lnTo>
                  <a:lnTo>
                    <a:pt x="407675" y="459298"/>
                  </a:lnTo>
                  <a:lnTo>
                    <a:pt x="543566" y="481169"/>
                  </a:lnTo>
                  <a:lnTo>
                    <a:pt x="679458" y="481169"/>
                  </a:lnTo>
                  <a:lnTo>
                    <a:pt x="815350" y="503041"/>
                  </a:lnTo>
                  <a:lnTo>
                    <a:pt x="951242" y="503041"/>
                  </a:lnTo>
                  <a:lnTo>
                    <a:pt x="1087133" y="524912"/>
                  </a:lnTo>
                  <a:lnTo>
                    <a:pt x="1223025" y="524912"/>
                  </a:lnTo>
                  <a:lnTo>
                    <a:pt x="1358917" y="546783"/>
                  </a:lnTo>
                  <a:lnTo>
                    <a:pt x="1494809" y="437426"/>
                  </a:lnTo>
                  <a:lnTo>
                    <a:pt x="1630700" y="349941"/>
                  </a:lnTo>
                  <a:lnTo>
                    <a:pt x="1766592" y="240584"/>
                  </a:lnTo>
                  <a:lnTo>
                    <a:pt x="1902484" y="153099"/>
                  </a:lnTo>
                  <a:lnTo>
                    <a:pt x="2038375" y="437426"/>
                  </a:lnTo>
                  <a:lnTo>
                    <a:pt x="2174267" y="153099"/>
                  </a:lnTo>
                  <a:lnTo>
                    <a:pt x="2310159" y="153099"/>
                  </a:lnTo>
                  <a:lnTo>
                    <a:pt x="2446051" y="153099"/>
                  </a:lnTo>
                  <a:lnTo>
                    <a:pt x="2581942" y="153099"/>
                  </a:lnTo>
                  <a:lnTo>
                    <a:pt x="2717834" y="174970"/>
                  </a:lnTo>
                  <a:lnTo>
                    <a:pt x="2853726" y="174970"/>
                  </a:lnTo>
                  <a:lnTo>
                    <a:pt x="2989618" y="174970"/>
                  </a:lnTo>
                  <a:lnTo>
                    <a:pt x="3125509" y="87485"/>
                  </a:lnTo>
                  <a:lnTo>
                    <a:pt x="3261401" y="1968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22501"/>
              <a:ext cx="3397293" cy="546783"/>
            </a:xfrm>
            <a:custGeom>
              <a:avLst/>
              <a:pathLst>
                <a:path w="3397293" h="546783">
                  <a:moveTo>
                    <a:pt x="0" y="437426"/>
                  </a:moveTo>
                  <a:lnTo>
                    <a:pt x="135891" y="437426"/>
                  </a:lnTo>
                  <a:lnTo>
                    <a:pt x="271783" y="459298"/>
                  </a:lnTo>
                  <a:lnTo>
                    <a:pt x="407675" y="459298"/>
                  </a:lnTo>
                  <a:lnTo>
                    <a:pt x="543566" y="481169"/>
                  </a:lnTo>
                  <a:lnTo>
                    <a:pt x="679458" y="481169"/>
                  </a:lnTo>
                  <a:lnTo>
                    <a:pt x="815350" y="503041"/>
                  </a:lnTo>
                  <a:lnTo>
                    <a:pt x="951242" y="503041"/>
                  </a:lnTo>
                  <a:lnTo>
                    <a:pt x="1087133" y="524912"/>
                  </a:lnTo>
                  <a:lnTo>
                    <a:pt x="1223025" y="524912"/>
                  </a:lnTo>
                  <a:lnTo>
                    <a:pt x="1358917" y="546783"/>
                  </a:lnTo>
                  <a:lnTo>
                    <a:pt x="1494809" y="437426"/>
                  </a:lnTo>
                  <a:lnTo>
                    <a:pt x="1630700" y="349941"/>
                  </a:lnTo>
                  <a:lnTo>
                    <a:pt x="1766592" y="240584"/>
                  </a:lnTo>
                  <a:lnTo>
                    <a:pt x="1902484" y="153099"/>
                  </a:lnTo>
                  <a:lnTo>
                    <a:pt x="2038375" y="437426"/>
                  </a:lnTo>
                  <a:lnTo>
                    <a:pt x="2174267" y="153099"/>
                  </a:lnTo>
                  <a:lnTo>
                    <a:pt x="2310159" y="153099"/>
                  </a:lnTo>
                  <a:lnTo>
                    <a:pt x="2446051" y="153099"/>
                  </a:lnTo>
                  <a:lnTo>
                    <a:pt x="2581942" y="153099"/>
                  </a:lnTo>
                  <a:lnTo>
                    <a:pt x="2717834" y="174970"/>
                  </a:lnTo>
                  <a:lnTo>
                    <a:pt x="2853726" y="174970"/>
                  </a:lnTo>
                  <a:lnTo>
                    <a:pt x="2989618" y="174970"/>
                  </a:lnTo>
                  <a:lnTo>
                    <a:pt x="3125509" y="87485"/>
                  </a:lnTo>
                  <a:lnTo>
                    <a:pt x="3261401" y="1968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2222501"/>
              <a:ext cx="3397293" cy="546783"/>
            </a:xfrm>
            <a:custGeom>
              <a:avLst/>
              <a:pathLst>
                <a:path w="3397293" h="546783">
                  <a:moveTo>
                    <a:pt x="0" y="437426"/>
                  </a:moveTo>
                  <a:lnTo>
                    <a:pt x="135891" y="437426"/>
                  </a:lnTo>
                  <a:lnTo>
                    <a:pt x="271783" y="459298"/>
                  </a:lnTo>
                  <a:lnTo>
                    <a:pt x="407675" y="459298"/>
                  </a:lnTo>
                  <a:lnTo>
                    <a:pt x="543566" y="481169"/>
                  </a:lnTo>
                  <a:lnTo>
                    <a:pt x="679458" y="481169"/>
                  </a:lnTo>
                  <a:lnTo>
                    <a:pt x="815350" y="503041"/>
                  </a:lnTo>
                  <a:lnTo>
                    <a:pt x="951242" y="503041"/>
                  </a:lnTo>
                  <a:lnTo>
                    <a:pt x="1087133" y="524912"/>
                  </a:lnTo>
                  <a:lnTo>
                    <a:pt x="1223025" y="524912"/>
                  </a:lnTo>
                  <a:lnTo>
                    <a:pt x="1358917" y="546783"/>
                  </a:lnTo>
                  <a:lnTo>
                    <a:pt x="1494809" y="437426"/>
                  </a:lnTo>
                  <a:lnTo>
                    <a:pt x="1630700" y="349941"/>
                  </a:lnTo>
                  <a:lnTo>
                    <a:pt x="1766592" y="240584"/>
                  </a:lnTo>
                  <a:lnTo>
                    <a:pt x="1902484" y="153099"/>
                  </a:lnTo>
                  <a:lnTo>
                    <a:pt x="2038375" y="437426"/>
                  </a:lnTo>
                  <a:lnTo>
                    <a:pt x="2174267" y="153099"/>
                  </a:lnTo>
                  <a:lnTo>
                    <a:pt x="2310159" y="153099"/>
                  </a:lnTo>
                  <a:lnTo>
                    <a:pt x="2446051" y="153099"/>
                  </a:lnTo>
                  <a:lnTo>
                    <a:pt x="2581942" y="153099"/>
                  </a:lnTo>
                  <a:lnTo>
                    <a:pt x="2717834" y="174970"/>
                  </a:lnTo>
                  <a:lnTo>
                    <a:pt x="2853726" y="174970"/>
                  </a:lnTo>
                  <a:lnTo>
                    <a:pt x="2989618" y="174970"/>
                  </a:lnTo>
                  <a:lnTo>
                    <a:pt x="3125509" y="87485"/>
                  </a:lnTo>
                  <a:lnTo>
                    <a:pt x="3261401" y="1968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642618"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4027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27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020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645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9858" y="4962912"/>
              <a:ext cx="104065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 Equatorial</a:t>
              </a:r>
            </a:p>
          </p:txBody>
        </p:sp>
        <p:sp>
          <p:nvSpPr>
            <p:cNvPr id="60" name="tx60"/>
            <p:cNvSpPr/>
            <p:nvPr/>
          </p:nvSpPr>
          <p:spPr>
            <a:xfrm>
              <a:off x="30691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3160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pl62"/>
            <p:cNvSpPr/>
            <p:nvPr/>
          </p:nvSpPr>
          <p:spPr>
            <a:xfrm>
              <a:off x="5267799" y="4174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600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262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780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874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133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392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650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37326"/>
              <a:ext cx="3397293" cy="1435307"/>
            </a:xfrm>
            <a:custGeom>
              <a:avLst/>
              <a:pathLst>
                <a:path w="3397293" h="1435307">
                  <a:moveTo>
                    <a:pt x="0" y="1148245"/>
                  </a:moveTo>
                  <a:lnTo>
                    <a:pt x="135891" y="1148245"/>
                  </a:lnTo>
                  <a:lnTo>
                    <a:pt x="271783" y="1205658"/>
                  </a:lnTo>
                  <a:lnTo>
                    <a:pt x="407675" y="1205658"/>
                  </a:lnTo>
                  <a:lnTo>
                    <a:pt x="543566" y="1263070"/>
                  </a:lnTo>
                  <a:lnTo>
                    <a:pt x="679458" y="1263070"/>
                  </a:lnTo>
                  <a:lnTo>
                    <a:pt x="815350" y="1320482"/>
                  </a:lnTo>
                  <a:lnTo>
                    <a:pt x="951242" y="1320482"/>
                  </a:lnTo>
                  <a:lnTo>
                    <a:pt x="1087133" y="1377895"/>
                  </a:lnTo>
                  <a:lnTo>
                    <a:pt x="1223025" y="1377895"/>
                  </a:lnTo>
                  <a:lnTo>
                    <a:pt x="1358917" y="1435307"/>
                  </a:lnTo>
                  <a:lnTo>
                    <a:pt x="1494809" y="1148245"/>
                  </a:lnTo>
                  <a:lnTo>
                    <a:pt x="1630700" y="918596"/>
                  </a:lnTo>
                  <a:lnTo>
                    <a:pt x="1766592" y="631535"/>
                  </a:lnTo>
                  <a:lnTo>
                    <a:pt x="1902484" y="401886"/>
                  </a:lnTo>
                  <a:lnTo>
                    <a:pt x="2038375" y="1148245"/>
                  </a:lnTo>
                  <a:lnTo>
                    <a:pt x="2174267" y="401886"/>
                  </a:lnTo>
                  <a:lnTo>
                    <a:pt x="2310159" y="401886"/>
                  </a:lnTo>
                  <a:lnTo>
                    <a:pt x="2446051" y="401886"/>
                  </a:lnTo>
                  <a:lnTo>
                    <a:pt x="2581942" y="401886"/>
                  </a:lnTo>
                  <a:lnTo>
                    <a:pt x="2717834" y="459298"/>
                  </a:lnTo>
                  <a:lnTo>
                    <a:pt x="2853726" y="459298"/>
                  </a:lnTo>
                  <a:lnTo>
                    <a:pt x="2989618" y="459298"/>
                  </a:lnTo>
                  <a:lnTo>
                    <a:pt x="3125509" y="229649"/>
                  </a:lnTo>
                  <a:lnTo>
                    <a:pt x="3261401" y="516710"/>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739212"/>
              <a:ext cx="3397293" cy="516710"/>
            </a:xfrm>
            <a:custGeom>
              <a:avLst/>
              <a:pathLst>
                <a:path w="3397293" h="516710">
                  <a:moveTo>
                    <a:pt x="0" y="516710"/>
                  </a:moveTo>
                  <a:lnTo>
                    <a:pt x="135891" y="459298"/>
                  </a:lnTo>
                  <a:lnTo>
                    <a:pt x="271783" y="459298"/>
                  </a:lnTo>
                  <a:lnTo>
                    <a:pt x="407675" y="401886"/>
                  </a:lnTo>
                  <a:lnTo>
                    <a:pt x="543566" y="344473"/>
                  </a:lnTo>
                  <a:lnTo>
                    <a:pt x="679458" y="287061"/>
                  </a:lnTo>
                  <a:lnTo>
                    <a:pt x="815350" y="229649"/>
                  </a:lnTo>
                  <a:lnTo>
                    <a:pt x="951242" y="229649"/>
                  </a:lnTo>
                  <a:lnTo>
                    <a:pt x="1087133" y="172236"/>
                  </a:lnTo>
                  <a:lnTo>
                    <a:pt x="1223025" y="114824"/>
                  </a:lnTo>
                  <a:lnTo>
                    <a:pt x="1358917" y="114824"/>
                  </a:lnTo>
                  <a:lnTo>
                    <a:pt x="1494809" y="57412"/>
                  </a:lnTo>
                  <a:lnTo>
                    <a:pt x="1630700" y="114824"/>
                  </a:lnTo>
                  <a:lnTo>
                    <a:pt x="1766592" y="114824"/>
                  </a:lnTo>
                  <a:lnTo>
                    <a:pt x="1902484" y="114824"/>
                  </a:lnTo>
                  <a:lnTo>
                    <a:pt x="2038375" y="114824"/>
                  </a:lnTo>
                  <a:lnTo>
                    <a:pt x="2174267" y="57412"/>
                  </a:lnTo>
                  <a:lnTo>
                    <a:pt x="2310159" y="57412"/>
                  </a:lnTo>
                  <a:lnTo>
                    <a:pt x="2446051" y="57412"/>
                  </a:lnTo>
                  <a:lnTo>
                    <a:pt x="2581942" y="0"/>
                  </a:lnTo>
                  <a:lnTo>
                    <a:pt x="2717834" y="172236"/>
                  </a:lnTo>
                  <a:lnTo>
                    <a:pt x="2853726" y="287061"/>
                  </a:lnTo>
                  <a:lnTo>
                    <a:pt x="2989618" y="114824"/>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81799"/>
              <a:ext cx="3397293" cy="1377895"/>
            </a:xfrm>
            <a:custGeom>
              <a:avLst/>
              <a:pathLst>
                <a:path w="3397293" h="1377895">
                  <a:moveTo>
                    <a:pt x="0" y="1377895"/>
                  </a:moveTo>
                  <a:lnTo>
                    <a:pt x="135891" y="1377895"/>
                  </a:lnTo>
                  <a:lnTo>
                    <a:pt x="271783" y="1320482"/>
                  </a:lnTo>
                  <a:lnTo>
                    <a:pt x="407675" y="1205658"/>
                  </a:lnTo>
                  <a:lnTo>
                    <a:pt x="543566" y="1033421"/>
                  </a:lnTo>
                  <a:lnTo>
                    <a:pt x="679458" y="861184"/>
                  </a:lnTo>
                  <a:lnTo>
                    <a:pt x="815350" y="746359"/>
                  </a:lnTo>
                  <a:lnTo>
                    <a:pt x="951242" y="631535"/>
                  </a:lnTo>
                  <a:lnTo>
                    <a:pt x="1087133" y="344473"/>
                  </a:lnTo>
                  <a:lnTo>
                    <a:pt x="1223025" y="114824"/>
                  </a:lnTo>
                  <a:lnTo>
                    <a:pt x="1358917" y="459298"/>
                  </a:lnTo>
                  <a:lnTo>
                    <a:pt x="1494809" y="516710"/>
                  </a:lnTo>
                  <a:lnTo>
                    <a:pt x="1630700" y="574122"/>
                  </a:lnTo>
                  <a:lnTo>
                    <a:pt x="1766592" y="688947"/>
                  </a:lnTo>
                  <a:lnTo>
                    <a:pt x="1902484" y="631535"/>
                  </a:lnTo>
                  <a:lnTo>
                    <a:pt x="2038375" y="574122"/>
                  </a:lnTo>
                  <a:lnTo>
                    <a:pt x="2174267" y="287061"/>
                  </a:lnTo>
                  <a:lnTo>
                    <a:pt x="2310159" y="229649"/>
                  </a:lnTo>
                  <a:lnTo>
                    <a:pt x="2446051" y="114824"/>
                  </a:lnTo>
                  <a:lnTo>
                    <a:pt x="2581942" y="57412"/>
                  </a:lnTo>
                  <a:lnTo>
                    <a:pt x="2717834" y="114824"/>
                  </a:lnTo>
                  <a:lnTo>
                    <a:pt x="2853726" y="401886"/>
                  </a:lnTo>
                  <a:lnTo>
                    <a:pt x="2989618" y="229649"/>
                  </a:lnTo>
                  <a:lnTo>
                    <a:pt x="3125509" y="57412"/>
                  </a:lnTo>
                  <a:lnTo>
                    <a:pt x="3261401"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7392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37326"/>
              <a:ext cx="3397293" cy="1435307"/>
            </a:xfrm>
            <a:custGeom>
              <a:avLst/>
              <a:pathLst>
                <a:path w="3397293" h="1435307">
                  <a:moveTo>
                    <a:pt x="0" y="1148245"/>
                  </a:moveTo>
                  <a:lnTo>
                    <a:pt x="135891" y="1148245"/>
                  </a:lnTo>
                  <a:lnTo>
                    <a:pt x="271783" y="1205658"/>
                  </a:lnTo>
                  <a:lnTo>
                    <a:pt x="407675" y="1205658"/>
                  </a:lnTo>
                  <a:lnTo>
                    <a:pt x="543566" y="1263070"/>
                  </a:lnTo>
                  <a:lnTo>
                    <a:pt x="679458" y="1263070"/>
                  </a:lnTo>
                  <a:lnTo>
                    <a:pt x="815350" y="1320482"/>
                  </a:lnTo>
                  <a:lnTo>
                    <a:pt x="951242" y="1320482"/>
                  </a:lnTo>
                  <a:lnTo>
                    <a:pt x="1087133" y="1377895"/>
                  </a:lnTo>
                  <a:lnTo>
                    <a:pt x="1223025" y="1377895"/>
                  </a:lnTo>
                  <a:lnTo>
                    <a:pt x="1358917" y="1435307"/>
                  </a:lnTo>
                  <a:lnTo>
                    <a:pt x="1494809" y="1148245"/>
                  </a:lnTo>
                  <a:lnTo>
                    <a:pt x="1630700" y="918596"/>
                  </a:lnTo>
                  <a:lnTo>
                    <a:pt x="1766592" y="631535"/>
                  </a:lnTo>
                  <a:lnTo>
                    <a:pt x="1902484" y="401886"/>
                  </a:lnTo>
                  <a:lnTo>
                    <a:pt x="2038375" y="1148245"/>
                  </a:lnTo>
                  <a:lnTo>
                    <a:pt x="2174267" y="401886"/>
                  </a:lnTo>
                  <a:lnTo>
                    <a:pt x="2310159" y="401886"/>
                  </a:lnTo>
                  <a:lnTo>
                    <a:pt x="2446051" y="401886"/>
                  </a:lnTo>
                  <a:lnTo>
                    <a:pt x="2581942" y="401886"/>
                  </a:lnTo>
                  <a:lnTo>
                    <a:pt x="2717834" y="459298"/>
                  </a:lnTo>
                  <a:lnTo>
                    <a:pt x="2853726" y="459298"/>
                  </a:lnTo>
                  <a:lnTo>
                    <a:pt x="2989618" y="459298"/>
                  </a:lnTo>
                  <a:lnTo>
                    <a:pt x="3125509" y="229649"/>
                  </a:lnTo>
                  <a:lnTo>
                    <a:pt x="3261401" y="516710"/>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60291"/>
              <a:ext cx="0" cy="1125280"/>
            </a:xfrm>
            <a:custGeom>
              <a:avLst/>
              <a:pathLst>
                <a:path w="0" h="1125280">
                  <a:moveTo>
                    <a:pt x="0" y="112528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60291"/>
              <a:ext cx="0" cy="1240105"/>
            </a:xfrm>
            <a:custGeom>
              <a:avLst/>
              <a:pathLst>
                <a:path w="0" h="1240105">
                  <a:moveTo>
                    <a:pt x="0" y="124010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60291"/>
              <a:ext cx="0" cy="1412342"/>
            </a:xfrm>
            <a:custGeom>
              <a:avLst/>
              <a:pathLst>
                <a:path w="0" h="1412342">
                  <a:moveTo>
                    <a:pt x="0" y="14123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60291"/>
              <a:ext cx="0" cy="1125280"/>
            </a:xfrm>
            <a:custGeom>
              <a:avLst/>
              <a:pathLst>
                <a:path w="0" h="1125280">
                  <a:moveTo>
                    <a:pt x="0" y="112528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60291"/>
              <a:ext cx="0" cy="378921"/>
            </a:xfrm>
            <a:custGeom>
              <a:avLst/>
              <a:pathLst>
                <a:path w="0" h="378921">
                  <a:moveTo>
                    <a:pt x="0" y="3789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60291"/>
              <a:ext cx="0" cy="493745"/>
            </a:xfrm>
            <a:custGeom>
              <a:avLst/>
              <a:pathLst>
                <a:path w="0" h="493745">
                  <a:moveTo>
                    <a:pt x="0" y="4937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7326"/>
              <a:ext cx="0" cy="22964"/>
            </a:xfrm>
            <a:custGeom>
              <a:avLst/>
              <a:pathLst>
                <a:path w="0" h="22964">
                  <a:moveTo>
                    <a:pt x="0" y="0"/>
                  </a:moveTo>
                  <a:lnTo>
                    <a:pt x="0" y="22964"/>
                  </a:lnTo>
                </a:path>
              </a:pathLst>
            </a:custGeom>
            <a:ln w="13550" cap="flat">
              <a:solidFill>
                <a:srgbClr val="0058AB">
                  <a:alpha val="100000"/>
                </a:srgbClr>
              </a:solidFill>
              <a:prstDash val="dot"/>
              <a:round/>
            </a:ln>
          </p:spPr>
          <p:txBody>
            <a:bodyPr/>
            <a:lstStyle/>
            <a:p/>
          </p:txBody>
        </p:sp>
        <p:sp>
          <p:nvSpPr>
            <p:cNvPr id="90" name="pl90"/>
            <p:cNvSpPr/>
            <p:nvPr/>
          </p:nvSpPr>
          <p:spPr>
            <a:xfrm>
              <a:off x="5437664" y="2337326"/>
              <a:ext cx="3397293" cy="1435307"/>
            </a:xfrm>
            <a:custGeom>
              <a:avLst/>
              <a:pathLst>
                <a:path w="3397293" h="1435307">
                  <a:moveTo>
                    <a:pt x="0" y="1148245"/>
                  </a:moveTo>
                  <a:lnTo>
                    <a:pt x="135891" y="1148245"/>
                  </a:lnTo>
                  <a:lnTo>
                    <a:pt x="271783" y="1205658"/>
                  </a:lnTo>
                  <a:lnTo>
                    <a:pt x="407675" y="1205658"/>
                  </a:lnTo>
                  <a:lnTo>
                    <a:pt x="543566" y="1263070"/>
                  </a:lnTo>
                  <a:lnTo>
                    <a:pt x="679458" y="1263070"/>
                  </a:lnTo>
                  <a:lnTo>
                    <a:pt x="815350" y="1320482"/>
                  </a:lnTo>
                  <a:lnTo>
                    <a:pt x="951242" y="1320482"/>
                  </a:lnTo>
                  <a:lnTo>
                    <a:pt x="1087133" y="1377895"/>
                  </a:lnTo>
                  <a:lnTo>
                    <a:pt x="1223025" y="1377895"/>
                  </a:lnTo>
                  <a:lnTo>
                    <a:pt x="1358917" y="1435307"/>
                  </a:lnTo>
                  <a:lnTo>
                    <a:pt x="1494809" y="1148245"/>
                  </a:lnTo>
                  <a:lnTo>
                    <a:pt x="1630700" y="918596"/>
                  </a:lnTo>
                  <a:lnTo>
                    <a:pt x="1766592" y="631535"/>
                  </a:lnTo>
                  <a:lnTo>
                    <a:pt x="1902484" y="401886"/>
                  </a:lnTo>
                  <a:lnTo>
                    <a:pt x="2038375" y="1148245"/>
                  </a:lnTo>
                  <a:lnTo>
                    <a:pt x="2174267" y="401886"/>
                  </a:lnTo>
                  <a:lnTo>
                    <a:pt x="2310159" y="401886"/>
                  </a:lnTo>
                  <a:lnTo>
                    <a:pt x="2446051" y="401886"/>
                  </a:lnTo>
                  <a:lnTo>
                    <a:pt x="2581942" y="401886"/>
                  </a:lnTo>
                  <a:lnTo>
                    <a:pt x="2717834" y="459298"/>
                  </a:lnTo>
                  <a:lnTo>
                    <a:pt x="2853726" y="459298"/>
                  </a:lnTo>
                  <a:lnTo>
                    <a:pt x="2989618" y="459298"/>
                  </a:lnTo>
                  <a:lnTo>
                    <a:pt x="3125509" y="229649"/>
                  </a:lnTo>
                  <a:lnTo>
                    <a:pt x="3261401" y="516710"/>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9683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38783" y="229688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3" name="tx93"/>
            <p:cNvSpPr/>
            <p:nvPr/>
          </p:nvSpPr>
          <p:spPr>
            <a:xfrm>
              <a:off x="6718241" y="229688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4" name="tx94"/>
            <p:cNvSpPr/>
            <p:nvPr/>
          </p:nvSpPr>
          <p:spPr>
            <a:xfrm>
              <a:off x="7397700" y="229683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7989462"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982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804812" y="22995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902429" y="2757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6426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353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612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870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1129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2" name="pl112"/>
            <p:cNvSpPr/>
            <p:nvPr/>
          </p:nvSpPr>
          <p:spPr>
            <a:xfrm>
              <a:off x="57194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194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1187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8812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86556" y="4962912"/>
              <a:ext cx="104065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 Equatorial</a:t>
              </a:r>
            </a:p>
          </p:txBody>
        </p:sp>
        <p:sp>
          <p:nvSpPr>
            <p:cNvPr id="117" name="tx117"/>
            <p:cNvSpPr/>
            <p:nvPr/>
          </p:nvSpPr>
          <p:spPr>
            <a:xfrm>
              <a:off x="73858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148301"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0" name="pl120"/>
            <p:cNvSpPr/>
            <p:nvPr/>
          </p:nvSpPr>
          <p:spPr>
            <a:xfrm>
              <a:off x="26624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3530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435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007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6983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6267939" cy="114824"/>
            </a:xfrm>
            <a:prstGeom prst="rect">
              <a:avLst/>
            </a:prstGeom>
            <a:solidFill>
              <a:srgbClr val="1CABE2">
                <a:alpha val="80000"/>
              </a:srgbClr>
            </a:solidFill>
          </p:spPr>
          <p:txBody>
            <a:bodyPr/>
            <a:lstStyle/>
            <a:p/>
          </p:txBody>
        </p:sp>
        <p:sp>
          <p:nvSpPr>
            <p:cNvPr id="130" name="rc130"/>
            <p:cNvSpPr/>
            <p:nvPr/>
          </p:nvSpPr>
          <p:spPr>
            <a:xfrm>
              <a:off x="1317178" y="5743865"/>
              <a:ext cx="7321564" cy="114824"/>
            </a:xfrm>
            <a:prstGeom prst="rect">
              <a:avLst/>
            </a:prstGeom>
            <a:solidFill>
              <a:srgbClr val="1CABE2">
                <a:alpha val="80000"/>
              </a:srgbClr>
            </a:solidFill>
          </p:spPr>
          <p:txBody>
            <a:bodyPr/>
            <a:lstStyle/>
            <a:p/>
          </p:txBody>
        </p:sp>
        <p:sp>
          <p:nvSpPr>
            <p:cNvPr id="131" name="rc131"/>
            <p:cNvSpPr/>
            <p:nvPr/>
          </p:nvSpPr>
          <p:spPr>
            <a:xfrm>
              <a:off x="1317178" y="5600334"/>
              <a:ext cx="4737546"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65815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7" name="tx137"/>
            <p:cNvSpPr/>
            <p:nvPr/>
          </p:nvSpPr>
          <p:spPr>
            <a:xfrm>
              <a:off x="627102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951100" y="5330440"/>
              <a:ext cx="3422674"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sem dose, 2019, 2024 e 2025</a:t>
              </a:r>
            </a:p>
          </p:txBody>
        </p:sp>
        <p:sp>
          <p:nvSpPr>
            <p:cNvPr id="139" name="tx139"/>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0" name="tx140"/>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DTP1 na Guiné Equatorial (84 %) foi 6 pontos percentuais inferior à média global (90 %) e 3 pontos percentuais superior à média de todos os países da iniciativa « WCAR » (81 %).
A cobertura nacional da DTP1 foi 7 pontos percentuais superior à de 2019 (77%).
Isto equivale a 9 000 crianças sem nenhuma dose em 2025, em comparação com 12 000 crianças sem nenhuma dose em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na Guiné Equatorial foi de 84% — o que representa um aumento de 7 pontos percentuais em relação a 2019 e uma redução de 6 pontos percentuais em relação à média mundial (90%).</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DTP1 nos países da WCAR, da cobertura mais baixa à mais alta, e a classificação dos 10 países com o maior número de crianças sem nenhuma dose, com base em números absolutos.
Em 2025, a Guiné Equatorial ocupou o 7.º lugar entre 24 países com a cobertura mais baixa da DTP1 (com base em classificações empatadas).
A Guiné Equatorial não figurava entre os 10 países com o maior número de crianças sem nenhuma dose.
Nota: Os países com grandes coortes podem ter um número elevado de crianças sem nenhuma dose,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Guiné Equatorial figurava entre os países com maior cobertura e não se encontrava entre os 10 países com o maior número de crianças sem nenhuma dose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6" name="pl36"/>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F26A21">
                  <a:alpha val="100000"/>
                </a:srgbClr>
              </a:solidFill>
              <a:prstDash val="solid"/>
              <a:round/>
            </a:ln>
          </p:spPr>
          <p:txBody>
            <a:bodyPr/>
            <a:lstStyle/>
            <a:p/>
          </p:txBody>
        </p:sp>
        <p:sp>
          <p:nvSpPr>
            <p:cNvPr id="41" name="pl41"/>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3" name="pl43"/>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4" name="pl44"/>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205130" y="1257470"/>
              <a:ext cx="115992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Camarões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860788" y="1896212"/>
              <a:ext cx="150426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Costa do Marfim (141,000)</a:t>
              </a:r>
            </a:p>
          </p:txBody>
        </p:sp>
        <p:sp>
          <p:nvSpPr>
            <p:cNvPr id="178" name="tx178"/>
            <p:cNvSpPr/>
            <p:nvPr/>
          </p:nvSpPr>
          <p:spPr>
            <a:xfrm>
              <a:off x="1451035" y="2109125"/>
              <a:ext cx="9140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(136,000)</a:t>
              </a:r>
            </a:p>
          </p:txBody>
        </p:sp>
        <p:sp>
          <p:nvSpPr>
            <p:cNvPr id="179" name="tx179"/>
            <p:cNvSpPr/>
            <p:nvPr/>
          </p:nvSpPr>
          <p:spPr>
            <a:xfrm>
              <a:off x="305248" y="2322039"/>
              <a:ext cx="20598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Centro-Africana (116,000)</a:t>
              </a:r>
            </a:p>
          </p:txBody>
        </p:sp>
        <p:sp>
          <p:nvSpPr>
            <p:cNvPr id="180" name="tx180"/>
            <p:cNvSpPr/>
            <p:nvPr/>
          </p:nvSpPr>
          <p:spPr>
            <a:xfrm>
              <a:off x="1500376" y="2534953"/>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Benim (89,000)</a:t>
              </a:r>
            </a:p>
          </p:txBody>
        </p:sp>
        <p:sp>
          <p:nvSpPr>
            <p:cNvPr id="181" name="tx181"/>
            <p:cNvSpPr/>
            <p:nvPr/>
          </p:nvSpPr>
          <p:spPr>
            <a:xfrm>
              <a:off x="1549594" y="2747867"/>
              <a:ext cx="8154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Níger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Mauritânia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Gabão (16,000)</a:t>
              </a:r>
            </a:p>
          </p:txBody>
        </p:sp>
        <p:sp>
          <p:nvSpPr>
            <p:cNvPr id="189" name="tx189"/>
            <p:cNvSpPr/>
            <p:nvPr/>
          </p:nvSpPr>
          <p:spPr>
            <a:xfrm>
              <a:off x="1233104" y="4451177"/>
              <a:ext cx="11319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Serra Leoa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Gâmbia (14,000)</a:t>
              </a:r>
            </a:p>
          </p:txBody>
        </p:sp>
        <p:sp>
          <p:nvSpPr>
            <p:cNvPr id="191" name="tx191"/>
            <p:cNvSpPr/>
            <p:nvPr/>
          </p:nvSpPr>
          <p:spPr>
            <a:xfrm>
              <a:off x="916738" y="4877005"/>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Equatorial (12,000)</a:t>
              </a:r>
            </a:p>
          </p:txBody>
        </p:sp>
        <p:sp>
          <p:nvSpPr>
            <p:cNvPr id="192" name="tx192"/>
            <p:cNvSpPr/>
            <p:nvPr/>
          </p:nvSpPr>
          <p:spPr>
            <a:xfrm>
              <a:off x="1619809" y="5089918"/>
              <a:ext cx="7452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Gana (9,000)</a:t>
              </a:r>
            </a:p>
          </p:txBody>
        </p:sp>
        <p:sp>
          <p:nvSpPr>
            <p:cNvPr id="193" name="tx193"/>
            <p:cNvSpPr/>
            <p:nvPr/>
          </p:nvSpPr>
          <p:spPr>
            <a:xfrm>
              <a:off x="1169991" y="5302832"/>
              <a:ext cx="11950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72789" y="5728660"/>
              <a:ext cx="159226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São Tomé e Príncipe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57470"/>
              <a:ext cx="150426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Costa do Marfim (156,000)</a:t>
              </a:r>
            </a:p>
          </p:txBody>
        </p:sp>
        <p:sp>
          <p:nvSpPr>
            <p:cNvPr id="199" name="tx199"/>
            <p:cNvSpPr/>
            <p:nvPr/>
          </p:nvSpPr>
          <p:spPr>
            <a:xfrm>
              <a:off x="7287203" y="1470384"/>
              <a:ext cx="115992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Camarões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140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(103,000)</a:t>
              </a:r>
            </a:p>
          </p:txBody>
        </p:sp>
        <p:sp>
          <p:nvSpPr>
            <p:cNvPr id="202" name="tx202"/>
            <p:cNvSpPr/>
            <p:nvPr/>
          </p:nvSpPr>
          <p:spPr>
            <a:xfrm>
              <a:off x="7287203" y="2109125"/>
              <a:ext cx="19894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Centro-Africana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Benim (84,000)</a:t>
              </a:r>
            </a:p>
          </p:txBody>
        </p:sp>
        <p:sp>
          <p:nvSpPr>
            <p:cNvPr id="205" name="tx205"/>
            <p:cNvSpPr/>
            <p:nvPr/>
          </p:nvSpPr>
          <p:spPr>
            <a:xfrm>
              <a:off x="7287203" y="2747867"/>
              <a:ext cx="8154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Níger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Gabão (24,000)</a:t>
              </a:r>
            </a:p>
          </p:txBody>
        </p:sp>
        <p:sp>
          <p:nvSpPr>
            <p:cNvPr id="209" name="tx209"/>
            <p:cNvSpPr/>
            <p:nvPr/>
          </p:nvSpPr>
          <p:spPr>
            <a:xfrm>
              <a:off x="7287203" y="3599522"/>
              <a:ext cx="11319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Serra Leoa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Gâmbia (13,000)</a:t>
              </a:r>
            </a:p>
          </p:txBody>
        </p:sp>
        <p:sp>
          <p:nvSpPr>
            <p:cNvPr id="214" name="tx214"/>
            <p:cNvSpPr/>
            <p:nvPr/>
          </p:nvSpPr>
          <p:spPr>
            <a:xfrm>
              <a:off x="7287203" y="4664091"/>
              <a:ext cx="1377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Equatorial (9,000)</a:t>
              </a:r>
            </a:p>
          </p:txBody>
        </p:sp>
        <p:sp>
          <p:nvSpPr>
            <p:cNvPr id="215" name="tx215"/>
            <p:cNvSpPr/>
            <p:nvPr/>
          </p:nvSpPr>
          <p:spPr>
            <a:xfrm>
              <a:off x="7287203" y="4877005"/>
              <a:ext cx="7452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Mauritânia (9,000)</a:t>
              </a:r>
            </a:p>
          </p:txBody>
        </p:sp>
        <p:sp>
          <p:nvSpPr>
            <p:cNvPr id="217" name="tx217"/>
            <p:cNvSpPr/>
            <p:nvPr/>
          </p:nvSpPr>
          <p:spPr>
            <a:xfrm>
              <a:off x="7287203" y="5302832"/>
              <a:ext cx="11950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Guiné-Bissau (6,000)</a:t>
              </a:r>
            </a:p>
          </p:txBody>
        </p:sp>
        <p:sp>
          <p:nvSpPr>
            <p:cNvPr id="218" name="tx218"/>
            <p:cNvSpPr/>
            <p:nvPr/>
          </p:nvSpPr>
          <p:spPr>
            <a:xfrm>
              <a:off x="7287203" y="5515746"/>
              <a:ext cx="16977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São Tomé e Príncipe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9987"/>
              <a:ext cx="6336268"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classificados por número de crianças sem nenhuma dose, WCAR, 2021-2025</a:t>
              </a:r>
            </a:p>
          </p:txBody>
        </p:sp>
        <p:sp>
          <p:nvSpPr>
            <p:cNvPr id="250" name="tx250"/>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51" name="tx251"/>
            <p:cNvSpPr/>
            <p:nvPr/>
          </p:nvSpPr>
          <p:spPr>
            <a:xfrm>
              <a:off x="4408758" y="6569822"/>
              <a:ext cx="46656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 número entre parênteses é o número de crianças que não receberam nenhuma dose.</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a classificação dos países ema região com base no número absoluto de crianças sem nenhuma dose, sendo que a classificação 1 representa o país com o maior número de crianças sem nenhuma dose.
Em 2021, a Guiné Equatorial ocupava o 20.º lugar entre 24 países, com 12 000 crianças que ainda não tinham recebido nenhuma dose.
Em 2025, a Guiné Equatorial ocupava o 19.º lugar entre 24 países, com 9 000 crianças que ainda não tinham recebido nenhuma dose.
Nota: Os números absolutos de crianças sem nenhuma dose baseiam-se numa combinação do desempenho do programa e da dimensão da população-alvo de bebés sobreviventes. Os países podem subir para uma classificação mais elevada, apesar de um declínio no número de crianças sem nenhuma dose, uma vez que a classificação também depende do desempenho de outros países da região.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0650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4874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9098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3321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2762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6986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41209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4450127"/>
              <a:ext cx="204851" cy="235260"/>
            </a:xfrm>
            <a:prstGeom prst="rect">
              <a:avLst/>
            </a:prstGeom>
            <a:solidFill>
              <a:srgbClr val="80BD41">
                <a:alpha val="100000"/>
              </a:srgbClr>
            </a:solidFill>
          </p:spPr>
          <p:txBody>
            <a:bodyPr/>
            <a:lstStyle/>
            <a:p/>
          </p:txBody>
        </p:sp>
        <p:sp>
          <p:nvSpPr>
            <p:cNvPr id="27" name="rc27"/>
            <p:cNvSpPr/>
            <p:nvPr/>
          </p:nvSpPr>
          <p:spPr>
            <a:xfrm>
              <a:off x="1271992" y="4013226"/>
              <a:ext cx="204851" cy="241978"/>
            </a:xfrm>
            <a:prstGeom prst="rect">
              <a:avLst/>
            </a:prstGeom>
            <a:solidFill>
              <a:srgbClr val="0058AB">
                <a:alpha val="100000"/>
              </a:srgbClr>
            </a:solidFill>
          </p:spPr>
          <p:txBody>
            <a:bodyPr/>
            <a:lstStyle/>
            <a:p/>
          </p:txBody>
        </p:sp>
        <p:sp>
          <p:nvSpPr>
            <p:cNvPr id="28" name="rc28"/>
            <p:cNvSpPr/>
            <p:nvPr/>
          </p:nvSpPr>
          <p:spPr>
            <a:xfrm>
              <a:off x="1271992" y="4255205"/>
              <a:ext cx="204851" cy="194921"/>
            </a:xfrm>
            <a:prstGeom prst="rect">
              <a:avLst/>
            </a:prstGeom>
            <a:solidFill>
              <a:srgbClr val="1CABE2">
                <a:alpha val="100000"/>
              </a:srgbClr>
            </a:solidFill>
          </p:spPr>
          <p:txBody>
            <a:bodyPr/>
            <a:lstStyle/>
            <a:p/>
          </p:txBody>
        </p:sp>
        <p:sp>
          <p:nvSpPr>
            <p:cNvPr id="29" name="rc29"/>
            <p:cNvSpPr/>
            <p:nvPr/>
          </p:nvSpPr>
          <p:spPr>
            <a:xfrm>
              <a:off x="1499604" y="4422190"/>
              <a:ext cx="204851" cy="263196"/>
            </a:xfrm>
            <a:prstGeom prst="rect">
              <a:avLst/>
            </a:prstGeom>
            <a:solidFill>
              <a:srgbClr val="80BD41">
                <a:alpha val="100000"/>
              </a:srgbClr>
            </a:solidFill>
          </p:spPr>
          <p:txBody>
            <a:bodyPr/>
            <a:lstStyle/>
            <a:p/>
          </p:txBody>
        </p:sp>
        <p:sp>
          <p:nvSpPr>
            <p:cNvPr id="30" name="rc30"/>
            <p:cNvSpPr/>
            <p:nvPr/>
          </p:nvSpPr>
          <p:spPr>
            <a:xfrm>
              <a:off x="1499604" y="3974049"/>
              <a:ext cx="204851" cy="256073"/>
            </a:xfrm>
            <a:prstGeom prst="rect">
              <a:avLst/>
            </a:prstGeom>
            <a:solidFill>
              <a:srgbClr val="0058AB">
                <a:alpha val="100000"/>
              </a:srgbClr>
            </a:solidFill>
          </p:spPr>
          <p:txBody>
            <a:bodyPr/>
            <a:lstStyle/>
            <a:p/>
          </p:txBody>
        </p:sp>
        <p:sp>
          <p:nvSpPr>
            <p:cNvPr id="31" name="rc31"/>
            <p:cNvSpPr/>
            <p:nvPr/>
          </p:nvSpPr>
          <p:spPr>
            <a:xfrm>
              <a:off x="1499604" y="4230123"/>
              <a:ext cx="204851" cy="192067"/>
            </a:xfrm>
            <a:prstGeom prst="rect">
              <a:avLst/>
            </a:prstGeom>
            <a:solidFill>
              <a:srgbClr val="1CABE2">
                <a:alpha val="100000"/>
              </a:srgbClr>
            </a:solidFill>
          </p:spPr>
          <p:txBody>
            <a:bodyPr/>
            <a:lstStyle/>
            <a:p/>
          </p:txBody>
        </p:sp>
        <p:sp>
          <p:nvSpPr>
            <p:cNvPr id="32" name="rc32"/>
            <p:cNvSpPr/>
            <p:nvPr/>
          </p:nvSpPr>
          <p:spPr>
            <a:xfrm>
              <a:off x="1727217" y="4391501"/>
              <a:ext cx="204851" cy="293885"/>
            </a:xfrm>
            <a:prstGeom prst="rect">
              <a:avLst/>
            </a:prstGeom>
            <a:solidFill>
              <a:srgbClr val="80BD41">
                <a:alpha val="100000"/>
              </a:srgbClr>
            </a:solidFill>
          </p:spPr>
          <p:txBody>
            <a:bodyPr/>
            <a:lstStyle/>
            <a:p/>
          </p:txBody>
        </p:sp>
        <p:sp>
          <p:nvSpPr>
            <p:cNvPr id="33" name="rc33"/>
            <p:cNvSpPr/>
            <p:nvPr/>
          </p:nvSpPr>
          <p:spPr>
            <a:xfrm>
              <a:off x="1727217" y="3931817"/>
              <a:ext cx="204851" cy="278831"/>
            </a:xfrm>
            <a:prstGeom prst="rect">
              <a:avLst/>
            </a:prstGeom>
            <a:solidFill>
              <a:srgbClr val="0058AB">
                <a:alpha val="100000"/>
              </a:srgbClr>
            </a:solidFill>
          </p:spPr>
          <p:txBody>
            <a:bodyPr/>
            <a:lstStyle/>
            <a:p/>
          </p:txBody>
        </p:sp>
        <p:sp>
          <p:nvSpPr>
            <p:cNvPr id="34" name="rc34"/>
            <p:cNvSpPr/>
            <p:nvPr/>
          </p:nvSpPr>
          <p:spPr>
            <a:xfrm>
              <a:off x="1727217" y="4210648"/>
              <a:ext cx="204851" cy="180852"/>
            </a:xfrm>
            <a:prstGeom prst="rect">
              <a:avLst/>
            </a:prstGeom>
            <a:solidFill>
              <a:srgbClr val="1CABE2">
                <a:alpha val="100000"/>
              </a:srgbClr>
            </a:solidFill>
          </p:spPr>
          <p:txBody>
            <a:bodyPr/>
            <a:lstStyle/>
            <a:p/>
          </p:txBody>
        </p:sp>
        <p:sp>
          <p:nvSpPr>
            <p:cNvPr id="35" name="rc35"/>
            <p:cNvSpPr/>
            <p:nvPr/>
          </p:nvSpPr>
          <p:spPr>
            <a:xfrm>
              <a:off x="1954829" y="4358008"/>
              <a:ext cx="204851" cy="327378"/>
            </a:xfrm>
            <a:prstGeom prst="rect">
              <a:avLst/>
            </a:prstGeom>
            <a:solidFill>
              <a:srgbClr val="80BD41">
                <a:alpha val="100000"/>
              </a:srgbClr>
            </a:solidFill>
          </p:spPr>
          <p:txBody>
            <a:bodyPr/>
            <a:lstStyle/>
            <a:p/>
          </p:txBody>
        </p:sp>
        <p:sp>
          <p:nvSpPr>
            <p:cNvPr id="36" name="rc36"/>
            <p:cNvSpPr/>
            <p:nvPr/>
          </p:nvSpPr>
          <p:spPr>
            <a:xfrm>
              <a:off x="1954829" y="3886882"/>
              <a:ext cx="204851" cy="295451"/>
            </a:xfrm>
            <a:prstGeom prst="rect">
              <a:avLst/>
            </a:prstGeom>
            <a:solidFill>
              <a:srgbClr val="0058AB">
                <a:alpha val="100000"/>
              </a:srgbClr>
            </a:solidFill>
          </p:spPr>
          <p:txBody>
            <a:bodyPr/>
            <a:lstStyle/>
            <a:p/>
          </p:txBody>
        </p:sp>
        <p:sp>
          <p:nvSpPr>
            <p:cNvPr id="37" name="rc37"/>
            <p:cNvSpPr/>
            <p:nvPr/>
          </p:nvSpPr>
          <p:spPr>
            <a:xfrm>
              <a:off x="1954829" y="4182333"/>
              <a:ext cx="204851" cy="175674"/>
            </a:xfrm>
            <a:prstGeom prst="rect">
              <a:avLst/>
            </a:prstGeom>
            <a:solidFill>
              <a:srgbClr val="1CABE2">
                <a:alpha val="100000"/>
              </a:srgbClr>
            </a:solidFill>
          </p:spPr>
          <p:txBody>
            <a:bodyPr/>
            <a:lstStyle/>
            <a:p/>
          </p:txBody>
        </p:sp>
        <p:sp>
          <p:nvSpPr>
            <p:cNvPr id="38" name="rc38"/>
            <p:cNvSpPr/>
            <p:nvPr/>
          </p:nvSpPr>
          <p:spPr>
            <a:xfrm>
              <a:off x="2182442" y="4321736"/>
              <a:ext cx="204851" cy="363650"/>
            </a:xfrm>
            <a:prstGeom prst="rect">
              <a:avLst/>
            </a:prstGeom>
            <a:solidFill>
              <a:srgbClr val="80BD41">
                <a:alpha val="100000"/>
              </a:srgbClr>
            </a:solidFill>
          </p:spPr>
          <p:txBody>
            <a:bodyPr/>
            <a:lstStyle/>
            <a:p/>
          </p:txBody>
        </p:sp>
        <p:sp>
          <p:nvSpPr>
            <p:cNvPr id="39" name="rc39"/>
            <p:cNvSpPr/>
            <p:nvPr/>
          </p:nvSpPr>
          <p:spPr>
            <a:xfrm>
              <a:off x="2182442" y="3839673"/>
              <a:ext cx="204851" cy="321367"/>
            </a:xfrm>
            <a:prstGeom prst="rect">
              <a:avLst/>
            </a:prstGeom>
            <a:solidFill>
              <a:srgbClr val="0058AB">
                <a:alpha val="100000"/>
              </a:srgbClr>
            </a:solidFill>
          </p:spPr>
          <p:txBody>
            <a:bodyPr/>
            <a:lstStyle/>
            <a:p/>
          </p:txBody>
        </p:sp>
        <p:sp>
          <p:nvSpPr>
            <p:cNvPr id="40" name="rc40"/>
            <p:cNvSpPr/>
            <p:nvPr/>
          </p:nvSpPr>
          <p:spPr>
            <a:xfrm>
              <a:off x="2182442" y="4161040"/>
              <a:ext cx="204851" cy="160696"/>
            </a:xfrm>
            <a:prstGeom prst="rect">
              <a:avLst/>
            </a:prstGeom>
            <a:solidFill>
              <a:srgbClr val="1CABE2">
                <a:alpha val="100000"/>
              </a:srgbClr>
            </a:solidFill>
          </p:spPr>
          <p:txBody>
            <a:bodyPr/>
            <a:lstStyle/>
            <a:p/>
          </p:txBody>
        </p:sp>
        <p:sp>
          <p:nvSpPr>
            <p:cNvPr id="41" name="rc41"/>
            <p:cNvSpPr/>
            <p:nvPr/>
          </p:nvSpPr>
          <p:spPr>
            <a:xfrm>
              <a:off x="2410055" y="4292108"/>
              <a:ext cx="204851" cy="393278"/>
            </a:xfrm>
            <a:prstGeom prst="rect">
              <a:avLst/>
            </a:prstGeom>
            <a:solidFill>
              <a:srgbClr val="80BD41">
                <a:alpha val="100000"/>
              </a:srgbClr>
            </a:solidFill>
          </p:spPr>
          <p:txBody>
            <a:bodyPr/>
            <a:lstStyle/>
            <a:p/>
          </p:txBody>
        </p:sp>
        <p:sp>
          <p:nvSpPr>
            <p:cNvPr id="42" name="rc42"/>
            <p:cNvSpPr/>
            <p:nvPr/>
          </p:nvSpPr>
          <p:spPr>
            <a:xfrm>
              <a:off x="2410055" y="3791555"/>
              <a:ext cx="204851" cy="339654"/>
            </a:xfrm>
            <a:prstGeom prst="rect">
              <a:avLst/>
            </a:prstGeom>
            <a:solidFill>
              <a:srgbClr val="0058AB">
                <a:alpha val="100000"/>
              </a:srgbClr>
            </a:solidFill>
          </p:spPr>
          <p:txBody>
            <a:bodyPr/>
            <a:lstStyle/>
            <a:p/>
          </p:txBody>
        </p:sp>
        <p:sp>
          <p:nvSpPr>
            <p:cNvPr id="43" name="rc43"/>
            <p:cNvSpPr/>
            <p:nvPr/>
          </p:nvSpPr>
          <p:spPr>
            <a:xfrm>
              <a:off x="2410055" y="4131210"/>
              <a:ext cx="204851" cy="160898"/>
            </a:xfrm>
            <a:prstGeom prst="rect">
              <a:avLst/>
            </a:prstGeom>
            <a:solidFill>
              <a:srgbClr val="1CABE2">
                <a:alpha val="100000"/>
              </a:srgbClr>
            </a:solidFill>
          </p:spPr>
          <p:txBody>
            <a:bodyPr/>
            <a:lstStyle/>
            <a:p/>
          </p:txBody>
        </p:sp>
        <p:sp>
          <p:nvSpPr>
            <p:cNvPr id="44" name="rc44"/>
            <p:cNvSpPr/>
            <p:nvPr/>
          </p:nvSpPr>
          <p:spPr>
            <a:xfrm>
              <a:off x="2637667" y="4257225"/>
              <a:ext cx="204851" cy="428161"/>
            </a:xfrm>
            <a:prstGeom prst="rect">
              <a:avLst/>
            </a:prstGeom>
            <a:solidFill>
              <a:srgbClr val="80BD41">
                <a:alpha val="100000"/>
              </a:srgbClr>
            </a:solidFill>
          </p:spPr>
          <p:txBody>
            <a:bodyPr/>
            <a:lstStyle/>
            <a:p/>
          </p:txBody>
        </p:sp>
        <p:sp>
          <p:nvSpPr>
            <p:cNvPr id="45" name="rc45"/>
            <p:cNvSpPr/>
            <p:nvPr/>
          </p:nvSpPr>
          <p:spPr>
            <a:xfrm>
              <a:off x="2637667" y="3754576"/>
              <a:ext cx="204851" cy="363018"/>
            </a:xfrm>
            <a:prstGeom prst="rect">
              <a:avLst/>
            </a:prstGeom>
            <a:solidFill>
              <a:srgbClr val="0058AB">
                <a:alpha val="100000"/>
              </a:srgbClr>
            </a:solidFill>
          </p:spPr>
          <p:txBody>
            <a:bodyPr/>
            <a:lstStyle/>
            <a:p/>
          </p:txBody>
        </p:sp>
        <p:sp>
          <p:nvSpPr>
            <p:cNvPr id="46" name="rc46"/>
            <p:cNvSpPr/>
            <p:nvPr/>
          </p:nvSpPr>
          <p:spPr>
            <a:xfrm>
              <a:off x="2637667" y="4117595"/>
              <a:ext cx="204851" cy="139630"/>
            </a:xfrm>
            <a:prstGeom prst="rect">
              <a:avLst/>
            </a:prstGeom>
            <a:solidFill>
              <a:srgbClr val="1CABE2">
                <a:alpha val="100000"/>
              </a:srgbClr>
            </a:solidFill>
          </p:spPr>
          <p:txBody>
            <a:bodyPr/>
            <a:lstStyle/>
            <a:p/>
          </p:txBody>
        </p:sp>
        <p:sp>
          <p:nvSpPr>
            <p:cNvPr id="47" name="rc47"/>
            <p:cNvSpPr/>
            <p:nvPr/>
          </p:nvSpPr>
          <p:spPr>
            <a:xfrm>
              <a:off x="2865280" y="4220550"/>
              <a:ext cx="204851" cy="464836"/>
            </a:xfrm>
            <a:prstGeom prst="rect">
              <a:avLst/>
            </a:prstGeom>
            <a:solidFill>
              <a:srgbClr val="80BD41">
                <a:alpha val="100000"/>
              </a:srgbClr>
            </a:solidFill>
          </p:spPr>
          <p:txBody>
            <a:bodyPr/>
            <a:lstStyle/>
            <a:p/>
          </p:txBody>
        </p:sp>
        <p:sp>
          <p:nvSpPr>
            <p:cNvPr id="48" name="rc48"/>
            <p:cNvSpPr/>
            <p:nvPr/>
          </p:nvSpPr>
          <p:spPr>
            <a:xfrm>
              <a:off x="2865280" y="3716966"/>
              <a:ext cx="204851" cy="377694"/>
            </a:xfrm>
            <a:prstGeom prst="rect">
              <a:avLst/>
            </a:prstGeom>
            <a:solidFill>
              <a:srgbClr val="0058AB">
                <a:alpha val="100000"/>
              </a:srgbClr>
            </a:solidFill>
          </p:spPr>
          <p:txBody>
            <a:bodyPr/>
            <a:lstStyle/>
            <a:p/>
          </p:txBody>
        </p:sp>
        <p:sp>
          <p:nvSpPr>
            <p:cNvPr id="49" name="rc49"/>
            <p:cNvSpPr/>
            <p:nvPr/>
          </p:nvSpPr>
          <p:spPr>
            <a:xfrm>
              <a:off x="2865280" y="4094660"/>
              <a:ext cx="204851" cy="125889"/>
            </a:xfrm>
            <a:prstGeom prst="rect">
              <a:avLst/>
            </a:prstGeom>
            <a:solidFill>
              <a:srgbClr val="1CABE2">
                <a:alpha val="100000"/>
              </a:srgbClr>
            </a:solidFill>
          </p:spPr>
          <p:txBody>
            <a:bodyPr/>
            <a:lstStyle/>
            <a:p/>
          </p:txBody>
        </p:sp>
        <p:sp>
          <p:nvSpPr>
            <p:cNvPr id="50" name="rc50"/>
            <p:cNvSpPr/>
            <p:nvPr/>
          </p:nvSpPr>
          <p:spPr>
            <a:xfrm>
              <a:off x="3092892" y="4182485"/>
              <a:ext cx="204851" cy="502901"/>
            </a:xfrm>
            <a:prstGeom prst="rect">
              <a:avLst/>
            </a:prstGeom>
            <a:solidFill>
              <a:srgbClr val="80BD41">
                <a:alpha val="100000"/>
              </a:srgbClr>
            </a:solidFill>
          </p:spPr>
          <p:txBody>
            <a:bodyPr/>
            <a:lstStyle/>
            <a:p/>
          </p:txBody>
        </p:sp>
        <p:sp>
          <p:nvSpPr>
            <p:cNvPr id="51" name="rc51"/>
            <p:cNvSpPr/>
            <p:nvPr/>
          </p:nvSpPr>
          <p:spPr>
            <a:xfrm>
              <a:off x="3092892" y="3679583"/>
              <a:ext cx="204851" cy="402321"/>
            </a:xfrm>
            <a:prstGeom prst="rect">
              <a:avLst/>
            </a:prstGeom>
            <a:solidFill>
              <a:srgbClr val="0058AB">
                <a:alpha val="100000"/>
              </a:srgbClr>
            </a:solidFill>
          </p:spPr>
          <p:txBody>
            <a:bodyPr/>
            <a:lstStyle/>
            <a:p/>
          </p:txBody>
        </p:sp>
        <p:sp>
          <p:nvSpPr>
            <p:cNvPr id="52" name="rc52"/>
            <p:cNvSpPr/>
            <p:nvPr/>
          </p:nvSpPr>
          <p:spPr>
            <a:xfrm>
              <a:off x="3092892" y="4081904"/>
              <a:ext cx="204851" cy="100580"/>
            </a:xfrm>
            <a:prstGeom prst="rect">
              <a:avLst/>
            </a:prstGeom>
            <a:solidFill>
              <a:srgbClr val="1CABE2">
                <a:alpha val="100000"/>
              </a:srgbClr>
            </a:solidFill>
          </p:spPr>
          <p:txBody>
            <a:bodyPr/>
            <a:lstStyle/>
            <a:p/>
          </p:txBody>
        </p:sp>
        <p:sp>
          <p:nvSpPr>
            <p:cNvPr id="53" name="rc53"/>
            <p:cNvSpPr/>
            <p:nvPr/>
          </p:nvSpPr>
          <p:spPr>
            <a:xfrm>
              <a:off x="3320505" y="4143106"/>
              <a:ext cx="204851" cy="542280"/>
            </a:xfrm>
            <a:prstGeom prst="rect">
              <a:avLst/>
            </a:prstGeom>
            <a:solidFill>
              <a:srgbClr val="80BD41">
                <a:alpha val="100000"/>
              </a:srgbClr>
            </a:solidFill>
          </p:spPr>
          <p:txBody>
            <a:bodyPr/>
            <a:lstStyle/>
            <a:p/>
          </p:txBody>
        </p:sp>
        <p:sp>
          <p:nvSpPr>
            <p:cNvPr id="54" name="rc54"/>
            <p:cNvSpPr/>
            <p:nvPr/>
          </p:nvSpPr>
          <p:spPr>
            <a:xfrm>
              <a:off x="3320505" y="3642528"/>
              <a:ext cx="204851" cy="417148"/>
            </a:xfrm>
            <a:prstGeom prst="rect">
              <a:avLst/>
            </a:prstGeom>
            <a:solidFill>
              <a:srgbClr val="0058AB">
                <a:alpha val="100000"/>
              </a:srgbClr>
            </a:solidFill>
          </p:spPr>
          <p:txBody>
            <a:bodyPr/>
            <a:lstStyle/>
            <a:p/>
          </p:txBody>
        </p:sp>
        <p:sp>
          <p:nvSpPr>
            <p:cNvPr id="55" name="rc55"/>
            <p:cNvSpPr/>
            <p:nvPr/>
          </p:nvSpPr>
          <p:spPr>
            <a:xfrm>
              <a:off x="3320505" y="4059677"/>
              <a:ext cx="204851" cy="83429"/>
            </a:xfrm>
            <a:prstGeom prst="rect">
              <a:avLst/>
            </a:prstGeom>
            <a:solidFill>
              <a:srgbClr val="1CABE2">
                <a:alpha val="100000"/>
              </a:srgbClr>
            </a:solidFill>
          </p:spPr>
          <p:txBody>
            <a:bodyPr/>
            <a:lstStyle/>
            <a:p/>
          </p:txBody>
        </p:sp>
        <p:sp>
          <p:nvSpPr>
            <p:cNvPr id="56" name="rc56"/>
            <p:cNvSpPr/>
            <p:nvPr/>
          </p:nvSpPr>
          <p:spPr>
            <a:xfrm>
              <a:off x="3548117" y="4102819"/>
              <a:ext cx="204851" cy="582568"/>
            </a:xfrm>
            <a:prstGeom prst="rect">
              <a:avLst/>
            </a:prstGeom>
            <a:solidFill>
              <a:srgbClr val="80BD41">
                <a:alpha val="100000"/>
              </a:srgbClr>
            </a:solidFill>
          </p:spPr>
          <p:txBody>
            <a:bodyPr/>
            <a:lstStyle/>
            <a:p/>
          </p:txBody>
        </p:sp>
        <p:sp>
          <p:nvSpPr>
            <p:cNvPr id="57" name="rc57"/>
            <p:cNvSpPr/>
            <p:nvPr/>
          </p:nvSpPr>
          <p:spPr>
            <a:xfrm>
              <a:off x="3548117" y="3606560"/>
              <a:ext cx="204851" cy="442331"/>
            </a:xfrm>
            <a:prstGeom prst="rect">
              <a:avLst/>
            </a:prstGeom>
            <a:solidFill>
              <a:srgbClr val="0058AB">
                <a:alpha val="100000"/>
              </a:srgbClr>
            </a:solidFill>
          </p:spPr>
          <p:txBody>
            <a:bodyPr/>
            <a:lstStyle/>
            <a:p/>
          </p:txBody>
        </p:sp>
        <p:sp>
          <p:nvSpPr>
            <p:cNvPr id="58" name="rc58"/>
            <p:cNvSpPr/>
            <p:nvPr/>
          </p:nvSpPr>
          <p:spPr>
            <a:xfrm>
              <a:off x="3548117" y="4048891"/>
              <a:ext cx="204851" cy="53927"/>
            </a:xfrm>
            <a:prstGeom prst="rect">
              <a:avLst/>
            </a:prstGeom>
            <a:solidFill>
              <a:srgbClr val="1CABE2">
                <a:alpha val="100000"/>
              </a:srgbClr>
            </a:solidFill>
          </p:spPr>
          <p:txBody>
            <a:bodyPr/>
            <a:lstStyle/>
            <a:p/>
          </p:txBody>
        </p:sp>
        <p:sp>
          <p:nvSpPr>
            <p:cNvPr id="59" name="rc59"/>
            <p:cNvSpPr/>
            <p:nvPr/>
          </p:nvSpPr>
          <p:spPr>
            <a:xfrm>
              <a:off x="3775730" y="4084658"/>
              <a:ext cx="204851" cy="600729"/>
            </a:xfrm>
            <a:prstGeom prst="rect">
              <a:avLst/>
            </a:prstGeom>
            <a:solidFill>
              <a:srgbClr val="80BD41">
                <a:alpha val="100000"/>
              </a:srgbClr>
            </a:solidFill>
          </p:spPr>
          <p:txBody>
            <a:bodyPr/>
            <a:lstStyle/>
            <a:p/>
          </p:txBody>
        </p:sp>
        <p:sp>
          <p:nvSpPr>
            <p:cNvPr id="60" name="rc60"/>
            <p:cNvSpPr/>
            <p:nvPr/>
          </p:nvSpPr>
          <p:spPr>
            <a:xfrm>
              <a:off x="3775730" y="3572940"/>
              <a:ext cx="204851" cy="400477"/>
            </a:xfrm>
            <a:prstGeom prst="rect">
              <a:avLst/>
            </a:prstGeom>
            <a:solidFill>
              <a:srgbClr val="0058AB">
                <a:alpha val="100000"/>
              </a:srgbClr>
            </a:solidFill>
          </p:spPr>
          <p:txBody>
            <a:bodyPr/>
            <a:lstStyle/>
            <a:p/>
          </p:txBody>
        </p:sp>
        <p:sp>
          <p:nvSpPr>
            <p:cNvPr id="61" name="rc61"/>
            <p:cNvSpPr/>
            <p:nvPr/>
          </p:nvSpPr>
          <p:spPr>
            <a:xfrm>
              <a:off x="3775730" y="3973418"/>
              <a:ext cx="204851" cy="111239"/>
            </a:xfrm>
            <a:prstGeom prst="rect">
              <a:avLst/>
            </a:prstGeom>
            <a:solidFill>
              <a:srgbClr val="1CABE2">
                <a:alpha val="100000"/>
              </a:srgbClr>
            </a:solidFill>
          </p:spPr>
          <p:txBody>
            <a:bodyPr/>
            <a:lstStyle/>
            <a:p/>
          </p:txBody>
        </p:sp>
        <p:sp>
          <p:nvSpPr>
            <p:cNvPr id="62" name="rc62"/>
            <p:cNvSpPr/>
            <p:nvPr/>
          </p:nvSpPr>
          <p:spPr>
            <a:xfrm>
              <a:off x="4003342" y="4071043"/>
              <a:ext cx="204851" cy="614343"/>
            </a:xfrm>
            <a:prstGeom prst="rect">
              <a:avLst/>
            </a:prstGeom>
            <a:solidFill>
              <a:srgbClr val="80BD41">
                <a:alpha val="100000"/>
              </a:srgbClr>
            </a:solidFill>
          </p:spPr>
          <p:txBody>
            <a:bodyPr/>
            <a:lstStyle/>
            <a:p/>
          </p:txBody>
        </p:sp>
        <p:sp>
          <p:nvSpPr>
            <p:cNvPr id="63" name="rc63"/>
            <p:cNvSpPr/>
            <p:nvPr/>
          </p:nvSpPr>
          <p:spPr>
            <a:xfrm>
              <a:off x="4003342" y="3547732"/>
              <a:ext cx="204851" cy="364054"/>
            </a:xfrm>
            <a:prstGeom prst="rect">
              <a:avLst/>
            </a:prstGeom>
            <a:solidFill>
              <a:srgbClr val="0058AB">
                <a:alpha val="100000"/>
              </a:srgbClr>
            </a:solidFill>
          </p:spPr>
          <p:txBody>
            <a:bodyPr/>
            <a:lstStyle/>
            <a:p/>
          </p:txBody>
        </p:sp>
        <p:sp>
          <p:nvSpPr>
            <p:cNvPr id="64" name="rc64"/>
            <p:cNvSpPr/>
            <p:nvPr/>
          </p:nvSpPr>
          <p:spPr>
            <a:xfrm>
              <a:off x="4003342" y="3911787"/>
              <a:ext cx="204851" cy="159256"/>
            </a:xfrm>
            <a:prstGeom prst="rect">
              <a:avLst/>
            </a:prstGeom>
            <a:solidFill>
              <a:srgbClr val="1CABE2">
                <a:alpha val="100000"/>
              </a:srgbClr>
            </a:solidFill>
          </p:spPr>
          <p:txBody>
            <a:bodyPr/>
            <a:lstStyle/>
            <a:p/>
          </p:txBody>
        </p:sp>
        <p:sp>
          <p:nvSpPr>
            <p:cNvPr id="65" name="rc65"/>
            <p:cNvSpPr/>
            <p:nvPr/>
          </p:nvSpPr>
          <p:spPr>
            <a:xfrm>
              <a:off x="4230955" y="4069780"/>
              <a:ext cx="204851" cy="615606"/>
            </a:xfrm>
            <a:prstGeom prst="rect">
              <a:avLst/>
            </a:prstGeom>
            <a:solidFill>
              <a:srgbClr val="80BD41">
                <a:alpha val="100000"/>
              </a:srgbClr>
            </a:solidFill>
          </p:spPr>
          <p:txBody>
            <a:bodyPr/>
            <a:lstStyle/>
            <a:p/>
          </p:txBody>
        </p:sp>
        <p:sp>
          <p:nvSpPr>
            <p:cNvPr id="66" name="rc66"/>
            <p:cNvSpPr/>
            <p:nvPr/>
          </p:nvSpPr>
          <p:spPr>
            <a:xfrm>
              <a:off x="4230955" y="3523888"/>
              <a:ext cx="204851" cy="313612"/>
            </a:xfrm>
            <a:prstGeom prst="rect">
              <a:avLst/>
            </a:prstGeom>
            <a:solidFill>
              <a:srgbClr val="0058AB">
                <a:alpha val="100000"/>
              </a:srgbClr>
            </a:solidFill>
          </p:spPr>
          <p:txBody>
            <a:bodyPr/>
            <a:lstStyle/>
            <a:p/>
          </p:txBody>
        </p:sp>
        <p:sp>
          <p:nvSpPr>
            <p:cNvPr id="67" name="rc67"/>
            <p:cNvSpPr/>
            <p:nvPr/>
          </p:nvSpPr>
          <p:spPr>
            <a:xfrm>
              <a:off x="4230955" y="3837501"/>
              <a:ext cx="204851" cy="232279"/>
            </a:xfrm>
            <a:prstGeom prst="rect">
              <a:avLst/>
            </a:prstGeom>
            <a:solidFill>
              <a:srgbClr val="1CABE2">
                <a:alpha val="100000"/>
              </a:srgbClr>
            </a:solidFill>
          </p:spPr>
          <p:txBody>
            <a:bodyPr/>
            <a:lstStyle/>
            <a:p/>
          </p:txBody>
        </p:sp>
        <p:sp>
          <p:nvSpPr>
            <p:cNvPr id="68" name="rc68"/>
            <p:cNvSpPr/>
            <p:nvPr/>
          </p:nvSpPr>
          <p:spPr>
            <a:xfrm>
              <a:off x="4458568" y="4057959"/>
              <a:ext cx="204851" cy="627427"/>
            </a:xfrm>
            <a:prstGeom prst="rect">
              <a:avLst/>
            </a:prstGeom>
            <a:solidFill>
              <a:srgbClr val="80BD41">
                <a:alpha val="100000"/>
              </a:srgbClr>
            </a:solidFill>
          </p:spPr>
          <p:txBody>
            <a:bodyPr/>
            <a:lstStyle/>
            <a:p/>
          </p:txBody>
        </p:sp>
        <p:sp>
          <p:nvSpPr>
            <p:cNvPr id="69" name="rc69"/>
            <p:cNvSpPr/>
            <p:nvPr/>
          </p:nvSpPr>
          <p:spPr>
            <a:xfrm>
              <a:off x="4458568" y="3501584"/>
              <a:ext cx="204851" cy="272264"/>
            </a:xfrm>
            <a:prstGeom prst="rect">
              <a:avLst/>
            </a:prstGeom>
            <a:solidFill>
              <a:srgbClr val="0058AB">
                <a:alpha val="100000"/>
              </a:srgbClr>
            </a:solidFill>
          </p:spPr>
          <p:txBody>
            <a:bodyPr/>
            <a:lstStyle/>
            <a:p/>
          </p:txBody>
        </p:sp>
        <p:sp>
          <p:nvSpPr>
            <p:cNvPr id="70" name="rc70"/>
            <p:cNvSpPr/>
            <p:nvPr/>
          </p:nvSpPr>
          <p:spPr>
            <a:xfrm>
              <a:off x="4458568" y="3773849"/>
              <a:ext cx="204851" cy="284110"/>
            </a:xfrm>
            <a:prstGeom prst="rect">
              <a:avLst/>
            </a:prstGeom>
            <a:solidFill>
              <a:srgbClr val="1CABE2">
                <a:alpha val="100000"/>
              </a:srgbClr>
            </a:solidFill>
          </p:spPr>
          <p:txBody>
            <a:bodyPr/>
            <a:lstStyle/>
            <a:p/>
          </p:txBody>
        </p:sp>
        <p:sp>
          <p:nvSpPr>
            <p:cNvPr id="71" name="rc71"/>
            <p:cNvSpPr/>
            <p:nvPr/>
          </p:nvSpPr>
          <p:spPr>
            <a:xfrm>
              <a:off x="4686180" y="4203525"/>
              <a:ext cx="204851" cy="481861"/>
            </a:xfrm>
            <a:prstGeom prst="rect">
              <a:avLst/>
            </a:prstGeom>
            <a:solidFill>
              <a:srgbClr val="80BD41">
                <a:alpha val="100000"/>
              </a:srgbClr>
            </a:solidFill>
          </p:spPr>
          <p:txBody>
            <a:bodyPr/>
            <a:lstStyle/>
            <a:p/>
          </p:txBody>
        </p:sp>
        <p:sp>
          <p:nvSpPr>
            <p:cNvPr id="72" name="rc72"/>
            <p:cNvSpPr/>
            <p:nvPr/>
          </p:nvSpPr>
          <p:spPr>
            <a:xfrm>
              <a:off x="4686180" y="3480746"/>
              <a:ext cx="204851" cy="433667"/>
            </a:xfrm>
            <a:prstGeom prst="rect">
              <a:avLst/>
            </a:prstGeom>
            <a:solidFill>
              <a:srgbClr val="0058AB">
                <a:alpha val="100000"/>
              </a:srgbClr>
            </a:solidFill>
          </p:spPr>
          <p:txBody>
            <a:bodyPr/>
            <a:lstStyle/>
            <a:p/>
          </p:txBody>
        </p:sp>
        <p:sp>
          <p:nvSpPr>
            <p:cNvPr id="73" name="rc73"/>
            <p:cNvSpPr/>
            <p:nvPr/>
          </p:nvSpPr>
          <p:spPr>
            <a:xfrm>
              <a:off x="4686180" y="3914414"/>
              <a:ext cx="204851" cy="289111"/>
            </a:xfrm>
            <a:prstGeom prst="rect">
              <a:avLst/>
            </a:prstGeom>
            <a:solidFill>
              <a:srgbClr val="1CABE2">
                <a:alpha val="100000"/>
              </a:srgbClr>
            </a:solidFill>
          </p:spPr>
          <p:txBody>
            <a:bodyPr/>
            <a:lstStyle/>
            <a:p/>
          </p:txBody>
        </p:sp>
        <p:sp>
          <p:nvSpPr>
            <p:cNvPr id="74" name="rc74"/>
            <p:cNvSpPr/>
            <p:nvPr/>
          </p:nvSpPr>
          <p:spPr>
            <a:xfrm>
              <a:off x="4913793" y="4036565"/>
              <a:ext cx="204851" cy="648821"/>
            </a:xfrm>
            <a:prstGeom prst="rect">
              <a:avLst/>
            </a:prstGeom>
            <a:solidFill>
              <a:srgbClr val="80BD41">
                <a:alpha val="100000"/>
              </a:srgbClr>
            </a:solidFill>
          </p:spPr>
          <p:txBody>
            <a:bodyPr/>
            <a:lstStyle/>
            <a:p/>
          </p:txBody>
        </p:sp>
        <p:sp>
          <p:nvSpPr>
            <p:cNvPr id="75" name="rc75"/>
            <p:cNvSpPr/>
            <p:nvPr/>
          </p:nvSpPr>
          <p:spPr>
            <a:xfrm>
              <a:off x="4913793" y="3461196"/>
              <a:ext cx="204851" cy="281559"/>
            </a:xfrm>
            <a:prstGeom prst="rect">
              <a:avLst/>
            </a:prstGeom>
            <a:solidFill>
              <a:srgbClr val="0058AB">
                <a:alpha val="100000"/>
              </a:srgbClr>
            </a:solidFill>
          </p:spPr>
          <p:txBody>
            <a:bodyPr/>
            <a:lstStyle/>
            <a:p/>
          </p:txBody>
        </p:sp>
        <p:sp>
          <p:nvSpPr>
            <p:cNvPr id="76" name="rc76"/>
            <p:cNvSpPr/>
            <p:nvPr/>
          </p:nvSpPr>
          <p:spPr>
            <a:xfrm>
              <a:off x="4913793" y="3742755"/>
              <a:ext cx="204851" cy="293809"/>
            </a:xfrm>
            <a:prstGeom prst="rect">
              <a:avLst/>
            </a:prstGeom>
            <a:solidFill>
              <a:srgbClr val="1CABE2">
                <a:alpha val="100000"/>
              </a:srgbClr>
            </a:solidFill>
          </p:spPr>
          <p:txBody>
            <a:bodyPr/>
            <a:lstStyle/>
            <a:p/>
          </p:txBody>
        </p:sp>
        <p:sp>
          <p:nvSpPr>
            <p:cNvPr id="77" name="rc77"/>
            <p:cNvSpPr/>
            <p:nvPr/>
          </p:nvSpPr>
          <p:spPr>
            <a:xfrm>
              <a:off x="5141405" y="3989634"/>
              <a:ext cx="204851" cy="695752"/>
            </a:xfrm>
            <a:prstGeom prst="rect">
              <a:avLst/>
            </a:prstGeom>
            <a:solidFill>
              <a:srgbClr val="80BD41">
                <a:alpha val="100000"/>
              </a:srgbClr>
            </a:solidFill>
          </p:spPr>
          <p:txBody>
            <a:bodyPr/>
            <a:lstStyle/>
            <a:p/>
          </p:txBody>
        </p:sp>
        <p:sp>
          <p:nvSpPr>
            <p:cNvPr id="78" name="rc78"/>
            <p:cNvSpPr/>
            <p:nvPr/>
          </p:nvSpPr>
          <p:spPr>
            <a:xfrm>
              <a:off x="5141405" y="3442959"/>
              <a:ext cx="204851" cy="285752"/>
            </a:xfrm>
            <a:prstGeom prst="rect">
              <a:avLst/>
            </a:prstGeom>
            <a:solidFill>
              <a:srgbClr val="0058AB">
                <a:alpha val="100000"/>
              </a:srgbClr>
            </a:solidFill>
          </p:spPr>
          <p:txBody>
            <a:bodyPr/>
            <a:lstStyle/>
            <a:p/>
          </p:txBody>
        </p:sp>
        <p:sp>
          <p:nvSpPr>
            <p:cNvPr id="79" name="rc79"/>
            <p:cNvSpPr/>
            <p:nvPr/>
          </p:nvSpPr>
          <p:spPr>
            <a:xfrm>
              <a:off x="5141405" y="3728711"/>
              <a:ext cx="204851" cy="260922"/>
            </a:xfrm>
            <a:prstGeom prst="rect">
              <a:avLst/>
            </a:prstGeom>
            <a:solidFill>
              <a:srgbClr val="1CABE2">
                <a:alpha val="100000"/>
              </a:srgbClr>
            </a:solidFill>
          </p:spPr>
          <p:txBody>
            <a:bodyPr/>
            <a:lstStyle/>
            <a:p/>
          </p:txBody>
        </p:sp>
        <p:sp>
          <p:nvSpPr>
            <p:cNvPr id="80" name="rc80"/>
            <p:cNvSpPr/>
            <p:nvPr/>
          </p:nvSpPr>
          <p:spPr>
            <a:xfrm>
              <a:off x="5369018" y="3941592"/>
              <a:ext cx="204851" cy="743794"/>
            </a:xfrm>
            <a:prstGeom prst="rect">
              <a:avLst/>
            </a:prstGeom>
            <a:solidFill>
              <a:srgbClr val="80BD41">
                <a:alpha val="100000"/>
              </a:srgbClr>
            </a:solidFill>
          </p:spPr>
          <p:txBody>
            <a:bodyPr/>
            <a:lstStyle/>
            <a:p/>
          </p:txBody>
        </p:sp>
        <p:sp>
          <p:nvSpPr>
            <p:cNvPr id="81" name="rc81"/>
            <p:cNvSpPr/>
            <p:nvPr/>
          </p:nvSpPr>
          <p:spPr>
            <a:xfrm>
              <a:off x="5369018" y="3424697"/>
              <a:ext cx="204851" cy="289970"/>
            </a:xfrm>
            <a:prstGeom prst="rect">
              <a:avLst/>
            </a:prstGeom>
            <a:solidFill>
              <a:srgbClr val="0058AB">
                <a:alpha val="100000"/>
              </a:srgbClr>
            </a:solidFill>
          </p:spPr>
          <p:txBody>
            <a:bodyPr/>
            <a:lstStyle/>
            <a:p/>
          </p:txBody>
        </p:sp>
        <p:sp>
          <p:nvSpPr>
            <p:cNvPr id="82" name="rc82"/>
            <p:cNvSpPr/>
            <p:nvPr/>
          </p:nvSpPr>
          <p:spPr>
            <a:xfrm>
              <a:off x="5369018" y="3714667"/>
              <a:ext cx="204851" cy="226924"/>
            </a:xfrm>
            <a:prstGeom prst="rect">
              <a:avLst/>
            </a:prstGeom>
            <a:solidFill>
              <a:srgbClr val="1CABE2">
                <a:alpha val="100000"/>
              </a:srgbClr>
            </a:solidFill>
          </p:spPr>
          <p:txBody>
            <a:bodyPr/>
            <a:lstStyle/>
            <a:p/>
          </p:txBody>
        </p:sp>
        <p:sp>
          <p:nvSpPr>
            <p:cNvPr id="83" name="rc83"/>
            <p:cNvSpPr/>
            <p:nvPr/>
          </p:nvSpPr>
          <p:spPr>
            <a:xfrm>
              <a:off x="5596630" y="3892287"/>
              <a:ext cx="204851" cy="793099"/>
            </a:xfrm>
            <a:prstGeom prst="rect">
              <a:avLst/>
            </a:prstGeom>
            <a:solidFill>
              <a:srgbClr val="80BD41">
                <a:alpha val="100000"/>
              </a:srgbClr>
            </a:solidFill>
          </p:spPr>
          <p:txBody>
            <a:bodyPr/>
            <a:lstStyle/>
            <a:p/>
          </p:txBody>
        </p:sp>
        <p:sp>
          <p:nvSpPr>
            <p:cNvPr id="84" name="rc84"/>
            <p:cNvSpPr/>
            <p:nvPr/>
          </p:nvSpPr>
          <p:spPr>
            <a:xfrm>
              <a:off x="5596630" y="3406207"/>
              <a:ext cx="204851" cy="294214"/>
            </a:xfrm>
            <a:prstGeom prst="rect">
              <a:avLst/>
            </a:prstGeom>
            <a:solidFill>
              <a:srgbClr val="0058AB">
                <a:alpha val="100000"/>
              </a:srgbClr>
            </a:solidFill>
          </p:spPr>
          <p:txBody>
            <a:bodyPr/>
            <a:lstStyle/>
            <a:p/>
          </p:txBody>
        </p:sp>
        <p:sp>
          <p:nvSpPr>
            <p:cNvPr id="85" name="rc85"/>
            <p:cNvSpPr/>
            <p:nvPr/>
          </p:nvSpPr>
          <p:spPr>
            <a:xfrm>
              <a:off x="5596630" y="3700421"/>
              <a:ext cx="204851" cy="191865"/>
            </a:xfrm>
            <a:prstGeom prst="rect">
              <a:avLst/>
            </a:prstGeom>
            <a:solidFill>
              <a:srgbClr val="1CABE2">
                <a:alpha val="100000"/>
              </a:srgbClr>
            </a:solidFill>
          </p:spPr>
          <p:txBody>
            <a:bodyPr/>
            <a:lstStyle/>
            <a:p/>
          </p:txBody>
        </p:sp>
        <p:sp>
          <p:nvSpPr>
            <p:cNvPr id="86" name="rc86"/>
            <p:cNvSpPr/>
            <p:nvPr/>
          </p:nvSpPr>
          <p:spPr>
            <a:xfrm>
              <a:off x="5824243" y="3854550"/>
              <a:ext cx="204851" cy="830836"/>
            </a:xfrm>
            <a:prstGeom prst="rect">
              <a:avLst/>
            </a:prstGeom>
            <a:solidFill>
              <a:srgbClr val="80BD41">
                <a:alpha val="100000"/>
              </a:srgbClr>
            </a:solidFill>
          </p:spPr>
          <p:txBody>
            <a:bodyPr/>
            <a:lstStyle/>
            <a:p/>
          </p:txBody>
        </p:sp>
        <p:sp>
          <p:nvSpPr>
            <p:cNvPr id="87" name="rc87"/>
            <p:cNvSpPr/>
            <p:nvPr/>
          </p:nvSpPr>
          <p:spPr>
            <a:xfrm>
              <a:off x="5824243" y="3387213"/>
              <a:ext cx="204851" cy="311566"/>
            </a:xfrm>
            <a:prstGeom prst="rect">
              <a:avLst/>
            </a:prstGeom>
            <a:solidFill>
              <a:srgbClr val="0058AB">
                <a:alpha val="100000"/>
              </a:srgbClr>
            </a:solidFill>
          </p:spPr>
          <p:txBody>
            <a:bodyPr/>
            <a:lstStyle/>
            <a:p/>
          </p:txBody>
        </p:sp>
        <p:sp>
          <p:nvSpPr>
            <p:cNvPr id="88" name="rc88"/>
            <p:cNvSpPr/>
            <p:nvPr/>
          </p:nvSpPr>
          <p:spPr>
            <a:xfrm>
              <a:off x="5824243" y="3698780"/>
              <a:ext cx="204851" cy="155770"/>
            </a:xfrm>
            <a:prstGeom prst="rect">
              <a:avLst/>
            </a:prstGeom>
            <a:solidFill>
              <a:srgbClr val="1CABE2">
                <a:alpha val="100000"/>
              </a:srgbClr>
            </a:solidFill>
          </p:spPr>
          <p:txBody>
            <a:bodyPr/>
            <a:lstStyle/>
            <a:p/>
          </p:txBody>
        </p:sp>
        <p:sp>
          <p:nvSpPr>
            <p:cNvPr id="89" name="rc89"/>
            <p:cNvSpPr/>
            <p:nvPr/>
          </p:nvSpPr>
          <p:spPr>
            <a:xfrm>
              <a:off x="6051856" y="3811661"/>
              <a:ext cx="204851" cy="873725"/>
            </a:xfrm>
            <a:prstGeom prst="rect">
              <a:avLst/>
            </a:prstGeom>
            <a:solidFill>
              <a:srgbClr val="80BD41">
                <a:alpha val="100000"/>
              </a:srgbClr>
            </a:solidFill>
          </p:spPr>
          <p:txBody>
            <a:bodyPr/>
            <a:lstStyle/>
            <a:p/>
          </p:txBody>
        </p:sp>
        <p:sp>
          <p:nvSpPr>
            <p:cNvPr id="90" name="rc90"/>
            <p:cNvSpPr/>
            <p:nvPr/>
          </p:nvSpPr>
          <p:spPr>
            <a:xfrm>
              <a:off x="6051856" y="3381327"/>
              <a:ext cx="204851" cy="312981"/>
            </a:xfrm>
            <a:prstGeom prst="rect">
              <a:avLst/>
            </a:prstGeom>
            <a:solidFill>
              <a:srgbClr val="0058AB">
                <a:alpha val="100000"/>
              </a:srgbClr>
            </a:solidFill>
          </p:spPr>
          <p:txBody>
            <a:bodyPr/>
            <a:lstStyle/>
            <a:p/>
          </p:txBody>
        </p:sp>
        <p:sp>
          <p:nvSpPr>
            <p:cNvPr id="91" name="rc91"/>
            <p:cNvSpPr/>
            <p:nvPr/>
          </p:nvSpPr>
          <p:spPr>
            <a:xfrm>
              <a:off x="6051856" y="3694309"/>
              <a:ext cx="204851" cy="117352"/>
            </a:xfrm>
            <a:prstGeom prst="rect">
              <a:avLst/>
            </a:prstGeom>
            <a:solidFill>
              <a:srgbClr val="1CABE2">
                <a:alpha val="100000"/>
              </a:srgbClr>
            </a:solidFill>
          </p:spPr>
          <p:txBody>
            <a:bodyPr/>
            <a:lstStyle/>
            <a:p/>
          </p:txBody>
        </p:sp>
        <p:sp>
          <p:nvSpPr>
            <p:cNvPr id="92" name="rc92"/>
            <p:cNvSpPr/>
            <p:nvPr/>
          </p:nvSpPr>
          <p:spPr>
            <a:xfrm>
              <a:off x="6279468" y="3766018"/>
              <a:ext cx="204851" cy="919368"/>
            </a:xfrm>
            <a:prstGeom prst="rect">
              <a:avLst/>
            </a:prstGeom>
            <a:solidFill>
              <a:srgbClr val="80BD41">
                <a:alpha val="100000"/>
              </a:srgbClr>
            </a:solidFill>
          </p:spPr>
          <p:txBody>
            <a:bodyPr/>
            <a:lstStyle/>
            <a:p/>
          </p:txBody>
        </p:sp>
        <p:sp>
          <p:nvSpPr>
            <p:cNvPr id="93" name="rc93"/>
            <p:cNvSpPr/>
            <p:nvPr/>
          </p:nvSpPr>
          <p:spPr>
            <a:xfrm>
              <a:off x="6279468" y="3372007"/>
              <a:ext cx="204851" cy="315204"/>
            </a:xfrm>
            <a:prstGeom prst="rect">
              <a:avLst/>
            </a:prstGeom>
            <a:solidFill>
              <a:srgbClr val="0058AB">
                <a:alpha val="100000"/>
              </a:srgbClr>
            </a:solidFill>
          </p:spPr>
          <p:txBody>
            <a:bodyPr/>
            <a:lstStyle/>
            <a:p/>
          </p:txBody>
        </p:sp>
        <p:sp>
          <p:nvSpPr>
            <p:cNvPr id="94" name="rc94"/>
            <p:cNvSpPr/>
            <p:nvPr/>
          </p:nvSpPr>
          <p:spPr>
            <a:xfrm>
              <a:off x="6279468" y="3687211"/>
              <a:ext cx="204851" cy="78807"/>
            </a:xfrm>
            <a:prstGeom prst="rect">
              <a:avLst/>
            </a:prstGeom>
            <a:solidFill>
              <a:srgbClr val="1CABE2">
                <a:alpha val="100000"/>
              </a:srgbClr>
            </a:solidFill>
          </p:spPr>
          <p:txBody>
            <a:bodyPr/>
            <a:lstStyle/>
            <a:p/>
          </p:txBody>
        </p:sp>
        <p:sp>
          <p:nvSpPr>
            <p:cNvPr id="95" name="rc95"/>
            <p:cNvSpPr/>
            <p:nvPr/>
          </p:nvSpPr>
          <p:spPr>
            <a:xfrm>
              <a:off x="6507081" y="3705877"/>
              <a:ext cx="204851" cy="979509"/>
            </a:xfrm>
            <a:prstGeom prst="rect">
              <a:avLst/>
            </a:prstGeom>
            <a:solidFill>
              <a:srgbClr val="80BD41">
                <a:alpha val="100000"/>
              </a:srgbClr>
            </a:solidFill>
          </p:spPr>
          <p:txBody>
            <a:bodyPr/>
            <a:lstStyle/>
            <a:p/>
          </p:txBody>
        </p:sp>
        <p:sp>
          <p:nvSpPr>
            <p:cNvPr id="96" name="rc96"/>
            <p:cNvSpPr/>
            <p:nvPr/>
          </p:nvSpPr>
          <p:spPr>
            <a:xfrm>
              <a:off x="6507081" y="3361727"/>
              <a:ext cx="204851" cy="264737"/>
            </a:xfrm>
            <a:prstGeom prst="rect">
              <a:avLst/>
            </a:prstGeom>
            <a:solidFill>
              <a:srgbClr val="0058AB">
                <a:alpha val="100000"/>
              </a:srgbClr>
            </a:solidFill>
          </p:spPr>
          <p:txBody>
            <a:bodyPr/>
            <a:lstStyle/>
            <a:p/>
          </p:txBody>
        </p:sp>
        <p:sp>
          <p:nvSpPr>
            <p:cNvPr id="97" name="rc97"/>
            <p:cNvSpPr/>
            <p:nvPr/>
          </p:nvSpPr>
          <p:spPr>
            <a:xfrm>
              <a:off x="6507081" y="3626464"/>
              <a:ext cx="204851" cy="79413"/>
            </a:xfrm>
            <a:prstGeom prst="rect">
              <a:avLst/>
            </a:prstGeom>
            <a:solidFill>
              <a:srgbClr val="1CABE2">
                <a:alpha val="100000"/>
              </a:srgbClr>
            </a:solidFill>
          </p:spPr>
          <p:txBody>
            <a:bodyPr/>
            <a:lstStyle/>
            <a:p/>
          </p:txBody>
        </p:sp>
        <p:sp>
          <p:nvSpPr>
            <p:cNvPr id="98" name="rc98"/>
            <p:cNvSpPr/>
            <p:nvPr/>
          </p:nvSpPr>
          <p:spPr>
            <a:xfrm>
              <a:off x="6734693" y="3750610"/>
              <a:ext cx="204851" cy="934776"/>
            </a:xfrm>
            <a:prstGeom prst="rect">
              <a:avLst/>
            </a:prstGeom>
            <a:solidFill>
              <a:srgbClr val="80BD41">
                <a:alpha val="100000"/>
              </a:srgbClr>
            </a:solidFill>
          </p:spPr>
          <p:txBody>
            <a:bodyPr/>
            <a:lstStyle/>
            <a:p/>
          </p:txBody>
        </p:sp>
        <p:sp>
          <p:nvSpPr>
            <p:cNvPr id="99" name="rc99"/>
            <p:cNvSpPr/>
            <p:nvPr/>
          </p:nvSpPr>
          <p:spPr>
            <a:xfrm>
              <a:off x="6734693" y="3310704"/>
              <a:ext cx="204851" cy="343670"/>
            </a:xfrm>
            <a:prstGeom prst="rect">
              <a:avLst/>
            </a:prstGeom>
            <a:solidFill>
              <a:srgbClr val="0058AB">
                <a:alpha val="100000"/>
              </a:srgbClr>
            </a:solidFill>
          </p:spPr>
          <p:txBody>
            <a:bodyPr/>
            <a:lstStyle/>
            <a:p/>
          </p:txBody>
        </p:sp>
        <p:sp>
          <p:nvSpPr>
            <p:cNvPr id="100" name="rc100"/>
            <p:cNvSpPr/>
            <p:nvPr/>
          </p:nvSpPr>
          <p:spPr>
            <a:xfrm>
              <a:off x="6734693" y="3654375"/>
              <a:ext cx="204851" cy="96235"/>
            </a:xfrm>
            <a:prstGeom prst="rect">
              <a:avLst/>
            </a:prstGeom>
            <a:solidFill>
              <a:srgbClr val="1CABE2">
                <a:alpha val="100000"/>
              </a:srgbClr>
            </a:solidFill>
          </p:spPr>
          <p:txBody>
            <a:bodyPr/>
            <a:lstStyle/>
            <a:p/>
          </p:txBody>
        </p:sp>
        <p:sp>
          <p:nvSpPr>
            <p:cNvPr id="101" name="rc101"/>
            <p:cNvSpPr/>
            <p:nvPr/>
          </p:nvSpPr>
          <p:spPr>
            <a:xfrm>
              <a:off x="6962306" y="3601306"/>
              <a:ext cx="204851" cy="1084080"/>
            </a:xfrm>
            <a:prstGeom prst="rect">
              <a:avLst/>
            </a:prstGeom>
            <a:solidFill>
              <a:srgbClr val="80BD41">
                <a:alpha val="100000"/>
              </a:srgbClr>
            </a:solidFill>
          </p:spPr>
          <p:txBody>
            <a:bodyPr/>
            <a:lstStyle/>
            <a:p/>
          </p:txBody>
        </p:sp>
        <p:sp>
          <p:nvSpPr>
            <p:cNvPr id="102" name="rc102"/>
            <p:cNvSpPr/>
            <p:nvPr/>
          </p:nvSpPr>
          <p:spPr>
            <a:xfrm>
              <a:off x="6962306" y="3295549"/>
              <a:ext cx="204851" cy="222378"/>
            </a:xfrm>
            <a:prstGeom prst="rect">
              <a:avLst/>
            </a:prstGeom>
            <a:solidFill>
              <a:srgbClr val="0058AB">
                <a:alpha val="100000"/>
              </a:srgbClr>
            </a:solidFill>
          </p:spPr>
          <p:txBody>
            <a:bodyPr/>
            <a:lstStyle/>
            <a:p/>
          </p:txBody>
        </p:sp>
        <p:sp>
          <p:nvSpPr>
            <p:cNvPr id="103" name="rc103"/>
            <p:cNvSpPr/>
            <p:nvPr/>
          </p:nvSpPr>
          <p:spPr>
            <a:xfrm>
              <a:off x="6962306" y="3517927"/>
              <a:ext cx="204851" cy="83379"/>
            </a:xfrm>
            <a:prstGeom prst="rect">
              <a:avLst/>
            </a:prstGeom>
            <a:solidFill>
              <a:srgbClr val="1CABE2">
                <a:alpha val="100000"/>
              </a:srgbClr>
            </a:solidFill>
          </p:spPr>
          <p:txBody>
            <a:bodyPr/>
            <a:lstStyle/>
            <a:p/>
          </p:txBody>
        </p:sp>
        <p:sp>
          <p:nvSpPr>
            <p:cNvPr id="104" name="rc104"/>
            <p:cNvSpPr/>
            <p:nvPr/>
          </p:nvSpPr>
          <p:spPr>
            <a:xfrm>
              <a:off x="7189918" y="3281404"/>
              <a:ext cx="204851" cy="204738"/>
            </a:xfrm>
            <a:prstGeom prst="rect">
              <a:avLst/>
            </a:prstGeom>
            <a:solidFill>
              <a:srgbClr val="F26A21">
                <a:alpha val="100000"/>
              </a:srgbClr>
            </a:solidFill>
          </p:spPr>
          <p:txBody>
            <a:bodyPr/>
            <a:lstStyle/>
            <a:p/>
          </p:txBody>
        </p:sp>
        <p:sp>
          <p:nvSpPr>
            <p:cNvPr id="105" name="rc105"/>
            <p:cNvSpPr/>
            <p:nvPr/>
          </p:nvSpPr>
          <p:spPr>
            <a:xfrm>
              <a:off x="7189918" y="3486143"/>
              <a:ext cx="204851" cy="1199244"/>
            </a:xfrm>
            <a:prstGeom prst="rect">
              <a:avLst/>
            </a:prstGeom>
            <a:solidFill>
              <a:srgbClr val="FFC20E">
                <a:alpha val="100000"/>
              </a:srgbClr>
            </a:solidFill>
          </p:spPr>
          <p:txBody>
            <a:bodyPr/>
            <a:lstStyle/>
            <a:p/>
          </p:txBody>
        </p:sp>
        <p:sp>
          <p:nvSpPr>
            <p:cNvPr id="106" name="rc106"/>
            <p:cNvSpPr/>
            <p:nvPr/>
          </p:nvSpPr>
          <p:spPr>
            <a:xfrm>
              <a:off x="7417531" y="3266981"/>
              <a:ext cx="204851" cy="188498"/>
            </a:xfrm>
            <a:prstGeom prst="rect">
              <a:avLst/>
            </a:prstGeom>
            <a:solidFill>
              <a:srgbClr val="F26A21">
                <a:alpha val="100000"/>
              </a:srgbClr>
            </a:solidFill>
          </p:spPr>
          <p:txBody>
            <a:bodyPr/>
            <a:lstStyle/>
            <a:p/>
          </p:txBody>
        </p:sp>
        <p:sp>
          <p:nvSpPr>
            <p:cNvPr id="107" name="rc107"/>
            <p:cNvSpPr/>
            <p:nvPr/>
          </p:nvSpPr>
          <p:spPr>
            <a:xfrm>
              <a:off x="7417531" y="3455480"/>
              <a:ext cx="204851" cy="1229906"/>
            </a:xfrm>
            <a:prstGeom prst="rect">
              <a:avLst/>
            </a:prstGeom>
            <a:solidFill>
              <a:srgbClr val="FFC20E">
                <a:alpha val="100000"/>
              </a:srgbClr>
            </a:solidFill>
          </p:spPr>
          <p:txBody>
            <a:bodyPr/>
            <a:lstStyle/>
            <a:p/>
          </p:txBody>
        </p:sp>
        <p:sp>
          <p:nvSpPr>
            <p:cNvPr id="108" name="rc108"/>
            <p:cNvSpPr/>
            <p:nvPr/>
          </p:nvSpPr>
          <p:spPr>
            <a:xfrm>
              <a:off x="7645143" y="3250613"/>
              <a:ext cx="204851" cy="173546"/>
            </a:xfrm>
            <a:prstGeom prst="rect">
              <a:avLst/>
            </a:prstGeom>
            <a:solidFill>
              <a:srgbClr val="F26A21">
                <a:alpha val="100000"/>
              </a:srgbClr>
            </a:solidFill>
          </p:spPr>
          <p:txBody>
            <a:bodyPr/>
            <a:lstStyle/>
            <a:p/>
          </p:txBody>
        </p:sp>
        <p:sp>
          <p:nvSpPr>
            <p:cNvPr id="109" name="rc109"/>
            <p:cNvSpPr/>
            <p:nvPr/>
          </p:nvSpPr>
          <p:spPr>
            <a:xfrm>
              <a:off x="7645143" y="3424160"/>
              <a:ext cx="204851" cy="1261226"/>
            </a:xfrm>
            <a:prstGeom prst="rect">
              <a:avLst/>
            </a:prstGeom>
            <a:solidFill>
              <a:srgbClr val="FFC20E">
                <a:alpha val="100000"/>
              </a:srgbClr>
            </a:solidFill>
          </p:spPr>
          <p:txBody>
            <a:bodyPr/>
            <a:lstStyle/>
            <a:p/>
          </p:txBody>
        </p:sp>
        <p:sp>
          <p:nvSpPr>
            <p:cNvPr id="110" name="rc110"/>
            <p:cNvSpPr/>
            <p:nvPr/>
          </p:nvSpPr>
          <p:spPr>
            <a:xfrm>
              <a:off x="7872756" y="3234498"/>
              <a:ext cx="204851" cy="159781"/>
            </a:xfrm>
            <a:prstGeom prst="rect">
              <a:avLst/>
            </a:prstGeom>
            <a:solidFill>
              <a:srgbClr val="F26A21">
                <a:alpha val="100000"/>
              </a:srgbClr>
            </a:solidFill>
          </p:spPr>
          <p:txBody>
            <a:bodyPr/>
            <a:lstStyle/>
            <a:p/>
          </p:txBody>
        </p:sp>
        <p:sp>
          <p:nvSpPr>
            <p:cNvPr id="111" name="rc111"/>
            <p:cNvSpPr/>
            <p:nvPr/>
          </p:nvSpPr>
          <p:spPr>
            <a:xfrm>
              <a:off x="7872756" y="3394279"/>
              <a:ext cx="204851" cy="1291107"/>
            </a:xfrm>
            <a:prstGeom prst="rect">
              <a:avLst/>
            </a:prstGeom>
            <a:solidFill>
              <a:srgbClr val="FFC20E">
                <a:alpha val="100000"/>
              </a:srgbClr>
            </a:solidFill>
          </p:spPr>
          <p:txBody>
            <a:bodyPr/>
            <a:lstStyle/>
            <a:p/>
          </p:txBody>
        </p:sp>
        <p:sp>
          <p:nvSpPr>
            <p:cNvPr id="112" name="rc112"/>
            <p:cNvSpPr/>
            <p:nvPr/>
          </p:nvSpPr>
          <p:spPr>
            <a:xfrm>
              <a:off x="8100369" y="3217903"/>
              <a:ext cx="204851" cy="147107"/>
            </a:xfrm>
            <a:prstGeom prst="rect">
              <a:avLst/>
            </a:prstGeom>
            <a:solidFill>
              <a:srgbClr val="F26A21">
                <a:alpha val="100000"/>
              </a:srgbClr>
            </a:solidFill>
          </p:spPr>
          <p:txBody>
            <a:bodyPr/>
            <a:lstStyle/>
            <a:p/>
          </p:txBody>
        </p:sp>
        <p:sp>
          <p:nvSpPr>
            <p:cNvPr id="113" name="rc113"/>
            <p:cNvSpPr/>
            <p:nvPr/>
          </p:nvSpPr>
          <p:spPr>
            <a:xfrm>
              <a:off x="8100369" y="3365010"/>
              <a:ext cx="204851" cy="1320376"/>
            </a:xfrm>
            <a:prstGeom prst="rect">
              <a:avLst/>
            </a:prstGeom>
            <a:solidFill>
              <a:srgbClr val="FFC20E">
                <a:alpha val="100000"/>
              </a:srgbClr>
            </a:solidFill>
          </p:spPr>
          <p:txBody>
            <a:bodyPr/>
            <a:lstStyle/>
            <a:p/>
          </p:txBody>
        </p:sp>
        <p:sp>
          <p:nvSpPr>
            <p:cNvPr id="114" name="pl114"/>
            <p:cNvSpPr/>
            <p:nvPr/>
          </p:nvSpPr>
          <p:spPr>
            <a:xfrm>
              <a:off x="1374417" y="2467154"/>
              <a:ext cx="5690314" cy="660188"/>
            </a:xfrm>
            <a:custGeom>
              <a:avLst/>
              <a:pathLst>
                <a:path w="5690314" h="660188">
                  <a:moveTo>
                    <a:pt x="0" y="528150"/>
                  </a:moveTo>
                  <a:lnTo>
                    <a:pt x="227612" y="528150"/>
                  </a:lnTo>
                  <a:lnTo>
                    <a:pt x="455225" y="554558"/>
                  </a:lnTo>
                  <a:lnTo>
                    <a:pt x="682837" y="554558"/>
                  </a:lnTo>
                  <a:lnTo>
                    <a:pt x="910450" y="580965"/>
                  </a:lnTo>
                  <a:lnTo>
                    <a:pt x="1138062" y="580965"/>
                  </a:lnTo>
                  <a:lnTo>
                    <a:pt x="1365675" y="607373"/>
                  </a:lnTo>
                  <a:lnTo>
                    <a:pt x="1593287" y="607373"/>
                  </a:lnTo>
                  <a:lnTo>
                    <a:pt x="1820900" y="633780"/>
                  </a:lnTo>
                  <a:lnTo>
                    <a:pt x="2048513" y="633780"/>
                  </a:lnTo>
                  <a:lnTo>
                    <a:pt x="2276125" y="660188"/>
                  </a:lnTo>
                  <a:lnTo>
                    <a:pt x="2503738" y="528150"/>
                  </a:lnTo>
                  <a:lnTo>
                    <a:pt x="2731350" y="422520"/>
                  </a:lnTo>
                  <a:lnTo>
                    <a:pt x="2958963" y="290482"/>
                  </a:lnTo>
                  <a:lnTo>
                    <a:pt x="3186575" y="184852"/>
                  </a:lnTo>
                  <a:lnTo>
                    <a:pt x="3414188" y="528150"/>
                  </a:lnTo>
                  <a:lnTo>
                    <a:pt x="3641800" y="184852"/>
                  </a:lnTo>
                  <a:lnTo>
                    <a:pt x="3869413" y="184852"/>
                  </a:lnTo>
                  <a:lnTo>
                    <a:pt x="4097026" y="184852"/>
                  </a:lnTo>
                  <a:lnTo>
                    <a:pt x="4324638" y="184852"/>
                  </a:lnTo>
                  <a:lnTo>
                    <a:pt x="4552251" y="211260"/>
                  </a:lnTo>
                  <a:lnTo>
                    <a:pt x="4779863" y="211260"/>
                  </a:lnTo>
                  <a:lnTo>
                    <a:pt x="5007476" y="211260"/>
                  </a:lnTo>
                  <a:lnTo>
                    <a:pt x="5235088" y="105630"/>
                  </a:lnTo>
                  <a:lnTo>
                    <a:pt x="5462701" y="237667"/>
                  </a:lnTo>
                  <a:lnTo>
                    <a:pt x="5690314" y="0"/>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2625599"/>
              <a:ext cx="5690314" cy="1135523"/>
            </a:xfrm>
            <a:custGeom>
              <a:avLst/>
              <a:pathLst>
                <a:path w="5690314" h="1135523">
                  <a:moveTo>
                    <a:pt x="0" y="1135523"/>
                  </a:moveTo>
                  <a:lnTo>
                    <a:pt x="227612" y="1082708"/>
                  </a:lnTo>
                  <a:lnTo>
                    <a:pt x="455225" y="1029893"/>
                  </a:lnTo>
                  <a:lnTo>
                    <a:pt x="682837" y="977078"/>
                  </a:lnTo>
                  <a:lnTo>
                    <a:pt x="910450" y="924263"/>
                  </a:lnTo>
                  <a:lnTo>
                    <a:pt x="1138062" y="897855"/>
                  </a:lnTo>
                  <a:lnTo>
                    <a:pt x="1365675" y="845040"/>
                  </a:lnTo>
                  <a:lnTo>
                    <a:pt x="1593287" y="792225"/>
                  </a:lnTo>
                  <a:lnTo>
                    <a:pt x="1820900" y="739410"/>
                  </a:lnTo>
                  <a:lnTo>
                    <a:pt x="2048513" y="686595"/>
                  </a:lnTo>
                  <a:lnTo>
                    <a:pt x="2276125" y="633780"/>
                  </a:lnTo>
                  <a:lnTo>
                    <a:pt x="2503738" y="633780"/>
                  </a:lnTo>
                  <a:lnTo>
                    <a:pt x="2731350" y="633780"/>
                  </a:lnTo>
                  <a:lnTo>
                    <a:pt x="2958963" y="660188"/>
                  </a:lnTo>
                  <a:lnTo>
                    <a:pt x="3186575" y="660188"/>
                  </a:lnTo>
                  <a:lnTo>
                    <a:pt x="3414188" y="1003486"/>
                  </a:lnTo>
                  <a:lnTo>
                    <a:pt x="3641800" y="660188"/>
                  </a:lnTo>
                  <a:lnTo>
                    <a:pt x="3869413" y="580965"/>
                  </a:lnTo>
                  <a:lnTo>
                    <a:pt x="4097026" y="501743"/>
                  </a:lnTo>
                  <a:lnTo>
                    <a:pt x="4324638" y="422520"/>
                  </a:lnTo>
                  <a:lnTo>
                    <a:pt x="4552251" y="369705"/>
                  </a:lnTo>
                  <a:lnTo>
                    <a:pt x="4779863" y="290482"/>
                  </a:lnTo>
                  <a:lnTo>
                    <a:pt x="5007476" y="211260"/>
                  </a:lnTo>
                  <a:lnTo>
                    <a:pt x="5235088" y="105630"/>
                  </a:lnTo>
                  <a:lnTo>
                    <a:pt x="5462701" y="264075"/>
                  </a:lnTo>
                  <a:lnTo>
                    <a:pt x="5690314" y="0"/>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7" name="tx117"/>
            <p:cNvSpPr/>
            <p:nvPr/>
          </p:nvSpPr>
          <p:spPr>
            <a:xfrm>
              <a:off x="2444152" y="284398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62</a:t>
              </a:r>
            </a:p>
          </p:txBody>
        </p:sp>
        <p:sp>
          <p:nvSpPr>
            <p:cNvPr id="118" name="tx118"/>
            <p:cNvSpPr/>
            <p:nvPr/>
          </p:nvSpPr>
          <p:spPr>
            <a:xfrm>
              <a:off x="3582215" y="292320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19" name="tx119"/>
            <p:cNvSpPr/>
            <p:nvPr/>
          </p:nvSpPr>
          <p:spPr>
            <a:xfrm>
              <a:off x="4720277"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0" name="tx120"/>
            <p:cNvSpPr/>
            <p:nvPr/>
          </p:nvSpPr>
          <p:spPr>
            <a:xfrm>
              <a:off x="5630728"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1" name="tx121"/>
            <p:cNvSpPr/>
            <p:nvPr/>
          </p:nvSpPr>
          <p:spPr>
            <a:xfrm>
              <a:off x="5858340"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2" name="tx122"/>
            <p:cNvSpPr/>
            <p:nvPr/>
          </p:nvSpPr>
          <p:spPr>
            <a:xfrm>
              <a:off x="6085953"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3" name="tx123"/>
            <p:cNvSpPr/>
            <p:nvPr/>
          </p:nvSpPr>
          <p:spPr>
            <a:xfrm>
              <a:off x="6313565"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4" name="tx124"/>
            <p:cNvSpPr/>
            <p:nvPr/>
          </p:nvSpPr>
          <p:spPr>
            <a:xfrm>
              <a:off x="6541178"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6768791" y="250218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6" name="tx126"/>
            <p:cNvSpPr/>
            <p:nvPr/>
          </p:nvSpPr>
          <p:spPr>
            <a:xfrm>
              <a:off x="6996403"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7" name="tx127"/>
            <p:cNvSpPr/>
            <p:nvPr/>
          </p:nvSpPr>
          <p:spPr>
            <a:xfrm>
              <a:off x="1306089" y="382955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28" name="tx128"/>
            <p:cNvSpPr/>
            <p:nvPr/>
          </p:nvSpPr>
          <p:spPr>
            <a:xfrm>
              <a:off x="2444152" y="3593811"/>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44</a:t>
              </a:r>
            </a:p>
          </p:txBody>
        </p:sp>
        <p:sp>
          <p:nvSpPr>
            <p:cNvPr id="129" name="tx129"/>
            <p:cNvSpPr/>
            <p:nvPr/>
          </p:nvSpPr>
          <p:spPr>
            <a:xfrm>
              <a:off x="3582215"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0" name="tx130"/>
            <p:cNvSpPr/>
            <p:nvPr/>
          </p:nvSpPr>
          <p:spPr>
            <a:xfrm>
              <a:off x="4720277" y="369758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40</a:t>
              </a:r>
            </a:p>
          </p:txBody>
        </p:sp>
        <p:sp>
          <p:nvSpPr>
            <p:cNvPr id="131" name="tx131"/>
            <p:cNvSpPr/>
            <p:nvPr/>
          </p:nvSpPr>
          <p:spPr>
            <a:xfrm>
              <a:off x="5630728"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2" name="tx132"/>
            <p:cNvSpPr/>
            <p:nvPr/>
          </p:nvSpPr>
          <p:spPr>
            <a:xfrm>
              <a:off x="5858340" y="30638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3" name="tx133"/>
            <p:cNvSpPr/>
            <p:nvPr/>
          </p:nvSpPr>
          <p:spPr>
            <a:xfrm>
              <a:off x="6085953"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4" name="tx134"/>
            <p:cNvSpPr/>
            <p:nvPr/>
          </p:nvSpPr>
          <p:spPr>
            <a:xfrm>
              <a:off x="6313565"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5" name="tx135"/>
            <p:cNvSpPr/>
            <p:nvPr/>
          </p:nvSpPr>
          <p:spPr>
            <a:xfrm>
              <a:off x="6541178"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6" name="tx136"/>
            <p:cNvSpPr/>
            <p:nvPr/>
          </p:nvSpPr>
          <p:spPr>
            <a:xfrm>
              <a:off x="6768791"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7" name="tx137"/>
            <p:cNvSpPr/>
            <p:nvPr/>
          </p:nvSpPr>
          <p:spPr>
            <a:xfrm>
              <a:off x="6996403"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8" name="tx138"/>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701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0" name="tx140"/>
            <p:cNvSpPr/>
            <p:nvPr/>
          </p:nvSpPr>
          <p:spPr>
            <a:xfrm>
              <a:off x="508103" y="311243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41" name="tx141"/>
            <p:cNvSpPr/>
            <p:nvPr/>
          </p:nvSpPr>
          <p:spPr>
            <a:xfrm>
              <a:off x="508103" y="23546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61030" y="3234462"/>
              <a:ext cx="636699"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a:t>
              </a:r>
            </a:p>
          </p:txBody>
        </p:sp>
        <p:sp>
          <p:nvSpPr>
            <p:cNvPr id="162" name="tx162"/>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3" name="rc163"/>
            <p:cNvSpPr/>
            <p:nvPr/>
          </p:nvSpPr>
          <p:spPr>
            <a:xfrm>
              <a:off x="1474353" y="5522891"/>
              <a:ext cx="201455" cy="201456"/>
            </a:xfrm>
            <a:prstGeom prst="rect">
              <a:avLst/>
            </a:prstGeom>
            <a:solidFill>
              <a:srgbClr val="80BD41">
                <a:alpha val="100000"/>
              </a:srgbClr>
            </a:solidFill>
          </p:spPr>
          <p:txBody>
            <a:bodyPr/>
            <a:lstStyle/>
            <a:p/>
          </p:txBody>
        </p:sp>
        <p:sp>
          <p:nvSpPr>
            <p:cNvPr id="164" name="rc164"/>
            <p:cNvSpPr/>
            <p:nvPr/>
          </p:nvSpPr>
          <p:spPr>
            <a:xfrm>
              <a:off x="2718049" y="5522891"/>
              <a:ext cx="201456" cy="201456"/>
            </a:xfrm>
            <a:prstGeom prst="rect">
              <a:avLst/>
            </a:prstGeom>
            <a:solidFill>
              <a:srgbClr val="1CABE2">
                <a:alpha val="100000"/>
              </a:srgbClr>
            </a:solidFill>
          </p:spPr>
          <p:txBody>
            <a:bodyPr/>
            <a:lstStyle/>
            <a:p/>
          </p:txBody>
        </p:sp>
        <p:sp>
          <p:nvSpPr>
            <p:cNvPr id="165" name="rc165"/>
            <p:cNvSpPr/>
            <p:nvPr/>
          </p:nvSpPr>
          <p:spPr>
            <a:xfrm>
              <a:off x="3806425" y="5522891"/>
              <a:ext cx="201456" cy="201456"/>
            </a:xfrm>
            <a:prstGeom prst="rect">
              <a:avLst/>
            </a:prstGeom>
            <a:solidFill>
              <a:srgbClr val="0058AB">
                <a:alpha val="100000"/>
              </a:srgbClr>
            </a:solidFill>
          </p:spPr>
          <p:txBody>
            <a:bodyPr/>
            <a:lstStyle/>
            <a:p/>
          </p:txBody>
        </p:sp>
        <p:sp>
          <p:nvSpPr>
            <p:cNvPr id="166" name="rc166"/>
            <p:cNvSpPr/>
            <p:nvPr/>
          </p:nvSpPr>
          <p:spPr>
            <a:xfrm>
              <a:off x="4801758" y="5522891"/>
              <a:ext cx="201456" cy="201456"/>
            </a:xfrm>
            <a:prstGeom prst="rect">
              <a:avLst/>
            </a:prstGeom>
            <a:solidFill>
              <a:srgbClr val="FFC20E">
                <a:alpha val="100000"/>
              </a:srgbClr>
            </a:solidFill>
          </p:spPr>
          <p:txBody>
            <a:bodyPr/>
            <a:lstStyle/>
            <a:p/>
          </p:txBody>
        </p:sp>
        <p:sp>
          <p:nvSpPr>
            <p:cNvPr id="167" name="rc167"/>
            <p:cNvSpPr/>
            <p:nvPr/>
          </p:nvSpPr>
          <p:spPr>
            <a:xfrm>
              <a:off x="6814623" y="5522891"/>
              <a:ext cx="201455" cy="201456"/>
            </a:xfrm>
            <a:prstGeom prst="rect">
              <a:avLst/>
            </a:prstGeom>
            <a:solidFill>
              <a:srgbClr val="F26A21">
                <a:alpha val="100000"/>
              </a:srgbClr>
            </a:solidFill>
          </p:spPr>
          <p:txBody>
            <a:bodyPr/>
            <a:lstStyle/>
            <a:p/>
          </p:txBody>
        </p:sp>
        <p:sp>
          <p:nvSpPr>
            <p:cNvPr id="168" name="tx168"/>
            <p:cNvSpPr/>
            <p:nvPr/>
          </p:nvSpPr>
          <p:spPr>
            <a:xfrm>
              <a:off x="1754398" y="5545856"/>
              <a:ext cx="885062"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completo</a:t>
              </a:r>
            </a:p>
          </p:txBody>
        </p:sp>
        <p:sp>
          <p:nvSpPr>
            <p:cNvPr id="169" name="tx169"/>
            <p:cNvSpPr/>
            <p:nvPr/>
          </p:nvSpPr>
          <p:spPr>
            <a:xfrm>
              <a:off x="2998094"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0" name="tx170"/>
            <p:cNvSpPr/>
            <p:nvPr/>
          </p:nvSpPr>
          <p:spPr>
            <a:xfrm>
              <a:off x="4086470"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Dose zero</a:t>
              </a:r>
            </a:p>
          </p:txBody>
        </p:sp>
        <p:sp>
          <p:nvSpPr>
            <p:cNvPr id="171" name="tx171"/>
            <p:cNvSpPr/>
            <p:nvPr/>
          </p:nvSpPr>
          <p:spPr>
            <a:xfrm>
              <a:off x="5081803" y="5545856"/>
              <a:ext cx="165423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de vacinação IA2030</a:t>
              </a:r>
            </a:p>
          </p:txBody>
        </p:sp>
        <p:sp>
          <p:nvSpPr>
            <p:cNvPr id="172" name="tx172"/>
            <p:cNvSpPr/>
            <p:nvPr/>
          </p:nvSpPr>
          <p:spPr>
            <a:xfrm>
              <a:off x="7094668" y="5571436"/>
              <a:ext cx="101719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IA2030 ZD</a:t>
              </a:r>
            </a:p>
          </p:txBody>
        </p:sp>
        <p:sp>
          <p:nvSpPr>
            <p:cNvPr id="173" name="pl173"/>
            <p:cNvSpPr/>
            <p:nvPr/>
          </p:nvSpPr>
          <p:spPr>
            <a:xfrm>
              <a:off x="3500626"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67726"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6" name="tx176"/>
            <p:cNvSpPr/>
            <p:nvPr/>
          </p:nvSpPr>
          <p:spPr>
            <a:xfrm>
              <a:off x="5112445"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7" name="tx177"/>
            <p:cNvSpPr/>
            <p:nvPr/>
          </p:nvSpPr>
          <p:spPr>
            <a:xfrm>
              <a:off x="920330" y="1330710"/>
              <a:ext cx="79482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DTP (%), número de crianças totalmente, parcialmente e não vacinadas com a vacina</a:t>
              </a:r>
            </a:p>
          </p:txBody>
        </p:sp>
        <p:sp>
          <p:nvSpPr>
            <p:cNvPr id="178" name="tx178"/>
            <p:cNvSpPr/>
            <p:nvPr/>
          </p:nvSpPr>
          <p:spPr>
            <a:xfrm>
              <a:off x="920330" y="1511762"/>
              <a:ext cx="68497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entre 2000 e 2025 e projeções para 2030 com base na meta IA2030 , Guiné Equatorial</a:t>
              </a:r>
            </a:p>
          </p:txBody>
        </p:sp>
        <p:sp>
          <p:nvSpPr>
            <p:cNvPr id="179" name="tx179"/>
            <p:cNvSpPr/>
            <p:nvPr/>
          </p:nvSpPr>
          <p:spPr>
            <a:xfrm>
              <a:off x="3954557" y="6347035"/>
              <a:ext cx="4702323"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Fontes: Estimativas da OMS/UNICEF sobre a cobertura nacional de imunização, revisão 2025;</a:t>
              </a:r>
            </a:p>
          </p:txBody>
        </p:sp>
        <p:sp>
          <p:nvSpPr>
            <p:cNvPr id="180" name="tx180"/>
            <p:cNvSpPr/>
            <p:nvPr/>
          </p:nvSpPr>
          <p:spPr>
            <a:xfrm>
              <a:off x="1009343" y="6466099"/>
              <a:ext cx="764753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Nações Unidas, Departamento de Assuntos Económicos e Sociais, Divisão de População (2024). Perspetivas da População Mundial 2024, Edição Online.</a:t>
              </a:r>
            </a:p>
          </p:txBody>
        </p:sp>
        <p:sp>
          <p:nvSpPr>
            <p:cNvPr id="181" name="tx181"/>
            <p:cNvSpPr/>
            <p:nvPr/>
          </p:nvSpPr>
          <p:spPr>
            <a:xfrm>
              <a:off x="-271039" y="6586855"/>
              <a:ext cx="89279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em metade, até 2030, o número de crianças que não receberam nenhuma dose em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apela a todos os países para que reduzam em metade, até 2030, o número de crianças que não receberam nenhuma dose em 2019. Este gráfico mostra o número anual de crianças que precisam ser vacinadas para atingir a meta de ZD.
A IA2030 apela a todos os países para que reduzam para metade, até 2030, o número de crianças que não receberam nenhuma dose em 2019. Este gráfico mostra o número anual de crianças que é necessário vacinar para atingir a meta ZD.
Prevê-se que a Guiné Equatorial registe um pequeno aumento (&lt;10 000) no número de bebés sobreviventes até 2030. Por conseguinte, para atingir a meta «ZD» da IA2030, é necessário vacinar mais (~2,49 %) crianças com a DTP1 todos os anos.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É necessário vacinar mais crianças todos os anos para atingir a meta da IA2030 de reduzir para metade o número de crianças que não receberam nenhuma dose até 2030, prevendo-se um ligeiro aumento no número de bebés que sobrevivem.</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77959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7671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7382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7093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28104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27815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7526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27238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359510"/>
              <a:ext cx="215906" cy="1921530"/>
            </a:xfrm>
            <a:prstGeom prst="rect">
              <a:avLst/>
            </a:prstGeom>
            <a:solidFill>
              <a:srgbClr val="0058AB">
                <a:alpha val="100000"/>
              </a:srgbClr>
            </a:solidFill>
          </p:spPr>
          <p:txBody>
            <a:bodyPr/>
            <a:lstStyle/>
            <a:p/>
          </p:txBody>
        </p:sp>
        <p:sp>
          <p:nvSpPr>
            <p:cNvPr id="41" name="rc41"/>
            <p:cNvSpPr/>
            <p:nvPr/>
          </p:nvSpPr>
          <p:spPr>
            <a:xfrm>
              <a:off x="1530867" y="3247588"/>
              <a:ext cx="215906" cy="2033452"/>
            </a:xfrm>
            <a:prstGeom prst="rect">
              <a:avLst/>
            </a:prstGeom>
            <a:solidFill>
              <a:srgbClr val="0058AB">
                <a:alpha val="100000"/>
              </a:srgbClr>
            </a:solidFill>
          </p:spPr>
          <p:txBody>
            <a:bodyPr/>
            <a:lstStyle/>
            <a:p/>
          </p:txBody>
        </p:sp>
        <p:sp>
          <p:nvSpPr>
            <p:cNvPr id="42" name="rc42"/>
            <p:cNvSpPr/>
            <p:nvPr/>
          </p:nvSpPr>
          <p:spPr>
            <a:xfrm>
              <a:off x="1770763" y="3066868"/>
              <a:ext cx="215906" cy="2214172"/>
            </a:xfrm>
            <a:prstGeom prst="rect">
              <a:avLst/>
            </a:prstGeom>
            <a:solidFill>
              <a:srgbClr val="0058AB">
                <a:alpha val="100000"/>
              </a:srgbClr>
            </a:solidFill>
          </p:spPr>
          <p:txBody>
            <a:bodyPr/>
            <a:lstStyle/>
            <a:p/>
          </p:txBody>
        </p:sp>
        <p:sp>
          <p:nvSpPr>
            <p:cNvPr id="43" name="rc43"/>
            <p:cNvSpPr/>
            <p:nvPr/>
          </p:nvSpPr>
          <p:spPr>
            <a:xfrm>
              <a:off x="2010660" y="2934888"/>
              <a:ext cx="215906" cy="2346152"/>
            </a:xfrm>
            <a:prstGeom prst="rect">
              <a:avLst/>
            </a:prstGeom>
            <a:solidFill>
              <a:srgbClr val="0058AB">
                <a:alpha val="100000"/>
              </a:srgbClr>
            </a:solidFill>
          </p:spPr>
          <p:txBody>
            <a:bodyPr/>
            <a:lstStyle/>
            <a:p/>
          </p:txBody>
        </p:sp>
        <p:sp>
          <p:nvSpPr>
            <p:cNvPr id="44" name="rc44"/>
            <p:cNvSpPr/>
            <p:nvPr/>
          </p:nvSpPr>
          <p:spPr>
            <a:xfrm>
              <a:off x="2250556" y="2729095"/>
              <a:ext cx="215906" cy="2551944"/>
            </a:xfrm>
            <a:prstGeom prst="rect">
              <a:avLst/>
            </a:prstGeom>
            <a:solidFill>
              <a:srgbClr val="0058AB">
                <a:alpha val="100000"/>
              </a:srgbClr>
            </a:solidFill>
          </p:spPr>
          <p:txBody>
            <a:bodyPr/>
            <a:lstStyle/>
            <a:p/>
          </p:txBody>
        </p:sp>
        <p:sp>
          <p:nvSpPr>
            <p:cNvPr id="45" name="rc45"/>
            <p:cNvSpPr/>
            <p:nvPr/>
          </p:nvSpPr>
          <p:spPr>
            <a:xfrm>
              <a:off x="2490453" y="2583877"/>
              <a:ext cx="215906" cy="2697162"/>
            </a:xfrm>
            <a:prstGeom prst="rect">
              <a:avLst/>
            </a:prstGeom>
            <a:solidFill>
              <a:srgbClr val="0058AB">
                <a:alpha val="100000"/>
              </a:srgbClr>
            </a:solidFill>
          </p:spPr>
          <p:txBody>
            <a:bodyPr/>
            <a:lstStyle/>
            <a:p/>
          </p:txBody>
        </p:sp>
        <p:sp>
          <p:nvSpPr>
            <p:cNvPr id="46" name="rc46"/>
            <p:cNvSpPr/>
            <p:nvPr/>
          </p:nvSpPr>
          <p:spPr>
            <a:xfrm>
              <a:off x="2730349" y="2398343"/>
              <a:ext cx="215906" cy="2882696"/>
            </a:xfrm>
            <a:prstGeom prst="rect">
              <a:avLst/>
            </a:prstGeom>
            <a:solidFill>
              <a:srgbClr val="0058AB">
                <a:alpha val="100000"/>
              </a:srgbClr>
            </a:solidFill>
          </p:spPr>
          <p:txBody>
            <a:bodyPr/>
            <a:lstStyle/>
            <a:p/>
          </p:txBody>
        </p:sp>
        <p:sp>
          <p:nvSpPr>
            <p:cNvPr id="47" name="rc47"/>
            <p:cNvSpPr/>
            <p:nvPr/>
          </p:nvSpPr>
          <p:spPr>
            <a:xfrm>
              <a:off x="2970245" y="2281808"/>
              <a:ext cx="215906" cy="2999231"/>
            </a:xfrm>
            <a:prstGeom prst="rect">
              <a:avLst/>
            </a:prstGeom>
            <a:solidFill>
              <a:srgbClr val="0058AB">
                <a:alpha val="100000"/>
              </a:srgbClr>
            </a:solidFill>
          </p:spPr>
          <p:txBody>
            <a:bodyPr/>
            <a:lstStyle/>
            <a:p/>
          </p:txBody>
        </p:sp>
        <p:sp>
          <p:nvSpPr>
            <p:cNvPr id="48" name="rc48"/>
            <p:cNvSpPr/>
            <p:nvPr/>
          </p:nvSpPr>
          <p:spPr>
            <a:xfrm>
              <a:off x="3210142" y="2086245"/>
              <a:ext cx="215906" cy="3194794"/>
            </a:xfrm>
            <a:prstGeom prst="rect">
              <a:avLst/>
            </a:prstGeom>
            <a:solidFill>
              <a:srgbClr val="0058AB">
                <a:alpha val="100000"/>
              </a:srgbClr>
            </a:solidFill>
          </p:spPr>
          <p:txBody>
            <a:bodyPr/>
            <a:lstStyle/>
            <a:p/>
          </p:txBody>
        </p:sp>
        <p:sp>
          <p:nvSpPr>
            <p:cNvPr id="49" name="rc49"/>
            <p:cNvSpPr/>
            <p:nvPr/>
          </p:nvSpPr>
          <p:spPr>
            <a:xfrm>
              <a:off x="3450038" y="1968506"/>
              <a:ext cx="215906" cy="3312533"/>
            </a:xfrm>
            <a:prstGeom prst="rect">
              <a:avLst/>
            </a:prstGeom>
            <a:solidFill>
              <a:srgbClr val="0058AB">
                <a:alpha val="100000"/>
              </a:srgbClr>
            </a:solidFill>
          </p:spPr>
          <p:txBody>
            <a:bodyPr/>
            <a:lstStyle/>
            <a:p/>
          </p:txBody>
        </p:sp>
        <p:sp>
          <p:nvSpPr>
            <p:cNvPr id="50" name="rc50"/>
            <p:cNvSpPr/>
            <p:nvPr/>
          </p:nvSpPr>
          <p:spPr>
            <a:xfrm>
              <a:off x="3689935" y="1768531"/>
              <a:ext cx="215906" cy="3512509"/>
            </a:xfrm>
            <a:prstGeom prst="rect">
              <a:avLst/>
            </a:prstGeom>
            <a:solidFill>
              <a:srgbClr val="0058AB">
                <a:alpha val="100000"/>
              </a:srgbClr>
            </a:solidFill>
          </p:spPr>
          <p:txBody>
            <a:bodyPr/>
            <a:lstStyle/>
            <a:p/>
          </p:txBody>
        </p:sp>
        <p:sp>
          <p:nvSpPr>
            <p:cNvPr id="51" name="rc51"/>
            <p:cNvSpPr/>
            <p:nvPr/>
          </p:nvSpPr>
          <p:spPr>
            <a:xfrm>
              <a:off x="3929831" y="2100887"/>
              <a:ext cx="215906" cy="3180152"/>
            </a:xfrm>
            <a:prstGeom prst="rect">
              <a:avLst/>
            </a:prstGeom>
            <a:solidFill>
              <a:srgbClr val="0058AB">
                <a:alpha val="100000"/>
              </a:srgbClr>
            </a:solidFill>
          </p:spPr>
          <p:txBody>
            <a:bodyPr/>
            <a:lstStyle/>
            <a:p/>
          </p:txBody>
        </p:sp>
        <p:sp>
          <p:nvSpPr>
            <p:cNvPr id="52" name="rc52"/>
            <p:cNvSpPr/>
            <p:nvPr/>
          </p:nvSpPr>
          <p:spPr>
            <a:xfrm>
              <a:off x="4169728" y="2390120"/>
              <a:ext cx="215906" cy="2890920"/>
            </a:xfrm>
            <a:prstGeom prst="rect">
              <a:avLst/>
            </a:prstGeom>
            <a:solidFill>
              <a:srgbClr val="0058AB">
                <a:alpha val="100000"/>
              </a:srgbClr>
            </a:solidFill>
          </p:spPr>
          <p:txBody>
            <a:bodyPr/>
            <a:lstStyle/>
            <a:p/>
          </p:txBody>
        </p:sp>
        <p:sp>
          <p:nvSpPr>
            <p:cNvPr id="53" name="rc53"/>
            <p:cNvSpPr/>
            <p:nvPr/>
          </p:nvSpPr>
          <p:spPr>
            <a:xfrm>
              <a:off x="4409624" y="2790673"/>
              <a:ext cx="215906" cy="2490367"/>
            </a:xfrm>
            <a:prstGeom prst="rect">
              <a:avLst/>
            </a:prstGeom>
            <a:solidFill>
              <a:srgbClr val="0058AB">
                <a:alpha val="100000"/>
              </a:srgbClr>
            </a:solidFill>
          </p:spPr>
          <p:txBody>
            <a:bodyPr/>
            <a:lstStyle/>
            <a:p/>
          </p:txBody>
        </p:sp>
        <p:sp>
          <p:nvSpPr>
            <p:cNvPr id="54" name="rc54"/>
            <p:cNvSpPr/>
            <p:nvPr/>
          </p:nvSpPr>
          <p:spPr>
            <a:xfrm>
              <a:off x="4649521" y="3119018"/>
              <a:ext cx="215906" cy="2162022"/>
            </a:xfrm>
            <a:prstGeom prst="rect">
              <a:avLst/>
            </a:prstGeom>
            <a:solidFill>
              <a:srgbClr val="0058AB">
                <a:alpha val="100000"/>
              </a:srgbClr>
            </a:solidFill>
          </p:spPr>
          <p:txBody>
            <a:bodyPr/>
            <a:lstStyle/>
            <a:p/>
          </p:txBody>
        </p:sp>
        <p:sp>
          <p:nvSpPr>
            <p:cNvPr id="55" name="rc55"/>
            <p:cNvSpPr/>
            <p:nvPr/>
          </p:nvSpPr>
          <p:spPr>
            <a:xfrm>
              <a:off x="4889417" y="1837329"/>
              <a:ext cx="215906" cy="3443711"/>
            </a:xfrm>
            <a:prstGeom prst="rect">
              <a:avLst/>
            </a:prstGeom>
            <a:solidFill>
              <a:srgbClr val="0058AB">
                <a:alpha val="100000"/>
              </a:srgbClr>
            </a:solidFill>
          </p:spPr>
          <p:txBody>
            <a:bodyPr/>
            <a:lstStyle/>
            <a:p/>
          </p:txBody>
        </p:sp>
        <p:sp>
          <p:nvSpPr>
            <p:cNvPr id="56" name="rc56"/>
            <p:cNvSpPr/>
            <p:nvPr/>
          </p:nvSpPr>
          <p:spPr>
            <a:xfrm>
              <a:off x="5129313" y="3045205"/>
              <a:ext cx="215906" cy="2235834"/>
            </a:xfrm>
            <a:prstGeom prst="rect">
              <a:avLst/>
            </a:prstGeom>
            <a:solidFill>
              <a:srgbClr val="0058AB">
                <a:alpha val="100000"/>
              </a:srgbClr>
            </a:solidFill>
          </p:spPr>
          <p:txBody>
            <a:bodyPr/>
            <a:lstStyle/>
            <a:p/>
          </p:txBody>
        </p:sp>
        <p:sp>
          <p:nvSpPr>
            <p:cNvPr id="57" name="rc57"/>
            <p:cNvSpPr/>
            <p:nvPr/>
          </p:nvSpPr>
          <p:spPr>
            <a:xfrm>
              <a:off x="5369210" y="3011909"/>
              <a:ext cx="215906" cy="2269130"/>
            </a:xfrm>
            <a:prstGeom prst="rect">
              <a:avLst/>
            </a:prstGeom>
            <a:solidFill>
              <a:srgbClr val="0058AB">
                <a:alpha val="100000"/>
              </a:srgbClr>
            </a:solidFill>
          </p:spPr>
          <p:txBody>
            <a:bodyPr/>
            <a:lstStyle/>
            <a:p/>
          </p:txBody>
        </p:sp>
        <p:sp>
          <p:nvSpPr>
            <p:cNvPr id="58" name="rc58"/>
            <p:cNvSpPr/>
            <p:nvPr/>
          </p:nvSpPr>
          <p:spPr>
            <a:xfrm>
              <a:off x="5609106" y="2978413"/>
              <a:ext cx="215906" cy="2302627"/>
            </a:xfrm>
            <a:prstGeom prst="rect">
              <a:avLst/>
            </a:prstGeom>
            <a:solidFill>
              <a:srgbClr val="0058AB">
                <a:alpha val="100000"/>
              </a:srgbClr>
            </a:solidFill>
          </p:spPr>
          <p:txBody>
            <a:bodyPr/>
            <a:lstStyle/>
            <a:p/>
          </p:txBody>
        </p:sp>
        <p:sp>
          <p:nvSpPr>
            <p:cNvPr id="59" name="rc59"/>
            <p:cNvSpPr/>
            <p:nvPr/>
          </p:nvSpPr>
          <p:spPr>
            <a:xfrm>
              <a:off x="5849003" y="2944716"/>
              <a:ext cx="215906" cy="2336324"/>
            </a:xfrm>
            <a:prstGeom prst="rect">
              <a:avLst/>
            </a:prstGeom>
            <a:solidFill>
              <a:srgbClr val="0058AB">
                <a:alpha val="100000"/>
              </a:srgbClr>
            </a:solidFill>
          </p:spPr>
          <p:txBody>
            <a:bodyPr/>
            <a:lstStyle/>
            <a:p/>
          </p:txBody>
        </p:sp>
        <p:sp>
          <p:nvSpPr>
            <p:cNvPr id="60" name="rc60"/>
            <p:cNvSpPr/>
            <p:nvPr/>
          </p:nvSpPr>
          <p:spPr>
            <a:xfrm>
              <a:off x="6088899" y="2806919"/>
              <a:ext cx="215906" cy="2474120"/>
            </a:xfrm>
            <a:prstGeom prst="rect">
              <a:avLst/>
            </a:prstGeom>
            <a:solidFill>
              <a:srgbClr val="0058AB">
                <a:alpha val="100000"/>
              </a:srgbClr>
            </a:solidFill>
          </p:spPr>
          <p:txBody>
            <a:bodyPr/>
            <a:lstStyle/>
            <a:p/>
          </p:txBody>
        </p:sp>
        <p:sp>
          <p:nvSpPr>
            <p:cNvPr id="61" name="rc61"/>
            <p:cNvSpPr/>
            <p:nvPr/>
          </p:nvSpPr>
          <p:spPr>
            <a:xfrm>
              <a:off x="6328796" y="2795687"/>
              <a:ext cx="215906" cy="2485352"/>
            </a:xfrm>
            <a:prstGeom prst="rect">
              <a:avLst/>
            </a:prstGeom>
            <a:solidFill>
              <a:srgbClr val="0058AB">
                <a:alpha val="100000"/>
              </a:srgbClr>
            </a:solidFill>
          </p:spPr>
          <p:txBody>
            <a:bodyPr/>
            <a:lstStyle/>
            <a:p/>
          </p:txBody>
        </p:sp>
        <p:sp>
          <p:nvSpPr>
            <p:cNvPr id="62" name="rc62"/>
            <p:cNvSpPr/>
            <p:nvPr/>
          </p:nvSpPr>
          <p:spPr>
            <a:xfrm>
              <a:off x="6568692" y="2778036"/>
              <a:ext cx="215906" cy="2503003"/>
            </a:xfrm>
            <a:prstGeom prst="rect">
              <a:avLst/>
            </a:prstGeom>
            <a:solidFill>
              <a:srgbClr val="0058AB">
                <a:alpha val="100000"/>
              </a:srgbClr>
            </a:solidFill>
          </p:spPr>
          <p:txBody>
            <a:bodyPr/>
            <a:lstStyle/>
            <a:p/>
          </p:txBody>
        </p:sp>
        <p:sp>
          <p:nvSpPr>
            <p:cNvPr id="63" name="rc63"/>
            <p:cNvSpPr/>
            <p:nvPr/>
          </p:nvSpPr>
          <p:spPr>
            <a:xfrm>
              <a:off x="6808589" y="3178790"/>
              <a:ext cx="215906" cy="2102250"/>
            </a:xfrm>
            <a:prstGeom prst="rect">
              <a:avLst/>
            </a:prstGeom>
            <a:solidFill>
              <a:srgbClr val="0058AB">
                <a:alpha val="100000"/>
              </a:srgbClr>
            </a:solidFill>
          </p:spPr>
          <p:txBody>
            <a:bodyPr/>
            <a:lstStyle/>
            <a:p/>
          </p:txBody>
        </p:sp>
        <p:sp>
          <p:nvSpPr>
            <p:cNvPr id="64" name="rc64"/>
            <p:cNvSpPr/>
            <p:nvPr/>
          </p:nvSpPr>
          <p:spPr>
            <a:xfrm>
              <a:off x="7048485" y="2551986"/>
              <a:ext cx="215906" cy="2729054"/>
            </a:xfrm>
            <a:prstGeom prst="rect">
              <a:avLst/>
            </a:prstGeom>
            <a:solidFill>
              <a:srgbClr val="0058AB">
                <a:alpha val="100000"/>
              </a:srgbClr>
            </a:solidFill>
          </p:spPr>
          <p:txBody>
            <a:bodyPr/>
            <a:lstStyle/>
            <a:p/>
          </p:txBody>
        </p:sp>
        <p:sp>
          <p:nvSpPr>
            <p:cNvPr id="65" name="rc65"/>
            <p:cNvSpPr/>
            <p:nvPr/>
          </p:nvSpPr>
          <p:spPr>
            <a:xfrm>
              <a:off x="7288381" y="3515158"/>
              <a:ext cx="215906" cy="1765882"/>
            </a:xfrm>
            <a:prstGeom prst="rect">
              <a:avLst/>
            </a:prstGeom>
            <a:solidFill>
              <a:srgbClr val="0058AB">
                <a:alpha val="100000"/>
              </a:srgbClr>
            </a:solidFill>
          </p:spPr>
          <p:txBody>
            <a:bodyPr/>
            <a:lstStyle/>
            <a:p/>
          </p:txBody>
        </p:sp>
        <p:sp>
          <p:nvSpPr>
            <p:cNvPr id="66" name="rc66"/>
            <p:cNvSpPr/>
            <p:nvPr/>
          </p:nvSpPr>
          <p:spPr>
            <a:xfrm>
              <a:off x="8487864" y="4112878"/>
              <a:ext cx="215906" cy="1168162"/>
            </a:xfrm>
            <a:prstGeom prst="rect">
              <a:avLst/>
            </a:prstGeom>
            <a:solidFill>
              <a:srgbClr val="69DBFF">
                <a:alpha val="100000"/>
              </a:srgbClr>
            </a:solidFill>
          </p:spPr>
          <p:txBody>
            <a:bodyPr/>
            <a:lstStyle/>
            <a:p/>
          </p:txBody>
        </p:sp>
        <p:sp>
          <p:nvSpPr>
            <p:cNvPr id="67" name="pl67"/>
            <p:cNvSpPr/>
            <p:nvPr/>
          </p:nvSpPr>
          <p:spPr>
            <a:xfrm>
              <a:off x="6196853" y="2944716"/>
              <a:ext cx="2398964" cy="1168162"/>
            </a:xfrm>
            <a:custGeom>
              <a:avLst/>
              <a:pathLst>
                <a:path w="2398964" h="1168162">
                  <a:moveTo>
                    <a:pt x="0" y="0"/>
                  </a:moveTo>
                  <a:lnTo>
                    <a:pt x="239896" y="116816"/>
                  </a:lnTo>
                  <a:lnTo>
                    <a:pt x="479792" y="233632"/>
                  </a:lnTo>
                  <a:lnTo>
                    <a:pt x="719689" y="350448"/>
                  </a:lnTo>
                  <a:lnTo>
                    <a:pt x="959585" y="467264"/>
                  </a:lnTo>
                  <a:lnTo>
                    <a:pt x="1199482" y="584081"/>
                  </a:lnTo>
                  <a:lnTo>
                    <a:pt x="1439378" y="700897"/>
                  </a:lnTo>
                  <a:lnTo>
                    <a:pt x="1679275" y="817713"/>
                  </a:lnTo>
                  <a:lnTo>
                    <a:pt x="1919171" y="934529"/>
                  </a:lnTo>
                  <a:lnTo>
                    <a:pt x="2159067" y="1051345"/>
                  </a:lnTo>
                  <a:lnTo>
                    <a:pt x="2398964" y="1168162"/>
                  </a:lnTo>
                </a:path>
              </a:pathLst>
            </a:custGeom>
            <a:ln w="13550" cap="flat">
              <a:solidFill>
                <a:srgbClr val="000000">
                  <a:alpha val="100000"/>
                </a:srgbClr>
              </a:solidFill>
              <a:prstDash val="solid"/>
              <a:round/>
            </a:ln>
          </p:spPr>
          <p:txBody>
            <a:bodyPr/>
            <a:lstStyle/>
            <a:p/>
          </p:txBody>
        </p:sp>
        <p:sp>
          <p:nvSpPr>
            <p:cNvPr id="68" name="pt68"/>
            <p:cNvSpPr/>
            <p:nvPr/>
          </p:nvSpPr>
          <p:spPr>
            <a:xfrm>
              <a:off x="6172027" y="29198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30367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31535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32703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33871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35039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36207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37376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38544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39712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0880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2384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22072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1" name="tx81"/>
            <p:cNvSpPr/>
            <p:nvPr/>
          </p:nvSpPr>
          <p:spPr>
            <a:xfrm>
              <a:off x="508103" y="321783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221495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3" name="tx83"/>
            <p:cNvSpPr/>
            <p:nvPr/>
          </p:nvSpPr>
          <p:spPr>
            <a:xfrm rot="-5400000">
              <a:off x="127803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61207" y="3460256"/>
              <a:ext cx="1281174"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sem dose</a:t>
              </a:r>
            </a:p>
          </p:txBody>
        </p:sp>
        <p:sp>
          <p:nvSpPr>
            <p:cNvPr id="112" name="rc112"/>
            <p:cNvSpPr/>
            <p:nvPr/>
          </p:nvSpPr>
          <p:spPr>
            <a:xfrm>
              <a:off x="3661384" y="6141404"/>
              <a:ext cx="201456" cy="201456"/>
            </a:xfrm>
            <a:prstGeom prst="rect">
              <a:avLst/>
            </a:prstGeom>
            <a:solidFill>
              <a:srgbClr val="0058AB">
                <a:alpha val="100000"/>
              </a:srgbClr>
            </a:solidFill>
          </p:spPr>
          <p:txBody>
            <a:bodyPr/>
            <a:lstStyle/>
            <a:p/>
          </p:txBody>
        </p:sp>
        <p:sp>
          <p:nvSpPr>
            <p:cNvPr id="113" name="rc113"/>
            <p:cNvSpPr/>
            <p:nvPr/>
          </p:nvSpPr>
          <p:spPr>
            <a:xfrm>
              <a:off x="4563470" y="6141404"/>
              <a:ext cx="201456" cy="201456"/>
            </a:xfrm>
            <a:prstGeom prst="rect">
              <a:avLst/>
            </a:prstGeom>
            <a:solidFill>
              <a:srgbClr val="69DBFF">
                <a:alpha val="100000"/>
              </a:srgbClr>
            </a:solidFill>
          </p:spPr>
          <p:txBody>
            <a:bodyPr/>
            <a:lstStyle/>
            <a:p/>
          </p:txBody>
        </p:sp>
        <p:sp>
          <p:nvSpPr>
            <p:cNvPr id="114" name="tx114"/>
            <p:cNvSpPr/>
            <p:nvPr/>
          </p:nvSpPr>
          <p:spPr>
            <a:xfrm>
              <a:off x="3941429" y="619049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616232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502838" y="1332675"/>
              <a:ext cx="6989065"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crianças sem vacinação, 2000-2025 e meta para 2030, Guiné Equatorial</a:t>
              </a:r>
            </a:p>
          </p:txBody>
        </p:sp>
        <p:sp>
          <p:nvSpPr>
            <p:cNvPr id="117" name="tx117"/>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18" name="tx118"/>
            <p:cNvSpPr/>
            <p:nvPr/>
          </p:nvSpPr>
          <p:spPr>
            <a:xfrm>
              <a:off x="-15608123" y="6586855"/>
              <a:ext cx="246825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para metade, até 2030, o número de crianças que não receberam nenhuma dose em 2019. As barras azuis escuras representam o número estimado de crianças sem vacinação em 2000-2025, enquanto a barra azul clara representa o número alvo de crianças sem vacinação até 2030. A linha e os pontos mostram o progresso anual e a trajetória para atingir a meta até 2030, com base numa redução linear.</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visa não deixar ninguém para trás em matéria de imunização e apela a todos os países para que reduzam para metade o número de crianças sem nenhuma dose até 2030.
Este gráfico mostra:
• Número estimado de crianças sem nenhuma dose em 2000-2025 (barras azuis escuras)
• Meta de nenhuma dose até 2030 (barra azul clara)
• Trajetória para atingir a meta de 2030 com base em um declínio linear (pontos)
Em 2025, o número de crianças que não receberam nenhuma dose era aproximadamente 1 % superior ao número anual proposto para atingir a meta, com base numa trajetória linear de diminuição.</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número de crianças que não receberam nenhuma dose situava-se 1% acima da meta anual da IA2030, o que coloca a meta para 2030 ao nosso alcance, caso se mantenha este ritmo de progresso.</a:t>
            </a:r>
          </a:p>
        </p:txBody>
      </p:sp>
      <p:grpSp xmlns:pic="http://schemas.openxmlformats.org/drawingml/2006/picture">
        <p:nvGrpSpPr>
          <p:cNvPr id="121" name=""/>
          <p:cNvGrpSpPr/>
          <p:nvPr/>
        </p:nvGrpSpPr>
        <p:grpSpPr>
          <a:xfrm>
            <a:off x="292608" y="1051560"/>
            <a:ext cx="8595360" cy="28575"/>
            <a:chOff x="292608" y="1051560"/>
            <a:chExt cx="8595360" cy="28575"/>
          </a:xfrm>
        </p:grpSpPr>
        <p:sp>
          <p:nvSpPr>
            <p:cNvPr id="12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Revisão WUENIC 2025,
Publicado em 15 de julho de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33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39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845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52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86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92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798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05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62099"/>
              <a:ext cx="239888" cy="345922"/>
            </a:xfrm>
            <a:prstGeom prst="rect">
              <a:avLst/>
            </a:prstGeom>
            <a:solidFill>
              <a:srgbClr val="80BD41">
                <a:alpha val="100000"/>
              </a:srgbClr>
            </a:solidFill>
          </p:spPr>
          <p:txBody>
            <a:bodyPr/>
            <a:lstStyle/>
            <a:p/>
          </p:txBody>
        </p:sp>
        <p:sp>
          <p:nvSpPr>
            <p:cNvPr id="26" name="rc26"/>
            <p:cNvSpPr/>
            <p:nvPr/>
          </p:nvSpPr>
          <p:spPr>
            <a:xfrm>
              <a:off x="1296273" y="3767505"/>
              <a:ext cx="239888" cy="194593"/>
            </a:xfrm>
            <a:prstGeom prst="rect">
              <a:avLst/>
            </a:prstGeom>
            <a:solidFill>
              <a:srgbClr val="1CABE2">
                <a:alpha val="100000"/>
              </a:srgbClr>
            </a:solidFill>
          </p:spPr>
          <p:txBody>
            <a:bodyPr/>
            <a:lstStyle/>
            <a:p/>
          </p:txBody>
        </p:sp>
        <p:sp>
          <p:nvSpPr>
            <p:cNvPr id="27" name="rc27"/>
            <p:cNvSpPr/>
            <p:nvPr/>
          </p:nvSpPr>
          <p:spPr>
            <a:xfrm>
              <a:off x="1562816" y="3941990"/>
              <a:ext cx="239888" cy="366031"/>
            </a:xfrm>
            <a:prstGeom prst="rect">
              <a:avLst/>
            </a:prstGeom>
            <a:solidFill>
              <a:srgbClr val="80BD41">
                <a:alpha val="100000"/>
              </a:srgbClr>
            </a:solidFill>
          </p:spPr>
          <p:txBody>
            <a:bodyPr/>
            <a:lstStyle/>
            <a:p/>
          </p:txBody>
        </p:sp>
        <p:sp>
          <p:nvSpPr>
            <p:cNvPr id="28" name="rc28"/>
            <p:cNvSpPr/>
            <p:nvPr/>
          </p:nvSpPr>
          <p:spPr>
            <a:xfrm>
              <a:off x="1562816" y="3736021"/>
              <a:ext cx="239888" cy="205968"/>
            </a:xfrm>
            <a:prstGeom prst="rect">
              <a:avLst/>
            </a:prstGeom>
            <a:solidFill>
              <a:srgbClr val="1CABE2">
                <a:alpha val="100000"/>
              </a:srgbClr>
            </a:solidFill>
          </p:spPr>
          <p:txBody>
            <a:bodyPr/>
            <a:lstStyle/>
            <a:p/>
          </p:txBody>
        </p:sp>
        <p:sp>
          <p:nvSpPr>
            <p:cNvPr id="29" name="rc29"/>
            <p:cNvSpPr/>
            <p:nvPr/>
          </p:nvSpPr>
          <p:spPr>
            <a:xfrm>
              <a:off x="1829360" y="3926146"/>
              <a:ext cx="239888" cy="381875"/>
            </a:xfrm>
            <a:prstGeom prst="rect">
              <a:avLst/>
            </a:prstGeom>
            <a:solidFill>
              <a:srgbClr val="80BD41">
                <a:alpha val="100000"/>
              </a:srgbClr>
            </a:solidFill>
          </p:spPr>
          <p:txBody>
            <a:bodyPr/>
            <a:lstStyle/>
            <a:p/>
          </p:txBody>
        </p:sp>
        <p:sp>
          <p:nvSpPr>
            <p:cNvPr id="30" name="rc30"/>
            <p:cNvSpPr/>
            <p:nvPr/>
          </p:nvSpPr>
          <p:spPr>
            <a:xfrm>
              <a:off x="1829360" y="3701896"/>
              <a:ext cx="239888" cy="224250"/>
            </a:xfrm>
            <a:prstGeom prst="rect">
              <a:avLst/>
            </a:prstGeom>
            <a:solidFill>
              <a:srgbClr val="1CABE2">
                <a:alpha val="100000"/>
              </a:srgbClr>
            </a:solidFill>
          </p:spPr>
          <p:txBody>
            <a:bodyPr/>
            <a:lstStyle/>
            <a:p/>
          </p:txBody>
        </p:sp>
        <p:sp>
          <p:nvSpPr>
            <p:cNvPr id="31" name="rc31"/>
            <p:cNvSpPr/>
            <p:nvPr/>
          </p:nvSpPr>
          <p:spPr>
            <a:xfrm>
              <a:off x="2095903" y="3903396"/>
              <a:ext cx="239888" cy="404625"/>
            </a:xfrm>
            <a:prstGeom prst="rect">
              <a:avLst/>
            </a:prstGeom>
            <a:solidFill>
              <a:srgbClr val="80BD41">
                <a:alpha val="100000"/>
              </a:srgbClr>
            </a:solidFill>
          </p:spPr>
          <p:txBody>
            <a:bodyPr/>
            <a:lstStyle/>
            <a:p/>
          </p:txBody>
        </p:sp>
        <p:sp>
          <p:nvSpPr>
            <p:cNvPr id="32" name="rc32"/>
            <p:cNvSpPr/>
            <p:nvPr/>
          </p:nvSpPr>
          <p:spPr>
            <a:xfrm>
              <a:off x="2095903" y="3665739"/>
              <a:ext cx="239888" cy="237656"/>
            </a:xfrm>
            <a:prstGeom prst="rect">
              <a:avLst/>
            </a:prstGeom>
            <a:solidFill>
              <a:srgbClr val="1CABE2">
                <a:alpha val="100000"/>
              </a:srgbClr>
            </a:solidFill>
          </p:spPr>
          <p:txBody>
            <a:bodyPr/>
            <a:lstStyle/>
            <a:p/>
          </p:txBody>
        </p:sp>
        <p:sp>
          <p:nvSpPr>
            <p:cNvPr id="33" name="rc33"/>
            <p:cNvSpPr/>
            <p:nvPr/>
          </p:nvSpPr>
          <p:spPr>
            <a:xfrm>
              <a:off x="2362446" y="3886333"/>
              <a:ext cx="239888" cy="421687"/>
            </a:xfrm>
            <a:prstGeom prst="rect">
              <a:avLst/>
            </a:prstGeom>
            <a:solidFill>
              <a:srgbClr val="80BD41">
                <a:alpha val="100000"/>
              </a:srgbClr>
            </a:solidFill>
          </p:spPr>
          <p:txBody>
            <a:bodyPr/>
            <a:lstStyle/>
            <a:p/>
          </p:txBody>
        </p:sp>
        <p:sp>
          <p:nvSpPr>
            <p:cNvPr id="34" name="rc34"/>
            <p:cNvSpPr/>
            <p:nvPr/>
          </p:nvSpPr>
          <p:spPr>
            <a:xfrm>
              <a:off x="2362446" y="3627958"/>
              <a:ext cx="239888" cy="258375"/>
            </a:xfrm>
            <a:prstGeom prst="rect">
              <a:avLst/>
            </a:prstGeom>
            <a:solidFill>
              <a:srgbClr val="1CABE2">
                <a:alpha val="100000"/>
              </a:srgbClr>
            </a:solidFill>
          </p:spPr>
          <p:txBody>
            <a:bodyPr/>
            <a:lstStyle/>
            <a:p/>
          </p:txBody>
        </p:sp>
        <p:sp>
          <p:nvSpPr>
            <p:cNvPr id="35" name="rc35"/>
            <p:cNvSpPr/>
            <p:nvPr/>
          </p:nvSpPr>
          <p:spPr>
            <a:xfrm>
              <a:off x="2628989" y="3862365"/>
              <a:ext cx="239888" cy="445656"/>
            </a:xfrm>
            <a:prstGeom prst="rect">
              <a:avLst/>
            </a:prstGeom>
            <a:solidFill>
              <a:srgbClr val="80BD41">
                <a:alpha val="100000"/>
              </a:srgbClr>
            </a:solidFill>
          </p:spPr>
          <p:txBody>
            <a:bodyPr/>
            <a:lstStyle/>
            <a:p/>
          </p:txBody>
        </p:sp>
        <p:sp>
          <p:nvSpPr>
            <p:cNvPr id="36" name="rc36"/>
            <p:cNvSpPr/>
            <p:nvPr/>
          </p:nvSpPr>
          <p:spPr>
            <a:xfrm>
              <a:off x="2628989" y="3589161"/>
              <a:ext cx="239888" cy="273203"/>
            </a:xfrm>
            <a:prstGeom prst="rect">
              <a:avLst/>
            </a:prstGeom>
            <a:solidFill>
              <a:srgbClr val="1CABE2">
                <a:alpha val="100000"/>
              </a:srgbClr>
            </a:solidFill>
          </p:spPr>
          <p:txBody>
            <a:bodyPr/>
            <a:lstStyle/>
            <a:p/>
          </p:txBody>
        </p:sp>
        <p:sp>
          <p:nvSpPr>
            <p:cNvPr id="37" name="rc37"/>
            <p:cNvSpPr/>
            <p:nvPr/>
          </p:nvSpPr>
          <p:spPr>
            <a:xfrm>
              <a:off x="2895532" y="3851396"/>
              <a:ext cx="239888" cy="456625"/>
            </a:xfrm>
            <a:prstGeom prst="rect">
              <a:avLst/>
            </a:prstGeom>
            <a:solidFill>
              <a:srgbClr val="80BD41">
                <a:alpha val="100000"/>
              </a:srgbClr>
            </a:solidFill>
          </p:spPr>
          <p:txBody>
            <a:bodyPr/>
            <a:lstStyle/>
            <a:p/>
          </p:txBody>
        </p:sp>
        <p:sp>
          <p:nvSpPr>
            <p:cNvPr id="38" name="rc38"/>
            <p:cNvSpPr/>
            <p:nvPr/>
          </p:nvSpPr>
          <p:spPr>
            <a:xfrm>
              <a:off x="2895532" y="3559505"/>
              <a:ext cx="239888" cy="291890"/>
            </a:xfrm>
            <a:prstGeom prst="rect">
              <a:avLst/>
            </a:prstGeom>
            <a:solidFill>
              <a:srgbClr val="1CABE2">
                <a:alpha val="100000"/>
              </a:srgbClr>
            </a:solidFill>
          </p:spPr>
          <p:txBody>
            <a:bodyPr/>
            <a:lstStyle/>
            <a:p/>
          </p:txBody>
        </p:sp>
        <p:sp>
          <p:nvSpPr>
            <p:cNvPr id="39" name="rc39"/>
            <p:cNvSpPr/>
            <p:nvPr/>
          </p:nvSpPr>
          <p:spPr>
            <a:xfrm>
              <a:off x="3162075" y="3832911"/>
              <a:ext cx="239888" cy="475109"/>
            </a:xfrm>
            <a:prstGeom prst="rect">
              <a:avLst/>
            </a:prstGeom>
            <a:solidFill>
              <a:srgbClr val="80BD41">
                <a:alpha val="100000"/>
              </a:srgbClr>
            </a:solidFill>
          </p:spPr>
          <p:txBody>
            <a:bodyPr/>
            <a:lstStyle/>
            <a:p/>
          </p:txBody>
        </p:sp>
        <p:sp>
          <p:nvSpPr>
            <p:cNvPr id="40" name="rc40"/>
            <p:cNvSpPr/>
            <p:nvPr/>
          </p:nvSpPr>
          <p:spPr>
            <a:xfrm>
              <a:off x="3162075" y="3529239"/>
              <a:ext cx="239888" cy="303672"/>
            </a:xfrm>
            <a:prstGeom prst="rect">
              <a:avLst/>
            </a:prstGeom>
            <a:solidFill>
              <a:srgbClr val="1CABE2">
                <a:alpha val="100000"/>
              </a:srgbClr>
            </a:solidFill>
          </p:spPr>
          <p:txBody>
            <a:bodyPr/>
            <a:lstStyle/>
            <a:p/>
          </p:txBody>
        </p:sp>
        <p:sp>
          <p:nvSpPr>
            <p:cNvPr id="41" name="rc41"/>
            <p:cNvSpPr/>
            <p:nvPr/>
          </p:nvSpPr>
          <p:spPr>
            <a:xfrm>
              <a:off x="3428618" y="3822755"/>
              <a:ext cx="239888" cy="485266"/>
            </a:xfrm>
            <a:prstGeom prst="rect">
              <a:avLst/>
            </a:prstGeom>
            <a:solidFill>
              <a:srgbClr val="80BD41">
                <a:alpha val="100000"/>
              </a:srgbClr>
            </a:solidFill>
          </p:spPr>
          <p:txBody>
            <a:bodyPr/>
            <a:lstStyle/>
            <a:p/>
          </p:txBody>
        </p:sp>
        <p:sp>
          <p:nvSpPr>
            <p:cNvPr id="42" name="rc42"/>
            <p:cNvSpPr/>
            <p:nvPr/>
          </p:nvSpPr>
          <p:spPr>
            <a:xfrm>
              <a:off x="3428618" y="3499177"/>
              <a:ext cx="239888" cy="323578"/>
            </a:xfrm>
            <a:prstGeom prst="rect">
              <a:avLst/>
            </a:prstGeom>
            <a:solidFill>
              <a:srgbClr val="1CABE2">
                <a:alpha val="100000"/>
              </a:srgbClr>
            </a:solidFill>
          </p:spPr>
          <p:txBody>
            <a:bodyPr/>
            <a:lstStyle/>
            <a:p/>
          </p:txBody>
        </p:sp>
        <p:sp>
          <p:nvSpPr>
            <p:cNvPr id="43" name="rc43"/>
            <p:cNvSpPr/>
            <p:nvPr/>
          </p:nvSpPr>
          <p:spPr>
            <a:xfrm>
              <a:off x="3695161" y="3804880"/>
              <a:ext cx="239888" cy="503141"/>
            </a:xfrm>
            <a:prstGeom prst="rect">
              <a:avLst/>
            </a:prstGeom>
            <a:solidFill>
              <a:srgbClr val="80BD41">
                <a:alpha val="100000"/>
              </a:srgbClr>
            </a:solidFill>
          </p:spPr>
          <p:txBody>
            <a:bodyPr/>
            <a:lstStyle/>
            <a:p/>
          </p:txBody>
        </p:sp>
        <p:sp>
          <p:nvSpPr>
            <p:cNvPr id="44" name="rc44"/>
            <p:cNvSpPr/>
            <p:nvPr/>
          </p:nvSpPr>
          <p:spPr>
            <a:xfrm>
              <a:off x="3695161" y="3469317"/>
              <a:ext cx="239888" cy="335562"/>
            </a:xfrm>
            <a:prstGeom prst="rect">
              <a:avLst/>
            </a:prstGeom>
            <a:solidFill>
              <a:srgbClr val="1CABE2">
                <a:alpha val="100000"/>
              </a:srgbClr>
            </a:solidFill>
          </p:spPr>
          <p:txBody>
            <a:bodyPr/>
            <a:lstStyle/>
            <a:p/>
          </p:txBody>
        </p:sp>
        <p:sp>
          <p:nvSpPr>
            <p:cNvPr id="45" name="rc45"/>
            <p:cNvSpPr/>
            <p:nvPr/>
          </p:nvSpPr>
          <p:spPr>
            <a:xfrm>
              <a:off x="3961705" y="3796146"/>
              <a:ext cx="239888" cy="511875"/>
            </a:xfrm>
            <a:prstGeom prst="rect">
              <a:avLst/>
            </a:prstGeom>
            <a:solidFill>
              <a:srgbClr val="80BD41">
                <a:alpha val="100000"/>
              </a:srgbClr>
            </a:solidFill>
          </p:spPr>
          <p:txBody>
            <a:bodyPr/>
            <a:lstStyle/>
            <a:p/>
          </p:txBody>
        </p:sp>
        <p:sp>
          <p:nvSpPr>
            <p:cNvPr id="46" name="rc46"/>
            <p:cNvSpPr/>
            <p:nvPr/>
          </p:nvSpPr>
          <p:spPr>
            <a:xfrm>
              <a:off x="3961705" y="3440474"/>
              <a:ext cx="239888" cy="355672"/>
            </a:xfrm>
            <a:prstGeom prst="rect">
              <a:avLst/>
            </a:prstGeom>
            <a:solidFill>
              <a:srgbClr val="1CABE2">
                <a:alpha val="100000"/>
              </a:srgbClr>
            </a:solidFill>
          </p:spPr>
          <p:txBody>
            <a:bodyPr/>
            <a:lstStyle/>
            <a:p/>
          </p:txBody>
        </p:sp>
        <p:sp>
          <p:nvSpPr>
            <p:cNvPr id="47" name="rc47"/>
            <p:cNvSpPr/>
            <p:nvPr/>
          </p:nvSpPr>
          <p:spPr>
            <a:xfrm>
              <a:off x="4228248" y="3735411"/>
              <a:ext cx="239888" cy="572609"/>
            </a:xfrm>
            <a:prstGeom prst="rect">
              <a:avLst/>
            </a:prstGeom>
            <a:solidFill>
              <a:srgbClr val="80BD41">
                <a:alpha val="100000"/>
              </a:srgbClr>
            </a:solidFill>
          </p:spPr>
          <p:txBody>
            <a:bodyPr/>
            <a:lstStyle/>
            <a:p/>
          </p:txBody>
        </p:sp>
        <p:sp>
          <p:nvSpPr>
            <p:cNvPr id="48" name="rc48"/>
            <p:cNvSpPr/>
            <p:nvPr/>
          </p:nvSpPr>
          <p:spPr>
            <a:xfrm>
              <a:off x="4228248" y="3413255"/>
              <a:ext cx="239888" cy="322156"/>
            </a:xfrm>
            <a:prstGeom prst="rect">
              <a:avLst/>
            </a:prstGeom>
            <a:solidFill>
              <a:srgbClr val="1CABE2">
                <a:alpha val="100000"/>
              </a:srgbClr>
            </a:solidFill>
          </p:spPr>
          <p:txBody>
            <a:bodyPr/>
            <a:lstStyle/>
            <a:p/>
          </p:txBody>
        </p:sp>
        <p:sp>
          <p:nvSpPr>
            <p:cNvPr id="49" name="rc49"/>
            <p:cNvSpPr/>
            <p:nvPr/>
          </p:nvSpPr>
          <p:spPr>
            <a:xfrm>
              <a:off x="4494791" y="3685849"/>
              <a:ext cx="239888" cy="622172"/>
            </a:xfrm>
            <a:prstGeom prst="rect">
              <a:avLst/>
            </a:prstGeom>
            <a:solidFill>
              <a:srgbClr val="80BD41">
                <a:alpha val="100000"/>
              </a:srgbClr>
            </a:solidFill>
          </p:spPr>
          <p:txBody>
            <a:bodyPr/>
            <a:lstStyle/>
            <a:p/>
          </p:txBody>
        </p:sp>
        <p:sp>
          <p:nvSpPr>
            <p:cNvPr id="50" name="rc50"/>
            <p:cNvSpPr/>
            <p:nvPr/>
          </p:nvSpPr>
          <p:spPr>
            <a:xfrm>
              <a:off x="4494791" y="3393145"/>
              <a:ext cx="239888" cy="292703"/>
            </a:xfrm>
            <a:prstGeom prst="rect">
              <a:avLst/>
            </a:prstGeom>
            <a:solidFill>
              <a:srgbClr val="1CABE2">
                <a:alpha val="100000"/>
              </a:srgbClr>
            </a:solidFill>
          </p:spPr>
          <p:txBody>
            <a:bodyPr/>
            <a:lstStyle/>
            <a:p/>
          </p:txBody>
        </p:sp>
        <p:sp>
          <p:nvSpPr>
            <p:cNvPr id="51" name="rc51"/>
            <p:cNvSpPr/>
            <p:nvPr/>
          </p:nvSpPr>
          <p:spPr>
            <a:xfrm>
              <a:off x="4761334" y="3626130"/>
              <a:ext cx="239888" cy="681891"/>
            </a:xfrm>
            <a:prstGeom prst="rect">
              <a:avLst/>
            </a:prstGeom>
            <a:solidFill>
              <a:srgbClr val="80BD41">
                <a:alpha val="100000"/>
              </a:srgbClr>
            </a:solidFill>
          </p:spPr>
          <p:txBody>
            <a:bodyPr/>
            <a:lstStyle/>
            <a:p/>
          </p:txBody>
        </p:sp>
        <p:sp>
          <p:nvSpPr>
            <p:cNvPr id="52" name="rc52"/>
            <p:cNvSpPr/>
            <p:nvPr/>
          </p:nvSpPr>
          <p:spPr>
            <a:xfrm>
              <a:off x="4761334" y="3373848"/>
              <a:ext cx="239888" cy="252281"/>
            </a:xfrm>
            <a:prstGeom prst="rect">
              <a:avLst/>
            </a:prstGeom>
            <a:solidFill>
              <a:srgbClr val="1CABE2">
                <a:alpha val="100000"/>
              </a:srgbClr>
            </a:solidFill>
          </p:spPr>
          <p:txBody>
            <a:bodyPr/>
            <a:lstStyle/>
            <a:p/>
          </p:txBody>
        </p:sp>
        <p:sp>
          <p:nvSpPr>
            <p:cNvPr id="53" name="rc53"/>
            <p:cNvSpPr/>
            <p:nvPr/>
          </p:nvSpPr>
          <p:spPr>
            <a:xfrm>
              <a:off x="5027877" y="3574942"/>
              <a:ext cx="239888" cy="733078"/>
            </a:xfrm>
            <a:prstGeom prst="rect">
              <a:avLst/>
            </a:prstGeom>
            <a:solidFill>
              <a:srgbClr val="80BD41">
                <a:alpha val="100000"/>
              </a:srgbClr>
            </a:solidFill>
          </p:spPr>
          <p:txBody>
            <a:bodyPr/>
            <a:lstStyle/>
            <a:p/>
          </p:txBody>
        </p:sp>
        <p:sp>
          <p:nvSpPr>
            <p:cNvPr id="54" name="rc54"/>
            <p:cNvSpPr/>
            <p:nvPr/>
          </p:nvSpPr>
          <p:spPr>
            <a:xfrm>
              <a:off x="5027877" y="3355973"/>
              <a:ext cx="239888" cy="218968"/>
            </a:xfrm>
            <a:prstGeom prst="rect">
              <a:avLst/>
            </a:prstGeom>
            <a:solidFill>
              <a:srgbClr val="1CABE2">
                <a:alpha val="100000"/>
              </a:srgbClr>
            </a:solidFill>
          </p:spPr>
          <p:txBody>
            <a:bodyPr/>
            <a:lstStyle/>
            <a:p/>
          </p:txBody>
        </p:sp>
        <p:sp>
          <p:nvSpPr>
            <p:cNvPr id="55" name="rc55"/>
            <p:cNvSpPr/>
            <p:nvPr/>
          </p:nvSpPr>
          <p:spPr>
            <a:xfrm>
              <a:off x="5294420" y="3688083"/>
              <a:ext cx="239888" cy="619938"/>
            </a:xfrm>
            <a:prstGeom prst="rect">
              <a:avLst/>
            </a:prstGeom>
            <a:solidFill>
              <a:srgbClr val="80BD41">
                <a:alpha val="100000"/>
              </a:srgbClr>
            </a:solidFill>
          </p:spPr>
          <p:txBody>
            <a:bodyPr/>
            <a:lstStyle/>
            <a:p/>
          </p:txBody>
        </p:sp>
        <p:sp>
          <p:nvSpPr>
            <p:cNvPr id="56" name="rc56"/>
            <p:cNvSpPr/>
            <p:nvPr/>
          </p:nvSpPr>
          <p:spPr>
            <a:xfrm>
              <a:off x="5294420" y="3339317"/>
              <a:ext cx="239888" cy="348765"/>
            </a:xfrm>
            <a:prstGeom prst="rect">
              <a:avLst/>
            </a:prstGeom>
            <a:solidFill>
              <a:srgbClr val="1CABE2">
                <a:alpha val="100000"/>
              </a:srgbClr>
            </a:solidFill>
          </p:spPr>
          <p:txBody>
            <a:bodyPr/>
            <a:lstStyle/>
            <a:p/>
          </p:txBody>
        </p:sp>
        <p:sp>
          <p:nvSpPr>
            <p:cNvPr id="57" name="rc57"/>
            <p:cNvSpPr/>
            <p:nvPr/>
          </p:nvSpPr>
          <p:spPr>
            <a:xfrm>
              <a:off x="5560963" y="3549958"/>
              <a:ext cx="239888" cy="758063"/>
            </a:xfrm>
            <a:prstGeom prst="rect">
              <a:avLst/>
            </a:prstGeom>
            <a:solidFill>
              <a:srgbClr val="80BD41">
                <a:alpha val="100000"/>
              </a:srgbClr>
            </a:solidFill>
          </p:spPr>
          <p:txBody>
            <a:bodyPr/>
            <a:lstStyle/>
            <a:p/>
          </p:txBody>
        </p:sp>
        <p:sp>
          <p:nvSpPr>
            <p:cNvPr id="58" name="rc58"/>
            <p:cNvSpPr/>
            <p:nvPr/>
          </p:nvSpPr>
          <p:spPr>
            <a:xfrm>
              <a:off x="5560963" y="3323473"/>
              <a:ext cx="239888" cy="226484"/>
            </a:xfrm>
            <a:prstGeom prst="rect">
              <a:avLst/>
            </a:prstGeom>
            <a:solidFill>
              <a:srgbClr val="1CABE2">
                <a:alpha val="100000"/>
              </a:srgbClr>
            </a:solidFill>
          </p:spPr>
          <p:txBody>
            <a:bodyPr/>
            <a:lstStyle/>
            <a:p/>
          </p:txBody>
        </p:sp>
        <p:sp>
          <p:nvSpPr>
            <p:cNvPr id="59" name="rc59"/>
            <p:cNvSpPr/>
            <p:nvPr/>
          </p:nvSpPr>
          <p:spPr>
            <a:xfrm>
              <a:off x="5827506" y="3538583"/>
              <a:ext cx="239888" cy="769438"/>
            </a:xfrm>
            <a:prstGeom prst="rect">
              <a:avLst/>
            </a:prstGeom>
            <a:solidFill>
              <a:srgbClr val="80BD41">
                <a:alpha val="100000"/>
              </a:srgbClr>
            </a:solidFill>
          </p:spPr>
          <p:txBody>
            <a:bodyPr/>
            <a:lstStyle/>
            <a:p/>
          </p:txBody>
        </p:sp>
        <p:sp>
          <p:nvSpPr>
            <p:cNvPr id="60" name="rc60"/>
            <p:cNvSpPr/>
            <p:nvPr/>
          </p:nvSpPr>
          <p:spPr>
            <a:xfrm>
              <a:off x="5827506" y="3308848"/>
              <a:ext cx="239888" cy="229734"/>
            </a:xfrm>
            <a:prstGeom prst="rect">
              <a:avLst/>
            </a:prstGeom>
            <a:solidFill>
              <a:srgbClr val="1CABE2">
                <a:alpha val="100000"/>
              </a:srgbClr>
            </a:solidFill>
          </p:spPr>
          <p:txBody>
            <a:bodyPr/>
            <a:lstStyle/>
            <a:p/>
          </p:txBody>
        </p:sp>
        <p:sp>
          <p:nvSpPr>
            <p:cNvPr id="61" name="rc61"/>
            <p:cNvSpPr/>
            <p:nvPr/>
          </p:nvSpPr>
          <p:spPr>
            <a:xfrm>
              <a:off x="6094049" y="3527411"/>
              <a:ext cx="239888" cy="780610"/>
            </a:xfrm>
            <a:prstGeom prst="rect">
              <a:avLst/>
            </a:prstGeom>
            <a:solidFill>
              <a:srgbClr val="80BD41">
                <a:alpha val="100000"/>
              </a:srgbClr>
            </a:solidFill>
          </p:spPr>
          <p:txBody>
            <a:bodyPr/>
            <a:lstStyle/>
            <a:p/>
          </p:txBody>
        </p:sp>
        <p:sp>
          <p:nvSpPr>
            <p:cNvPr id="62" name="rc62"/>
            <p:cNvSpPr/>
            <p:nvPr/>
          </p:nvSpPr>
          <p:spPr>
            <a:xfrm>
              <a:off x="6094049" y="3294223"/>
              <a:ext cx="239888" cy="233187"/>
            </a:xfrm>
            <a:prstGeom prst="rect">
              <a:avLst/>
            </a:prstGeom>
            <a:solidFill>
              <a:srgbClr val="1CABE2">
                <a:alpha val="100000"/>
              </a:srgbClr>
            </a:solidFill>
          </p:spPr>
          <p:txBody>
            <a:bodyPr/>
            <a:lstStyle/>
            <a:p/>
          </p:txBody>
        </p:sp>
        <p:sp>
          <p:nvSpPr>
            <p:cNvPr id="63" name="rc63"/>
            <p:cNvSpPr/>
            <p:nvPr/>
          </p:nvSpPr>
          <p:spPr>
            <a:xfrm>
              <a:off x="6360593" y="3516036"/>
              <a:ext cx="239888" cy="791985"/>
            </a:xfrm>
            <a:prstGeom prst="rect">
              <a:avLst/>
            </a:prstGeom>
            <a:solidFill>
              <a:srgbClr val="80BD41">
                <a:alpha val="100000"/>
              </a:srgbClr>
            </a:solidFill>
          </p:spPr>
          <p:txBody>
            <a:bodyPr/>
            <a:lstStyle/>
            <a:p/>
          </p:txBody>
        </p:sp>
        <p:sp>
          <p:nvSpPr>
            <p:cNvPr id="64" name="rc64"/>
            <p:cNvSpPr/>
            <p:nvPr/>
          </p:nvSpPr>
          <p:spPr>
            <a:xfrm>
              <a:off x="6360593" y="3279395"/>
              <a:ext cx="239888" cy="236640"/>
            </a:xfrm>
            <a:prstGeom prst="rect">
              <a:avLst/>
            </a:prstGeom>
            <a:solidFill>
              <a:srgbClr val="1CABE2">
                <a:alpha val="100000"/>
              </a:srgbClr>
            </a:solidFill>
          </p:spPr>
          <p:txBody>
            <a:bodyPr/>
            <a:lstStyle/>
            <a:p/>
          </p:txBody>
        </p:sp>
        <p:sp>
          <p:nvSpPr>
            <p:cNvPr id="65" name="rc65"/>
            <p:cNvSpPr/>
            <p:nvPr/>
          </p:nvSpPr>
          <p:spPr>
            <a:xfrm>
              <a:off x="6627136" y="3514614"/>
              <a:ext cx="239888" cy="793406"/>
            </a:xfrm>
            <a:prstGeom prst="rect">
              <a:avLst/>
            </a:prstGeom>
            <a:solidFill>
              <a:srgbClr val="80BD41">
                <a:alpha val="100000"/>
              </a:srgbClr>
            </a:solidFill>
          </p:spPr>
          <p:txBody>
            <a:bodyPr/>
            <a:lstStyle/>
            <a:p/>
          </p:txBody>
        </p:sp>
        <p:sp>
          <p:nvSpPr>
            <p:cNvPr id="66" name="rc66"/>
            <p:cNvSpPr/>
            <p:nvPr/>
          </p:nvSpPr>
          <p:spPr>
            <a:xfrm>
              <a:off x="6627136" y="3263958"/>
              <a:ext cx="239888" cy="250656"/>
            </a:xfrm>
            <a:prstGeom prst="rect">
              <a:avLst/>
            </a:prstGeom>
            <a:solidFill>
              <a:srgbClr val="1CABE2">
                <a:alpha val="100000"/>
              </a:srgbClr>
            </a:solidFill>
          </p:spPr>
          <p:txBody>
            <a:bodyPr/>
            <a:lstStyle/>
            <a:p/>
          </p:txBody>
        </p:sp>
        <p:sp>
          <p:nvSpPr>
            <p:cNvPr id="67" name="rc67"/>
            <p:cNvSpPr/>
            <p:nvPr/>
          </p:nvSpPr>
          <p:spPr>
            <a:xfrm>
              <a:off x="6893679" y="3510958"/>
              <a:ext cx="239888" cy="797063"/>
            </a:xfrm>
            <a:prstGeom prst="rect">
              <a:avLst/>
            </a:prstGeom>
            <a:solidFill>
              <a:srgbClr val="80BD41">
                <a:alpha val="100000"/>
              </a:srgbClr>
            </a:solidFill>
          </p:spPr>
          <p:txBody>
            <a:bodyPr/>
            <a:lstStyle/>
            <a:p/>
          </p:txBody>
        </p:sp>
        <p:sp>
          <p:nvSpPr>
            <p:cNvPr id="68" name="rc68"/>
            <p:cNvSpPr/>
            <p:nvPr/>
          </p:nvSpPr>
          <p:spPr>
            <a:xfrm>
              <a:off x="6893679" y="3259286"/>
              <a:ext cx="239888" cy="251672"/>
            </a:xfrm>
            <a:prstGeom prst="rect">
              <a:avLst/>
            </a:prstGeom>
            <a:solidFill>
              <a:srgbClr val="1CABE2">
                <a:alpha val="100000"/>
              </a:srgbClr>
            </a:solidFill>
          </p:spPr>
          <p:txBody>
            <a:bodyPr/>
            <a:lstStyle/>
            <a:p/>
          </p:txBody>
        </p:sp>
        <p:sp>
          <p:nvSpPr>
            <p:cNvPr id="69" name="rc69"/>
            <p:cNvSpPr/>
            <p:nvPr/>
          </p:nvSpPr>
          <p:spPr>
            <a:xfrm>
              <a:off x="7160222" y="3505270"/>
              <a:ext cx="239888" cy="802750"/>
            </a:xfrm>
            <a:prstGeom prst="rect">
              <a:avLst/>
            </a:prstGeom>
            <a:solidFill>
              <a:srgbClr val="80BD41">
                <a:alpha val="100000"/>
              </a:srgbClr>
            </a:solidFill>
          </p:spPr>
          <p:txBody>
            <a:bodyPr/>
            <a:lstStyle/>
            <a:p/>
          </p:txBody>
        </p:sp>
        <p:sp>
          <p:nvSpPr>
            <p:cNvPr id="70" name="rc70"/>
            <p:cNvSpPr/>
            <p:nvPr/>
          </p:nvSpPr>
          <p:spPr>
            <a:xfrm>
              <a:off x="7160222" y="3251770"/>
              <a:ext cx="239888" cy="253500"/>
            </a:xfrm>
            <a:prstGeom prst="rect">
              <a:avLst/>
            </a:prstGeom>
            <a:solidFill>
              <a:srgbClr val="1CABE2">
                <a:alpha val="100000"/>
              </a:srgbClr>
            </a:solidFill>
          </p:spPr>
          <p:txBody>
            <a:bodyPr/>
            <a:lstStyle/>
            <a:p/>
          </p:txBody>
        </p:sp>
        <p:sp>
          <p:nvSpPr>
            <p:cNvPr id="71" name="rc71"/>
            <p:cNvSpPr/>
            <p:nvPr/>
          </p:nvSpPr>
          <p:spPr>
            <a:xfrm>
              <a:off x="7426765" y="3456520"/>
              <a:ext cx="239888" cy="851500"/>
            </a:xfrm>
            <a:prstGeom prst="rect">
              <a:avLst/>
            </a:prstGeom>
            <a:solidFill>
              <a:srgbClr val="80BD41">
                <a:alpha val="100000"/>
              </a:srgbClr>
            </a:solidFill>
          </p:spPr>
          <p:txBody>
            <a:bodyPr/>
            <a:lstStyle/>
            <a:p/>
          </p:txBody>
        </p:sp>
        <p:sp>
          <p:nvSpPr>
            <p:cNvPr id="72" name="rc72"/>
            <p:cNvSpPr/>
            <p:nvPr/>
          </p:nvSpPr>
          <p:spPr>
            <a:xfrm>
              <a:off x="7426765" y="3243645"/>
              <a:ext cx="239888" cy="212875"/>
            </a:xfrm>
            <a:prstGeom prst="rect">
              <a:avLst/>
            </a:prstGeom>
            <a:solidFill>
              <a:srgbClr val="1CABE2">
                <a:alpha val="100000"/>
              </a:srgbClr>
            </a:solidFill>
          </p:spPr>
          <p:txBody>
            <a:bodyPr/>
            <a:lstStyle/>
            <a:p/>
          </p:txBody>
        </p:sp>
        <p:sp>
          <p:nvSpPr>
            <p:cNvPr id="73" name="rc73"/>
            <p:cNvSpPr/>
            <p:nvPr/>
          </p:nvSpPr>
          <p:spPr>
            <a:xfrm>
              <a:off x="7693308" y="3478864"/>
              <a:ext cx="239888" cy="829156"/>
            </a:xfrm>
            <a:prstGeom prst="rect">
              <a:avLst/>
            </a:prstGeom>
            <a:solidFill>
              <a:srgbClr val="80BD41">
                <a:alpha val="100000"/>
              </a:srgbClr>
            </a:solidFill>
          </p:spPr>
          <p:txBody>
            <a:bodyPr/>
            <a:lstStyle/>
            <a:p/>
          </p:txBody>
        </p:sp>
        <p:sp>
          <p:nvSpPr>
            <p:cNvPr id="74" name="rc74"/>
            <p:cNvSpPr/>
            <p:nvPr/>
          </p:nvSpPr>
          <p:spPr>
            <a:xfrm>
              <a:off x="7693308" y="3202411"/>
              <a:ext cx="239888" cy="276453"/>
            </a:xfrm>
            <a:prstGeom prst="rect">
              <a:avLst/>
            </a:prstGeom>
            <a:solidFill>
              <a:srgbClr val="1CABE2">
                <a:alpha val="100000"/>
              </a:srgbClr>
            </a:solidFill>
          </p:spPr>
          <p:txBody>
            <a:bodyPr/>
            <a:lstStyle/>
            <a:p/>
          </p:txBody>
        </p:sp>
        <p:sp>
          <p:nvSpPr>
            <p:cNvPr id="75" name="rc75"/>
            <p:cNvSpPr/>
            <p:nvPr/>
          </p:nvSpPr>
          <p:spPr>
            <a:xfrm>
              <a:off x="7959851" y="3369177"/>
              <a:ext cx="239888" cy="938844"/>
            </a:xfrm>
            <a:prstGeom prst="rect">
              <a:avLst/>
            </a:prstGeom>
            <a:solidFill>
              <a:srgbClr val="80BD41">
                <a:alpha val="100000"/>
              </a:srgbClr>
            </a:solidFill>
          </p:spPr>
          <p:txBody>
            <a:bodyPr/>
            <a:lstStyle/>
            <a:p/>
          </p:txBody>
        </p:sp>
        <p:sp>
          <p:nvSpPr>
            <p:cNvPr id="76" name="rc76"/>
            <p:cNvSpPr/>
            <p:nvPr/>
          </p:nvSpPr>
          <p:spPr>
            <a:xfrm>
              <a:off x="7959851" y="3190426"/>
              <a:ext cx="239888" cy="178750"/>
            </a:xfrm>
            <a:prstGeom prst="rect">
              <a:avLst/>
            </a:prstGeom>
            <a:solidFill>
              <a:srgbClr val="1CABE2">
                <a:alpha val="100000"/>
              </a:srgbClr>
            </a:solidFill>
          </p:spPr>
          <p:txBody>
            <a:bodyPr/>
            <a:lstStyle/>
            <a:p/>
          </p:txBody>
        </p:sp>
        <p:sp>
          <p:nvSpPr>
            <p:cNvPr id="77" name="pl77"/>
            <p:cNvSpPr/>
            <p:nvPr/>
          </p:nvSpPr>
          <p:spPr>
            <a:xfrm>
              <a:off x="1416218" y="2430326"/>
              <a:ext cx="6663577" cy="558837"/>
            </a:xfrm>
            <a:custGeom>
              <a:avLst/>
              <a:pathLst>
                <a:path w="6663577" h="558837">
                  <a:moveTo>
                    <a:pt x="0" y="447070"/>
                  </a:moveTo>
                  <a:lnTo>
                    <a:pt x="266543" y="447070"/>
                  </a:lnTo>
                  <a:lnTo>
                    <a:pt x="533086" y="469423"/>
                  </a:lnTo>
                  <a:lnTo>
                    <a:pt x="799629" y="469423"/>
                  </a:lnTo>
                  <a:lnTo>
                    <a:pt x="1066172" y="491777"/>
                  </a:lnTo>
                  <a:lnTo>
                    <a:pt x="1332715" y="491777"/>
                  </a:lnTo>
                  <a:lnTo>
                    <a:pt x="1599258" y="514130"/>
                  </a:lnTo>
                  <a:lnTo>
                    <a:pt x="1865801" y="514130"/>
                  </a:lnTo>
                  <a:lnTo>
                    <a:pt x="2132344" y="536484"/>
                  </a:lnTo>
                  <a:lnTo>
                    <a:pt x="2398888" y="536484"/>
                  </a:lnTo>
                  <a:lnTo>
                    <a:pt x="2665431" y="558837"/>
                  </a:lnTo>
                  <a:lnTo>
                    <a:pt x="2931974" y="447070"/>
                  </a:lnTo>
                  <a:lnTo>
                    <a:pt x="3198517" y="357656"/>
                  </a:lnTo>
                  <a:lnTo>
                    <a:pt x="3465060" y="245888"/>
                  </a:lnTo>
                  <a:lnTo>
                    <a:pt x="3731603" y="156474"/>
                  </a:lnTo>
                  <a:lnTo>
                    <a:pt x="3998146" y="447070"/>
                  </a:lnTo>
                  <a:lnTo>
                    <a:pt x="4264689" y="156474"/>
                  </a:lnTo>
                  <a:lnTo>
                    <a:pt x="4531233" y="156474"/>
                  </a:lnTo>
                  <a:lnTo>
                    <a:pt x="4797776" y="156474"/>
                  </a:lnTo>
                  <a:lnTo>
                    <a:pt x="5064319" y="156474"/>
                  </a:lnTo>
                  <a:lnTo>
                    <a:pt x="5330862" y="178828"/>
                  </a:lnTo>
                  <a:lnTo>
                    <a:pt x="5597405" y="178828"/>
                  </a:lnTo>
                  <a:lnTo>
                    <a:pt x="5863948" y="178828"/>
                  </a:lnTo>
                  <a:lnTo>
                    <a:pt x="6130491" y="89414"/>
                  </a:lnTo>
                  <a:lnTo>
                    <a:pt x="6397034" y="201181"/>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6420247"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9" name="tx89"/>
            <p:cNvSpPr/>
            <p:nvPr/>
          </p:nvSpPr>
          <p:spPr>
            <a:xfrm>
              <a:off x="1324790" y="36315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a:t>
              </a:r>
            </a:p>
          </p:txBody>
        </p:sp>
        <p:sp>
          <p:nvSpPr>
            <p:cNvPr id="90" name="tx90"/>
            <p:cNvSpPr/>
            <p:nvPr/>
          </p:nvSpPr>
          <p:spPr>
            <a:xfrm>
              <a:off x="2657505" y="34531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35.4</a:t>
              </a:r>
            </a:p>
          </p:txBody>
        </p:sp>
        <p:sp>
          <p:nvSpPr>
            <p:cNvPr id="91" name="tx91"/>
            <p:cNvSpPr/>
            <p:nvPr/>
          </p:nvSpPr>
          <p:spPr>
            <a:xfrm>
              <a:off x="3990221" y="33056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2" name="tx92"/>
            <p:cNvSpPr/>
            <p:nvPr/>
          </p:nvSpPr>
          <p:spPr>
            <a:xfrm>
              <a:off x="5322937" y="320481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47.7</a:t>
              </a:r>
            </a:p>
          </p:txBody>
        </p:sp>
        <p:sp>
          <p:nvSpPr>
            <p:cNvPr id="93" name="tx93"/>
            <p:cNvSpPr/>
            <p:nvPr/>
          </p:nvSpPr>
          <p:spPr>
            <a:xfrm>
              <a:off x="6389109" y="31434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50.6</a:t>
              </a:r>
            </a:p>
          </p:txBody>
        </p:sp>
        <p:sp>
          <p:nvSpPr>
            <p:cNvPr id="94" name="tx94"/>
            <p:cNvSpPr/>
            <p:nvPr/>
          </p:nvSpPr>
          <p:spPr>
            <a:xfrm>
              <a:off x="6655652" y="31280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51.4</a:t>
              </a:r>
            </a:p>
          </p:txBody>
        </p:sp>
        <p:sp>
          <p:nvSpPr>
            <p:cNvPr id="95" name="tx95"/>
            <p:cNvSpPr/>
            <p:nvPr/>
          </p:nvSpPr>
          <p:spPr>
            <a:xfrm>
              <a:off x="6922195" y="3123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51.6</a:t>
              </a:r>
            </a:p>
          </p:txBody>
        </p:sp>
        <p:sp>
          <p:nvSpPr>
            <p:cNvPr id="96" name="tx96"/>
            <p:cNvSpPr/>
            <p:nvPr/>
          </p:nvSpPr>
          <p:spPr>
            <a:xfrm>
              <a:off x="7227915" y="311584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7" name="tx97"/>
            <p:cNvSpPr/>
            <p:nvPr/>
          </p:nvSpPr>
          <p:spPr>
            <a:xfrm>
              <a:off x="7455282" y="31077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8" name="tx98"/>
            <p:cNvSpPr/>
            <p:nvPr/>
          </p:nvSpPr>
          <p:spPr>
            <a:xfrm>
              <a:off x="7721825" y="306696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99" name="tx99"/>
            <p:cNvSpPr/>
            <p:nvPr/>
          </p:nvSpPr>
          <p:spPr>
            <a:xfrm>
              <a:off x="8027545" y="3055693"/>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100" name="pl100"/>
            <p:cNvSpPr/>
            <p:nvPr/>
          </p:nvSpPr>
          <p:spPr>
            <a:xfrm>
              <a:off x="1416218"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63967" y="410115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2" name="tx112"/>
            <p:cNvSpPr/>
            <p:nvPr/>
          </p:nvSpPr>
          <p:spPr>
            <a:xfrm>
              <a:off x="1350915" y="38297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13" name="tx113"/>
            <p:cNvSpPr/>
            <p:nvPr/>
          </p:nvSpPr>
          <p:spPr>
            <a:xfrm>
              <a:off x="2657505" y="40501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4" name="tx114"/>
            <p:cNvSpPr/>
            <p:nvPr/>
          </p:nvSpPr>
          <p:spPr>
            <a:xfrm>
              <a:off x="2657505" y="3690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15" name="tx115"/>
            <p:cNvSpPr/>
            <p:nvPr/>
          </p:nvSpPr>
          <p:spPr>
            <a:xfrm>
              <a:off x="3990221" y="4017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16" name="tx116"/>
            <p:cNvSpPr/>
            <p:nvPr/>
          </p:nvSpPr>
          <p:spPr>
            <a:xfrm>
              <a:off x="3990221" y="3583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7" name="tx117"/>
            <p:cNvSpPr/>
            <p:nvPr/>
          </p:nvSpPr>
          <p:spPr>
            <a:xfrm>
              <a:off x="5322937" y="39629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8" name="tx118"/>
            <p:cNvSpPr/>
            <p:nvPr/>
          </p:nvSpPr>
          <p:spPr>
            <a:xfrm>
              <a:off x="5322937" y="34797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9" name="tx119"/>
            <p:cNvSpPr/>
            <p:nvPr/>
          </p:nvSpPr>
          <p:spPr>
            <a:xfrm>
              <a:off x="6428286" y="387693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0" name="tx120"/>
            <p:cNvSpPr/>
            <p:nvPr/>
          </p:nvSpPr>
          <p:spPr>
            <a:xfrm>
              <a:off x="6389109" y="33638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21" name="tx121"/>
            <p:cNvSpPr/>
            <p:nvPr/>
          </p:nvSpPr>
          <p:spPr>
            <a:xfrm>
              <a:off x="6655652" y="38762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a:t>
              </a:r>
            </a:p>
          </p:txBody>
        </p:sp>
        <p:sp>
          <p:nvSpPr>
            <p:cNvPr id="122" name="tx122"/>
            <p:cNvSpPr/>
            <p:nvPr/>
          </p:nvSpPr>
          <p:spPr>
            <a:xfrm>
              <a:off x="6655652" y="33541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3" name="tx123"/>
            <p:cNvSpPr/>
            <p:nvPr/>
          </p:nvSpPr>
          <p:spPr>
            <a:xfrm>
              <a:off x="6922195" y="38743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24" name="tx124"/>
            <p:cNvSpPr/>
            <p:nvPr/>
          </p:nvSpPr>
          <p:spPr>
            <a:xfrm>
              <a:off x="6922195" y="33512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25" name="tx125"/>
            <p:cNvSpPr/>
            <p:nvPr/>
          </p:nvSpPr>
          <p:spPr>
            <a:xfrm>
              <a:off x="7188738" y="38715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a:t>
              </a:r>
            </a:p>
          </p:txBody>
        </p:sp>
        <p:sp>
          <p:nvSpPr>
            <p:cNvPr id="126" name="tx126"/>
            <p:cNvSpPr/>
            <p:nvPr/>
          </p:nvSpPr>
          <p:spPr>
            <a:xfrm>
              <a:off x="7188738" y="3343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7" name="tx127"/>
            <p:cNvSpPr/>
            <p:nvPr/>
          </p:nvSpPr>
          <p:spPr>
            <a:xfrm>
              <a:off x="7455282" y="38472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28" name="tx128"/>
            <p:cNvSpPr/>
            <p:nvPr/>
          </p:nvSpPr>
          <p:spPr>
            <a:xfrm>
              <a:off x="7455282" y="3315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9" name="tx129"/>
            <p:cNvSpPr/>
            <p:nvPr/>
          </p:nvSpPr>
          <p:spPr>
            <a:xfrm>
              <a:off x="7721825" y="38583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40.8</a:t>
              </a:r>
            </a:p>
          </p:txBody>
        </p:sp>
        <p:sp>
          <p:nvSpPr>
            <p:cNvPr id="130" name="tx130"/>
            <p:cNvSpPr/>
            <p:nvPr/>
          </p:nvSpPr>
          <p:spPr>
            <a:xfrm>
              <a:off x="7721825" y="33055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31" name="tx131"/>
            <p:cNvSpPr/>
            <p:nvPr/>
          </p:nvSpPr>
          <p:spPr>
            <a:xfrm>
              <a:off x="7988368" y="38035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46.2</a:t>
              </a:r>
            </a:p>
          </p:txBody>
        </p:sp>
        <p:sp>
          <p:nvSpPr>
            <p:cNvPr id="132" name="tx132"/>
            <p:cNvSpPr/>
            <p:nvPr/>
          </p:nvSpPr>
          <p:spPr>
            <a:xfrm>
              <a:off x="8014493" y="32447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4646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5" name="tx135"/>
            <p:cNvSpPr/>
            <p:nvPr/>
          </p:nvSpPr>
          <p:spPr>
            <a:xfrm>
              <a:off x="733081" y="30371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6" name="tx136"/>
            <p:cNvSpPr/>
            <p:nvPr/>
          </p:nvSpPr>
          <p:spPr>
            <a:xfrm>
              <a:off x="733081" y="24277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7" name="tx137"/>
            <p:cNvSpPr/>
            <p:nvPr/>
          </p:nvSpPr>
          <p:spPr>
            <a:xfrm>
              <a:off x="655386" y="18184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39094" y="3068909"/>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562683"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29783" y="5229428"/>
              <a:ext cx="993930"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dobertura</a:t>
              </a:r>
            </a:p>
          </p:txBody>
        </p:sp>
        <p:sp>
          <p:nvSpPr>
            <p:cNvPr id="158" name="rc158"/>
            <p:cNvSpPr/>
            <p:nvPr/>
          </p:nvSpPr>
          <p:spPr>
            <a:xfrm>
              <a:off x="4111069" y="5180747"/>
              <a:ext cx="201456" cy="201456"/>
            </a:xfrm>
            <a:prstGeom prst="rect">
              <a:avLst/>
            </a:prstGeom>
            <a:solidFill>
              <a:srgbClr val="1CABE2">
                <a:alpha val="100000"/>
              </a:srgbClr>
            </a:solidFill>
          </p:spPr>
          <p:txBody>
            <a:bodyPr/>
            <a:lstStyle/>
            <a:p/>
          </p:txBody>
        </p:sp>
        <p:sp>
          <p:nvSpPr>
            <p:cNvPr id="159" name="rc159"/>
            <p:cNvSpPr/>
            <p:nvPr/>
          </p:nvSpPr>
          <p:spPr>
            <a:xfrm>
              <a:off x="6092692" y="5180747"/>
              <a:ext cx="201456" cy="201456"/>
            </a:xfrm>
            <a:prstGeom prst="rect">
              <a:avLst/>
            </a:prstGeom>
            <a:solidFill>
              <a:srgbClr val="80BD41">
                <a:alpha val="100000"/>
              </a:srgbClr>
            </a:solidFill>
          </p:spPr>
          <p:txBody>
            <a:bodyPr/>
            <a:lstStyle/>
            <a:p/>
          </p:txBody>
        </p:sp>
        <p:sp>
          <p:nvSpPr>
            <p:cNvPr id="160" name="tx160"/>
            <p:cNvSpPr/>
            <p:nvPr/>
          </p:nvSpPr>
          <p:spPr>
            <a:xfrm>
              <a:off x="4391114" y="5200370"/>
              <a:ext cx="162298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 (dose zero)</a:t>
              </a:r>
            </a:p>
          </p:txBody>
        </p:sp>
        <p:sp>
          <p:nvSpPr>
            <p:cNvPr id="161" name="tx161"/>
            <p:cNvSpPr/>
            <p:nvPr/>
          </p:nvSpPr>
          <p:spPr>
            <a:xfrm>
              <a:off x="6372738"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2" name="tx162"/>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e número de crianças vacinadas e não vacinadas,</a:t>
              </a:r>
            </a:p>
          </p:txBody>
        </p:sp>
        <p:sp>
          <p:nvSpPr>
            <p:cNvPr id="163" name="tx163"/>
            <p:cNvSpPr/>
            <p:nvPr/>
          </p:nvSpPr>
          <p:spPr>
            <a:xfrm>
              <a:off x="951100" y="1583315"/>
              <a:ext cx="214363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 Equatorial, 2000-2025</a:t>
              </a:r>
            </a:p>
          </p:txBody>
        </p:sp>
        <p:sp>
          <p:nvSpPr>
            <p:cNvPr id="164" name="pl164"/>
            <p:cNvSpPr/>
            <p:nvPr/>
          </p:nvSpPr>
          <p:spPr>
            <a:xfrm>
              <a:off x="24912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8811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2711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6862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0761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6609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4659191" cy="129091"/>
            </a:xfrm>
            <a:prstGeom prst="rect">
              <a:avLst/>
            </a:prstGeom>
            <a:solidFill>
              <a:srgbClr val="80BD41">
                <a:alpha val="100000"/>
              </a:srgbClr>
            </a:solidFill>
          </p:spPr>
          <p:txBody>
            <a:bodyPr/>
            <a:lstStyle/>
            <a:p/>
          </p:txBody>
        </p:sp>
        <p:sp>
          <p:nvSpPr>
            <p:cNvPr id="175" name="rc175"/>
            <p:cNvSpPr/>
            <p:nvPr/>
          </p:nvSpPr>
          <p:spPr>
            <a:xfrm>
              <a:off x="5955465" y="5954972"/>
              <a:ext cx="1392141" cy="129091"/>
            </a:xfrm>
            <a:prstGeom prst="rect">
              <a:avLst/>
            </a:prstGeom>
            <a:solidFill>
              <a:srgbClr val="1CABE2">
                <a:alpha val="100000"/>
              </a:srgbClr>
            </a:solidFill>
          </p:spPr>
          <p:txBody>
            <a:bodyPr/>
            <a:lstStyle/>
            <a:p/>
          </p:txBody>
        </p:sp>
        <p:sp>
          <p:nvSpPr>
            <p:cNvPr id="176" name="rc176"/>
            <p:cNvSpPr/>
            <p:nvPr/>
          </p:nvSpPr>
          <p:spPr>
            <a:xfrm>
              <a:off x="1296273" y="5793607"/>
              <a:ext cx="4877871" cy="129091"/>
            </a:xfrm>
            <a:prstGeom prst="rect">
              <a:avLst/>
            </a:prstGeom>
            <a:solidFill>
              <a:srgbClr val="80BD41">
                <a:alpha val="100000"/>
              </a:srgbClr>
            </a:solidFill>
          </p:spPr>
          <p:txBody>
            <a:bodyPr/>
            <a:lstStyle/>
            <a:p/>
          </p:txBody>
        </p:sp>
        <p:sp>
          <p:nvSpPr>
            <p:cNvPr id="177" name="rc177"/>
            <p:cNvSpPr/>
            <p:nvPr/>
          </p:nvSpPr>
          <p:spPr>
            <a:xfrm>
              <a:off x="6174145" y="5793607"/>
              <a:ext cx="1626355" cy="129091"/>
            </a:xfrm>
            <a:prstGeom prst="rect">
              <a:avLst/>
            </a:prstGeom>
            <a:solidFill>
              <a:srgbClr val="1CABE2">
                <a:alpha val="100000"/>
              </a:srgbClr>
            </a:solidFill>
          </p:spPr>
          <p:txBody>
            <a:bodyPr/>
            <a:lstStyle/>
            <a:p/>
          </p:txBody>
        </p:sp>
        <p:sp>
          <p:nvSpPr>
            <p:cNvPr id="178" name="rc178"/>
            <p:cNvSpPr/>
            <p:nvPr/>
          </p:nvSpPr>
          <p:spPr>
            <a:xfrm>
              <a:off x="1296273" y="5632243"/>
              <a:ext cx="5523155" cy="129091"/>
            </a:xfrm>
            <a:prstGeom prst="rect">
              <a:avLst/>
            </a:prstGeom>
            <a:solidFill>
              <a:srgbClr val="80BD41">
                <a:alpha val="100000"/>
              </a:srgbClr>
            </a:solidFill>
          </p:spPr>
          <p:txBody>
            <a:bodyPr/>
            <a:lstStyle/>
            <a:p/>
          </p:txBody>
        </p:sp>
        <p:sp>
          <p:nvSpPr>
            <p:cNvPr id="179" name="rc179"/>
            <p:cNvSpPr/>
            <p:nvPr/>
          </p:nvSpPr>
          <p:spPr>
            <a:xfrm>
              <a:off x="6819429" y="5632243"/>
              <a:ext cx="1051574" cy="129091"/>
            </a:xfrm>
            <a:prstGeom prst="rect">
              <a:avLst/>
            </a:prstGeom>
            <a:solidFill>
              <a:srgbClr val="1CABE2">
                <a:alpha val="100000"/>
              </a:srgbClr>
            </a:solidFill>
          </p:spPr>
          <p:txBody>
            <a:bodyPr/>
            <a:lstStyle/>
            <a:p/>
          </p:txBody>
        </p:sp>
        <p:sp>
          <p:nvSpPr>
            <p:cNvPr id="180" name="tx180"/>
            <p:cNvSpPr/>
            <p:nvPr/>
          </p:nvSpPr>
          <p:spPr>
            <a:xfrm>
              <a:off x="7537646"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81" name="tx181"/>
            <p:cNvSpPr/>
            <p:nvPr/>
          </p:nvSpPr>
          <p:spPr>
            <a:xfrm>
              <a:off x="8011930" y="5815356"/>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54.4</a:t>
              </a:r>
            </a:p>
          </p:txBody>
        </p:sp>
        <p:sp>
          <p:nvSpPr>
            <p:cNvPr id="182" name="tx182"/>
            <p:cNvSpPr/>
            <p:nvPr/>
          </p:nvSpPr>
          <p:spPr>
            <a:xfrm>
              <a:off x="8135431" y="5655120"/>
              <a:ext cx="128618"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83" name="tx183"/>
            <p:cNvSpPr/>
            <p:nvPr/>
          </p:nvSpPr>
          <p:spPr>
            <a:xfrm>
              <a:off x="3565580" y="59790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4" name="tx184"/>
            <p:cNvSpPr/>
            <p:nvPr/>
          </p:nvSpPr>
          <p:spPr>
            <a:xfrm>
              <a:off x="6546042"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85" name="tx185"/>
            <p:cNvSpPr/>
            <p:nvPr/>
          </p:nvSpPr>
          <p:spPr>
            <a:xfrm>
              <a:off x="362971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40.8</a:t>
              </a:r>
            </a:p>
          </p:txBody>
        </p:sp>
        <p:sp>
          <p:nvSpPr>
            <p:cNvPr id="186" name="tx186"/>
            <p:cNvSpPr/>
            <p:nvPr/>
          </p:nvSpPr>
          <p:spPr>
            <a:xfrm>
              <a:off x="688182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87" name="tx187"/>
            <p:cNvSpPr/>
            <p:nvPr/>
          </p:nvSpPr>
          <p:spPr>
            <a:xfrm>
              <a:off x="395235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46.2</a:t>
              </a:r>
            </a:p>
          </p:txBody>
        </p:sp>
        <p:sp>
          <p:nvSpPr>
            <p:cNvPr id="188" name="tx188"/>
            <p:cNvSpPr/>
            <p:nvPr/>
          </p:nvSpPr>
          <p:spPr>
            <a:xfrm>
              <a:off x="7269867"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60852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599846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5" name="tx195"/>
            <p:cNvSpPr/>
            <p:nvPr/>
          </p:nvSpPr>
          <p:spPr>
            <a:xfrm>
              <a:off x="838840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6" name="tx196"/>
            <p:cNvSpPr/>
            <p:nvPr/>
          </p:nvSpPr>
          <p:spPr>
            <a:xfrm>
              <a:off x="4060967" y="6312056"/>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97" name="tx197"/>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vacina DTP1 em 2025 (84 %) foi superior à de 2019 (77 %).
O número de crianças vacinadas com a DTP1 aumentou 19% em comparação com 2019.
O número de bebés sobreviventes aumentou aproximadamente 9% em comparação com 2019.
Em 2025, foram vacinadas mais crianças do que em 2019.
Em 2025, havia mais bebés sobreviventes (população-alvo) do que em 2019.
Para que a cobertura vacinal aumente, o número de crianças vacinadas deve crescer a um ritmo mais rápido do que o crescimento da população.</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53729"/>
              <a:ext cx="3397293" cy="940468"/>
            </a:xfrm>
            <a:custGeom>
              <a:avLst/>
              <a:pathLst>
                <a:path w="3397293" h="940468">
                  <a:moveTo>
                    <a:pt x="0" y="940468"/>
                  </a:moveTo>
                  <a:lnTo>
                    <a:pt x="135891" y="896725"/>
                  </a:lnTo>
                  <a:lnTo>
                    <a:pt x="271783" y="852982"/>
                  </a:lnTo>
                  <a:lnTo>
                    <a:pt x="407675" y="809239"/>
                  </a:lnTo>
                  <a:lnTo>
                    <a:pt x="543566" y="765497"/>
                  </a:lnTo>
                  <a:lnTo>
                    <a:pt x="679458" y="743625"/>
                  </a:lnTo>
                  <a:lnTo>
                    <a:pt x="815350" y="699883"/>
                  </a:lnTo>
                  <a:lnTo>
                    <a:pt x="951242" y="656140"/>
                  </a:lnTo>
                  <a:lnTo>
                    <a:pt x="1087133" y="612397"/>
                  </a:lnTo>
                  <a:lnTo>
                    <a:pt x="1223025" y="568655"/>
                  </a:lnTo>
                  <a:lnTo>
                    <a:pt x="1358917" y="524912"/>
                  </a:lnTo>
                  <a:lnTo>
                    <a:pt x="1494809" y="524912"/>
                  </a:lnTo>
                  <a:lnTo>
                    <a:pt x="1630700" y="524912"/>
                  </a:lnTo>
                  <a:lnTo>
                    <a:pt x="1766592" y="546783"/>
                  </a:lnTo>
                  <a:lnTo>
                    <a:pt x="1902484" y="546783"/>
                  </a:lnTo>
                  <a:lnTo>
                    <a:pt x="2038375" y="831111"/>
                  </a:lnTo>
                  <a:lnTo>
                    <a:pt x="2174267" y="546783"/>
                  </a:lnTo>
                  <a:lnTo>
                    <a:pt x="2310159" y="481169"/>
                  </a:lnTo>
                  <a:lnTo>
                    <a:pt x="2446051" y="415555"/>
                  </a:lnTo>
                  <a:lnTo>
                    <a:pt x="2581942" y="349941"/>
                  </a:lnTo>
                  <a:lnTo>
                    <a:pt x="2717834" y="306198"/>
                  </a:lnTo>
                  <a:lnTo>
                    <a:pt x="2853726" y="240584"/>
                  </a:lnTo>
                  <a:lnTo>
                    <a:pt x="2989618" y="174970"/>
                  </a:lnTo>
                  <a:lnTo>
                    <a:pt x="3125509" y="87485"/>
                  </a:lnTo>
                  <a:lnTo>
                    <a:pt x="3261401" y="218713"/>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53729"/>
              <a:ext cx="3397293" cy="940468"/>
            </a:xfrm>
            <a:custGeom>
              <a:avLst/>
              <a:pathLst>
                <a:path w="3397293" h="940468">
                  <a:moveTo>
                    <a:pt x="0" y="940468"/>
                  </a:moveTo>
                  <a:lnTo>
                    <a:pt x="135891" y="896725"/>
                  </a:lnTo>
                  <a:lnTo>
                    <a:pt x="271783" y="852982"/>
                  </a:lnTo>
                  <a:lnTo>
                    <a:pt x="407675" y="809239"/>
                  </a:lnTo>
                  <a:lnTo>
                    <a:pt x="543566" y="765497"/>
                  </a:lnTo>
                  <a:lnTo>
                    <a:pt x="679458" y="743625"/>
                  </a:lnTo>
                  <a:lnTo>
                    <a:pt x="815350" y="699883"/>
                  </a:lnTo>
                  <a:lnTo>
                    <a:pt x="951242" y="656140"/>
                  </a:lnTo>
                  <a:lnTo>
                    <a:pt x="1087133" y="612397"/>
                  </a:lnTo>
                  <a:lnTo>
                    <a:pt x="1223025" y="568655"/>
                  </a:lnTo>
                  <a:lnTo>
                    <a:pt x="1358917" y="524912"/>
                  </a:lnTo>
                  <a:lnTo>
                    <a:pt x="1494809" y="524912"/>
                  </a:lnTo>
                  <a:lnTo>
                    <a:pt x="1630700" y="524912"/>
                  </a:lnTo>
                  <a:lnTo>
                    <a:pt x="1766592" y="546783"/>
                  </a:lnTo>
                  <a:lnTo>
                    <a:pt x="1902484" y="546783"/>
                  </a:lnTo>
                  <a:lnTo>
                    <a:pt x="2038375" y="831111"/>
                  </a:lnTo>
                  <a:lnTo>
                    <a:pt x="2174267" y="546783"/>
                  </a:lnTo>
                  <a:lnTo>
                    <a:pt x="2310159" y="481169"/>
                  </a:lnTo>
                  <a:lnTo>
                    <a:pt x="2446051" y="415555"/>
                  </a:lnTo>
                  <a:lnTo>
                    <a:pt x="2581942" y="349941"/>
                  </a:lnTo>
                  <a:lnTo>
                    <a:pt x="2717834" y="306198"/>
                  </a:lnTo>
                  <a:lnTo>
                    <a:pt x="2853726" y="240584"/>
                  </a:lnTo>
                  <a:lnTo>
                    <a:pt x="2989618" y="174970"/>
                  </a:lnTo>
                  <a:lnTo>
                    <a:pt x="3125509" y="87485"/>
                  </a:lnTo>
                  <a:lnTo>
                    <a:pt x="3261401" y="218713"/>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465380"/>
            </a:xfrm>
            <a:custGeom>
              <a:avLst/>
              <a:pathLst>
                <a:path w="0" h="1465380">
                  <a:moveTo>
                    <a:pt x="0" y="0"/>
                  </a:moveTo>
                  <a:lnTo>
                    <a:pt x="0" y="146538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49824"/>
            </a:xfrm>
            <a:custGeom>
              <a:avLst/>
              <a:pathLst>
                <a:path w="0" h="1049824">
                  <a:moveTo>
                    <a:pt x="0" y="0"/>
                  </a:moveTo>
                  <a:lnTo>
                    <a:pt x="0" y="104982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56023"/>
            </a:xfrm>
            <a:custGeom>
              <a:avLst/>
              <a:pathLst>
                <a:path w="0" h="1356023">
                  <a:moveTo>
                    <a:pt x="0" y="0"/>
                  </a:moveTo>
                  <a:lnTo>
                    <a:pt x="0" y="135602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2" name="pl32"/>
            <p:cNvSpPr/>
            <p:nvPr/>
          </p:nvSpPr>
          <p:spPr>
            <a:xfrm>
              <a:off x="1120965" y="2353729"/>
              <a:ext cx="3397293" cy="940468"/>
            </a:xfrm>
            <a:custGeom>
              <a:avLst/>
              <a:pathLst>
                <a:path w="3397293" h="940468">
                  <a:moveTo>
                    <a:pt x="0" y="940468"/>
                  </a:moveTo>
                  <a:lnTo>
                    <a:pt x="135891" y="896725"/>
                  </a:lnTo>
                  <a:lnTo>
                    <a:pt x="271783" y="852982"/>
                  </a:lnTo>
                  <a:lnTo>
                    <a:pt x="407675" y="809239"/>
                  </a:lnTo>
                  <a:lnTo>
                    <a:pt x="543566" y="765497"/>
                  </a:lnTo>
                  <a:lnTo>
                    <a:pt x="679458" y="743625"/>
                  </a:lnTo>
                  <a:lnTo>
                    <a:pt x="815350" y="699883"/>
                  </a:lnTo>
                  <a:lnTo>
                    <a:pt x="951242" y="656140"/>
                  </a:lnTo>
                  <a:lnTo>
                    <a:pt x="1087133" y="612397"/>
                  </a:lnTo>
                  <a:lnTo>
                    <a:pt x="1223025" y="568655"/>
                  </a:lnTo>
                  <a:lnTo>
                    <a:pt x="1358917" y="524912"/>
                  </a:lnTo>
                  <a:lnTo>
                    <a:pt x="1494809" y="524912"/>
                  </a:lnTo>
                  <a:lnTo>
                    <a:pt x="1630700" y="524912"/>
                  </a:lnTo>
                  <a:lnTo>
                    <a:pt x="1766592" y="546783"/>
                  </a:lnTo>
                  <a:lnTo>
                    <a:pt x="1902484" y="546783"/>
                  </a:lnTo>
                  <a:lnTo>
                    <a:pt x="2038375" y="831111"/>
                  </a:lnTo>
                  <a:lnTo>
                    <a:pt x="2174267" y="546783"/>
                  </a:lnTo>
                  <a:lnTo>
                    <a:pt x="2310159" y="481169"/>
                  </a:lnTo>
                  <a:lnTo>
                    <a:pt x="2446051" y="415555"/>
                  </a:lnTo>
                  <a:lnTo>
                    <a:pt x="2581942" y="349941"/>
                  </a:lnTo>
                  <a:lnTo>
                    <a:pt x="2717834" y="306198"/>
                  </a:lnTo>
                  <a:lnTo>
                    <a:pt x="2853726" y="240584"/>
                  </a:lnTo>
                  <a:lnTo>
                    <a:pt x="2989618" y="174970"/>
                  </a:lnTo>
                  <a:lnTo>
                    <a:pt x="3125509" y="87485"/>
                  </a:lnTo>
                  <a:lnTo>
                    <a:pt x="3261401" y="218713"/>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34" name="tx34"/>
            <p:cNvSpPr/>
            <p:nvPr/>
          </p:nvSpPr>
          <p:spPr>
            <a:xfrm>
              <a:off x="1740134"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5" name="tx35"/>
            <p:cNvSpPr/>
            <p:nvPr/>
          </p:nvSpPr>
          <p:spPr>
            <a:xfrm>
              <a:off x="2419592"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4027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27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020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645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9858" y="4962912"/>
              <a:ext cx="104065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 Equatorial</a:t>
              </a:r>
            </a:p>
          </p:txBody>
        </p:sp>
        <p:sp>
          <p:nvSpPr>
            <p:cNvPr id="60" name="tx60"/>
            <p:cNvSpPr/>
            <p:nvPr/>
          </p:nvSpPr>
          <p:spPr>
            <a:xfrm>
              <a:off x="30691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3160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pl62"/>
            <p:cNvSpPr/>
            <p:nvPr/>
          </p:nvSpPr>
          <p:spPr>
            <a:xfrm>
              <a:off x="5267799" y="37825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3865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946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987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027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05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845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886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926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967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00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59150"/>
              <a:ext cx="3397293" cy="1702571"/>
            </a:xfrm>
            <a:custGeom>
              <a:avLst/>
              <a:pathLst>
                <a:path w="3397293" h="1702571">
                  <a:moveTo>
                    <a:pt x="0" y="1702571"/>
                  </a:moveTo>
                  <a:lnTo>
                    <a:pt x="135891" y="1623382"/>
                  </a:lnTo>
                  <a:lnTo>
                    <a:pt x="271783" y="1544192"/>
                  </a:lnTo>
                  <a:lnTo>
                    <a:pt x="407675" y="1465003"/>
                  </a:lnTo>
                  <a:lnTo>
                    <a:pt x="543566" y="1385813"/>
                  </a:lnTo>
                  <a:lnTo>
                    <a:pt x="679458" y="1346219"/>
                  </a:lnTo>
                  <a:lnTo>
                    <a:pt x="815350" y="1267029"/>
                  </a:lnTo>
                  <a:lnTo>
                    <a:pt x="951242" y="1187840"/>
                  </a:lnTo>
                  <a:lnTo>
                    <a:pt x="1087133" y="1108651"/>
                  </a:lnTo>
                  <a:lnTo>
                    <a:pt x="1223025" y="1029461"/>
                  </a:lnTo>
                  <a:lnTo>
                    <a:pt x="1358917" y="950272"/>
                  </a:lnTo>
                  <a:lnTo>
                    <a:pt x="1494809" y="950272"/>
                  </a:lnTo>
                  <a:lnTo>
                    <a:pt x="1630700" y="950272"/>
                  </a:lnTo>
                  <a:lnTo>
                    <a:pt x="1766592" y="989867"/>
                  </a:lnTo>
                  <a:lnTo>
                    <a:pt x="1902484" y="989867"/>
                  </a:lnTo>
                  <a:lnTo>
                    <a:pt x="2038375" y="1504598"/>
                  </a:lnTo>
                  <a:lnTo>
                    <a:pt x="2174267" y="989867"/>
                  </a:lnTo>
                  <a:lnTo>
                    <a:pt x="2310159" y="871083"/>
                  </a:lnTo>
                  <a:lnTo>
                    <a:pt x="2446051" y="752299"/>
                  </a:lnTo>
                  <a:lnTo>
                    <a:pt x="2581942" y="633514"/>
                  </a:lnTo>
                  <a:lnTo>
                    <a:pt x="2717834" y="554325"/>
                  </a:lnTo>
                  <a:lnTo>
                    <a:pt x="2853726" y="435541"/>
                  </a:lnTo>
                  <a:lnTo>
                    <a:pt x="2989618" y="316757"/>
                  </a:lnTo>
                  <a:lnTo>
                    <a:pt x="3125509" y="158378"/>
                  </a:lnTo>
                  <a:lnTo>
                    <a:pt x="3261401" y="395946"/>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92665"/>
              <a:ext cx="3397293" cy="554325"/>
            </a:xfrm>
            <a:custGeom>
              <a:avLst/>
              <a:pathLst>
                <a:path w="3397293" h="554325">
                  <a:moveTo>
                    <a:pt x="0" y="554325"/>
                  </a:moveTo>
                  <a:lnTo>
                    <a:pt x="135891" y="554325"/>
                  </a:lnTo>
                  <a:lnTo>
                    <a:pt x="271783" y="554325"/>
                  </a:lnTo>
                  <a:lnTo>
                    <a:pt x="407675" y="475136"/>
                  </a:lnTo>
                  <a:lnTo>
                    <a:pt x="543566" y="395946"/>
                  </a:lnTo>
                  <a:lnTo>
                    <a:pt x="679458" y="356352"/>
                  </a:lnTo>
                  <a:lnTo>
                    <a:pt x="815350" y="316757"/>
                  </a:lnTo>
                  <a:lnTo>
                    <a:pt x="951242" y="316757"/>
                  </a:lnTo>
                  <a:lnTo>
                    <a:pt x="1087133" y="197973"/>
                  </a:lnTo>
                  <a:lnTo>
                    <a:pt x="1223025" y="118784"/>
                  </a:lnTo>
                  <a:lnTo>
                    <a:pt x="1358917" y="118784"/>
                  </a:lnTo>
                  <a:lnTo>
                    <a:pt x="1494809" y="79189"/>
                  </a:lnTo>
                  <a:lnTo>
                    <a:pt x="1630700" y="79189"/>
                  </a:lnTo>
                  <a:lnTo>
                    <a:pt x="1766592" y="79189"/>
                  </a:lnTo>
                  <a:lnTo>
                    <a:pt x="1902484" y="79189"/>
                  </a:lnTo>
                  <a:lnTo>
                    <a:pt x="2038375" y="39594"/>
                  </a:lnTo>
                  <a:lnTo>
                    <a:pt x="2174267" y="0"/>
                  </a:lnTo>
                  <a:lnTo>
                    <a:pt x="2310159" y="0"/>
                  </a:lnTo>
                  <a:lnTo>
                    <a:pt x="2446051" y="0"/>
                  </a:lnTo>
                  <a:lnTo>
                    <a:pt x="2581942" y="0"/>
                  </a:lnTo>
                  <a:lnTo>
                    <a:pt x="2717834" y="118784"/>
                  </a:lnTo>
                  <a:lnTo>
                    <a:pt x="2853726" y="197973"/>
                  </a:lnTo>
                  <a:lnTo>
                    <a:pt x="2989618" y="39594"/>
                  </a:lnTo>
                  <a:lnTo>
                    <a:pt x="3125509" y="79189"/>
                  </a:lnTo>
                  <a:lnTo>
                    <a:pt x="3261401" y="79189"/>
                  </a:lnTo>
                  <a:lnTo>
                    <a:pt x="3397293" y="39594"/>
                  </a:lnTo>
                </a:path>
              </a:pathLst>
            </a:custGeom>
            <a:ln w="27101" cap="flat">
              <a:solidFill>
                <a:srgbClr val="80BD41">
                  <a:alpha val="100000"/>
                </a:srgbClr>
              </a:solidFill>
              <a:prstDash val="solid"/>
              <a:round/>
            </a:ln>
          </p:spPr>
          <p:txBody>
            <a:bodyPr/>
            <a:lstStyle/>
            <a:p/>
          </p:txBody>
        </p:sp>
        <p:sp>
          <p:nvSpPr>
            <p:cNvPr id="83" name="pl83"/>
            <p:cNvSpPr/>
            <p:nvPr/>
          </p:nvSpPr>
          <p:spPr>
            <a:xfrm>
              <a:off x="5437664" y="2792665"/>
              <a:ext cx="3397293" cy="1267029"/>
            </a:xfrm>
            <a:custGeom>
              <a:avLst/>
              <a:pathLst>
                <a:path w="3397293" h="1267029">
                  <a:moveTo>
                    <a:pt x="0" y="1227435"/>
                  </a:moveTo>
                  <a:lnTo>
                    <a:pt x="135891" y="1267029"/>
                  </a:lnTo>
                  <a:lnTo>
                    <a:pt x="271783" y="1187840"/>
                  </a:lnTo>
                  <a:lnTo>
                    <a:pt x="407675" y="1029461"/>
                  </a:lnTo>
                  <a:lnTo>
                    <a:pt x="543566" y="831488"/>
                  </a:lnTo>
                  <a:lnTo>
                    <a:pt x="679458" y="673109"/>
                  </a:lnTo>
                  <a:lnTo>
                    <a:pt x="815350" y="554325"/>
                  </a:lnTo>
                  <a:lnTo>
                    <a:pt x="951242" y="475136"/>
                  </a:lnTo>
                  <a:lnTo>
                    <a:pt x="1087133" y="277162"/>
                  </a:lnTo>
                  <a:lnTo>
                    <a:pt x="1223025" y="79189"/>
                  </a:lnTo>
                  <a:lnTo>
                    <a:pt x="1358917" y="237568"/>
                  </a:lnTo>
                  <a:lnTo>
                    <a:pt x="1494809" y="316757"/>
                  </a:lnTo>
                  <a:lnTo>
                    <a:pt x="1630700" y="395946"/>
                  </a:lnTo>
                  <a:lnTo>
                    <a:pt x="1766592" y="395946"/>
                  </a:lnTo>
                  <a:lnTo>
                    <a:pt x="1902484" y="356352"/>
                  </a:lnTo>
                  <a:lnTo>
                    <a:pt x="2038375" y="395946"/>
                  </a:lnTo>
                  <a:lnTo>
                    <a:pt x="2174267" y="197973"/>
                  </a:lnTo>
                  <a:lnTo>
                    <a:pt x="2310159" y="158378"/>
                  </a:lnTo>
                  <a:lnTo>
                    <a:pt x="2446051" y="79189"/>
                  </a:lnTo>
                  <a:lnTo>
                    <a:pt x="2581942" y="0"/>
                  </a:lnTo>
                  <a:lnTo>
                    <a:pt x="2717834" y="118784"/>
                  </a:lnTo>
                  <a:lnTo>
                    <a:pt x="2853726" y="277162"/>
                  </a:lnTo>
                  <a:lnTo>
                    <a:pt x="2989618" y="197973"/>
                  </a:lnTo>
                  <a:lnTo>
                    <a:pt x="3125509" y="79189"/>
                  </a:lnTo>
                  <a:lnTo>
                    <a:pt x="3261401" y="39594"/>
                  </a:lnTo>
                  <a:lnTo>
                    <a:pt x="3397293" y="39594"/>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9266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59150"/>
              <a:ext cx="3397293" cy="1702571"/>
            </a:xfrm>
            <a:custGeom>
              <a:avLst/>
              <a:pathLst>
                <a:path w="3397293" h="1702571">
                  <a:moveTo>
                    <a:pt x="0" y="1702571"/>
                  </a:moveTo>
                  <a:lnTo>
                    <a:pt x="135891" y="1623382"/>
                  </a:lnTo>
                  <a:lnTo>
                    <a:pt x="271783" y="1544192"/>
                  </a:lnTo>
                  <a:lnTo>
                    <a:pt x="407675" y="1465003"/>
                  </a:lnTo>
                  <a:lnTo>
                    <a:pt x="543566" y="1385813"/>
                  </a:lnTo>
                  <a:lnTo>
                    <a:pt x="679458" y="1346219"/>
                  </a:lnTo>
                  <a:lnTo>
                    <a:pt x="815350" y="1267029"/>
                  </a:lnTo>
                  <a:lnTo>
                    <a:pt x="951242" y="1187840"/>
                  </a:lnTo>
                  <a:lnTo>
                    <a:pt x="1087133" y="1108651"/>
                  </a:lnTo>
                  <a:lnTo>
                    <a:pt x="1223025" y="1029461"/>
                  </a:lnTo>
                  <a:lnTo>
                    <a:pt x="1358917" y="950272"/>
                  </a:lnTo>
                  <a:lnTo>
                    <a:pt x="1494809" y="950272"/>
                  </a:lnTo>
                  <a:lnTo>
                    <a:pt x="1630700" y="950272"/>
                  </a:lnTo>
                  <a:lnTo>
                    <a:pt x="1766592" y="989867"/>
                  </a:lnTo>
                  <a:lnTo>
                    <a:pt x="1902484" y="989867"/>
                  </a:lnTo>
                  <a:lnTo>
                    <a:pt x="2038375" y="1504598"/>
                  </a:lnTo>
                  <a:lnTo>
                    <a:pt x="2174267" y="989867"/>
                  </a:lnTo>
                  <a:lnTo>
                    <a:pt x="2310159" y="871083"/>
                  </a:lnTo>
                  <a:lnTo>
                    <a:pt x="2446051" y="752299"/>
                  </a:lnTo>
                  <a:lnTo>
                    <a:pt x="2581942" y="633514"/>
                  </a:lnTo>
                  <a:lnTo>
                    <a:pt x="2717834" y="554325"/>
                  </a:lnTo>
                  <a:lnTo>
                    <a:pt x="2853726" y="435541"/>
                  </a:lnTo>
                  <a:lnTo>
                    <a:pt x="2989618" y="316757"/>
                  </a:lnTo>
                  <a:lnTo>
                    <a:pt x="3125509" y="158378"/>
                  </a:lnTo>
                  <a:lnTo>
                    <a:pt x="3261401" y="395946"/>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1340"/>
              <a:ext cx="0" cy="1330381"/>
            </a:xfrm>
            <a:custGeom>
              <a:avLst/>
              <a:pathLst>
                <a:path w="0" h="1330381">
                  <a:moveTo>
                    <a:pt x="0" y="133038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1340"/>
              <a:ext cx="0" cy="974029"/>
            </a:xfrm>
            <a:custGeom>
              <a:avLst/>
              <a:pathLst>
                <a:path w="0" h="974029">
                  <a:moveTo>
                    <a:pt x="0" y="97402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1340"/>
              <a:ext cx="0" cy="578082"/>
            </a:xfrm>
            <a:custGeom>
              <a:avLst/>
              <a:pathLst>
                <a:path w="0" h="578082">
                  <a:moveTo>
                    <a:pt x="0" y="57808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1340"/>
              <a:ext cx="0" cy="1132407"/>
            </a:xfrm>
            <a:custGeom>
              <a:avLst/>
              <a:pathLst>
                <a:path w="0" h="1132407">
                  <a:moveTo>
                    <a:pt x="0" y="11324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1340"/>
              <a:ext cx="0" cy="261324"/>
            </a:xfrm>
            <a:custGeom>
              <a:avLst/>
              <a:pathLst>
                <a:path w="0" h="261324">
                  <a:moveTo>
                    <a:pt x="0" y="26132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1340"/>
              <a:ext cx="0" cy="23756"/>
            </a:xfrm>
            <a:custGeom>
              <a:avLst/>
              <a:pathLst>
                <a:path w="0" h="23756">
                  <a:moveTo>
                    <a:pt x="0" y="2375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59150"/>
              <a:ext cx="0" cy="372190"/>
            </a:xfrm>
            <a:custGeom>
              <a:avLst/>
              <a:pathLst>
                <a:path w="0" h="372190">
                  <a:moveTo>
                    <a:pt x="0" y="0"/>
                  </a:moveTo>
                  <a:lnTo>
                    <a:pt x="0" y="372190"/>
                  </a:lnTo>
                </a:path>
              </a:pathLst>
            </a:custGeom>
            <a:ln w="13550" cap="flat">
              <a:solidFill>
                <a:srgbClr val="0058AB">
                  <a:alpha val="100000"/>
                </a:srgbClr>
              </a:solidFill>
              <a:prstDash val="dot"/>
              <a:round/>
            </a:ln>
          </p:spPr>
          <p:txBody>
            <a:bodyPr/>
            <a:lstStyle/>
            <a:p/>
          </p:txBody>
        </p:sp>
        <p:sp>
          <p:nvSpPr>
            <p:cNvPr id="93" name="pl93"/>
            <p:cNvSpPr/>
            <p:nvPr/>
          </p:nvSpPr>
          <p:spPr>
            <a:xfrm>
              <a:off x="5437664" y="2159150"/>
              <a:ext cx="3397293" cy="1702571"/>
            </a:xfrm>
            <a:custGeom>
              <a:avLst/>
              <a:pathLst>
                <a:path w="3397293" h="1702571">
                  <a:moveTo>
                    <a:pt x="0" y="1702571"/>
                  </a:moveTo>
                  <a:lnTo>
                    <a:pt x="135891" y="1623382"/>
                  </a:lnTo>
                  <a:lnTo>
                    <a:pt x="271783" y="1544192"/>
                  </a:lnTo>
                  <a:lnTo>
                    <a:pt x="407675" y="1465003"/>
                  </a:lnTo>
                  <a:lnTo>
                    <a:pt x="543566" y="1385813"/>
                  </a:lnTo>
                  <a:lnTo>
                    <a:pt x="679458" y="1346219"/>
                  </a:lnTo>
                  <a:lnTo>
                    <a:pt x="815350" y="1267029"/>
                  </a:lnTo>
                  <a:lnTo>
                    <a:pt x="951242" y="1187840"/>
                  </a:lnTo>
                  <a:lnTo>
                    <a:pt x="1087133" y="1108651"/>
                  </a:lnTo>
                  <a:lnTo>
                    <a:pt x="1223025" y="1029461"/>
                  </a:lnTo>
                  <a:lnTo>
                    <a:pt x="1358917" y="950272"/>
                  </a:lnTo>
                  <a:lnTo>
                    <a:pt x="1494809" y="950272"/>
                  </a:lnTo>
                  <a:lnTo>
                    <a:pt x="1630700" y="950272"/>
                  </a:lnTo>
                  <a:lnTo>
                    <a:pt x="1766592" y="989867"/>
                  </a:lnTo>
                  <a:lnTo>
                    <a:pt x="1902484" y="989867"/>
                  </a:lnTo>
                  <a:lnTo>
                    <a:pt x="2038375" y="1504598"/>
                  </a:lnTo>
                  <a:lnTo>
                    <a:pt x="2174267" y="989867"/>
                  </a:lnTo>
                  <a:lnTo>
                    <a:pt x="2310159" y="871083"/>
                  </a:lnTo>
                  <a:lnTo>
                    <a:pt x="2446051" y="752299"/>
                  </a:lnTo>
                  <a:lnTo>
                    <a:pt x="2581942" y="633514"/>
                  </a:lnTo>
                  <a:lnTo>
                    <a:pt x="2717834" y="554325"/>
                  </a:lnTo>
                  <a:lnTo>
                    <a:pt x="2853726" y="435541"/>
                  </a:lnTo>
                  <a:lnTo>
                    <a:pt x="2989618" y="316757"/>
                  </a:lnTo>
                  <a:lnTo>
                    <a:pt x="3125509" y="158378"/>
                  </a:lnTo>
                  <a:lnTo>
                    <a:pt x="3261401" y="395946"/>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24763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95" name="tx95"/>
            <p:cNvSpPr/>
            <p:nvPr/>
          </p:nvSpPr>
          <p:spPr>
            <a:xfrm>
              <a:off x="6038783" y="247506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6748386" y="247506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7397700" y="24763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8" name="tx98"/>
            <p:cNvSpPr/>
            <p:nvPr/>
          </p:nvSpPr>
          <p:spPr>
            <a:xfrm>
              <a:off x="7989462" y="2475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475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774667" y="24750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1" name="tx101"/>
            <p:cNvSpPr/>
            <p:nvPr/>
          </p:nvSpPr>
          <p:spPr>
            <a:xfrm>
              <a:off x="8902429" y="27931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7931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2832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5324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1364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7405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344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9486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7" name="pl117"/>
            <p:cNvSpPr/>
            <p:nvPr/>
          </p:nvSpPr>
          <p:spPr>
            <a:xfrm>
              <a:off x="57194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194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71187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8812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86556" y="4962912"/>
              <a:ext cx="104065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 Equatorial</a:t>
              </a:r>
            </a:p>
          </p:txBody>
        </p:sp>
        <p:sp>
          <p:nvSpPr>
            <p:cNvPr id="122" name="tx122"/>
            <p:cNvSpPr/>
            <p:nvPr/>
          </p:nvSpPr>
          <p:spPr>
            <a:xfrm>
              <a:off x="73858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148301"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5" name="pl125"/>
            <p:cNvSpPr/>
            <p:nvPr/>
          </p:nvSpPr>
          <p:spPr>
            <a:xfrm>
              <a:off x="22683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1706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0729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9752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2194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217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0240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9263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7321564" cy="114824"/>
            </a:xfrm>
            <a:prstGeom prst="rect">
              <a:avLst/>
            </a:prstGeom>
            <a:solidFill>
              <a:srgbClr val="1CABE2">
                <a:alpha val="80000"/>
              </a:srgbClr>
            </a:solidFill>
          </p:spPr>
          <p:txBody>
            <a:bodyPr/>
            <a:lstStyle/>
            <a:p/>
          </p:txBody>
        </p:sp>
        <p:sp>
          <p:nvSpPr>
            <p:cNvPr id="138" name="rc138"/>
            <p:cNvSpPr/>
            <p:nvPr/>
          </p:nvSpPr>
          <p:spPr>
            <a:xfrm>
              <a:off x="1317178" y="5743865"/>
              <a:ext cx="6626084" cy="114824"/>
            </a:xfrm>
            <a:prstGeom prst="rect">
              <a:avLst/>
            </a:prstGeom>
            <a:solidFill>
              <a:srgbClr val="1CABE2">
                <a:alpha val="80000"/>
              </a:srgbClr>
            </a:solidFill>
          </p:spPr>
          <p:txBody>
            <a:bodyPr/>
            <a:lstStyle/>
            <a:p/>
          </p:txBody>
        </p:sp>
        <p:sp>
          <p:nvSpPr>
            <p:cNvPr id="139" name="rc139"/>
            <p:cNvSpPr/>
            <p:nvPr/>
          </p:nvSpPr>
          <p:spPr>
            <a:xfrm>
              <a:off x="1317178" y="5600334"/>
              <a:ext cx="4605463"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6988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5" name="tx145"/>
            <p:cNvSpPr/>
            <p:nvPr/>
          </p:nvSpPr>
          <p:spPr>
            <a:xfrm>
              <a:off x="469448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659678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7" name="tx147"/>
            <p:cNvSpPr/>
            <p:nvPr/>
          </p:nvSpPr>
          <p:spPr>
            <a:xfrm>
              <a:off x="849908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8" name="tx148"/>
            <p:cNvSpPr/>
            <p:nvPr/>
          </p:nvSpPr>
          <p:spPr>
            <a:xfrm>
              <a:off x="951100" y="5330440"/>
              <a:ext cx="4896966"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não vacinadas e sub-vacinadas, 2019, 2024 e 2025</a:t>
              </a:r>
            </a:p>
          </p:txBody>
        </p:sp>
        <p:sp>
          <p:nvSpPr>
            <p:cNvPr id="149" name="tx149"/>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50" name="tx150"/>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DTP3 na Guiné Equatorial (78 %) era 7 pontos percentuais inferior à média global (85 %) e 7 pontos percentuais superior à média de todos os países da iniciativa « WCAR » (71 %).
A cobertura nacional da DTP3 foi 16 pontos percentuais superior à de 2019 (62 %).
Isto equivale a 12 000 crianças não vacinadas e sub-vacinadas em 2025, em comparação com 19 000 crianças não vacinadas e sub-vacinadas em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DTP3 na Guiné Equatorial situou-se nos 78% — o que representa um aumento de 16 pontos percentuais em relação a 2019 e uma redução de 7 pontos percentuais em relação à média mundial (85%).</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DTP3 nos países da WCAR, da cobertura mais baixa à mais alta, e a classificação dos 10 países com o maior número de crianças não vacinadas e sub-vacinadas, com base em números absolutos.
Em 2025, a Guiné Equatorial ocupou o 9.º lugar entre 24 países no que diz respeito à cobertura mais baixa da DTP3 (com base em classificações empatadas).
A Guiné Equatorial não figurava entre os 10 países com o maior número de crianças não vacinadas ou com vacinação incompleta.
Nota: Os países com grandes coortes podem ter um número elevado de crianças não vacinadas e sub-vacinadas,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Guiné Equatorial figurava entre os países com maior cobertura e não se encontrava entre os 10 países com o maior número de crianças não vacinadas ou com vacinação incompleta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91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35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479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622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63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07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551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94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030267"/>
              <a:ext cx="239888" cy="181742"/>
            </a:xfrm>
            <a:prstGeom prst="rect">
              <a:avLst/>
            </a:prstGeom>
            <a:solidFill>
              <a:srgbClr val="80BD41">
                <a:alpha val="100000"/>
              </a:srgbClr>
            </a:solidFill>
          </p:spPr>
          <p:txBody>
            <a:bodyPr/>
            <a:lstStyle/>
            <a:p/>
          </p:txBody>
        </p:sp>
        <p:sp>
          <p:nvSpPr>
            <p:cNvPr id="26" name="rc26"/>
            <p:cNvSpPr/>
            <p:nvPr/>
          </p:nvSpPr>
          <p:spPr>
            <a:xfrm>
              <a:off x="1296273" y="3692551"/>
              <a:ext cx="239888" cy="337716"/>
            </a:xfrm>
            <a:prstGeom prst="rect">
              <a:avLst/>
            </a:prstGeom>
            <a:solidFill>
              <a:srgbClr val="1CABE2">
                <a:alpha val="100000"/>
              </a:srgbClr>
            </a:solidFill>
          </p:spPr>
          <p:txBody>
            <a:bodyPr/>
            <a:lstStyle/>
            <a:p/>
          </p:txBody>
        </p:sp>
        <p:sp>
          <p:nvSpPr>
            <p:cNvPr id="27" name="rc27"/>
            <p:cNvSpPr/>
            <p:nvPr/>
          </p:nvSpPr>
          <p:spPr>
            <a:xfrm>
              <a:off x="1562816" y="4008599"/>
              <a:ext cx="239888" cy="203410"/>
            </a:xfrm>
            <a:prstGeom prst="rect">
              <a:avLst/>
            </a:prstGeom>
            <a:solidFill>
              <a:srgbClr val="80BD41">
                <a:alpha val="100000"/>
              </a:srgbClr>
            </a:solidFill>
          </p:spPr>
          <p:txBody>
            <a:bodyPr/>
            <a:lstStyle/>
            <a:p/>
          </p:txBody>
        </p:sp>
        <p:sp>
          <p:nvSpPr>
            <p:cNvPr id="28" name="rc28"/>
            <p:cNvSpPr/>
            <p:nvPr/>
          </p:nvSpPr>
          <p:spPr>
            <a:xfrm>
              <a:off x="1562816" y="3662293"/>
              <a:ext cx="239888" cy="346305"/>
            </a:xfrm>
            <a:prstGeom prst="rect">
              <a:avLst/>
            </a:prstGeom>
            <a:solidFill>
              <a:srgbClr val="1CABE2">
                <a:alpha val="100000"/>
              </a:srgbClr>
            </a:solidFill>
          </p:spPr>
          <p:txBody>
            <a:bodyPr/>
            <a:lstStyle/>
            <a:p/>
          </p:txBody>
        </p:sp>
        <p:sp>
          <p:nvSpPr>
            <p:cNvPr id="29" name="rc29"/>
            <p:cNvSpPr/>
            <p:nvPr/>
          </p:nvSpPr>
          <p:spPr>
            <a:xfrm>
              <a:off x="1829360" y="3984978"/>
              <a:ext cx="239888" cy="227031"/>
            </a:xfrm>
            <a:prstGeom prst="rect">
              <a:avLst/>
            </a:prstGeom>
            <a:solidFill>
              <a:srgbClr val="80BD41">
                <a:alpha val="100000"/>
              </a:srgbClr>
            </a:solidFill>
          </p:spPr>
          <p:txBody>
            <a:bodyPr/>
            <a:lstStyle/>
            <a:p/>
          </p:txBody>
        </p:sp>
        <p:sp>
          <p:nvSpPr>
            <p:cNvPr id="30" name="rc30"/>
            <p:cNvSpPr/>
            <p:nvPr/>
          </p:nvSpPr>
          <p:spPr>
            <a:xfrm>
              <a:off x="1829360" y="3629693"/>
              <a:ext cx="239888" cy="355285"/>
            </a:xfrm>
            <a:prstGeom prst="rect">
              <a:avLst/>
            </a:prstGeom>
            <a:solidFill>
              <a:srgbClr val="1CABE2">
                <a:alpha val="100000"/>
              </a:srgbClr>
            </a:solidFill>
          </p:spPr>
          <p:txBody>
            <a:bodyPr/>
            <a:lstStyle/>
            <a:p/>
          </p:txBody>
        </p:sp>
        <p:sp>
          <p:nvSpPr>
            <p:cNvPr id="31" name="rc31"/>
            <p:cNvSpPr/>
            <p:nvPr/>
          </p:nvSpPr>
          <p:spPr>
            <a:xfrm>
              <a:off x="2095903" y="3959015"/>
              <a:ext cx="239888" cy="252994"/>
            </a:xfrm>
            <a:prstGeom prst="rect">
              <a:avLst/>
            </a:prstGeom>
            <a:solidFill>
              <a:srgbClr val="80BD41">
                <a:alpha val="100000"/>
              </a:srgbClr>
            </a:solidFill>
          </p:spPr>
          <p:txBody>
            <a:bodyPr/>
            <a:lstStyle/>
            <a:p/>
          </p:txBody>
        </p:sp>
        <p:sp>
          <p:nvSpPr>
            <p:cNvPr id="32" name="rc32"/>
            <p:cNvSpPr/>
            <p:nvPr/>
          </p:nvSpPr>
          <p:spPr>
            <a:xfrm>
              <a:off x="2095903" y="3594945"/>
              <a:ext cx="239888" cy="364069"/>
            </a:xfrm>
            <a:prstGeom prst="rect">
              <a:avLst/>
            </a:prstGeom>
            <a:solidFill>
              <a:srgbClr val="1CABE2">
                <a:alpha val="100000"/>
              </a:srgbClr>
            </a:solidFill>
          </p:spPr>
          <p:txBody>
            <a:bodyPr/>
            <a:lstStyle/>
            <a:p/>
          </p:txBody>
        </p:sp>
        <p:sp>
          <p:nvSpPr>
            <p:cNvPr id="33" name="rc33"/>
            <p:cNvSpPr/>
            <p:nvPr/>
          </p:nvSpPr>
          <p:spPr>
            <a:xfrm>
              <a:off x="2362446" y="3930904"/>
              <a:ext cx="239888" cy="281104"/>
            </a:xfrm>
            <a:prstGeom prst="rect">
              <a:avLst/>
            </a:prstGeom>
            <a:solidFill>
              <a:srgbClr val="80BD41">
                <a:alpha val="100000"/>
              </a:srgbClr>
            </a:solidFill>
          </p:spPr>
          <p:txBody>
            <a:bodyPr/>
            <a:lstStyle/>
            <a:p/>
          </p:txBody>
        </p:sp>
        <p:sp>
          <p:nvSpPr>
            <p:cNvPr id="34" name="rc34"/>
            <p:cNvSpPr/>
            <p:nvPr/>
          </p:nvSpPr>
          <p:spPr>
            <a:xfrm>
              <a:off x="2362446" y="3558245"/>
              <a:ext cx="239888" cy="372659"/>
            </a:xfrm>
            <a:prstGeom prst="rect">
              <a:avLst/>
            </a:prstGeom>
            <a:solidFill>
              <a:srgbClr val="1CABE2">
                <a:alpha val="100000"/>
              </a:srgbClr>
            </a:solidFill>
          </p:spPr>
          <p:txBody>
            <a:bodyPr/>
            <a:lstStyle/>
            <a:p/>
          </p:txBody>
        </p:sp>
        <p:sp>
          <p:nvSpPr>
            <p:cNvPr id="35" name="rc35"/>
            <p:cNvSpPr/>
            <p:nvPr/>
          </p:nvSpPr>
          <p:spPr>
            <a:xfrm>
              <a:off x="2628989" y="3908064"/>
              <a:ext cx="239888" cy="303944"/>
            </a:xfrm>
            <a:prstGeom prst="rect">
              <a:avLst/>
            </a:prstGeom>
            <a:solidFill>
              <a:srgbClr val="80BD41">
                <a:alpha val="100000"/>
              </a:srgbClr>
            </a:solidFill>
          </p:spPr>
          <p:txBody>
            <a:bodyPr/>
            <a:lstStyle/>
            <a:p/>
          </p:txBody>
        </p:sp>
        <p:sp>
          <p:nvSpPr>
            <p:cNvPr id="36" name="rc36"/>
            <p:cNvSpPr/>
            <p:nvPr/>
          </p:nvSpPr>
          <p:spPr>
            <a:xfrm>
              <a:off x="2628989" y="3521155"/>
              <a:ext cx="239888" cy="386909"/>
            </a:xfrm>
            <a:prstGeom prst="rect">
              <a:avLst/>
            </a:prstGeom>
            <a:solidFill>
              <a:srgbClr val="1CABE2">
                <a:alpha val="100000"/>
              </a:srgbClr>
            </a:solidFill>
          </p:spPr>
          <p:txBody>
            <a:bodyPr/>
            <a:lstStyle/>
            <a:p/>
          </p:txBody>
        </p:sp>
        <p:sp>
          <p:nvSpPr>
            <p:cNvPr id="37" name="rc37"/>
            <p:cNvSpPr/>
            <p:nvPr/>
          </p:nvSpPr>
          <p:spPr>
            <a:xfrm>
              <a:off x="2895532" y="3881125"/>
              <a:ext cx="239888" cy="330883"/>
            </a:xfrm>
            <a:prstGeom prst="rect">
              <a:avLst/>
            </a:prstGeom>
            <a:solidFill>
              <a:srgbClr val="80BD41">
                <a:alpha val="100000"/>
              </a:srgbClr>
            </a:solidFill>
          </p:spPr>
          <p:txBody>
            <a:bodyPr/>
            <a:lstStyle/>
            <a:p/>
          </p:txBody>
        </p:sp>
        <p:sp>
          <p:nvSpPr>
            <p:cNvPr id="38" name="rc38"/>
            <p:cNvSpPr/>
            <p:nvPr/>
          </p:nvSpPr>
          <p:spPr>
            <a:xfrm>
              <a:off x="2895532" y="3492654"/>
              <a:ext cx="239888" cy="388471"/>
            </a:xfrm>
            <a:prstGeom prst="rect">
              <a:avLst/>
            </a:prstGeom>
            <a:solidFill>
              <a:srgbClr val="1CABE2">
                <a:alpha val="100000"/>
              </a:srgbClr>
            </a:solidFill>
          </p:spPr>
          <p:txBody>
            <a:bodyPr/>
            <a:lstStyle/>
            <a:p/>
          </p:txBody>
        </p:sp>
        <p:sp>
          <p:nvSpPr>
            <p:cNvPr id="39" name="rc39"/>
            <p:cNvSpPr/>
            <p:nvPr/>
          </p:nvSpPr>
          <p:spPr>
            <a:xfrm>
              <a:off x="3162075" y="3852820"/>
              <a:ext cx="239888" cy="359189"/>
            </a:xfrm>
            <a:prstGeom prst="rect">
              <a:avLst/>
            </a:prstGeom>
            <a:solidFill>
              <a:srgbClr val="80BD41">
                <a:alpha val="100000"/>
              </a:srgbClr>
            </a:solidFill>
          </p:spPr>
          <p:txBody>
            <a:bodyPr/>
            <a:lstStyle/>
            <a:p/>
          </p:txBody>
        </p:sp>
        <p:sp>
          <p:nvSpPr>
            <p:cNvPr id="40" name="rc40"/>
            <p:cNvSpPr/>
            <p:nvPr/>
          </p:nvSpPr>
          <p:spPr>
            <a:xfrm>
              <a:off x="3162075" y="3463567"/>
              <a:ext cx="239888" cy="389252"/>
            </a:xfrm>
            <a:prstGeom prst="rect">
              <a:avLst/>
            </a:prstGeom>
            <a:solidFill>
              <a:srgbClr val="1CABE2">
                <a:alpha val="100000"/>
              </a:srgbClr>
            </a:solidFill>
          </p:spPr>
          <p:txBody>
            <a:bodyPr/>
            <a:lstStyle/>
            <a:p/>
          </p:txBody>
        </p:sp>
        <p:sp>
          <p:nvSpPr>
            <p:cNvPr id="41" name="rc41"/>
            <p:cNvSpPr/>
            <p:nvPr/>
          </p:nvSpPr>
          <p:spPr>
            <a:xfrm>
              <a:off x="3428618" y="3823343"/>
              <a:ext cx="239888" cy="388666"/>
            </a:xfrm>
            <a:prstGeom prst="rect">
              <a:avLst/>
            </a:prstGeom>
            <a:solidFill>
              <a:srgbClr val="80BD41">
                <a:alpha val="100000"/>
              </a:srgbClr>
            </a:solidFill>
          </p:spPr>
          <p:txBody>
            <a:bodyPr/>
            <a:lstStyle/>
            <a:p/>
          </p:txBody>
        </p:sp>
        <p:sp>
          <p:nvSpPr>
            <p:cNvPr id="42" name="rc42"/>
            <p:cNvSpPr/>
            <p:nvPr/>
          </p:nvSpPr>
          <p:spPr>
            <a:xfrm>
              <a:off x="3428618" y="3434676"/>
              <a:ext cx="239888" cy="388666"/>
            </a:xfrm>
            <a:prstGeom prst="rect">
              <a:avLst/>
            </a:prstGeom>
            <a:solidFill>
              <a:srgbClr val="1CABE2">
                <a:alpha val="100000"/>
              </a:srgbClr>
            </a:solidFill>
          </p:spPr>
          <p:txBody>
            <a:bodyPr/>
            <a:lstStyle/>
            <a:p/>
          </p:txBody>
        </p:sp>
        <p:sp>
          <p:nvSpPr>
            <p:cNvPr id="43" name="rc43"/>
            <p:cNvSpPr/>
            <p:nvPr/>
          </p:nvSpPr>
          <p:spPr>
            <a:xfrm>
              <a:off x="3695161" y="3792890"/>
              <a:ext cx="239888" cy="419119"/>
            </a:xfrm>
            <a:prstGeom prst="rect">
              <a:avLst/>
            </a:prstGeom>
            <a:solidFill>
              <a:srgbClr val="80BD41">
                <a:alpha val="100000"/>
              </a:srgbClr>
            </a:solidFill>
          </p:spPr>
          <p:txBody>
            <a:bodyPr/>
            <a:lstStyle/>
            <a:p/>
          </p:txBody>
        </p:sp>
        <p:sp>
          <p:nvSpPr>
            <p:cNvPr id="44" name="rc44"/>
            <p:cNvSpPr/>
            <p:nvPr/>
          </p:nvSpPr>
          <p:spPr>
            <a:xfrm>
              <a:off x="3695161" y="3405980"/>
              <a:ext cx="239888" cy="386909"/>
            </a:xfrm>
            <a:prstGeom prst="rect">
              <a:avLst/>
            </a:prstGeom>
            <a:solidFill>
              <a:srgbClr val="1CABE2">
                <a:alpha val="100000"/>
              </a:srgbClr>
            </a:solidFill>
          </p:spPr>
          <p:txBody>
            <a:bodyPr/>
            <a:lstStyle/>
            <a:p/>
          </p:txBody>
        </p:sp>
        <p:sp>
          <p:nvSpPr>
            <p:cNvPr id="45" name="rc45"/>
            <p:cNvSpPr/>
            <p:nvPr/>
          </p:nvSpPr>
          <p:spPr>
            <a:xfrm>
              <a:off x="3961705" y="3761851"/>
              <a:ext cx="239888" cy="450158"/>
            </a:xfrm>
            <a:prstGeom prst="rect">
              <a:avLst/>
            </a:prstGeom>
            <a:solidFill>
              <a:srgbClr val="80BD41">
                <a:alpha val="100000"/>
              </a:srgbClr>
            </a:solidFill>
          </p:spPr>
          <p:txBody>
            <a:bodyPr/>
            <a:lstStyle/>
            <a:p/>
          </p:txBody>
        </p:sp>
        <p:sp>
          <p:nvSpPr>
            <p:cNvPr id="46" name="rc46"/>
            <p:cNvSpPr/>
            <p:nvPr/>
          </p:nvSpPr>
          <p:spPr>
            <a:xfrm>
              <a:off x="3961705" y="3378260"/>
              <a:ext cx="239888" cy="383591"/>
            </a:xfrm>
            <a:prstGeom prst="rect">
              <a:avLst/>
            </a:prstGeom>
            <a:solidFill>
              <a:srgbClr val="1CABE2">
                <a:alpha val="100000"/>
              </a:srgbClr>
            </a:solidFill>
          </p:spPr>
          <p:txBody>
            <a:bodyPr/>
            <a:lstStyle/>
            <a:p/>
          </p:txBody>
        </p:sp>
        <p:sp>
          <p:nvSpPr>
            <p:cNvPr id="47" name="rc47"/>
            <p:cNvSpPr/>
            <p:nvPr/>
          </p:nvSpPr>
          <p:spPr>
            <a:xfrm>
              <a:off x="4228248" y="3747796"/>
              <a:ext cx="239888" cy="464213"/>
            </a:xfrm>
            <a:prstGeom prst="rect">
              <a:avLst/>
            </a:prstGeom>
            <a:solidFill>
              <a:srgbClr val="80BD41">
                <a:alpha val="100000"/>
              </a:srgbClr>
            </a:solidFill>
          </p:spPr>
          <p:txBody>
            <a:bodyPr/>
            <a:lstStyle/>
            <a:p/>
          </p:txBody>
        </p:sp>
        <p:sp>
          <p:nvSpPr>
            <p:cNvPr id="48" name="rc48"/>
            <p:cNvSpPr/>
            <p:nvPr/>
          </p:nvSpPr>
          <p:spPr>
            <a:xfrm>
              <a:off x="4228248" y="3352297"/>
              <a:ext cx="239888" cy="395498"/>
            </a:xfrm>
            <a:prstGeom prst="rect">
              <a:avLst/>
            </a:prstGeom>
            <a:solidFill>
              <a:srgbClr val="1CABE2">
                <a:alpha val="100000"/>
              </a:srgbClr>
            </a:solidFill>
          </p:spPr>
          <p:txBody>
            <a:bodyPr/>
            <a:lstStyle/>
            <a:p/>
          </p:txBody>
        </p:sp>
        <p:sp>
          <p:nvSpPr>
            <p:cNvPr id="49" name="rc49"/>
            <p:cNvSpPr/>
            <p:nvPr/>
          </p:nvSpPr>
          <p:spPr>
            <a:xfrm>
              <a:off x="4494791" y="3737254"/>
              <a:ext cx="239888" cy="474754"/>
            </a:xfrm>
            <a:prstGeom prst="rect">
              <a:avLst/>
            </a:prstGeom>
            <a:solidFill>
              <a:srgbClr val="80BD41">
                <a:alpha val="100000"/>
              </a:srgbClr>
            </a:solidFill>
          </p:spPr>
          <p:txBody>
            <a:bodyPr/>
            <a:lstStyle/>
            <a:p/>
          </p:txBody>
        </p:sp>
        <p:sp>
          <p:nvSpPr>
            <p:cNvPr id="50" name="rc50"/>
            <p:cNvSpPr/>
            <p:nvPr/>
          </p:nvSpPr>
          <p:spPr>
            <a:xfrm>
              <a:off x="4494791" y="3332775"/>
              <a:ext cx="239888" cy="404478"/>
            </a:xfrm>
            <a:prstGeom prst="rect">
              <a:avLst/>
            </a:prstGeom>
            <a:solidFill>
              <a:srgbClr val="1CABE2">
                <a:alpha val="100000"/>
              </a:srgbClr>
            </a:solidFill>
          </p:spPr>
          <p:txBody>
            <a:bodyPr/>
            <a:lstStyle/>
            <a:p/>
          </p:txBody>
        </p:sp>
        <p:sp>
          <p:nvSpPr>
            <p:cNvPr id="51" name="rc51"/>
            <p:cNvSpPr/>
            <p:nvPr/>
          </p:nvSpPr>
          <p:spPr>
            <a:xfrm>
              <a:off x="4761334" y="3736278"/>
              <a:ext cx="239888" cy="475731"/>
            </a:xfrm>
            <a:prstGeom prst="rect">
              <a:avLst/>
            </a:prstGeom>
            <a:solidFill>
              <a:srgbClr val="80BD41">
                <a:alpha val="100000"/>
              </a:srgbClr>
            </a:solidFill>
          </p:spPr>
          <p:txBody>
            <a:bodyPr/>
            <a:lstStyle/>
            <a:p/>
          </p:txBody>
        </p:sp>
        <p:sp>
          <p:nvSpPr>
            <p:cNvPr id="52" name="rc52"/>
            <p:cNvSpPr/>
            <p:nvPr/>
          </p:nvSpPr>
          <p:spPr>
            <a:xfrm>
              <a:off x="4761334" y="3314426"/>
              <a:ext cx="239888" cy="421852"/>
            </a:xfrm>
            <a:prstGeom prst="rect">
              <a:avLst/>
            </a:prstGeom>
            <a:solidFill>
              <a:srgbClr val="1CABE2">
                <a:alpha val="100000"/>
              </a:srgbClr>
            </a:solidFill>
          </p:spPr>
          <p:txBody>
            <a:bodyPr/>
            <a:lstStyle/>
            <a:p/>
          </p:txBody>
        </p:sp>
        <p:sp>
          <p:nvSpPr>
            <p:cNvPr id="53" name="rc53"/>
            <p:cNvSpPr/>
            <p:nvPr/>
          </p:nvSpPr>
          <p:spPr>
            <a:xfrm>
              <a:off x="5027877" y="3727103"/>
              <a:ext cx="239888" cy="484905"/>
            </a:xfrm>
            <a:prstGeom prst="rect">
              <a:avLst/>
            </a:prstGeom>
            <a:solidFill>
              <a:srgbClr val="80BD41">
                <a:alpha val="100000"/>
              </a:srgbClr>
            </a:solidFill>
          </p:spPr>
          <p:txBody>
            <a:bodyPr/>
            <a:lstStyle/>
            <a:p/>
          </p:txBody>
        </p:sp>
        <p:sp>
          <p:nvSpPr>
            <p:cNvPr id="54" name="rc54"/>
            <p:cNvSpPr/>
            <p:nvPr/>
          </p:nvSpPr>
          <p:spPr>
            <a:xfrm>
              <a:off x="5027877" y="3297052"/>
              <a:ext cx="239888" cy="430051"/>
            </a:xfrm>
            <a:prstGeom prst="rect">
              <a:avLst/>
            </a:prstGeom>
            <a:solidFill>
              <a:srgbClr val="1CABE2">
                <a:alpha val="100000"/>
              </a:srgbClr>
            </a:solidFill>
          </p:spPr>
          <p:txBody>
            <a:bodyPr/>
            <a:lstStyle/>
            <a:p/>
          </p:txBody>
        </p:sp>
        <p:sp>
          <p:nvSpPr>
            <p:cNvPr id="55" name="rc55"/>
            <p:cNvSpPr/>
            <p:nvPr/>
          </p:nvSpPr>
          <p:spPr>
            <a:xfrm>
              <a:off x="5294420" y="3839545"/>
              <a:ext cx="239888" cy="372464"/>
            </a:xfrm>
            <a:prstGeom prst="rect">
              <a:avLst/>
            </a:prstGeom>
            <a:solidFill>
              <a:srgbClr val="80BD41">
                <a:alpha val="100000"/>
              </a:srgbClr>
            </a:solidFill>
          </p:spPr>
          <p:txBody>
            <a:bodyPr/>
            <a:lstStyle/>
            <a:p/>
          </p:txBody>
        </p:sp>
        <p:sp>
          <p:nvSpPr>
            <p:cNvPr id="56" name="rc56"/>
            <p:cNvSpPr/>
            <p:nvPr/>
          </p:nvSpPr>
          <p:spPr>
            <a:xfrm>
              <a:off x="5294420" y="3281044"/>
              <a:ext cx="239888" cy="558500"/>
            </a:xfrm>
            <a:prstGeom prst="rect">
              <a:avLst/>
            </a:prstGeom>
            <a:solidFill>
              <a:srgbClr val="1CABE2">
                <a:alpha val="100000"/>
              </a:srgbClr>
            </a:solidFill>
          </p:spPr>
          <p:txBody>
            <a:bodyPr/>
            <a:lstStyle/>
            <a:p/>
          </p:txBody>
        </p:sp>
        <p:sp>
          <p:nvSpPr>
            <p:cNvPr id="57" name="rc57"/>
            <p:cNvSpPr/>
            <p:nvPr/>
          </p:nvSpPr>
          <p:spPr>
            <a:xfrm>
              <a:off x="5560963" y="3710510"/>
              <a:ext cx="239888" cy="501498"/>
            </a:xfrm>
            <a:prstGeom prst="rect">
              <a:avLst/>
            </a:prstGeom>
            <a:solidFill>
              <a:srgbClr val="80BD41">
                <a:alpha val="100000"/>
              </a:srgbClr>
            </a:solidFill>
          </p:spPr>
          <p:txBody>
            <a:bodyPr/>
            <a:lstStyle/>
            <a:p/>
          </p:txBody>
        </p:sp>
        <p:sp>
          <p:nvSpPr>
            <p:cNvPr id="58" name="rc58"/>
            <p:cNvSpPr/>
            <p:nvPr/>
          </p:nvSpPr>
          <p:spPr>
            <a:xfrm>
              <a:off x="5560963" y="3265818"/>
              <a:ext cx="239888" cy="444692"/>
            </a:xfrm>
            <a:prstGeom prst="rect">
              <a:avLst/>
            </a:prstGeom>
            <a:solidFill>
              <a:srgbClr val="1CABE2">
                <a:alpha val="100000"/>
              </a:srgbClr>
            </a:solidFill>
          </p:spPr>
          <p:txBody>
            <a:bodyPr/>
            <a:lstStyle/>
            <a:p/>
          </p:txBody>
        </p:sp>
        <p:sp>
          <p:nvSpPr>
            <p:cNvPr id="59" name="rc59"/>
            <p:cNvSpPr/>
            <p:nvPr/>
          </p:nvSpPr>
          <p:spPr>
            <a:xfrm>
              <a:off x="5827506" y="3674201"/>
              <a:ext cx="239888" cy="537808"/>
            </a:xfrm>
            <a:prstGeom prst="rect">
              <a:avLst/>
            </a:prstGeom>
            <a:solidFill>
              <a:srgbClr val="80BD41">
                <a:alpha val="100000"/>
              </a:srgbClr>
            </a:solidFill>
          </p:spPr>
          <p:txBody>
            <a:bodyPr/>
            <a:lstStyle/>
            <a:p/>
          </p:txBody>
        </p:sp>
        <p:sp>
          <p:nvSpPr>
            <p:cNvPr id="60" name="rc60"/>
            <p:cNvSpPr/>
            <p:nvPr/>
          </p:nvSpPr>
          <p:spPr>
            <a:xfrm>
              <a:off x="5827506" y="3251763"/>
              <a:ext cx="239888" cy="422438"/>
            </a:xfrm>
            <a:prstGeom prst="rect">
              <a:avLst/>
            </a:prstGeom>
            <a:solidFill>
              <a:srgbClr val="1CABE2">
                <a:alpha val="100000"/>
              </a:srgbClr>
            </a:solidFill>
          </p:spPr>
          <p:txBody>
            <a:bodyPr/>
            <a:lstStyle/>
            <a:p/>
          </p:txBody>
        </p:sp>
        <p:sp>
          <p:nvSpPr>
            <p:cNvPr id="61" name="rc61"/>
            <p:cNvSpPr/>
            <p:nvPr/>
          </p:nvSpPr>
          <p:spPr>
            <a:xfrm>
              <a:off x="6094049" y="3637111"/>
              <a:ext cx="239888" cy="574898"/>
            </a:xfrm>
            <a:prstGeom prst="rect">
              <a:avLst/>
            </a:prstGeom>
            <a:solidFill>
              <a:srgbClr val="80BD41">
                <a:alpha val="100000"/>
              </a:srgbClr>
            </a:solidFill>
          </p:spPr>
          <p:txBody>
            <a:bodyPr/>
            <a:lstStyle/>
            <a:p/>
          </p:txBody>
        </p:sp>
        <p:sp>
          <p:nvSpPr>
            <p:cNvPr id="62" name="rc62"/>
            <p:cNvSpPr/>
            <p:nvPr/>
          </p:nvSpPr>
          <p:spPr>
            <a:xfrm>
              <a:off x="6094049" y="3237707"/>
              <a:ext cx="239888" cy="399403"/>
            </a:xfrm>
            <a:prstGeom prst="rect">
              <a:avLst/>
            </a:prstGeom>
            <a:solidFill>
              <a:srgbClr val="1CABE2">
                <a:alpha val="100000"/>
              </a:srgbClr>
            </a:solidFill>
          </p:spPr>
          <p:txBody>
            <a:bodyPr/>
            <a:lstStyle/>
            <a:p/>
          </p:txBody>
        </p:sp>
        <p:sp>
          <p:nvSpPr>
            <p:cNvPr id="63" name="rc63"/>
            <p:cNvSpPr/>
            <p:nvPr/>
          </p:nvSpPr>
          <p:spPr>
            <a:xfrm>
              <a:off x="6360593" y="3599044"/>
              <a:ext cx="239888" cy="612964"/>
            </a:xfrm>
            <a:prstGeom prst="rect">
              <a:avLst/>
            </a:prstGeom>
            <a:solidFill>
              <a:srgbClr val="80BD41">
                <a:alpha val="100000"/>
              </a:srgbClr>
            </a:solidFill>
          </p:spPr>
          <p:txBody>
            <a:bodyPr/>
            <a:lstStyle/>
            <a:p/>
          </p:txBody>
        </p:sp>
        <p:sp>
          <p:nvSpPr>
            <p:cNvPr id="64" name="rc64"/>
            <p:cNvSpPr/>
            <p:nvPr/>
          </p:nvSpPr>
          <p:spPr>
            <a:xfrm>
              <a:off x="6360593" y="3223457"/>
              <a:ext cx="239888" cy="375587"/>
            </a:xfrm>
            <a:prstGeom prst="rect">
              <a:avLst/>
            </a:prstGeom>
            <a:solidFill>
              <a:srgbClr val="1CABE2">
                <a:alpha val="100000"/>
              </a:srgbClr>
            </a:solidFill>
          </p:spPr>
          <p:txBody>
            <a:bodyPr/>
            <a:lstStyle/>
            <a:p/>
          </p:txBody>
        </p:sp>
        <p:sp>
          <p:nvSpPr>
            <p:cNvPr id="65" name="rc65"/>
            <p:cNvSpPr/>
            <p:nvPr/>
          </p:nvSpPr>
          <p:spPr>
            <a:xfrm>
              <a:off x="6627136" y="3569958"/>
              <a:ext cx="239888" cy="642051"/>
            </a:xfrm>
            <a:prstGeom prst="rect">
              <a:avLst/>
            </a:prstGeom>
            <a:solidFill>
              <a:srgbClr val="80BD41">
                <a:alpha val="100000"/>
              </a:srgbClr>
            </a:solidFill>
          </p:spPr>
          <p:txBody>
            <a:bodyPr/>
            <a:lstStyle/>
            <a:p/>
          </p:txBody>
        </p:sp>
        <p:sp>
          <p:nvSpPr>
            <p:cNvPr id="66" name="rc66"/>
            <p:cNvSpPr/>
            <p:nvPr/>
          </p:nvSpPr>
          <p:spPr>
            <a:xfrm>
              <a:off x="6627136" y="3208816"/>
              <a:ext cx="239888" cy="361141"/>
            </a:xfrm>
            <a:prstGeom prst="rect">
              <a:avLst/>
            </a:prstGeom>
            <a:solidFill>
              <a:srgbClr val="1CABE2">
                <a:alpha val="100000"/>
              </a:srgbClr>
            </a:solidFill>
          </p:spPr>
          <p:txBody>
            <a:bodyPr/>
            <a:lstStyle/>
            <a:p/>
          </p:txBody>
        </p:sp>
        <p:sp>
          <p:nvSpPr>
            <p:cNvPr id="67" name="rc67"/>
            <p:cNvSpPr/>
            <p:nvPr/>
          </p:nvSpPr>
          <p:spPr>
            <a:xfrm>
              <a:off x="6893679" y="3536772"/>
              <a:ext cx="239888" cy="675237"/>
            </a:xfrm>
            <a:prstGeom prst="rect">
              <a:avLst/>
            </a:prstGeom>
            <a:solidFill>
              <a:srgbClr val="80BD41">
                <a:alpha val="100000"/>
              </a:srgbClr>
            </a:solidFill>
          </p:spPr>
          <p:txBody>
            <a:bodyPr/>
            <a:lstStyle/>
            <a:p/>
          </p:txBody>
        </p:sp>
        <p:sp>
          <p:nvSpPr>
            <p:cNvPr id="68" name="rc68"/>
            <p:cNvSpPr/>
            <p:nvPr/>
          </p:nvSpPr>
          <p:spPr>
            <a:xfrm>
              <a:off x="6893679" y="3204131"/>
              <a:ext cx="239888" cy="332640"/>
            </a:xfrm>
            <a:prstGeom prst="rect">
              <a:avLst/>
            </a:prstGeom>
            <a:solidFill>
              <a:srgbClr val="1CABE2">
                <a:alpha val="100000"/>
              </a:srgbClr>
            </a:solidFill>
          </p:spPr>
          <p:txBody>
            <a:bodyPr/>
            <a:lstStyle/>
            <a:p/>
          </p:txBody>
        </p:sp>
        <p:sp>
          <p:nvSpPr>
            <p:cNvPr id="69" name="rc69"/>
            <p:cNvSpPr/>
            <p:nvPr/>
          </p:nvSpPr>
          <p:spPr>
            <a:xfrm>
              <a:off x="7160222" y="3501438"/>
              <a:ext cx="239888" cy="710570"/>
            </a:xfrm>
            <a:prstGeom prst="rect">
              <a:avLst/>
            </a:prstGeom>
            <a:solidFill>
              <a:srgbClr val="80BD41">
                <a:alpha val="100000"/>
              </a:srgbClr>
            </a:solidFill>
          </p:spPr>
          <p:txBody>
            <a:bodyPr/>
            <a:lstStyle/>
            <a:p/>
          </p:txBody>
        </p:sp>
        <p:sp>
          <p:nvSpPr>
            <p:cNvPr id="70" name="rc70"/>
            <p:cNvSpPr/>
            <p:nvPr/>
          </p:nvSpPr>
          <p:spPr>
            <a:xfrm>
              <a:off x="7160222" y="3196908"/>
              <a:ext cx="239888" cy="304530"/>
            </a:xfrm>
            <a:prstGeom prst="rect">
              <a:avLst/>
            </a:prstGeom>
            <a:solidFill>
              <a:srgbClr val="1CABE2">
                <a:alpha val="100000"/>
              </a:srgbClr>
            </a:solidFill>
          </p:spPr>
          <p:txBody>
            <a:bodyPr/>
            <a:lstStyle/>
            <a:p/>
          </p:txBody>
        </p:sp>
        <p:sp>
          <p:nvSpPr>
            <p:cNvPr id="71" name="rc71"/>
            <p:cNvSpPr/>
            <p:nvPr/>
          </p:nvSpPr>
          <p:spPr>
            <a:xfrm>
              <a:off x="7426765" y="3454978"/>
              <a:ext cx="239888" cy="757031"/>
            </a:xfrm>
            <a:prstGeom prst="rect">
              <a:avLst/>
            </a:prstGeom>
            <a:solidFill>
              <a:srgbClr val="80BD41">
                <a:alpha val="100000"/>
              </a:srgbClr>
            </a:solidFill>
          </p:spPr>
          <p:txBody>
            <a:bodyPr/>
            <a:lstStyle/>
            <a:p/>
          </p:txBody>
        </p:sp>
        <p:sp>
          <p:nvSpPr>
            <p:cNvPr id="72" name="rc72"/>
            <p:cNvSpPr/>
            <p:nvPr/>
          </p:nvSpPr>
          <p:spPr>
            <a:xfrm>
              <a:off x="7426765" y="3189100"/>
              <a:ext cx="239888" cy="265878"/>
            </a:xfrm>
            <a:prstGeom prst="rect">
              <a:avLst/>
            </a:prstGeom>
            <a:solidFill>
              <a:srgbClr val="1CABE2">
                <a:alpha val="100000"/>
              </a:srgbClr>
            </a:solidFill>
          </p:spPr>
          <p:txBody>
            <a:bodyPr/>
            <a:lstStyle/>
            <a:p/>
          </p:txBody>
        </p:sp>
        <p:sp>
          <p:nvSpPr>
            <p:cNvPr id="73" name="rc73"/>
            <p:cNvSpPr/>
            <p:nvPr/>
          </p:nvSpPr>
          <p:spPr>
            <a:xfrm>
              <a:off x="7693308" y="3489530"/>
              <a:ext cx="239888" cy="722478"/>
            </a:xfrm>
            <a:prstGeom prst="rect">
              <a:avLst/>
            </a:prstGeom>
            <a:solidFill>
              <a:srgbClr val="80BD41">
                <a:alpha val="100000"/>
              </a:srgbClr>
            </a:solidFill>
          </p:spPr>
          <p:txBody>
            <a:bodyPr/>
            <a:lstStyle/>
            <a:p/>
          </p:txBody>
        </p:sp>
        <p:sp>
          <p:nvSpPr>
            <p:cNvPr id="74" name="rc74"/>
            <p:cNvSpPr/>
            <p:nvPr/>
          </p:nvSpPr>
          <p:spPr>
            <a:xfrm>
              <a:off x="7693308" y="3149472"/>
              <a:ext cx="239888" cy="340058"/>
            </a:xfrm>
            <a:prstGeom prst="rect">
              <a:avLst/>
            </a:prstGeom>
            <a:solidFill>
              <a:srgbClr val="1CABE2">
                <a:alpha val="100000"/>
              </a:srgbClr>
            </a:solidFill>
          </p:spPr>
          <p:txBody>
            <a:bodyPr/>
            <a:lstStyle/>
            <a:p/>
          </p:txBody>
        </p:sp>
        <p:sp>
          <p:nvSpPr>
            <p:cNvPr id="75" name="rc75"/>
            <p:cNvSpPr/>
            <p:nvPr/>
          </p:nvSpPr>
          <p:spPr>
            <a:xfrm>
              <a:off x="7959851" y="3374160"/>
              <a:ext cx="239888" cy="837848"/>
            </a:xfrm>
            <a:prstGeom prst="rect">
              <a:avLst/>
            </a:prstGeom>
            <a:solidFill>
              <a:srgbClr val="80BD41">
                <a:alpha val="100000"/>
              </a:srgbClr>
            </a:solidFill>
          </p:spPr>
          <p:txBody>
            <a:bodyPr/>
            <a:lstStyle/>
            <a:p/>
          </p:txBody>
        </p:sp>
        <p:sp>
          <p:nvSpPr>
            <p:cNvPr id="76" name="rc76"/>
            <p:cNvSpPr/>
            <p:nvPr/>
          </p:nvSpPr>
          <p:spPr>
            <a:xfrm>
              <a:off x="7959851" y="3137759"/>
              <a:ext cx="239888" cy="236401"/>
            </a:xfrm>
            <a:prstGeom prst="rect">
              <a:avLst/>
            </a:prstGeom>
            <a:solidFill>
              <a:srgbClr val="1CABE2">
                <a:alpha val="100000"/>
              </a:srgbClr>
            </a:solidFill>
          </p:spPr>
          <p:txBody>
            <a:bodyPr/>
            <a:lstStyle/>
            <a:p/>
          </p:txBody>
        </p:sp>
        <p:sp>
          <p:nvSpPr>
            <p:cNvPr id="77" name="pl77"/>
            <p:cNvSpPr/>
            <p:nvPr/>
          </p:nvSpPr>
          <p:spPr>
            <a:xfrm>
              <a:off x="1416218" y="2536362"/>
              <a:ext cx="6663577" cy="923754"/>
            </a:xfrm>
            <a:custGeom>
              <a:avLst/>
              <a:pathLst>
                <a:path w="6663577" h="923754">
                  <a:moveTo>
                    <a:pt x="0" y="923754"/>
                  </a:moveTo>
                  <a:lnTo>
                    <a:pt x="266543" y="880789"/>
                  </a:lnTo>
                  <a:lnTo>
                    <a:pt x="533086" y="837823"/>
                  </a:lnTo>
                  <a:lnTo>
                    <a:pt x="799629" y="794858"/>
                  </a:lnTo>
                  <a:lnTo>
                    <a:pt x="1066172" y="751893"/>
                  </a:lnTo>
                  <a:lnTo>
                    <a:pt x="1332715" y="730410"/>
                  </a:lnTo>
                  <a:lnTo>
                    <a:pt x="1599258" y="687445"/>
                  </a:lnTo>
                  <a:lnTo>
                    <a:pt x="1865801" y="644479"/>
                  </a:lnTo>
                  <a:lnTo>
                    <a:pt x="2132344" y="601514"/>
                  </a:lnTo>
                  <a:lnTo>
                    <a:pt x="2398888" y="558549"/>
                  </a:lnTo>
                  <a:lnTo>
                    <a:pt x="2665431" y="515583"/>
                  </a:lnTo>
                  <a:lnTo>
                    <a:pt x="2931974" y="515583"/>
                  </a:lnTo>
                  <a:lnTo>
                    <a:pt x="3198517" y="515583"/>
                  </a:lnTo>
                  <a:lnTo>
                    <a:pt x="3465060" y="537066"/>
                  </a:lnTo>
                  <a:lnTo>
                    <a:pt x="3731603" y="537066"/>
                  </a:lnTo>
                  <a:lnTo>
                    <a:pt x="3998146" y="816341"/>
                  </a:lnTo>
                  <a:lnTo>
                    <a:pt x="4264689" y="537066"/>
                  </a:lnTo>
                  <a:lnTo>
                    <a:pt x="4531233" y="472618"/>
                  </a:lnTo>
                  <a:lnTo>
                    <a:pt x="4797776" y="408170"/>
                  </a:lnTo>
                  <a:lnTo>
                    <a:pt x="5064319" y="343722"/>
                  </a:lnTo>
                  <a:lnTo>
                    <a:pt x="5330862" y="300757"/>
                  </a:lnTo>
                  <a:lnTo>
                    <a:pt x="5597405" y="236309"/>
                  </a:lnTo>
                  <a:lnTo>
                    <a:pt x="5863948" y="171861"/>
                  </a:lnTo>
                  <a:lnTo>
                    <a:pt x="6130491" y="85930"/>
                  </a:lnTo>
                  <a:lnTo>
                    <a:pt x="6397034" y="214826"/>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79" name="tx79"/>
            <p:cNvSpPr/>
            <p:nvPr/>
          </p:nvSpPr>
          <p:spPr>
            <a:xfrm>
              <a:off x="2688644"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0" name="tx80"/>
            <p:cNvSpPr/>
            <p:nvPr/>
          </p:nvSpPr>
          <p:spPr>
            <a:xfrm>
              <a:off x="4021359"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7486420"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9" name="tx89"/>
            <p:cNvSpPr/>
            <p:nvPr/>
          </p:nvSpPr>
          <p:spPr>
            <a:xfrm>
              <a:off x="1324790" y="35566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a:t>
              </a:r>
            </a:p>
          </p:txBody>
        </p:sp>
        <p:sp>
          <p:nvSpPr>
            <p:cNvPr id="90" name="tx90"/>
            <p:cNvSpPr/>
            <p:nvPr/>
          </p:nvSpPr>
          <p:spPr>
            <a:xfrm>
              <a:off x="2657505" y="33851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35.4</a:t>
              </a:r>
            </a:p>
          </p:txBody>
        </p:sp>
        <p:sp>
          <p:nvSpPr>
            <p:cNvPr id="91" name="tx91"/>
            <p:cNvSpPr/>
            <p:nvPr/>
          </p:nvSpPr>
          <p:spPr>
            <a:xfrm>
              <a:off x="3990221" y="32434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2" name="tx92"/>
            <p:cNvSpPr/>
            <p:nvPr/>
          </p:nvSpPr>
          <p:spPr>
            <a:xfrm>
              <a:off x="5322937" y="3146540"/>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47.7</a:t>
              </a:r>
            </a:p>
          </p:txBody>
        </p:sp>
        <p:sp>
          <p:nvSpPr>
            <p:cNvPr id="93" name="tx93"/>
            <p:cNvSpPr/>
            <p:nvPr/>
          </p:nvSpPr>
          <p:spPr>
            <a:xfrm>
              <a:off x="6389109" y="30875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50.6</a:t>
              </a:r>
            </a:p>
          </p:txBody>
        </p:sp>
        <p:sp>
          <p:nvSpPr>
            <p:cNvPr id="94" name="tx94"/>
            <p:cNvSpPr/>
            <p:nvPr/>
          </p:nvSpPr>
          <p:spPr>
            <a:xfrm>
              <a:off x="6655652" y="30726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51.4</a:t>
              </a:r>
            </a:p>
          </p:txBody>
        </p:sp>
        <p:sp>
          <p:nvSpPr>
            <p:cNvPr id="95" name="tx95"/>
            <p:cNvSpPr/>
            <p:nvPr/>
          </p:nvSpPr>
          <p:spPr>
            <a:xfrm>
              <a:off x="6922195" y="30682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51.6</a:t>
              </a:r>
            </a:p>
          </p:txBody>
        </p:sp>
        <p:sp>
          <p:nvSpPr>
            <p:cNvPr id="96" name="tx96"/>
            <p:cNvSpPr/>
            <p:nvPr/>
          </p:nvSpPr>
          <p:spPr>
            <a:xfrm>
              <a:off x="7227915" y="306098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7" name="tx97"/>
            <p:cNvSpPr/>
            <p:nvPr/>
          </p:nvSpPr>
          <p:spPr>
            <a:xfrm>
              <a:off x="7455282" y="3053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8" name="tx98"/>
            <p:cNvSpPr/>
            <p:nvPr/>
          </p:nvSpPr>
          <p:spPr>
            <a:xfrm>
              <a:off x="7721825" y="3014016"/>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99" name="tx99"/>
            <p:cNvSpPr/>
            <p:nvPr/>
          </p:nvSpPr>
          <p:spPr>
            <a:xfrm>
              <a:off x="8027545" y="3003221"/>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100" name="pl100"/>
            <p:cNvSpPr/>
            <p:nvPr/>
          </p:nvSpPr>
          <p:spPr>
            <a:xfrm>
              <a:off x="1416218" y="2063743"/>
              <a:ext cx="0" cy="1396373"/>
            </a:xfrm>
            <a:custGeom>
              <a:avLst/>
              <a:pathLst>
                <a:path w="0" h="1396373">
                  <a:moveTo>
                    <a:pt x="0" y="139637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1203029"/>
            </a:xfrm>
            <a:custGeom>
              <a:avLst/>
              <a:pathLst>
                <a:path w="0" h="1203029">
                  <a:moveTo>
                    <a:pt x="0" y="120302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1288959"/>
            </a:xfrm>
            <a:custGeom>
              <a:avLst/>
              <a:pathLst>
                <a:path w="0" h="1288959">
                  <a:moveTo>
                    <a:pt x="0" y="128895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40860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12" name="tx112"/>
            <p:cNvSpPr/>
            <p:nvPr/>
          </p:nvSpPr>
          <p:spPr>
            <a:xfrm>
              <a:off x="1324790" y="38263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13" name="tx113"/>
            <p:cNvSpPr/>
            <p:nvPr/>
          </p:nvSpPr>
          <p:spPr>
            <a:xfrm>
              <a:off x="2657505" y="4024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4" name="tx114"/>
            <p:cNvSpPr/>
            <p:nvPr/>
          </p:nvSpPr>
          <p:spPr>
            <a:xfrm>
              <a:off x="2657505" y="36795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15" name="tx115"/>
            <p:cNvSpPr/>
            <p:nvPr/>
          </p:nvSpPr>
          <p:spPr>
            <a:xfrm>
              <a:off x="3990221" y="39518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16" name="tx116"/>
            <p:cNvSpPr/>
            <p:nvPr/>
          </p:nvSpPr>
          <p:spPr>
            <a:xfrm>
              <a:off x="3990221" y="3535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7" name="tx117"/>
            <p:cNvSpPr/>
            <p:nvPr/>
          </p:nvSpPr>
          <p:spPr>
            <a:xfrm>
              <a:off x="5322937" y="3990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8" name="tx118"/>
            <p:cNvSpPr/>
            <p:nvPr/>
          </p:nvSpPr>
          <p:spPr>
            <a:xfrm>
              <a:off x="5322937" y="35252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19" name="tx119"/>
            <p:cNvSpPr/>
            <p:nvPr/>
          </p:nvSpPr>
          <p:spPr>
            <a:xfrm>
              <a:off x="6389109" y="38704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20" name="tx120"/>
            <p:cNvSpPr/>
            <p:nvPr/>
          </p:nvSpPr>
          <p:spPr>
            <a:xfrm>
              <a:off x="6389109" y="33762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1" name="tx121"/>
            <p:cNvSpPr/>
            <p:nvPr/>
          </p:nvSpPr>
          <p:spPr>
            <a:xfrm>
              <a:off x="6655652" y="38558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22" name="tx122"/>
            <p:cNvSpPr/>
            <p:nvPr/>
          </p:nvSpPr>
          <p:spPr>
            <a:xfrm>
              <a:off x="6655652" y="33543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23" name="tx123"/>
            <p:cNvSpPr/>
            <p:nvPr/>
          </p:nvSpPr>
          <p:spPr>
            <a:xfrm>
              <a:off x="6922195" y="38392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24" name="tx124"/>
            <p:cNvSpPr/>
            <p:nvPr/>
          </p:nvSpPr>
          <p:spPr>
            <a:xfrm>
              <a:off x="6961372" y="333655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5" name="tx125"/>
            <p:cNvSpPr/>
            <p:nvPr/>
          </p:nvSpPr>
          <p:spPr>
            <a:xfrm>
              <a:off x="7188738" y="38216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a:t>
              </a:r>
            </a:p>
          </p:txBody>
        </p:sp>
        <p:sp>
          <p:nvSpPr>
            <p:cNvPr id="126" name="tx126"/>
            <p:cNvSpPr/>
            <p:nvPr/>
          </p:nvSpPr>
          <p:spPr>
            <a:xfrm>
              <a:off x="7188738" y="3314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27" name="tx127"/>
            <p:cNvSpPr/>
            <p:nvPr/>
          </p:nvSpPr>
          <p:spPr>
            <a:xfrm>
              <a:off x="7455282" y="37984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28" name="tx128"/>
            <p:cNvSpPr/>
            <p:nvPr/>
          </p:nvSpPr>
          <p:spPr>
            <a:xfrm>
              <a:off x="7455282" y="32869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9" name="tx129"/>
            <p:cNvSpPr/>
            <p:nvPr/>
          </p:nvSpPr>
          <p:spPr>
            <a:xfrm>
              <a:off x="7761002" y="381567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30" name="tx130"/>
            <p:cNvSpPr/>
            <p:nvPr/>
          </p:nvSpPr>
          <p:spPr>
            <a:xfrm>
              <a:off x="7721825" y="32856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31" name="tx131"/>
            <p:cNvSpPr/>
            <p:nvPr/>
          </p:nvSpPr>
          <p:spPr>
            <a:xfrm>
              <a:off x="7988368" y="3758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32" name="tx132"/>
            <p:cNvSpPr/>
            <p:nvPr/>
          </p:nvSpPr>
          <p:spPr>
            <a:xfrm>
              <a:off x="7988368" y="32220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57419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5" name="tx135"/>
            <p:cNvSpPr/>
            <p:nvPr/>
          </p:nvSpPr>
          <p:spPr>
            <a:xfrm>
              <a:off x="733081" y="29886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6" name="tx136"/>
            <p:cNvSpPr/>
            <p:nvPr/>
          </p:nvSpPr>
          <p:spPr>
            <a:xfrm>
              <a:off x="733081" y="24029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7" name="tx137"/>
            <p:cNvSpPr/>
            <p:nvPr/>
          </p:nvSpPr>
          <p:spPr>
            <a:xfrm>
              <a:off x="655386" y="18173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39094" y="3018617"/>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5" name="tx155"/>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935365"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202464" y="5128708"/>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dobertura</a:t>
              </a:r>
            </a:p>
          </p:txBody>
        </p:sp>
        <p:sp>
          <p:nvSpPr>
            <p:cNvPr id="158" name="rc158"/>
            <p:cNvSpPr/>
            <p:nvPr/>
          </p:nvSpPr>
          <p:spPr>
            <a:xfrm>
              <a:off x="4483750" y="5080163"/>
              <a:ext cx="201456" cy="201456"/>
            </a:xfrm>
            <a:prstGeom prst="rect">
              <a:avLst/>
            </a:prstGeom>
            <a:solidFill>
              <a:srgbClr val="1CABE2">
                <a:alpha val="100000"/>
              </a:srgbClr>
            </a:solidFill>
          </p:spPr>
          <p:txBody>
            <a:bodyPr/>
            <a:lstStyle/>
            <a:p/>
          </p:txBody>
        </p:sp>
        <p:sp>
          <p:nvSpPr>
            <p:cNvPr id="159" name="rc159"/>
            <p:cNvSpPr/>
            <p:nvPr/>
          </p:nvSpPr>
          <p:spPr>
            <a:xfrm>
              <a:off x="5720011" y="5080163"/>
              <a:ext cx="201456" cy="201456"/>
            </a:xfrm>
            <a:prstGeom prst="rect">
              <a:avLst/>
            </a:prstGeom>
            <a:solidFill>
              <a:srgbClr val="80BD41">
                <a:alpha val="100000"/>
              </a:srgbClr>
            </a:solidFill>
          </p:spPr>
          <p:txBody>
            <a:bodyPr/>
            <a:lstStyle/>
            <a:p/>
          </p:txBody>
        </p:sp>
        <p:sp>
          <p:nvSpPr>
            <p:cNvPr id="160" name="tx160"/>
            <p:cNvSpPr/>
            <p:nvPr/>
          </p:nvSpPr>
          <p:spPr>
            <a:xfrm>
              <a:off x="4763795" y="5129254"/>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61" name="tx161"/>
            <p:cNvSpPr/>
            <p:nvPr/>
          </p:nvSpPr>
          <p:spPr>
            <a:xfrm>
              <a:off x="6000056" y="5129254"/>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2" name="tx162"/>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e número de crianças vacinadas e não vacinadas,</a:t>
              </a:r>
            </a:p>
          </p:txBody>
        </p:sp>
        <p:sp>
          <p:nvSpPr>
            <p:cNvPr id="163" name="tx163"/>
            <p:cNvSpPr/>
            <p:nvPr/>
          </p:nvSpPr>
          <p:spPr>
            <a:xfrm>
              <a:off x="951100" y="1583315"/>
              <a:ext cx="214363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 Equatorial, 2000-2025</a:t>
              </a:r>
            </a:p>
          </p:txBody>
        </p:sp>
        <p:sp>
          <p:nvSpPr>
            <p:cNvPr id="164" name="pl164"/>
            <p:cNvSpPr/>
            <p:nvPr/>
          </p:nvSpPr>
          <p:spPr>
            <a:xfrm>
              <a:off x="24912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8811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2711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6862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0761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6609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3752208" cy="124062"/>
            </a:xfrm>
            <a:prstGeom prst="rect">
              <a:avLst/>
            </a:prstGeom>
            <a:solidFill>
              <a:srgbClr val="80BD41">
                <a:alpha val="100000"/>
              </a:srgbClr>
            </a:solidFill>
          </p:spPr>
          <p:txBody>
            <a:bodyPr/>
            <a:lstStyle/>
            <a:p/>
          </p:txBody>
        </p:sp>
        <p:sp>
          <p:nvSpPr>
            <p:cNvPr id="175" name="rc175"/>
            <p:cNvSpPr/>
            <p:nvPr/>
          </p:nvSpPr>
          <p:spPr>
            <a:xfrm>
              <a:off x="5048482" y="5840557"/>
              <a:ext cx="2299124" cy="124062"/>
            </a:xfrm>
            <a:prstGeom prst="rect">
              <a:avLst/>
            </a:prstGeom>
            <a:solidFill>
              <a:srgbClr val="1CABE2">
                <a:alpha val="100000"/>
              </a:srgbClr>
            </a:solidFill>
          </p:spPr>
          <p:txBody>
            <a:bodyPr/>
            <a:lstStyle/>
            <a:p/>
          </p:txBody>
        </p:sp>
        <p:sp>
          <p:nvSpPr>
            <p:cNvPr id="176" name="rc176"/>
            <p:cNvSpPr/>
            <p:nvPr/>
          </p:nvSpPr>
          <p:spPr>
            <a:xfrm>
              <a:off x="1296273" y="5685479"/>
              <a:ext cx="4422587" cy="124062"/>
            </a:xfrm>
            <a:prstGeom prst="rect">
              <a:avLst/>
            </a:prstGeom>
            <a:solidFill>
              <a:srgbClr val="80BD41">
                <a:alpha val="100000"/>
              </a:srgbClr>
            </a:solidFill>
          </p:spPr>
          <p:txBody>
            <a:bodyPr/>
            <a:lstStyle/>
            <a:p/>
          </p:txBody>
        </p:sp>
        <p:sp>
          <p:nvSpPr>
            <p:cNvPr id="177" name="rc177"/>
            <p:cNvSpPr/>
            <p:nvPr/>
          </p:nvSpPr>
          <p:spPr>
            <a:xfrm>
              <a:off x="5718861" y="5685479"/>
              <a:ext cx="2081639" cy="124062"/>
            </a:xfrm>
            <a:prstGeom prst="rect">
              <a:avLst/>
            </a:prstGeom>
            <a:solidFill>
              <a:srgbClr val="1CABE2">
                <a:alpha val="100000"/>
              </a:srgbClr>
            </a:solidFill>
          </p:spPr>
          <p:txBody>
            <a:bodyPr/>
            <a:lstStyle/>
            <a:p/>
          </p:txBody>
        </p:sp>
        <p:sp>
          <p:nvSpPr>
            <p:cNvPr id="178" name="rc178"/>
            <p:cNvSpPr/>
            <p:nvPr/>
          </p:nvSpPr>
          <p:spPr>
            <a:xfrm>
              <a:off x="1296273" y="5530401"/>
              <a:ext cx="5128815" cy="124062"/>
            </a:xfrm>
            <a:prstGeom prst="rect">
              <a:avLst/>
            </a:prstGeom>
            <a:solidFill>
              <a:srgbClr val="80BD41">
                <a:alpha val="100000"/>
              </a:srgbClr>
            </a:solidFill>
          </p:spPr>
          <p:txBody>
            <a:bodyPr/>
            <a:lstStyle/>
            <a:p/>
          </p:txBody>
        </p:sp>
        <p:sp>
          <p:nvSpPr>
            <p:cNvPr id="179" name="rc179"/>
            <p:cNvSpPr/>
            <p:nvPr/>
          </p:nvSpPr>
          <p:spPr>
            <a:xfrm>
              <a:off x="6425089" y="5530401"/>
              <a:ext cx="1447109" cy="124062"/>
            </a:xfrm>
            <a:prstGeom prst="rect">
              <a:avLst/>
            </a:prstGeom>
            <a:solidFill>
              <a:srgbClr val="1CABE2">
                <a:alpha val="100000"/>
              </a:srgbClr>
            </a:solidFill>
          </p:spPr>
          <p:txBody>
            <a:bodyPr/>
            <a:lstStyle/>
            <a:p/>
          </p:txBody>
        </p:sp>
        <p:sp>
          <p:nvSpPr>
            <p:cNvPr id="180" name="tx180"/>
            <p:cNvSpPr/>
            <p:nvPr/>
          </p:nvSpPr>
          <p:spPr>
            <a:xfrm>
              <a:off x="7537646"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81" name="tx181"/>
            <p:cNvSpPr/>
            <p:nvPr/>
          </p:nvSpPr>
          <p:spPr>
            <a:xfrm>
              <a:off x="8011930" y="5704713"/>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54.4</a:t>
              </a:r>
            </a:p>
          </p:txBody>
        </p:sp>
        <p:sp>
          <p:nvSpPr>
            <p:cNvPr id="182" name="tx182"/>
            <p:cNvSpPr/>
            <p:nvPr/>
          </p:nvSpPr>
          <p:spPr>
            <a:xfrm>
              <a:off x="8135431" y="5550764"/>
              <a:ext cx="128618"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83" name="tx183"/>
            <p:cNvSpPr/>
            <p:nvPr/>
          </p:nvSpPr>
          <p:spPr>
            <a:xfrm>
              <a:off x="3066884"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184" name="tx184"/>
            <p:cNvSpPr/>
            <p:nvPr/>
          </p:nvSpPr>
          <p:spPr>
            <a:xfrm>
              <a:off x="609255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85" name="tx185"/>
            <p:cNvSpPr/>
            <p:nvPr/>
          </p:nvSpPr>
          <p:spPr>
            <a:xfrm>
              <a:off x="3447277" y="57070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86" name="tx186"/>
            <p:cNvSpPr/>
            <p:nvPr/>
          </p:nvSpPr>
          <p:spPr>
            <a:xfrm>
              <a:off x="6654187" y="57083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187" name="tx187"/>
            <p:cNvSpPr/>
            <p:nvPr/>
          </p:nvSpPr>
          <p:spPr>
            <a:xfrm>
              <a:off x="375518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42.9</a:t>
              </a:r>
            </a:p>
          </p:txBody>
        </p:sp>
        <p:sp>
          <p:nvSpPr>
            <p:cNvPr id="188" name="tx188"/>
            <p:cNvSpPr/>
            <p:nvPr/>
          </p:nvSpPr>
          <p:spPr>
            <a:xfrm>
              <a:off x="7043150"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60852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599846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5" name="tx195"/>
            <p:cNvSpPr/>
            <p:nvPr/>
          </p:nvSpPr>
          <p:spPr>
            <a:xfrm>
              <a:off x="838840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6" name="tx196"/>
            <p:cNvSpPr/>
            <p:nvPr/>
          </p:nvSpPr>
          <p:spPr>
            <a:xfrm>
              <a:off x="4060967" y="6191355"/>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97" name="tx197"/>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98" name="tx198"/>
            <p:cNvSpPr/>
            <p:nvPr/>
          </p:nvSpPr>
          <p:spPr>
            <a:xfrm>
              <a:off x="3680570" y="6519939"/>
              <a:ext cx="4864343"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Não vacinados inclui crianças que não receberam nenhuma dose e crianças sub-vacinadas.</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DTP3 em 2025 (78 %) foi superior à de 2019 (62 %).
O número de crianças vacinadas com a DTP3 aumentou 37% em comparação com 2019.
O número de bebés sobreviventes aumentou aproximadamente 9% em comparação com 2019.
Em 2025, foram vacinadas mais crianças do que em 2019.
Em 2025, havia mais bebés sobreviventes (população-alvo) do que em 2019.
Para que a cobertura vacinal aumente, o número de crianças vacinadas deve crescer a um ritmo mais rápido do que o crescimento da população.</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409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986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5647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6979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275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98536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4014506"/>
              <a:ext cx="239399" cy="197503"/>
            </a:xfrm>
            <a:prstGeom prst="rect">
              <a:avLst/>
            </a:prstGeom>
            <a:solidFill>
              <a:srgbClr val="E2231A">
                <a:alpha val="90196"/>
              </a:srgbClr>
            </a:solidFill>
          </p:spPr>
          <p:txBody>
            <a:bodyPr/>
            <a:lstStyle/>
            <a:p/>
          </p:txBody>
        </p:sp>
        <p:sp>
          <p:nvSpPr>
            <p:cNvPr id="24" name="rc24"/>
            <p:cNvSpPr/>
            <p:nvPr/>
          </p:nvSpPr>
          <p:spPr>
            <a:xfrm>
              <a:off x="1577053" y="4002987"/>
              <a:ext cx="239399" cy="209022"/>
            </a:xfrm>
            <a:prstGeom prst="rect">
              <a:avLst/>
            </a:prstGeom>
            <a:solidFill>
              <a:srgbClr val="E2231A">
                <a:alpha val="90196"/>
              </a:srgbClr>
            </a:solidFill>
          </p:spPr>
          <p:txBody>
            <a:bodyPr/>
            <a:lstStyle/>
            <a:p/>
          </p:txBody>
        </p:sp>
        <p:sp>
          <p:nvSpPr>
            <p:cNvPr id="25" name="rc25"/>
            <p:cNvSpPr/>
            <p:nvPr/>
          </p:nvSpPr>
          <p:spPr>
            <a:xfrm>
              <a:off x="1843053" y="3986153"/>
              <a:ext cx="239399" cy="225855"/>
            </a:xfrm>
            <a:prstGeom prst="rect">
              <a:avLst/>
            </a:prstGeom>
            <a:solidFill>
              <a:srgbClr val="E2231A">
                <a:alpha val="90196"/>
              </a:srgbClr>
            </a:solidFill>
          </p:spPr>
          <p:txBody>
            <a:bodyPr/>
            <a:lstStyle/>
            <a:p/>
          </p:txBody>
        </p:sp>
        <p:sp>
          <p:nvSpPr>
            <p:cNvPr id="26" name="rc26"/>
            <p:cNvSpPr/>
            <p:nvPr/>
          </p:nvSpPr>
          <p:spPr>
            <a:xfrm>
              <a:off x="2109053" y="3967984"/>
              <a:ext cx="239399" cy="244025"/>
            </a:xfrm>
            <a:prstGeom prst="rect">
              <a:avLst/>
            </a:prstGeom>
            <a:solidFill>
              <a:srgbClr val="E2231A">
                <a:alpha val="90196"/>
              </a:srgbClr>
            </a:solidFill>
          </p:spPr>
          <p:txBody>
            <a:bodyPr/>
            <a:lstStyle/>
            <a:p/>
          </p:txBody>
        </p:sp>
        <p:sp>
          <p:nvSpPr>
            <p:cNvPr id="27" name="rc27"/>
            <p:cNvSpPr/>
            <p:nvPr/>
          </p:nvSpPr>
          <p:spPr>
            <a:xfrm>
              <a:off x="2375052" y="3953555"/>
              <a:ext cx="239399" cy="258454"/>
            </a:xfrm>
            <a:prstGeom prst="rect">
              <a:avLst/>
            </a:prstGeom>
            <a:solidFill>
              <a:srgbClr val="E2231A">
                <a:alpha val="90196"/>
              </a:srgbClr>
            </a:solidFill>
          </p:spPr>
          <p:txBody>
            <a:bodyPr/>
            <a:lstStyle/>
            <a:p/>
          </p:txBody>
        </p:sp>
        <p:sp>
          <p:nvSpPr>
            <p:cNvPr id="28" name="rc28"/>
            <p:cNvSpPr/>
            <p:nvPr/>
          </p:nvSpPr>
          <p:spPr>
            <a:xfrm>
              <a:off x="2641052" y="3933604"/>
              <a:ext cx="239399" cy="278404"/>
            </a:xfrm>
            <a:prstGeom prst="rect">
              <a:avLst/>
            </a:prstGeom>
            <a:solidFill>
              <a:srgbClr val="E2231A">
                <a:alpha val="90196"/>
              </a:srgbClr>
            </a:solidFill>
          </p:spPr>
          <p:txBody>
            <a:bodyPr/>
            <a:lstStyle/>
            <a:p/>
          </p:txBody>
        </p:sp>
        <p:sp>
          <p:nvSpPr>
            <p:cNvPr id="29" name="rc29"/>
            <p:cNvSpPr/>
            <p:nvPr/>
          </p:nvSpPr>
          <p:spPr>
            <a:xfrm>
              <a:off x="2907052" y="3922085"/>
              <a:ext cx="239399" cy="289923"/>
            </a:xfrm>
            <a:prstGeom prst="rect">
              <a:avLst/>
            </a:prstGeom>
            <a:solidFill>
              <a:srgbClr val="E2231A">
                <a:alpha val="90196"/>
              </a:srgbClr>
            </a:solidFill>
          </p:spPr>
          <p:txBody>
            <a:bodyPr/>
            <a:lstStyle/>
            <a:p/>
          </p:txBody>
        </p:sp>
        <p:sp>
          <p:nvSpPr>
            <p:cNvPr id="30" name="rc30"/>
            <p:cNvSpPr/>
            <p:nvPr/>
          </p:nvSpPr>
          <p:spPr>
            <a:xfrm>
              <a:off x="3173051" y="3904673"/>
              <a:ext cx="239399" cy="307336"/>
            </a:xfrm>
            <a:prstGeom prst="rect">
              <a:avLst/>
            </a:prstGeom>
            <a:solidFill>
              <a:srgbClr val="E2231A">
                <a:alpha val="90196"/>
              </a:srgbClr>
            </a:solidFill>
          </p:spPr>
          <p:txBody>
            <a:bodyPr/>
            <a:lstStyle/>
            <a:p/>
          </p:txBody>
        </p:sp>
        <p:sp>
          <p:nvSpPr>
            <p:cNvPr id="31" name="rc31"/>
            <p:cNvSpPr/>
            <p:nvPr/>
          </p:nvSpPr>
          <p:spPr>
            <a:xfrm>
              <a:off x="3439051" y="3886904"/>
              <a:ext cx="239399" cy="325104"/>
            </a:xfrm>
            <a:prstGeom prst="rect">
              <a:avLst/>
            </a:prstGeom>
            <a:solidFill>
              <a:srgbClr val="E2231A">
                <a:alpha val="90196"/>
              </a:srgbClr>
            </a:solidFill>
          </p:spPr>
          <p:txBody>
            <a:bodyPr/>
            <a:lstStyle/>
            <a:p/>
          </p:txBody>
        </p:sp>
        <p:sp>
          <p:nvSpPr>
            <p:cNvPr id="32" name="rc32"/>
            <p:cNvSpPr/>
            <p:nvPr/>
          </p:nvSpPr>
          <p:spPr>
            <a:xfrm>
              <a:off x="3705050" y="3874925"/>
              <a:ext cx="239399" cy="337084"/>
            </a:xfrm>
            <a:prstGeom prst="rect">
              <a:avLst/>
            </a:prstGeom>
            <a:solidFill>
              <a:srgbClr val="E2231A">
                <a:alpha val="90196"/>
              </a:srgbClr>
            </a:solidFill>
          </p:spPr>
          <p:txBody>
            <a:bodyPr/>
            <a:lstStyle/>
            <a:p/>
          </p:txBody>
        </p:sp>
        <p:sp>
          <p:nvSpPr>
            <p:cNvPr id="33" name="rc33"/>
            <p:cNvSpPr/>
            <p:nvPr/>
          </p:nvSpPr>
          <p:spPr>
            <a:xfrm>
              <a:off x="3971050" y="3856963"/>
              <a:ext cx="239399" cy="355045"/>
            </a:xfrm>
            <a:prstGeom prst="rect">
              <a:avLst/>
            </a:prstGeom>
            <a:solidFill>
              <a:srgbClr val="E2231A">
                <a:alpha val="90196"/>
              </a:srgbClr>
            </a:solidFill>
          </p:spPr>
          <p:txBody>
            <a:bodyPr/>
            <a:lstStyle/>
            <a:p/>
          </p:txBody>
        </p:sp>
        <p:sp>
          <p:nvSpPr>
            <p:cNvPr id="34" name="rc34"/>
            <p:cNvSpPr/>
            <p:nvPr/>
          </p:nvSpPr>
          <p:spPr>
            <a:xfrm>
              <a:off x="4237050" y="3858967"/>
              <a:ext cx="239399" cy="353041"/>
            </a:xfrm>
            <a:prstGeom prst="rect">
              <a:avLst/>
            </a:prstGeom>
            <a:solidFill>
              <a:srgbClr val="E2231A">
                <a:alpha val="90196"/>
              </a:srgbClr>
            </a:solidFill>
          </p:spPr>
          <p:txBody>
            <a:bodyPr/>
            <a:lstStyle/>
            <a:p/>
          </p:txBody>
        </p:sp>
        <p:sp>
          <p:nvSpPr>
            <p:cNvPr id="35" name="rc35"/>
            <p:cNvSpPr/>
            <p:nvPr/>
          </p:nvSpPr>
          <p:spPr>
            <a:xfrm>
              <a:off x="4503049" y="3871036"/>
              <a:ext cx="239399" cy="340973"/>
            </a:xfrm>
            <a:prstGeom prst="rect">
              <a:avLst/>
            </a:prstGeom>
            <a:solidFill>
              <a:srgbClr val="E2231A">
                <a:alpha val="90196"/>
              </a:srgbClr>
            </a:solidFill>
          </p:spPr>
          <p:txBody>
            <a:bodyPr/>
            <a:lstStyle/>
            <a:p/>
          </p:txBody>
        </p:sp>
        <p:sp>
          <p:nvSpPr>
            <p:cNvPr id="36" name="rc36"/>
            <p:cNvSpPr/>
            <p:nvPr/>
          </p:nvSpPr>
          <p:spPr>
            <a:xfrm>
              <a:off x="4769049" y="3877538"/>
              <a:ext cx="239399" cy="334471"/>
            </a:xfrm>
            <a:prstGeom prst="rect">
              <a:avLst/>
            </a:prstGeom>
            <a:solidFill>
              <a:srgbClr val="E2231A">
                <a:alpha val="90196"/>
              </a:srgbClr>
            </a:solidFill>
          </p:spPr>
          <p:txBody>
            <a:bodyPr/>
            <a:lstStyle/>
            <a:p/>
          </p:txBody>
        </p:sp>
        <p:sp>
          <p:nvSpPr>
            <p:cNvPr id="37" name="rc37"/>
            <p:cNvSpPr/>
            <p:nvPr/>
          </p:nvSpPr>
          <p:spPr>
            <a:xfrm>
              <a:off x="5035049" y="3885034"/>
              <a:ext cx="239399" cy="326975"/>
            </a:xfrm>
            <a:prstGeom prst="rect">
              <a:avLst/>
            </a:prstGeom>
            <a:solidFill>
              <a:srgbClr val="E2231A">
                <a:alpha val="90196"/>
              </a:srgbClr>
            </a:solidFill>
          </p:spPr>
          <p:txBody>
            <a:bodyPr/>
            <a:lstStyle/>
            <a:p/>
          </p:txBody>
        </p:sp>
        <p:sp>
          <p:nvSpPr>
            <p:cNvPr id="38" name="rc38"/>
            <p:cNvSpPr/>
            <p:nvPr/>
          </p:nvSpPr>
          <p:spPr>
            <a:xfrm>
              <a:off x="5301048" y="3858032"/>
              <a:ext cx="239399" cy="353977"/>
            </a:xfrm>
            <a:prstGeom prst="rect">
              <a:avLst/>
            </a:prstGeom>
            <a:solidFill>
              <a:srgbClr val="E2231A">
                <a:alpha val="90196"/>
              </a:srgbClr>
            </a:solidFill>
          </p:spPr>
          <p:txBody>
            <a:bodyPr/>
            <a:lstStyle/>
            <a:p/>
          </p:txBody>
        </p:sp>
        <p:sp>
          <p:nvSpPr>
            <p:cNvPr id="39" name="rc39"/>
            <p:cNvSpPr/>
            <p:nvPr/>
          </p:nvSpPr>
          <p:spPr>
            <a:xfrm>
              <a:off x="5567048" y="3873871"/>
              <a:ext cx="239399" cy="338138"/>
            </a:xfrm>
            <a:prstGeom prst="rect">
              <a:avLst/>
            </a:prstGeom>
            <a:solidFill>
              <a:srgbClr val="E2231A">
                <a:alpha val="90196"/>
              </a:srgbClr>
            </a:solidFill>
          </p:spPr>
          <p:txBody>
            <a:bodyPr/>
            <a:lstStyle/>
            <a:p/>
          </p:txBody>
        </p:sp>
        <p:sp>
          <p:nvSpPr>
            <p:cNvPr id="40" name="rc40"/>
            <p:cNvSpPr/>
            <p:nvPr/>
          </p:nvSpPr>
          <p:spPr>
            <a:xfrm>
              <a:off x="5833047" y="3876142"/>
              <a:ext cx="239399" cy="335866"/>
            </a:xfrm>
            <a:prstGeom prst="rect">
              <a:avLst/>
            </a:prstGeom>
            <a:solidFill>
              <a:srgbClr val="E2231A">
                <a:alpha val="90196"/>
              </a:srgbClr>
            </a:solidFill>
          </p:spPr>
          <p:txBody>
            <a:bodyPr/>
            <a:lstStyle/>
            <a:p/>
          </p:txBody>
        </p:sp>
        <p:sp>
          <p:nvSpPr>
            <p:cNvPr id="41" name="rc41"/>
            <p:cNvSpPr/>
            <p:nvPr/>
          </p:nvSpPr>
          <p:spPr>
            <a:xfrm>
              <a:off x="6099047" y="3878606"/>
              <a:ext cx="239399" cy="333402"/>
            </a:xfrm>
            <a:prstGeom prst="rect">
              <a:avLst/>
            </a:prstGeom>
            <a:solidFill>
              <a:srgbClr val="E2231A">
                <a:alpha val="90196"/>
              </a:srgbClr>
            </a:solidFill>
          </p:spPr>
          <p:txBody>
            <a:bodyPr/>
            <a:lstStyle/>
            <a:p/>
          </p:txBody>
        </p:sp>
        <p:sp>
          <p:nvSpPr>
            <p:cNvPr id="42" name="rc42"/>
            <p:cNvSpPr/>
            <p:nvPr/>
          </p:nvSpPr>
          <p:spPr>
            <a:xfrm>
              <a:off x="6365047" y="3888760"/>
              <a:ext cx="239399" cy="323249"/>
            </a:xfrm>
            <a:prstGeom prst="rect">
              <a:avLst/>
            </a:prstGeom>
            <a:solidFill>
              <a:srgbClr val="E2231A">
                <a:alpha val="90196"/>
              </a:srgbClr>
            </a:solidFill>
          </p:spPr>
          <p:txBody>
            <a:bodyPr/>
            <a:lstStyle/>
            <a:p/>
          </p:txBody>
        </p:sp>
        <p:sp>
          <p:nvSpPr>
            <p:cNvPr id="43" name="rc43"/>
            <p:cNvSpPr/>
            <p:nvPr/>
          </p:nvSpPr>
          <p:spPr>
            <a:xfrm>
              <a:off x="6631046" y="3891580"/>
              <a:ext cx="239399" cy="320428"/>
            </a:xfrm>
            <a:prstGeom prst="rect">
              <a:avLst/>
            </a:prstGeom>
            <a:solidFill>
              <a:srgbClr val="E2231A">
                <a:alpha val="90196"/>
              </a:srgbClr>
            </a:solidFill>
          </p:spPr>
          <p:txBody>
            <a:bodyPr/>
            <a:lstStyle/>
            <a:p/>
          </p:txBody>
        </p:sp>
        <p:sp>
          <p:nvSpPr>
            <p:cNvPr id="44" name="rc44"/>
            <p:cNvSpPr/>
            <p:nvPr/>
          </p:nvSpPr>
          <p:spPr>
            <a:xfrm>
              <a:off x="6897046" y="3897800"/>
              <a:ext cx="239399" cy="314209"/>
            </a:xfrm>
            <a:prstGeom prst="rect">
              <a:avLst/>
            </a:prstGeom>
            <a:solidFill>
              <a:srgbClr val="E2231A">
                <a:alpha val="90196"/>
              </a:srgbClr>
            </a:solidFill>
          </p:spPr>
          <p:txBody>
            <a:bodyPr/>
            <a:lstStyle/>
            <a:p/>
          </p:txBody>
        </p:sp>
        <p:sp>
          <p:nvSpPr>
            <p:cNvPr id="45" name="rc45"/>
            <p:cNvSpPr/>
            <p:nvPr/>
          </p:nvSpPr>
          <p:spPr>
            <a:xfrm>
              <a:off x="7163045" y="3903263"/>
              <a:ext cx="239399" cy="308746"/>
            </a:xfrm>
            <a:prstGeom prst="rect">
              <a:avLst/>
            </a:prstGeom>
            <a:solidFill>
              <a:srgbClr val="E2231A">
                <a:alpha val="90196"/>
              </a:srgbClr>
            </a:solidFill>
          </p:spPr>
          <p:txBody>
            <a:bodyPr/>
            <a:lstStyle/>
            <a:p/>
          </p:txBody>
        </p:sp>
        <p:sp>
          <p:nvSpPr>
            <p:cNvPr id="46" name="rc46"/>
            <p:cNvSpPr/>
            <p:nvPr/>
          </p:nvSpPr>
          <p:spPr>
            <a:xfrm>
              <a:off x="7429045" y="3908621"/>
              <a:ext cx="239399" cy="303387"/>
            </a:xfrm>
            <a:prstGeom prst="rect">
              <a:avLst/>
            </a:prstGeom>
            <a:solidFill>
              <a:srgbClr val="E2231A">
                <a:alpha val="90196"/>
              </a:srgbClr>
            </a:solidFill>
          </p:spPr>
          <p:txBody>
            <a:bodyPr/>
            <a:lstStyle/>
            <a:p/>
          </p:txBody>
        </p:sp>
        <p:sp>
          <p:nvSpPr>
            <p:cNvPr id="47" name="rc47"/>
            <p:cNvSpPr/>
            <p:nvPr/>
          </p:nvSpPr>
          <p:spPr>
            <a:xfrm>
              <a:off x="7695045" y="3832307"/>
              <a:ext cx="239399" cy="379702"/>
            </a:xfrm>
            <a:prstGeom prst="rect">
              <a:avLst/>
            </a:prstGeom>
            <a:solidFill>
              <a:srgbClr val="E2231A">
                <a:alpha val="90196"/>
              </a:srgbClr>
            </a:solidFill>
          </p:spPr>
          <p:txBody>
            <a:bodyPr/>
            <a:lstStyle/>
            <a:p/>
          </p:txBody>
        </p:sp>
        <p:sp>
          <p:nvSpPr>
            <p:cNvPr id="48" name="rc48"/>
            <p:cNvSpPr/>
            <p:nvPr/>
          </p:nvSpPr>
          <p:spPr>
            <a:xfrm>
              <a:off x="7961044" y="3901630"/>
              <a:ext cx="239399" cy="310379"/>
            </a:xfrm>
            <a:prstGeom prst="rect">
              <a:avLst/>
            </a:prstGeom>
            <a:solidFill>
              <a:srgbClr val="E2231A">
                <a:alpha val="90196"/>
              </a:srgbClr>
            </a:solidFill>
          </p:spPr>
          <p:txBody>
            <a:bodyPr/>
            <a:lstStyle/>
            <a:p/>
          </p:txBody>
        </p:sp>
        <p:sp>
          <p:nvSpPr>
            <p:cNvPr id="49" name="rc49"/>
            <p:cNvSpPr/>
            <p:nvPr/>
          </p:nvSpPr>
          <p:spPr>
            <a:xfrm>
              <a:off x="6897046" y="3605635"/>
              <a:ext cx="239399" cy="292165"/>
            </a:xfrm>
            <a:prstGeom prst="rect">
              <a:avLst/>
            </a:prstGeom>
            <a:solidFill>
              <a:srgbClr val="B3B3B3">
                <a:alpha val="90196"/>
              </a:srgbClr>
            </a:solidFill>
          </p:spPr>
          <p:txBody>
            <a:bodyPr/>
            <a:lstStyle/>
            <a:p/>
          </p:txBody>
        </p:sp>
        <p:sp>
          <p:nvSpPr>
            <p:cNvPr id="50" name="rc50"/>
            <p:cNvSpPr/>
            <p:nvPr/>
          </p:nvSpPr>
          <p:spPr>
            <a:xfrm>
              <a:off x="7163045" y="3567529"/>
              <a:ext cx="239399" cy="335733"/>
            </a:xfrm>
            <a:prstGeom prst="rect">
              <a:avLst/>
            </a:prstGeom>
            <a:solidFill>
              <a:srgbClr val="B3B3B3">
                <a:alpha val="90196"/>
              </a:srgbClr>
            </a:solidFill>
          </p:spPr>
          <p:txBody>
            <a:bodyPr/>
            <a:lstStyle/>
            <a:p/>
          </p:txBody>
        </p:sp>
        <p:sp>
          <p:nvSpPr>
            <p:cNvPr id="51" name="rc51"/>
            <p:cNvSpPr/>
            <p:nvPr/>
          </p:nvSpPr>
          <p:spPr>
            <a:xfrm>
              <a:off x="7429045" y="3673146"/>
              <a:ext cx="239399" cy="235475"/>
            </a:xfrm>
            <a:prstGeom prst="rect">
              <a:avLst/>
            </a:prstGeom>
            <a:solidFill>
              <a:srgbClr val="B3B3B3">
                <a:alpha val="90196"/>
              </a:srgbClr>
            </a:solidFill>
          </p:spPr>
          <p:txBody>
            <a:bodyPr/>
            <a:lstStyle/>
            <a:p/>
          </p:txBody>
        </p:sp>
        <p:sp>
          <p:nvSpPr>
            <p:cNvPr id="52" name="rc52"/>
            <p:cNvSpPr/>
            <p:nvPr/>
          </p:nvSpPr>
          <p:spPr>
            <a:xfrm>
              <a:off x="7695045" y="3691628"/>
              <a:ext cx="239399" cy="140679"/>
            </a:xfrm>
            <a:prstGeom prst="rect">
              <a:avLst/>
            </a:prstGeom>
            <a:solidFill>
              <a:srgbClr val="B3B3B3">
                <a:alpha val="90196"/>
              </a:srgbClr>
            </a:solidFill>
          </p:spPr>
          <p:txBody>
            <a:bodyPr/>
            <a:lstStyle/>
            <a:p/>
          </p:txBody>
        </p:sp>
        <p:sp>
          <p:nvSpPr>
            <p:cNvPr id="53" name="rc53"/>
            <p:cNvSpPr/>
            <p:nvPr/>
          </p:nvSpPr>
          <p:spPr>
            <a:xfrm>
              <a:off x="7961044" y="3854351"/>
              <a:ext cx="239399" cy="47279"/>
            </a:xfrm>
            <a:prstGeom prst="rect">
              <a:avLst/>
            </a:prstGeom>
            <a:solidFill>
              <a:srgbClr val="B3B3B3">
                <a:alpha val="90196"/>
              </a:srgbClr>
            </a:solidFill>
          </p:spPr>
          <p:txBody>
            <a:bodyPr/>
            <a:lstStyle/>
            <a:p/>
          </p:txBody>
        </p:sp>
        <p:sp>
          <p:nvSpPr>
            <p:cNvPr id="54" name="pl54"/>
            <p:cNvSpPr/>
            <p:nvPr/>
          </p:nvSpPr>
          <p:spPr>
            <a:xfrm>
              <a:off x="1430754" y="2880084"/>
              <a:ext cx="6649990" cy="386687"/>
            </a:xfrm>
            <a:custGeom>
              <a:avLst/>
              <a:pathLst>
                <a:path w="6649990" h="386687">
                  <a:moveTo>
                    <a:pt x="0" y="257791"/>
                  </a:moveTo>
                  <a:lnTo>
                    <a:pt x="265999" y="257791"/>
                  </a:lnTo>
                  <a:lnTo>
                    <a:pt x="531999" y="279274"/>
                  </a:lnTo>
                  <a:lnTo>
                    <a:pt x="797998" y="300757"/>
                  </a:lnTo>
                  <a:lnTo>
                    <a:pt x="1063998" y="300757"/>
                  </a:lnTo>
                  <a:lnTo>
                    <a:pt x="1329998" y="322239"/>
                  </a:lnTo>
                  <a:lnTo>
                    <a:pt x="1595997" y="322239"/>
                  </a:lnTo>
                  <a:lnTo>
                    <a:pt x="1861997" y="343722"/>
                  </a:lnTo>
                  <a:lnTo>
                    <a:pt x="2127996" y="365205"/>
                  </a:lnTo>
                  <a:lnTo>
                    <a:pt x="2393996" y="365205"/>
                  </a:lnTo>
                  <a:lnTo>
                    <a:pt x="2659996" y="386687"/>
                  </a:lnTo>
                  <a:lnTo>
                    <a:pt x="2925995" y="343722"/>
                  </a:lnTo>
                  <a:lnTo>
                    <a:pt x="3191995" y="279274"/>
                  </a:lnTo>
                  <a:lnTo>
                    <a:pt x="3457995" y="236309"/>
                  </a:lnTo>
                  <a:lnTo>
                    <a:pt x="3723994" y="193343"/>
                  </a:lnTo>
                  <a:lnTo>
                    <a:pt x="3989994" y="257791"/>
                  </a:lnTo>
                  <a:lnTo>
                    <a:pt x="4255993" y="193343"/>
                  </a:lnTo>
                  <a:lnTo>
                    <a:pt x="4521993" y="171861"/>
                  </a:lnTo>
                  <a:lnTo>
                    <a:pt x="4787993" y="150378"/>
                  </a:lnTo>
                  <a:lnTo>
                    <a:pt x="5053992" y="107413"/>
                  </a:lnTo>
                  <a:lnTo>
                    <a:pt x="5319992" y="85930"/>
                  </a:lnTo>
                  <a:lnTo>
                    <a:pt x="5585991" y="64447"/>
                  </a:lnTo>
                  <a:lnTo>
                    <a:pt x="5851991" y="42965"/>
                  </a:lnTo>
                  <a:lnTo>
                    <a:pt x="6117991" y="21482"/>
                  </a:lnTo>
                  <a:lnTo>
                    <a:pt x="6383990" y="193343"/>
                  </a:lnTo>
                  <a:lnTo>
                    <a:pt x="6649990" y="0"/>
                  </a:lnTo>
                </a:path>
              </a:pathLst>
            </a:custGeom>
            <a:ln w="27101" cap="flat">
              <a:solidFill>
                <a:srgbClr val="3283FE">
                  <a:alpha val="100000"/>
                </a:srgbClr>
              </a:solidFill>
              <a:prstDash val="solid"/>
              <a:round/>
            </a:ln>
          </p:spPr>
          <p:txBody>
            <a:bodyPr/>
            <a:lstStyle/>
            <a:p/>
          </p:txBody>
        </p:sp>
        <p:sp>
          <p:nvSpPr>
            <p:cNvPr id="55" name="pl55"/>
            <p:cNvSpPr/>
            <p:nvPr/>
          </p:nvSpPr>
          <p:spPr>
            <a:xfrm>
              <a:off x="7016746" y="3073428"/>
              <a:ext cx="1063998" cy="859306"/>
            </a:xfrm>
            <a:custGeom>
              <a:avLst/>
              <a:pathLst>
                <a:path w="1063998" h="859306">
                  <a:moveTo>
                    <a:pt x="0" y="773375"/>
                  </a:moveTo>
                  <a:lnTo>
                    <a:pt x="265999" y="859306"/>
                  </a:lnTo>
                  <a:lnTo>
                    <a:pt x="531999" y="537066"/>
                  </a:lnTo>
                  <a:lnTo>
                    <a:pt x="797998" y="472618"/>
                  </a:lnTo>
                  <a:lnTo>
                    <a:pt x="1063998" y="0"/>
                  </a:lnTo>
                </a:path>
              </a:pathLst>
            </a:custGeom>
            <a:ln w="27101" cap="flat">
              <a:solidFill>
                <a:srgbClr val="FFA500">
                  <a:alpha val="100000"/>
                </a:srgbClr>
              </a:solidFill>
              <a:prstDash val="solid"/>
              <a:round/>
            </a:ln>
          </p:spPr>
          <p:txBody>
            <a:bodyPr/>
            <a:lstStyle/>
            <a:p/>
          </p:txBody>
        </p:sp>
        <p:sp>
          <p:nvSpPr>
            <p:cNvPr id="56" name="tx56"/>
            <p:cNvSpPr/>
            <p:nvPr/>
          </p:nvSpPr>
          <p:spPr>
            <a:xfrm>
              <a:off x="1360416"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57" name="tx57"/>
            <p:cNvSpPr/>
            <p:nvPr/>
          </p:nvSpPr>
          <p:spPr>
            <a:xfrm>
              <a:off x="2690414" y="3021261"/>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47</a:t>
              </a:r>
            </a:p>
          </p:txBody>
        </p:sp>
        <p:sp>
          <p:nvSpPr>
            <p:cNvPr id="58" name="tx58"/>
            <p:cNvSpPr/>
            <p:nvPr/>
          </p:nvSpPr>
          <p:spPr>
            <a:xfrm>
              <a:off x="4020412" y="308570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44</a:t>
              </a:r>
            </a:p>
          </p:txBody>
        </p:sp>
        <p:sp>
          <p:nvSpPr>
            <p:cNvPr id="59" name="tx59"/>
            <p:cNvSpPr/>
            <p:nvPr/>
          </p:nvSpPr>
          <p:spPr>
            <a:xfrm>
              <a:off x="5350410"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60" name="tx60"/>
            <p:cNvSpPr/>
            <p:nvPr/>
          </p:nvSpPr>
          <p:spPr>
            <a:xfrm>
              <a:off x="6414408"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61" name="tx61"/>
            <p:cNvSpPr/>
            <p:nvPr/>
          </p:nvSpPr>
          <p:spPr>
            <a:xfrm>
              <a:off x="6680408"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62" name="tx62"/>
            <p:cNvSpPr/>
            <p:nvPr/>
          </p:nvSpPr>
          <p:spPr>
            <a:xfrm>
              <a:off x="6946408" y="27615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59</a:t>
              </a:r>
            </a:p>
          </p:txBody>
        </p:sp>
        <p:sp>
          <p:nvSpPr>
            <p:cNvPr id="63" name="tx63"/>
            <p:cNvSpPr/>
            <p:nvPr/>
          </p:nvSpPr>
          <p:spPr>
            <a:xfrm>
              <a:off x="6946408" y="390980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17</a:t>
              </a:r>
            </a:p>
          </p:txBody>
        </p:sp>
        <p:sp>
          <p:nvSpPr>
            <p:cNvPr id="64" name="tx64"/>
            <p:cNvSpPr/>
            <p:nvPr/>
          </p:nvSpPr>
          <p:spPr>
            <a:xfrm>
              <a:off x="7212407" y="27400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60</a:t>
              </a:r>
            </a:p>
          </p:txBody>
        </p:sp>
        <p:sp>
          <p:nvSpPr>
            <p:cNvPr id="65" name="tx65"/>
            <p:cNvSpPr/>
            <p:nvPr/>
          </p:nvSpPr>
          <p:spPr>
            <a:xfrm>
              <a:off x="7212407" y="39941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13</a:t>
              </a:r>
            </a:p>
          </p:txBody>
        </p:sp>
        <p:sp>
          <p:nvSpPr>
            <p:cNvPr id="66" name="tx66"/>
            <p:cNvSpPr/>
            <p:nvPr/>
          </p:nvSpPr>
          <p:spPr>
            <a:xfrm>
              <a:off x="7478407"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67" name="tx67"/>
            <p:cNvSpPr/>
            <p:nvPr/>
          </p:nvSpPr>
          <p:spPr>
            <a:xfrm>
              <a:off x="7478407" y="3671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28</a:t>
              </a:r>
            </a:p>
          </p:txBody>
        </p:sp>
        <p:sp>
          <p:nvSpPr>
            <p:cNvPr id="68" name="tx68"/>
            <p:cNvSpPr/>
            <p:nvPr/>
          </p:nvSpPr>
          <p:spPr>
            <a:xfrm>
              <a:off x="7744407"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69" name="tx69"/>
            <p:cNvSpPr/>
            <p:nvPr/>
          </p:nvSpPr>
          <p:spPr>
            <a:xfrm>
              <a:off x="7744407" y="36074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31</a:t>
              </a:r>
            </a:p>
          </p:txBody>
        </p:sp>
        <p:sp>
          <p:nvSpPr>
            <p:cNvPr id="70" name="tx70"/>
            <p:cNvSpPr/>
            <p:nvPr/>
          </p:nvSpPr>
          <p:spPr>
            <a:xfrm>
              <a:off x="8010406"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71" name="tx71"/>
            <p:cNvSpPr/>
            <p:nvPr/>
          </p:nvSpPr>
          <p:spPr>
            <a:xfrm>
              <a:off x="8010406" y="313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53</a:t>
              </a:r>
            </a:p>
          </p:txBody>
        </p:sp>
        <p:sp>
          <p:nvSpPr>
            <p:cNvPr id="72" name="tx72"/>
            <p:cNvSpPr/>
            <p:nvPr/>
          </p:nvSpPr>
          <p:spPr>
            <a:xfrm>
              <a:off x="1325260" y="407276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73" name="tx73"/>
            <p:cNvSpPr/>
            <p:nvPr/>
          </p:nvSpPr>
          <p:spPr>
            <a:xfrm>
              <a:off x="2655258" y="40323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74" name="tx74"/>
            <p:cNvSpPr/>
            <p:nvPr/>
          </p:nvSpPr>
          <p:spPr>
            <a:xfrm>
              <a:off x="3985256" y="399399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75" name="tx75"/>
            <p:cNvSpPr/>
            <p:nvPr/>
          </p:nvSpPr>
          <p:spPr>
            <a:xfrm>
              <a:off x="5315254" y="399452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76" name="tx76"/>
            <p:cNvSpPr/>
            <p:nvPr/>
          </p:nvSpPr>
          <p:spPr>
            <a:xfrm>
              <a:off x="6379253" y="40099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77" name="tx77"/>
            <p:cNvSpPr/>
            <p:nvPr/>
          </p:nvSpPr>
          <p:spPr>
            <a:xfrm>
              <a:off x="6645252" y="40113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a:t>
              </a:r>
            </a:p>
          </p:txBody>
        </p:sp>
        <p:sp>
          <p:nvSpPr>
            <p:cNvPr id="78" name="tx78"/>
            <p:cNvSpPr/>
            <p:nvPr/>
          </p:nvSpPr>
          <p:spPr>
            <a:xfrm>
              <a:off x="6911252" y="401578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21.2</a:t>
              </a:r>
            </a:p>
          </p:txBody>
        </p:sp>
        <p:sp>
          <p:nvSpPr>
            <p:cNvPr id="79" name="tx79"/>
            <p:cNvSpPr/>
            <p:nvPr/>
          </p:nvSpPr>
          <p:spPr>
            <a:xfrm>
              <a:off x="7177252" y="40171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80" name="tx80"/>
            <p:cNvSpPr/>
            <p:nvPr/>
          </p:nvSpPr>
          <p:spPr>
            <a:xfrm>
              <a:off x="7443251" y="40198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81" name="tx81"/>
            <p:cNvSpPr/>
            <p:nvPr/>
          </p:nvSpPr>
          <p:spPr>
            <a:xfrm>
              <a:off x="7709251" y="398171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82" name="tx82"/>
            <p:cNvSpPr/>
            <p:nvPr/>
          </p:nvSpPr>
          <p:spPr>
            <a:xfrm>
              <a:off x="7975250" y="40163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83" name="tx83"/>
            <p:cNvSpPr/>
            <p:nvPr/>
          </p:nvSpPr>
          <p:spPr>
            <a:xfrm>
              <a:off x="6911252" y="37112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84" name="tx84"/>
            <p:cNvSpPr/>
            <p:nvPr/>
          </p:nvSpPr>
          <p:spPr>
            <a:xfrm>
              <a:off x="7177252" y="36949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85" name="tx85"/>
            <p:cNvSpPr/>
            <p:nvPr/>
          </p:nvSpPr>
          <p:spPr>
            <a:xfrm>
              <a:off x="7443251" y="37504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86" name="tx86"/>
            <p:cNvSpPr/>
            <p:nvPr/>
          </p:nvSpPr>
          <p:spPr>
            <a:xfrm>
              <a:off x="7739396" y="37215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87" name="tx87"/>
            <p:cNvSpPr/>
            <p:nvPr/>
          </p:nvSpPr>
          <p:spPr>
            <a:xfrm>
              <a:off x="8005395" y="38374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8" name="tx88"/>
            <p:cNvSpPr/>
            <p:nvPr/>
          </p:nvSpPr>
          <p:spPr>
            <a:xfrm>
              <a:off x="6921801" y="349940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40.8</a:t>
              </a:r>
            </a:p>
          </p:txBody>
        </p:sp>
        <p:sp>
          <p:nvSpPr>
            <p:cNvPr id="89" name="tx89"/>
            <p:cNvSpPr/>
            <p:nvPr/>
          </p:nvSpPr>
          <p:spPr>
            <a:xfrm>
              <a:off x="7187801" y="346124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43.4</a:t>
              </a:r>
            </a:p>
          </p:txBody>
        </p:sp>
        <p:sp>
          <p:nvSpPr>
            <p:cNvPr id="90" name="tx90"/>
            <p:cNvSpPr/>
            <p:nvPr/>
          </p:nvSpPr>
          <p:spPr>
            <a:xfrm>
              <a:off x="7453801" y="356686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36.3</a:t>
              </a:r>
            </a:p>
          </p:txBody>
        </p:sp>
        <p:sp>
          <p:nvSpPr>
            <p:cNvPr id="91" name="tx91"/>
            <p:cNvSpPr/>
            <p:nvPr/>
          </p:nvSpPr>
          <p:spPr>
            <a:xfrm>
              <a:off x="7719800" y="358534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35.1</a:t>
              </a:r>
            </a:p>
          </p:txBody>
        </p:sp>
        <p:sp>
          <p:nvSpPr>
            <p:cNvPr id="92" name="tx92"/>
            <p:cNvSpPr/>
            <p:nvPr/>
          </p:nvSpPr>
          <p:spPr>
            <a:xfrm>
              <a:off x="7985800" y="374930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24.1</a:t>
              </a:r>
            </a:p>
          </p:txBody>
        </p:sp>
        <p:sp>
          <p:nvSpPr>
            <p:cNvPr id="93" name="tx93"/>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655386" y="341768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5" name="tx95"/>
            <p:cNvSpPr/>
            <p:nvPr/>
          </p:nvSpPr>
          <p:spPr>
            <a:xfrm>
              <a:off x="577692" y="267546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6" name="tx96"/>
            <p:cNvSpPr/>
            <p:nvPr/>
          </p:nvSpPr>
          <p:spPr>
            <a:xfrm>
              <a:off x="577692" y="19332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97" name="tx9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860479" y="3018617"/>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14" name="tx114"/>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5" name="pl115"/>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6" name="pl116"/>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7" name="tx117"/>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686533" y="5080163"/>
              <a:ext cx="201456" cy="201456"/>
            </a:xfrm>
            <a:prstGeom prst="rect">
              <a:avLst/>
            </a:prstGeom>
            <a:solidFill>
              <a:srgbClr val="E2231A">
                <a:alpha val="90196"/>
              </a:srgbClr>
            </a:solidFill>
          </p:spPr>
          <p:txBody>
            <a:bodyPr/>
            <a:lstStyle/>
            <a:p/>
          </p:txBody>
        </p:sp>
        <p:sp>
          <p:nvSpPr>
            <p:cNvPr id="120" name="rc120"/>
            <p:cNvSpPr/>
            <p:nvPr/>
          </p:nvSpPr>
          <p:spPr>
            <a:xfrm>
              <a:off x="5650692" y="5080163"/>
              <a:ext cx="201456" cy="201456"/>
            </a:xfrm>
            <a:prstGeom prst="rect">
              <a:avLst/>
            </a:prstGeom>
            <a:solidFill>
              <a:srgbClr val="B3B3B3">
                <a:alpha val="90196"/>
              </a:srgbClr>
            </a:solidFill>
          </p:spPr>
          <p:txBody>
            <a:bodyPr/>
            <a:lstStyle/>
            <a:p/>
          </p:txBody>
        </p:sp>
        <p:sp>
          <p:nvSpPr>
            <p:cNvPr id="121" name="tx121"/>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966584" y="1402264"/>
              <a:ext cx="642033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MCV, </a:t>
              </a:r>
            </a:p>
          </p:txBody>
        </p:sp>
        <p:sp>
          <p:nvSpPr>
            <p:cNvPr id="124" name="tx124"/>
            <p:cNvSpPr/>
            <p:nvPr/>
          </p:nvSpPr>
          <p:spPr>
            <a:xfrm>
              <a:off x="966584" y="1583315"/>
              <a:ext cx="214363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 Equatorial, 2000-2025</a:t>
              </a:r>
            </a:p>
          </p:txBody>
        </p:sp>
        <p:sp>
          <p:nvSpPr>
            <p:cNvPr id="125" name="pl125"/>
            <p:cNvSpPr/>
            <p:nvPr/>
          </p:nvSpPr>
          <p:spPr>
            <a:xfrm>
              <a:off x="22936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589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2241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1894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1" name="pl131"/>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2" name="pl132"/>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2763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2415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20681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1054" y="5840557"/>
              <a:ext cx="4279534" cy="124062"/>
            </a:xfrm>
            <a:prstGeom prst="rect">
              <a:avLst/>
            </a:prstGeom>
            <a:solidFill>
              <a:srgbClr val="E2231A">
                <a:alpha val="90196"/>
              </a:srgbClr>
            </a:solidFill>
          </p:spPr>
          <p:txBody>
            <a:bodyPr/>
            <a:lstStyle/>
            <a:p/>
          </p:txBody>
        </p:sp>
        <p:sp>
          <p:nvSpPr>
            <p:cNvPr id="137" name="rc137"/>
            <p:cNvSpPr/>
            <p:nvPr/>
          </p:nvSpPr>
          <p:spPr>
            <a:xfrm>
              <a:off x="1311054" y="5685479"/>
              <a:ext cx="5026920" cy="124062"/>
            </a:xfrm>
            <a:prstGeom prst="rect">
              <a:avLst/>
            </a:prstGeom>
            <a:solidFill>
              <a:srgbClr val="E2231A">
                <a:alpha val="90196"/>
              </a:srgbClr>
            </a:solidFill>
          </p:spPr>
          <p:txBody>
            <a:bodyPr/>
            <a:lstStyle/>
            <a:p/>
          </p:txBody>
        </p:sp>
        <p:sp>
          <p:nvSpPr>
            <p:cNvPr id="138" name="rc138"/>
            <p:cNvSpPr/>
            <p:nvPr/>
          </p:nvSpPr>
          <p:spPr>
            <a:xfrm>
              <a:off x="1311054" y="5530401"/>
              <a:ext cx="4109147" cy="124062"/>
            </a:xfrm>
            <a:prstGeom prst="rect">
              <a:avLst/>
            </a:prstGeom>
            <a:solidFill>
              <a:srgbClr val="E2231A">
                <a:alpha val="90196"/>
              </a:srgbClr>
            </a:solidFill>
          </p:spPr>
          <p:txBody>
            <a:bodyPr/>
            <a:lstStyle/>
            <a:p/>
          </p:txBody>
        </p:sp>
        <p:sp>
          <p:nvSpPr>
            <p:cNvPr id="139" name="rc139"/>
            <p:cNvSpPr/>
            <p:nvPr/>
          </p:nvSpPr>
          <p:spPr>
            <a:xfrm>
              <a:off x="6337974" y="5685479"/>
              <a:ext cx="1862470" cy="124062"/>
            </a:xfrm>
            <a:prstGeom prst="rect">
              <a:avLst/>
            </a:prstGeom>
            <a:solidFill>
              <a:srgbClr val="B3B3B3">
                <a:alpha val="90196"/>
              </a:srgbClr>
            </a:solidFill>
          </p:spPr>
          <p:txBody>
            <a:bodyPr/>
            <a:lstStyle/>
            <a:p/>
          </p:txBody>
        </p:sp>
        <p:sp>
          <p:nvSpPr>
            <p:cNvPr id="140" name="rc140"/>
            <p:cNvSpPr/>
            <p:nvPr/>
          </p:nvSpPr>
          <p:spPr>
            <a:xfrm>
              <a:off x="5420201" y="5530401"/>
              <a:ext cx="625933" cy="124062"/>
            </a:xfrm>
            <a:prstGeom prst="rect">
              <a:avLst/>
            </a:prstGeom>
            <a:solidFill>
              <a:srgbClr val="B3B3B3">
                <a:alpha val="90196"/>
              </a:srgbClr>
            </a:solidFill>
          </p:spPr>
          <p:txBody>
            <a:bodyPr/>
            <a:lstStyle/>
            <a:p/>
          </p:txBody>
        </p:sp>
        <p:sp>
          <p:nvSpPr>
            <p:cNvPr id="141" name="tx141"/>
            <p:cNvSpPr/>
            <p:nvPr/>
          </p:nvSpPr>
          <p:spPr>
            <a:xfrm>
              <a:off x="831297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35.1</a:t>
              </a:r>
            </a:p>
          </p:txBody>
        </p:sp>
        <p:sp>
          <p:nvSpPr>
            <p:cNvPr id="142" name="tx142"/>
            <p:cNvSpPr/>
            <p:nvPr/>
          </p:nvSpPr>
          <p:spPr>
            <a:xfrm>
              <a:off x="6158661"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24.1</a:t>
              </a:r>
            </a:p>
          </p:txBody>
        </p:sp>
        <p:sp>
          <p:nvSpPr>
            <p:cNvPr id="143" name="tx143"/>
            <p:cNvSpPr/>
            <p:nvPr/>
          </p:nvSpPr>
          <p:spPr>
            <a:xfrm>
              <a:off x="333829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21.8</a:t>
              </a:r>
            </a:p>
          </p:txBody>
        </p:sp>
        <p:sp>
          <p:nvSpPr>
            <p:cNvPr id="144" name="tx144"/>
            <p:cNvSpPr/>
            <p:nvPr/>
          </p:nvSpPr>
          <p:spPr>
            <a:xfrm>
              <a:off x="371198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25.6</a:t>
              </a:r>
            </a:p>
          </p:txBody>
        </p:sp>
        <p:sp>
          <p:nvSpPr>
            <p:cNvPr id="145" name="tx145"/>
            <p:cNvSpPr/>
            <p:nvPr/>
          </p:nvSpPr>
          <p:spPr>
            <a:xfrm>
              <a:off x="325310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20.9</a:t>
              </a:r>
            </a:p>
          </p:txBody>
        </p:sp>
        <p:sp>
          <p:nvSpPr>
            <p:cNvPr id="146" name="tx146"/>
            <p:cNvSpPr/>
            <p:nvPr/>
          </p:nvSpPr>
          <p:spPr>
            <a:xfrm>
              <a:off x="7188837"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9.5</a:t>
              </a:r>
            </a:p>
          </p:txBody>
        </p:sp>
        <p:sp>
          <p:nvSpPr>
            <p:cNvPr id="147" name="tx147"/>
            <p:cNvSpPr/>
            <p:nvPr/>
          </p:nvSpPr>
          <p:spPr>
            <a:xfrm>
              <a:off x="5652795"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48" name="tx148"/>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315202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3" name="tx153"/>
            <p:cNvSpPr/>
            <p:nvPr/>
          </p:nvSpPr>
          <p:spPr>
            <a:xfrm>
              <a:off x="511727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4" name="tx154"/>
            <p:cNvSpPr/>
            <p:nvPr/>
          </p:nvSpPr>
          <p:spPr>
            <a:xfrm>
              <a:off x="7082528"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55" name="tx155"/>
            <p:cNvSpPr/>
            <p:nvPr/>
          </p:nvSpPr>
          <p:spPr>
            <a:xfrm>
              <a:off x="3447323" y="6191355"/>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56" name="tx156"/>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57" name="tx157"/>
            <p:cNvSpPr/>
            <p:nvPr/>
          </p:nvSpPr>
          <p:spPr>
            <a:xfrm>
              <a:off x="4159589" y="6519830"/>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sarampo, devido à sua elevada transmissibilidade, funciona como um «canário na mina de carvão», expondo rapidamente quaisquer lacunas de imunidade na população. A cobertura da vacina contra o sarampo (MCV) é, por isso, frequentemente utilizada como indicador de proteção.
A percentagem de crianças que receberam a MCV1 — normalmente aos 9 ou 12 meses, dependendo do calendário nacional de vacinação — aumentou para 62%. Este valor é superior ao de 2019, ano em que a cobertura foi de 57%.
21 000 crianças não receberam a sua primeira dose de rotina da vacina contra o sarampo.
A MCV2 é normalmente administrada a crianças com idades compreendidas entre os 18 meses e os cinco anos. A cobertura da MCV2 aumentou para 53% em 2025.</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A cobertura da vacina MCV1 aumentou de 53 % em 2024 para 62 % em 2025 — um valor inferior aos 95 % necessários para prevenir surtos, deixando 21 000 crianças sem qualquer proteção contra o sarampo. A cobertura da MCV2 aumentou de 31% em 2024 para 53% em 2025 — abaixo da meta da IA2030 de 90%.</a:t>
            </a:r>
          </a:p>
        </p:txBody>
      </p:sp>
      <p:grpSp xmlns:pic="http://schemas.openxmlformats.org/drawingml/2006/picture">
        <p:nvGrpSpPr>
          <p:cNvPr id="160" name=""/>
          <p:cNvGrpSpPr/>
          <p:nvPr/>
        </p:nvGrpSpPr>
        <p:grpSpPr>
          <a:xfrm>
            <a:off x="292608" y="1097280"/>
            <a:ext cx="8595360" cy="28575"/>
            <a:chOff x="292608" y="1097280"/>
            <a:chExt cx="8595360" cy="28575"/>
          </a:xfrm>
        </p:grpSpPr>
        <p:sp>
          <p:nvSpPr>
            <p:cNvPr id="16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703671"/>
              <a:ext cx="3397293" cy="393684"/>
            </a:xfrm>
            <a:custGeom>
              <a:avLst/>
              <a:pathLst>
                <a:path w="3397293" h="393684">
                  <a:moveTo>
                    <a:pt x="0" y="262456"/>
                  </a:moveTo>
                  <a:lnTo>
                    <a:pt x="135891" y="262456"/>
                  </a:lnTo>
                  <a:lnTo>
                    <a:pt x="271783" y="284327"/>
                  </a:lnTo>
                  <a:lnTo>
                    <a:pt x="407675" y="306198"/>
                  </a:lnTo>
                  <a:lnTo>
                    <a:pt x="543566" y="306198"/>
                  </a:lnTo>
                  <a:lnTo>
                    <a:pt x="679458" y="328070"/>
                  </a:lnTo>
                  <a:lnTo>
                    <a:pt x="815350" y="328070"/>
                  </a:lnTo>
                  <a:lnTo>
                    <a:pt x="951242" y="349941"/>
                  </a:lnTo>
                  <a:lnTo>
                    <a:pt x="1087133" y="371812"/>
                  </a:lnTo>
                  <a:lnTo>
                    <a:pt x="1223025" y="371812"/>
                  </a:lnTo>
                  <a:lnTo>
                    <a:pt x="1358917" y="393684"/>
                  </a:lnTo>
                  <a:lnTo>
                    <a:pt x="1494809" y="349941"/>
                  </a:lnTo>
                  <a:lnTo>
                    <a:pt x="1630700" y="284327"/>
                  </a:lnTo>
                  <a:lnTo>
                    <a:pt x="1766592" y="240584"/>
                  </a:lnTo>
                  <a:lnTo>
                    <a:pt x="1902484" y="196842"/>
                  </a:lnTo>
                  <a:lnTo>
                    <a:pt x="2038375" y="262456"/>
                  </a:lnTo>
                  <a:lnTo>
                    <a:pt x="2174267" y="196842"/>
                  </a:lnTo>
                  <a:lnTo>
                    <a:pt x="2310159" y="174970"/>
                  </a:lnTo>
                  <a:lnTo>
                    <a:pt x="2446051" y="153099"/>
                  </a:lnTo>
                  <a:lnTo>
                    <a:pt x="2581942" y="109356"/>
                  </a:lnTo>
                  <a:lnTo>
                    <a:pt x="2717834" y="87485"/>
                  </a:lnTo>
                  <a:lnTo>
                    <a:pt x="2853726" y="65614"/>
                  </a:lnTo>
                  <a:lnTo>
                    <a:pt x="2989618" y="43742"/>
                  </a:lnTo>
                  <a:lnTo>
                    <a:pt x="3125509" y="21871"/>
                  </a:lnTo>
                  <a:lnTo>
                    <a:pt x="3261401" y="1968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703671"/>
              <a:ext cx="3397293" cy="393684"/>
            </a:xfrm>
            <a:custGeom>
              <a:avLst/>
              <a:pathLst>
                <a:path w="3397293" h="393684">
                  <a:moveTo>
                    <a:pt x="0" y="262456"/>
                  </a:moveTo>
                  <a:lnTo>
                    <a:pt x="135891" y="262456"/>
                  </a:lnTo>
                  <a:lnTo>
                    <a:pt x="271783" y="284327"/>
                  </a:lnTo>
                  <a:lnTo>
                    <a:pt x="407675" y="306198"/>
                  </a:lnTo>
                  <a:lnTo>
                    <a:pt x="543566" y="306198"/>
                  </a:lnTo>
                  <a:lnTo>
                    <a:pt x="679458" y="328070"/>
                  </a:lnTo>
                  <a:lnTo>
                    <a:pt x="815350" y="328070"/>
                  </a:lnTo>
                  <a:lnTo>
                    <a:pt x="951242" y="349941"/>
                  </a:lnTo>
                  <a:lnTo>
                    <a:pt x="1087133" y="371812"/>
                  </a:lnTo>
                  <a:lnTo>
                    <a:pt x="1223025" y="371812"/>
                  </a:lnTo>
                  <a:lnTo>
                    <a:pt x="1358917" y="393684"/>
                  </a:lnTo>
                  <a:lnTo>
                    <a:pt x="1494809" y="349941"/>
                  </a:lnTo>
                  <a:lnTo>
                    <a:pt x="1630700" y="284327"/>
                  </a:lnTo>
                  <a:lnTo>
                    <a:pt x="1766592" y="240584"/>
                  </a:lnTo>
                  <a:lnTo>
                    <a:pt x="1902484" y="196842"/>
                  </a:lnTo>
                  <a:lnTo>
                    <a:pt x="2038375" y="262456"/>
                  </a:lnTo>
                  <a:lnTo>
                    <a:pt x="2174267" y="196842"/>
                  </a:lnTo>
                  <a:lnTo>
                    <a:pt x="2310159" y="174970"/>
                  </a:lnTo>
                  <a:lnTo>
                    <a:pt x="2446051" y="153099"/>
                  </a:lnTo>
                  <a:lnTo>
                    <a:pt x="2581942" y="109356"/>
                  </a:lnTo>
                  <a:lnTo>
                    <a:pt x="2717834" y="87485"/>
                  </a:lnTo>
                  <a:lnTo>
                    <a:pt x="2853726" y="65614"/>
                  </a:lnTo>
                  <a:lnTo>
                    <a:pt x="2989618" y="43742"/>
                  </a:lnTo>
                  <a:lnTo>
                    <a:pt x="3125509" y="21871"/>
                  </a:lnTo>
                  <a:lnTo>
                    <a:pt x="3261401" y="1968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37310"/>
            </a:xfrm>
            <a:custGeom>
              <a:avLst/>
              <a:pathLst>
                <a:path w="0" h="1137310">
                  <a:moveTo>
                    <a:pt x="0" y="0"/>
                  </a:moveTo>
                  <a:lnTo>
                    <a:pt x="0" y="113731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202924"/>
            </a:xfrm>
            <a:custGeom>
              <a:avLst/>
              <a:pathLst>
                <a:path w="0" h="1202924">
                  <a:moveTo>
                    <a:pt x="0" y="0"/>
                  </a:moveTo>
                  <a:lnTo>
                    <a:pt x="0" y="120292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137310"/>
            </a:xfrm>
            <a:custGeom>
              <a:avLst/>
              <a:pathLst>
                <a:path w="0" h="1137310">
                  <a:moveTo>
                    <a:pt x="0" y="0"/>
                  </a:moveTo>
                  <a:lnTo>
                    <a:pt x="0" y="113731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71696"/>
            </a:xfrm>
            <a:custGeom>
              <a:avLst/>
              <a:pathLst>
                <a:path w="0" h="1071696">
                  <a:moveTo>
                    <a:pt x="0" y="0"/>
                  </a:moveTo>
                  <a:lnTo>
                    <a:pt x="0" y="107169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32" name="pl32"/>
            <p:cNvSpPr/>
            <p:nvPr/>
          </p:nvSpPr>
          <p:spPr>
            <a:xfrm>
              <a:off x="1120965" y="2703671"/>
              <a:ext cx="3397293" cy="393684"/>
            </a:xfrm>
            <a:custGeom>
              <a:avLst/>
              <a:pathLst>
                <a:path w="3397293" h="393684">
                  <a:moveTo>
                    <a:pt x="0" y="262456"/>
                  </a:moveTo>
                  <a:lnTo>
                    <a:pt x="135891" y="262456"/>
                  </a:lnTo>
                  <a:lnTo>
                    <a:pt x="271783" y="284327"/>
                  </a:lnTo>
                  <a:lnTo>
                    <a:pt x="407675" y="306198"/>
                  </a:lnTo>
                  <a:lnTo>
                    <a:pt x="543566" y="306198"/>
                  </a:lnTo>
                  <a:lnTo>
                    <a:pt x="679458" y="328070"/>
                  </a:lnTo>
                  <a:lnTo>
                    <a:pt x="815350" y="328070"/>
                  </a:lnTo>
                  <a:lnTo>
                    <a:pt x="951242" y="349941"/>
                  </a:lnTo>
                  <a:lnTo>
                    <a:pt x="1087133" y="371812"/>
                  </a:lnTo>
                  <a:lnTo>
                    <a:pt x="1223025" y="371812"/>
                  </a:lnTo>
                  <a:lnTo>
                    <a:pt x="1358917" y="393684"/>
                  </a:lnTo>
                  <a:lnTo>
                    <a:pt x="1494809" y="349941"/>
                  </a:lnTo>
                  <a:lnTo>
                    <a:pt x="1630700" y="284327"/>
                  </a:lnTo>
                  <a:lnTo>
                    <a:pt x="1766592" y="240584"/>
                  </a:lnTo>
                  <a:lnTo>
                    <a:pt x="1902484" y="196842"/>
                  </a:lnTo>
                  <a:lnTo>
                    <a:pt x="2038375" y="262456"/>
                  </a:lnTo>
                  <a:lnTo>
                    <a:pt x="2174267" y="196842"/>
                  </a:lnTo>
                  <a:lnTo>
                    <a:pt x="2310159" y="174970"/>
                  </a:lnTo>
                  <a:lnTo>
                    <a:pt x="2446051" y="153099"/>
                  </a:lnTo>
                  <a:lnTo>
                    <a:pt x="2581942" y="109356"/>
                  </a:lnTo>
                  <a:lnTo>
                    <a:pt x="2717834" y="87485"/>
                  </a:lnTo>
                  <a:lnTo>
                    <a:pt x="2853726" y="65614"/>
                  </a:lnTo>
                  <a:lnTo>
                    <a:pt x="2989618" y="43742"/>
                  </a:lnTo>
                  <a:lnTo>
                    <a:pt x="3125509" y="21871"/>
                  </a:lnTo>
                  <a:lnTo>
                    <a:pt x="3261401" y="1968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4" name="tx34"/>
            <p:cNvSpPr/>
            <p:nvPr/>
          </p:nvSpPr>
          <p:spPr>
            <a:xfrm>
              <a:off x="1740134"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5" name="tx35"/>
            <p:cNvSpPr/>
            <p:nvPr/>
          </p:nvSpPr>
          <p:spPr>
            <a:xfrm>
              <a:off x="2419592"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4027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27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020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645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9858" y="4962912"/>
              <a:ext cx="104065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 Equatorial</a:t>
              </a:r>
            </a:p>
          </p:txBody>
        </p:sp>
        <p:sp>
          <p:nvSpPr>
            <p:cNvPr id="60" name="tx60"/>
            <p:cNvSpPr/>
            <p:nvPr/>
          </p:nvSpPr>
          <p:spPr>
            <a:xfrm>
              <a:off x="30691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3160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pl62"/>
            <p:cNvSpPr/>
            <p:nvPr/>
          </p:nvSpPr>
          <p:spPr>
            <a:xfrm>
              <a:off x="5267799" y="41185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529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08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520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241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35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464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576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52047"/>
              <a:ext cx="3397293" cy="1059919"/>
            </a:xfrm>
            <a:custGeom>
              <a:avLst/>
              <a:pathLst>
                <a:path w="3397293" h="1059919">
                  <a:moveTo>
                    <a:pt x="0" y="706612"/>
                  </a:moveTo>
                  <a:lnTo>
                    <a:pt x="135891" y="706612"/>
                  </a:lnTo>
                  <a:lnTo>
                    <a:pt x="271783" y="765497"/>
                  </a:lnTo>
                  <a:lnTo>
                    <a:pt x="407675" y="824381"/>
                  </a:lnTo>
                  <a:lnTo>
                    <a:pt x="543566" y="824381"/>
                  </a:lnTo>
                  <a:lnTo>
                    <a:pt x="679458" y="883266"/>
                  </a:lnTo>
                  <a:lnTo>
                    <a:pt x="815350" y="883266"/>
                  </a:lnTo>
                  <a:lnTo>
                    <a:pt x="951242" y="942150"/>
                  </a:lnTo>
                  <a:lnTo>
                    <a:pt x="1087133" y="1001034"/>
                  </a:lnTo>
                  <a:lnTo>
                    <a:pt x="1223025" y="1001034"/>
                  </a:lnTo>
                  <a:lnTo>
                    <a:pt x="1358917" y="1059919"/>
                  </a:lnTo>
                  <a:lnTo>
                    <a:pt x="1494809" y="942150"/>
                  </a:lnTo>
                  <a:lnTo>
                    <a:pt x="1630700" y="765497"/>
                  </a:lnTo>
                  <a:lnTo>
                    <a:pt x="1766592" y="647728"/>
                  </a:lnTo>
                  <a:lnTo>
                    <a:pt x="1902484" y="529959"/>
                  </a:lnTo>
                  <a:lnTo>
                    <a:pt x="2038375" y="706612"/>
                  </a:lnTo>
                  <a:lnTo>
                    <a:pt x="2174267" y="529959"/>
                  </a:lnTo>
                  <a:lnTo>
                    <a:pt x="2310159" y="471075"/>
                  </a:lnTo>
                  <a:lnTo>
                    <a:pt x="2446051" y="412190"/>
                  </a:lnTo>
                  <a:lnTo>
                    <a:pt x="2581942" y="294422"/>
                  </a:lnTo>
                  <a:lnTo>
                    <a:pt x="2717834" y="235537"/>
                  </a:lnTo>
                  <a:lnTo>
                    <a:pt x="2853726" y="176653"/>
                  </a:lnTo>
                  <a:lnTo>
                    <a:pt x="2989618" y="117768"/>
                  </a:lnTo>
                  <a:lnTo>
                    <a:pt x="3125509" y="58884"/>
                  </a:lnTo>
                  <a:lnTo>
                    <a:pt x="3261401" y="529959"/>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46469"/>
              <a:ext cx="3397293" cy="883266"/>
            </a:xfrm>
            <a:custGeom>
              <a:avLst/>
              <a:pathLst>
                <a:path w="3397293" h="883266">
                  <a:moveTo>
                    <a:pt x="0" y="883266"/>
                  </a:moveTo>
                  <a:lnTo>
                    <a:pt x="135891" y="824381"/>
                  </a:lnTo>
                  <a:lnTo>
                    <a:pt x="271783" y="824381"/>
                  </a:lnTo>
                  <a:lnTo>
                    <a:pt x="407675" y="765497"/>
                  </a:lnTo>
                  <a:lnTo>
                    <a:pt x="543566" y="647728"/>
                  </a:lnTo>
                  <a:lnTo>
                    <a:pt x="679458" y="529959"/>
                  </a:lnTo>
                  <a:lnTo>
                    <a:pt x="815350" y="412190"/>
                  </a:lnTo>
                  <a:lnTo>
                    <a:pt x="951242" y="412190"/>
                  </a:lnTo>
                  <a:lnTo>
                    <a:pt x="1087133" y="294422"/>
                  </a:lnTo>
                  <a:lnTo>
                    <a:pt x="1223025" y="176653"/>
                  </a:lnTo>
                  <a:lnTo>
                    <a:pt x="1358917" y="117768"/>
                  </a:lnTo>
                  <a:lnTo>
                    <a:pt x="1494809" y="117768"/>
                  </a:lnTo>
                  <a:lnTo>
                    <a:pt x="1630700" y="117768"/>
                  </a:lnTo>
                  <a:lnTo>
                    <a:pt x="1766592" y="117768"/>
                  </a:lnTo>
                  <a:lnTo>
                    <a:pt x="1902484" y="117768"/>
                  </a:lnTo>
                  <a:lnTo>
                    <a:pt x="2038375" y="117768"/>
                  </a:lnTo>
                  <a:lnTo>
                    <a:pt x="2174267" y="58884"/>
                  </a:lnTo>
                  <a:lnTo>
                    <a:pt x="2310159" y="58884"/>
                  </a:lnTo>
                  <a:lnTo>
                    <a:pt x="2446051" y="0"/>
                  </a:lnTo>
                  <a:lnTo>
                    <a:pt x="2581942" y="0"/>
                  </a:lnTo>
                  <a:lnTo>
                    <a:pt x="2717834" y="176653"/>
                  </a:lnTo>
                  <a:lnTo>
                    <a:pt x="2853726" y="294422"/>
                  </a:lnTo>
                  <a:lnTo>
                    <a:pt x="2989618" y="176653"/>
                  </a:lnTo>
                  <a:lnTo>
                    <a:pt x="3125509" y="176653"/>
                  </a:lnTo>
                  <a:lnTo>
                    <a:pt x="3261401" y="117768"/>
                  </a:lnTo>
                  <a:lnTo>
                    <a:pt x="3397293" y="11776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69816"/>
              <a:ext cx="3397293" cy="1589878"/>
            </a:xfrm>
            <a:custGeom>
              <a:avLst/>
              <a:pathLst>
                <a:path w="3397293" h="1589878">
                  <a:moveTo>
                    <a:pt x="0" y="1589878"/>
                  </a:moveTo>
                  <a:lnTo>
                    <a:pt x="135891" y="1472110"/>
                  </a:lnTo>
                  <a:lnTo>
                    <a:pt x="271783" y="1413225"/>
                  </a:lnTo>
                  <a:lnTo>
                    <a:pt x="407675" y="1177688"/>
                  </a:lnTo>
                  <a:lnTo>
                    <a:pt x="543566" y="942150"/>
                  </a:lnTo>
                  <a:lnTo>
                    <a:pt x="679458" y="706612"/>
                  </a:lnTo>
                  <a:lnTo>
                    <a:pt x="815350" y="588844"/>
                  </a:lnTo>
                  <a:lnTo>
                    <a:pt x="951242" y="588844"/>
                  </a:lnTo>
                  <a:lnTo>
                    <a:pt x="1087133" y="353306"/>
                  </a:lnTo>
                  <a:lnTo>
                    <a:pt x="1223025" y="0"/>
                  </a:lnTo>
                  <a:lnTo>
                    <a:pt x="1358917" y="176653"/>
                  </a:lnTo>
                  <a:lnTo>
                    <a:pt x="1494809" y="353306"/>
                  </a:lnTo>
                  <a:lnTo>
                    <a:pt x="1630700" y="412190"/>
                  </a:lnTo>
                  <a:lnTo>
                    <a:pt x="1766592" y="412190"/>
                  </a:lnTo>
                  <a:lnTo>
                    <a:pt x="1902484" y="471075"/>
                  </a:lnTo>
                  <a:lnTo>
                    <a:pt x="2038375" y="471075"/>
                  </a:lnTo>
                  <a:lnTo>
                    <a:pt x="2174267" y="353306"/>
                  </a:lnTo>
                  <a:lnTo>
                    <a:pt x="2310159" y="235537"/>
                  </a:lnTo>
                  <a:lnTo>
                    <a:pt x="2446051" y="235537"/>
                  </a:lnTo>
                  <a:lnTo>
                    <a:pt x="2581942" y="176653"/>
                  </a:lnTo>
                  <a:lnTo>
                    <a:pt x="2717834" y="235537"/>
                  </a:lnTo>
                  <a:lnTo>
                    <a:pt x="2853726" y="471075"/>
                  </a:lnTo>
                  <a:lnTo>
                    <a:pt x="2989618" y="471075"/>
                  </a:lnTo>
                  <a:lnTo>
                    <a:pt x="3125509" y="353306"/>
                  </a:lnTo>
                  <a:lnTo>
                    <a:pt x="3261401" y="176653"/>
                  </a:lnTo>
                  <a:lnTo>
                    <a:pt x="3397293" y="23553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4646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52047"/>
              <a:ext cx="3397293" cy="1059919"/>
            </a:xfrm>
            <a:custGeom>
              <a:avLst/>
              <a:pathLst>
                <a:path w="3397293" h="1059919">
                  <a:moveTo>
                    <a:pt x="0" y="706612"/>
                  </a:moveTo>
                  <a:lnTo>
                    <a:pt x="135891" y="706612"/>
                  </a:lnTo>
                  <a:lnTo>
                    <a:pt x="271783" y="765497"/>
                  </a:lnTo>
                  <a:lnTo>
                    <a:pt x="407675" y="824381"/>
                  </a:lnTo>
                  <a:lnTo>
                    <a:pt x="543566" y="824381"/>
                  </a:lnTo>
                  <a:lnTo>
                    <a:pt x="679458" y="883266"/>
                  </a:lnTo>
                  <a:lnTo>
                    <a:pt x="815350" y="883266"/>
                  </a:lnTo>
                  <a:lnTo>
                    <a:pt x="951242" y="942150"/>
                  </a:lnTo>
                  <a:lnTo>
                    <a:pt x="1087133" y="1001034"/>
                  </a:lnTo>
                  <a:lnTo>
                    <a:pt x="1223025" y="1001034"/>
                  </a:lnTo>
                  <a:lnTo>
                    <a:pt x="1358917" y="1059919"/>
                  </a:lnTo>
                  <a:lnTo>
                    <a:pt x="1494809" y="942150"/>
                  </a:lnTo>
                  <a:lnTo>
                    <a:pt x="1630700" y="765497"/>
                  </a:lnTo>
                  <a:lnTo>
                    <a:pt x="1766592" y="647728"/>
                  </a:lnTo>
                  <a:lnTo>
                    <a:pt x="1902484" y="529959"/>
                  </a:lnTo>
                  <a:lnTo>
                    <a:pt x="2038375" y="706612"/>
                  </a:lnTo>
                  <a:lnTo>
                    <a:pt x="2174267" y="529959"/>
                  </a:lnTo>
                  <a:lnTo>
                    <a:pt x="2310159" y="471075"/>
                  </a:lnTo>
                  <a:lnTo>
                    <a:pt x="2446051" y="412190"/>
                  </a:lnTo>
                  <a:lnTo>
                    <a:pt x="2581942" y="294422"/>
                  </a:lnTo>
                  <a:lnTo>
                    <a:pt x="2717834" y="235537"/>
                  </a:lnTo>
                  <a:lnTo>
                    <a:pt x="2853726" y="176653"/>
                  </a:lnTo>
                  <a:lnTo>
                    <a:pt x="2989618" y="117768"/>
                  </a:lnTo>
                  <a:lnTo>
                    <a:pt x="3125509" y="58884"/>
                  </a:lnTo>
                  <a:lnTo>
                    <a:pt x="3261401" y="529959"/>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57832"/>
              <a:ext cx="0" cy="800827"/>
            </a:xfrm>
            <a:custGeom>
              <a:avLst/>
              <a:pathLst>
                <a:path w="0" h="800827">
                  <a:moveTo>
                    <a:pt x="0" y="8008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57832"/>
              <a:ext cx="0" cy="977481"/>
            </a:xfrm>
            <a:custGeom>
              <a:avLst/>
              <a:pathLst>
                <a:path w="0" h="977481">
                  <a:moveTo>
                    <a:pt x="0" y="97748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57832"/>
              <a:ext cx="0" cy="1154134"/>
            </a:xfrm>
            <a:custGeom>
              <a:avLst/>
              <a:pathLst>
                <a:path w="0" h="1154134">
                  <a:moveTo>
                    <a:pt x="0" y="115413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57832"/>
              <a:ext cx="0" cy="800827"/>
            </a:xfrm>
            <a:custGeom>
              <a:avLst/>
              <a:pathLst>
                <a:path w="0" h="800827">
                  <a:moveTo>
                    <a:pt x="0" y="8008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57832"/>
              <a:ext cx="0" cy="388637"/>
            </a:xfrm>
            <a:custGeom>
              <a:avLst/>
              <a:pathLst>
                <a:path w="0" h="388637">
                  <a:moveTo>
                    <a:pt x="0" y="38863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57832"/>
              <a:ext cx="0" cy="624174"/>
            </a:xfrm>
            <a:custGeom>
              <a:avLst/>
              <a:pathLst>
                <a:path w="0" h="624174">
                  <a:moveTo>
                    <a:pt x="0" y="624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57832"/>
              <a:ext cx="0" cy="94215"/>
            </a:xfrm>
            <a:custGeom>
              <a:avLst/>
              <a:pathLst>
                <a:path w="0" h="94215">
                  <a:moveTo>
                    <a:pt x="0" y="9421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52047"/>
              <a:ext cx="3397293" cy="1059919"/>
            </a:xfrm>
            <a:custGeom>
              <a:avLst/>
              <a:pathLst>
                <a:path w="3397293" h="1059919">
                  <a:moveTo>
                    <a:pt x="0" y="706612"/>
                  </a:moveTo>
                  <a:lnTo>
                    <a:pt x="135891" y="706612"/>
                  </a:lnTo>
                  <a:lnTo>
                    <a:pt x="271783" y="765497"/>
                  </a:lnTo>
                  <a:lnTo>
                    <a:pt x="407675" y="824381"/>
                  </a:lnTo>
                  <a:lnTo>
                    <a:pt x="543566" y="824381"/>
                  </a:lnTo>
                  <a:lnTo>
                    <a:pt x="679458" y="883266"/>
                  </a:lnTo>
                  <a:lnTo>
                    <a:pt x="815350" y="883266"/>
                  </a:lnTo>
                  <a:lnTo>
                    <a:pt x="951242" y="942150"/>
                  </a:lnTo>
                  <a:lnTo>
                    <a:pt x="1087133" y="1001034"/>
                  </a:lnTo>
                  <a:lnTo>
                    <a:pt x="1223025" y="1001034"/>
                  </a:lnTo>
                  <a:lnTo>
                    <a:pt x="1358917" y="1059919"/>
                  </a:lnTo>
                  <a:lnTo>
                    <a:pt x="1494809" y="942150"/>
                  </a:lnTo>
                  <a:lnTo>
                    <a:pt x="1630700" y="765497"/>
                  </a:lnTo>
                  <a:lnTo>
                    <a:pt x="1766592" y="647728"/>
                  </a:lnTo>
                  <a:lnTo>
                    <a:pt x="1902484" y="529959"/>
                  </a:lnTo>
                  <a:lnTo>
                    <a:pt x="2038375" y="706612"/>
                  </a:lnTo>
                  <a:lnTo>
                    <a:pt x="2174267" y="529959"/>
                  </a:lnTo>
                  <a:lnTo>
                    <a:pt x="2310159" y="471075"/>
                  </a:lnTo>
                  <a:lnTo>
                    <a:pt x="2446051" y="412190"/>
                  </a:lnTo>
                  <a:lnTo>
                    <a:pt x="2581942" y="294422"/>
                  </a:lnTo>
                  <a:lnTo>
                    <a:pt x="2717834" y="235537"/>
                  </a:lnTo>
                  <a:lnTo>
                    <a:pt x="2853726" y="176653"/>
                  </a:lnTo>
                  <a:lnTo>
                    <a:pt x="2989618" y="117768"/>
                  </a:lnTo>
                  <a:lnTo>
                    <a:pt x="3125509" y="58884"/>
                  </a:lnTo>
                  <a:lnTo>
                    <a:pt x="3261401" y="529959"/>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89469" y="219648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38783" y="219383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718241" y="219378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4" name="tx94"/>
            <p:cNvSpPr/>
            <p:nvPr/>
          </p:nvSpPr>
          <p:spPr>
            <a:xfrm>
              <a:off x="7427845" y="219648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989462" y="2193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19547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804812" y="219521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902429" y="27251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6662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720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1831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943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055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2" name="pl112"/>
            <p:cNvSpPr/>
            <p:nvPr/>
          </p:nvSpPr>
          <p:spPr>
            <a:xfrm>
              <a:off x="57194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194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11874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8812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86556" y="4962912"/>
              <a:ext cx="104065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 Equatorial</a:t>
              </a:r>
            </a:p>
          </p:txBody>
        </p:sp>
        <p:sp>
          <p:nvSpPr>
            <p:cNvPr id="117" name="tx117"/>
            <p:cNvSpPr/>
            <p:nvPr/>
          </p:nvSpPr>
          <p:spPr>
            <a:xfrm>
              <a:off x="73858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148301"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0" name="pl120"/>
            <p:cNvSpPr/>
            <p:nvPr/>
          </p:nvSpPr>
          <p:spPr>
            <a:xfrm>
              <a:off x="27483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6106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4730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1795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0418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6233019" cy="114824"/>
            </a:xfrm>
            <a:prstGeom prst="rect">
              <a:avLst/>
            </a:prstGeom>
            <a:solidFill>
              <a:srgbClr val="E2231A">
                <a:alpha val="80000"/>
              </a:srgbClr>
            </a:solidFill>
          </p:spPr>
          <p:txBody>
            <a:bodyPr/>
            <a:lstStyle/>
            <a:p/>
          </p:txBody>
        </p:sp>
        <p:sp>
          <p:nvSpPr>
            <p:cNvPr id="130" name="rc130"/>
            <p:cNvSpPr/>
            <p:nvPr/>
          </p:nvSpPr>
          <p:spPr>
            <a:xfrm>
              <a:off x="1317178" y="5743865"/>
              <a:ext cx="7321564" cy="114824"/>
            </a:xfrm>
            <a:prstGeom prst="rect">
              <a:avLst/>
            </a:prstGeom>
            <a:solidFill>
              <a:srgbClr val="E2231A">
                <a:alpha val="80000"/>
              </a:srgbClr>
            </a:solidFill>
          </p:spPr>
          <p:txBody>
            <a:bodyPr/>
            <a:lstStyle/>
            <a:p/>
          </p:txBody>
        </p:sp>
        <p:sp>
          <p:nvSpPr>
            <p:cNvPr id="131" name="rc131"/>
            <p:cNvSpPr/>
            <p:nvPr/>
          </p:nvSpPr>
          <p:spPr>
            <a:xfrm>
              <a:off x="1317178" y="5600334"/>
              <a:ext cx="5984854"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75222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661456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951100" y="5329993"/>
              <a:ext cx="4761309" cy="1399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bebés sem proteção contra o sarampo, 2019, 2024 e 2025</a:t>
              </a:r>
            </a:p>
          </p:txBody>
        </p:sp>
        <p:sp>
          <p:nvSpPr>
            <p:cNvPr id="139" name="tx139"/>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0" name="tx140"/>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vacina MCV1 na Guiné Equatorial (62 %) era 22 pontos percentuais inferior à média global (84 %) e 2 pontos percentuais inferior à média de todos os países da iniciativa « WCAR » (64 %).
A cobertura nacional da MCV1 foi 5 pontos percentuais superior à de 2019 (57%).
Isto equivale a 21 000 crianças não vacinadas em 2025, em comparação com 22 000 crianças não vacinadas em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vacina MCV1 na Guiné Equatorial foi de 62% — um valor 5 pontos percentuais superior ao de 2019 e inferior às médias globais e regionais.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MCV1 nos países da WCAR, da cobertura mais baixa à mais alta, e a classificação dos 10 países com o maior número de crianças não vacinadas, com base em números absolutos.
Em 2025, a Guiné Equatorial ocupou o 7.º lugar entre 24 países no que diz respeito à cobertura mais baixa da vacina MCV1 (com base em classificações empatadas).
A Guiné Equatorial não figurava entre os 10 países com o maior número de crianças não vacinadas.
Nota: Os países com grandes coortes podem ter um número elevado de crianças não 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Guiné Equatorial figurava entre os países com maior cobertura e não se encontrava entre os 10 países com maior número de crianças não vacinadas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33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39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845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52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86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92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798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05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037662"/>
              <a:ext cx="239888" cy="270359"/>
            </a:xfrm>
            <a:prstGeom prst="rect">
              <a:avLst/>
            </a:prstGeom>
            <a:solidFill>
              <a:srgbClr val="80BD41">
                <a:alpha val="100000"/>
              </a:srgbClr>
            </a:solidFill>
          </p:spPr>
          <p:txBody>
            <a:bodyPr/>
            <a:lstStyle/>
            <a:p/>
          </p:txBody>
        </p:sp>
        <p:sp>
          <p:nvSpPr>
            <p:cNvPr id="26" name="rc26"/>
            <p:cNvSpPr/>
            <p:nvPr/>
          </p:nvSpPr>
          <p:spPr>
            <a:xfrm>
              <a:off x="1296273" y="3767505"/>
              <a:ext cx="239888" cy="270156"/>
            </a:xfrm>
            <a:prstGeom prst="rect">
              <a:avLst/>
            </a:prstGeom>
            <a:solidFill>
              <a:srgbClr val="E2231A">
                <a:alpha val="100000"/>
              </a:srgbClr>
            </a:solidFill>
          </p:spPr>
          <p:txBody>
            <a:bodyPr/>
            <a:lstStyle/>
            <a:p/>
          </p:txBody>
        </p:sp>
        <p:sp>
          <p:nvSpPr>
            <p:cNvPr id="27" name="rc27"/>
            <p:cNvSpPr/>
            <p:nvPr/>
          </p:nvSpPr>
          <p:spPr>
            <a:xfrm>
              <a:off x="1562816" y="4022021"/>
              <a:ext cx="239888" cy="286000"/>
            </a:xfrm>
            <a:prstGeom prst="rect">
              <a:avLst/>
            </a:prstGeom>
            <a:solidFill>
              <a:srgbClr val="80BD41">
                <a:alpha val="100000"/>
              </a:srgbClr>
            </a:solidFill>
          </p:spPr>
          <p:txBody>
            <a:bodyPr/>
            <a:lstStyle/>
            <a:p/>
          </p:txBody>
        </p:sp>
        <p:sp>
          <p:nvSpPr>
            <p:cNvPr id="28" name="rc28"/>
            <p:cNvSpPr/>
            <p:nvPr/>
          </p:nvSpPr>
          <p:spPr>
            <a:xfrm>
              <a:off x="1562816" y="3736021"/>
              <a:ext cx="239888" cy="286000"/>
            </a:xfrm>
            <a:prstGeom prst="rect">
              <a:avLst/>
            </a:prstGeom>
            <a:solidFill>
              <a:srgbClr val="E2231A">
                <a:alpha val="100000"/>
              </a:srgbClr>
            </a:solidFill>
          </p:spPr>
          <p:txBody>
            <a:bodyPr/>
            <a:lstStyle/>
            <a:p/>
          </p:txBody>
        </p:sp>
        <p:sp>
          <p:nvSpPr>
            <p:cNvPr id="29" name="rc29"/>
            <p:cNvSpPr/>
            <p:nvPr/>
          </p:nvSpPr>
          <p:spPr>
            <a:xfrm>
              <a:off x="1829360" y="4011052"/>
              <a:ext cx="239888" cy="296969"/>
            </a:xfrm>
            <a:prstGeom prst="rect">
              <a:avLst/>
            </a:prstGeom>
            <a:solidFill>
              <a:srgbClr val="80BD41">
                <a:alpha val="100000"/>
              </a:srgbClr>
            </a:solidFill>
          </p:spPr>
          <p:txBody>
            <a:bodyPr/>
            <a:lstStyle/>
            <a:p/>
          </p:txBody>
        </p:sp>
        <p:sp>
          <p:nvSpPr>
            <p:cNvPr id="30" name="rc30"/>
            <p:cNvSpPr/>
            <p:nvPr/>
          </p:nvSpPr>
          <p:spPr>
            <a:xfrm>
              <a:off x="1829360" y="3702099"/>
              <a:ext cx="239888" cy="308953"/>
            </a:xfrm>
            <a:prstGeom prst="rect">
              <a:avLst/>
            </a:prstGeom>
            <a:solidFill>
              <a:srgbClr val="E2231A">
                <a:alpha val="100000"/>
              </a:srgbClr>
            </a:solidFill>
          </p:spPr>
          <p:txBody>
            <a:bodyPr/>
            <a:lstStyle/>
            <a:p/>
          </p:txBody>
        </p:sp>
        <p:sp>
          <p:nvSpPr>
            <p:cNvPr id="31" name="rc31"/>
            <p:cNvSpPr/>
            <p:nvPr/>
          </p:nvSpPr>
          <p:spPr>
            <a:xfrm>
              <a:off x="2095903" y="3999880"/>
              <a:ext cx="239888" cy="308140"/>
            </a:xfrm>
            <a:prstGeom prst="rect">
              <a:avLst/>
            </a:prstGeom>
            <a:solidFill>
              <a:srgbClr val="80BD41">
                <a:alpha val="100000"/>
              </a:srgbClr>
            </a:solidFill>
          </p:spPr>
          <p:txBody>
            <a:bodyPr/>
            <a:lstStyle/>
            <a:p/>
          </p:txBody>
        </p:sp>
        <p:sp>
          <p:nvSpPr>
            <p:cNvPr id="32" name="rc32"/>
            <p:cNvSpPr/>
            <p:nvPr/>
          </p:nvSpPr>
          <p:spPr>
            <a:xfrm>
              <a:off x="2095903" y="3665942"/>
              <a:ext cx="239888" cy="333937"/>
            </a:xfrm>
            <a:prstGeom prst="rect">
              <a:avLst/>
            </a:prstGeom>
            <a:solidFill>
              <a:srgbClr val="E2231A">
                <a:alpha val="100000"/>
              </a:srgbClr>
            </a:solidFill>
          </p:spPr>
          <p:txBody>
            <a:bodyPr/>
            <a:lstStyle/>
            <a:p/>
          </p:txBody>
        </p:sp>
        <p:sp>
          <p:nvSpPr>
            <p:cNvPr id="33" name="rc33"/>
            <p:cNvSpPr/>
            <p:nvPr/>
          </p:nvSpPr>
          <p:spPr>
            <a:xfrm>
              <a:off x="2362446" y="3981599"/>
              <a:ext cx="239888" cy="326422"/>
            </a:xfrm>
            <a:prstGeom prst="rect">
              <a:avLst/>
            </a:prstGeom>
            <a:solidFill>
              <a:srgbClr val="80BD41">
                <a:alpha val="100000"/>
              </a:srgbClr>
            </a:solidFill>
          </p:spPr>
          <p:txBody>
            <a:bodyPr/>
            <a:lstStyle/>
            <a:p/>
          </p:txBody>
        </p:sp>
        <p:sp>
          <p:nvSpPr>
            <p:cNvPr id="34" name="rc34"/>
            <p:cNvSpPr/>
            <p:nvPr/>
          </p:nvSpPr>
          <p:spPr>
            <a:xfrm>
              <a:off x="2362446" y="3627958"/>
              <a:ext cx="239888" cy="353640"/>
            </a:xfrm>
            <a:prstGeom prst="rect">
              <a:avLst/>
            </a:prstGeom>
            <a:solidFill>
              <a:srgbClr val="E2231A">
                <a:alpha val="100000"/>
              </a:srgbClr>
            </a:solidFill>
          </p:spPr>
          <p:txBody>
            <a:bodyPr/>
            <a:lstStyle/>
            <a:p/>
          </p:txBody>
        </p:sp>
        <p:sp>
          <p:nvSpPr>
            <p:cNvPr id="35" name="rc35"/>
            <p:cNvSpPr/>
            <p:nvPr/>
          </p:nvSpPr>
          <p:spPr>
            <a:xfrm>
              <a:off x="2628989" y="3970224"/>
              <a:ext cx="239888" cy="337797"/>
            </a:xfrm>
            <a:prstGeom prst="rect">
              <a:avLst/>
            </a:prstGeom>
            <a:solidFill>
              <a:srgbClr val="80BD41">
                <a:alpha val="100000"/>
              </a:srgbClr>
            </a:solidFill>
          </p:spPr>
          <p:txBody>
            <a:bodyPr/>
            <a:lstStyle/>
            <a:p/>
          </p:txBody>
        </p:sp>
        <p:sp>
          <p:nvSpPr>
            <p:cNvPr id="36" name="rc36"/>
            <p:cNvSpPr/>
            <p:nvPr/>
          </p:nvSpPr>
          <p:spPr>
            <a:xfrm>
              <a:off x="2628989" y="3589364"/>
              <a:ext cx="239888" cy="380859"/>
            </a:xfrm>
            <a:prstGeom prst="rect">
              <a:avLst/>
            </a:prstGeom>
            <a:solidFill>
              <a:srgbClr val="E2231A">
                <a:alpha val="100000"/>
              </a:srgbClr>
            </a:solidFill>
          </p:spPr>
          <p:txBody>
            <a:bodyPr/>
            <a:lstStyle/>
            <a:p/>
          </p:txBody>
        </p:sp>
        <p:sp>
          <p:nvSpPr>
            <p:cNvPr id="37" name="rc37"/>
            <p:cNvSpPr/>
            <p:nvPr/>
          </p:nvSpPr>
          <p:spPr>
            <a:xfrm>
              <a:off x="2895532" y="3956208"/>
              <a:ext cx="239888" cy="351812"/>
            </a:xfrm>
            <a:prstGeom prst="rect">
              <a:avLst/>
            </a:prstGeom>
            <a:solidFill>
              <a:srgbClr val="80BD41">
                <a:alpha val="100000"/>
              </a:srgbClr>
            </a:solidFill>
          </p:spPr>
          <p:txBody>
            <a:bodyPr/>
            <a:lstStyle/>
            <a:p/>
          </p:txBody>
        </p:sp>
        <p:sp>
          <p:nvSpPr>
            <p:cNvPr id="38" name="rc38"/>
            <p:cNvSpPr/>
            <p:nvPr/>
          </p:nvSpPr>
          <p:spPr>
            <a:xfrm>
              <a:off x="2895532" y="3559505"/>
              <a:ext cx="239888" cy="396703"/>
            </a:xfrm>
            <a:prstGeom prst="rect">
              <a:avLst/>
            </a:prstGeom>
            <a:solidFill>
              <a:srgbClr val="E2231A">
                <a:alpha val="100000"/>
              </a:srgbClr>
            </a:solidFill>
          </p:spPr>
          <p:txBody>
            <a:bodyPr/>
            <a:lstStyle/>
            <a:p/>
          </p:txBody>
        </p:sp>
        <p:sp>
          <p:nvSpPr>
            <p:cNvPr id="39" name="rc39"/>
            <p:cNvSpPr/>
            <p:nvPr/>
          </p:nvSpPr>
          <p:spPr>
            <a:xfrm>
              <a:off x="3162075" y="3949708"/>
              <a:ext cx="239888" cy="358312"/>
            </a:xfrm>
            <a:prstGeom prst="rect">
              <a:avLst/>
            </a:prstGeom>
            <a:solidFill>
              <a:srgbClr val="80BD41">
                <a:alpha val="100000"/>
              </a:srgbClr>
            </a:solidFill>
          </p:spPr>
          <p:txBody>
            <a:bodyPr/>
            <a:lstStyle/>
            <a:p/>
          </p:txBody>
        </p:sp>
        <p:sp>
          <p:nvSpPr>
            <p:cNvPr id="40" name="rc40"/>
            <p:cNvSpPr/>
            <p:nvPr/>
          </p:nvSpPr>
          <p:spPr>
            <a:xfrm>
              <a:off x="3162075" y="3529239"/>
              <a:ext cx="239888" cy="420469"/>
            </a:xfrm>
            <a:prstGeom prst="rect">
              <a:avLst/>
            </a:prstGeom>
            <a:solidFill>
              <a:srgbClr val="E2231A">
                <a:alpha val="100000"/>
              </a:srgbClr>
            </a:solidFill>
          </p:spPr>
          <p:txBody>
            <a:bodyPr/>
            <a:lstStyle/>
            <a:p/>
          </p:txBody>
        </p:sp>
        <p:sp>
          <p:nvSpPr>
            <p:cNvPr id="41" name="rc41"/>
            <p:cNvSpPr/>
            <p:nvPr/>
          </p:nvSpPr>
          <p:spPr>
            <a:xfrm>
              <a:off x="3428618" y="3944021"/>
              <a:ext cx="239888" cy="364000"/>
            </a:xfrm>
            <a:prstGeom prst="rect">
              <a:avLst/>
            </a:prstGeom>
            <a:solidFill>
              <a:srgbClr val="80BD41">
                <a:alpha val="100000"/>
              </a:srgbClr>
            </a:solidFill>
          </p:spPr>
          <p:txBody>
            <a:bodyPr/>
            <a:lstStyle/>
            <a:p/>
          </p:txBody>
        </p:sp>
        <p:sp>
          <p:nvSpPr>
            <p:cNvPr id="42" name="rc42"/>
            <p:cNvSpPr/>
            <p:nvPr/>
          </p:nvSpPr>
          <p:spPr>
            <a:xfrm>
              <a:off x="3428618" y="3499177"/>
              <a:ext cx="239888" cy="444844"/>
            </a:xfrm>
            <a:prstGeom prst="rect">
              <a:avLst/>
            </a:prstGeom>
            <a:solidFill>
              <a:srgbClr val="E2231A">
                <a:alpha val="100000"/>
              </a:srgbClr>
            </a:solidFill>
          </p:spPr>
          <p:txBody>
            <a:bodyPr/>
            <a:lstStyle/>
            <a:p/>
          </p:txBody>
        </p:sp>
        <p:sp>
          <p:nvSpPr>
            <p:cNvPr id="43" name="rc43"/>
            <p:cNvSpPr/>
            <p:nvPr/>
          </p:nvSpPr>
          <p:spPr>
            <a:xfrm>
              <a:off x="3695161" y="3930615"/>
              <a:ext cx="239888" cy="377406"/>
            </a:xfrm>
            <a:prstGeom prst="rect">
              <a:avLst/>
            </a:prstGeom>
            <a:solidFill>
              <a:srgbClr val="80BD41">
                <a:alpha val="100000"/>
              </a:srgbClr>
            </a:solidFill>
          </p:spPr>
          <p:txBody>
            <a:bodyPr/>
            <a:lstStyle/>
            <a:p/>
          </p:txBody>
        </p:sp>
        <p:sp>
          <p:nvSpPr>
            <p:cNvPr id="44" name="rc44"/>
            <p:cNvSpPr/>
            <p:nvPr/>
          </p:nvSpPr>
          <p:spPr>
            <a:xfrm>
              <a:off x="3695161" y="3469317"/>
              <a:ext cx="239888" cy="461297"/>
            </a:xfrm>
            <a:prstGeom prst="rect">
              <a:avLst/>
            </a:prstGeom>
            <a:solidFill>
              <a:srgbClr val="E2231A">
                <a:alpha val="100000"/>
              </a:srgbClr>
            </a:solidFill>
          </p:spPr>
          <p:txBody>
            <a:bodyPr/>
            <a:lstStyle/>
            <a:p/>
          </p:txBody>
        </p:sp>
        <p:sp>
          <p:nvSpPr>
            <p:cNvPr id="45" name="rc45"/>
            <p:cNvSpPr/>
            <p:nvPr/>
          </p:nvSpPr>
          <p:spPr>
            <a:xfrm>
              <a:off x="3961705" y="3926349"/>
              <a:ext cx="239888" cy="381672"/>
            </a:xfrm>
            <a:prstGeom prst="rect">
              <a:avLst/>
            </a:prstGeom>
            <a:solidFill>
              <a:srgbClr val="80BD41">
                <a:alpha val="100000"/>
              </a:srgbClr>
            </a:solidFill>
          </p:spPr>
          <p:txBody>
            <a:bodyPr/>
            <a:lstStyle/>
            <a:p/>
          </p:txBody>
        </p:sp>
        <p:sp>
          <p:nvSpPr>
            <p:cNvPr id="46" name="rc46"/>
            <p:cNvSpPr/>
            <p:nvPr/>
          </p:nvSpPr>
          <p:spPr>
            <a:xfrm>
              <a:off x="3961705" y="3440474"/>
              <a:ext cx="239888" cy="485875"/>
            </a:xfrm>
            <a:prstGeom prst="rect">
              <a:avLst/>
            </a:prstGeom>
            <a:solidFill>
              <a:srgbClr val="E2231A">
                <a:alpha val="100000"/>
              </a:srgbClr>
            </a:solidFill>
          </p:spPr>
          <p:txBody>
            <a:bodyPr/>
            <a:lstStyle/>
            <a:p/>
          </p:txBody>
        </p:sp>
        <p:sp>
          <p:nvSpPr>
            <p:cNvPr id="47" name="rc47"/>
            <p:cNvSpPr/>
            <p:nvPr/>
          </p:nvSpPr>
          <p:spPr>
            <a:xfrm>
              <a:off x="4228248" y="3896490"/>
              <a:ext cx="239888" cy="411531"/>
            </a:xfrm>
            <a:prstGeom prst="rect">
              <a:avLst/>
            </a:prstGeom>
            <a:solidFill>
              <a:srgbClr val="80BD41">
                <a:alpha val="100000"/>
              </a:srgbClr>
            </a:solidFill>
          </p:spPr>
          <p:txBody>
            <a:bodyPr/>
            <a:lstStyle/>
            <a:p/>
          </p:txBody>
        </p:sp>
        <p:sp>
          <p:nvSpPr>
            <p:cNvPr id="48" name="rc48"/>
            <p:cNvSpPr/>
            <p:nvPr/>
          </p:nvSpPr>
          <p:spPr>
            <a:xfrm>
              <a:off x="4228248" y="3413458"/>
              <a:ext cx="239888" cy="483031"/>
            </a:xfrm>
            <a:prstGeom prst="rect">
              <a:avLst/>
            </a:prstGeom>
            <a:solidFill>
              <a:srgbClr val="E2231A">
                <a:alpha val="100000"/>
              </a:srgbClr>
            </a:solidFill>
          </p:spPr>
          <p:txBody>
            <a:bodyPr/>
            <a:lstStyle/>
            <a:p/>
          </p:txBody>
        </p:sp>
        <p:sp>
          <p:nvSpPr>
            <p:cNvPr id="49" name="rc49"/>
            <p:cNvSpPr/>
            <p:nvPr/>
          </p:nvSpPr>
          <p:spPr>
            <a:xfrm>
              <a:off x="4494791" y="3859724"/>
              <a:ext cx="239888" cy="448297"/>
            </a:xfrm>
            <a:prstGeom prst="rect">
              <a:avLst/>
            </a:prstGeom>
            <a:solidFill>
              <a:srgbClr val="80BD41">
                <a:alpha val="100000"/>
              </a:srgbClr>
            </a:solidFill>
          </p:spPr>
          <p:txBody>
            <a:bodyPr/>
            <a:lstStyle/>
            <a:p/>
          </p:txBody>
        </p:sp>
        <p:sp>
          <p:nvSpPr>
            <p:cNvPr id="50" name="rc50"/>
            <p:cNvSpPr/>
            <p:nvPr/>
          </p:nvSpPr>
          <p:spPr>
            <a:xfrm>
              <a:off x="4494791" y="3393145"/>
              <a:ext cx="239888" cy="466578"/>
            </a:xfrm>
            <a:prstGeom prst="rect">
              <a:avLst/>
            </a:prstGeom>
            <a:solidFill>
              <a:srgbClr val="E2231A">
                <a:alpha val="100000"/>
              </a:srgbClr>
            </a:solidFill>
          </p:spPr>
          <p:txBody>
            <a:bodyPr/>
            <a:lstStyle/>
            <a:p/>
          </p:txBody>
        </p:sp>
        <p:sp>
          <p:nvSpPr>
            <p:cNvPr id="51" name="rc51"/>
            <p:cNvSpPr/>
            <p:nvPr/>
          </p:nvSpPr>
          <p:spPr>
            <a:xfrm>
              <a:off x="4761334" y="3831693"/>
              <a:ext cx="239888" cy="476328"/>
            </a:xfrm>
            <a:prstGeom prst="rect">
              <a:avLst/>
            </a:prstGeom>
            <a:solidFill>
              <a:srgbClr val="80BD41">
                <a:alpha val="100000"/>
              </a:srgbClr>
            </a:solidFill>
          </p:spPr>
          <p:txBody>
            <a:bodyPr/>
            <a:lstStyle/>
            <a:p/>
          </p:txBody>
        </p:sp>
        <p:sp>
          <p:nvSpPr>
            <p:cNvPr id="52" name="rc52"/>
            <p:cNvSpPr/>
            <p:nvPr/>
          </p:nvSpPr>
          <p:spPr>
            <a:xfrm>
              <a:off x="4761334" y="3374052"/>
              <a:ext cx="239888" cy="457641"/>
            </a:xfrm>
            <a:prstGeom prst="rect">
              <a:avLst/>
            </a:prstGeom>
            <a:solidFill>
              <a:srgbClr val="E2231A">
                <a:alpha val="100000"/>
              </a:srgbClr>
            </a:solidFill>
          </p:spPr>
          <p:txBody>
            <a:bodyPr/>
            <a:lstStyle/>
            <a:p/>
          </p:txBody>
        </p:sp>
        <p:sp>
          <p:nvSpPr>
            <p:cNvPr id="53" name="rc53"/>
            <p:cNvSpPr/>
            <p:nvPr/>
          </p:nvSpPr>
          <p:spPr>
            <a:xfrm>
              <a:off x="5027877" y="3803458"/>
              <a:ext cx="239888" cy="504562"/>
            </a:xfrm>
            <a:prstGeom prst="rect">
              <a:avLst/>
            </a:prstGeom>
            <a:solidFill>
              <a:srgbClr val="80BD41">
                <a:alpha val="100000"/>
              </a:srgbClr>
            </a:solidFill>
          </p:spPr>
          <p:txBody>
            <a:bodyPr/>
            <a:lstStyle/>
            <a:p/>
          </p:txBody>
        </p:sp>
        <p:sp>
          <p:nvSpPr>
            <p:cNvPr id="54" name="rc54"/>
            <p:cNvSpPr/>
            <p:nvPr/>
          </p:nvSpPr>
          <p:spPr>
            <a:xfrm>
              <a:off x="5027877" y="3355973"/>
              <a:ext cx="239888" cy="447484"/>
            </a:xfrm>
            <a:prstGeom prst="rect">
              <a:avLst/>
            </a:prstGeom>
            <a:solidFill>
              <a:srgbClr val="E2231A">
                <a:alpha val="100000"/>
              </a:srgbClr>
            </a:solidFill>
          </p:spPr>
          <p:txBody>
            <a:bodyPr/>
            <a:lstStyle/>
            <a:p/>
          </p:txBody>
        </p:sp>
        <p:sp>
          <p:nvSpPr>
            <p:cNvPr id="55" name="rc55"/>
            <p:cNvSpPr/>
            <p:nvPr/>
          </p:nvSpPr>
          <p:spPr>
            <a:xfrm>
              <a:off x="5294420" y="3823568"/>
              <a:ext cx="239888" cy="484453"/>
            </a:xfrm>
            <a:prstGeom prst="rect">
              <a:avLst/>
            </a:prstGeom>
            <a:solidFill>
              <a:srgbClr val="80BD41">
                <a:alpha val="100000"/>
              </a:srgbClr>
            </a:solidFill>
          </p:spPr>
          <p:txBody>
            <a:bodyPr/>
            <a:lstStyle/>
            <a:p/>
          </p:txBody>
        </p:sp>
        <p:sp>
          <p:nvSpPr>
            <p:cNvPr id="56" name="rc56"/>
            <p:cNvSpPr/>
            <p:nvPr/>
          </p:nvSpPr>
          <p:spPr>
            <a:xfrm>
              <a:off x="5294420" y="3339114"/>
              <a:ext cx="239888" cy="484453"/>
            </a:xfrm>
            <a:prstGeom prst="rect">
              <a:avLst/>
            </a:prstGeom>
            <a:solidFill>
              <a:srgbClr val="E2231A">
                <a:alpha val="100000"/>
              </a:srgbClr>
            </a:solidFill>
          </p:spPr>
          <p:txBody>
            <a:bodyPr/>
            <a:lstStyle/>
            <a:p/>
          </p:txBody>
        </p:sp>
        <p:sp>
          <p:nvSpPr>
            <p:cNvPr id="57" name="rc57"/>
            <p:cNvSpPr/>
            <p:nvPr/>
          </p:nvSpPr>
          <p:spPr>
            <a:xfrm>
              <a:off x="5560963" y="3786193"/>
              <a:ext cx="239888" cy="521828"/>
            </a:xfrm>
            <a:prstGeom prst="rect">
              <a:avLst/>
            </a:prstGeom>
            <a:solidFill>
              <a:srgbClr val="80BD41">
                <a:alpha val="100000"/>
              </a:srgbClr>
            </a:solidFill>
          </p:spPr>
          <p:txBody>
            <a:bodyPr/>
            <a:lstStyle/>
            <a:p/>
          </p:txBody>
        </p:sp>
        <p:sp>
          <p:nvSpPr>
            <p:cNvPr id="58" name="rc58"/>
            <p:cNvSpPr/>
            <p:nvPr/>
          </p:nvSpPr>
          <p:spPr>
            <a:xfrm>
              <a:off x="5560963" y="3323473"/>
              <a:ext cx="239888" cy="462719"/>
            </a:xfrm>
            <a:prstGeom prst="rect">
              <a:avLst/>
            </a:prstGeom>
            <a:solidFill>
              <a:srgbClr val="E2231A">
                <a:alpha val="100000"/>
              </a:srgbClr>
            </a:solidFill>
          </p:spPr>
          <p:txBody>
            <a:bodyPr/>
            <a:lstStyle/>
            <a:p/>
          </p:txBody>
        </p:sp>
        <p:sp>
          <p:nvSpPr>
            <p:cNvPr id="59" name="rc59"/>
            <p:cNvSpPr/>
            <p:nvPr/>
          </p:nvSpPr>
          <p:spPr>
            <a:xfrm>
              <a:off x="5827506" y="3768521"/>
              <a:ext cx="239888" cy="539500"/>
            </a:xfrm>
            <a:prstGeom prst="rect">
              <a:avLst/>
            </a:prstGeom>
            <a:solidFill>
              <a:srgbClr val="80BD41">
                <a:alpha val="100000"/>
              </a:srgbClr>
            </a:solidFill>
          </p:spPr>
          <p:txBody>
            <a:bodyPr/>
            <a:lstStyle/>
            <a:p/>
          </p:txBody>
        </p:sp>
        <p:sp>
          <p:nvSpPr>
            <p:cNvPr id="60" name="rc60"/>
            <p:cNvSpPr/>
            <p:nvPr/>
          </p:nvSpPr>
          <p:spPr>
            <a:xfrm>
              <a:off x="5827506" y="3308848"/>
              <a:ext cx="239888" cy="459672"/>
            </a:xfrm>
            <a:prstGeom prst="rect">
              <a:avLst/>
            </a:prstGeom>
            <a:solidFill>
              <a:srgbClr val="E2231A">
                <a:alpha val="100000"/>
              </a:srgbClr>
            </a:solidFill>
          </p:spPr>
          <p:txBody>
            <a:bodyPr/>
            <a:lstStyle/>
            <a:p/>
          </p:txBody>
        </p:sp>
        <p:sp>
          <p:nvSpPr>
            <p:cNvPr id="61" name="rc61"/>
            <p:cNvSpPr/>
            <p:nvPr/>
          </p:nvSpPr>
          <p:spPr>
            <a:xfrm>
              <a:off x="6094049" y="3750443"/>
              <a:ext cx="239888" cy="557578"/>
            </a:xfrm>
            <a:prstGeom prst="rect">
              <a:avLst/>
            </a:prstGeom>
            <a:solidFill>
              <a:srgbClr val="80BD41">
                <a:alpha val="100000"/>
              </a:srgbClr>
            </a:solidFill>
          </p:spPr>
          <p:txBody>
            <a:bodyPr/>
            <a:lstStyle/>
            <a:p/>
          </p:txBody>
        </p:sp>
        <p:sp>
          <p:nvSpPr>
            <p:cNvPr id="62" name="rc62"/>
            <p:cNvSpPr/>
            <p:nvPr/>
          </p:nvSpPr>
          <p:spPr>
            <a:xfrm>
              <a:off x="6094049" y="3294223"/>
              <a:ext cx="239888" cy="456219"/>
            </a:xfrm>
            <a:prstGeom prst="rect">
              <a:avLst/>
            </a:prstGeom>
            <a:solidFill>
              <a:srgbClr val="E2231A">
                <a:alpha val="100000"/>
              </a:srgbClr>
            </a:solidFill>
          </p:spPr>
          <p:txBody>
            <a:bodyPr/>
            <a:lstStyle/>
            <a:p/>
          </p:txBody>
        </p:sp>
        <p:sp>
          <p:nvSpPr>
            <p:cNvPr id="63" name="rc63"/>
            <p:cNvSpPr/>
            <p:nvPr/>
          </p:nvSpPr>
          <p:spPr>
            <a:xfrm>
              <a:off x="6360593" y="3721599"/>
              <a:ext cx="239888" cy="586422"/>
            </a:xfrm>
            <a:prstGeom prst="rect">
              <a:avLst/>
            </a:prstGeom>
            <a:solidFill>
              <a:srgbClr val="80BD41">
                <a:alpha val="100000"/>
              </a:srgbClr>
            </a:solidFill>
          </p:spPr>
          <p:txBody>
            <a:bodyPr/>
            <a:lstStyle/>
            <a:p/>
          </p:txBody>
        </p:sp>
        <p:sp>
          <p:nvSpPr>
            <p:cNvPr id="64" name="rc64"/>
            <p:cNvSpPr/>
            <p:nvPr/>
          </p:nvSpPr>
          <p:spPr>
            <a:xfrm>
              <a:off x="6360593" y="3279192"/>
              <a:ext cx="239888" cy="442406"/>
            </a:xfrm>
            <a:prstGeom prst="rect">
              <a:avLst/>
            </a:prstGeom>
            <a:solidFill>
              <a:srgbClr val="E2231A">
                <a:alpha val="100000"/>
              </a:srgbClr>
            </a:solidFill>
          </p:spPr>
          <p:txBody>
            <a:bodyPr/>
            <a:lstStyle/>
            <a:p/>
          </p:txBody>
        </p:sp>
        <p:sp>
          <p:nvSpPr>
            <p:cNvPr id="65" name="rc65"/>
            <p:cNvSpPr/>
            <p:nvPr/>
          </p:nvSpPr>
          <p:spPr>
            <a:xfrm>
              <a:off x="6627136" y="3702505"/>
              <a:ext cx="239888" cy="605516"/>
            </a:xfrm>
            <a:prstGeom prst="rect">
              <a:avLst/>
            </a:prstGeom>
            <a:solidFill>
              <a:srgbClr val="80BD41">
                <a:alpha val="100000"/>
              </a:srgbClr>
            </a:solidFill>
          </p:spPr>
          <p:txBody>
            <a:bodyPr/>
            <a:lstStyle/>
            <a:p/>
          </p:txBody>
        </p:sp>
        <p:sp>
          <p:nvSpPr>
            <p:cNvPr id="66" name="rc66"/>
            <p:cNvSpPr/>
            <p:nvPr/>
          </p:nvSpPr>
          <p:spPr>
            <a:xfrm>
              <a:off x="6627136" y="3263958"/>
              <a:ext cx="239888" cy="438547"/>
            </a:xfrm>
            <a:prstGeom prst="rect">
              <a:avLst/>
            </a:prstGeom>
            <a:solidFill>
              <a:srgbClr val="E2231A">
                <a:alpha val="100000"/>
              </a:srgbClr>
            </a:solidFill>
          </p:spPr>
          <p:txBody>
            <a:bodyPr/>
            <a:lstStyle/>
            <a:p/>
          </p:txBody>
        </p:sp>
        <p:sp>
          <p:nvSpPr>
            <p:cNvPr id="67" name="rc67"/>
            <p:cNvSpPr/>
            <p:nvPr/>
          </p:nvSpPr>
          <p:spPr>
            <a:xfrm>
              <a:off x="6893679" y="3689302"/>
              <a:ext cx="239888" cy="618719"/>
            </a:xfrm>
            <a:prstGeom prst="rect">
              <a:avLst/>
            </a:prstGeom>
            <a:solidFill>
              <a:srgbClr val="80BD41">
                <a:alpha val="100000"/>
              </a:srgbClr>
            </a:solidFill>
          </p:spPr>
          <p:txBody>
            <a:bodyPr/>
            <a:lstStyle/>
            <a:p/>
          </p:txBody>
        </p:sp>
        <p:sp>
          <p:nvSpPr>
            <p:cNvPr id="68" name="rc68"/>
            <p:cNvSpPr/>
            <p:nvPr/>
          </p:nvSpPr>
          <p:spPr>
            <a:xfrm>
              <a:off x="6893679" y="3259286"/>
              <a:ext cx="239888" cy="430015"/>
            </a:xfrm>
            <a:prstGeom prst="rect">
              <a:avLst/>
            </a:prstGeom>
            <a:solidFill>
              <a:srgbClr val="E2231A">
                <a:alpha val="100000"/>
              </a:srgbClr>
            </a:solidFill>
          </p:spPr>
          <p:txBody>
            <a:bodyPr/>
            <a:lstStyle/>
            <a:p/>
          </p:txBody>
        </p:sp>
        <p:sp>
          <p:nvSpPr>
            <p:cNvPr id="69" name="rc69"/>
            <p:cNvSpPr/>
            <p:nvPr/>
          </p:nvSpPr>
          <p:spPr>
            <a:xfrm>
              <a:off x="7160222" y="3674271"/>
              <a:ext cx="239888" cy="633750"/>
            </a:xfrm>
            <a:prstGeom prst="rect">
              <a:avLst/>
            </a:prstGeom>
            <a:solidFill>
              <a:srgbClr val="80BD41">
                <a:alpha val="100000"/>
              </a:srgbClr>
            </a:solidFill>
          </p:spPr>
          <p:txBody>
            <a:bodyPr/>
            <a:lstStyle/>
            <a:p/>
          </p:txBody>
        </p:sp>
        <p:sp>
          <p:nvSpPr>
            <p:cNvPr id="70" name="rc70"/>
            <p:cNvSpPr/>
            <p:nvPr/>
          </p:nvSpPr>
          <p:spPr>
            <a:xfrm>
              <a:off x="7160222" y="3251770"/>
              <a:ext cx="239888" cy="422500"/>
            </a:xfrm>
            <a:prstGeom prst="rect">
              <a:avLst/>
            </a:prstGeom>
            <a:solidFill>
              <a:srgbClr val="E2231A">
                <a:alpha val="100000"/>
              </a:srgbClr>
            </a:solidFill>
          </p:spPr>
          <p:txBody>
            <a:bodyPr/>
            <a:lstStyle/>
            <a:p/>
          </p:txBody>
        </p:sp>
        <p:sp>
          <p:nvSpPr>
            <p:cNvPr id="71" name="rc71"/>
            <p:cNvSpPr/>
            <p:nvPr/>
          </p:nvSpPr>
          <p:spPr>
            <a:xfrm>
              <a:off x="7426765" y="3658630"/>
              <a:ext cx="239888" cy="649391"/>
            </a:xfrm>
            <a:prstGeom prst="rect">
              <a:avLst/>
            </a:prstGeom>
            <a:solidFill>
              <a:srgbClr val="80BD41">
                <a:alpha val="100000"/>
              </a:srgbClr>
            </a:solidFill>
          </p:spPr>
          <p:txBody>
            <a:bodyPr/>
            <a:lstStyle/>
            <a:p/>
          </p:txBody>
        </p:sp>
        <p:sp>
          <p:nvSpPr>
            <p:cNvPr id="72" name="rc72"/>
            <p:cNvSpPr/>
            <p:nvPr/>
          </p:nvSpPr>
          <p:spPr>
            <a:xfrm>
              <a:off x="7426765" y="3243442"/>
              <a:ext cx="239888" cy="415187"/>
            </a:xfrm>
            <a:prstGeom prst="rect">
              <a:avLst/>
            </a:prstGeom>
            <a:solidFill>
              <a:srgbClr val="E2231A">
                <a:alpha val="100000"/>
              </a:srgbClr>
            </a:solidFill>
          </p:spPr>
          <p:txBody>
            <a:bodyPr/>
            <a:lstStyle/>
            <a:p/>
          </p:txBody>
        </p:sp>
        <p:sp>
          <p:nvSpPr>
            <p:cNvPr id="73" name="rc73"/>
            <p:cNvSpPr/>
            <p:nvPr/>
          </p:nvSpPr>
          <p:spPr>
            <a:xfrm>
              <a:off x="7693308" y="3722208"/>
              <a:ext cx="239888" cy="585813"/>
            </a:xfrm>
            <a:prstGeom prst="rect">
              <a:avLst/>
            </a:prstGeom>
            <a:solidFill>
              <a:srgbClr val="80BD41">
                <a:alpha val="100000"/>
              </a:srgbClr>
            </a:solidFill>
          </p:spPr>
          <p:txBody>
            <a:bodyPr/>
            <a:lstStyle/>
            <a:p/>
          </p:txBody>
        </p:sp>
        <p:sp>
          <p:nvSpPr>
            <p:cNvPr id="74" name="rc74"/>
            <p:cNvSpPr/>
            <p:nvPr/>
          </p:nvSpPr>
          <p:spPr>
            <a:xfrm>
              <a:off x="7693308" y="3202614"/>
              <a:ext cx="239888" cy="519594"/>
            </a:xfrm>
            <a:prstGeom prst="rect">
              <a:avLst/>
            </a:prstGeom>
            <a:solidFill>
              <a:srgbClr val="E2231A">
                <a:alpha val="100000"/>
              </a:srgbClr>
            </a:solidFill>
          </p:spPr>
          <p:txBody>
            <a:bodyPr/>
            <a:lstStyle/>
            <a:p/>
          </p:txBody>
        </p:sp>
        <p:sp>
          <p:nvSpPr>
            <p:cNvPr id="75" name="rc75"/>
            <p:cNvSpPr/>
            <p:nvPr/>
          </p:nvSpPr>
          <p:spPr>
            <a:xfrm>
              <a:off x="7959851" y="3614958"/>
              <a:ext cx="239888" cy="693063"/>
            </a:xfrm>
            <a:prstGeom prst="rect">
              <a:avLst/>
            </a:prstGeom>
            <a:solidFill>
              <a:srgbClr val="80BD41">
                <a:alpha val="100000"/>
              </a:srgbClr>
            </a:solidFill>
          </p:spPr>
          <p:txBody>
            <a:bodyPr/>
            <a:lstStyle/>
            <a:p/>
          </p:txBody>
        </p:sp>
        <p:sp>
          <p:nvSpPr>
            <p:cNvPr id="76" name="rc76"/>
            <p:cNvSpPr/>
            <p:nvPr/>
          </p:nvSpPr>
          <p:spPr>
            <a:xfrm>
              <a:off x="7959851" y="3190223"/>
              <a:ext cx="239888" cy="424734"/>
            </a:xfrm>
            <a:prstGeom prst="rect">
              <a:avLst/>
            </a:prstGeom>
            <a:solidFill>
              <a:srgbClr val="E2231A">
                <a:alpha val="100000"/>
              </a:srgbClr>
            </a:solidFill>
          </p:spPr>
          <p:txBody>
            <a:bodyPr/>
            <a:lstStyle/>
            <a:p/>
          </p:txBody>
        </p:sp>
        <p:sp>
          <p:nvSpPr>
            <p:cNvPr id="77" name="pl77"/>
            <p:cNvSpPr/>
            <p:nvPr/>
          </p:nvSpPr>
          <p:spPr>
            <a:xfrm>
              <a:off x="1416218" y="2922103"/>
              <a:ext cx="6663577" cy="402363"/>
            </a:xfrm>
            <a:custGeom>
              <a:avLst/>
              <a:pathLst>
                <a:path w="6663577" h="402363">
                  <a:moveTo>
                    <a:pt x="0" y="268242"/>
                  </a:moveTo>
                  <a:lnTo>
                    <a:pt x="266543" y="268242"/>
                  </a:lnTo>
                  <a:lnTo>
                    <a:pt x="533086" y="290595"/>
                  </a:lnTo>
                  <a:lnTo>
                    <a:pt x="799629" y="312949"/>
                  </a:lnTo>
                  <a:lnTo>
                    <a:pt x="1066172" y="312949"/>
                  </a:lnTo>
                  <a:lnTo>
                    <a:pt x="1332715" y="335302"/>
                  </a:lnTo>
                  <a:lnTo>
                    <a:pt x="1599258" y="335302"/>
                  </a:lnTo>
                  <a:lnTo>
                    <a:pt x="1865801" y="357656"/>
                  </a:lnTo>
                  <a:lnTo>
                    <a:pt x="2132344" y="380009"/>
                  </a:lnTo>
                  <a:lnTo>
                    <a:pt x="2398888" y="380009"/>
                  </a:lnTo>
                  <a:lnTo>
                    <a:pt x="2665431" y="402363"/>
                  </a:lnTo>
                  <a:lnTo>
                    <a:pt x="2931974" y="357656"/>
                  </a:lnTo>
                  <a:lnTo>
                    <a:pt x="3198517" y="290595"/>
                  </a:lnTo>
                  <a:lnTo>
                    <a:pt x="3465060" y="245888"/>
                  </a:lnTo>
                  <a:lnTo>
                    <a:pt x="3731603" y="201181"/>
                  </a:lnTo>
                  <a:lnTo>
                    <a:pt x="3998146" y="268242"/>
                  </a:lnTo>
                  <a:lnTo>
                    <a:pt x="4264689" y="201181"/>
                  </a:lnTo>
                  <a:lnTo>
                    <a:pt x="4531233" y="178828"/>
                  </a:lnTo>
                  <a:lnTo>
                    <a:pt x="4797776" y="156474"/>
                  </a:lnTo>
                  <a:lnTo>
                    <a:pt x="5064319" y="111767"/>
                  </a:lnTo>
                  <a:lnTo>
                    <a:pt x="5330862" y="89414"/>
                  </a:lnTo>
                  <a:lnTo>
                    <a:pt x="5597405" y="67060"/>
                  </a:lnTo>
                  <a:lnTo>
                    <a:pt x="5863948" y="44707"/>
                  </a:lnTo>
                  <a:lnTo>
                    <a:pt x="6130491" y="22353"/>
                  </a:lnTo>
                  <a:lnTo>
                    <a:pt x="6397034" y="201181"/>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9" name="tx79"/>
            <p:cNvSpPr/>
            <p:nvPr/>
          </p:nvSpPr>
          <p:spPr>
            <a:xfrm>
              <a:off x="268864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80" name="tx80"/>
            <p:cNvSpPr/>
            <p:nvPr/>
          </p:nvSpPr>
          <p:spPr>
            <a:xfrm>
              <a:off x="4021359"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2" name="tx82"/>
            <p:cNvSpPr/>
            <p:nvPr/>
          </p:nvSpPr>
          <p:spPr>
            <a:xfrm>
              <a:off x="642024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7" name="tx87"/>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9" name="tx89"/>
            <p:cNvSpPr/>
            <p:nvPr/>
          </p:nvSpPr>
          <p:spPr>
            <a:xfrm>
              <a:off x="1324790" y="36315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a:t>
              </a:r>
            </a:p>
          </p:txBody>
        </p:sp>
        <p:sp>
          <p:nvSpPr>
            <p:cNvPr id="90" name="tx90"/>
            <p:cNvSpPr/>
            <p:nvPr/>
          </p:nvSpPr>
          <p:spPr>
            <a:xfrm>
              <a:off x="2657505" y="34531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35.4</a:t>
              </a:r>
            </a:p>
          </p:txBody>
        </p:sp>
        <p:sp>
          <p:nvSpPr>
            <p:cNvPr id="91" name="tx91"/>
            <p:cNvSpPr/>
            <p:nvPr/>
          </p:nvSpPr>
          <p:spPr>
            <a:xfrm>
              <a:off x="3990221" y="33056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2" name="tx92"/>
            <p:cNvSpPr/>
            <p:nvPr/>
          </p:nvSpPr>
          <p:spPr>
            <a:xfrm>
              <a:off x="5322937" y="320481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47.7</a:t>
              </a:r>
            </a:p>
          </p:txBody>
        </p:sp>
        <p:sp>
          <p:nvSpPr>
            <p:cNvPr id="93" name="tx93"/>
            <p:cNvSpPr/>
            <p:nvPr/>
          </p:nvSpPr>
          <p:spPr>
            <a:xfrm>
              <a:off x="6389109" y="31434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50.6</a:t>
              </a:r>
            </a:p>
          </p:txBody>
        </p:sp>
        <p:sp>
          <p:nvSpPr>
            <p:cNvPr id="94" name="tx94"/>
            <p:cNvSpPr/>
            <p:nvPr/>
          </p:nvSpPr>
          <p:spPr>
            <a:xfrm>
              <a:off x="6655652" y="31280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51.4</a:t>
              </a:r>
            </a:p>
          </p:txBody>
        </p:sp>
        <p:sp>
          <p:nvSpPr>
            <p:cNvPr id="95" name="tx95"/>
            <p:cNvSpPr/>
            <p:nvPr/>
          </p:nvSpPr>
          <p:spPr>
            <a:xfrm>
              <a:off x="6922195" y="3123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51.6</a:t>
              </a:r>
            </a:p>
          </p:txBody>
        </p:sp>
        <p:sp>
          <p:nvSpPr>
            <p:cNvPr id="96" name="tx96"/>
            <p:cNvSpPr/>
            <p:nvPr/>
          </p:nvSpPr>
          <p:spPr>
            <a:xfrm>
              <a:off x="7227915" y="311584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7" name="tx97"/>
            <p:cNvSpPr/>
            <p:nvPr/>
          </p:nvSpPr>
          <p:spPr>
            <a:xfrm>
              <a:off x="7455282" y="31077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8" name="tx98"/>
            <p:cNvSpPr/>
            <p:nvPr/>
          </p:nvSpPr>
          <p:spPr>
            <a:xfrm>
              <a:off x="7721825" y="306696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99" name="tx99"/>
            <p:cNvSpPr/>
            <p:nvPr/>
          </p:nvSpPr>
          <p:spPr>
            <a:xfrm>
              <a:off x="8027545" y="3055693"/>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100" name="pl100"/>
            <p:cNvSpPr/>
            <p:nvPr/>
          </p:nvSpPr>
          <p:spPr>
            <a:xfrm>
              <a:off x="1416218"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184736"/>
            </a:xfrm>
            <a:custGeom>
              <a:avLst/>
              <a:pathLst>
                <a:path w="0" h="1184736">
                  <a:moveTo>
                    <a:pt x="0" y="118473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41377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2" name="tx112"/>
            <p:cNvSpPr/>
            <p:nvPr/>
          </p:nvSpPr>
          <p:spPr>
            <a:xfrm>
              <a:off x="1324790" y="38674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3" name="tx113"/>
            <p:cNvSpPr/>
            <p:nvPr/>
          </p:nvSpPr>
          <p:spPr>
            <a:xfrm>
              <a:off x="2657505" y="41040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4" name="tx114"/>
            <p:cNvSpPr/>
            <p:nvPr/>
          </p:nvSpPr>
          <p:spPr>
            <a:xfrm>
              <a:off x="2657505" y="3744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5" name="tx115"/>
            <p:cNvSpPr/>
            <p:nvPr/>
          </p:nvSpPr>
          <p:spPr>
            <a:xfrm>
              <a:off x="3990221" y="40821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6" name="tx116"/>
            <p:cNvSpPr/>
            <p:nvPr/>
          </p:nvSpPr>
          <p:spPr>
            <a:xfrm>
              <a:off x="3990221" y="36483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7" name="tx117"/>
            <p:cNvSpPr/>
            <p:nvPr/>
          </p:nvSpPr>
          <p:spPr>
            <a:xfrm>
              <a:off x="5322937" y="40307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8" name="tx118"/>
            <p:cNvSpPr/>
            <p:nvPr/>
          </p:nvSpPr>
          <p:spPr>
            <a:xfrm>
              <a:off x="5322937" y="35462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9" name="tx119"/>
            <p:cNvSpPr/>
            <p:nvPr/>
          </p:nvSpPr>
          <p:spPr>
            <a:xfrm>
              <a:off x="6389109" y="39797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a:t>
              </a:r>
            </a:p>
          </p:txBody>
        </p:sp>
        <p:sp>
          <p:nvSpPr>
            <p:cNvPr id="120" name="tx120"/>
            <p:cNvSpPr/>
            <p:nvPr/>
          </p:nvSpPr>
          <p:spPr>
            <a:xfrm>
              <a:off x="6389109" y="34653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a:t>
              </a:r>
            </a:p>
          </p:txBody>
        </p:sp>
        <p:sp>
          <p:nvSpPr>
            <p:cNvPr id="121" name="tx121"/>
            <p:cNvSpPr/>
            <p:nvPr/>
          </p:nvSpPr>
          <p:spPr>
            <a:xfrm>
              <a:off x="6655652" y="3970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a:t>
              </a:r>
            </a:p>
          </p:txBody>
        </p:sp>
        <p:sp>
          <p:nvSpPr>
            <p:cNvPr id="122" name="tx122"/>
            <p:cNvSpPr/>
            <p:nvPr/>
          </p:nvSpPr>
          <p:spPr>
            <a:xfrm>
              <a:off x="6655652" y="34481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23" name="tx123"/>
            <p:cNvSpPr/>
            <p:nvPr/>
          </p:nvSpPr>
          <p:spPr>
            <a:xfrm>
              <a:off x="6922195" y="39635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24" name="tx124"/>
            <p:cNvSpPr/>
            <p:nvPr/>
          </p:nvSpPr>
          <p:spPr>
            <a:xfrm>
              <a:off x="6922195" y="34403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25" name="tx125"/>
            <p:cNvSpPr/>
            <p:nvPr/>
          </p:nvSpPr>
          <p:spPr>
            <a:xfrm>
              <a:off x="7188738" y="39560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a:t>
              </a:r>
            </a:p>
          </p:txBody>
        </p:sp>
        <p:sp>
          <p:nvSpPr>
            <p:cNvPr id="126" name="tx126"/>
            <p:cNvSpPr/>
            <p:nvPr/>
          </p:nvSpPr>
          <p:spPr>
            <a:xfrm>
              <a:off x="7188738" y="3427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27" name="tx127"/>
            <p:cNvSpPr/>
            <p:nvPr/>
          </p:nvSpPr>
          <p:spPr>
            <a:xfrm>
              <a:off x="7494458" y="394823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8" name="tx128"/>
            <p:cNvSpPr/>
            <p:nvPr/>
          </p:nvSpPr>
          <p:spPr>
            <a:xfrm>
              <a:off x="7455282" y="34159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29" name="tx129"/>
            <p:cNvSpPr/>
            <p:nvPr/>
          </p:nvSpPr>
          <p:spPr>
            <a:xfrm>
              <a:off x="7721825" y="39800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30" name="tx130"/>
            <p:cNvSpPr/>
            <p:nvPr/>
          </p:nvSpPr>
          <p:spPr>
            <a:xfrm>
              <a:off x="7721825" y="34273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31" name="tx131"/>
            <p:cNvSpPr/>
            <p:nvPr/>
          </p:nvSpPr>
          <p:spPr>
            <a:xfrm>
              <a:off x="7988368" y="39263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32" name="tx132"/>
            <p:cNvSpPr/>
            <p:nvPr/>
          </p:nvSpPr>
          <p:spPr>
            <a:xfrm>
              <a:off x="7988368" y="33675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4646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5" name="tx135"/>
            <p:cNvSpPr/>
            <p:nvPr/>
          </p:nvSpPr>
          <p:spPr>
            <a:xfrm>
              <a:off x="733081" y="30371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6" name="tx136"/>
            <p:cNvSpPr/>
            <p:nvPr/>
          </p:nvSpPr>
          <p:spPr>
            <a:xfrm>
              <a:off x="733081" y="24277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7" name="tx137"/>
            <p:cNvSpPr/>
            <p:nvPr/>
          </p:nvSpPr>
          <p:spPr>
            <a:xfrm>
              <a:off x="655386" y="18184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39094" y="3068909"/>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91984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86946" y="5228064"/>
              <a:ext cx="10249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dobertura</a:t>
              </a:r>
            </a:p>
          </p:txBody>
        </p:sp>
        <p:sp>
          <p:nvSpPr>
            <p:cNvPr id="158" name="rc158"/>
            <p:cNvSpPr/>
            <p:nvPr/>
          </p:nvSpPr>
          <p:spPr>
            <a:xfrm>
              <a:off x="4499269" y="5180747"/>
              <a:ext cx="201456" cy="201456"/>
            </a:xfrm>
            <a:prstGeom prst="rect">
              <a:avLst/>
            </a:prstGeom>
            <a:solidFill>
              <a:srgbClr val="E2231A">
                <a:alpha val="100000"/>
              </a:srgbClr>
            </a:solidFill>
          </p:spPr>
          <p:txBody>
            <a:bodyPr/>
            <a:lstStyle/>
            <a:p/>
          </p:txBody>
        </p:sp>
        <p:sp>
          <p:nvSpPr>
            <p:cNvPr id="159" name="rc159"/>
            <p:cNvSpPr/>
            <p:nvPr/>
          </p:nvSpPr>
          <p:spPr>
            <a:xfrm>
              <a:off x="5735530" y="5180747"/>
              <a:ext cx="201456" cy="201456"/>
            </a:xfrm>
            <a:prstGeom prst="rect">
              <a:avLst/>
            </a:prstGeom>
            <a:solidFill>
              <a:srgbClr val="80BD41">
                <a:alpha val="100000"/>
              </a:srgbClr>
            </a:solidFill>
          </p:spPr>
          <p:txBody>
            <a:bodyPr/>
            <a:lstStyle/>
            <a:p/>
          </p:txBody>
        </p:sp>
        <p:sp>
          <p:nvSpPr>
            <p:cNvPr id="160" name="tx160"/>
            <p:cNvSpPr/>
            <p:nvPr/>
          </p:nvSpPr>
          <p:spPr>
            <a:xfrm>
              <a:off x="4779314" y="5229838"/>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61" name="tx161"/>
            <p:cNvSpPr/>
            <p:nvPr/>
          </p:nvSpPr>
          <p:spPr>
            <a:xfrm>
              <a:off x="6015575"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2" name="tx162"/>
            <p:cNvSpPr/>
            <p:nvPr/>
          </p:nvSpPr>
          <p:spPr>
            <a:xfrm>
              <a:off x="951100" y="1402755"/>
              <a:ext cx="5758777"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e número de crianças vacinadas e não vacinadas,</a:t>
              </a:r>
            </a:p>
          </p:txBody>
        </p:sp>
        <p:sp>
          <p:nvSpPr>
            <p:cNvPr id="163" name="tx163"/>
            <p:cNvSpPr/>
            <p:nvPr/>
          </p:nvSpPr>
          <p:spPr>
            <a:xfrm>
              <a:off x="951100" y="1583315"/>
              <a:ext cx="214363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 Equatorial, 2000-2025</a:t>
              </a:r>
            </a:p>
          </p:txBody>
        </p:sp>
        <p:sp>
          <p:nvSpPr>
            <p:cNvPr id="164" name="pl164"/>
            <p:cNvSpPr/>
            <p:nvPr/>
          </p:nvSpPr>
          <p:spPr>
            <a:xfrm>
              <a:off x="24912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8811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2711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6862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0761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6609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3449881" cy="129091"/>
            </a:xfrm>
            <a:prstGeom prst="rect">
              <a:avLst/>
            </a:prstGeom>
            <a:solidFill>
              <a:srgbClr val="80BD41">
                <a:alpha val="100000"/>
              </a:srgbClr>
            </a:solidFill>
          </p:spPr>
          <p:txBody>
            <a:bodyPr/>
            <a:lstStyle/>
            <a:p/>
          </p:txBody>
        </p:sp>
        <p:sp>
          <p:nvSpPr>
            <p:cNvPr id="175" name="rc175"/>
            <p:cNvSpPr/>
            <p:nvPr/>
          </p:nvSpPr>
          <p:spPr>
            <a:xfrm>
              <a:off x="4746155" y="5954972"/>
              <a:ext cx="2602646" cy="129091"/>
            </a:xfrm>
            <a:prstGeom prst="rect">
              <a:avLst/>
            </a:prstGeom>
            <a:solidFill>
              <a:srgbClr val="E2231A">
                <a:alpha val="100000"/>
              </a:srgbClr>
            </a:solidFill>
          </p:spPr>
          <p:txBody>
            <a:bodyPr/>
            <a:lstStyle/>
            <a:p/>
          </p:txBody>
        </p:sp>
        <p:sp>
          <p:nvSpPr>
            <p:cNvPr id="176" name="rc176"/>
            <p:cNvSpPr/>
            <p:nvPr/>
          </p:nvSpPr>
          <p:spPr>
            <a:xfrm>
              <a:off x="1296273" y="5793607"/>
              <a:ext cx="3446296" cy="129091"/>
            </a:xfrm>
            <a:prstGeom prst="rect">
              <a:avLst/>
            </a:prstGeom>
            <a:solidFill>
              <a:srgbClr val="80BD41">
                <a:alpha val="100000"/>
              </a:srgbClr>
            </a:solidFill>
          </p:spPr>
          <p:txBody>
            <a:bodyPr/>
            <a:lstStyle/>
            <a:p/>
          </p:txBody>
        </p:sp>
        <p:sp>
          <p:nvSpPr>
            <p:cNvPr id="177" name="rc177"/>
            <p:cNvSpPr/>
            <p:nvPr/>
          </p:nvSpPr>
          <p:spPr>
            <a:xfrm>
              <a:off x="4742570" y="5793607"/>
              <a:ext cx="3056735" cy="129091"/>
            </a:xfrm>
            <a:prstGeom prst="rect">
              <a:avLst/>
            </a:prstGeom>
            <a:solidFill>
              <a:srgbClr val="E2231A">
                <a:alpha val="100000"/>
              </a:srgbClr>
            </a:solidFill>
          </p:spPr>
          <p:txBody>
            <a:bodyPr/>
            <a:lstStyle/>
            <a:p/>
          </p:txBody>
        </p:sp>
        <p:sp>
          <p:nvSpPr>
            <p:cNvPr id="178" name="rc178"/>
            <p:cNvSpPr/>
            <p:nvPr/>
          </p:nvSpPr>
          <p:spPr>
            <a:xfrm>
              <a:off x="1296273" y="5632243"/>
              <a:ext cx="4077240" cy="129091"/>
            </a:xfrm>
            <a:prstGeom prst="rect">
              <a:avLst/>
            </a:prstGeom>
            <a:solidFill>
              <a:srgbClr val="80BD41">
                <a:alpha val="100000"/>
              </a:srgbClr>
            </a:solidFill>
          </p:spPr>
          <p:txBody>
            <a:bodyPr/>
            <a:lstStyle/>
            <a:p/>
          </p:txBody>
        </p:sp>
        <p:sp>
          <p:nvSpPr>
            <p:cNvPr id="179" name="rc179"/>
            <p:cNvSpPr/>
            <p:nvPr/>
          </p:nvSpPr>
          <p:spPr>
            <a:xfrm>
              <a:off x="5373514" y="5632243"/>
              <a:ext cx="2498684" cy="129091"/>
            </a:xfrm>
            <a:prstGeom prst="rect">
              <a:avLst/>
            </a:prstGeom>
            <a:solidFill>
              <a:srgbClr val="E2231A">
                <a:alpha val="100000"/>
              </a:srgbClr>
            </a:solidFill>
          </p:spPr>
          <p:txBody>
            <a:bodyPr/>
            <a:lstStyle/>
            <a:p/>
          </p:txBody>
        </p:sp>
        <p:sp>
          <p:nvSpPr>
            <p:cNvPr id="180" name="tx180"/>
            <p:cNvSpPr/>
            <p:nvPr/>
          </p:nvSpPr>
          <p:spPr>
            <a:xfrm>
              <a:off x="7537646"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81" name="tx181"/>
            <p:cNvSpPr/>
            <p:nvPr/>
          </p:nvSpPr>
          <p:spPr>
            <a:xfrm>
              <a:off x="8011930" y="5815356"/>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54.4</a:t>
              </a:r>
            </a:p>
          </p:txBody>
        </p:sp>
        <p:sp>
          <p:nvSpPr>
            <p:cNvPr id="182" name="tx182"/>
            <p:cNvSpPr/>
            <p:nvPr/>
          </p:nvSpPr>
          <p:spPr>
            <a:xfrm>
              <a:off x="8135431" y="5655120"/>
              <a:ext cx="128618"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83" name="tx183"/>
            <p:cNvSpPr/>
            <p:nvPr/>
          </p:nvSpPr>
          <p:spPr>
            <a:xfrm>
              <a:off x="291572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184" name="tx184"/>
            <p:cNvSpPr/>
            <p:nvPr/>
          </p:nvSpPr>
          <p:spPr>
            <a:xfrm>
              <a:off x="594198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85" name="tx185"/>
            <p:cNvSpPr/>
            <p:nvPr/>
          </p:nvSpPr>
          <p:spPr>
            <a:xfrm>
              <a:off x="291392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6" name="tx186"/>
            <p:cNvSpPr/>
            <p:nvPr/>
          </p:nvSpPr>
          <p:spPr>
            <a:xfrm>
              <a:off x="616544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87" name="tx187"/>
            <p:cNvSpPr/>
            <p:nvPr/>
          </p:nvSpPr>
          <p:spPr>
            <a:xfrm>
              <a:off x="322940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188" name="tx188"/>
            <p:cNvSpPr/>
            <p:nvPr/>
          </p:nvSpPr>
          <p:spPr>
            <a:xfrm>
              <a:off x="651736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60852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599846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5" name="tx195"/>
            <p:cNvSpPr/>
            <p:nvPr/>
          </p:nvSpPr>
          <p:spPr>
            <a:xfrm>
              <a:off x="838840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6" name="tx196"/>
            <p:cNvSpPr/>
            <p:nvPr/>
          </p:nvSpPr>
          <p:spPr>
            <a:xfrm>
              <a:off x="4060967" y="6312056"/>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97" name="tx197"/>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MCV1 em 2025 (62 %) foi superior à de 2019 (57 %).
O número de crianças vacinadas com a MCV1 aumentou 18% em comparação com 2019.
O número de bebés sobreviventes aumentou aproximadamente 9% em comparação com 2019.
Em 2025, foram vacinadas mais crianças do que em 2019.
Em 2025, havia mais bebés sobreviventes (população-alvo) do que em 2019.
Para que a cobertura vacinal aumente, o número de crianças vacinadas deve crescer a um ritmo mais rápido do que o crescimento da população.</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crescer a um ritmo mais rápido do que o da população.</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400" i="0" b="1" u="none">
                <a:solidFill>
                  <a:srgbClr val="FFFFFF">
                    <a:alpha val="100000"/>
                  </a:srgbClr>
                </a:solidFill>
                <a:latin typeface="Aptos (Body)"/>
                <a:cs typeface="Aptos (Body)"/>
                <a:ea typeface="Aptos (Body)"/>
                <a:sym typeface="Aptos (Body)"/>
              </a:rPr>
              <a:t>Estimativas da OMS/UNICEF sobre a cobertura nacional de imunização (WUENIC), revisão de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Todos os anos, a OMS e a UNICEF analisam conjuntamente as informações enviadas pelos Estados-Membros sobre a cobertura nacional de imunização, incluindo a cobertura administrativa e oficial anual, relatórios finais de inquéritos e dados da literatura publicada e cinzenta. Os dados são triangulados, tendo em conta potenciais enviesamentos e opiniões de especialistas locais, para diferenciar entre dados empíricos que refletem com precisão a realidade e dados potencialmente enganosos, a fim de avaliar os níveis de cobertura mais prováveis para cada país.
A OMS e a UNICEF produzem estimativas específicas para cada país, analisando os dados de cada país de forma independente, sem recorrer a dados de outros países quando faltam dados. As estimativas não são ajustes ad hoc aos números reportados e podem basear-se numa única fonte empírica, normalmente a cobertura reportada a nível nacional. Quando não existem dados para um país, vacina ou ano específicos, os dados anteriores e posteriores são interpolados. Se as fontes estiverem em conflito ou variarem muito, a estimativa mais plausível é selecionada após considerar potenciais enviesamentos.
Este conjunto de slides apresenta as estimativas mais recentes da WUENIC (publicadas em 15 de julho de 2026), utilizando as Perspectivas da População Mundial da UNPD (WPP 2024) para médias ponderadas pela população e para obter números absolutos de crianças vacinadas e não vacinadas/sem doses.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9278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34264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19251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06784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91771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76757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161744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168561"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5256"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01952"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8648"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35343"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02039"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8735"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35431"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02126"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68822"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35518"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02213"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68909"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35605" y="1578789"/>
              <a:ext cx="0" cy="3655203"/>
            </a:xfrm>
            <a:custGeom>
              <a:avLst/>
              <a:pathLst>
                <a:path w="0" h="3655203">
                  <a:moveTo>
                    <a:pt x="0" y="365520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58547" y="5052320"/>
              <a:ext cx="420026" cy="15526"/>
            </a:xfrm>
            <a:prstGeom prst="rect">
              <a:avLst/>
            </a:prstGeom>
            <a:solidFill>
              <a:srgbClr val="1CABE2">
                <a:alpha val="100000"/>
              </a:srgbClr>
            </a:solidFill>
          </p:spPr>
          <p:txBody>
            <a:bodyPr/>
            <a:lstStyle/>
            <a:p/>
          </p:txBody>
        </p:sp>
        <p:sp>
          <p:nvSpPr>
            <p:cNvPr id="26" name="rc26"/>
            <p:cNvSpPr/>
            <p:nvPr/>
          </p:nvSpPr>
          <p:spPr>
            <a:xfrm>
              <a:off x="1425243" y="5062671"/>
              <a:ext cx="420026" cy="5175"/>
            </a:xfrm>
            <a:prstGeom prst="rect">
              <a:avLst/>
            </a:prstGeom>
            <a:solidFill>
              <a:srgbClr val="1CABE2">
                <a:alpha val="100000"/>
              </a:srgbClr>
            </a:solidFill>
          </p:spPr>
          <p:txBody>
            <a:bodyPr/>
            <a:lstStyle/>
            <a:p/>
          </p:txBody>
        </p:sp>
        <p:sp>
          <p:nvSpPr>
            <p:cNvPr id="27" name="rc27"/>
            <p:cNvSpPr/>
            <p:nvPr/>
          </p:nvSpPr>
          <p:spPr>
            <a:xfrm>
              <a:off x="1891939" y="5021267"/>
              <a:ext cx="420026" cy="46580"/>
            </a:xfrm>
            <a:prstGeom prst="rect">
              <a:avLst/>
            </a:prstGeom>
            <a:solidFill>
              <a:srgbClr val="1CABE2">
                <a:alpha val="100000"/>
              </a:srgbClr>
            </a:solidFill>
          </p:spPr>
          <p:txBody>
            <a:bodyPr/>
            <a:lstStyle/>
            <a:p/>
          </p:txBody>
        </p:sp>
        <p:sp>
          <p:nvSpPr>
            <p:cNvPr id="28" name="rc28"/>
            <p:cNvSpPr/>
            <p:nvPr/>
          </p:nvSpPr>
          <p:spPr>
            <a:xfrm>
              <a:off x="2358635" y="4353038"/>
              <a:ext cx="420026" cy="714808"/>
            </a:xfrm>
            <a:prstGeom prst="rect">
              <a:avLst/>
            </a:prstGeom>
            <a:solidFill>
              <a:srgbClr val="1CABE2">
                <a:alpha val="100000"/>
              </a:srgbClr>
            </a:solidFill>
          </p:spPr>
          <p:txBody>
            <a:bodyPr/>
            <a:lstStyle/>
            <a:p/>
          </p:txBody>
        </p:sp>
        <p:sp>
          <p:nvSpPr>
            <p:cNvPr id="29" name="rc29"/>
            <p:cNvSpPr/>
            <p:nvPr/>
          </p:nvSpPr>
          <p:spPr>
            <a:xfrm>
              <a:off x="2825330" y="4100008"/>
              <a:ext cx="420026" cy="967838"/>
            </a:xfrm>
            <a:prstGeom prst="rect">
              <a:avLst/>
            </a:prstGeom>
            <a:solidFill>
              <a:srgbClr val="1CABE2">
                <a:alpha val="100000"/>
              </a:srgbClr>
            </a:solidFill>
          </p:spPr>
          <p:txBody>
            <a:bodyPr/>
            <a:lstStyle/>
            <a:p/>
          </p:txBody>
        </p:sp>
        <p:sp>
          <p:nvSpPr>
            <p:cNvPr id="30" name="rc30"/>
            <p:cNvSpPr/>
            <p:nvPr/>
          </p:nvSpPr>
          <p:spPr>
            <a:xfrm>
              <a:off x="3292026" y="5056346"/>
              <a:ext cx="420026" cy="11501"/>
            </a:xfrm>
            <a:prstGeom prst="rect">
              <a:avLst/>
            </a:prstGeom>
            <a:solidFill>
              <a:srgbClr val="1CABE2">
                <a:alpha val="100000"/>
              </a:srgbClr>
            </a:solidFill>
          </p:spPr>
          <p:txBody>
            <a:bodyPr/>
            <a:lstStyle/>
            <a:p/>
          </p:txBody>
        </p:sp>
        <p:sp>
          <p:nvSpPr>
            <p:cNvPr id="31" name="rc31"/>
            <p:cNvSpPr/>
            <p:nvPr/>
          </p:nvSpPr>
          <p:spPr>
            <a:xfrm>
              <a:off x="3758722" y="5052320"/>
              <a:ext cx="420026" cy="15526"/>
            </a:xfrm>
            <a:prstGeom prst="rect">
              <a:avLst/>
            </a:prstGeom>
            <a:solidFill>
              <a:srgbClr val="1CABE2">
                <a:alpha val="100000"/>
              </a:srgbClr>
            </a:solidFill>
          </p:spPr>
          <p:txBody>
            <a:bodyPr/>
            <a:lstStyle/>
            <a:p/>
          </p:txBody>
        </p:sp>
        <p:sp>
          <p:nvSpPr>
            <p:cNvPr id="32" name="rc32"/>
            <p:cNvSpPr/>
            <p:nvPr/>
          </p:nvSpPr>
          <p:spPr>
            <a:xfrm>
              <a:off x="4225417" y="5040819"/>
              <a:ext cx="420026" cy="27028"/>
            </a:xfrm>
            <a:prstGeom prst="rect">
              <a:avLst/>
            </a:prstGeom>
            <a:solidFill>
              <a:srgbClr val="1CABE2">
                <a:alpha val="100000"/>
              </a:srgbClr>
            </a:solidFill>
          </p:spPr>
          <p:txBody>
            <a:bodyPr/>
            <a:lstStyle/>
            <a:p/>
          </p:txBody>
        </p:sp>
        <p:sp>
          <p:nvSpPr>
            <p:cNvPr id="33" name="rc33"/>
            <p:cNvSpPr/>
            <p:nvPr/>
          </p:nvSpPr>
          <p:spPr>
            <a:xfrm>
              <a:off x="4692113" y="5021842"/>
              <a:ext cx="420026" cy="46005"/>
            </a:xfrm>
            <a:prstGeom prst="rect">
              <a:avLst/>
            </a:prstGeom>
            <a:solidFill>
              <a:srgbClr val="1CABE2">
                <a:alpha val="100000"/>
              </a:srgbClr>
            </a:solidFill>
          </p:spPr>
          <p:txBody>
            <a:bodyPr/>
            <a:lstStyle/>
            <a:p/>
          </p:txBody>
        </p:sp>
        <p:sp>
          <p:nvSpPr>
            <p:cNvPr id="34" name="rc34"/>
            <p:cNvSpPr/>
            <p:nvPr/>
          </p:nvSpPr>
          <p:spPr>
            <a:xfrm>
              <a:off x="5158809" y="5058071"/>
              <a:ext cx="420026" cy="9776"/>
            </a:xfrm>
            <a:prstGeom prst="rect">
              <a:avLst/>
            </a:prstGeom>
            <a:solidFill>
              <a:srgbClr val="1CABE2">
                <a:alpha val="100000"/>
              </a:srgbClr>
            </a:solidFill>
          </p:spPr>
          <p:txBody>
            <a:bodyPr/>
            <a:lstStyle/>
            <a:p/>
          </p:txBody>
        </p:sp>
        <p:sp>
          <p:nvSpPr>
            <p:cNvPr id="35" name="rc35"/>
            <p:cNvSpPr/>
            <p:nvPr/>
          </p:nvSpPr>
          <p:spPr>
            <a:xfrm>
              <a:off x="5625505" y="5065547"/>
              <a:ext cx="420026" cy="2300"/>
            </a:xfrm>
            <a:prstGeom prst="rect">
              <a:avLst/>
            </a:prstGeom>
            <a:solidFill>
              <a:srgbClr val="1CABE2">
                <a:alpha val="100000"/>
              </a:srgbClr>
            </a:solidFill>
          </p:spPr>
          <p:txBody>
            <a:bodyPr/>
            <a:lstStyle/>
            <a:p/>
          </p:txBody>
        </p:sp>
        <p:sp>
          <p:nvSpPr>
            <p:cNvPr id="36" name="rc36"/>
            <p:cNvSpPr/>
            <p:nvPr/>
          </p:nvSpPr>
          <p:spPr>
            <a:xfrm>
              <a:off x="6092200" y="4914304"/>
              <a:ext cx="420026" cy="153543"/>
            </a:xfrm>
            <a:prstGeom prst="rect">
              <a:avLst/>
            </a:prstGeom>
            <a:solidFill>
              <a:srgbClr val="1CABE2">
                <a:alpha val="100000"/>
              </a:srgbClr>
            </a:solidFill>
          </p:spPr>
          <p:txBody>
            <a:bodyPr/>
            <a:lstStyle/>
            <a:p/>
          </p:txBody>
        </p:sp>
        <p:sp>
          <p:nvSpPr>
            <p:cNvPr id="37" name="rc37"/>
            <p:cNvSpPr/>
            <p:nvPr/>
          </p:nvSpPr>
          <p:spPr>
            <a:xfrm>
              <a:off x="6558896" y="4771112"/>
              <a:ext cx="420026" cy="296734"/>
            </a:xfrm>
            <a:prstGeom prst="rect">
              <a:avLst/>
            </a:prstGeom>
            <a:solidFill>
              <a:srgbClr val="1CABE2">
                <a:alpha val="100000"/>
              </a:srgbClr>
            </a:solidFill>
          </p:spPr>
          <p:txBody>
            <a:bodyPr/>
            <a:lstStyle/>
            <a:p/>
          </p:txBody>
        </p:sp>
        <p:sp>
          <p:nvSpPr>
            <p:cNvPr id="38" name="rc38"/>
            <p:cNvSpPr/>
            <p:nvPr/>
          </p:nvSpPr>
          <p:spPr>
            <a:xfrm>
              <a:off x="7025592" y="5023567"/>
              <a:ext cx="420026" cy="44280"/>
            </a:xfrm>
            <a:prstGeom prst="rect">
              <a:avLst/>
            </a:prstGeom>
            <a:solidFill>
              <a:srgbClr val="1CABE2">
                <a:alpha val="100000"/>
              </a:srgbClr>
            </a:solidFill>
          </p:spPr>
          <p:txBody>
            <a:bodyPr/>
            <a:lstStyle/>
            <a:p/>
          </p:txBody>
        </p:sp>
        <p:sp>
          <p:nvSpPr>
            <p:cNvPr id="39" name="pl39"/>
            <p:cNvSpPr/>
            <p:nvPr/>
          </p:nvSpPr>
          <p:spPr>
            <a:xfrm>
              <a:off x="1168561" y="3067647"/>
              <a:ext cx="6067044" cy="419396"/>
            </a:xfrm>
            <a:custGeom>
              <a:avLst/>
              <a:pathLst>
                <a:path w="6067044" h="419396">
                  <a:moveTo>
                    <a:pt x="0" y="419396"/>
                  </a:moveTo>
                  <a:lnTo>
                    <a:pt x="466695" y="354874"/>
                  </a:lnTo>
                  <a:lnTo>
                    <a:pt x="933391" y="290351"/>
                  </a:lnTo>
                  <a:lnTo>
                    <a:pt x="1400087" y="387135"/>
                  </a:lnTo>
                  <a:lnTo>
                    <a:pt x="1866782" y="290351"/>
                  </a:lnTo>
                  <a:lnTo>
                    <a:pt x="2333478" y="258090"/>
                  </a:lnTo>
                  <a:lnTo>
                    <a:pt x="2800174" y="225828"/>
                  </a:lnTo>
                  <a:lnTo>
                    <a:pt x="3266869" y="161306"/>
                  </a:lnTo>
                  <a:lnTo>
                    <a:pt x="3733565" y="129045"/>
                  </a:lnTo>
                  <a:lnTo>
                    <a:pt x="4200261" y="96783"/>
                  </a:lnTo>
                  <a:lnTo>
                    <a:pt x="4666957" y="64522"/>
                  </a:lnTo>
                  <a:lnTo>
                    <a:pt x="5133652" y="32261"/>
                  </a:lnTo>
                  <a:lnTo>
                    <a:pt x="5600348" y="290351"/>
                  </a:lnTo>
                  <a:lnTo>
                    <a:pt x="6067044" y="0"/>
                  </a:lnTo>
                </a:path>
              </a:pathLst>
            </a:custGeom>
            <a:ln w="27101" cap="flat">
              <a:solidFill>
                <a:srgbClr val="00833D">
                  <a:alpha val="100000"/>
                </a:srgbClr>
              </a:solidFill>
              <a:prstDash val="solid"/>
              <a:round/>
            </a:ln>
          </p:spPr>
          <p:txBody>
            <a:bodyPr/>
            <a:lstStyle/>
            <a:p/>
          </p:txBody>
        </p:sp>
        <p:sp>
          <p:nvSpPr>
            <p:cNvPr id="40" name="pl40"/>
            <p:cNvSpPr/>
            <p:nvPr/>
          </p:nvSpPr>
          <p:spPr>
            <a:xfrm>
              <a:off x="5368822" y="3357999"/>
              <a:ext cx="1866782" cy="1290451"/>
            </a:xfrm>
            <a:custGeom>
              <a:avLst/>
              <a:pathLst>
                <a:path w="1866782" h="1290451">
                  <a:moveTo>
                    <a:pt x="0" y="1161406"/>
                  </a:moveTo>
                  <a:lnTo>
                    <a:pt x="466695" y="1290451"/>
                  </a:lnTo>
                  <a:lnTo>
                    <a:pt x="933391" y="806532"/>
                  </a:lnTo>
                  <a:lnTo>
                    <a:pt x="1400087" y="709748"/>
                  </a:lnTo>
                  <a:lnTo>
                    <a:pt x="1866782" y="0"/>
                  </a:lnTo>
                </a:path>
              </a:pathLst>
            </a:custGeom>
            <a:ln w="27101" cap="flat">
              <a:solidFill>
                <a:srgbClr val="002759">
                  <a:alpha val="100000"/>
                </a:srgbClr>
              </a:solidFill>
              <a:prstDash val="solid"/>
              <a:round/>
            </a:ln>
          </p:spPr>
          <p:txBody>
            <a:bodyPr/>
            <a:lstStyle/>
            <a:p/>
          </p:txBody>
        </p:sp>
        <p:sp>
          <p:nvSpPr>
            <p:cNvPr id="41" name="pt41"/>
            <p:cNvSpPr/>
            <p:nvPr/>
          </p:nvSpPr>
          <p:spPr>
            <a:xfrm>
              <a:off x="1136959" y="34554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03655" y="33909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070351" y="33263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37046" y="34231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03742" y="33263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70438" y="32941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37134" y="32618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03829" y="31973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70525" y="31650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37221" y="31328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03916" y="31005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70612" y="30683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37308" y="33263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04004" y="30360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5337221" y="4487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803916" y="46168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270612" y="41329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737308" y="40361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204004" y="33263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tx60"/>
            <p:cNvSpPr/>
            <p:nvPr/>
          </p:nvSpPr>
          <p:spPr>
            <a:xfrm>
              <a:off x="1102242" y="492393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61" name="tx61"/>
            <p:cNvSpPr/>
            <p:nvPr/>
          </p:nvSpPr>
          <p:spPr>
            <a:xfrm>
              <a:off x="1602097" y="493282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62" name="tx62"/>
            <p:cNvSpPr/>
            <p:nvPr/>
          </p:nvSpPr>
          <p:spPr>
            <a:xfrm>
              <a:off x="2035633" y="489142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a:t>
              </a:r>
            </a:p>
          </p:txBody>
        </p:sp>
        <p:sp>
          <p:nvSpPr>
            <p:cNvPr id="63" name="tx63"/>
            <p:cNvSpPr/>
            <p:nvPr/>
          </p:nvSpPr>
          <p:spPr>
            <a:xfrm>
              <a:off x="2419445" y="420776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1,243</a:t>
              </a:r>
            </a:p>
          </p:txBody>
        </p:sp>
        <p:sp>
          <p:nvSpPr>
            <p:cNvPr id="64" name="tx64"/>
            <p:cNvSpPr/>
            <p:nvPr/>
          </p:nvSpPr>
          <p:spPr>
            <a:xfrm>
              <a:off x="2886141" y="395473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1,683</a:t>
              </a:r>
            </a:p>
          </p:txBody>
        </p:sp>
        <p:sp>
          <p:nvSpPr>
            <p:cNvPr id="65" name="tx65"/>
            <p:cNvSpPr/>
            <p:nvPr/>
          </p:nvSpPr>
          <p:spPr>
            <a:xfrm>
              <a:off x="3435720" y="492650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66" name="tx66"/>
            <p:cNvSpPr/>
            <p:nvPr/>
          </p:nvSpPr>
          <p:spPr>
            <a:xfrm>
              <a:off x="3902416" y="492393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67" name="tx67"/>
            <p:cNvSpPr/>
            <p:nvPr/>
          </p:nvSpPr>
          <p:spPr>
            <a:xfrm>
              <a:off x="4369112" y="4912781"/>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68" name="tx68"/>
            <p:cNvSpPr/>
            <p:nvPr/>
          </p:nvSpPr>
          <p:spPr>
            <a:xfrm>
              <a:off x="4835808" y="489199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a:t>
              </a:r>
            </a:p>
          </p:txBody>
        </p:sp>
        <p:sp>
          <p:nvSpPr>
            <p:cNvPr id="69" name="tx69"/>
            <p:cNvSpPr/>
            <p:nvPr/>
          </p:nvSpPr>
          <p:spPr>
            <a:xfrm>
              <a:off x="5302503" y="492968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0" name="tx70"/>
            <p:cNvSpPr/>
            <p:nvPr/>
          </p:nvSpPr>
          <p:spPr>
            <a:xfrm>
              <a:off x="5802358" y="493750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1" name="tx71"/>
            <p:cNvSpPr/>
            <p:nvPr/>
          </p:nvSpPr>
          <p:spPr>
            <a:xfrm>
              <a:off x="6202735" y="478446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267</a:t>
              </a:r>
            </a:p>
          </p:txBody>
        </p:sp>
        <p:sp>
          <p:nvSpPr>
            <p:cNvPr id="72" name="tx72"/>
            <p:cNvSpPr/>
            <p:nvPr/>
          </p:nvSpPr>
          <p:spPr>
            <a:xfrm>
              <a:off x="6669431" y="464127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516</a:t>
              </a:r>
            </a:p>
          </p:txBody>
        </p:sp>
        <p:sp>
          <p:nvSpPr>
            <p:cNvPr id="73" name="tx73"/>
            <p:cNvSpPr/>
            <p:nvPr/>
          </p:nvSpPr>
          <p:spPr>
            <a:xfrm>
              <a:off x="7169286" y="4896636"/>
              <a:ext cx="132637"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a:t>
              </a:r>
            </a:p>
          </p:txBody>
        </p:sp>
        <p:sp>
          <p:nvSpPr>
            <p:cNvPr id="74" name="pl74"/>
            <p:cNvSpPr/>
            <p:nvPr/>
          </p:nvSpPr>
          <p:spPr>
            <a:xfrm>
              <a:off x="7254750" y="3067683"/>
              <a:ext cx="607553" cy="1115"/>
            </a:xfrm>
            <a:custGeom>
              <a:avLst/>
              <a:pathLst>
                <a:path w="607553" h="1115">
                  <a:moveTo>
                    <a:pt x="607553" y="1115"/>
                  </a:moveTo>
                  <a:lnTo>
                    <a:pt x="0" y="0"/>
                  </a:lnTo>
                </a:path>
              </a:pathLst>
            </a:custGeom>
          </p:spPr>
          <p:txBody>
            <a:bodyPr/>
            <a:lstStyle/>
            <a:p/>
          </p:txBody>
        </p:sp>
        <p:sp>
          <p:nvSpPr>
            <p:cNvPr id="75" name="pl75"/>
            <p:cNvSpPr/>
            <p:nvPr/>
          </p:nvSpPr>
          <p:spPr>
            <a:xfrm>
              <a:off x="7254750" y="3358048"/>
              <a:ext cx="607553" cy="1565"/>
            </a:xfrm>
            <a:custGeom>
              <a:avLst/>
              <a:pathLst>
                <a:path w="607553" h="1565">
                  <a:moveTo>
                    <a:pt x="607553" y="1565"/>
                  </a:moveTo>
                  <a:lnTo>
                    <a:pt x="0" y="0"/>
                  </a:lnTo>
                </a:path>
              </a:pathLst>
            </a:custGeom>
          </p:spPr>
          <p:txBody>
            <a:bodyPr/>
            <a:lstStyle/>
            <a:p/>
          </p:txBody>
        </p:sp>
        <p:sp>
          <p:nvSpPr>
            <p:cNvPr id="76" name="pg76"/>
            <p:cNvSpPr/>
            <p:nvPr/>
          </p:nvSpPr>
          <p:spPr>
            <a:xfrm>
              <a:off x="7793724" y="298039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302152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62%</a:t>
              </a:r>
            </a:p>
          </p:txBody>
        </p:sp>
        <p:sp>
          <p:nvSpPr>
            <p:cNvPr id="78" name="pg78"/>
            <p:cNvSpPr/>
            <p:nvPr/>
          </p:nvSpPr>
          <p:spPr>
            <a:xfrm>
              <a:off x="7793724" y="327121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331233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53%</a:t>
              </a:r>
            </a:p>
          </p:txBody>
        </p:sp>
        <p:sp>
          <p:nvSpPr>
            <p:cNvPr id="80" name="rc80"/>
            <p:cNvSpPr/>
            <p:nvPr/>
          </p:nvSpPr>
          <p:spPr>
            <a:xfrm>
              <a:off x="888543" y="1578789"/>
              <a:ext cx="7747148" cy="3655203"/>
            </a:xfrm>
            <a:prstGeom prst="rect">
              <a:avLst/>
            </a:prstGeom>
            <a:ln w="13550" cap="rnd">
              <a:solidFill>
                <a:srgbClr val="BEBEBE">
                  <a:alpha val="100000"/>
                </a:srgbClr>
              </a:solidFill>
              <a:prstDash val="solid"/>
              <a:round/>
            </a:ln>
          </p:spPr>
          <p:txBody>
            <a:bodyPr/>
            <a:lstStyle/>
            <a:p/>
          </p:txBody>
        </p:sp>
        <p:sp>
          <p:nvSpPr>
            <p:cNvPr id="81" name="tx81"/>
            <p:cNvSpPr/>
            <p:nvPr/>
          </p:nvSpPr>
          <p:spPr>
            <a:xfrm>
              <a:off x="755282" y="502047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385390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3" name="tx83"/>
            <p:cNvSpPr/>
            <p:nvPr/>
          </p:nvSpPr>
          <p:spPr>
            <a:xfrm>
              <a:off x="508103" y="270376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4" name="tx84"/>
            <p:cNvSpPr/>
            <p:nvPr/>
          </p:nvSpPr>
          <p:spPr>
            <a:xfrm>
              <a:off x="508103" y="155363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5" name="tx85"/>
            <p:cNvSpPr/>
            <p:nvPr/>
          </p:nvSpPr>
          <p:spPr>
            <a:xfrm>
              <a:off x="8698322" y="502047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6978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37524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4052569"/>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7300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4074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30847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76218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243956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211695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17943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026337"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467701" y="54155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1959728"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426424"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2893120"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359815"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3801210" y="54155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293207"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4729517" y="54206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226598"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5693294"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6159958" y="53914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6626685" y="53914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7062995" y="54206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0" name="tx110"/>
            <p:cNvSpPr/>
            <p:nvPr/>
          </p:nvSpPr>
          <p:spPr>
            <a:xfrm rot="-5400000">
              <a:off x="-555921" y="3342237"/>
              <a:ext cx="1871352"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sarampo</a:t>
              </a:r>
            </a:p>
          </p:txBody>
        </p:sp>
        <p:sp>
          <p:nvSpPr>
            <p:cNvPr id="111" name="tx111"/>
            <p:cNvSpPr/>
            <p:nvPr/>
          </p:nvSpPr>
          <p:spPr>
            <a:xfrm rot="5400000">
              <a:off x="8364485" y="3340838"/>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sp>
          <p:nvSpPr>
            <p:cNvPr id="112" name="pl112"/>
            <p:cNvSpPr/>
            <p:nvPr/>
          </p:nvSpPr>
          <p:spPr>
            <a:xfrm>
              <a:off x="2712913" y="6121431"/>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3" name="pt113"/>
            <p:cNvSpPr/>
            <p:nvPr/>
          </p:nvSpPr>
          <p:spPr>
            <a:xfrm>
              <a:off x="2769094" y="60898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4" name="pl114"/>
            <p:cNvSpPr/>
            <p:nvPr/>
          </p:nvSpPr>
          <p:spPr>
            <a:xfrm>
              <a:off x="4073185" y="6121431"/>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5" name="pt115"/>
            <p:cNvSpPr/>
            <p:nvPr/>
          </p:nvSpPr>
          <p:spPr>
            <a:xfrm>
              <a:off x="4129366" y="60898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6" name="tx116"/>
            <p:cNvSpPr/>
            <p:nvPr/>
          </p:nvSpPr>
          <p:spPr>
            <a:xfrm>
              <a:off x="2980012" y="6040326"/>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7" name="tx117"/>
            <p:cNvSpPr/>
            <p:nvPr/>
          </p:nvSpPr>
          <p:spPr>
            <a:xfrm>
              <a:off x="4340285" y="6040326"/>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8" name="rc118"/>
            <p:cNvSpPr/>
            <p:nvPr/>
          </p:nvSpPr>
          <p:spPr>
            <a:xfrm>
              <a:off x="5629279" y="6020703"/>
              <a:ext cx="201456" cy="201456"/>
            </a:xfrm>
            <a:prstGeom prst="rect">
              <a:avLst/>
            </a:prstGeom>
            <a:solidFill>
              <a:srgbClr val="1CABE2">
                <a:alpha val="100000"/>
              </a:srgbClr>
            </a:solidFill>
          </p:spPr>
          <p:txBody>
            <a:bodyPr/>
            <a:lstStyle/>
            <a:p/>
          </p:txBody>
        </p:sp>
        <p:sp>
          <p:nvSpPr>
            <p:cNvPr id="119" name="tx119"/>
            <p:cNvSpPr/>
            <p:nvPr/>
          </p:nvSpPr>
          <p:spPr>
            <a:xfrm>
              <a:off x="5909324" y="6069794"/>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0" name="tx120"/>
            <p:cNvSpPr/>
            <p:nvPr/>
          </p:nvSpPr>
          <p:spPr>
            <a:xfrm>
              <a:off x="1271763" y="1335890"/>
              <a:ext cx="698070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Tendências no número de casos de sarampo e cobertura da vacina MCV, Guiné Equatorial, 2012-2025</a:t>
              </a:r>
            </a:p>
          </p:txBody>
        </p:sp>
        <p:sp>
          <p:nvSpPr>
            <p:cNvPr id="121" name="tx121"/>
            <p:cNvSpPr/>
            <p:nvPr/>
          </p:nvSpPr>
          <p:spPr>
            <a:xfrm>
              <a:off x="4660081" y="6347035"/>
              <a:ext cx="397561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22" name="tx122"/>
            <p:cNvSpPr/>
            <p:nvPr/>
          </p:nvSpPr>
          <p:spPr>
            <a:xfrm>
              <a:off x="3001089" y="6466099"/>
              <a:ext cx="563460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notificados de sarampo e rubéola e taxas de incidência por Estados-Membros da OMS, em 12 junho 2026.</a:t>
              </a:r>
            </a:p>
          </p:txBody>
        </p:sp>
        <p:sp>
          <p:nvSpPr>
            <p:cNvPr id="123" name="tx123"/>
            <p:cNvSpPr/>
            <p:nvPr/>
          </p:nvSpPr>
          <p:spPr>
            <a:xfrm>
              <a:off x="-6095836" y="6586800"/>
              <a:ext cx="147315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Dados provisórios baseados em dados mensais notificados à OMS (Genebra) em 12 junho 2026.\ nNota: Os asteriscos (*) indicam anos com falta de vacinas contra o sarampo e os acentos circunflexos (^) indicam anos com campanhas de vacinação contra o sarampo (nacionais ou subnacionais).</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registaram-se um total de 77 casos confirmados de sarampo na Guiné Equatorial. No mesmo ano, a cobertura da primeira dose da vacina contra o sarampo (MCV1) foi de 62% e a cobertura da segunda dose (MCV2) foi de 53%.
O número de casos em 2025 foi 85% inferior ao de 2024 (n=516).
O maior número de casos de sarampo foi registado em 2016 (n=1 683). Nesse ano, a cobertura da MCV1 foi de 53%.
A Guiné Equatorial registou rupturas de stock da vacina contra o sarampo em 2003, 2005, 2007, 2008, 2013 e 2018.
Realizaram-se atividades/campanhas de imunização suplementares com vacinas contendo o vírus do sarampo em 2020 e 2025.</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Guiné Equatorial registou uma diminuição dos casos de sarampo em comparação com 2024, enquanto a cobertura da primeira dose da vacina contra o sarampo (MCV1) foi de 62% e a da segunda dose (MCV2) foi de 53%.</a:t>
            </a:r>
          </a:p>
        </p:txBody>
      </p:sp>
      <p:grpSp xmlns:pic="http://schemas.openxmlformats.org/drawingml/2006/picture">
        <p:nvGrpSpPr>
          <p:cNvPr id="126" name=""/>
          <p:cNvGrpSpPr/>
          <p:nvPr/>
        </p:nvGrpSpPr>
        <p:grpSpPr>
          <a:xfrm>
            <a:off x="292608" y="1097280"/>
            <a:ext cx="8595360" cy="28575"/>
            <a:chOff x="292608" y="1097280"/>
            <a:chExt cx="8595360" cy="28575"/>
          </a:xfrm>
        </p:grpSpPr>
        <p:sp>
          <p:nvSpPr>
            <p:cNvPr id="12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Imunização infantil:
Gráficos adicionais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918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4114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309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050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3699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516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711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907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7102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369993"/>
              <a:ext cx="3520101" cy="2585800"/>
            </a:xfrm>
            <a:custGeom>
              <a:avLst/>
              <a:pathLst>
                <a:path w="3520101" h="2585800">
                  <a:moveTo>
                    <a:pt x="0" y="0"/>
                  </a:moveTo>
                  <a:lnTo>
                    <a:pt x="140804" y="204142"/>
                  </a:lnTo>
                  <a:lnTo>
                    <a:pt x="281608" y="476331"/>
                  </a:lnTo>
                  <a:lnTo>
                    <a:pt x="422412" y="680473"/>
                  </a:lnTo>
                  <a:lnTo>
                    <a:pt x="563216" y="952663"/>
                  </a:lnTo>
                  <a:lnTo>
                    <a:pt x="704020" y="1088758"/>
                  </a:lnTo>
                  <a:lnTo>
                    <a:pt x="844824" y="1360947"/>
                  </a:lnTo>
                  <a:lnTo>
                    <a:pt x="985628" y="1633137"/>
                  </a:lnTo>
                  <a:lnTo>
                    <a:pt x="1126432" y="1905327"/>
                  </a:lnTo>
                  <a:lnTo>
                    <a:pt x="1267236" y="2177516"/>
                  </a:lnTo>
                  <a:lnTo>
                    <a:pt x="1408040" y="2517753"/>
                  </a:lnTo>
                  <a:lnTo>
                    <a:pt x="1548844" y="1973374"/>
                  </a:lnTo>
                  <a:lnTo>
                    <a:pt x="1689648" y="1633137"/>
                  </a:lnTo>
                  <a:lnTo>
                    <a:pt x="1830452" y="1224853"/>
                  </a:lnTo>
                  <a:lnTo>
                    <a:pt x="1971256" y="952663"/>
                  </a:lnTo>
                  <a:lnTo>
                    <a:pt x="2112061" y="544379"/>
                  </a:lnTo>
                  <a:lnTo>
                    <a:pt x="2252865" y="952663"/>
                  </a:lnTo>
                  <a:lnTo>
                    <a:pt x="2393669" y="1224853"/>
                  </a:lnTo>
                  <a:lnTo>
                    <a:pt x="2534473" y="1497042"/>
                  </a:lnTo>
                  <a:lnTo>
                    <a:pt x="2675277" y="1769232"/>
                  </a:lnTo>
                  <a:lnTo>
                    <a:pt x="2816081" y="1973374"/>
                  </a:lnTo>
                  <a:lnTo>
                    <a:pt x="2956885" y="2245563"/>
                  </a:lnTo>
                  <a:lnTo>
                    <a:pt x="3097689" y="2517753"/>
                  </a:lnTo>
                  <a:lnTo>
                    <a:pt x="3238493" y="2585800"/>
                  </a:lnTo>
                  <a:lnTo>
                    <a:pt x="3379297" y="2449706"/>
                  </a:lnTo>
                  <a:lnTo>
                    <a:pt x="3520101" y="2585800"/>
                  </a:lnTo>
                </a:path>
              </a:pathLst>
            </a:custGeom>
            <a:ln w="27101" cap="flat">
              <a:solidFill>
                <a:srgbClr val="0058AB">
                  <a:alpha val="80000"/>
                </a:srgbClr>
              </a:solidFill>
              <a:prstDash val="solid"/>
              <a:round/>
            </a:ln>
          </p:spPr>
          <p:txBody>
            <a:bodyPr/>
            <a:lstStyle/>
            <a:p/>
          </p:txBody>
        </p:sp>
        <p:sp>
          <p:nvSpPr>
            <p:cNvPr id="23" name="pl23"/>
            <p:cNvSpPr/>
            <p:nvPr/>
          </p:nvSpPr>
          <p:spPr>
            <a:xfrm>
              <a:off x="943464" y="4547510"/>
              <a:ext cx="3520101" cy="612426"/>
            </a:xfrm>
            <a:custGeom>
              <a:avLst/>
              <a:pathLst>
                <a:path w="3520101" h="612426">
                  <a:moveTo>
                    <a:pt x="0" y="0"/>
                  </a:moveTo>
                  <a:lnTo>
                    <a:pt x="140804" y="68047"/>
                  </a:lnTo>
                  <a:lnTo>
                    <a:pt x="281608" y="0"/>
                  </a:lnTo>
                  <a:lnTo>
                    <a:pt x="422412" y="136094"/>
                  </a:lnTo>
                  <a:lnTo>
                    <a:pt x="563216" y="204142"/>
                  </a:lnTo>
                  <a:lnTo>
                    <a:pt x="704020" y="136094"/>
                  </a:lnTo>
                  <a:lnTo>
                    <a:pt x="844824" y="204142"/>
                  </a:lnTo>
                  <a:lnTo>
                    <a:pt x="985628" y="204142"/>
                  </a:lnTo>
                  <a:lnTo>
                    <a:pt x="1126432" y="340236"/>
                  </a:lnTo>
                  <a:lnTo>
                    <a:pt x="1267236" y="408284"/>
                  </a:lnTo>
                  <a:lnTo>
                    <a:pt x="1408040" y="476331"/>
                  </a:lnTo>
                  <a:lnTo>
                    <a:pt x="1548844" y="476331"/>
                  </a:lnTo>
                  <a:lnTo>
                    <a:pt x="1689648" y="476331"/>
                  </a:lnTo>
                  <a:lnTo>
                    <a:pt x="1830452" y="476331"/>
                  </a:lnTo>
                  <a:lnTo>
                    <a:pt x="1971256" y="544379"/>
                  </a:lnTo>
                  <a:lnTo>
                    <a:pt x="2112061" y="544379"/>
                  </a:lnTo>
                  <a:lnTo>
                    <a:pt x="2252865" y="544379"/>
                  </a:lnTo>
                  <a:lnTo>
                    <a:pt x="2393669" y="544379"/>
                  </a:lnTo>
                  <a:lnTo>
                    <a:pt x="2534473" y="612426"/>
                  </a:lnTo>
                  <a:lnTo>
                    <a:pt x="2675277" y="612426"/>
                  </a:lnTo>
                  <a:lnTo>
                    <a:pt x="2816081" y="544379"/>
                  </a:lnTo>
                  <a:lnTo>
                    <a:pt x="2956885" y="476331"/>
                  </a:lnTo>
                  <a:lnTo>
                    <a:pt x="3097689" y="476331"/>
                  </a:lnTo>
                  <a:lnTo>
                    <a:pt x="3238493" y="476331"/>
                  </a:lnTo>
                  <a:lnTo>
                    <a:pt x="3379297" y="544379"/>
                  </a:lnTo>
                  <a:lnTo>
                    <a:pt x="3520101" y="544379"/>
                  </a:lnTo>
                </a:path>
              </a:pathLst>
            </a:custGeom>
            <a:ln w="27101" cap="flat">
              <a:solidFill>
                <a:srgbClr val="1CABE2">
                  <a:alpha val="80000"/>
                </a:srgbClr>
              </a:solidFill>
              <a:prstDash val="solid"/>
              <a:round/>
            </a:ln>
          </p:spPr>
          <p:txBody>
            <a:bodyPr/>
            <a:lstStyle/>
            <a:p/>
          </p:txBody>
        </p:sp>
        <p:sp>
          <p:nvSpPr>
            <p:cNvPr id="24" name="pl24"/>
            <p:cNvSpPr/>
            <p:nvPr/>
          </p:nvSpPr>
          <p:spPr>
            <a:xfrm>
              <a:off x="943464" y="3458751"/>
              <a:ext cx="3520101" cy="1292900"/>
            </a:xfrm>
            <a:custGeom>
              <a:avLst/>
              <a:pathLst>
                <a:path w="3520101" h="1292900">
                  <a:moveTo>
                    <a:pt x="0" y="68047"/>
                  </a:moveTo>
                  <a:lnTo>
                    <a:pt x="140804" y="0"/>
                  </a:lnTo>
                  <a:lnTo>
                    <a:pt x="281608" y="204142"/>
                  </a:lnTo>
                  <a:lnTo>
                    <a:pt x="422412" y="408284"/>
                  </a:lnTo>
                  <a:lnTo>
                    <a:pt x="563216" y="612426"/>
                  </a:lnTo>
                  <a:lnTo>
                    <a:pt x="704020" y="884616"/>
                  </a:lnTo>
                  <a:lnTo>
                    <a:pt x="844824" y="952663"/>
                  </a:lnTo>
                  <a:lnTo>
                    <a:pt x="985628" y="1020710"/>
                  </a:lnTo>
                  <a:lnTo>
                    <a:pt x="1126432" y="1088758"/>
                  </a:lnTo>
                  <a:lnTo>
                    <a:pt x="1267236" y="1156805"/>
                  </a:lnTo>
                  <a:lnTo>
                    <a:pt x="1408040" y="1292900"/>
                  </a:lnTo>
                  <a:lnTo>
                    <a:pt x="1548844" y="1156805"/>
                  </a:lnTo>
                  <a:lnTo>
                    <a:pt x="1689648" y="1156805"/>
                  </a:lnTo>
                  <a:lnTo>
                    <a:pt x="1830452" y="1224853"/>
                  </a:lnTo>
                  <a:lnTo>
                    <a:pt x="1971256" y="1224853"/>
                  </a:lnTo>
                  <a:lnTo>
                    <a:pt x="2112061" y="1088758"/>
                  </a:lnTo>
                  <a:lnTo>
                    <a:pt x="2252865" y="1156805"/>
                  </a:lnTo>
                  <a:lnTo>
                    <a:pt x="2393669" y="1156805"/>
                  </a:lnTo>
                  <a:lnTo>
                    <a:pt x="2534473" y="1224853"/>
                  </a:lnTo>
                  <a:lnTo>
                    <a:pt x="2675277" y="1292900"/>
                  </a:lnTo>
                  <a:lnTo>
                    <a:pt x="2816081" y="1156805"/>
                  </a:lnTo>
                  <a:lnTo>
                    <a:pt x="2956885" y="1088758"/>
                  </a:lnTo>
                  <a:lnTo>
                    <a:pt x="3097689" y="1088758"/>
                  </a:lnTo>
                  <a:lnTo>
                    <a:pt x="3238493" y="1088758"/>
                  </a:lnTo>
                  <a:lnTo>
                    <a:pt x="3379297" y="1156805"/>
                  </a:lnTo>
                  <a:lnTo>
                    <a:pt x="3520101" y="1156805"/>
                  </a:lnTo>
                </a:path>
              </a:pathLst>
            </a:custGeom>
            <a:ln w="27101" cap="flat">
              <a:solidFill>
                <a:srgbClr val="00833D">
                  <a:alpha val="80000"/>
                </a:srgbClr>
              </a:solidFill>
              <a:prstDash val="solid"/>
              <a:round/>
            </a:ln>
          </p:spPr>
          <p:txBody>
            <a:bodyPr/>
            <a:lstStyle/>
            <a:p/>
          </p:txBody>
        </p:sp>
        <p:sp>
          <p:nvSpPr>
            <p:cNvPr id="25" name="pl25"/>
            <p:cNvSpPr/>
            <p:nvPr/>
          </p:nvSpPr>
          <p:spPr>
            <a:xfrm>
              <a:off x="943464" y="2369993"/>
              <a:ext cx="3520101" cy="2585800"/>
            </a:xfrm>
            <a:custGeom>
              <a:avLst/>
              <a:pathLst>
                <a:path w="3520101" h="2585800">
                  <a:moveTo>
                    <a:pt x="0" y="0"/>
                  </a:moveTo>
                  <a:lnTo>
                    <a:pt x="140804" y="204142"/>
                  </a:lnTo>
                  <a:lnTo>
                    <a:pt x="281608" y="476331"/>
                  </a:lnTo>
                  <a:lnTo>
                    <a:pt x="422412" y="680473"/>
                  </a:lnTo>
                  <a:lnTo>
                    <a:pt x="563216" y="952663"/>
                  </a:lnTo>
                  <a:lnTo>
                    <a:pt x="704020" y="1088758"/>
                  </a:lnTo>
                  <a:lnTo>
                    <a:pt x="844824" y="1360947"/>
                  </a:lnTo>
                  <a:lnTo>
                    <a:pt x="985628" y="1633137"/>
                  </a:lnTo>
                  <a:lnTo>
                    <a:pt x="1126432" y="1905327"/>
                  </a:lnTo>
                  <a:lnTo>
                    <a:pt x="1267236" y="2177516"/>
                  </a:lnTo>
                  <a:lnTo>
                    <a:pt x="1408040" y="2517753"/>
                  </a:lnTo>
                  <a:lnTo>
                    <a:pt x="1548844" y="1973374"/>
                  </a:lnTo>
                  <a:lnTo>
                    <a:pt x="1689648" y="1633137"/>
                  </a:lnTo>
                  <a:lnTo>
                    <a:pt x="1830452" y="1224853"/>
                  </a:lnTo>
                  <a:lnTo>
                    <a:pt x="1971256" y="952663"/>
                  </a:lnTo>
                  <a:lnTo>
                    <a:pt x="2112061" y="544379"/>
                  </a:lnTo>
                  <a:lnTo>
                    <a:pt x="2252865" y="952663"/>
                  </a:lnTo>
                  <a:lnTo>
                    <a:pt x="2393669" y="1224853"/>
                  </a:lnTo>
                  <a:lnTo>
                    <a:pt x="2534473" y="1497042"/>
                  </a:lnTo>
                  <a:lnTo>
                    <a:pt x="2675277" y="1769232"/>
                  </a:lnTo>
                  <a:lnTo>
                    <a:pt x="2816081" y="1973374"/>
                  </a:lnTo>
                  <a:lnTo>
                    <a:pt x="2956885" y="2245563"/>
                  </a:lnTo>
                  <a:lnTo>
                    <a:pt x="3097689" y="2517753"/>
                  </a:lnTo>
                  <a:lnTo>
                    <a:pt x="3238493" y="2585800"/>
                  </a:lnTo>
                  <a:lnTo>
                    <a:pt x="3379297" y="2449706"/>
                  </a:lnTo>
                  <a:lnTo>
                    <a:pt x="3520101" y="2585800"/>
                  </a:lnTo>
                </a:path>
              </a:pathLst>
            </a:custGeom>
            <a:ln w="43362" cap="flat">
              <a:solidFill>
                <a:srgbClr val="000000">
                  <a:alpha val="100000"/>
                </a:srgbClr>
              </a:solidFill>
              <a:prstDash val="solid"/>
              <a:round/>
            </a:ln>
          </p:spPr>
          <p:txBody>
            <a:bodyPr/>
            <a:lstStyle/>
            <a:p/>
          </p:txBody>
        </p:sp>
        <p:sp>
          <p:nvSpPr>
            <p:cNvPr id="26" name="pl26"/>
            <p:cNvSpPr/>
            <p:nvPr/>
          </p:nvSpPr>
          <p:spPr>
            <a:xfrm>
              <a:off x="943464" y="2369993"/>
              <a:ext cx="3520101" cy="2585800"/>
            </a:xfrm>
            <a:custGeom>
              <a:avLst/>
              <a:pathLst>
                <a:path w="3520101" h="2585800">
                  <a:moveTo>
                    <a:pt x="0" y="0"/>
                  </a:moveTo>
                  <a:lnTo>
                    <a:pt x="140804" y="204142"/>
                  </a:lnTo>
                  <a:lnTo>
                    <a:pt x="281608" y="476331"/>
                  </a:lnTo>
                  <a:lnTo>
                    <a:pt x="422412" y="680473"/>
                  </a:lnTo>
                  <a:lnTo>
                    <a:pt x="563216" y="952663"/>
                  </a:lnTo>
                  <a:lnTo>
                    <a:pt x="704020" y="1088758"/>
                  </a:lnTo>
                  <a:lnTo>
                    <a:pt x="844824" y="1360947"/>
                  </a:lnTo>
                  <a:lnTo>
                    <a:pt x="985628" y="1633137"/>
                  </a:lnTo>
                  <a:lnTo>
                    <a:pt x="1126432" y="1905327"/>
                  </a:lnTo>
                  <a:lnTo>
                    <a:pt x="1267236" y="2177516"/>
                  </a:lnTo>
                  <a:lnTo>
                    <a:pt x="1408040" y="2517753"/>
                  </a:lnTo>
                  <a:lnTo>
                    <a:pt x="1548844" y="1973374"/>
                  </a:lnTo>
                  <a:lnTo>
                    <a:pt x="1689648" y="1633137"/>
                  </a:lnTo>
                  <a:lnTo>
                    <a:pt x="1830452" y="1224853"/>
                  </a:lnTo>
                  <a:lnTo>
                    <a:pt x="1971256" y="952663"/>
                  </a:lnTo>
                  <a:lnTo>
                    <a:pt x="2112061" y="544379"/>
                  </a:lnTo>
                  <a:lnTo>
                    <a:pt x="2252865" y="952663"/>
                  </a:lnTo>
                  <a:lnTo>
                    <a:pt x="2393669" y="1224853"/>
                  </a:lnTo>
                  <a:lnTo>
                    <a:pt x="2534473" y="1497042"/>
                  </a:lnTo>
                  <a:lnTo>
                    <a:pt x="2675277" y="1769232"/>
                  </a:lnTo>
                  <a:lnTo>
                    <a:pt x="2816081" y="1973374"/>
                  </a:lnTo>
                  <a:lnTo>
                    <a:pt x="2956885" y="2245563"/>
                  </a:lnTo>
                  <a:lnTo>
                    <a:pt x="3097689" y="2517753"/>
                  </a:lnTo>
                  <a:lnTo>
                    <a:pt x="3238493" y="2585800"/>
                  </a:lnTo>
                  <a:lnTo>
                    <a:pt x="3379297" y="2449706"/>
                  </a:lnTo>
                  <a:lnTo>
                    <a:pt x="3520101" y="2585800"/>
                  </a:lnTo>
                </a:path>
              </a:pathLst>
            </a:custGeom>
            <a:ln w="27101" cap="flat">
              <a:solidFill>
                <a:srgbClr val="0058AB">
                  <a:alpha val="100000"/>
                </a:srgbClr>
              </a:solidFill>
              <a:prstDash val="solid"/>
              <a:round/>
            </a:ln>
          </p:spPr>
          <p:txBody>
            <a:bodyPr/>
            <a:lstStyle/>
            <a:p/>
          </p:txBody>
        </p:sp>
        <p:sp>
          <p:nvSpPr>
            <p:cNvPr id="27" name="pl27"/>
            <p:cNvSpPr/>
            <p:nvPr/>
          </p:nvSpPr>
          <p:spPr>
            <a:xfrm>
              <a:off x="943464" y="2165851"/>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3254609"/>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683604"/>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2710230"/>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3935083"/>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615557"/>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751652"/>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20992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2128403"/>
              <a:ext cx="112540" cy="73660"/>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45</a:t>
              </a:r>
            </a:p>
          </p:txBody>
        </p:sp>
        <p:sp>
          <p:nvSpPr>
            <p:cNvPr id="36" name="pg36"/>
            <p:cNvSpPr/>
            <p:nvPr/>
          </p:nvSpPr>
          <p:spPr>
            <a:xfrm>
              <a:off x="1560860" y="318804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591214" y="321686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38" name="pg38"/>
            <p:cNvSpPr/>
            <p:nvPr/>
          </p:nvSpPr>
          <p:spPr>
            <a:xfrm>
              <a:off x="2293016" y="46170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6458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0" name="pg40"/>
            <p:cNvSpPr/>
            <p:nvPr/>
          </p:nvSpPr>
          <p:spPr>
            <a:xfrm>
              <a:off x="2968901" y="26436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999254" y="267243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37</a:t>
              </a:r>
            </a:p>
          </p:txBody>
        </p:sp>
        <p:sp>
          <p:nvSpPr>
            <p:cNvPr id="42" name="pg42"/>
            <p:cNvSpPr/>
            <p:nvPr/>
          </p:nvSpPr>
          <p:spPr>
            <a:xfrm>
              <a:off x="3532117" y="386851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62471" y="389733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4" name="pg44"/>
            <p:cNvSpPr/>
            <p:nvPr/>
          </p:nvSpPr>
          <p:spPr>
            <a:xfrm>
              <a:off x="4264273" y="454899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57781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6" name="pg46"/>
            <p:cNvSpPr/>
            <p:nvPr/>
          </p:nvSpPr>
          <p:spPr>
            <a:xfrm>
              <a:off x="4405077" y="46850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71637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8" name="tx48"/>
            <p:cNvSpPr/>
            <p:nvPr/>
          </p:nvSpPr>
          <p:spPr>
            <a:xfrm>
              <a:off x="4523855" y="50528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5764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50" name="tx50"/>
            <p:cNvSpPr/>
            <p:nvPr/>
          </p:nvSpPr>
          <p:spPr>
            <a:xfrm>
              <a:off x="577692" y="47090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40285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334800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26675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a:off x="577692"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63" name="pl63"/>
            <p:cNvSpPr/>
            <p:nvPr/>
          </p:nvSpPr>
          <p:spPr>
            <a:xfrm>
              <a:off x="128666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8666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68595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44840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53761" y="6093075"/>
              <a:ext cx="104065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 Equatorial</a:t>
              </a:r>
            </a:p>
          </p:txBody>
        </p:sp>
        <p:sp>
          <p:nvSpPr>
            <p:cNvPr id="68" name="tx68"/>
            <p:cNvSpPr/>
            <p:nvPr/>
          </p:nvSpPr>
          <p:spPr>
            <a:xfrm>
              <a:off x="295305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715505"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229236" y="1660113"/>
              <a:ext cx="948556"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DTP3</a:t>
              </a:r>
            </a:p>
          </p:txBody>
        </p:sp>
        <p:sp>
          <p:nvSpPr>
            <p:cNvPr id="71" name="pl71"/>
            <p:cNvSpPr/>
            <p:nvPr/>
          </p:nvSpPr>
          <p:spPr>
            <a:xfrm>
              <a:off x="5132709" y="50918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4114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7309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050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99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7516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40711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3907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7102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308715" y="3322656"/>
              <a:ext cx="3520101" cy="680473"/>
            </a:xfrm>
            <a:custGeom>
              <a:avLst/>
              <a:pathLst>
                <a:path w="3520101" h="680473">
                  <a:moveTo>
                    <a:pt x="0" y="612426"/>
                  </a:moveTo>
                  <a:lnTo>
                    <a:pt x="140804" y="612426"/>
                  </a:lnTo>
                  <a:lnTo>
                    <a:pt x="281608" y="612426"/>
                  </a:lnTo>
                  <a:lnTo>
                    <a:pt x="422412" y="476331"/>
                  </a:lnTo>
                  <a:lnTo>
                    <a:pt x="563216" y="544379"/>
                  </a:lnTo>
                  <a:lnTo>
                    <a:pt x="704020" y="476331"/>
                  </a:lnTo>
                  <a:lnTo>
                    <a:pt x="844824" y="544379"/>
                  </a:lnTo>
                  <a:lnTo>
                    <a:pt x="985628" y="408284"/>
                  </a:lnTo>
                  <a:lnTo>
                    <a:pt x="1126432" y="408284"/>
                  </a:lnTo>
                  <a:lnTo>
                    <a:pt x="1267236" y="408284"/>
                  </a:lnTo>
                  <a:lnTo>
                    <a:pt x="1408040" y="408284"/>
                  </a:lnTo>
                  <a:lnTo>
                    <a:pt x="1548844" y="204142"/>
                  </a:lnTo>
                  <a:lnTo>
                    <a:pt x="1689648" y="204142"/>
                  </a:lnTo>
                  <a:lnTo>
                    <a:pt x="1830452" y="68047"/>
                  </a:lnTo>
                  <a:lnTo>
                    <a:pt x="1971256" y="0"/>
                  </a:lnTo>
                  <a:lnTo>
                    <a:pt x="2112061" y="612426"/>
                  </a:lnTo>
                  <a:lnTo>
                    <a:pt x="2252865" y="0"/>
                  </a:lnTo>
                  <a:lnTo>
                    <a:pt x="2393669" y="68047"/>
                  </a:lnTo>
                  <a:lnTo>
                    <a:pt x="2534473" y="136094"/>
                  </a:lnTo>
                  <a:lnTo>
                    <a:pt x="2675277" y="340236"/>
                  </a:lnTo>
                  <a:lnTo>
                    <a:pt x="2816081" y="476331"/>
                  </a:lnTo>
                  <a:lnTo>
                    <a:pt x="2956885" y="612426"/>
                  </a:lnTo>
                  <a:lnTo>
                    <a:pt x="3097689" y="680473"/>
                  </a:lnTo>
                  <a:lnTo>
                    <a:pt x="3238493" y="476331"/>
                  </a:lnTo>
                  <a:lnTo>
                    <a:pt x="3379297" y="136094"/>
                  </a:lnTo>
                  <a:lnTo>
                    <a:pt x="3520101" y="340236"/>
                  </a:lnTo>
                </a:path>
              </a:pathLst>
            </a:custGeom>
            <a:ln w="27101" cap="flat">
              <a:solidFill>
                <a:srgbClr val="0058AB">
                  <a:alpha val="80000"/>
                </a:srgbClr>
              </a:solidFill>
              <a:prstDash val="solid"/>
              <a:round/>
            </a:ln>
          </p:spPr>
          <p:txBody>
            <a:bodyPr/>
            <a:lstStyle/>
            <a:p/>
          </p:txBody>
        </p:sp>
        <p:sp>
          <p:nvSpPr>
            <p:cNvPr id="89" name="pl89"/>
            <p:cNvSpPr/>
            <p:nvPr/>
          </p:nvSpPr>
          <p:spPr>
            <a:xfrm>
              <a:off x="5308715" y="4479462"/>
              <a:ext cx="3520101" cy="612426"/>
            </a:xfrm>
            <a:custGeom>
              <a:avLst/>
              <a:pathLst>
                <a:path w="3520101" h="612426">
                  <a:moveTo>
                    <a:pt x="0" y="0"/>
                  </a:moveTo>
                  <a:lnTo>
                    <a:pt x="140804" y="68047"/>
                  </a:lnTo>
                  <a:lnTo>
                    <a:pt x="281608" y="68047"/>
                  </a:lnTo>
                  <a:lnTo>
                    <a:pt x="422412" y="136094"/>
                  </a:lnTo>
                  <a:lnTo>
                    <a:pt x="563216" y="204142"/>
                  </a:lnTo>
                  <a:lnTo>
                    <a:pt x="704020" y="204142"/>
                  </a:lnTo>
                  <a:lnTo>
                    <a:pt x="844824" y="272189"/>
                  </a:lnTo>
                  <a:lnTo>
                    <a:pt x="985628" y="340236"/>
                  </a:lnTo>
                  <a:lnTo>
                    <a:pt x="1126432" y="408284"/>
                  </a:lnTo>
                  <a:lnTo>
                    <a:pt x="1267236" y="476331"/>
                  </a:lnTo>
                  <a:lnTo>
                    <a:pt x="1408040" y="544379"/>
                  </a:lnTo>
                  <a:lnTo>
                    <a:pt x="1548844" y="544379"/>
                  </a:lnTo>
                  <a:lnTo>
                    <a:pt x="1689648" y="544379"/>
                  </a:lnTo>
                  <a:lnTo>
                    <a:pt x="1830452" y="544379"/>
                  </a:lnTo>
                  <a:lnTo>
                    <a:pt x="1971256" y="544379"/>
                  </a:lnTo>
                  <a:lnTo>
                    <a:pt x="2112061" y="612426"/>
                  </a:lnTo>
                  <a:lnTo>
                    <a:pt x="2252865" y="544379"/>
                  </a:lnTo>
                  <a:lnTo>
                    <a:pt x="2393669" y="544379"/>
                  </a:lnTo>
                  <a:lnTo>
                    <a:pt x="2534473" y="612426"/>
                  </a:lnTo>
                  <a:lnTo>
                    <a:pt x="2675277" y="612426"/>
                  </a:lnTo>
                  <a:lnTo>
                    <a:pt x="2816081" y="612426"/>
                  </a:lnTo>
                  <a:lnTo>
                    <a:pt x="2956885" y="544379"/>
                  </a:lnTo>
                  <a:lnTo>
                    <a:pt x="3097689" y="476331"/>
                  </a:lnTo>
                  <a:lnTo>
                    <a:pt x="3238493" y="476331"/>
                  </a:lnTo>
                  <a:lnTo>
                    <a:pt x="3379297" y="544379"/>
                  </a:lnTo>
                  <a:lnTo>
                    <a:pt x="3520101" y="544379"/>
                  </a:lnTo>
                </a:path>
              </a:pathLst>
            </a:custGeom>
            <a:ln w="27101" cap="flat">
              <a:solidFill>
                <a:srgbClr val="1CABE2">
                  <a:alpha val="80000"/>
                </a:srgbClr>
              </a:solidFill>
              <a:prstDash val="solid"/>
              <a:round/>
            </a:ln>
          </p:spPr>
          <p:txBody>
            <a:bodyPr/>
            <a:lstStyle/>
            <a:p/>
          </p:txBody>
        </p:sp>
        <p:sp>
          <p:nvSpPr>
            <p:cNvPr id="90" name="pl90"/>
            <p:cNvSpPr/>
            <p:nvPr/>
          </p:nvSpPr>
          <p:spPr>
            <a:xfrm>
              <a:off x="5308715" y="3594846"/>
              <a:ext cx="3520101" cy="1088758"/>
            </a:xfrm>
            <a:custGeom>
              <a:avLst/>
              <a:pathLst>
                <a:path w="3520101" h="1088758">
                  <a:moveTo>
                    <a:pt x="0" y="0"/>
                  </a:moveTo>
                  <a:lnTo>
                    <a:pt x="140804" y="136094"/>
                  </a:lnTo>
                  <a:lnTo>
                    <a:pt x="281608" y="204142"/>
                  </a:lnTo>
                  <a:lnTo>
                    <a:pt x="422412" y="476331"/>
                  </a:lnTo>
                  <a:lnTo>
                    <a:pt x="563216" y="612426"/>
                  </a:lnTo>
                  <a:lnTo>
                    <a:pt x="704020" y="816568"/>
                  </a:lnTo>
                  <a:lnTo>
                    <a:pt x="844824" y="884616"/>
                  </a:lnTo>
                  <a:lnTo>
                    <a:pt x="985628" y="612426"/>
                  </a:lnTo>
                  <a:lnTo>
                    <a:pt x="1126432" y="680473"/>
                  </a:lnTo>
                  <a:lnTo>
                    <a:pt x="1267236" y="816568"/>
                  </a:lnTo>
                  <a:lnTo>
                    <a:pt x="1408040" y="1088758"/>
                  </a:lnTo>
                  <a:lnTo>
                    <a:pt x="1548844" y="884616"/>
                  </a:lnTo>
                  <a:lnTo>
                    <a:pt x="1689648" y="884616"/>
                  </a:lnTo>
                  <a:lnTo>
                    <a:pt x="1830452" y="1020710"/>
                  </a:lnTo>
                  <a:lnTo>
                    <a:pt x="1971256" y="884616"/>
                  </a:lnTo>
                  <a:lnTo>
                    <a:pt x="2112061" y="748521"/>
                  </a:lnTo>
                  <a:lnTo>
                    <a:pt x="2252865" y="544379"/>
                  </a:lnTo>
                  <a:lnTo>
                    <a:pt x="2393669" y="680473"/>
                  </a:lnTo>
                  <a:lnTo>
                    <a:pt x="2534473" y="612426"/>
                  </a:lnTo>
                  <a:lnTo>
                    <a:pt x="2675277" y="612426"/>
                  </a:lnTo>
                  <a:lnTo>
                    <a:pt x="2816081" y="612426"/>
                  </a:lnTo>
                  <a:lnTo>
                    <a:pt x="2956885" y="476331"/>
                  </a:lnTo>
                  <a:lnTo>
                    <a:pt x="3097689" y="340236"/>
                  </a:lnTo>
                  <a:lnTo>
                    <a:pt x="3238493" y="340236"/>
                  </a:lnTo>
                  <a:lnTo>
                    <a:pt x="3379297" y="476331"/>
                  </a:lnTo>
                  <a:lnTo>
                    <a:pt x="3520101" y="408284"/>
                  </a:lnTo>
                </a:path>
              </a:pathLst>
            </a:custGeom>
            <a:ln w="27101" cap="flat">
              <a:solidFill>
                <a:srgbClr val="00833D">
                  <a:alpha val="80000"/>
                </a:srgbClr>
              </a:solidFill>
              <a:prstDash val="solid"/>
              <a:round/>
            </a:ln>
          </p:spPr>
          <p:txBody>
            <a:bodyPr/>
            <a:lstStyle/>
            <a:p/>
          </p:txBody>
        </p:sp>
        <p:sp>
          <p:nvSpPr>
            <p:cNvPr id="91" name="pl91"/>
            <p:cNvSpPr/>
            <p:nvPr/>
          </p:nvSpPr>
          <p:spPr>
            <a:xfrm>
              <a:off x="5308715" y="3322656"/>
              <a:ext cx="3520101" cy="680473"/>
            </a:xfrm>
            <a:custGeom>
              <a:avLst/>
              <a:pathLst>
                <a:path w="3520101" h="680473">
                  <a:moveTo>
                    <a:pt x="0" y="612426"/>
                  </a:moveTo>
                  <a:lnTo>
                    <a:pt x="140804" y="612426"/>
                  </a:lnTo>
                  <a:lnTo>
                    <a:pt x="281608" y="612426"/>
                  </a:lnTo>
                  <a:lnTo>
                    <a:pt x="422412" y="476331"/>
                  </a:lnTo>
                  <a:lnTo>
                    <a:pt x="563216" y="544379"/>
                  </a:lnTo>
                  <a:lnTo>
                    <a:pt x="704020" y="476331"/>
                  </a:lnTo>
                  <a:lnTo>
                    <a:pt x="844824" y="544379"/>
                  </a:lnTo>
                  <a:lnTo>
                    <a:pt x="985628" y="408284"/>
                  </a:lnTo>
                  <a:lnTo>
                    <a:pt x="1126432" y="408284"/>
                  </a:lnTo>
                  <a:lnTo>
                    <a:pt x="1267236" y="408284"/>
                  </a:lnTo>
                  <a:lnTo>
                    <a:pt x="1408040" y="408284"/>
                  </a:lnTo>
                  <a:lnTo>
                    <a:pt x="1548844" y="204142"/>
                  </a:lnTo>
                  <a:lnTo>
                    <a:pt x="1689648" y="204142"/>
                  </a:lnTo>
                  <a:lnTo>
                    <a:pt x="1830452" y="68047"/>
                  </a:lnTo>
                  <a:lnTo>
                    <a:pt x="1971256" y="0"/>
                  </a:lnTo>
                  <a:lnTo>
                    <a:pt x="2112061" y="612426"/>
                  </a:lnTo>
                  <a:lnTo>
                    <a:pt x="2252865" y="0"/>
                  </a:lnTo>
                  <a:lnTo>
                    <a:pt x="2393669" y="68047"/>
                  </a:lnTo>
                  <a:lnTo>
                    <a:pt x="2534473" y="136094"/>
                  </a:lnTo>
                  <a:lnTo>
                    <a:pt x="2675277" y="340236"/>
                  </a:lnTo>
                  <a:lnTo>
                    <a:pt x="2816081" y="476331"/>
                  </a:lnTo>
                  <a:lnTo>
                    <a:pt x="2956885" y="612426"/>
                  </a:lnTo>
                  <a:lnTo>
                    <a:pt x="3097689" y="680473"/>
                  </a:lnTo>
                  <a:lnTo>
                    <a:pt x="3238493" y="476331"/>
                  </a:lnTo>
                  <a:lnTo>
                    <a:pt x="3379297" y="136094"/>
                  </a:lnTo>
                  <a:lnTo>
                    <a:pt x="3520101" y="340236"/>
                  </a:lnTo>
                </a:path>
              </a:pathLst>
            </a:custGeom>
            <a:ln w="43362" cap="flat">
              <a:solidFill>
                <a:srgbClr val="000000">
                  <a:alpha val="100000"/>
                </a:srgbClr>
              </a:solidFill>
              <a:prstDash val="solid"/>
              <a:round/>
            </a:ln>
          </p:spPr>
          <p:txBody>
            <a:bodyPr/>
            <a:lstStyle/>
            <a:p/>
          </p:txBody>
        </p:sp>
        <p:sp>
          <p:nvSpPr>
            <p:cNvPr id="92" name="pl92"/>
            <p:cNvSpPr/>
            <p:nvPr/>
          </p:nvSpPr>
          <p:spPr>
            <a:xfrm>
              <a:off x="5308715" y="3322656"/>
              <a:ext cx="3520101" cy="680473"/>
            </a:xfrm>
            <a:custGeom>
              <a:avLst/>
              <a:pathLst>
                <a:path w="3520101" h="680473">
                  <a:moveTo>
                    <a:pt x="0" y="612426"/>
                  </a:moveTo>
                  <a:lnTo>
                    <a:pt x="140804" y="612426"/>
                  </a:lnTo>
                  <a:lnTo>
                    <a:pt x="281608" y="612426"/>
                  </a:lnTo>
                  <a:lnTo>
                    <a:pt x="422412" y="476331"/>
                  </a:lnTo>
                  <a:lnTo>
                    <a:pt x="563216" y="544379"/>
                  </a:lnTo>
                  <a:lnTo>
                    <a:pt x="704020" y="476331"/>
                  </a:lnTo>
                  <a:lnTo>
                    <a:pt x="844824" y="544379"/>
                  </a:lnTo>
                  <a:lnTo>
                    <a:pt x="985628" y="408284"/>
                  </a:lnTo>
                  <a:lnTo>
                    <a:pt x="1126432" y="408284"/>
                  </a:lnTo>
                  <a:lnTo>
                    <a:pt x="1267236" y="408284"/>
                  </a:lnTo>
                  <a:lnTo>
                    <a:pt x="1408040" y="408284"/>
                  </a:lnTo>
                  <a:lnTo>
                    <a:pt x="1548844" y="204142"/>
                  </a:lnTo>
                  <a:lnTo>
                    <a:pt x="1689648" y="204142"/>
                  </a:lnTo>
                  <a:lnTo>
                    <a:pt x="1830452" y="68047"/>
                  </a:lnTo>
                  <a:lnTo>
                    <a:pt x="1971256" y="0"/>
                  </a:lnTo>
                  <a:lnTo>
                    <a:pt x="2112061" y="612426"/>
                  </a:lnTo>
                  <a:lnTo>
                    <a:pt x="2252865" y="0"/>
                  </a:lnTo>
                  <a:lnTo>
                    <a:pt x="2393669" y="68047"/>
                  </a:lnTo>
                  <a:lnTo>
                    <a:pt x="2534473" y="136094"/>
                  </a:lnTo>
                  <a:lnTo>
                    <a:pt x="2675277" y="340236"/>
                  </a:lnTo>
                  <a:lnTo>
                    <a:pt x="2816081" y="476331"/>
                  </a:lnTo>
                  <a:lnTo>
                    <a:pt x="2956885" y="612426"/>
                  </a:lnTo>
                  <a:lnTo>
                    <a:pt x="3097689" y="680473"/>
                  </a:lnTo>
                  <a:lnTo>
                    <a:pt x="3238493" y="476331"/>
                  </a:lnTo>
                  <a:lnTo>
                    <a:pt x="3379297" y="136094"/>
                  </a:lnTo>
                  <a:lnTo>
                    <a:pt x="3520101" y="340236"/>
                  </a:lnTo>
                </a:path>
              </a:pathLst>
            </a:custGeom>
            <a:ln w="27101" cap="flat">
              <a:solidFill>
                <a:srgbClr val="0058AB">
                  <a:alpha val="100000"/>
                </a:srgbClr>
              </a:solidFill>
              <a:prstDash val="solid"/>
              <a:round/>
            </a:ln>
          </p:spPr>
          <p:txBody>
            <a:bodyPr/>
            <a:lstStyle/>
            <a:p/>
          </p:txBody>
        </p:sp>
        <p:sp>
          <p:nvSpPr>
            <p:cNvPr id="93" name="pl93"/>
            <p:cNvSpPr/>
            <p:nvPr/>
          </p:nvSpPr>
          <p:spPr>
            <a:xfrm>
              <a:off x="5308715" y="3730941"/>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3594846"/>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3526799"/>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3730941"/>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458751"/>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3254609"/>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458751"/>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36643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369443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2" name="pg102"/>
            <p:cNvSpPr/>
            <p:nvPr/>
          </p:nvSpPr>
          <p:spPr>
            <a:xfrm>
              <a:off x="5926111"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56465"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4" name="pg104"/>
            <p:cNvSpPr/>
            <p:nvPr/>
          </p:nvSpPr>
          <p:spPr>
            <a:xfrm>
              <a:off x="6630131" y="346023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60485" y="348905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06" name="pg106"/>
            <p:cNvSpPr/>
            <p:nvPr/>
          </p:nvSpPr>
          <p:spPr>
            <a:xfrm>
              <a:off x="7334152" y="36643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64505" y="369443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8" name="pg108"/>
            <p:cNvSpPr/>
            <p:nvPr/>
          </p:nvSpPr>
          <p:spPr>
            <a:xfrm>
              <a:off x="7897368" y="33921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27722" y="342100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10" name="pg110"/>
            <p:cNvSpPr/>
            <p:nvPr/>
          </p:nvSpPr>
          <p:spPr>
            <a:xfrm>
              <a:off x="8601388" y="318804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31742" y="321686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112" name="pg112"/>
            <p:cNvSpPr/>
            <p:nvPr/>
          </p:nvSpPr>
          <p:spPr>
            <a:xfrm>
              <a:off x="8742193" y="33921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342100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14" name="tx114"/>
            <p:cNvSpPr/>
            <p:nvPr/>
          </p:nvSpPr>
          <p:spPr>
            <a:xfrm>
              <a:off x="8889106" y="49834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964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6" name="tx116"/>
            <p:cNvSpPr/>
            <p:nvPr/>
          </p:nvSpPr>
          <p:spPr>
            <a:xfrm>
              <a:off x="4942943" y="47090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40285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334800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a:off x="4942943" y="26675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0" name="tx120"/>
            <p:cNvSpPr/>
            <p:nvPr/>
          </p:nvSpPr>
          <p:spPr>
            <a:xfrm>
              <a:off x="4942943"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129" name="pl129"/>
            <p:cNvSpPr/>
            <p:nvPr/>
          </p:nvSpPr>
          <p:spPr>
            <a:xfrm>
              <a:off x="565191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5191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705120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81365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919012" y="6093075"/>
              <a:ext cx="104065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 Equatorial</a:t>
              </a:r>
            </a:p>
          </p:txBody>
        </p:sp>
        <p:sp>
          <p:nvSpPr>
            <p:cNvPr id="134" name="tx134"/>
            <p:cNvSpPr/>
            <p:nvPr/>
          </p:nvSpPr>
          <p:spPr>
            <a:xfrm>
              <a:off x="731830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8080756"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577558" y="1658774"/>
              <a:ext cx="98241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MCV1</a:t>
              </a:r>
            </a:p>
          </p:txBody>
        </p:sp>
        <p:sp>
          <p:nvSpPr>
            <p:cNvPr id="137" name="tx137"/>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38" name="tx138"/>
            <p:cNvSpPr/>
            <p:nvPr/>
          </p:nvSpPr>
          <p:spPr>
            <a:xfrm>
              <a:off x="5441926" y="6518903"/>
              <a:ext cx="3562895" cy="1032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Classificação de desistência: &lt;5% = baixa, 5-10% = média, &gt;10% = alta</a:t>
              </a:r>
            </a:p>
          </p:txBody>
        </p:sp>
        <p:sp>
          <p:nvSpPr>
            <p:cNvPr id="139" name="tx139"/>
            <p:cNvSpPr/>
            <p:nvPr/>
          </p:nvSpPr>
          <p:spPr>
            <a:xfrm>
              <a:off x="1881053" y="1334230"/>
              <a:ext cx="565621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As crianças com dose zero são aquelas que não receberam a vacina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As taxas de abandono mostram a percentagem de crianças que receberam a DTP1, mas não a DTP3/MCV1. Taxas de abandono baixas indicam uma elevada retenção de crianças nos programas de imunização.
Este gráfico mostra as tendências nas taxas de abandono entre a DTP1 e a DTP3, e entre a DTP1 e a MCV1.
Em 2025, 7% das crianças que receberam a DTP1 não receberam a DTP3 (à esquerda), e 26% das crianças que receberam a DTP1 não receberam a MCV1 (à direita).
A taxa média de desistência da DTP indica uma capacidade moderada de administrar uma série completa de vacinas nos primeiros anos de vida. A elevada taxa de desistência da DTP-MCV indica uma fraca retenção nos programas de imunização e uma capacidade insuficiente para administrar um ciclo completo de vacinas na primeira infância (até um ano).
Em 2025, a taxa de abandono da DTP na Guiné Equatorial foi superior à taxa global, enquanto a taxa de abandono da DTP-MCV foi superior à taxa global.</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Em 2025, a taxa de abandono da combinação DTP1-DTP3 foi moderada (7 %) e a da combinação DTP1-MCV1 foi elevada (26 %) na Guiné Equatorial, o que indica uma capacidade moderada de administrar a série primária numa fase inicial, mas uma capacidade insuficiente de garantir o ciclo completo de vacinação durante a infância.</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41101"/>
              <a:ext cx="2135265" cy="144242"/>
            </a:xfrm>
            <a:custGeom>
              <a:avLst/>
              <a:pathLst>
                <a:path w="2135265" h="144242">
                  <a:moveTo>
                    <a:pt x="0" y="127272"/>
                  </a:moveTo>
                  <a:lnTo>
                    <a:pt x="85410" y="127272"/>
                  </a:lnTo>
                  <a:lnTo>
                    <a:pt x="170821" y="135757"/>
                  </a:lnTo>
                  <a:lnTo>
                    <a:pt x="256231" y="135757"/>
                  </a:lnTo>
                  <a:lnTo>
                    <a:pt x="341642" y="135757"/>
                  </a:lnTo>
                  <a:lnTo>
                    <a:pt x="427053" y="135757"/>
                  </a:lnTo>
                  <a:lnTo>
                    <a:pt x="512463" y="135757"/>
                  </a:lnTo>
                  <a:lnTo>
                    <a:pt x="597874" y="135757"/>
                  </a:lnTo>
                  <a:lnTo>
                    <a:pt x="683284" y="144242"/>
                  </a:lnTo>
                  <a:lnTo>
                    <a:pt x="768695" y="144242"/>
                  </a:lnTo>
                  <a:lnTo>
                    <a:pt x="854106" y="144242"/>
                  </a:lnTo>
                  <a:lnTo>
                    <a:pt x="939516" y="110302"/>
                  </a:lnTo>
                  <a:lnTo>
                    <a:pt x="1024927" y="84848"/>
                  </a:lnTo>
                  <a:lnTo>
                    <a:pt x="1110337" y="50909"/>
                  </a:lnTo>
                  <a:lnTo>
                    <a:pt x="1195748" y="25454"/>
                  </a:lnTo>
                  <a:lnTo>
                    <a:pt x="1281159" y="93333"/>
                  </a:lnTo>
                  <a:lnTo>
                    <a:pt x="1366569" y="25454"/>
                  </a:lnTo>
                  <a:lnTo>
                    <a:pt x="1451980" y="16969"/>
                  </a:lnTo>
                  <a:lnTo>
                    <a:pt x="1537390" y="16969"/>
                  </a:lnTo>
                  <a:lnTo>
                    <a:pt x="1622801" y="8484"/>
                  </a:lnTo>
                  <a:lnTo>
                    <a:pt x="1708212" y="8484"/>
                  </a:lnTo>
                  <a:lnTo>
                    <a:pt x="1793622" y="0"/>
                  </a:lnTo>
                  <a:lnTo>
                    <a:pt x="1879033" y="0"/>
                  </a:lnTo>
                  <a:lnTo>
                    <a:pt x="1964443" y="25454"/>
                  </a:lnTo>
                  <a:lnTo>
                    <a:pt x="2049854" y="93333"/>
                  </a:lnTo>
                  <a:lnTo>
                    <a:pt x="2135265" y="10181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076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1" name="tx51"/>
            <p:cNvSpPr/>
            <p:nvPr/>
          </p:nvSpPr>
          <p:spPr>
            <a:xfrm>
              <a:off x="3223926" y="20506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52" name="tx52"/>
            <p:cNvSpPr/>
            <p:nvPr/>
          </p:nvSpPr>
          <p:spPr>
            <a:xfrm>
              <a:off x="2624645"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3" name="tx53"/>
            <p:cNvSpPr/>
            <p:nvPr/>
          </p:nvSpPr>
          <p:spPr>
            <a:xfrm>
              <a:off x="3051698"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420096"/>
              <a:ext cx="768695" cy="576968"/>
            </a:xfrm>
            <a:custGeom>
              <a:avLst/>
              <a:pathLst>
                <a:path w="768695" h="576968">
                  <a:moveTo>
                    <a:pt x="0" y="576968"/>
                  </a:moveTo>
                  <a:lnTo>
                    <a:pt x="85410" y="203636"/>
                  </a:lnTo>
                  <a:lnTo>
                    <a:pt x="170821" y="178181"/>
                  </a:lnTo>
                  <a:lnTo>
                    <a:pt x="256231" y="161211"/>
                  </a:lnTo>
                  <a:lnTo>
                    <a:pt x="341642" y="135757"/>
                  </a:lnTo>
                  <a:lnTo>
                    <a:pt x="427053" y="110302"/>
                  </a:lnTo>
                  <a:lnTo>
                    <a:pt x="512463" y="33939"/>
                  </a:lnTo>
                  <a:lnTo>
                    <a:pt x="597874" y="50909"/>
                  </a:lnTo>
                  <a:lnTo>
                    <a:pt x="683284" y="101818"/>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97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90598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85" name="tx85"/>
            <p:cNvSpPr/>
            <p:nvPr/>
          </p:nvSpPr>
          <p:spPr>
            <a:xfrm>
              <a:off x="3223926"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86" name="tx86"/>
            <p:cNvSpPr/>
            <p:nvPr/>
          </p:nvSpPr>
          <p:spPr>
            <a:xfrm>
              <a:off x="2624645" y="344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87" name="tx87"/>
            <p:cNvSpPr/>
            <p:nvPr/>
          </p:nvSpPr>
          <p:spPr>
            <a:xfrm>
              <a:off x="3051698" y="33807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508085" y="4883939"/>
              <a:ext cx="683284" cy="509090"/>
            </a:xfrm>
            <a:custGeom>
              <a:avLst/>
              <a:pathLst>
                <a:path w="683284" h="509090">
                  <a:moveTo>
                    <a:pt x="0" y="509090"/>
                  </a:moveTo>
                  <a:lnTo>
                    <a:pt x="85410" y="59393"/>
                  </a:lnTo>
                  <a:lnTo>
                    <a:pt x="170821" y="42424"/>
                  </a:lnTo>
                  <a:lnTo>
                    <a:pt x="256231" y="33939"/>
                  </a:lnTo>
                  <a:lnTo>
                    <a:pt x="341642" y="25454"/>
                  </a:lnTo>
                  <a:lnTo>
                    <a:pt x="427053" y="33939"/>
                  </a:lnTo>
                  <a:lnTo>
                    <a:pt x="512463" y="25454"/>
                  </a:lnTo>
                  <a:lnTo>
                    <a:pt x="597874" y="84848"/>
                  </a:lnTo>
                  <a:lnTo>
                    <a:pt x="683284" y="0"/>
                  </a:lnTo>
                </a:path>
              </a:pathLst>
            </a:custGeom>
            <a:ln w="27101" cap="flat">
              <a:solidFill>
                <a:srgbClr val="1CABE2">
                  <a:alpha val="100000"/>
                </a:srgbClr>
              </a:solidFill>
              <a:prstDash val="solid"/>
              <a:round/>
            </a:ln>
          </p:spPr>
          <p:txBody>
            <a:bodyPr/>
            <a:lstStyle/>
            <a:p/>
          </p:txBody>
        </p:sp>
        <p:sp>
          <p:nvSpPr>
            <p:cNvPr id="108" name="pt108"/>
            <p:cNvSpPr/>
            <p:nvPr/>
          </p:nvSpPr>
          <p:spPr>
            <a:xfrm>
              <a:off x="2490034" y="537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575444" y="4925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660855"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746266"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831676"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917087"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002498" y="48913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3087908"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173319"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tx117"/>
            <p:cNvSpPr/>
            <p:nvPr/>
          </p:nvSpPr>
          <p:spPr>
            <a:xfrm>
              <a:off x="2432120" y="5301953"/>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18" name="tx118"/>
            <p:cNvSpPr/>
            <p:nvPr/>
          </p:nvSpPr>
          <p:spPr>
            <a:xfrm>
              <a:off x="3223926" y="47916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19" name="tx119"/>
            <p:cNvSpPr/>
            <p:nvPr/>
          </p:nvSpPr>
          <p:spPr>
            <a:xfrm>
              <a:off x="2624645" y="47864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0" name="tx120"/>
            <p:cNvSpPr/>
            <p:nvPr/>
          </p:nvSpPr>
          <p:spPr>
            <a:xfrm>
              <a:off x="3051698" y="48276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1" name="pl12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0292" y="2075040"/>
              <a:ext cx="2135265" cy="212120"/>
            </a:xfrm>
            <a:custGeom>
              <a:avLst/>
              <a:pathLst>
                <a:path w="2135265" h="212120">
                  <a:moveTo>
                    <a:pt x="0" y="169696"/>
                  </a:moveTo>
                  <a:lnTo>
                    <a:pt x="85410" y="169696"/>
                  </a:lnTo>
                  <a:lnTo>
                    <a:pt x="170821" y="178181"/>
                  </a:lnTo>
                  <a:lnTo>
                    <a:pt x="256231" y="178181"/>
                  </a:lnTo>
                  <a:lnTo>
                    <a:pt x="341642" y="186666"/>
                  </a:lnTo>
                  <a:lnTo>
                    <a:pt x="427053" y="186666"/>
                  </a:lnTo>
                  <a:lnTo>
                    <a:pt x="512463" y="195151"/>
                  </a:lnTo>
                  <a:lnTo>
                    <a:pt x="597874" y="195151"/>
                  </a:lnTo>
                  <a:lnTo>
                    <a:pt x="683284" y="203636"/>
                  </a:lnTo>
                  <a:lnTo>
                    <a:pt x="768695" y="203636"/>
                  </a:lnTo>
                  <a:lnTo>
                    <a:pt x="854106" y="212120"/>
                  </a:lnTo>
                  <a:lnTo>
                    <a:pt x="939516" y="169696"/>
                  </a:lnTo>
                  <a:lnTo>
                    <a:pt x="1024927" y="135757"/>
                  </a:lnTo>
                  <a:lnTo>
                    <a:pt x="1110337" y="93333"/>
                  </a:lnTo>
                  <a:lnTo>
                    <a:pt x="1195748" y="59393"/>
                  </a:lnTo>
                  <a:lnTo>
                    <a:pt x="1281159" y="169696"/>
                  </a:lnTo>
                  <a:lnTo>
                    <a:pt x="1366569" y="59393"/>
                  </a:lnTo>
                  <a:lnTo>
                    <a:pt x="1451980" y="59393"/>
                  </a:lnTo>
                  <a:lnTo>
                    <a:pt x="1537390" y="59393"/>
                  </a:lnTo>
                  <a:lnTo>
                    <a:pt x="1622801" y="59393"/>
                  </a:lnTo>
                  <a:lnTo>
                    <a:pt x="1708212" y="67878"/>
                  </a:lnTo>
                  <a:lnTo>
                    <a:pt x="1793622" y="67878"/>
                  </a:lnTo>
                  <a:lnTo>
                    <a:pt x="1879033" y="67878"/>
                  </a:lnTo>
                  <a:lnTo>
                    <a:pt x="1964443" y="33939"/>
                  </a:lnTo>
                  <a:lnTo>
                    <a:pt x="2049854" y="76363"/>
                  </a:lnTo>
                  <a:lnTo>
                    <a:pt x="2135265" y="0"/>
                  </a:lnTo>
                </a:path>
              </a:pathLst>
            </a:custGeom>
            <a:ln w="27101" cap="flat">
              <a:solidFill>
                <a:srgbClr val="1CABE2">
                  <a:alpha val="100000"/>
                </a:srgbClr>
              </a:solidFill>
              <a:prstDash val="solid"/>
              <a:round/>
            </a:ln>
          </p:spPr>
          <p:txBody>
            <a:bodyPr/>
            <a:lstStyle/>
            <a:p/>
          </p:txBody>
        </p:sp>
        <p:sp>
          <p:nvSpPr>
            <p:cNvPr id="141" name="pt141"/>
            <p:cNvSpPr/>
            <p:nvPr/>
          </p:nvSpPr>
          <p:spPr>
            <a:xfrm>
              <a:off x="383224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3917652"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03062"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88473"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5" name="pt145"/>
            <p:cNvSpPr/>
            <p:nvPr/>
          </p:nvSpPr>
          <p:spPr>
            <a:xfrm>
              <a:off x="4173883"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259294" y="224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344705"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4430115"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4515526"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00936"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86347"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771758"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85716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942579"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502798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113400"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19881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28422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369632"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455042"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540453"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62586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71127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9668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882095"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96750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tx167"/>
            <p:cNvSpPr/>
            <p:nvPr/>
          </p:nvSpPr>
          <p:spPr>
            <a:xfrm>
              <a:off x="3698362" y="215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68" name="tx168"/>
            <p:cNvSpPr/>
            <p:nvPr/>
          </p:nvSpPr>
          <p:spPr>
            <a:xfrm>
              <a:off x="6018113"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69" name="tx169"/>
            <p:cNvSpPr/>
            <p:nvPr/>
          </p:nvSpPr>
          <p:spPr>
            <a:xfrm>
              <a:off x="5418832"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70" name="tx170"/>
            <p:cNvSpPr/>
            <p:nvPr/>
          </p:nvSpPr>
          <p:spPr>
            <a:xfrm>
              <a:off x="5845885"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1" name="pl17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3850292" y="3572823"/>
              <a:ext cx="2135265" cy="152727"/>
            </a:xfrm>
            <a:custGeom>
              <a:avLst/>
              <a:pathLst>
                <a:path w="2135265" h="152727">
                  <a:moveTo>
                    <a:pt x="0" y="101818"/>
                  </a:moveTo>
                  <a:lnTo>
                    <a:pt x="85410" y="101818"/>
                  </a:lnTo>
                  <a:lnTo>
                    <a:pt x="170821" y="110302"/>
                  </a:lnTo>
                  <a:lnTo>
                    <a:pt x="256231" y="118787"/>
                  </a:lnTo>
                  <a:lnTo>
                    <a:pt x="341642" y="118787"/>
                  </a:lnTo>
                  <a:lnTo>
                    <a:pt x="427053" y="127272"/>
                  </a:lnTo>
                  <a:lnTo>
                    <a:pt x="512463" y="127272"/>
                  </a:lnTo>
                  <a:lnTo>
                    <a:pt x="597874" y="135757"/>
                  </a:lnTo>
                  <a:lnTo>
                    <a:pt x="683284" y="144242"/>
                  </a:lnTo>
                  <a:lnTo>
                    <a:pt x="768695" y="144242"/>
                  </a:lnTo>
                  <a:lnTo>
                    <a:pt x="854106" y="152727"/>
                  </a:lnTo>
                  <a:lnTo>
                    <a:pt x="939516" y="135757"/>
                  </a:lnTo>
                  <a:lnTo>
                    <a:pt x="1024927" y="110302"/>
                  </a:lnTo>
                  <a:lnTo>
                    <a:pt x="1110337" y="93333"/>
                  </a:lnTo>
                  <a:lnTo>
                    <a:pt x="1195748" y="76363"/>
                  </a:lnTo>
                  <a:lnTo>
                    <a:pt x="1281159" y="101818"/>
                  </a:lnTo>
                  <a:lnTo>
                    <a:pt x="1366569" y="76363"/>
                  </a:lnTo>
                  <a:lnTo>
                    <a:pt x="1451980" y="67878"/>
                  </a:lnTo>
                  <a:lnTo>
                    <a:pt x="1537390" y="59393"/>
                  </a:lnTo>
                  <a:lnTo>
                    <a:pt x="1622801" y="42424"/>
                  </a:lnTo>
                  <a:lnTo>
                    <a:pt x="1708212" y="33939"/>
                  </a:lnTo>
                  <a:lnTo>
                    <a:pt x="1793622" y="25454"/>
                  </a:lnTo>
                  <a:lnTo>
                    <a:pt x="1879033" y="16969"/>
                  </a:lnTo>
                  <a:lnTo>
                    <a:pt x="1964443" y="8484"/>
                  </a:lnTo>
                  <a:lnTo>
                    <a:pt x="2049854" y="76363"/>
                  </a:lnTo>
                  <a:lnTo>
                    <a:pt x="2135265" y="0"/>
                  </a:lnTo>
                </a:path>
              </a:pathLst>
            </a:custGeom>
            <a:ln w="27101" cap="flat">
              <a:solidFill>
                <a:srgbClr val="1CABE2">
                  <a:alpha val="100000"/>
                </a:srgbClr>
              </a:solidFill>
              <a:prstDash val="solid"/>
              <a:round/>
            </a:ln>
          </p:spPr>
          <p:txBody>
            <a:bodyPr/>
            <a:lstStyle/>
            <a:p/>
          </p:txBody>
        </p:sp>
        <p:sp>
          <p:nvSpPr>
            <p:cNvPr id="191" name="pt191"/>
            <p:cNvSpPr/>
            <p:nvPr/>
          </p:nvSpPr>
          <p:spPr>
            <a:xfrm>
              <a:off x="3832241"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3917652"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03062"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88473" y="367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5" name="pt195"/>
            <p:cNvSpPr/>
            <p:nvPr/>
          </p:nvSpPr>
          <p:spPr>
            <a:xfrm>
              <a:off x="4173883"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259294" y="368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344705"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430115"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9" name="pt199"/>
            <p:cNvSpPr/>
            <p:nvPr/>
          </p:nvSpPr>
          <p:spPr>
            <a:xfrm>
              <a:off x="4515526" y="3699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600936"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86347"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771758"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857168"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942579" y="36481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5027989"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113400"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98811"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284221"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369632" y="361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455042"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540453"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625864"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11274"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96685"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882095"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967506"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tx217"/>
            <p:cNvSpPr/>
            <p:nvPr/>
          </p:nvSpPr>
          <p:spPr>
            <a:xfrm>
              <a:off x="3698362" y="3582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18" name="tx218"/>
            <p:cNvSpPr/>
            <p:nvPr/>
          </p:nvSpPr>
          <p:spPr>
            <a:xfrm>
              <a:off x="6018113" y="348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19" name="tx219"/>
            <p:cNvSpPr/>
            <p:nvPr/>
          </p:nvSpPr>
          <p:spPr>
            <a:xfrm>
              <a:off x="5418832" y="347528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20" name="tx220"/>
            <p:cNvSpPr/>
            <p:nvPr/>
          </p:nvSpPr>
          <p:spPr>
            <a:xfrm>
              <a:off x="5845885" y="35079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21" name="pl22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6644479" y="2125949"/>
              <a:ext cx="2135265" cy="364847"/>
            </a:xfrm>
            <a:custGeom>
              <a:avLst/>
              <a:pathLst>
                <a:path w="2135265" h="364847">
                  <a:moveTo>
                    <a:pt x="0" y="364847"/>
                  </a:moveTo>
                  <a:lnTo>
                    <a:pt x="85410" y="347878"/>
                  </a:lnTo>
                  <a:lnTo>
                    <a:pt x="170821" y="330908"/>
                  </a:lnTo>
                  <a:lnTo>
                    <a:pt x="256231" y="313938"/>
                  </a:lnTo>
                  <a:lnTo>
                    <a:pt x="341642" y="296969"/>
                  </a:lnTo>
                  <a:lnTo>
                    <a:pt x="427053" y="288484"/>
                  </a:lnTo>
                  <a:lnTo>
                    <a:pt x="512463" y="271514"/>
                  </a:lnTo>
                  <a:lnTo>
                    <a:pt x="597874" y="254545"/>
                  </a:lnTo>
                  <a:lnTo>
                    <a:pt x="683284" y="237575"/>
                  </a:lnTo>
                  <a:lnTo>
                    <a:pt x="768695" y="220605"/>
                  </a:lnTo>
                  <a:lnTo>
                    <a:pt x="854106" y="203636"/>
                  </a:lnTo>
                  <a:lnTo>
                    <a:pt x="939516" y="203636"/>
                  </a:lnTo>
                  <a:lnTo>
                    <a:pt x="1024927" y="203636"/>
                  </a:lnTo>
                  <a:lnTo>
                    <a:pt x="1110337" y="212120"/>
                  </a:lnTo>
                  <a:lnTo>
                    <a:pt x="1195748" y="212120"/>
                  </a:lnTo>
                  <a:lnTo>
                    <a:pt x="1281159" y="322423"/>
                  </a:lnTo>
                  <a:lnTo>
                    <a:pt x="1366569" y="212120"/>
                  </a:lnTo>
                  <a:lnTo>
                    <a:pt x="1451980" y="186666"/>
                  </a:lnTo>
                  <a:lnTo>
                    <a:pt x="1537390" y="161211"/>
                  </a:lnTo>
                  <a:lnTo>
                    <a:pt x="1622801" y="135757"/>
                  </a:lnTo>
                  <a:lnTo>
                    <a:pt x="1708212" y="118787"/>
                  </a:lnTo>
                  <a:lnTo>
                    <a:pt x="1793622" y="93333"/>
                  </a:lnTo>
                  <a:lnTo>
                    <a:pt x="1879033" y="67878"/>
                  </a:lnTo>
                  <a:lnTo>
                    <a:pt x="1964443" y="33939"/>
                  </a:lnTo>
                  <a:lnTo>
                    <a:pt x="2049854" y="84848"/>
                  </a:lnTo>
                  <a:lnTo>
                    <a:pt x="2135265" y="0"/>
                  </a:lnTo>
                </a:path>
              </a:pathLst>
            </a:custGeom>
            <a:ln w="27101" cap="flat">
              <a:solidFill>
                <a:srgbClr val="1CABE2">
                  <a:alpha val="100000"/>
                </a:srgbClr>
              </a:solidFill>
              <a:prstDash val="solid"/>
              <a:round/>
            </a:ln>
          </p:spPr>
          <p:txBody>
            <a:bodyPr/>
            <a:lstStyle/>
            <a:p/>
          </p:txBody>
        </p:sp>
        <p:sp>
          <p:nvSpPr>
            <p:cNvPr id="241" name="pt241"/>
            <p:cNvSpPr/>
            <p:nvPr/>
          </p:nvSpPr>
          <p:spPr>
            <a:xfrm>
              <a:off x="6626428" y="24727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711839" y="245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97249" y="243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882660" y="24218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5" name="pt245"/>
            <p:cNvSpPr/>
            <p:nvPr/>
          </p:nvSpPr>
          <p:spPr>
            <a:xfrm>
              <a:off x="6968071" y="240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053481" y="239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7138892" y="23794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7224302" y="23624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7309713"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95124"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480534"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565945"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651355"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736766" y="23200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822177"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907587" y="24303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992998"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078408"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163819"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249230"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334640"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420051"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50546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90872"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676283"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761693"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tx267"/>
            <p:cNvSpPr/>
            <p:nvPr/>
          </p:nvSpPr>
          <p:spPr>
            <a:xfrm>
              <a:off x="6492549" y="239848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268" name="tx268"/>
            <p:cNvSpPr/>
            <p:nvPr/>
          </p:nvSpPr>
          <p:spPr>
            <a:xfrm>
              <a:off x="8812300"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69" name="tx269"/>
            <p:cNvSpPr/>
            <p:nvPr/>
          </p:nvSpPr>
          <p:spPr>
            <a:xfrm>
              <a:off x="8213020" y="21205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70" name="tx270"/>
            <p:cNvSpPr/>
            <p:nvPr/>
          </p:nvSpPr>
          <p:spPr>
            <a:xfrm>
              <a:off x="8640073"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71" name="pl27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438101" y="3649186"/>
              <a:ext cx="341642" cy="339393"/>
            </a:xfrm>
            <a:custGeom>
              <a:avLst/>
              <a:pathLst>
                <a:path w="341642" h="339393">
                  <a:moveTo>
                    <a:pt x="0" y="305454"/>
                  </a:moveTo>
                  <a:lnTo>
                    <a:pt x="85410" y="339393"/>
                  </a:lnTo>
                  <a:lnTo>
                    <a:pt x="170821" y="212120"/>
                  </a:lnTo>
                  <a:lnTo>
                    <a:pt x="256231" y="186666"/>
                  </a:lnTo>
                  <a:lnTo>
                    <a:pt x="341642" y="0"/>
                  </a:lnTo>
                </a:path>
              </a:pathLst>
            </a:custGeom>
            <a:ln w="27101" cap="flat">
              <a:solidFill>
                <a:srgbClr val="1CABE2">
                  <a:alpha val="100000"/>
                </a:srgbClr>
              </a:solidFill>
              <a:prstDash val="solid"/>
              <a:round/>
            </a:ln>
          </p:spPr>
          <p:txBody>
            <a:bodyPr/>
            <a:lstStyle/>
            <a:p/>
          </p:txBody>
        </p:sp>
        <p:sp>
          <p:nvSpPr>
            <p:cNvPr id="291" name="pt291"/>
            <p:cNvSpPr/>
            <p:nvPr/>
          </p:nvSpPr>
          <p:spPr>
            <a:xfrm>
              <a:off x="8420051" y="393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505461" y="39705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8590872"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676283"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761693"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tx296"/>
            <p:cNvSpPr/>
            <p:nvPr/>
          </p:nvSpPr>
          <p:spPr>
            <a:xfrm>
              <a:off x="8286171" y="386356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297" name="tx297"/>
            <p:cNvSpPr/>
            <p:nvPr/>
          </p:nvSpPr>
          <p:spPr>
            <a:xfrm>
              <a:off x="8812300" y="35568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98" name="tx298"/>
            <p:cNvSpPr/>
            <p:nvPr/>
          </p:nvSpPr>
          <p:spPr>
            <a:xfrm>
              <a:off x="8640073" y="36946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299" name="tx299"/>
            <p:cNvSpPr/>
            <p:nvPr/>
          </p:nvSpPr>
          <p:spPr>
            <a:xfrm>
              <a:off x="2015060"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00" name="tx30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1" name="tx30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2" name="tx30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03" name="tx30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04" name="tx30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05" name="tx30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06" name="tx30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7" name="tx30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8" name="tx30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9" name="tx30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0" name="tx31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1" name="tx31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2" name="tx31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3" name="tx31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4" name="tx31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5" name="tx31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6" name="tx31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7" name="tx31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8" name="tx31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9" name="tx31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0" name="tx32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1" name="tx32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2" name="tx32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3" name="tx32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4" name="tx32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5" name="tx32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6" name="tx32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7" name="tx32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8" name="tx32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9" name="tx32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0" name="tx33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1" name="tx33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2" name="tx33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3" name="tx33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4" name="tx33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5" name="tx33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6" name="tx33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7" name="tx33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8" name="tx33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9" name="tx33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0" name="tx34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1" name="tx34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2" name="tx34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3" name="tx34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4" name="tx34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5" name="tx345"/>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46" name="pt34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8" name="tx34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49" name="tx34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0" name="tx350"/>
            <p:cNvSpPr/>
            <p:nvPr/>
          </p:nvSpPr>
          <p:spPr>
            <a:xfrm>
              <a:off x="2094238" y="1332675"/>
              <a:ext cx="564737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vacinas infantis recomendadas, Guiné Equatorial, 2000-2025</a:t>
              </a:r>
            </a:p>
          </p:txBody>
        </p:sp>
        <p:sp>
          <p:nvSpPr>
            <p:cNvPr id="351" name="tx351"/>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352" name="tx352"/>
            <p:cNvSpPr/>
            <p:nvPr/>
          </p:nvSpPr>
          <p:spPr>
            <a:xfrm>
              <a:off x="4110149" y="6586855"/>
              <a:ext cx="49642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etiquetas de dados são apresentadas para 2000 (ou primeiro ano de reporte), 2019 e 2025</a:t>
              </a:r>
            </a:p>
          </p:txBody>
        </p:sp>
      </p:grpSp>
      <p:sp>
        <p:nvSpPr>
          <p:cNvPr id="3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vacinas de rotina essenciais recomendadas na infância.
Em 2025, a MCV2 registou a cobertura mais baixa (53 %), seguida da MCV1 e da YFV (62 %).
Em comparação com 2019, a cobertura de uma vacina diminuiu (BCG) e a de cinco vacinas aumentou (DTP1, DTP3, IPV1, MCV1 e YFV).
Em comparação com 2024, a cobertura de uma vacina diminuiu (BCG) e a de seis vacinas aumentou (DTP1, DTP3, IPV1, MCV1, MCV2 e YFV).</a:t>
            </a:r>
          </a:p>
        </p:txBody>
      </p:sp>
      <p:sp>
        <p:nvSpPr>
          <p:cNvPr id="3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Guiné Equatorial registou a sua cobertura mais baixa na vacina MCV2 (53 %), enquanto a maioria das outras vacinas de rotina se situou entre os 62 % e os 84 %; 5 antigénios registaram um aumento desde 2019 e 6 antigénios registaram um aumento desde 2024.</a:t>
            </a:r>
          </a:p>
        </p:txBody>
      </p:sp>
      <p:grpSp xmlns:pic="http://schemas.openxmlformats.org/drawingml/2006/picture">
        <p:nvGrpSpPr>
          <p:cNvPr id="355" name=""/>
          <p:cNvGrpSpPr/>
          <p:nvPr/>
        </p:nvGrpSpPr>
        <p:grpSpPr>
          <a:xfrm>
            <a:off x="292608" y="1097280"/>
            <a:ext cx="8595360" cy="28575"/>
            <a:chOff x="292608" y="1097280"/>
            <a:chExt cx="8595360" cy="28575"/>
          </a:xfrm>
        </p:grpSpPr>
        <p:sp>
          <p:nvSpPr>
            <p:cNvPr id="35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5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927241"/>
              <a:ext cx="6518190" cy="2040333"/>
            </a:xfrm>
            <a:custGeom>
              <a:avLst/>
              <a:pathLst>
                <a:path w="6518190" h="2040333">
                  <a:moveTo>
                    <a:pt x="0" y="2040333"/>
                  </a:moveTo>
                  <a:lnTo>
                    <a:pt x="260727" y="1945434"/>
                  </a:lnTo>
                  <a:lnTo>
                    <a:pt x="521455" y="1850534"/>
                  </a:lnTo>
                  <a:lnTo>
                    <a:pt x="782182" y="1755635"/>
                  </a:lnTo>
                  <a:lnTo>
                    <a:pt x="1042910" y="1660736"/>
                  </a:lnTo>
                  <a:lnTo>
                    <a:pt x="1303638" y="1613286"/>
                  </a:lnTo>
                  <a:lnTo>
                    <a:pt x="1564365" y="1518387"/>
                  </a:lnTo>
                  <a:lnTo>
                    <a:pt x="1825093" y="1423488"/>
                  </a:lnTo>
                  <a:lnTo>
                    <a:pt x="2085820" y="1328589"/>
                  </a:lnTo>
                  <a:lnTo>
                    <a:pt x="2346548" y="1233689"/>
                  </a:lnTo>
                  <a:lnTo>
                    <a:pt x="2607276" y="1138790"/>
                  </a:lnTo>
                  <a:lnTo>
                    <a:pt x="2868003" y="1138790"/>
                  </a:lnTo>
                  <a:lnTo>
                    <a:pt x="3128731" y="1138790"/>
                  </a:lnTo>
                  <a:lnTo>
                    <a:pt x="3389458" y="1186240"/>
                  </a:lnTo>
                  <a:lnTo>
                    <a:pt x="3650186" y="1186240"/>
                  </a:lnTo>
                  <a:lnTo>
                    <a:pt x="3910914" y="1803085"/>
                  </a:lnTo>
                  <a:lnTo>
                    <a:pt x="4171641" y="1186240"/>
                  </a:lnTo>
                  <a:lnTo>
                    <a:pt x="4432369" y="1043891"/>
                  </a:lnTo>
                  <a:lnTo>
                    <a:pt x="4693096" y="901542"/>
                  </a:lnTo>
                  <a:lnTo>
                    <a:pt x="4953824" y="759193"/>
                  </a:lnTo>
                  <a:lnTo>
                    <a:pt x="5214552" y="664294"/>
                  </a:lnTo>
                  <a:lnTo>
                    <a:pt x="5475279" y="521945"/>
                  </a:lnTo>
                  <a:lnTo>
                    <a:pt x="5736007" y="379596"/>
                  </a:lnTo>
                  <a:lnTo>
                    <a:pt x="5996734" y="189798"/>
                  </a:lnTo>
                  <a:lnTo>
                    <a:pt x="6257462" y="474496"/>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4785441" y="1927241"/>
              <a:ext cx="2868003" cy="1803085"/>
            </a:xfrm>
            <a:custGeom>
              <a:avLst/>
              <a:pathLst>
                <a:path w="2868003" h="1803085">
                  <a:moveTo>
                    <a:pt x="0" y="1186240"/>
                  </a:moveTo>
                  <a:lnTo>
                    <a:pt x="260727" y="1803085"/>
                  </a:lnTo>
                  <a:lnTo>
                    <a:pt x="521455" y="1186240"/>
                  </a:lnTo>
                  <a:lnTo>
                    <a:pt x="782182" y="1043891"/>
                  </a:lnTo>
                  <a:lnTo>
                    <a:pt x="1042910" y="901542"/>
                  </a:lnTo>
                  <a:lnTo>
                    <a:pt x="1303638" y="759193"/>
                  </a:lnTo>
                  <a:lnTo>
                    <a:pt x="1564365" y="664294"/>
                  </a:lnTo>
                  <a:lnTo>
                    <a:pt x="1825093" y="521945"/>
                  </a:lnTo>
                  <a:lnTo>
                    <a:pt x="2085820" y="379596"/>
                  </a:lnTo>
                  <a:lnTo>
                    <a:pt x="2346548" y="189798"/>
                  </a:lnTo>
                  <a:lnTo>
                    <a:pt x="2607276" y="474496"/>
                  </a:lnTo>
                  <a:lnTo>
                    <a:pt x="2868003" y="0"/>
                  </a:lnTo>
                </a:path>
              </a:pathLst>
            </a:custGeom>
            <a:ln w="27101" cap="flat">
              <a:solidFill>
                <a:srgbClr val="80BD41">
                  <a:alpha val="100000"/>
                </a:srgbClr>
              </a:solidFill>
              <a:prstDash val="solid"/>
              <a:round/>
            </a:ln>
          </p:spPr>
          <p:txBody>
            <a:bodyPr/>
            <a:lstStyle/>
            <a:p/>
          </p:txBody>
        </p:sp>
        <p:sp>
          <p:nvSpPr>
            <p:cNvPr id="40" name="pl40"/>
            <p:cNvSpPr/>
            <p:nvPr/>
          </p:nvSpPr>
          <p:spPr>
            <a:xfrm>
              <a:off x="4785441" y="1927241"/>
              <a:ext cx="2868003" cy="1803085"/>
            </a:xfrm>
            <a:custGeom>
              <a:avLst/>
              <a:pathLst>
                <a:path w="2868003" h="1803085">
                  <a:moveTo>
                    <a:pt x="0" y="1186240"/>
                  </a:moveTo>
                  <a:lnTo>
                    <a:pt x="260727" y="1803085"/>
                  </a:lnTo>
                  <a:lnTo>
                    <a:pt x="521455" y="1186240"/>
                  </a:lnTo>
                  <a:lnTo>
                    <a:pt x="782182" y="1043891"/>
                  </a:lnTo>
                  <a:lnTo>
                    <a:pt x="1042910" y="901542"/>
                  </a:lnTo>
                  <a:lnTo>
                    <a:pt x="1303638" y="759193"/>
                  </a:lnTo>
                  <a:lnTo>
                    <a:pt x="1564365" y="664294"/>
                  </a:lnTo>
                  <a:lnTo>
                    <a:pt x="1825093" y="521945"/>
                  </a:lnTo>
                  <a:lnTo>
                    <a:pt x="2085820" y="379596"/>
                  </a:lnTo>
                  <a:lnTo>
                    <a:pt x="2346548" y="189798"/>
                  </a:lnTo>
                  <a:lnTo>
                    <a:pt x="2607276" y="474496"/>
                  </a:lnTo>
                  <a:lnTo>
                    <a:pt x="2868003" y="0"/>
                  </a:lnTo>
                </a:path>
              </a:pathLst>
            </a:custGeom>
            <a:ln w="27101" cap="flat">
              <a:solidFill>
                <a:srgbClr val="EE00EE">
                  <a:alpha val="100000"/>
                </a:srgbClr>
              </a:solidFill>
              <a:prstDash val="solid"/>
              <a:round/>
            </a:ln>
          </p:spPr>
          <p:txBody>
            <a:bodyPr/>
            <a:lstStyle/>
            <a:p/>
          </p:txBody>
        </p:sp>
        <p:sp>
          <p:nvSpPr>
            <p:cNvPr id="41" name="pl41"/>
            <p:cNvSpPr/>
            <p:nvPr/>
          </p:nvSpPr>
          <p:spPr>
            <a:xfrm>
              <a:off x="5306897" y="1832341"/>
              <a:ext cx="2346548" cy="3226573"/>
            </a:xfrm>
            <a:custGeom>
              <a:avLst/>
              <a:pathLst>
                <a:path w="2346548" h="3226573">
                  <a:moveTo>
                    <a:pt x="0" y="3226573"/>
                  </a:moveTo>
                  <a:lnTo>
                    <a:pt x="260727" y="1138790"/>
                  </a:lnTo>
                  <a:lnTo>
                    <a:pt x="521455" y="996441"/>
                  </a:lnTo>
                  <a:lnTo>
                    <a:pt x="782182" y="901542"/>
                  </a:lnTo>
                  <a:lnTo>
                    <a:pt x="1042910" y="759193"/>
                  </a:lnTo>
                  <a:lnTo>
                    <a:pt x="1303638" y="616844"/>
                  </a:lnTo>
                  <a:lnTo>
                    <a:pt x="1564365" y="189798"/>
                  </a:lnTo>
                  <a:lnTo>
                    <a:pt x="1825093" y="284697"/>
                  </a:lnTo>
                  <a:lnTo>
                    <a:pt x="2085820" y="569395"/>
                  </a:lnTo>
                  <a:lnTo>
                    <a:pt x="2346548" y="0"/>
                  </a:lnTo>
                </a:path>
              </a:pathLst>
            </a:custGeom>
            <a:ln w="27101" cap="flat">
              <a:solidFill>
                <a:srgbClr val="6A3D9A">
                  <a:alpha val="100000"/>
                </a:srgbClr>
              </a:solidFill>
              <a:prstDash val="solid"/>
              <a:round/>
            </a:ln>
          </p:spPr>
          <p:txBody>
            <a:bodyPr/>
            <a:lstStyle/>
            <a:p/>
          </p:txBody>
        </p:sp>
        <p:sp>
          <p:nvSpPr>
            <p:cNvPr id="42" name="pl42"/>
            <p:cNvSpPr/>
            <p:nvPr/>
          </p:nvSpPr>
          <p:spPr>
            <a:xfrm>
              <a:off x="1135255" y="2686434"/>
              <a:ext cx="6518190" cy="854093"/>
            </a:xfrm>
            <a:custGeom>
              <a:avLst/>
              <a:pathLst>
                <a:path w="6518190" h="854093">
                  <a:moveTo>
                    <a:pt x="0" y="569395"/>
                  </a:moveTo>
                  <a:lnTo>
                    <a:pt x="260727" y="569395"/>
                  </a:lnTo>
                  <a:lnTo>
                    <a:pt x="521455" y="616844"/>
                  </a:lnTo>
                  <a:lnTo>
                    <a:pt x="782182" y="664294"/>
                  </a:lnTo>
                  <a:lnTo>
                    <a:pt x="1042910" y="664294"/>
                  </a:lnTo>
                  <a:lnTo>
                    <a:pt x="1303638" y="711744"/>
                  </a:lnTo>
                  <a:lnTo>
                    <a:pt x="1564365" y="711744"/>
                  </a:lnTo>
                  <a:lnTo>
                    <a:pt x="1825093" y="759193"/>
                  </a:lnTo>
                  <a:lnTo>
                    <a:pt x="2085820" y="806643"/>
                  </a:lnTo>
                  <a:lnTo>
                    <a:pt x="2346548" y="806643"/>
                  </a:lnTo>
                  <a:lnTo>
                    <a:pt x="2607276" y="854093"/>
                  </a:lnTo>
                  <a:lnTo>
                    <a:pt x="2868003" y="759193"/>
                  </a:lnTo>
                  <a:lnTo>
                    <a:pt x="3128731" y="616844"/>
                  </a:lnTo>
                  <a:lnTo>
                    <a:pt x="3389458" y="521945"/>
                  </a:lnTo>
                  <a:lnTo>
                    <a:pt x="3650186" y="427046"/>
                  </a:lnTo>
                  <a:lnTo>
                    <a:pt x="3910914" y="569395"/>
                  </a:lnTo>
                  <a:lnTo>
                    <a:pt x="4171641" y="427046"/>
                  </a:lnTo>
                  <a:lnTo>
                    <a:pt x="4432369" y="379596"/>
                  </a:lnTo>
                  <a:lnTo>
                    <a:pt x="4693096" y="332147"/>
                  </a:lnTo>
                  <a:lnTo>
                    <a:pt x="4953824" y="237248"/>
                  </a:lnTo>
                  <a:lnTo>
                    <a:pt x="5214552" y="189798"/>
                  </a:lnTo>
                  <a:lnTo>
                    <a:pt x="5475279" y="142348"/>
                  </a:lnTo>
                  <a:lnTo>
                    <a:pt x="5736007" y="94899"/>
                  </a:lnTo>
                  <a:lnTo>
                    <a:pt x="5996734" y="47449"/>
                  </a:lnTo>
                  <a:lnTo>
                    <a:pt x="6257462" y="427046"/>
                  </a:lnTo>
                  <a:lnTo>
                    <a:pt x="6518190"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3113481"/>
              <a:ext cx="1042910" cy="1897984"/>
            </a:xfrm>
            <a:custGeom>
              <a:avLst/>
              <a:pathLst>
                <a:path w="1042910" h="1897984">
                  <a:moveTo>
                    <a:pt x="0" y="1708186"/>
                  </a:moveTo>
                  <a:lnTo>
                    <a:pt x="260727" y="1897984"/>
                  </a:lnTo>
                  <a:lnTo>
                    <a:pt x="521455" y="1186240"/>
                  </a:lnTo>
                  <a:lnTo>
                    <a:pt x="782182" y="1043891"/>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7668024" y="1473832"/>
              <a:ext cx="757002" cy="351735"/>
            </a:xfrm>
            <a:custGeom>
              <a:avLst/>
              <a:pathLst>
                <a:path w="757002" h="351735">
                  <a:moveTo>
                    <a:pt x="757002" y="0"/>
                  </a:moveTo>
                  <a:lnTo>
                    <a:pt x="0" y="351735"/>
                  </a:lnTo>
                </a:path>
              </a:pathLst>
            </a:custGeom>
          </p:spPr>
          <p:txBody>
            <a:bodyPr/>
            <a:lstStyle/>
            <a:p/>
          </p:txBody>
        </p:sp>
        <p:sp>
          <p:nvSpPr>
            <p:cNvPr id="45" name="pl45"/>
            <p:cNvSpPr/>
            <p:nvPr/>
          </p:nvSpPr>
          <p:spPr>
            <a:xfrm>
              <a:off x="7670187" y="1736222"/>
              <a:ext cx="712758" cy="186635"/>
            </a:xfrm>
            <a:custGeom>
              <a:avLst/>
              <a:pathLst>
                <a:path w="712758" h="186635">
                  <a:moveTo>
                    <a:pt x="712758" y="0"/>
                  </a:moveTo>
                  <a:lnTo>
                    <a:pt x="0" y="186635"/>
                  </a:lnTo>
                </a:path>
              </a:pathLst>
            </a:custGeom>
          </p:spPr>
          <p:txBody>
            <a:bodyPr/>
            <a:lstStyle/>
            <a:p/>
          </p:txBody>
        </p:sp>
        <p:sp>
          <p:nvSpPr>
            <p:cNvPr id="46" name="pl46"/>
            <p:cNvSpPr/>
            <p:nvPr/>
          </p:nvSpPr>
          <p:spPr>
            <a:xfrm>
              <a:off x="7671375" y="1928970"/>
              <a:ext cx="657208" cy="63374"/>
            </a:xfrm>
            <a:custGeom>
              <a:avLst/>
              <a:pathLst>
                <a:path w="657208" h="63374">
                  <a:moveTo>
                    <a:pt x="657208" y="63374"/>
                  </a:moveTo>
                  <a:lnTo>
                    <a:pt x="0" y="0"/>
                  </a:lnTo>
                </a:path>
              </a:pathLst>
            </a:custGeom>
          </p:spPr>
          <p:txBody>
            <a:bodyPr/>
            <a:lstStyle/>
            <a:p/>
          </p:txBody>
        </p:sp>
        <p:sp>
          <p:nvSpPr>
            <p:cNvPr id="47" name="pl47"/>
            <p:cNvSpPr/>
            <p:nvPr/>
          </p:nvSpPr>
          <p:spPr>
            <a:xfrm>
              <a:off x="7668678" y="1933423"/>
              <a:ext cx="768417" cy="311860"/>
            </a:xfrm>
            <a:custGeom>
              <a:avLst/>
              <a:pathLst>
                <a:path w="768417" h="311860">
                  <a:moveTo>
                    <a:pt x="768417" y="311860"/>
                  </a:moveTo>
                  <a:lnTo>
                    <a:pt x="0" y="0"/>
                  </a:lnTo>
                </a:path>
              </a:pathLst>
            </a:custGeom>
          </p:spPr>
          <p:txBody>
            <a:bodyPr/>
            <a:lstStyle/>
            <a:p/>
          </p:txBody>
        </p:sp>
        <p:sp>
          <p:nvSpPr>
            <p:cNvPr id="48" name="pl48"/>
            <p:cNvSpPr/>
            <p:nvPr/>
          </p:nvSpPr>
          <p:spPr>
            <a:xfrm>
              <a:off x="7671585" y="2686434"/>
              <a:ext cx="687275" cy="0"/>
            </a:xfrm>
            <a:custGeom>
              <a:avLst/>
              <a:pathLst>
                <a:path w="687275" h="0">
                  <a:moveTo>
                    <a:pt x="687275" y="0"/>
                  </a:moveTo>
                  <a:lnTo>
                    <a:pt x="0" y="0"/>
                  </a:lnTo>
                </a:path>
              </a:pathLst>
            </a:custGeom>
          </p:spPr>
          <p:txBody>
            <a:bodyPr/>
            <a:lstStyle/>
            <a:p/>
          </p:txBody>
        </p:sp>
        <p:sp>
          <p:nvSpPr>
            <p:cNvPr id="49" name="pl49"/>
            <p:cNvSpPr/>
            <p:nvPr/>
          </p:nvSpPr>
          <p:spPr>
            <a:xfrm>
              <a:off x="7671585" y="3113476"/>
              <a:ext cx="687275" cy="4"/>
            </a:xfrm>
            <a:custGeom>
              <a:avLst/>
              <a:pathLst>
                <a:path w="687275" h="4">
                  <a:moveTo>
                    <a:pt x="687275" y="0"/>
                  </a:moveTo>
                  <a:lnTo>
                    <a:pt x="0" y="4"/>
                  </a:lnTo>
                </a:path>
              </a:pathLst>
            </a:custGeom>
          </p:spPr>
          <p:txBody>
            <a:bodyPr/>
            <a:lstStyle/>
            <a:p/>
          </p:txBody>
        </p:sp>
        <p:sp>
          <p:nvSpPr>
            <p:cNvPr id="50" name="pg50"/>
            <p:cNvSpPr/>
            <p:nvPr/>
          </p:nvSpPr>
          <p:spPr>
            <a:xfrm>
              <a:off x="8356446" y="138279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1" name="tx51"/>
            <p:cNvSpPr/>
            <p:nvPr/>
          </p:nvSpPr>
          <p:spPr>
            <a:xfrm>
              <a:off x="8379306" y="142432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80%</a:t>
              </a:r>
            </a:p>
          </p:txBody>
        </p:sp>
        <p:sp>
          <p:nvSpPr>
            <p:cNvPr id="52" name="pg52"/>
            <p:cNvSpPr/>
            <p:nvPr/>
          </p:nvSpPr>
          <p:spPr>
            <a:xfrm>
              <a:off x="8314365" y="164716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3" name="tx53"/>
            <p:cNvSpPr/>
            <p:nvPr/>
          </p:nvSpPr>
          <p:spPr>
            <a:xfrm>
              <a:off x="8337225" y="168870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78%</a:t>
              </a:r>
            </a:p>
          </p:txBody>
        </p:sp>
        <p:sp>
          <p:nvSpPr>
            <p:cNvPr id="54" name="pg54"/>
            <p:cNvSpPr/>
            <p:nvPr/>
          </p:nvSpPr>
          <p:spPr>
            <a:xfrm>
              <a:off x="8260004" y="190860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5" name="tx55"/>
            <p:cNvSpPr/>
            <p:nvPr/>
          </p:nvSpPr>
          <p:spPr>
            <a:xfrm>
              <a:off x="8282864" y="193146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78%</a:t>
              </a:r>
            </a:p>
          </p:txBody>
        </p:sp>
        <p:sp>
          <p:nvSpPr>
            <p:cNvPr id="56" name="pg56"/>
            <p:cNvSpPr/>
            <p:nvPr/>
          </p:nvSpPr>
          <p:spPr>
            <a:xfrm>
              <a:off x="8368515" y="216678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7" name="tx57"/>
            <p:cNvSpPr/>
            <p:nvPr/>
          </p:nvSpPr>
          <p:spPr>
            <a:xfrm>
              <a:off x="8391375" y="220832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78%</a:t>
              </a:r>
            </a:p>
          </p:txBody>
        </p:sp>
        <p:sp>
          <p:nvSpPr>
            <p:cNvPr id="58" name="pg58"/>
            <p:cNvSpPr/>
            <p:nvPr/>
          </p:nvSpPr>
          <p:spPr>
            <a:xfrm>
              <a:off x="8290281" y="26019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13141" y="26434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62%</a:t>
              </a:r>
            </a:p>
          </p:txBody>
        </p:sp>
        <p:sp>
          <p:nvSpPr>
            <p:cNvPr id="60" name="pg60"/>
            <p:cNvSpPr/>
            <p:nvPr/>
          </p:nvSpPr>
          <p:spPr>
            <a:xfrm>
              <a:off x="8290281" y="302895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1" name="tx61"/>
            <p:cNvSpPr/>
            <p:nvPr/>
          </p:nvSpPr>
          <p:spPr>
            <a:xfrm>
              <a:off x="8313141" y="30704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53%</a:t>
              </a:r>
            </a:p>
          </p:txBody>
        </p:sp>
        <p:sp>
          <p:nvSpPr>
            <p:cNvPr id="62" name="pl6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3" name="rc6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4" name="tx6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6" name="tx6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 name="tx6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8" name="tx6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 name="tx6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0" name="tx7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1" name="tx7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 name="tx7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 name="tx7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 name="tx7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5" name="tx7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6" name="tx7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7" name="tx7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8" name="tx7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9" name="tx7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0" name="tx8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1" name="tx8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2" name="tx8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3" name="tx8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4" name="tx8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5" name="tx8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6" name="tx8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87" name="tx87"/>
            <p:cNvSpPr/>
            <p:nvPr/>
          </p:nvSpPr>
          <p:spPr>
            <a:xfrm>
              <a:off x="3162201" y="401416"/>
              <a:ext cx="350720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vacinal (%), Guiné Equatorial, 2000-2025</a:t>
              </a:r>
            </a:p>
          </p:txBody>
        </p:sp>
        <p:sp>
          <p:nvSpPr>
            <p:cNvPr id="88" name="tx88"/>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89" name="tx89"/>
            <p:cNvSpPr/>
            <p:nvPr/>
          </p:nvSpPr>
          <p:spPr>
            <a:xfrm>
              <a:off x="2240952" y="6569822"/>
              <a:ext cx="683345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números nas bolhas das etiquetas de dados referem-se à cobertura vacinal no último ano para o qual existem estimativas disponíveis.</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6 vacinas (série completa).
Em 2025, a MCV2 apresentou a cobertura mais baixa de todas as vacinas (53 %), seguida pela MCV1 (62 %).
A cobertura de 5 vacinas aumentou (DTP3, HEPB3, HIB3, IPV1 e MCV1) em comparação com a respetiva cobertura em 2019.
A cobertura de 6 vacinas aumentou (DTP3, HEPB3, HIB3, IPV1, MCV1 e MCV2) em comparação com a respetiva cobertura em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458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3819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8180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2541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6902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1263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5624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9985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619" y="998557"/>
              <a:ext cx="872603" cy="0"/>
            </a:xfrm>
            <a:custGeom>
              <a:avLst/>
              <a:pathLst>
                <a:path w="872603" h="0">
                  <a:moveTo>
                    <a:pt x="0" y="0"/>
                  </a:moveTo>
                  <a:lnTo>
                    <a:pt x="72716" y="0"/>
                  </a:lnTo>
                  <a:lnTo>
                    <a:pt x="654452" y="0"/>
                  </a:lnTo>
                  <a:lnTo>
                    <a:pt x="799886" y="0"/>
                  </a:lnTo>
                  <a:lnTo>
                    <a:pt x="799886" y="0"/>
                  </a:lnTo>
                  <a:lnTo>
                    <a:pt x="872603" y="0"/>
                  </a:lnTo>
                  <a:lnTo>
                    <a:pt x="872603" y="0"/>
                  </a:lnTo>
                </a:path>
              </a:pathLst>
            </a:custGeom>
            <a:ln w="116535" cap="flat">
              <a:solidFill>
                <a:srgbClr val="E8E8E8">
                  <a:alpha val="100000"/>
                </a:srgbClr>
              </a:solidFill>
              <a:prstDash val="solid"/>
              <a:round/>
            </a:ln>
          </p:spPr>
          <p:txBody>
            <a:bodyPr/>
            <a:lstStyle/>
            <a:p/>
          </p:txBody>
        </p:sp>
        <p:sp>
          <p:nvSpPr>
            <p:cNvPr id="18" name="pl18"/>
            <p:cNvSpPr/>
            <p:nvPr/>
          </p:nvSpPr>
          <p:spPr>
            <a:xfrm>
              <a:off x="6892902" y="1562457"/>
              <a:ext cx="654452" cy="0"/>
            </a:xfrm>
            <a:custGeom>
              <a:avLst/>
              <a:pathLst>
                <a:path w="654452" h="0">
                  <a:moveTo>
                    <a:pt x="0" y="0"/>
                  </a:moveTo>
                  <a:lnTo>
                    <a:pt x="72716" y="0"/>
                  </a:lnTo>
                  <a:lnTo>
                    <a:pt x="72716" y="0"/>
                  </a:lnTo>
                  <a:lnTo>
                    <a:pt x="72716" y="0"/>
                  </a:lnTo>
                  <a:lnTo>
                    <a:pt x="145433" y="0"/>
                  </a:lnTo>
                  <a:lnTo>
                    <a:pt x="363584" y="0"/>
                  </a:lnTo>
                  <a:lnTo>
                    <a:pt x="654452" y="0"/>
                  </a:lnTo>
                </a:path>
              </a:pathLst>
            </a:custGeom>
            <a:ln w="116535" cap="flat">
              <a:solidFill>
                <a:srgbClr val="E8E8E8">
                  <a:alpha val="100000"/>
                </a:srgbClr>
              </a:solidFill>
              <a:prstDash val="solid"/>
              <a:round/>
            </a:ln>
          </p:spPr>
          <p:txBody>
            <a:bodyPr/>
            <a:lstStyle/>
            <a:p/>
          </p:txBody>
        </p:sp>
        <p:sp>
          <p:nvSpPr>
            <p:cNvPr id="19" name="pl19"/>
            <p:cNvSpPr/>
            <p:nvPr/>
          </p:nvSpPr>
          <p:spPr>
            <a:xfrm>
              <a:off x="5947581" y="2126357"/>
              <a:ext cx="1163471" cy="0"/>
            </a:xfrm>
            <a:custGeom>
              <a:avLst/>
              <a:pathLst>
                <a:path w="1163471" h="0">
                  <a:moveTo>
                    <a:pt x="0" y="0"/>
                  </a:moveTo>
                  <a:lnTo>
                    <a:pt x="145433" y="0"/>
                  </a:lnTo>
                  <a:lnTo>
                    <a:pt x="363584" y="0"/>
                  </a:lnTo>
                  <a:lnTo>
                    <a:pt x="436301" y="0"/>
                  </a:lnTo>
                  <a:lnTo>
                    <a:pt x="581735" y="0"/>
                  </a:lnTo>
                  <a:lnTo>
                    <a:pt x="872603" y="0"/>
                  </a:lnTo>
                  <a:lnTo>
                    <a:pt x="1163471" y="0"/>
                  </a:lnTo>
                </a:path>
              </a:pathLst>
            </a:custGeom>
            <a:ln w="116535" cap="flat">
              <a:solidFill>
                <a:srgbClr val="E8E8E8">
                  <a:alpha val="100000"/>
                </a:srgbClr>
              </a:solidFill>
              <a:prstDash val="solid"/>
              <a:round/>
            </a:ln>
          </p:spPr>
          <p:txBody>
            <a:bodyPr/>
            <a:lstStyle/>
            <a:p/>
          </p:txBody>
        </p:sp>
        <p:sp>
          <p:nvSpPr>
            <p:cNvPr id="20" name="pl20"/>
            <p:cNvSpPr/>
            <p:nvPr/>
          </p:nvSpPr>
          <p:spPr>
            <a:xfrm>
              <a:off x="5947581" y="2690257"/>
              <a:ext cx="1163471" cy="0"/>
            </a:xfrm>
            <a:custGeom>
              <a:avLst/>
              <a:pathLst>
                <a:path w="1163471" h="0">
                  <a:moveTo>
                    <a:pt x="0" y="0"/>
                  </a:moveTo>
                  <a:lnTo>
                    <a:pt x="145433" y="0"/>
                  </a:lnTo>
                  <a:lnTo>
                    <a:pt x="363584" y="0"/>
                  </a:lnTo>
                  <a:lnTo>
                    <a:pt x="436301" y="0"/>
                  </a:lnTo>
                  <a:lnTo>
                    <a:pt x="581735" y="0"/>
                  </a:lnTo>
                  <a:lnTo>
                    <a:pt x="872603" y="0"/>
                  </a:lnTo>
                  <a:lnTo>
                    <a:pt x="1163471" y="0"/>
                  </a:lnTo>
                </a:path>
              </a:pathLst>
            </a:custGeom>
            <a:ln w="116535" cap="flat">
              <a:solidFill>
                <a:srgbClr val="E8E8E8">
                  <a:alpha val="100000"/>
                </a:srgbClr>
              </a:solidFill>
              <a:prstDash val="solid"/>
              <a:round/>
            </a:ln>
          </p:spPr>
          <p:txBody>
            <a:bodyPr/>
            <a:lstStyle/>
            <a:p/>
          </p:txBody>
        </p:sp>
        <p:sp>
          <p:nvSpPr>
            <p:cNvPr id="21" name="pl21"/>
            <p:cNvSpPr/>
            <p:nvPr/>
          </p:nvSpPr>
          <p:spPr>
            <a:xfrm>
              <a:off x="5947581" y="3254156"/>
              <a:ext cx="1163471" cy="0"/>
            </a:xfrm>
            <a:custGeom>
              <a:avLst/>
              <a:pathLst>
                <a:path w="1163471" h="0">
                  <a:moveTo>
                    <a:pt x="0" y="0"/>
                  </a:moveTo>
                  <a:lnTo>
                    <a:pt x="145433" y="0"/>
                  </a:lnTo>
                  <a:lnTo>
                    <a:pt x="363584" y="0"/>
                  </a:lnTo>
                  <a:lnTo>
                    <a:pt x="436301" y="0"/>
                  </a:lnTo>
                  <a:lnTo>
                    <a:pt x="581735" y="0"/>
                  </a:lnTo>
                  <a:lnTo>
                    <a:pt x="872603" y="0"/>
                  </a:lnTo>
                  <a:lnTo>
                    <a:pt x="1163471" y="0"/>
                  </a:lnTo>
                </a:path>
              </a:pathLst>
            </a:custGeom>
            <a:ln w="116535" cap="flat">
              <a:solidFill>
                <a:srgbClr val="E8E8E8">
                  <a:alpha val="100000"/>
                </a:srgbClr>
              </a:solidFill>
              <a:prstDash val="solid"/>
              <a:round/>
            </a:ln>
          </p:spPr>
          <p:txBody>
            <a:bodyPr/>
            <a:lstStyle/>
            <a:p/>
          </p:txBody>
        </p:sp>
        <p:sp>
          <p:nvSpPr>
            <p:cNvPr id="22" name="pl22"/>
            <p:cNvSpPr/>
            <p:nvPr/>
          </p:nvSpPr>
          <p:spPr>
            <a:xfrm>
              <a:off x="5874865" y="3818056"/>
              <a:ext cx="1381622" cy="0"/>
            </a:xfrm>
            <a:custGeom>
              <a:avLst/>
              <a:pathLst>
                <a:path w="1381622" h="0">
                  <a:moveTo>
                    <a:pt x="0" y="0"/>
                  </a:moveTo>
                  <a:lnTo>
                    <a:pt x="218150" y="0"/>
                  </a:lnTo>
                  <a:lnTo>
                    <a:pt x="436301" y="0"/>
                  </a:lnTo>
                  <a:lnTo>
                    <a:pt x="509018" y="0"/>
                  </a:lnTo>
                  <a:lnTo>
                    <a:pt x="945320" y="0"/>
                  </a:lnTo>
                  <a:lnTo>
                    <a:pt x="1090754" y="0"/>
                  </a:lnTo>
                  <a:lnTo>
                    <a:pt x="1381622" y="0"/>
                  </a:lnTo>
                </a:path>
              </a:pathLst>
            </a:custGeom>
            <a:ln w="116535" cap="flat">
              <a:solidFill>
                <a:srgbClr val="E8E8E8">
                  <a:alpha val="100000"/>
                </a:srgbClr>
              </a:solidFill>
              <a:prstDash val="solid"/>
              <a:round/>
            </a:ln>
          </p:spPr>
          <p:txBody>
            <a:bodyPr/>
            <a:lstStyle/>
            <a:p/>
          </p:txBody>
        </p:sp>
        <p:sp>
          <p:nvSpPr>
            <p:cNvPr id="23" name="pl23"/>
            <p:cNvSpPr/>
            <p:nvPr/>
          </p:nvSpPr>
          <p:spPr>
            <a:xfrm>
              <a:off x="5293129" y="4381956"/>
              <a:ext cx="654452" cy="0"/>
            </a:xfrm>
            <a:custGeom>
              <a:avLst/>
              <a:pathLst>
                <a:path w="654452" h="0">
                  <a:moveTo>
                    <a:pt x="0" y="0"/>
                  </a:moveTo>
                  <a:lnTo>
                    <a:pt x="290867" y="0"/>
                  </a:lnTo>
                  <a:lnTo>
                    <a:pt x="363584" y="0"/>
                  </a:lnTo>
                  <a:lnTo>
                    <a:pt x="436301" y="0"/>
                  </a:lnTo>
                  <a:lnTo>
                    <a:pt x="509018" y="0"/>
                  </a:lnTo>
                  <a:lnTo>
                    <a:pt x="581735" y="0"/>
                  </a:lnTo>
                  <a:lnTo>
                    <a:pt x="654452" y="0"/>
                  </a:lnTo>
                </a:path>
              </a:pathLst>
            </a:custGeom>
            <a:ln w="116535" cap="flat">
              <a:solidFill>
                <a:srgbClr val="E8E8E8">
                  <a:alpha val="100000"/>
                </a:srgbClr>
              </a:solidFill>
              <a:prstDash val="solid"/>
              <a:round/>
            </a:ln>
          </p:spPr>
          <p:txBody>
            <a:bodyPr/>
            <a:lstStyle/>
            <a:p/>
          </p:txBody>
        </p:sp>
        <p:sp>
          <p:nvSpPr>
            <p:cNvPr id="24" name="pl24"/>
            <p:cNvSpPr/>
            <p:nvPr/>
          </p:nvSpPr>
          <p:spPr>
            <a:xfrm>
              <a:off x="5220412" y="4945856"/>
              <a:ext cx="727169" cy="0"/>
            </a:xfrm>
            <a:custGeom>
              <a:avLst/>
              <a:pathLst>
                <a:path w="727169" h="0">
                  <a:moveTo>
                    <a:pt x="0" y="0"/>
                  </a:moveTo>
                  <a:lnTo>
                    <a:pt x="363584" y="0"/>
                  </a:lnTo>
                  <a:lnTo>
                    <a:pt x="436301" y="0"/>
                  </a:lnTo>
                  <a:lnTo>
                    <a:pt x="436301" y="0"/>
                  </a:lnTo>
                  <a:lnTo>
                    <a:pt x="509018" y="0"/>
                  </a:lnTo>
                  <a:lnTo>
                    <a:pt x="509018" y="0"/>
                  </a:lnTo>
                  <a:lnTo>
                    <a:pt x="727169" y="0"/>
                  </a:lnTo>
                </a:path>
              </a:pathLst>
            </a:custGeom>
            <a:ln w="116535" cap="flat">
              <a:solidFill>
                <a:srgbClr val="E8E8E8">
                  <a:alpha val="100000"/>
                </a:srgbClr>
              </a:solidFill>
              <a:prstDash val="solid"/>
              <a:round/>
            </a:ln>
          </p:spPr>
          <p:txBody>
            <a:bodyPr/>
            <a:lstStyle/>
            <a:p/>
          </p:txBody>
        </p:sp>
        <p:sp>
          <p:nvSpPr>
            <p:cNvPr id="25" name="pt25"/>
            <p:cNvSpPr/>
            <p:nvPr/>
          </p:nvSpPr>
          <p:spPr>
            <a:xfrm>
              <a:off x="776100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776100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83372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83372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615571"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03383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961119"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03383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96111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96111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96111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25198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88840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542854"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943081"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088515"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30666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24817"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815685"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37938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0655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943081"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088515"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0666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24817"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15685"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79383"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06553"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943081"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088515"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30666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24817"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815685"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79383"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106553"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87036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08851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306666"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961119"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1568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379383"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51987"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57949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652214"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724931"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797648"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87036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28862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43081"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579497"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652214"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72493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652214"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72493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21591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4308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02738"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6975568"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6902851"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6975568"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6830134"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7484587"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884814"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6321116"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7048285"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884814"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321116"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048285"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884814"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6321116"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7048285"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5812097"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6321116"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193719"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521229"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230361"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884814"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521229"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5157644"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884814"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691825" y="486939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06" name="tx106"/>
            <p:cNvSpPr/>
            <p:nvPr/>
          </p:nvSpPr>
          <p:spPr>
            <a:xfrm>
              <a:off x="55421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07" name="tx107"/>
            <p:cNvSpPr/>
            <p:nvPr/>
          </p:nvSpPr>
          <p:spPr>
            <a:xfrm>
              <a:off x="654984" y="37411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08" name="tx108"/>
            <p:cNvSpPr/>
            <p:nvPr/>
          </p:nvSpPr>
          <p:spPr>
            <a:xfrm>
              <a:off x="673364" y="31751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09" name="tx109"/>
            <p:cNvSpPr/>
            <p:nvPr/>
          </p:nvSpPr>
          <p:spPr>
            <a:xfrm>
              <a:off x="508103" y="25804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10" name="tx110"/>
            <p:cNvSpPr/>
            <p:nvPr/>
          </p:nvSpPr>
          <p:spPr>
            <a:xfrm>
              <a:off x="590895" y="20473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11" name="tx111"/>
            <p:cNvSpPr/>
            <p:nvPr/>
          </p:nvSpPr>
          <p:spPr>
            <a:xfrm>
              <a:off x="590895" y="14855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12" name="tx112"/>
            <p:cNvSpPr/>
            <p:nvPr/>
          </p:nvSpPr>
          <p:spPr>
            <a:xfrm>
              <a:off x="655145" y="918063"/>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13" name="tx113"/>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3633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19" name="pt119"/>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075546" y="398022"/>
              <a:ext cx="38579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 Guiné Equatorial, 2019-2025</a:t>
              </a:r>
            </a:p>
          </p:txBody>
        </p:sp>
        <p:sp>
          <p:nvSpPr>
            <p:cNvPr id="126" name="tx126"/>
            <p:cNvSpPr/>
            <p:nvPr/>
          </p:nvSpPr>
          <p:spPr>
            <a:xfrm>
              <a:off x="5129850" y="62080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27" name="tx127"/>
            <p:cNvSpPr/>
            <p:nvPr/>
          </p:nvSpPr>
          <p:spPr>
            <a:xfrm>
              <a:off x="2122535" y="6327165"/>
              <a:ext cx="695187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barra cinzenta abrange a cobertura vacinal em todos os anos 2019-2025 e os pontos representam a cobertura em anos específicos.</a:t>
              </a:r>
            </a:p>
          </p:txBody>
        </p:sp>
        <p:sp>
          <p:nvSpPr>
            <p:cNvPr id="128" name="tx128"/>
            <p:cNvSpPr/>
            <p:nvPr/>
          </p:nvSpPr>
          <p:spPr>
            <a:xfrm>
              <a:off x="4967722" y="6450103"/>
              <a:ext cx="4106688"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 cobertura é apresentada para vacinas com dados em todos os anos 2019-2025.</a:t>
              </a:r>
            </a:p>
          </p:txBody>
        </p:sp>
        <p:sp>
          <p:nvSpPr>
            <p:cNvPr id="129" name="tx129"/>
            <p:cNvSpPr/>
            <p:nvPr/>
          </p:nvSpPr>
          <p:spPr>
            <a:xfrm>
              <a:off x="2321989" y="6568512"/>
              <a:ext cx="67524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nomes das vacinas são coloridos com base no facto de a cobertura ser inferior (vermelho), igual (azul) ou superior (verde) à de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variação da cobertura em todos os anos de 2019 a 2025 (barras cinzentas) e a cobertura em anos específicos (pontos), por vacina. O gráfico pode ser usado para avaliar a recuperação dos níveis pré-pandêmicos.
A cobertura da DTP1 diminuiu entre 2019 (77 %) e 2024 (75 %). A cobertura da DTP1 aumentou em 2025 (84 %), em comparação com 2024, e foi superior à de 2019. Entre 2019 e 2025, a cobertura da DTP1 atingiu o seu nível mais baixo em 2024 (75%).
Em 2024, 4 vacinas apresentaram uma cobertura inferior à de 2019.
Em 2025, 1 vacina apresentou uma cobertura inferior à de 2019.
Em 2025, 1 vacina apresentou uma cobertura inferior à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630931"/>
              <a:ext cx="6481656" cy="1364810"/>
            </a:xfrm>
            <a:custGeom>
              <a:avLst/>
              <a:pathLst>
                <a:path w="6481656" h="1364810">
                  <a:moveTo>
                    <a:pt x="0" y="1364810"/>
                  </a:moveTo>
                  <a:lnTo>
                    <a:pt x="259266" y="1301331"/>
                  </a:lnTo>
                  <a:lnTo>
                    <a:pt x="518532" y="1237851"/>
                  </a:lnTo>
                  <a:lnTo>
                    <a:pt x="777798" y="1174372"/>
                  </a:lnTo>
                  <a:lnTo>
                    <a:pt x="1037065" y="1110892"/>
                  </a:lnTo>
                  <a:lnTo>
                    <a:pt x="1296331" y="1079152"/>
                  </a:lnTo>
                  <a:lnTo>
                    <a:pt x="1555597" y="1015673"/>
                  </a:lnTo>
                  <a:lnTo>
                    <a:pt x="1814863" y="952193"/>
                  </a:lnTo>
                  <a:lnTo>
                    <a:pt x="2074130" y="888714"/>
                  </a:lnTo>
                  <a:lnTo>
                    <a:pt x="2333396" y="825234"/>
                  </a:lnTo>
                  <a:lnTo>
                    <a:pt x="2592662" y="761754"/>
                  </a:lnTo>
                  <a:lnTo>
                    <a:pt x="2851928" y="761754"/>
                  </a:lnTo>
                  <a:lnTo>
                    <a:pt x="3111195" y="761754"/>
                  </a:lnTo>
                  <a:lnTo>
                    <a:pt x="3370461" y="793494"/>
                  </a:lnTo>
                  <a:lnTo>
                    <a:pt x="3629727" y="793494"/>
                  </a:lnTo>
                  <a:lnTo>
                    <a:pt x="3888994" y="1206111"/>
                  </a:lnTo>
                  <a:lnTo>
                    <a:pt x="4148260" y="793494"/>
                  </a:lnTo>
                  <a:lnTo>
                    <a:pt x="4407526" y="698275"/>
                  </a:lnTo>
                  <a:lnTo>
                    <a:pt x="4666792" y="603055"/>
                  </a:lnTo>
                  <a:lnTo>
                    <a:pt x="4926059" y="507836"/>
                  </a:lnTo>
                  <a:lnTo>
                    <a:pt x="5185325" y="444357"/>
                  </a:lnTo>
                  <a:lnTo>
                    <a:pt x="5444591" y="349137"/>
                  </a:lnTo>
                  <a:lnTo>
                    <a:pt x="5703857" y="253918"/>
                  </a:lnTo>
                  <a:lnTo>
                    <a:pt x="5963124" y="126959"/>
                  </a:lnTo>
                  <a:lnTo>
                    <a:pt x="6222390" y="317397"/>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6883610" y="3424426"/>
              <a:ext cx="1037065" cy="1269591"/>
            </a:xfrm>
            <a:custGeom>
              <a:avLst/>
              <a:pathLst>
                <a:path w="1037065" h="1269591">
                  <a:moveTo>
                    <a:pt x="0" y="1142632"/>
                  </a:moveTo>
                  <a:lnTo>
                    <a:pt x="259266" y="1269591"/>
                  </a:lnTo>
                  <a:lnTo>
                    <a:pt x="518532" y="793494"/>
                  </a:lnTo>
                  <a:lnTo>
                    <a:pt x="777798" y="698275"/>
                  </a:lnTo>
                  <a:lnTo>
                    <a:pt x="1037065" y="0"/>
                  </a:lnTo>
                </a:path>
              </a:pathLst>
            </a:custGeom>
            <a:ln w="27101" cap="flat">
              <a:solidFill>
                <a:srgbClr val="00BFC4">
                  <a:alpha val="100000"/>
                </a:srgbClr>
              </a:solidFill>
              <a:prstDash val="solid"/>
              <a:round/>
            </a:ln>
          </p:spPr>
          <p:txBody>
            <a:bodyPr/>
            <a:lstStyle/>
            <a:p/>
          </p:txBody>
        </p:sp>
        <p:sp>
          <p:nvSpPr>
            <p:cNvPr id="29" name="pl29"/>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59255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33860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3957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6845234" y="452868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39982" y="2630931"/>
              <a:ext cx="239959" cy="0"/>
            </a:xfrm>
            <a:custGeom>
              <a:avLst/>
              <a:pathLst>
                <a:path w="239959" h="0">
                  <a:moveTo>
                    <a:pt x="239959" y="0"/>
                  </a:moveTo>
                  <a:lnTo>
                    <a:pt x="0" y="0"/>
                  </a:lnTo>
                </a:path>
              </a:pathLst>
            </a:custGeom>
          </p:spPr>
          <p:txBody>
            <a:bodyPr/>
            <a:lstStyle/>
            <a:p/>
          </p:txBody>
        </p:sp>
        <p:sp>
          <p:nvSpPr>
            <p:cNvPr id="35" name="pl35"/>
            <p:cNvSpPr/>
            <p:nvPr/>
          </p:nvSpPr>
          <p:spPr>
            <a:xfrm>
              <a:off x="7939982" y="3424426"/>
              <a:ext cx="239959" cy="0"/>
            </a:xfrm>
            <a:custGeom>
              <a:avLst/>
              <a:pathLst>
                <a:path w="239959" h="0">
                  <a:moveTo>
                    <a:pt x="239959" y="0"/>
                  </a:moveTo>
                  <a:lnTo>
                    <a:pt x="0" y="0"/>
                  </a:lnTo>
                </a:path>
              </a:pathLst>
            </a:custGeom>
          </p:spPr>
          <p:txBody>
            <a:bodyPr/>
            <a:lstStyle/>
            <a:p/>
          </p:txBody>
        </p:sp>
        <p:sp>
          <p:nvSpPr>
            <p:cNvPr id="36" name="pg36"/>
            <p:cNvSpPr/>
            <p:nvPr/>
          </p:nvSpPr>
          <p:spPr>
            <a:xfrm>
              <a:off x="8111362" y="253994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7" name="tx37"/>
            <p:cNvSpPr/>
            <p:nvPr/>
          </p:nvSpPr>
          <p:spPr>
            <a:xfrm>
              <a:off x="8134222" y="258078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78%</a:t>
              </a:r>
            </a:p>
          </p:txBody>
        </p:sp>
        <p:sp>
          <p:nvSpPr>
            <p:cNvPr id="38" name="pg38"/>
            <p:cNvSpPr/>
            <p:nvPr/>
          </p:nvSpPr>
          <p:spPr>
            <a:xfrm>
              <a:off x="8111362" y="33334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9" name="tx39"/>
            <p:cNvSpPr/>
            <p:nvPr/>
          </p:nvSpPr>
          <p:spPr>
            <a:xfrm>
              <a:off x="8134222" y="337428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53%</a:t>
              </a:r>
            </a:p>
          </p:txBody>
        </p:sp>
        <p:sp>
          <p:nvSpPr>
            <p:cNvPr id="40" name="pg40"/>
            <p:cNvSpPr/>
            <p:nvPr/>
          </p:nvSpPr>
          <p:spPr>
            <a:xfrm>
              <a:off x="1141592" y="398075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187312" y="402449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35</a:t>
              </a:r>
            </a:p>
          </p:txBody>
        </p:sp>
        <p:sp>
          <p:nvSpPr>
            <p:cNvPr id="42" name="pg42"/>
            <p:cNvSpPr/>
            <p:nvPr/>
          </p:nvSpPr>
          <p:spPr>
            <a:xfrm>
              <a:off x="6946925" y="440094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6992645" y="444629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17</a:t>
              </a:r>
            </a:p>
          </p:txBody>
        </p:sp>
        <p:sp>
          <p:nvSpPr>
            <p:cNvPr id="44" name="tx44"/>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3" name="pl63"/>
            <p:cNvSpPr/>
            <p:nvPr/>
          </p:nvSpPr>
          <p:spPr>
            <a:xfrm>
              <a:off x="4264607"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7" name="tx67"/>
            <p:cNvSpPr/>
            <p:nvPr/>
          </p:nvSpPr>
          <p:spPr>
            <a:xfrm>
              <a:off x="848018" y="1330629"/>
              <a:ext cx="818219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Proporção da população-alvo abrangida por todas as vacinas incluídas no seu programa nacional,</a:t>
              </a:r>
            </a:p>
          </p:txBody>
        </p:sp>
        <p:sp>
          <p:nvSpPr>
            <p:cNvPr id="68" name="tx68"/>
            <p:cNvSpPr/>
            <p:nvPr/>
          </p:nvSpPr>
          <p:spPr>
            <a:xfrm>
              <a:off x="3867298" y="1513726"/>
              <a:ext cx="214363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 Equatorial, 2000-2025</a:t>
              </a:r>
            </a:p>
          </p:txBody>
        </p:sp>
        <p:sp>
          <p:nvSpPr>
            <p:cNvPr id="69" name="tx69"/>
            <p:cNvSpPr/>
            <p:nvPr/>
          </p:nvSpPr>
          <p:spPr>
            <a:xfrm>
              <a:off x="5129850" y="6347035"/>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70" name="tx70"/>
            <p:cNvSpPr/>
            <p:nvPr/>
          </p:nvSpPr>
          <p:spPr>
            <a:xfrm>
              <a:off x="2533176" y="6467409"/>
              <a:ext cx="6541234"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quatro indicadores de cobertura vacinal que contribuem para o indicador 3.b.1 dos ODS são: DTP3, MCV2, PCVC e HPVc</a:t>
              </a:r>
            </a:p>
          </p:txBody>
        </p:sp>
        <p:sp>
          <p:nvSpPr>
            <p:cNvPr id="71" name="tx71"/>
            <p:cNvSpPr/>
            <p:nvPr/>
          </p:nvSpPr>
          <p:spPr>
            <a:xfrm>
              <a:off x="-3605546" y="6586855"/>
              <a:ext cx="126799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 meta global da Agenda de Imunização 2030 (IA2030) é uma cobertura de 90% para todos os quatro antígenos até 2030.\ nFaltam dados para vacinas que não foram introduzidas pelo país ou para as quais não foram feitas estimativas (PCVC and HPVc).</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Quatro indicadores de cobertura vacinal contribuem para o Objetivo de Desenvolvimento Sustentável 3, indicador b.1: DTP3, PCV3, MCV2 e HPV.
A meta global da IA2030 é uma cobertura de 90% para todos os quatro antígenos até 2030.
A Guiné Equatorial dispõe de 2 das 4 vacinas relacionadas com os ODS.
Em 2025, a Guiné Equatorial tinha alcançado uma cobertura de pelo menos 90% em nenhuma das 4 vacinas.</a:t>
            </a:r>
          </a:p>
        </p:txBody>
      </p:sp>
      <p:sp>
        <p:nvSpPr>
          <p:cNvPr id="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nenhuma das vacinas relacionadas com os ODS atingiu a meta de cobertura de 90% estabelecida pelos ODS.</a:t>
            </a:r>
          </a:p>
        </p:txBody>
      </p:sp>
      <p:grpSp xmlns:pic="http://schemas.openxmlformats.org/drawingml/2006/picture">
        <p:nvGrpSpPr>
          <p:cNvPr id="74" name=""/>
          <p:cNvGrpSpPr/>
          <p:nvPr/>
        </p:nvGrpSpPr>
        <p:grpSpPr>
          <a:xfrm>
            <a:off x="292608" y="914400"/>
            <a:ext cx="8595360" cy="28575"/>
            <a:chOff x="292608" y="914400"/>
            <a:chExt cx="8595360" cy="28575"/>
          </a:xfrm>
        </p:grpSpPr>
        <p:sp>
          <p:nvSpPr>
            <p:cNvPr id="7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adicionais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adicionais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Podem ser consultados mais recursos com dados sobre vacinação em:
Os perfis interativos dos países da WUENIC podem ser consultados em:</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Definições de termos relacionados à imunização</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300" i="0" b="1" u="none">
                <a:solidFill>
                  <a:srgbClr val="FFFFFF">
                    <a:alpha val="100000"/>
                  </a:srgbClr>
                </a:solidFill>
                <a:latin typeface="Aptos (Body)"/>
                <a:cs typeface="Aptos (Body)"/>
                <a:ea typeface="Aptos (Body)"/>
                <a:sym typeface="Aptos (Body)"/>
              </a:rPr>
              <a:t>Cobertura vacinal
</a:t>
            </a:r>
            <a:r>
              <a:rPr cap="none" sz="1300" i="0" b="0" u="none">
                <a:solidFill>
                  <a:srgbClr val="FFFFFF">
                    <a:alpha val="100000"/>
                  </a:srgbClr>
                </a:solidFill>
                <a:latin typeface="Aptos (Body)"/>
                <a:cs typeface="Aptos (Body)"/>
                <a:ea typeface="Aptos (Body)"/>
                <a:sym typeface="Aptos (Body)"/>
              </a:rPr>
              <a:t>Porcentagem de bebés (crianças com menos de um ano de idade) que receberam determinadas doses de vacinas. Por exemplo, a cobertura da DTP3 é a porcentagem de bebés que receberam as três doses da vacina contra difteria, tétano e tosse convulsa (DTP).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Não vacinado
</a:t>
            </a:r>
            <a:r>
              <a:rPr cap="none" sz="1300" i="0" b="0" u="none">
                <a:solidFill>
                  <a:srgbClr val="FFFFFF">
                    <a:alpha val="100000"/>
                  </a:srgbClr>
                </a:solidFill>
                <a:latin typeface="Aptos (Body)"/>
                <a:cs typeface="Aptos (Body)"/>
                <a:ea typeface="Aptos (Body)"/>
                <a:sym typeface="Aptos (Body)"/>
              </a:rPr>
              <a:t>Um bebé que não recebeu a primeira dose de uma série de vacinas. O termo «dose zero» é usado para descrever crianças não vacinadas com DTP1.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Subvaccinado
</a:t>
            </a:r>
            <a:r>
              <a:rPr cap="none" sz="1300" i="0" b="0" u="none">
                <a:solidFill>
                  <a:srgbClr val="FFFFFF">
                    <a:alpha val="100000"/>
                  </a:srgbClr>
                </a:solidFill>
                <a:latin typeface="Aptos (Body)"/>
                <a:cs typeface="Aptos (Body)"/>
                <a:ea typeface="Aptos (Body)"/>
                <a:sym typeface="Aptos (Body)"/>
              </a:rPr>
              <a:t>Um lactente que recebeu algumas, mas não todas as doses recomendadas da vacina no calendário nacional.  
</a:t>
            </a:r>
            <a:r>
              <a:rPr cap="none" sz="1300" i="0" b="1" u="none">
                <a:solidFill>
                  <a:srgbClr val="FFFFFF">
                    <a:alpha val="100000"/>
                  </a:srgbClr>
                </a:solidFill>
                <a:latin typeface="Aptos (Body)"/>
                <a:cs typeface="Aptos (Body)"/>
                <a:ea typeface="Aptos (Body)"/>
                <a:sym typeface="Aptos (Body)"/>
              </a:rPr>
              <a:t>Doses da vacina
</a:t>
            </a:r>
            <a:r>
              <a:rPr cap="none" sz="1300" i="0" b="0" u="none">
                <a:solidFill>
                  <a:srgbClr val="FFFFFF">
                    <a:alpha val="100000"/>
                  </a:srgbClr>
                </a:solidFill>
                <a:latin typeface="Aptos (Body)"/>
                <a:cs typeface="Aptos (Body)"/>
                <a:ea typeface="Aptos (Body)"/>
                <a:sym typeface="Aptos (Body)"/>
              </a:rPr>
              <a:t>•  Bacilo de Calmette-Guérin (BCG): vacina contra a tuberculose
</a:t>
            </a:r>
            <a:r>
              <a:rPr cap="none" sz="1300" i="0" b="0" u="none">
                <a:solidFill>
                  <a:srgbClr val="FFFFFF">
                    <a:alpha val="100000"/>
                  </a:srgbClr>
                </a:solidFill>
                <a:latin typeface="Aptos (Body)"/>
                <a:cs typeface="Aptos (Body)"/>
                <a:ea typeface="Aptos (Body)"/>
                <a:sym typeface="Aptos (Body)"/>
              </a:rPr>
              <a:t>•  Dose de nascimento contra a hepatite B, administrada nas 24 horas após o nascimento (HepBB)
</a:t>
            </a:r>
            <a:r>
              <a:rPr cap="none" sz="1300" i="0" b="0" u="none">
                <a:solidFill>
                  <a:srgbClr val="FFFFFF">
                    <a:alpha val="100000"/>
                  </a:srgbClr>
                </a:solidFill>
                <a:latin typeface="Aptos (Body)"/>
                <a:cs typeface="Aptos (Body)"/>
                <a:ea typeface="Aptos (Body)"/>
                <a:sym typeface="Aptos (Body)"/>
              </a:rPr>
              <a:t>•  Vacina contra difteria, tétano e tosse convulsa, primeira dose (DTP1) e terceira dose (DTP3)
</a:t>
            </a:r>
            <a:r>
              <a:rPr cap="none" sz="1300" i="0" b="0" u="none">
                <a:solidFill>
                  <a:srgbClr val="FFFFFF">
                    <a:alpha val="100000"/>
                  </a:srgbClr>
                </a:solidFill>
                <a:latin typeface="Aptos (Body)"/>
                <a:cs typeface="Aptos (Body)"/>
                <a:ea typeface="Aptos (Body)"/>
                <a:sym typeface="Aptos (Body)"/>
              </a:rPr>
              <a:t>•  Vacina contra hepatite B, terceira dose (HepB3)
</a:t>
            </a:r>
            <a:r>
              <a:rPr cap="none" sz="1300" i="0" b="0" u="none">
                <a:solidFill>
                  <a:srgbClr val="FFFFFF">
                    <a:alpha val="100000"/>
                  </a:srgbClr>
                </a:solidFill>
                <a:latin typeface="Aptos (Body)"/>
                <a:cs typeface="Aptos (Body)"/>
                <a:ea typeface="Aptos (Body)"/>
                <a:sym typeface="Aptos (Body)"/>
              </a:rPr>
              <a:t>•  Vacina contra Haemophilus influenzae tipo b, terceira dose (Hib3)
</a:t>
            </a:r>
            <a:r>
              <a:rPr cap="none" sz="1300" i="0" b="0" u="none">
                <a:solidFill>
                  <a:srgbClr val="FFFFFF">
                    <a:alpha val="100000"/>
                  </a:srgbClr>
                </a:solidFill>
                <a:latin typeface="Aptos (Body)"/>
                <a:cs typeface="Aptos (Body)"/>
                <a:ea typeface="Aptos (Body)"/>
                <a:sym typeface="Aptos (Body)"/>
              </a:rPr>
              <a:t>•  Vacina inativada contra a poliomielite, primeira dose (IPV1) e última dose (IPVC) 
</a:t>
            </a:r>
            <a:r>
              <a:rPr cap="none" sz="1300" i="0" b="0" u="none">
                <a:solidFill>
                  <a:srgbClr val="FFFFFF">
                    <a:alpha val="100000"/>
                  </a:srgbClr>
                </a:solidFill>
                <a:latin typeface="Aptos (Body)"/>
                <a:cs typeface="Aptos (Body)"/>
                <a:ea typeface="Aptos (Body)"/>
                <a:sym typeface="Aptos (Body)"/>
              </a:rPr>
              <a:t>•  Vacina contra o sarampo, primeira dose (MCV1) e segunda dose (MCV2)
</a:t>
            </a:r>
            <a:r>
              <a:rPr cap="none" sz="1300" i="0" b="0" u="none">
                <a:solidFill>
                  <a:srgbClr val="FFFFFF">
                    <a:alpha val="100000"/>
                  </a:srgbClr>
                </a:solidFill>
                <a:latin typeface="Aptos (Body)"/>
                <a:cs typeface="Aptos (Body)"/>
                <a:ea typeface="Aptos (Body)"/>
                <a:sym typeface="Aptos (Body)"/>
              </a:rPr>
              <a:t>•  Vacina contra o rotavírus, última dose (RotaC)
</a:t>
            </a:r>
            <a:r>
              <a:rPr cap="none" sz="1300" i="0" b="0" u="none">
                <a:solidFill>
                  <a:srgbClr val="FFFFFF">
                    <a:alpha val="100000"/>
                  </a:srgbClr>
                </a:solidFill>
                <a:latin typeface="Aptos (Body)"/>
                <a:cs typeface="Aptos (Body)"/>
                <a:ea typeface="Aptos (Body)"/>
                <a:sym typeface="Aptos (Body)"/>
              </a:rPr>
              <a:t>•  Vacina pneumocócica, última dose (PCVC)
</a:t>
            </a:r>
            <a:r>
              <a:rPr cap="none" sz="1300" i="0" b="0" u="none">
                <a:solidFill>
                  <a:srgbClr val="FFFFFF">
                    <a:alpha val="100000"/>
                  </a:srgbClr>
                </a:solidFill>
                <a:latin typeface="Aptos (Body)"/>
                <a:cs typeface="Aptos (Body)"/>
                <a:ea typeface="Aptos (Body)"/>
                <a:sym typeface="Aptos (Body)"/>
              </a:rPr>
              <a:t>•  Vacina contra a febre amarela (YFV) 
</a:t>
            </a:r>
            <a:r>
              <a:rPr cap="none" sz="1300" i="0" b="0" u="none">
                <a:solidFill>
                  <a:srgbClr val="FFFFFF">
                    <a:alpha val="100000"/>
                  </a:srgbClr>
                </a:solidFill>
                <a:latin typeface="Aptos (Body)"/>
                <a:cs typeface="Aptos (Body)"/>
                <a:ea typeface="Aptos (Body)"/>
                <a:sym typeface="Aptos (Body)"/>
              </a:rPr>
              <a:t>•  Vacina contra o papilomavírus humano, primeira dose (HPV1) e última dose (HPVc): vacina para proteger contra certos tipos de papilomavírus humano que podem causar cancro ou verrugas genitais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A Agenda de Imunização 2030 (IA2030)
</a:t>
            </a:r>
            <a:r>
              <a:rPr cap="none" sz="1300" i="0" b="0" u="none">
                <a:solidFill>
                  <a:srgbClr val="FFFFFF">
                    <a:alpha val="100000"/>
                  </a:srgbClr>
                </a:solidFill>
                <a:latin typeface="Aptos (Body)"/>
                <a:cs typeface="Aptos (Body)"/>
                <a:ea typeface="Aptos (Body)"/>
                <a:sym typeface="Aptos (Body)"/>
              </a:rPr>
              <a:t>A IA2030 é uma estratégia global aprovada pela Assembleia Mundial da Saúde com o objetivo de garantir que todas as pessoas, em todos os lugares e em todas as idades, beneficiem das vacinas para melhorar a saúde e o bem-estar até 2030. Centra-se no aumento da cobertura vacinal, equidade, sustentabilidade e preparação para pandemias, promovendo simultaneamente a imunização ao longo da vida e integrando a imunização com outros serviços de saúde.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Questionário curto de feedback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Estamos a solicitar o seu feedback sobre os agrupamentos globais (GAVI, União Africana, Banco Mundial, OMS e UNICEF) e os slides em PowerPoint desenvolvidos a nível nacional para a divulgação das estimativas globais de imunização. A sua opinião irá ajudar-nos a compreender a utilidade dos mesmos e a identificar áreas que podem ser melhoradas.
Por favor, reserve alguns minutos para preencher este breve inquérito e dar a sua opinião:</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Conceitos-chave</a:t>
            </a:r>
          </a:p>
        </p:txBody>
      </p:sp>
      <p:sp>
        <p:nvSpPr>
          <p:cNvPr id="3" name="body"/>
          <p:cNvSpPr>
            <a:spLocks noGrp="1"/>
          </p:cNvSpPr>
          <p:nvPr>
            <p:ph/>
          </p:nvPr>
        </p:nvSpPr>
        <p:spPr>
          <a:xfrm>
            <a:off x="411480" y="1078992"/>
            <a:ext cx="5385816" cy="534009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Organização Mundial da Saúde (OMS) fornece recomendações globais sobre vacinas, que são adaptadas pelos países com base nas necessidades locais. Apenas as vacinas DTP, contra a poliomielite e contra o sarampo são utilizadas em todos os países.
•  A DTP1 é um marcador do acesso aos serviços de imunização de rotina e, quando não é administrada, serve como um indicador para identificar crianças que não receberam nenhuma vacina, também conhecidas como crianças «zero dose». Uma cobertura elevada de DTP1 indica um bom acesso aos serviços de imunização, enquanto uma cobertura baixa sugere desafios no acesso das crianças às vacinas essenciais.
•  A DTP3 é um indicador amplamente utilizado do desempenho do programa de imunização. Reflete a capacidade de um país de prestar serviços de imunização de rotina e garante que as crianças estão protegidas contra doenças graves. A DTP3 é acompanhada a nível global e serve como uma medida fundamental dos esforços de vacinação de uma nação.</a:t>
            </a:r>
          </a:p>
        </p:txBody>
      </p:sp>
      <p:sp>
        <p:nvSpPr>
          <p:cNvPr id="4" name="body"/>
          <p:cNvSpPr>
            <a:spLocks noGrp="1"/>
          </p:cNvSpPr>
          <p:nvPr>
            <p:ph/>
          </p:nvPr>
        </p:nvSpPr>
        <p:spPr>
          <a:xfrm>
            <a:off x="6199632" y="914400"/>
            <a:ext cx="5641848" cy="5998464"/>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desistência da DTP1-DTP3 mede a percentagem de crianças que receberam a DTP1, mas não a DTP3, e destaca onde as crianças são perdidas ao longo do percurso de vacinação, destacando potenciais pontos fracos na prestação de serviços e acompanhamento.
•  A MCV1 (geralmente recomendada entre os 9 e os 12 meses) avalia a capacidade de administrar vacinas mais tarde na infância. Serve como um indicador da proteção contra o sarampo e é um bom indicador do desempenho do sistema de saúde.
•  A vacina contra o HPV protege contra tipos específicos do vírus do papiloma humano (HPV) e é usada para medir o ciclo de vida da vacinação.Outros indicadores-chave incluem PCVC e MCV2, que são usados para monitorar os Objetivos de Desenvolvimento Sustentável (ODS).
•  Em conjunto, estes indicadores fornecem uma forma consistente e comparável de acompanhar o progresso da imunização, identificar comunidades não abrangidas e monitorizar as metas globais, incluindo as da Agenda de Imunização 2030 (IA2030) e dos Objetivos de Desenvolvimento Sustentável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Mensagens-chave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A cobertura da DTP1 aumentou 9 pontos percentuais, passando de 75 % em 2024 para 84 % em 2025.
• A cobertura da DTP3 aumentou 10 pontos percentuais, passando de 68 % em 2024 para 78 % em 2025.
• Em 2025, houve menos 5 000 crianças sem nenhuma dose. Isto deixa 9 000 crianças sem vacinação, vulneráveis a doenças evitáveis por vacinação, e outras 3 000 com proteção incompleta.
• A Guiné Equatorial representou 0,2% das crianças sem nenhuma dose na África Ocidental e Central (WCAR) e 0,1% das crianças sem nenhuma dose a nível mundial.
• A cobertura da MCV1 aumentou 9 pontos percentuais, passando de 53% em 2024 para 62% em 2025. Houve 21 000 crianças que não receberam a primeira vacina contra o sarampo.
• A cobertura da MCV2 aumentou 22 pontos percentuais, passando de 31 % em 2024 para 53 % em 2025.
• A vacina contra o papilomavírus humano (HPV) não foi introduzida.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Calendário de vacinação,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calendário nacional de imunização 2025 para serviços de rotina em Guiné Equatorial, relatado através do Formulário Conjunto de Relatórios sobre Imunização (JRF) da OMS/UNICEF.
Cada linha corresponde a uma vacina ou vacina combinada, indicando se é administrada a nível nacional ou subnacional. O calendário descreve o número de doses e as idades recomendadas para a administração. Apenas as vacinas infantis e adolescentes relevantes para a WUENIC estão incluídas.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Anos de introdução da vacina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ano em que cada vacina foi introduzida em Guiné Equatorial. Se uma vacina foi suspensa, o ano de introdução não é mostrado, mas se foi suspensa e posteriormente reintroduzida, o ano de reintrodução é fornecido. Os anos de introdução podem refletir a implementação a nível nacional, a implementação parcial (subnacional) ou a introdução direcionada a grupos de risco específicos ou áreas de alto risco, conforme indicado nos títulos das colunas.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Falta de vacinas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apresenta os casos relatados de ruptura de estoque de vacinas infantis relevantes para a WUENIC nos níveis nacional e subnacional nos últimos 5 anos (2021 a 2025). Quando disponível, a duração das rupturas de estoque em nível nacional é indicada em meses. As rupturas de estoque em nível subnacional são indicadas sem especificar a duração. Apenas as vacinas que tiveram ruptura de estoque durante o período especificado são exibidas.
Uma falta de vacinas refere-se a um período em que os pontos de armazenamento e distribuição de vacinas (por exemplo, armazéns nacionais ou distritais) estão totalmente esgotados, incluindo o stock de reserva, e não conseguem fornecer vacinas a armazéns ou instalações de nível inferior. É importante notar que ainda podem ocorrer faltas de vacinas ao nível das instalações, mesmo quando os armazéns de nível superior têm stock. As faltas de vacinas, especialmente as prolongadas, podem ter um impacto negativo na cobertura vacinal.</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P7TF5XRZ5TZD-1674051314-8226</_dlc_DocId>
    <_dlc_DocIdUrl xmlns="5ce71423-0d49-4a04-8822-86064e799dcd">
      <Url>https://unicef.sharepoint.com/teams/DAPM-DataComm/_layouts/15/DocIdRedir.aspx?ID=P7TF5XRZ5TZD-1674051314-8226</Url>
      <Description>P7TF5XRZ5TZD-1674051314-8226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212C313-7F86-42CC-BAC5-BEAB234FC09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fab6766f-191f-419f-8485-bd12fe5913c4</vt:lpwstr>
  </property>
</Properties>
</file>