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f74e3d85ef44d22732d267ffb782eda3f07dcc.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bd0261fd0e0774b59b43af32470391581eb42b7.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76ca3d295fd96fdb07a3962e00d094ca303bd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32297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322979"/>
              <a:ext cx="311052"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32297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32297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32297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32297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322979"/>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32297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322979"/>
              <a:ext cx="311052"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32297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32297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32297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32297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322979"/>
              <a:ext cx="311052" cy="36338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8636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86369"/>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8636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8636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8636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8636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86369"/>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8636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8636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413148"/>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41314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41314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41314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41314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41314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41314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41314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41314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41314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41314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41314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41314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41314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304975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304975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304975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304975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304975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304975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304975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304975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304975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304975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304975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3049759"/>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304975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304975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304975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304975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77653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77653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77653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77653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77653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77653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77653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77653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77653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77653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77653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9" name="rc129"/>
            <p:cNvSpPr/>
            <p:nvPr/>
          </p:nvSpPr>
          <p:spPr>
            <a:xfrm>
              <a:off x="955945" y="413992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1266997" y="413992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1578050" y="413992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1889102"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3" name="rc133"/>
            <p:cNvSpPr/>
            <p:nvPr/>
          </p:nvSpPr>
          <p:spPr>
            <a:xfrm>
              <a:off x="2200154"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4" name="rc134"/>
            <p:cNvSpPr/>
            <p:nvPr/>
          </p:nvSpPr>
          <p:spPr>
            <a:xfrm>
              <a:off x="2511207"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5" name="rc135"/>
            <p:cNvSpPr/>
            <p:nvPr/>
          </p:nvSpPr>
          <p:spPr>
            <a:xfrm>
              <a:off x="2822259"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3133311" y="413992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3444364" y="413992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8" name="rc138"/>
            <p:cNvSpPr/>
            <p:nvPr/>
          </p:nvSpPr>
          <p:spPr>
            <a:xfrm>
              <a:off x="3755416" y="413992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9" name="rc139"/>
            <p:cNvSpPr/>
            <p:nvPr/>
          </p:nvSpPr>
          <p:spPr>
            <a:xfrm>
              <a:off x="4066468" y="413992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0" name="rc140"/>
            <p:cNvSpPr/>
            <p:nvPr/>
          </p:nvSpPr>
          <p:spPr>
            <a:xfrm>
              <a:off x="4377521" y="413992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73" y="413992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413992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5310677"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413992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13992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13992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13992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13992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503318"/>
              <a:ext cx="311052" cy="363389"/>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503318"/>
              <a:ext cx="311052" cy="3633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50331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50331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523009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5230098"/>
              <a:ext cx="311052" cy="363389"/>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523009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523009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866708"/>
              <a:ext cx="311052" cy="363389"/>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866708"/>
              <a:ext cx="311052" cy="36338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86670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86670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86670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86670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86670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86670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86670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86670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86670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86670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86670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86670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86670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86670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86670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8" name="tx188"/>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9" name="tx189"/>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90" name="tx190"/>
            <p:cNvSpPr/>
            <p:nvPr/>
          </p:nvSpPr>
          <p:spPr>
            <a:xfrm>
              <a:off x="167328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1" name="tx191"/>
            <p:cNvSpPr/>
            <p:nvPr/>
          </p:nvSpPr>
          <p:spPr>
            <a:xfrm>
              <a:off x="198433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2" name="tx192"/>
            <p:cNvSpPr/>
            <p:nvPr/>
          </p:nvSpPr>
          <p:spPr>
            <a:xfrm>
              <a:off x="227429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3" name="tx193"/>
            <p:cNvSpPr/>
            <p:nvPr/>
          </p:nvSpPr>
          <p:spPr>
            <a:xfrm>
              <a:off x="2585350"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4" name="tx194"/>
            <p:cNvSpPr/>
            <p:nvPr/>
          </p:nvSpPr>
          <p:spPr>
            <a:xfrm>
              <a:off x="291749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95" name="tx195"/>
            <p:cNvSpPr/>
            <p:nvPr/>
          </p:nvSpPr>
          <p:spPr>
            <a:xfrm>
              <a:off x="322854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6" name="tx196"/>
            <p:cNvSpPr/>
            <p:nvPr/>
          </p:nvSpPr>
          <p:spPr>
            <a:xfrm>
              <a:off x="351850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97" name="tx197"/>
            <p:cNvSpPr/>
            <p:nvPr/>
          </p:nvSpPr>
          <p:spPr>
            <a:xfrm>
              <a:off x="385065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98" name="tx198"/>
            <p:cNvSpPr/>
            <p:nvPr/>
          </p:nvSpPr>
          <p:spPr>
            <a:xfrm>
              <a:off x="4161705"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99" name="tx199"/>
            <p:cNvSpPr/>
            <p:nvPr/>
          </p:nvSpPr>
          <p:spPr>
            <a:xfrm>
              <a:off x="447275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0" name="tx200"/>
            <p:cNvSpPr/>
            <p:nvPr/>
          </p:nvSpPr>
          <p:spPr>
            <a:xfrm>
              <a:off x="4762716"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1" name="tx201"/>
            <p:cNvSpPr/>
            <p:nvPr/>
          </p:nvSpPr>
          <p:spPr>
            <a:xfrm>
              <a:off x="5073768"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02" name="tx202"/>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3" name="tx203"/>
            <p:cNvSpPr/>
            <p:nvPr/>
          </p:nvSpPr>
          <p:spPr>
            <a:xfrm>
              <a:off x="5695873"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4" name="tx204"/>
            <p:cNvSpPr/>
            <p:nvPr/>
          </p:nvSpPr>
          <p:spPr>
            <a:xfrm>
              <a:off x="6028019"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5" name="tx205"/>
            <p:cNvSpPr/>
            <p:nvPr/>
          </p:nvSpPr>
          <p:spPr>
            <a:xfrm>
              <a:off x="6339071"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6" name="tx206"/>
            <p:cNvSpPr/>
            <p:nvPr/>
          </p:nvSpPr>
          <p:spPr>
            <a:xfrm>
              <a:off x="6629030"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7" name="tx207"/>
            <p:cNvSpPr/>
            <p:nvPr/>
          </p:nvSpPr>
          <p:spPr>
            <a:xfrm>
              <a:off x="6940082"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8" name="tx208"/>
            <p:cNvSpPr/>
            <p:nvPr/>
          </p:nvSpPr>
          <p:spPr>
            <a:xfrm>
              <a:off x="7272228"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09" name="tx209"/>
            <p:cNvSpPr/>
            <p:nvPr/>
          </p:nvSpPr>
          <p:spPr>
            <a:xfrm>
              <a:off x="7562187"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0" name="tx210"/>
            <p:cNvSpPr/>
            <p:nvPr/>
          </p:nvSpPr>
          <p:spPr>
            <a:xfrm>
              <a:off x="7873239"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8205385"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8516437"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3" name="tx213"/>
            <p:cNvSpPr/>
            <p:nvPr/>
          </p:nvSpPr>
          <p:spPr>
            <a:xfrm>
              <a:off x="8827489" y="21034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4" name="tx214"/>
            <p:cNvSpPr/>
            <p:nvPr/>
          </p:nvSpPr>
          <p:spPr>
            <a:xfrm>
              <a:off x="105118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5" name="tx215"/>
            <p:cNvSpPr/>
            <p:nvPr/>
          </p:nvSpPr>
          <p:spPr>
            <a:xfrm>
              <a:off x="136223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167328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7" name="tx217"/>
            <p:cNvSpPr/>
            <p:nvPr/>
          </p:nvSpPr>
          <p:spPr>
            <a:xfrm>
              <a:off x="1984338"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8" name="tx218"/>
            <p:cNvSpPr/>
            <p:nvPr/>
          </p:nvSpPr>
          <p:spPr>
            <a:xfrm>
              <a:off x="227429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9" name="tx219"/>
            <p:cNvSpPr/>
            <p:nvPr/>
          </p:nvSpPr>
          <p:spPr>
            <a:xfrm>
              <a:off x="2585350"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0" name="tx220"/>
            <p:cNvSpPr/>
            <p:nvPr/>
          </p:nvSpPr>
          <p:spPr>
            <a:xfrm>
              <a:off x="2917495"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1" name="tx221"/>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2" name="tx222"/>
            <p:cNvSpPr/>
            <p:nvPr/>
          </p:nvSpPr>
          <p:spPr>
            <a:xfrm>
              <a:off x="351850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3" name="tx223"/>
            <p:cNvSpPr/>
            <p:nvPr/>
          </p:nvSpPr>
          <p:spPr>
            <a:xfrm>
              <a:off x="385065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4" name="tx224"/>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5" name="tx225"/>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7" name="tx227"/>
            <p:cNvSpPr/>
            <p:nvPr/>
          </p:nvSpPr>
          <p:spPr>
            <a:xfrm>
              <a:off x="509486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8" name="tx228"/>
            <p:cNvSpPr/>
            <p:nvPr/>
          </p:nvSpPr>
          <p:spPr>
            <a:xfrm>
              <a:off x="571696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9" name="tx229"/>
            <p:cNvSpPr/>
            <p:nvPr/>
          </p:nvSpPr>
          <p:spPr>
            <a:xfrm>
              <a:off x="602801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0" name="tx230"/>
            <p:cNvSpPr/>
            <p:nvPr/>
          </p:nvSpPr>
          <p:spPr>
            <a:xfrm>
              <a:off x="633907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1" name="tx231"/>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2" name="tx232"/>
            <p:cNvSpPr/>
            <p:nvPr/>
          </p:nvSpPr>
          <p:spPr>
            <a:xfrm>
              <a:off x="6940082"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3" name="tx233"/>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4" name="tx234"/>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5" name="tx235"/>
            <p:cNvSpPr/>
            <p:nvPr/>
          </p:nvSpPr>
          <p:spPr>
            <a:xfrm>
              <a:off x="7873239" y="246455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6" name="tx236"/>
            <p:cNvSpPr/>
            <p:nvPr/>
          </p:nvSpPr>
          <p:spPr>
            <a:xfrm>
              <a:off x="8205385"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7" name="tx237"/>
            <p:cNvSpPr/>
            <p:nvPr/>
          </p:nvSpPr>
          <p:spPr>
            <a:xfrm>
              <a:off x="8516437" y="246688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8" name="tx238"/>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9" name="tx239"/>
            <p:cNvSpPr/>
            <p:nvPr/>
          </p:nvSpPr>
          <p:spPr>
            <a:xfrm>
              <a:off x="2274297"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0" name="tx240"/>
            <p:cNvSpPr/>
            <p:nvPr/>
          </p:nvSpPr>
          <p:spPr>
            <a:xfrm>
              <a:off x="3228548"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1" name="tx241"/>
            <p:cNvSpPr/>
            <p:nvPr/>
          </p:nvSpPr>
          <p:spPr>
            <a:xfrm>
              <a:off x="3518507"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2" name="tx242"/>
            <p:cNvSpPr/>
            <p:nvPr/>
          </p:nvSpPr>
          <p:spPr>
            <a:xfrm>
              <a:off x="41617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3" name="tx243"/>
            <p:cNvSpPr/>
            <p:nvPr/>
          </p:nvSpPr>
          <p:spPr>
            <a:xfrm>
              <a:off x="4472757"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4" name="tx244"/>
            <p:cNvSpPr/>
            <p:nvPr/>
          </p:nvSpPr>
          <p:spPr>
            <a:xfrm>
              <a:off x="820538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5" name="tx245"/>
            <p:cNvSpPr/>
            <p:nvPr/>
          </p:nvSpPr>
          <p:spPr>
            <a:xfrm>
              <a:off x="8516437"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6" name="tx246"/>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7" name="tx247"/>
            <p:cNvSpPr/>
            <p:nvPr/>
          </p:nvSpPr>
          <p:spPr>
            <a:xfrm>
              <a:off x="416170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8" name="tx248"/>
            <p:cNvSpPr/>
            <p:nvPr/>
          </p:nvSpPr>
          <p:spPr>
            <a:xfrm>
              <a:off x="4472757"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9" name="tx249"/>
            <p:cNvSpPr/>
            <p:nvPr/>
          </p:nvSpPr>
          <p:spPr>
            <a:xfrm>
              <a:off x="820538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0" name="tx250"/>
            <p:cNvSpPr/>
            <p:nvPr/>
          </p:nvSpPr>
          <p:spPr>
            <a:xfrm>
              <a:off x="8516437"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1" name="tx251"/>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2" name="tx252"/>
            <p:cNvSpPr/>
            <p:nvPr/>
          </p:nvSpPr>
          <p:spPr>
            <a:xfrm>
              <a:off x="416170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3" name="tx253"/>
            <p:cNvSpPr/>
            <p:nvPr/>
          </p:nvSpPr>
          <p:spPr>
            <a:xfrm>
              <a:off x="4472757"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820538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5" name="tx255"/>
            <p:cNvSpPr/>
            <p:nvPr/>
          </p:nvSpPr>
          <p:spPr>
            <a:xfrm>
              <a:off x="8516437"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6" name="tx256"/>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7" name="tx257"/>
            <p:cNvSpPr/>
            <p:nvPr/>
          </p:nvSpPr>
          <p:spPr>
            <a:xfrm>
              <a:off x="8516437"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8" name="tx258"/>
            <p:cNvSpPr/>
            <p:nvPr/>
          </p:nvSpPr>
          <p:spPr>
            <a:xfrm>
              <a:off x="882748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9" name="tx259"/>
            <p:cNvSpPr/>
            <p:nvPr/>
          </p:nvSpPr>
          <p:spPr>
            <a:xfrm>
              <a:off x="447275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0" name="tx260"/>
            <p:cNvSpPr/>
            <p:nvPr/>
          </p:nvSpPr>
          <p:spPr>
            <a:xfrm>
              <a:off x="851643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1" name="tx261"/>
            <p:cNvSpPr/>
            <p:nvPr/>
          </p:nvSpPr>
          <p:spPr>
            <a:xfrm>
              <a:off x="882748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2" name="tx262"/>
            <p:cNvSpPr/>
            <p:nvPr/>
          </p:nvSpPr>
          <p:spPr>
            <a:xfrm>
              <a:off x="447275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3" name="tx263"/>
            <p:cNvSpPr/>
            <p:nvPr/>
          </p:nvSpPr>
          <p:spPr>
            <a:xfrm>
              <a:off x="851643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4" name="tx264"/>
            <p:cNvSpPr/>
            <p:nvPr/>
          </p:nvSpPr>
          <p:spPr>
            <a:xfrm>
              <a:off x="882748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5" name="tx265"/>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66" name="tx266"/>
            <p:cNvSpPr/>
            <p:nvPr/>
          </p:nvSpPr>
          <p:spPr>
            <a:xfrm>
              <a:off x="105118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67" name="tx267"/>
            <p:cNvSpPr/>
            <p:nvPr/>
          </p:nvSpPr>
          <p:spPr>
            <a:xfrm>
              <a:off x="136223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68" name="tx268"/>
            <p:cNvSpPr/>
            <p:nvPr/>
          </p:nvSpPr>
          <p:spPr>
            <a:xfrm>
              <a:off x="1673286"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9" name="tx269"/>
            <p:cNvSpPr/>
            <p:nvPr/>
          </p:nvSpPr>
          <p:spPr>
            <a:xfrm>
              <a:off x="1984338"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0" name="tx270"/>
            <p:cNvSpPr/>
            <p:nvPr/>
          </p:nvSpPr>
          <p:spPr>
            <a:xfrm>
              <a:off x="2585350"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1" name="tx271"/>
            <p:cNvSpPr/>
            <p:nvPr/>
          </p:nvSpPr>
          <p:spPr>
            <a:xfrm>
              <a:off x="2917495"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2" name="tx272"/>
            <p:cNvSpPr/>
            <p:nvPr/>
          </p:nvSpPr>
          <p:spPr>
            <a:xfrm>
              <a:off x="3850652"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3" name="tx273"/>
            <p:cNvSpPr/>
            <p:nvPr/>
          </p:nvSpPr>
          <p:spPr>
            <a:xfrm>
              <a:off x="4783809"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4" name="tx274"/>
            <p:cNvSpPr/>
            <p:nvPr/>
          </p:nvSpPr>
          <p:spPr>
            <a:xfrm>
              <a:off x="509486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5" name="tx275"/>
            <p:cNvSpPr/>
            <p:nvPr/>
          </p:nvSpPr>
          <p:spPr>
            <a:xfrm>
              <a:off x="5405914"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76" name="tx276"/>
            <p:cNvSpPr/>
            <p:nvPr/>
          </p:nvSpPr>
          <p:spPr>
            <a:xfrm>
              <a:off x="571696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7" name="tx277"/>
            <p:cNvSpPr/>
            <p:nvPr/>
          </p:nvSpPr>
          <p:spPr>
            <a:xfrm>
              <a:off x="6028019"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8" name="tx278"/>
            <p:cNvSpPr/>
            <p:nvPr/>
          </p:nvSpPr>
          <p:spPr>
            <a:xfrm>
              <a:off x="633907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79" name="tx279"/>
            <p:cNvSpPr/>
            <p:nvPr/>
          </p:nvSpPr>
          <p:spPr>
            <a:xfrm>
              <a:off x="665012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80" name="tx280"/>
            <p:cNvSpPr/>
            <p:nvPr/>
          </p:nvSpPr>
          <p:spPr>
            <a:xfrm>
              <a:off x="6940082" y="282656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1" name="tx281"/>
            <p:cNvSpPr/>
            <p:nvPr/>
          </p:nvSpPr>
          <p:spPr>
            <a:xfrm>
              <a:off x="7272228"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82" name="tx282"/>
            <p:cNvSpPr/>
            <p:nvPr/>
          </p:nvSpPr>
          <p:spPr>
            <a:xfrm>
              <a:off x="758328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83" name="tx283"/>
            <p:cNvSpPr/>
            <p:nvPr/>
          </p:nvSpPr>
          <p:spPr>
            <a:xfrm>
              <a:off x="7873239"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84" name="tx284"/>
            <p:cNvSpPr/>
            <p:nvPr/>
          </p:nvSpPr>
          <p:spPr>
            <a:xfrm>
              <a:off x="3228548"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5" name="tx285"/>
            <p:cNvSpPr/>
            <p:nvPr/>
          </p:nvSpPr>
          <p:spPr>
            <a:xfrm>
              <a:off x="3518507"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6" name="tx286"/>
            <p:cNvSpPr/>
            <p:nvPr/>
          </p:nvSpPr>
          <p:spPr>
            <a:xfrm>
              <a:off x="3850652"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7" name="tx287"/>
            <p:cNvSpPr/>
            <p:nvPr/>
          </p:nvSpPr>
          <p:spPr>
            <a:xfrm>
              <a:off x="4783809"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8" name="tx288"/>
            <p:cNvSpPr/>
            <p:nvPr/>
          </p:nvSpPr>
          <p:spPr>
            <a:xfrm>
              <a:off x="509486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89" name="tx289"/>
            <p:cNvSpPr/>
            <p:nvPr/>
          </p:nvSpPr>
          <p:spPr>
            <a:xfrm>
              <a:off x="5405914"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90" name="tx290"/>
            <p:cNvSpPr/>
            <p:nvPr/>
          </p:nvSpPr>
          <p:spPr>
            <a:xfrm>
              <a:off x="571696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91" name="tx291"/>
            <p:cNvSpPr/>
            <p:nvPr/>
          </p:nvSpPr>
          <p:spPr>
            <a:xfrm>
              <a:off x="6028019"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2" name="tx292"/>
            <p:cNvSpPr/>
            <p:nvPr/>
          </p:nvSpPr>
          <p:spPr>
            <a:xfrm>
              <a:off x="633907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93" name="tx293"/>
            <p:cNvSpPr/>
            <p:nvPr/>
          </p:nvSpPr>
          <p:spPr>
            <a:xfrm>
              <a:off x="665012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94" name="tx294"/>
            <p:cNvSpPr/>
            <p:nvPr/>
          </p:nvSpPr>
          <p:spPr>
            <a:xfrm>
              <a:off x="6940082" y="35533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95" name="tx295"/>
            <p:cNvSpPr/>
            <p:nvPr/>
          </p:nvSpPr>
          <p:spPr>
            <a:xfrm>
              <a:off x="7272228"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6" name="tx296"/>
            <p:cNvSpPr/>
            <p:nvPr/>
          </p:nvSpPr>
          <p:spPr>
            <a:xfrm>
              <a:off x="758328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97" name="tx297"/>
            <p:cNvSpPr/>
            <p:nvPr/>
          </p:nvSpPr>
          <p:spPr>
            <a:xfrm>
              <a:off x="7873239"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98" name="tx298"/>
            <p:cNvSpPr/>
            <p:nvPr/>
          </p:nvSpPr>
          <p:spPr>
            <a:xfrm>
              <a:off x="3850652"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99" name="tx299"/>
            <p:cNvSpPr/>
            <p:nvPr/>
          </p:nvSpPr>
          <p:spPr>
            <a:xfrm>
              <a:off x="4783809"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0" name="tx300"/>
            <p:cNvSpPr/>
            <p:nvPr/>
          </p:nvSpPr>
          <p:spPr>
            <a:xfrm>
              <a:off x="509486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01" name="tx301"/>
            <p:cNvSpPr/>
            <p:nvPr/>
          </p:nvSpPr>
          <p:spPr>
            <a:xfrm>
              <a:off x="5405914"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2" name="tx302"/>
            <p:cNvSpPr/>
            <p:nvPr/>
          </p:nvSpPr>
          <p:spPr>
            <a:xfrm>
              <a:off x="571696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03" name="tx303"/>
            <p:cNvSpPr/>
            <p:nvPr/>
          </p:nvSpPr>
          <p:spPr>
            <a:xfrm>
              <a:off x="6028019"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4" name="tx304"/>
            <p:cNvSpPr/>
            <p:nvPr/>
          </p:nvSpPr>
          <p:spPr>
            <a:xfrm>
              <a:off x="633907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05" name="tx305"/>
            <p:cNvSpPr/>
            <p:nvPr/>
          </p:nvSpPr>
          <p:spPr>
            <a:xfrm>
              <a:off x="665012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6" name="tx306"/>
            <p:cNvSpPr/>
            <p:nvPr/>
          </p:nvSpPr>
          <p:spPr>
            <a:xfrm>
              <a:off x="6940082" y="318995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7" name="tx307"/>
            <p:cNvSpPr/>
            <p:nvPr/>
          </p:nvSpPr>
          <p:spPr>
            <a:xfrm>
              <a:off x="7272228"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08" name="tx308"/>
            <p:cNvSpPr/>
            <p:nvPr/>
          </p:nvSpPr>
          <p:spPr>
            <a:xfrm>
              <a:off x="758328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9" name="tx309"/>
            <p:cNvSpPr/>
            <p:nvPr/>
          </p:nvSpPr>
          <p:spPr>
            <a:xfrm>
              <a:off x="7873239"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10" name="tx310"/>
            <p:cNvSpPr/>
            <p:nvPr/>
          </p:nvSpPr>
          <p:spPr>
            <a:xfrm>
              <a:off x="5747111" y="3917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11" name="tx311"/>
            <p:cNvSpPr/>
            <p:nvPr/>
          </p:nvSpPr>
          <p:spPr>
            <a:xfrm>
              <a:off x="6006925" y="39181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2" name="tx312"/>
            <p:cNvSpPr/>
            <p:nvPr/>
          </p:nvSpPr>
          <p:spPr>
            <a:xfrm>
              <a:off x="633907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3" name="tx313"/>
            <p:cNvSpPr/>
            <p:nvPr/>
          </p:nvSpPr>
          <p:spPr>
            <a:xfrm>
              <a:off x="6650123"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4" name="tx314"/>
            <p:cNvSpPr/>
            <p:nvPr/>
          </p:nvSpPr>
          <p:spPr>
            <a:xfrm>
              <a:off x="6940082"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15" name="tx315"/>
            <p:cNvSpPr/>
            <p:nvPr/>
          </p:nvSpPr>
          <p:spPr>
            <a:xfrm>
              <a:off x="727222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16" name="tx316"/>
            <p:cNvSpPr/>
            <p:nvPr/>
          </p:nvSpPr>
          <p:spPr>
            <a:xfrm>
              <a:off x="7562187" y="39167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17" name="tx317"/>
            <p:cNvSpPr/>
            <p:nvPr/>
          </p:nvSpPr>
          <p:spPr>
            <a:xfrm>
              <a:off x="7894332"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8" name="tx318"/>
            <p:cNvSpPr/>
            <p:nvPr/>
          </p:nvSpPr>
          <p:spPr>
            <a:xfrm>
              <a:off x="8205385" y="391916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19" name="tx319"/>
            <p:cNvSpPr/>
            <p:nvPr/>
          </p:nvSpPr>
          <p:spPr>
            <a:xfrm>
              <a:off x="1051182"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0" name="tx320"/>
            <p:cNvSpPr/>
            <p:nvPr/>
          </p:nvSpPr>
          <p:spPr>
            <a:xfrm>
              <a:off x="1362234" y="42828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21" name="tx321"/>
            <p:cNvSpPr/>
            <p:nvPr/>
          </p:nvSpPr>
          <p:spPr>
            <a:xfrm>
              <a:off x="167328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22" name="tx322"/>
            <p:cNvSpPr/>
            <p:nvPr/>
          </p:nvSpPr>
          <p:spPr>
            <a:xfrm>
              <a:off x="198433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3" name="tx323"/>
            <p:cNvSpPr/>
            <p:nvPr/>
          </p:nvSpPr>
          <p:spPr>
            <a:xfrm>
              <a:off x="229539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24" name="tx324"/>
            <p:cNvSpPr/>
            <p:nvPr/>
          </p:nvSpPr>
          <p:spPr>
            <a:xfrm>
              <a:off x="2585350"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25" name="tx325"/>
            <p:cNvSpPr/>
            <p:nvPr/>
          </p:nvSpPr>
          <p:spPr>
            <a:xfrm>
              <a:off x="291749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26" name="tx326"/>
            <p:cNvSpPr/>
            <p:nvPr/>
          </p:nvSpPr>
          <p:spPr>
            <a:xfrm>
              <a:off x="3228548"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7" name="tx327"/>
            <p:cNvSpPr/>
            <p:nvPr/>
          </p:nvSpPr>
          <p:spPr>
            <a:xfrm>
              <a:off x="3539600" y="428255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8" name="tx328"/>
            <p:cNvSpPr/>
            <p:nvPr/>
          </p:nvSpPr>
          <p:spPr>
            <a:xfrm>
              <a:off x="3850652"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29" name="tx329"/>
            <p:cNvSpPr/>
            <p:nvPr/>
          </p:nvSpPr>
          <p:spPr>
            <a:xfrm>
              <a:off x="416170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0" name="tx330"/>
            <p:cNvSpPr/>
            <p:nvPr/>
          </p:nvSpPr>
          <p:spPr>
            <a:xfrm>
              <a:off x="4762716"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1" name="tx331"/>
            <p:cNvSpPr/>
            <p:nvPr/>
          </p:nvSpPr>
          <p:spPr>
            <a:xfrm>
              <a:off x="5094862" y="42815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2" name="tx332"/>
            <p:cNvSpPr/>
            <p:nvPr/>
          </p:nvSpPr>
          <p:spPr>
            <a:xfrm>
              <a:off x="540591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3" name="tx333"/>
            <p:cNvSpPr/>
            <p:nvPr/>
          </p:nvSpPr>
          <p:spPr>
            <a:xfrm>
              <a:off x="5695873" y="42815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34" name="tx334"/>
            <p:cNvSpPr/>
            <p:nvPr/>
          </p:nvSpPr>
          <p:spPr>
            <a:xfrm>
              <a:off x="602801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5" name="tx335"/>
            <p:cNvSpPr/>
            <p:nvPr/>
          </p:nvSpPr>
          <p:spPr>
            <a:xfrm>
              <a:off x="633907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6" name="tx336"/>
            <p:cNvSpPr/>
            <p:nvPr/>
          </p:nvSpPr>
          <p:spPr>
            <a:xfrm>
              <a:off x="6629030"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7" name="tx337"/>
            <p:cNvSpPr/>
            <p:nvPr/>
          </p:nvSpPr>
          <p:spPr>
            <a:xfrm>
              <a:off x="6940082"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8" name="tx338"/>
            <p:cNvSpPr/>
            <p:nvPr/>
          </p:nvSpPr>
          <p:spPr>
            <a:xfrm>
              <a:off x="72722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9" name="tx339"/>
            <p:cNvSpPr/>
            <p:nvPr/>
          </p:nvSpPr>
          <p:spPr>
            <a:xfrm>
              <a:off x="7562187"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40" name="tx340"/>
            <p:cNvSpPr/>
            <p:nvPr/>
          </p:nvSpPr>
          <p:spPr>
            <a:xfrm>
              <a:off x="7894332"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41" name="tx341"/>
            <p:cNvSpPr/>
            <p:nvPr/>
          </p:nvSpPr>
          <p:spPr>
            <a:xfrm>
              <a:off x="820538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2" name="tx342"/>
            <p:cNvSpPr/>
            <p:nvPr/>
          </p:nvSpPr>
          <p:spPr>
            <a:xfrm>
              <a:off x="7924477" y="46445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3" name="tx343"/>
            <p:cNvSpPr/>
            <p:nvPr/>
          </p:nvSpPr>
          <p:spPr>
            <a:xfrm>
              <a:off x="820538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4" name="tx344"/>
            <p:cNvSpPr/>
            <p:nvPr/>
          </p:nvSpPr>
          <p:spPr>
            <a:xfrm>
              <a:off x="8516437" y="46448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5" name="tx345"/>
            <p:cNvSpPr/>
            <p:nvPr/>
          </p:nvSpPr>
          <p:spPr>
            <a:xfrm>
              <a:off x="8827489"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6" name="tx346"/>
            <p:cNvSpPr/>
            <p:nvPr/>
          </p:nvSpPr>
          <p:spPr>
            <a:xfrm>
              <a:off x="7613425" y="5371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7" name="tx347"/>
            <p:cNvSpPr/>
            <p:nvPr/>
          </p:nvSpPr>
          <p:spPr>
            <a:xfrm>
              <a:off x="789433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48" name="tx348"/>
            <p:cNvSpPr/>
            <p:nvPr/>
          </p:nvSpPr>
          <p:spPr>
            <a:xfrm>
              <a:off x="820538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49" name="tx349"/>
            <p:cNvSpPr/>
            <p:nvPr/>
          </p:nvSpPr>
          <p:spPr>
            <a:xfrm>
              <a:off x="8516437" y="537167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0" name="tx350"/>
            <p:cNvSpPr/>
            <p:nvPr/>
          </p:nvSpPr>
          <p:spPr>
            <a:xfrm>
              <a:off x="882748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51" name="tx351"/>
            <p:cNvSpPr/>
            <p:nvPr/>
          </p:nvSpPr>
          <p:spPr>
            <a:xfrm>
              <a:off x="1673286"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52" name="tx352"/>
            <p:cNvSpPr/>
            <p:nvPr/>
          </p:nvSpPr>
          <p:spPr>
            <a:xfrm>
              <a:off x="198433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53" name="tx353"/>
            <p:cNvSpPr/>
            <p:nvPr/>
          </p:nvSpPr>
          <p:spPr>
            <a:xfrm>
              <a:off x="2295391"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4" name="tx354"/>
            <p:cNvSpPr/>
            <p:nvPr/>
          </p:nvSpPr>
          <p:spPr>
            <a:xfrm>
              <a:off x="2606443"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5" name="tx355"/>
            <p:cNvSpPr/>
            <p:nvPr/>
          </p:nvSpPr>
          <p:spPr>
            <a:xfrm>
              <a:off x="2917495"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56" name="tx356"/>
            <p:cNvSpPr/>
            <p:nvPr/>
          </p:nvSpPr>
          <p:spPr>
            <a:xfrm>
              <a:off x="3228548"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7" name="tx357"/>
            <p:cNvSpPr/>
            <p:nvPr/>
          </p:nvSpPr>
          <p:spPr>
            <a:xfrm>
              <a:off x="3539600"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58" name="tx358"/>
            <p:cNvSpPr/>
            <p:nvPr/>
          </p:nvSpPr>
          <p:spPr>
            <a:xfrm>
              <a:off x="385065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9" name="tx359"/>
            <p:cNvSpPr/>
            <p:nvPr/>
          </p:nvSpPr>
          <p:spPr>
            <a:xfrm>
              <a:off x="416170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0" name="tx360"/>
            <p:cNvSpPr/>
            <p:nvPr/>
          </p:nvSpPr>
          <p:spPr>
            <a:xfrm>
              <a:off x="47838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1" name="tx361"/>
            <p:cNvSpPr/>
            <p:nvPr/>
          </p:nvSpPr>
          <p:spPr>
            <a:xfrm>
              <a:off x="509486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62" name="tx362"/>
            <p:cNvSpPr/>
            <p:nvPr/>
          </p:nvSpPr>
          <p:spPr>
            <a:xfrm>
              <a:off x="5405914"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3" name="tx363"/>
            <p:cNvSpPr/>
            <p:nvPr/>
          </p:nvSpPr>
          <p:spPr>
            <a:xfrm>
              <a:off x="5716966"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64" name="tx364"/>
            <p:cNvSpPr/>
            <p:nvPr/>
          </p:nvSpPr>
          <p:spPr>
            <a:xfrm>
              <a:off x="6006925"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65" name="tx365"/>
            <p:cNvSpPr/>
            <p:nvPr/>
          </p:nvSpPr>
          <p:spPr>
            <a:xfrm>
              <a:off x="6339071"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66" name="tx366"/>
            <p:cNvSpPr/>
            <p:nvPr/>
          </p:nvSpPr>
          <p:spPr>
            <a:xfrm>
              <a:off x="6629030"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7" name="tx367"/>
            <p:cNvSpPr/>
            <p:nvPr/>
          </p:nvSpPr>
          <p:spPr>
            <a:xfrm>
              <a:off x="6961175"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8" name="tx368"/>
            <p:cNvSpPr/>
            <p:nvPr/>
          </p:nvSpPr>
          <p:spPr>
            <a:xfrm>
              <a:off x="7272228"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9" name="tx369"/>
            <p:cNvSpPr/>
            <p:nvPr/>
          </p:nvSpPr>
          <p:spPr>
            <a:xfrm>
              <a:off x="7562187"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7873239"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1" name="tx371"/>
            <p:cNvSpPr/>
            <p:nvPr/>
          </p:nvSpPr>
          <p:spPr>
            <a:xfrm>
              <a:off x="820538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72" name="tx37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73" name="tx37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74" name="tx37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75" name="tx37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76" name="tx37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77" name="tx37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78" name="tx37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79" name="tx37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80" name="tx38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81" name="tx38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82" name="tx38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83" name="tx38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84" name="tx38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85" name="tx38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86" name="tx38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87" name="tx38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88" name="tx38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89" name="tx38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90" name="tx39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91" name="tx39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92" name="tx39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93" name="tx39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94" name="tx39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95" name="tx39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96" name="tx39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97" name="tx39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98" name="tx398"/>
            <p:cNvSpPr/>
            <p:nvPr/>
          </p:nvSpPr>
          <p:spPr>
            <a:xfrm>
              <a:off x="508103" y="534827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399" name="tx399"/>
            <p:cNvSpPr/>
            <p:nvPr/>
          </p:nvSpPr>
          <p:spPr>
            <a:xfrm>
              <a:off x="644856" y="5008403"/>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00" name="tx400"/>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01" name="tx401"/>
            <p:cNvSpPr/>
            <p:nvPr/>
          </p:nvSpPr>
          <p:spPr>
            <a:xfrm>
              <a:off x="551705" y="427889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02" name="tx402"/>
            <p:cNvSpPr/>
            <p:nvPr/>
          </p:nvSpPr>
          <p:spPr>
            <a:xfrm>
              <a:off x="619917" y="391790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03" name="tx403"/>
            <p:cNvSpPr/>
            <p:nvPr/>
          </p:nvSpPr>
          <p:spPr>
            <a:xfrm>
              <a:off x="520490"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04" name="tx404"/>
            <p:cNvSpPr/>
            <p:nvPr/>
          </p:nvSpPr>
          <p:spPr>
            <a:xfrm>
              <a:off x="632360" y="318970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05" name="tx405"/>
            <p:cNvSpPr/>
            <p:nvPr/>
          </p:nvSpPr>
          <p:spPr>
            <a:xfrm>
              <a:off x="576534" y="282631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06" name="tx406"/>
            <p:cNvSpPr/>
            <p:nvPr/>
          </p:nvSpPr>
          <p:spPr>
            <a:xfrm>
              <a:off x="576534" y="246434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07" name="tx407"/>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08" name="tx408"/>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09" name="pic409"/>
            <p:cNvPicPr/>
            <p:nvPr/>
          </p:nvPicPr>
          <p:blipFill>
            <a:blip r:embed="rId2" cstate="print"/>
            <a:stretch>
              <a:fillRect/>
            </a:stretch>
          </p:blipFill>
          <p:spPr>
            <a:xfrm>
              <a:off x="4738595" y="5838594"/>
              <a:ext cx="2160000" cy="219455"/>
            </a:xfrm>
            <a:prstGeom prst="rect">
              <a:avLst/>
            </a:prstGeom>
          </p:spPr>
        </p:pic>
        <p:sp>
          <p:nvSpPr>
            <p:cNvPr id="410" name="pl410"/>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1" name="pl411"/>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2" name="pl412"/>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3" name="pl413"/>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4" name="pl414"/>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5" name="pl415"/>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6" name="pl416"/>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7" name="pl417"/>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8" name="pl418"/>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9" name="pl419"/>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0" name="pl420"/>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1" name="pl421"/>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2" name="tx422"/>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23" name="tx423"/>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24" name="tx424"/>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25" name="tx425"/>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26" name="tx426"/>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27" name="tx427"/>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28" name="tx428"/>
            <p:cNvSpPr/>
            <p:nvPr/>
          </p:nvSpPr>
          <p:spPr>
            <a:xfrm>
              <a:off x="924840" y="1342252"/>
              <a:ext cx="310330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Guinée, 2000-2025</a:t>
              </a:r>
            </a:p>
          </p:txBody>
        </p:sp>
        <p:sp>
          <p:nvSpPr>
            <p:cNvPr id="429" name="tx429"/>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430" name="tx430"/>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431" name="tx431"/>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4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aucun des 10 vaccins du calendrier n'a atteint une couverture de 90 % ou plus. La couverture vaccinale variait entre 46 % et 78 %.
Depuis 2002, des estimations ont été réalisées pour six nouveaux vaccins. Le MCV2 est le vaccin le plus récent déclaré (2022) ; il a atteint un taux de couverture de 47 % en 2025.
En 2025, la Guinée n’a signalé aucune rupture de stock de vaccins ou de matériel.</a:t>
            </a:r>
          </a:p>
        </p:txBody>
      </p:sp>
      <p:sp>
        <p:nvSpPr>
          <p:cNvPr id="4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on a constaté une amélioration de la couverture vaccinale universelle, les 10 antigènes ayant tous enregistré une hausse depuis 2024 ; toutefois, aucun d’entre eux n’a atteint une couverture d’au moins 90 %, et des progrès supplémentaires sont nécessaires pour garantir que tous les enfants soient vaccinés.</a:t>
            </a:r>
          </a:p>
        </p:txBody>
      </p:sp>
      <p:grpSp xmlns:pic="http://schemas.openxmlformats.org/drawingml/2006/picture">
        <p:nvGrpSpPr>
          <p:cNvPr id="434" name=""/>
          <p:cNvGrpSpPr/>
          <p:nvPr/>
        </p:nvGrpSpPr>
        <p:grpSpPr>
          <a:xfrm>
            <a:off x="292608" y="1005840"/>
            <a:ext cx="8595360" cy="28575"/>
            <a:chOff x="292608" y="1005840"/>
            <a:chExt cx="8595360" cy="28575"/>
          </a:xfrm>
        </p:grpSpPr>
        <p:sp>
          <p:nvSpPr>
            <p:cNvPr id="4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837348"/>
              <a:ext cx="6481656" cy="1117276"/>
            </a:xfrm>
            <a:custGeom>
              <a:avLst/>
              <a:pathLst>
                <a:path w="6481656" h="1117276">
                  <a:moveTo>
                    <a:pt x="0" y="997568"/>
                  </a:moveTo>
                  <a:lnTo>
                    <a:pt x="259266" y="877859"/>
                  </a:lnTo>
                  <a:lnTo>
                    <a:pt x="518532" y="718249"/>
                  </a:lnTo>
                  <a:lnTo>
                    <a:pt x="777798" y="598540"/>
                  </a:lnTo>
                  <a:lnTo>
                    <a:pt x="1037065" y="438929"/>
                  </a:lnTo>
                  <a:lnTo>
                    <a:pt x="1296331" y="438929"/>
                  </a:lnTo>
                  <a:lnTo>
                    <a:pt x="1555597" y="438929"/>
                  </a:lnTo>
                  <a:lnTo>
                    <a:pt x="1814863" y="399027"/>
                  </a:lnTo>
                  <a:lnTo>
                    <a:pt x="2074130" y="877859"/>
                  </a:lnTo>
                  <a:lnTo>
                    <a:pt x="2333396" y="399027"/>
                  </a:lnTo>
                  <a:lnTo>
                    <a:pt x="2592662" y="0"/>
                  </a:lnTo>
                  <a:lnTo>
                    <a:pt x="2851928" y="399027"/>
                  </a:lnTo>
                  <a:lnTo>
                    <a:pt x="3111195" y="638443"/>
                  </a:lnTo>
                  <a:lnTo>
                    <a:pt x="3370461" y="877859"/>
                  </a:lnTo>
                  <a:lnTo>
                    <a:pt x="3629727" y="1117276"/>
                  </a:lnTo>
                  <a:lnTo>
                    <a:pt x="3888994" y="877859"/>
                  </a:lnTo>
                  <a:lnTo>
                    <a:pt x="4148260" y="957665"/>
                  </a:lnTo>
                  <a:lnTo>
                    <a:pt x="4407526" y="877859"/>
                  </a:lnTo>
                  <a:lnTo>
                    <a:pt x="4666792" y="837957"/>
                  </a:lnTo>
                  <a:lnTo>
                    <a:pt x="4926059" y="758151"/>
                  </a:lnTo>
                  <a:lnTo>
                    <a:pt x="5185325" y="718249"/>
                  </a:lnTo>
                  <a:lnTo>
                    <a:pt x="5444591" y="638443"/>
                  </a:lnTo>
                  <a:lnTo>
                    <a:pt x="5703857" y="598540"/>
                  </a:lnTo>
                  <a:lnTo>
                    <a:pt x="5963124" y="518735"/>
                  </a:lnTo>
                  <a:lnTo>
                    <a:pt x="6222390" y="359124"/>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2675305"/>
              <a:ext cx="6481656" cy="837957"/>
            </a:xfrm>
            <a:custGeom>
              <a:avLst/>
              <a:pathLst>
                <a:path w="6481656" h="837957">
                  <a:moveTo>
                    <a:pt x="0" y="758151"/>
                  </a:moveTo>
                  <a:lnTo>
                    <a:pt x="259266" y="598540"/>
                  </a:lnTo>
                  <a:lnTo>
                    <a:pt x="518532" y="478832"/>
                  </a:lnTo>
                  <a:lnTo>
                    <a:pt x="777798" y="319221"/>
                  </a:lnTo>
                  <a:lnTo>
                    <a:pt x="1037065" y="199513"/>
                  </a:lnTo>
                  <a:lnTo>
                    <a:pt x="1296331" y="239416"/>
                  </a:lnTo>
                  <a:lnTo>
                    <a:pt x="1555597" y="319221"/>
                  </a:lnTo>
                  <a:lnTo>
                    <a:pt x="1814863" y="79805"/>
                  </a:lnTo>
                  <a:lnTo>
                    <a:pt x="2074130" y="199513"/>
                  </a:lnTo>
                  <a:lnTo>
                    <a:pt x="2333396" y="319221"/>
                  </a:lnTo>
                  <a:lnTo>
                    <a:pt x="2592662" y="39902"/>
                  </a:lnTo>
                  <a:lnTo>
                    <a:pt x="2851928" y="79805"/>
                  </a:lnTo>
                  <a:lnTo>
                    <a:pt x="3111195" y="319221"/>
                  </a:lnTo>
                  <a:lnTo>
                    <a:pt x="3370461" y="598540"/>
                  </a:lnTo>
                  <a:lnTo>
                    <a:pt x="3629727" y="837957"/>
                  </a:lnTo>
                  <a:lnTo>
                    <a:pt x="3888994" y="678346"/>
                  </a:lnTo>
                  <a:lnTo>
                    <a:pt x="4148260" y="718249"/>
                  </a:lnTo>
                  <a:lnTo>
                    <a:pt x="4407526" y="638443"/>
                  </a:lnTo>
                  <a:lnTo>
                    <a:pt x="4666792" y="558638"/>
                  </a:lnTo>
                  <a:lnTo>
                    <a:pt x="4926059" y="478832"/>
                  </a:lnTo>
                  <a:lnTo>
                    <a:pt x="5185325" y="438929"/>
                  </a:lnTo>
                  <a:lnTo>
                    <a:pt x="5444591" y="359124"/>
                  </a:lnTo>
                  <a:lnTo>
                    <a:pt x="5703857" y="279319"/>
                  </a:lnTo>
                  <a:lnTo>
                    <a:pt x="5963124" y="199513"/>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795013"/>
              <a:ext cx="6481656" cy="798054"/>
            </a:xfrm>
            <a:custGeom>
              <a:avLst/>
              <a:pathLst>
                <a:path w="6481656" h="798054">
                  <a:moveTo>
                    <a:pt x="0" y="798054"/>
                  </a:moveTo>
                  <a:lnTo>
                    <a:pt x="259266" y="718249"/>
                  </a:lnTo>
                  <a:lnTo>
                    <a:pt x="518532" y="638443"/>
                  </a:lnTo>
                  <a:lnTo>
                    <a:pt x="777798" y="558638"/>
                  </a:lnTo>
                  <a:lnTo>
                    <a:pt x="1037065" y="478832"/>
                  </a:lnTo>
                  <a:lnTo>
                    <a:pt x="1296331" y="438929"/>
                  </a:lnTo>
                  <a:lnTo>
                    <a:pt x="1555597" y="438929"/>
                  </a:lnTo>
                  <a:lnTo>
                    <a:pt x="1814863" y="199513"/>
                  </a:lnTo>
                  <a:lnTo>
                    <a:pt x="2074130" y="279319"/>
                  </a:lnTo>
                  <a:lnTo>
                    <a:pt x="2333396" y="359124"/>
                  </a:lnTo>
                  <a:lnTo>
                    <a:pt x="2592662" y="159610"/>
                  </a:lnTo>
                  <a:lnTo>
                    <a:pt x="2851928" y="0"/>
                  </a:lnTo>
                  <a:lnTo>
                    <a:pt x="3111195" y="159610"/>
                  </a:lnTo>
                  <a:lnTo>
                    <a:pt x="3370461" y="319221"/>
                  </a:lnTo>
                  <a:lnTo>
                    <a:pt x="3629727" y="478832"/>
                  </a:lnTo>
                  <a:lnTo>
                    <a:pt x="3888994" y="598540"/>
                  </a:lnTo>
                  <a:lnTo>
                    <a:pt x="4148260" y="558638"/>
                  </a:lnTo>
                  <a:lnTo>
                    <a:pt x="4407526" y="558638"/>
                  </a:lnTo>
                  <a:lnTo>
                    <a:pt x="4666792" y="518735"/>
                  </a:lnTo>
                  <a:lnTo>
                    <a:pt x="4926059" y="478832"/>
                  </a:lnTo>
                  <a:lnTo>
                    <a:pt x="5185325" y="478832"/>
                  </a:lnTo>
                  <a:lnTo>
                    <a:pt x="5444591" y="438929"/>
                  </a:lnTo>
                  <a:lnTo>
                    <a:pt x="5703857" y="438929"/>
                  </a:lnTo>
                  <a:lnTo>
                    <a:pt x="5963124" y="399027"/>
                  </a:lnTo>
                  <a:lnTo>
                    <a:pt x="6222390" y="79805"/>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393554"/>
              <a:ext cx="777798" cy="1755719"/>
            </a:xfrm>
            <a:custGeom>
              <a:avLst/>
              <a:pathLst>
                <a:path w="777798" h="1755719">
                  <a:moveTo>
                    <a:pt x="0" y="1755719"/>
                  </a:moveTo>
                  <a:lnTo>
                    <a:pt x="259266" y="837957"/>
                  </a:lnTo>
                  <a:lnTo>
                    <a:pt x="518532" y="79805"/>
                  </a:lnTo>
                  <a:lnTo>
                    <a:pt x="77779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156563"/>
              <a:ext cx="240778" cy="6"/>
            </a:xfrm>
            <a:custGeom>
              <a:avLst/>
              <a:pathLst>
                <a:path w="240778" h="6">
                  <a:moveTo>
                    <a:pt x="240778" y="0"/>
                  </a:moveTo>
                  <a:lnTo>
                    <a:pt x="0" y="6"/>
                  </a:lnTo>
                </a:path>
              </a:pathLst>
            </a:custGeom>
          </p:spPr>
          <p:txBody>
            <a:bodyPr/>
            <a:lstStyle/>
            <a:p/>
          </p:txBody>
        </p:sp>
        <p:sp>
          <p:nvSpPr>
            <p:cNvPr id="42" name="pl42"/>
            <p:cNvSpPr/>
            <p:nvPr/>
          </p:nvSpPr>
          <p:spPr>
            <a:xfrm>
              <a:off x="7937416" y="2604361"/>
              <a:ext cx="242526" cy="66363"/>
            </a:xfrm>
            <a:custGeom>
              <a:avLst/>
              <a:pathLst>
                <a:path w="242526" h="66363">
                  <a:moveTo>
                    <a:pt x="242526" y="0"/>
                  </a:moveTo>
                  <a:lnTo>
                    <a:pt x="0" y="66363"/>
                  </a:lnTo>
                </a:path>
              </a:pathLst>
            </a:custGeom>
          </p:spPr>
          <p:txBody>
            <a:bodyPr/>
            <a:lstStyle/>
            <a:p/>
          </p:txBody>
        </p:sp>
        <p:sp>
          <p:nvSpPr>
            <p:cNvPr id="43" name="pl43"/>
            <p:cNvSpPr/>
            <p:nvPr/>
          </p:nvSpPr>
          <p:spPr>
            <a:xfrm>
              <a:off x="7937577" y="2799388"/>
              <a:ext cx="242365" cy="62732"/>
            </a:xfrm>
            <a:custGeom>
              <a:avLst/>
              <a:pathLst>
                <a:path w="242365" h="62732">
                  <a:moveTo>
                    <a:pt x="242365" y="62732"/>
                  </a:moveTo>
                  <a:lnTo>
                    <a:pt x="0" y="0"/>
                  </a:lnTo>
                </a:path>
              </a:pathLst>
            </a:custGeom>
          </p:spPr>
          <p:txBody>
            <a:bodyPr/>
            <a:lstStyle/>
            <a:p/>
          </p:txBody>
        </p:sp>
        <p:sp>
          <p:nvSpPr>
            <p:cNvPr id="44" name="pl44"/>
            <p:cNvSpPr/>
            <p:nvPr/>
          </p:nvSpPr>
          <p:spPr>
            <a:xfrm>
              <a:off x="7939163" y="3393554"/>
              <a:ext cx="240778" cy="4"/>
            </a:xfrm>
            <a:custGeom>
              <a:avLst/>
              <a:pathLst>
                <a:path w="240778" h="4">
                  <a:moveTo>
                    <a:pt x="240778" y="4"/>
                  </a:moveTo>
                  <a:lnTo>
                    <a:pt x="0" y="0"/>
                  </a:lnTo>
                </a:path>
              </a:pathLst>
            </a:custGeom>
          </p:spPr>
          <p:txBody>
            <a:bodyPr/>
            <a:lstStyle/>
            <a:p/>
          </p:txBody>
        </p:sp>
        <p:sp>
          <p:nvSpPr>
            <p:cNvPr id="45" name="pg45"/>
            <p:cNvSpPr/>
            <p:nvPr/>
          </p:nvSpPr>
          <p:spPr>
            <a:xfrm>
              <a:off x="8111362" y="20655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064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78%</a:t>
              </a:r>
            </a:p>
          </p:txBody>
        </p:sp>
        <p:sp>
          <p:nvSpPr>
            <p:cNvPr id="47" name="pg47"/>
            <p:cNvSpPr/>
            <p:nvPr/>
          </p:nvSpPr>
          <p:spPr>
            <a:xfrm>
              <a:off x="8111362" y="250400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54484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65%</a:t>
              </a:r>
            </a:p>
          </p:txBody>
        </p:sp>
        <p:sp>
          <p:nvSpPr>
            <p:cNvPr id="49" name="pg49"/>
            <p:cNvSpPr/>
            <p:nvPr/>
          </p:nvSpPr>
          <p:spPr>
            <a:xfrm>
              <a:off x="8111362" y="27788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8197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51" name="pg51"/>
            <p:cNvSpPr/>
            <p:nvPr/>
          </p:nvSpPr>
          <p:spPr>
            <a:xfrm>
              <a:off x="8111362" y="330257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434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31176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Guinée,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62 %.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4 vaccins, n'a baissé pour aucun et est restée inchangée pour aucun.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627807"/>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4446077"/>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4809537"/>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3900886"/>
              <a:ext cx="1861912" cy="181730"/>
            </a:xfrm>
            <a:prstGeom prst="rect">
              <a:avLst/>
            </a:prstGeom>
            <a:solidFill>
              <a:srgbClr val="D9D9D9">
                <a:alpha val="60000"/>
              </a:srgbClr>
            </a:solidFill>
          </p:spPr>
          <p:txBody>
            <a:bodyPr/>
            <a:lstStyle/>
            <a:p/>
          </p:txBody>
        </p:sp>
        <p:sp>
          <p:nvSpPr>
            <p:cNvPr id="181" name="pl181"/>
            <p:cNvSpPr/>
            <p:nvPr/>
          </p:nvSpPr>
          <p:spPr>
            <a:xfrm>
              <a:off x="713143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67230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663934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75017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8316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0533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0533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6949663"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703832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038326"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717131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717131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7193485"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92976"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459473"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48163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48163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754813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5924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614632"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65896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70329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72546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772546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776979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679895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69097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7042772"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7064937"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7064937"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7109269"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7197931"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7197931"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7330925"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7330925"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7353090"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748608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755258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7225191"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7264941"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7251743"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730500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737580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7397973"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744665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74777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7491140"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7491218"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754428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8069916" y="4567230"/>
              <a:ext cx="1861912" cy="199037"/>
            </a:xfrm>
            <a:prstGeom prst="rect">
              <a:avLst/>
            </a:prstGeom>
            <a:solidFill>
              <a:srgbClr val="D9D9D9">
                <a:alpha val="60000"/>
              </a:srgbClr>
            </a:solidFill>
          </p:spPr>
          <p:txBody>
            <a:bodyPr/>
            <a:lstStyle/>
            <a:p/>
          </p:txBody>
        </p:sp>
        <p:sp>
          <p:nvSpPr>
            <p:cNvPr id="238" name="pl238"/>
            <p:cNvSpPr/>
            <p:nvPr/>
          </p:nvSpPr>
          <p:spPr>
            <a:xfrm>
              <a:off x="875261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829348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810536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837135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839352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863734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8681674"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8726006"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8748171"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8748171"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8770337"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8881165"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8903331"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925496"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899199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903632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058490"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9213649"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9324478"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9324478"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9368809"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950180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9523968"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963479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826497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8530961"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855312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8796948"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8841280"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8885611"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8907777"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8907777"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8929942"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9040770"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9062936"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9085102"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915159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9195930"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9218095"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9373255"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948408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948408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9138914"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927629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9307310"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940047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10001418" y="3696440"/>
              <a:ext cx="1861912" cy="208989"/>
            </a:xfrm>
            <a:prstGeom prst="rect">
              <a:avLst/>
            </a:prstGeom>
            <a:solidFill>
              <a:srgbClr val="D9D9D9">
                <a:alpha val="60000"/>
              </a:srgbClr>
            </a:solidFill>
          </p:spPr>
          <p:txBody>
            <a:bodyPr/>
            <a:lstStyle/>
            <a:p/>
          </p:txBody>
        </p:sp>
        <p:sp>
          <p:nvSpPr>
            <p:cNvPr id="291" name="pl291"/>
            <p:cNvSpPr/>
            <p:nvPr/>
          </p:nvSpPr>
          <p:spPr>
            <a:xfrm>
              <a:off x="1097227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1051314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93" name="pt293"/>
            <p:cNvSpPr/>
            <p:nvPr/>
          </p:nvSpPr>
          <p:spPr>
            <a:xfrm>
              <a:off x="104358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1061317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10724004"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10746170"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7" name="pt297"/>
            <p:cNvSpPr/>
            <p:nvPr/>
          </p:nvSpPr>
          <p:spPr>
            <a:xfrm>
              <a:off x="107461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76833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01329"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0901329"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10967826"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1107865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1107865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11189483"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5" name="pt305"/>
            <p:cNvSpPr/>
            <p:nvPr/>
          </p:nvSpPr>
          <p:spPr>
            <a:xfrm>
              <a:off x="11255979"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6" name="pt306"/>
            <p:cNvSpPr/>
            <p:nvPr/>
          </p:nvSpPr>
          <p:spPr>
            <a:xfrm>
              <a:off x="1130031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11322476"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11344642"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9" name="pt309"/>
            <p:cNvSpPr/>
            <p:nvPr/>
          </p:nvSpPr>
          <p:spPr>
            <a:xfrm>
              <a:off x="11411139"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11411139"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11411139"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1154413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1154413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tx314"/>
            <p:cNvSpPr/>
            <p:nvPr/>
          </p:nvSpPr>
          <p:spPr>
            <a:xfrm>
              <a:off x="1059545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5" name="tx315"/>
            <p:cNvSpPr/>
            <p:nvPr/>
          </p:nvSpPr>
          <p:spPr>
            <a:xfrm>
              <a:off x="1077278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6" name="tx316"/>
            <p:cNvSpPr/>
            <p:nvPr/>
          </p:nvSpPr>
          <p:spPr>
            <a:xfrm>
              <a:off x="10883610"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10905775"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8" name="tx318"/>
            <p:cNvSpPr/>
            <p:nvPr/>
          </p:nvSpPr>
          <p:spPr>
            <a:xfrm>
              <a:off x="10905775"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9" name="tx319"/>
            <p:cNvSpPr/>
            <p:nvPr/>
          </p:nvSpPr>
          <p:spPr>
            <a:xfrm>
              <a:off x="1092794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20" name="tx320"/>
            <p:cNvSpPr/>
            <p:nvPr/>
          </p:nvSpPr>
          <p:spPr>
            <a:xfrm>
              <a:off x="11060935"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21" name="tx321"/>
            <p:cNvSpPr/>
            <p:nvPr/>
          </p:nvSpPr>
          <p:spPr>
            <a:xfrm>
              <a:off x="11060935"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22" name="tx322"/>
            <p:cNvSpPr/>
            <p:nvPr/>
          </p:nvSpPr>
          <p:spPr>
            <a:xfrm>
              <a:off x="1112743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23" name="tx323"/>
            <p:cNvSpPr/>
            <p:nvPr/>
          </p:nvSpPr>
          <p:spPr>
            <a:xfrm>
              <a:off x="11238260"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4" name="tx324"/>
            <p:cNvSpPr/>
            <p:nvPr/>
          </p:nvSpPr>
          <p:spPr>
            <a:xfrm>
              <a:off x="11238260"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5" name="tx325"/>
            <p:cNvSpPr/>
            <p:nvPr/>
          </p:nvSpPr>
          <p:spPr>
            <a:xfrm>
              <a:off x="11349088"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6" name="tx326"/>
            <p:cNvSpPr/>
            <p:nvPr/>
          </p:nvSpPr>
          <p:spPr>
            <a:xfrm>
              <a:off x="1141558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7" name="tx327"/>
            <p:cNvSpPr/>
            <p:nvPr/>
          </p:nvSpPr>
          <p:spPr>
            <a:xfrm>
              <a:off x="11066029"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11079345"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9" name="tx329"/>
            <p:cNvSpPr/>
            <p:nvPr/>
          </p:nvSpPr>
          <p:spPr>
            <a:xfrm>
              <a:off x="11114747"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30" name="tx330"/>
            <p:cNvSpPr/>
            <p:nvPr/>
          </p:nvSpPr>
          <p:spPr>
            <a:xfrm>
              <a:off x="11194480"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1" name="tx331"/>
            <p:cNvSpPr/>
            <p:nvPr/>
          </p:nvSpPr>
          <p:spPr>
            <a:xfrm>
              <a:off x="11194441"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32" name="tx332"/>
            <p:cNvSpPr/>
            <p:nvPr/>
          </p:nvSpPr>
          <p:spPr>
            <a:xfrm>
              <a:off x="1119882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3" name="tx333"/>
            <p:cNvSpPr/>
            <p:nvPr/>
          </p:nvSpPr>
          <p:spPr>
            <a:xfrm>
              <a:off x="11309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4" name="tx334"/>
            <p:cNvSpPr/>
            <p:nvPr/>
          </p:nvSpPr>
          <p:spPr>
            <a:xfrm>
              <a:off x="1131862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5" name="rc33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36" name="rc33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(78%)</a:t>
              </a:r>
            </a:p>
          </p:txBody>
        </p:sp>
        <p:sp>
          <p:nvSpPr>
            <p:cNvPr id="338" name="rc33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(65%)</a:t>
              </a:r>
            </a:p>
          </p:txBody>
        </p:sp>
        <p:sp>
          <p:nvSpPr>
            <p:cNvPr id="340" name="rc34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(65%)</a:t>
              </a:r>
            </a:p>
          </p:txBody>
        </p:sp>
        <p:sp>
          <p:nvSpPr>
            <p:cNvPr id="342" name="rc34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344" name="rc34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(47%)</a:t>
              </a:r>
            </a:p>
          </p:txBody>
        </p:sp>
        <p:sp>
          <p:nvSpPr>
            <p:cNvPr id="346" name="rc34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7" name="tx34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(62%)</a:t>
              </a:r>
            </a:p>
          </p:txBody>
        </p:sp>
        <p:sp>
          <p:nvSpPr>
            <p:cNvPr id="348" name="pl34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9" name="pl34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5" name="tx35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7" name="tx35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8" name="tx35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9" name="pl35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0" name="pl36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6" name="tx36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7" name="tx36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8" name="tx36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9" name="tx36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0" name="pl37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1" name="pl37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7" name="tx37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8" name="tx37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9" name="tx37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0" name="tx38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1" name="pl38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2" name="pl38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8" name="tx38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pl39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3" name="pl39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tx39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9" name="tx39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0" name="tx40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1" name="tx40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2" name="tx40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3" name="pl40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4" name="pl40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tx40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0" name="tx41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1" name="tx41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2" name="tx41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3" name="tx41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4" name="tx414"/>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5" name="tx415"/>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6" name="pt416"/>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7" name="pt417"/>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8" name="pt418"/>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9" name="pt419"/>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1" name="pt421"/>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tx422"/>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23" name="tx423"/>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24" name="tx424"/>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5" name="tx425"/>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6" name="tx426"/>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7" name="tx427"/>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8" name="tx428"/>
            <p:cNvSpPr/>
            <p:nvPr/>
          </p:nvSpPr>
          <p:spPr>
            <a:xfrm>
              <a:off x="343909" y="398022"/>
              <a:ext cx="61220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429" name="tx429"/>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30" name="tx430"/>
            <p:cNvSpPr/>
            <p:nvPr/>
          </p:nvSpPr>
          <p:spPr>
            <a:xfrm>
              <a:off x="3091207" y="6568512"/>
              <a:ext cx="877212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gin)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77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111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746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380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94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428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063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697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73107"/>
              <a:ext cx="239399" cy="342890"/>
            </a:xfrm>
            <a:prstGeom prst="rect">
              <a:avLst/>
            </a:prstGeom>
            <a:solidFill>
              <a:srgbClr val="1CABE2">
                <a:alpha val="85098"/>
              </a:srgbClr>
            </a:solidFill>
          </p:spPr>
          <p:txBody>
            <a:bodyPr/>
            <a:lstStyle/>
            <a:p/>
          </p:txBody>
        </p:sp>
        <p:sp>
          <p:nvSpPr>
            <p:cNvPr id="26" name="rc26"/>
            <p:cNvSpPr/>
            <p:nvPr/>
          </p:nvSpPr>
          <p:spPr>
            <a:xfrm>
              <a:off x="1577053" y="3798567"/>
              <a:ext cx="239399" cy="317430"/>
            </a:xfrm>
            <a:prstGeom prst="rect">
              <a:avLst/>
            </a:prstGeom>
            <a:solidFill>
              <a:srgbClr val="1CABE2">
                <a:alpha val="85098"/>
              </a:srgbClr>
            </a:solidFill>
          </p:spPr>
          <p:txBody>
            <a:bodyPr/>
            <a:lstStyle/>
            <a:p/>
          </p:txBody>
        </p:sp>
        <p:sp>
          <p:nvSpPr>
            <p:cNvPr id="27" name="rc27"/>
            <p:cNvSpPr/>
            <p:nvPr/>
          </p:nvSpPr>
          <p:spPr>
            <a:xfrm>
              <a:off x="1843053" y="3834116"/>
              <a:ext cx="239399" cy="281881"/>
            </a:xfrm>
            <a:prstGeom prst="rect">
              <a:avLst/>
            </a:prstGeom>
            <a:solidFill>
              <a:srgbClr val="1CABE2">
                <a:alpha val="85098"/>
              </a:srgbClr>
            </a:solidFill>
          </p:spPr>
          <p:txBody>
            <a:bodyPr/>
            <a:lstStyle/>
            <a:p/>
          </p:txBody>
        </p:sp>
        <p:sp>
          <p:nvSpPr>
            <p:cNvPr id="28" name="rc28"/>
            <p:cNvSpPr/>
            <p:nvPr/>
          </p:nvSpPr>
          <p:spPr>
            <a:xfrm>
              <a:off x="2109053" y="3856214"/>
              <a:ext cx="239399" cy="259783"/>
            </a:xfrm>
            <a:prstGeom prst="rect">
              <a:avLst/>
            </a:prstGeom>
            <a:solidFill>
              <a:srgbClr val="1CABE2">
                <a:alpha val="85098"/>
              </a:srgbClr>
            </a:solidFill>
          </p:spPr>
          <p:txBody>
            <a:bodyPr/>
            <a:lstStyle/>
            <a:p/>
          </p:txBody>
        </p:sp>
        <p:sp>
          <p:nvSpPr>
            <p:cNvPr id="29" name="rc29"/>
            <p:cNvSpPr/>
            <p:nvPr/>
          </p:nvSpPr>
          <p:spPr>
            <a:xfrm>
              <a:off x="2375052" y="3887165"/>
              <a:ext cx="239399" cy="228832"/>
            </a:xfrm>
            <a:prstGeom prst="rect">
              <a:avLst/>
            </a:prstGeom>
            <a:solidFill>
              <a:srgbClr val="1CABE2">
                <a:alpha val="85098"/>
              </a:srgbClr>
            </a:solidFill>
          </p:spPr>
          <p:txBody>
            <a:bodyPr/>
            <a:lstStyle/>
            <a:p/>
          </p:txBody>
        </p:sp>
        <p:sp>
          <p:nvSpPr>
            <p:cNvPr id="30" name="rc30"/>
            <p:cNvSpPr/>
            <p:nvPr/>
          </p:nvSpPr>
          <p:spPr>
            <a:xfrm>
              <a:off x="2641052" y="3881317"/>
              <a:ext cx="239399" cy="234680"/>
            </a:xfrm>
            <a:prstGeom prst="rect">
              <a:avLst/>
            </a:prstGeom>
            <a:solidFill>
              <a:srgbClr val="1CABE2">
                <a:alpha val="85098"/>
              </a:srgbClr>
            </a:solidFill>
          </p:spPr>
          <p:txBody>
            <a:bodyPr/>
            <a:lstStyle/>
            <a:p/>
          </p:txBody>
        </p:sp>
        <p:sp>
          <p:nvSpPr>
            <p:cNvPr id="31" name="rc31"/>
            <p:cNvSpPr/>
            <p:nvPr/>
          </p:nvSpPr>
          <p:spPr>
            <a:xfrm>
              <a:off x="2907052" y="3876732"/>
              <a:ext cx="239399" cy="239265"/>
            </a:xfrm>
            <a:prstGeom prst="rect">
              <a:avLst/>
            </a:prstGeom>
            <a:solidFill>
              <a:srgbClr val="1CABE2">
                <a:alpha val="85098"/>
              </a:srgbClr>
            </a:solidFill>
          </p:spPr>
          <p:txBody>
            <a:bodyPr/>
            <a:lstStyle/>
            <a:p/>
          </p:txBody>
        </p:sp>
        <p:sp>
          <p:nvSpPr>
            <p:cNvPr id="32" name="rc32"/>
            <p:cNvSpPr/>
            <p:nvPr/>
          </p:nvSpPr>
          <p:spPr>
            <a:xfrm>
              <a:off x="3173051" y="3881292"/>
              <a:ext cx="239399" cy="234704"/>
            </a:xfrm>
            <a:prstGeom prst="rect">
              <a:avLst/>
            </a:prstGeom>
            <a:solidFill>
              <a:srgbClr val="1CABE2">
                <a:alpha val="85098"/>
              </a:srgbClr>
            </a:solidFill>
          </p:spPr>
          <p:txBody>
            <a:bodyPr/>
            <a:lstStyle/>
            <a:p/>
          </p:txBody>
        </p:sp>
        <p:sp>
          <p:nvSpPr>
            <p:cNvPr id="33" name="rc33"/>
            <p:cNvSpPr/>
            <p:nvPr/>
          </p:nvSpPr>
          <p:spPr>
            <a:xfrm>
              <a:off x="3439051" y="3756125"/>
              <a:ext cx="239399" cy="359872"/>
            </a:xfrm>
            <a:prstGeom prst="rect">
              <a:avLst/>
            </a:prstGeom>
            <a:solidFill>
              <a:srgbClr val="1CABE2">
                <a:alpha val="85098"/>
              </a:srgbClr>
            </a:solidFill>
          </p:spPr>
          <p:txBody>
            <a:bodyPr/>
            <a:lstStyle/>
            <a:p/>
          </p:txBody>
        </p:sp>
        <p:sp>
          <p:nvSpPr>
            <p:cNvPr id="34" name="rc34"/>
            <p:cNvSpPr/>
            <p:nvPr/>
          </p:nvSpPr>
          <p:spPr>
            <a:xfrm>
              <a:off x="3705050" y="3870891"/>
              <a:ext cx="239399" cy="245105"/>
            </a:xfrm>
            <a:prstGeom prst="rect">
              <a:avLst/>
            </a:prstGeom>
            <a:solidFill>
              <a:srgbClr val="1CABE2">
                <a:alpha val="85098"/>
              </a:srgbClr>
            </a:solidFill>
          </p:spPr>
          <p:txBody>
            <a:bodyPr/>
            <a:lstStyle/>
            <a:p/>
          </p:txBody>
        </p:sp>
        <p:sp>
          <p:nvSpPr>
            <p:cNvPr id="35" name="rc35"/>
            <p:cNvSpPr/>
            <p:nvPr/>
          </p:nvSpPr>
          <p:spPr>
            <a:xfrm>
              <a:off x="3971050" y="3970427"/>
              <a:ext cx="239399" cy="145569"/>
            </a:xfrm>
            <a:prstGeom prst="rect">
              <a:avLst/>
            </a:prstGeom>
            <a:solidFill>
              <a:srgbClr val="1CABE2">
                <a:alpha val="85098"/>
              </a:srgbClr>
            </a:solidFill>
          </p:spPr>
          <p:txBody>
            <a:bodyPr/>
            <a:lstStyle/>
            <a:p/>
          </p:txBody>
        </p:sp>
        <p:sp>
          <p:nvSpPr>
            <p:cNvPr id="36" name="rc36"/>
            <p:cNvSpPr/>
            <p:nvPr/>
          </p:nvSpPr>
          <p:spPr>
            <a:xfrm>
              <a:off x="4237050" y="3863047"/>
              <a:ext cx="239399" cy="252950"/>
            </a:xfrm>
            <a:prstGeom prst="rect">
              <a:avLst/>
            </a:prstGeom>
            <a:solidFill>
              <a:srgbClr val="1CABE2">
                <a:alpha val="85098"/>
              </a:srgbClr>
            </a:solidFill>
          </p:spPr>
          <p:txBody>
            <a:bodyPr/>
            <a:lstStyle/>
            <a:p/>
          </p:txBody>
        </p:sp>
        <p:sp>
          <p:nvSpPr>
            <p:cNvPr id="37" name="rc37"/>
            <p:cNvSpPr/>
            <p:nvPr/>
          </p:nvSpPr>
          <p:spPr>
            <a:xfrm>
              <a:off x="4503049" y="3795602"/>
              <a:ext cx="239399" cy="320395"/>
            </a:xfrm>
            <a:prstGeom prst="rect">
              <a:avLst/>
            </a:prstGeom>
            <a:solidFill>
              <a:srgbClr val="1CABE2">
                <a:alpha val="85098"/>
              </a:srgbClr>
            </a:solidFill>
          </p:spPr>
          <p:txBody>
            <a:bodyPr/>
            <a:lstStyle/>
            <a:p/>
          </p:txBody>
        </p:sp>
        <p:sp>
          <p:nvSpPr>
            <p:cNvPr id="38" name="rc38"/>
            <p:cNvSpPr/>
            <p:nvPr/>
          </p:nvSpPr>
          <p:spPr>
            <a:xfrm>
              <a:off x="4769049" y="3725013"/>
              <a:ext cx="239399" cy="390984"/>
            </a:xfrm>
            <a:prstGeom prst="rect">
              <a:avLst/>
            </a:prstGeom>
            <a:solidFill>
              <a:srgbClr val="1CABE2">
                <a:alpha val="85098"/>
              </a:srgbClr>
            </a:solidFill>
          </p:spPr>
          <p:txBody>
            <a:bodyPr/>
            <a:lstStyle/>
            <a:p/>
          </p:txBody>
        </p:sp>
        <p:sp>
          <p:nvSpPr>
            <p:cNvPr id="39" name="rc39"/>
            <p:cNvSpPr/>
            <p:nvPr/>
          </p:nvSpPr>
          <p:spPr>
            <a:xfrm>
              <a:off x="5035049" y="3652232"/>
              <a:ext cx="239399" cy="463764"/>
            </a:xfrm>
            <a:prstGeom prst="rect">
              <a:avLst/>
            </a:prstGeom>
            <a:solidFill>
              <a:srgbClr val="1CABE2">
                <a:alpha val="85098"/>
              </a:srgbClr>
            </a:solidFill>
          </p:spPr>
          <p:txBody>
            <a:bodyPr/>
            <a:lstStyle/>
            <a:p/>
          </p:txBody>
        </p:sp>
        <p:sp>
          <p:nvSpPr>
            <p:cNvPr id="40" name="rc40"/>
            <p:cNvSpPr/>
            <p:nvPr/>
          </p:nvSpPr>
          <p:spPr>
            <a:xfrm>
              <a:off x="5301048" y="3711017"/>
              <a:ext cx="239399" cy="404980"/>
            </a:xfrm>
            <a:prstGeom prst="rect">
              <a:avLst/>
            </a:prstGeom>
            <a:solidFill>
              <a:srgbClr val="1CABE2">
                <a:alpha val="85098"/>
              </a:srgbClr>
            </a:solidFill>
          </p:spPr>
          <p:txBody>
            <a:bodyPr/>
            <a:lstStyle/>
            <a:p/>
          </p:txBody>
        </p:sp>
        <p:sp>
          <p:nvSpPr>
            <p:cNvPr id="41" name="rc41"/>
            <p:cNvSpPr/>
            <p:nvPr/>
          </p:nvSpPr>
          <p:spPr>
            <a:xfrm>
              <a:off x="5567048" y="3681136"/>
              <a:ext cx="239399" cy="434860"/>
            </a:xfrm>
            <a:prstGeom prst="rect">
              <a:avLst/>
            </a:prstGeom>
            <a:solidFill>
              <a:srgbClr val="1CABE2">
                <a:alpha val="85098"/>
              </a:srgbClr>
            </a:solidFill>
          </p:spPr>
          <p:txBody>
            <a:bodyPr/>
            <a:lstStyle/>
            <a:p/>
          </p:txBody>
        </p:sp>
        <p:sp>
          <p:nvSpPr>
            <p:cNvPr id="42" name="rc42"/>
            <p:cNvSpPr/>
            <p:nvPr/>
          </p:nvSpPr>
          <p:spPr>
            <a:xfrm>
              <a:off x="5833047" y="3698974"/>
              <a:ext cx="239399" cy="417023"/>
            </a:xfrm>
            <a:prstGeom prst="rect">
              <a:avLst/>
            </a:prstGeom>
            <a:solidFill>
              <a:srgbClr val="1CABE2">
                <a:alpha val="85098"/>
              </a:srgbClr>
            </a:solidFill>
          </p:spPr>
          <p:txBody>
            <a:bodyPr/>
            <a:lstStyle/>
            <a:p/>
          </p:txBody>
        </p:sp>
        <p:sp>
          <p:nvSpPr>
            <p:cNvPr id="43" name="rc43"/>
            <p:cNvSpPr/>
            <p:nvPr/>
          </p:nvSpPr>
          <p:spPr>
            <a:xfrm>
              <a:off x="6099047" y="3706148"/>
              <a:ext cx="239399" cy="409849"/>
            </a:xfrm>
            <a:prstGeom prst="rect">
              <a:avLst/>
            </a:prstGeom>
            <a:solidFill>
              <a:srgbClr val="1CABE2">
                <a:alpha val="85098"/>
              </a:srgbClr>
            </a:solidFill>
          </p:spPr>
          <p:txBody>
            <a:bodyPr/>
            <a:lstStyle/>
            <a:p/>
          </p:txBody>
        </p:sp>
        <p:sp>
          <p:nvSpPr>
            <p:cNvPr id="44" name="rc44"/>
            <p:cNvSpPr/>
            <p:nvPr/>
          </p:nvSpPr>
          <p:spPr>
            <a:xfrm>
              <a:off x="6365047" y="3723352"/>
              <a:ext cx="239399" cy="392644"/>
            </a:xfrm>
            <a:prstGeom prst="rect">
              <a:avLst/>
            </a:prstGeom>
            <a:solidFill>
              <a:srgbClr val="1CABE2">
                <a:alpha val="85098"/>
              </a:srgbClr>
            </a:solidFill>
          </p:spPr>
          <p:txBody>
            <a:bodyPr/>
            <a:lstStyle/>
            <a:p/>
          </p:txBody>
        </p:sp>
        <p:sp>
          <p:nvSpPr>
            <p:cNvPr id="45" name="rc45"/>
            <p:cNvSpPr/>
            <p:nvPr/>
          </p:nvSpPr>
          <p:spPr>
            <a:xfrm>
              <a:off x="6631046" y="3729810"/>
              <a:ext cx="239399" cy="386187"/>
            </a:xfrm>
            <a:prstGeom prst="rect">
              <a:avLst/>
            </a:prstGeom>
            <a:solidFill>
              <a:srgbClr val="1CABE2">
                <a:alpha val="85098"/>
              </a:srgbClr>
            </a:solidFill>
          </p:spPr>
          <p:txBody>
            <a:bodyPr/>
            <a:lstStyle/>
            <a:p/>
          </p:txBody>
        </p:sp>
        <p:sp>
          <p:nvSpPr>
            <p:cNvPr id="46" name="rc46"/>
            <p:cNvSpPr/>
            <p:nvPr/>
          </p:nvSpPr>
          <p:spPr>
            <a:xfrm>
              <a:off x="6897046" y="3750043"/>
              <a:ext cx="239399" cy="365953"/>
            </a:xfrm>
            <a:prstGeom prst="rect">
              <a:avLst/>
            </a:prstGeom>
            <a:solidFill>
              <a:srgbClr val="1CABE2">
                <a:alpha val="85098"/>
              </a:srgbClr>
            </a:solidFill>
          </p:spPr>
          <p:txBody>
            <a:bodyPr/>
            <a:lstStyle/>
            <a:p/>
          </p:txBody>
        </p:sp>
        <p:sp>
          <p:nvSpPr>
            <p:cNvPr id="47" name="rc47"/>
            <p:cNvSpPr/>
            <p:nvPr/>
          </p:nvSpPr>
          <p:spPr>
            <a:xfrm>
              <a:off x="7163045" y="3759277"/>
              <a:ext cx="239399" cy="356719"/>
            </a:xfrm>
            <a:prstGeom prst="rect">
              <a:avLst/>
            </a:prstGeom>
            <a:solidFill>
              <a:srgbClr val="1CABE2">
                <a:alpha val="85098"/>
              </a:srgbClr>
            </a:solidFill>
          </p:spPr>
          <p:txBody>
            <a:bodyPr/>
            <a:lstStyle/>
            <a:p/>
          </p:txBody>
        </p:sp>
        <p:sp>
          <p:nvSpPr>
            <p:cNvPr id="48" name="rc48"/>
            <p:cNvSpPr/>
            <p:nvPr/>
          </p:nvSpPr>
          <p:spPr>
            <a:xfrm>
              <a:off x="7429045" y="3780592"/>
              <a:ext cx="239399" cy="335405"/>
            </a:xfrm>
            <a:prstGeom prst="rect">
              <a:avLst/>
            </a:prstGeom>
            <a:solidFill>
              <a:srgbClr val="1CABE2">
                <a:alpha val="85098"/>
              </a:srgbClr>
            </a:solidFill>
          </p:spPr>
          <p:txBody>
            <a:bodyPr/>
            <a:lstStyle/>
            <a:p/>
          </p:txBody>
        </p:sp>
        <p:sp>
          <p:nvSpPr>
            <p:cNvPr id="49" name="rc49"/>
            <p:cNvSpPr/>
            <p:nvPr/>
          </p:nvSpPr>
          <p:spPr>
            <a:xfrm>
              <a:off x="7695045" y="3827731"/>
              <a:ext cx="239399" cy="288266"/>
            </a:xfrm>
            <a:prstGeom prst="rect">
              <a:avLst/>
            </a:prstGeom>
            <a:solidFill>
              <a:srgbClr val="1CABE2">
                <a:alpha val="85098"/>
              </a:srgbClr>
            </a:solidFill>
          </p:spPr>
          <p:txBody>
            <a:bodyPr/>
            <a:lstStyle/>
            <a:p/>
          </p:txBody>
        </p:sp>
        <p:sp>
          <p:nvSpPr>
            <p:cNvPr id="50" name="rc50"/>
            <p:cNvSpPr/>
            <p:nvPr/>
          </p:nvSpPr>
          <p:spPr>
            <a:xfrm>
              <a:off x="7961044" y="3838534"/>
              <a:ext cx="239399" cy="277462"/>
            </a:xfrm>
            <a:prstGeom prst="rect">
              <a:avLst/>
            </a:prstGeom>
            <a:solidFill>
              <a:srgbClr val="1CABE2">
                <a:alpha val="85098"/>
              </a:srgbClr>
            </a:solidFill>
          </p:spPr>
          <p:txBody>
            <a:bodyPr/>
            <a:lstStyle/>
            <a:p/>
          </p:txBody>
        </p:sp>
        <p:sp>
          <p:nvSpPr>
            <p:cNvPr id="51" name="rc51"/>
            <p:cNvSpPr/>
            <p:nvPr/>
          </p:nvSpPr>
          <p:spPr>
            <a:xfrm>
              <a:off x="1311054" y="3641225"/>
              <a:ext cx="239399" cy="131882"/>
            </a:xfrm>
            <a:prstGeom prst="rect">
              <a:avLst/>
            </a:prstGeom>
            <a:solidFill>
              <a:srgbClr val="B3B3B3">
                <a:alpha val="85098"/>
              </a:srgbClr>
            </a:solidFill>
          </p:spPr>
          <p:txBody>
            <a:bodyPr/>
            <a:lstStyle/>
            <a:p/>
          </p:txBody>
        </p:sp>
        <p:sp>
          <p:nvSpPr>
            <p:cNvPr id="52" name="rc52"/>
            <p:cNvSpPr/>
            <p:nvPr/>
          </p:nvSpPr>
          <p:spPr>
            <a:xfrm>
              <a:off x="1577053" y="3675122"/>
              <a:ext cx="239399" cy="123444"/>
            </a:xfrm>
            <a:prstGeom prst="rect">
              <a:avLst/>
            </a:prstGeom>
            <a:solidFill>
              <a:srgbClr val="B3B3B3">
                <a:alpha val="85098"/>
              </a:srgbClr>
            </a:solidFill>
          </p:spPr>
          <p:txBody>
            <a:bodyPr/>
            <a:lstStyle/>
            <a:p/>
          </p:txBody>
        </p:sp>
        <p:sp>
          <p:nvSpPr>
            <p:cNvPr id="53" name="rc53"/>
            <p:cNvSpPr/>
            <p:nvPr/>
          </p:nvSpPr>
          <p:spPr>
            <a:xfrm>
              <a:off x="1843053" y="3701981"/>
              <a:ext cx="239399" cy="132134"/>
            </a:xfrm>
            <a:prstGeom prst="rect">
              <a:avLst/>
            </a:prstGeom>
            <a:solidFill>
              <a:srgbClr val="B3B3B3">
                <a:alpha val="85098"/>
              </a:srgbClr>
            </a:solidFill>
          </p:spPr>
          <p:txBody>
            <a:bodyPr/>
            <a:lstStyle/>
            <a:p/>
          </p:txBody>
        </p:sp>
        <p:sp>
          <p:nvSpPr>
            <p:cNvPr id="54" name="rc54"/>
            <p:cNvSpPr/>
            <p:nvPr/>
          </p:nvSpPr>
          <p:spPr>
            <a:xfrm>
              <a:off x="2109053" y="3730800"/>
              <a:ext cx="239399" cy="125414"/>
            </a:xfrm>
            <a:prstGeom prst="rect">
              <a:avLst/>
            </a:prstGeom>
            <a:solidFill>
              <a:srgbClr val="B3B3B3">
                <a:alpha val="85098"/>
              </a:srgbClr>
            </a:solidFill>
          </p:spPr>
          <p:txBody>
            <a:bodyPr/>
            <a:lstStyle/>
            <a:p/>
          </p:txBody>
        </p:sp>
        <p:sp>
          <p:nvSpPr>
            <p:cNvPr id="55" name="rc55"/>
            <p:cNvSpPr/>
            <p:nvPr/>
          </p:nvSpPr>
          <p:spPr>
            <a:xfrm>
              <a:off x="2375052" y="3749866"/>
              <a:ext cx="239399" cy="137298"/>
            </a:xfrm>
            <a:prstGeom prst="rect">
              <a:avLst/>
            </a:prstGeom>
            <a:solidFill>
              <a:srgbClr val="B3B3B3">
                <a:alpha val="85098"/>
              </a:srgbClr>
            </a:solidFill>
          </p:spPr>
          <p:txBody>
            <a:bodyPr/>
            <a:lstStyle/>
            <a:p/>
          </p:txBody>
        </p:sp>
        <p:sp>
          <p:nvSpPr>
            <p:cNvPr id="56" name="rc56"/>
            <p:cNvSpPr/>
            <p:nvPr/>
          </p:nvSpPr>
          <p:spPr>
            <a:xfrm>
              <a:off x="2641052" y="3731122"/>
              <a:ext cx="239399" cy="150194"/>
            </a:xfrm>
            <a:prstGeom prst="rect">
              <a:avLst/>
            </a:prstGeom>
            <a:solidFill>
              <a:srgbClr val="B3B3B3">
                <a:alpha val="85098"/>
              </a:srgbClr>
            </a:solidFill>
          </p:spPr>
          <p:txBody>
            <a:bodyPr/>
            <a:lstStyle/>
            <a:p/>
          </p:txBody>
        </p:sp>
        <p:sp>
          <p:nvSpPr>
            <p:cNvPr id="57" name="rc57"/>
            <p:cNvSpPr/>
            <p:nvPr/>
          </p:nvSpPr>
          <p:spPr>
            <a:xfrm>
              <a:off x="2907052" y="3704460"/>
              <a:ext cx="239399" cy="172271"/>
            </a:xfrm>
            <a:prstGeom prst="rect">
              <a:avLst/>
            </a:prstGeom>
            <a:solidFill>
              <a:srgbClr val="B3B3B3">
                <a:alpha val="85098"/>
              </a:srgbClr>
            </a:solidFill>
          </p:spPr>
          <p:txBody>
            <a:bodyPr/>
            <a:lstStyle/>
            <a:p/>
          </p:txBody>
        </p:sp>
        <p:sp>
          <p:nvSpPr>
            <p:cNvPr id="58" name="rc58"/>
            <p:cNvSpPr/>
            <p:nvPr/>
          </p:nvSpPr>
          <p:spPr>
            <a:xfrm>
              <a:off x="3173051" y="3754159"/>
              <a:ext cx="239399" cy="127133"/>
            </a:xfrm>
            <a:prstGeom prst="rect">
              <a:avLst/>
            </a:prstGeom>
            <a:solidFill>
              <a:srgbClr val="B3B3B3">
                <a:alpha val="85098"/>
              </a:srgbClr>
            </a:solidFill>
          </p:spPr>
          <p:txBody>
            <a:bodyPr/>
            <a:lstStyle/>
            <a:p/>
          </p:txBody>
        </p:sp>
        <p:sp>
          <p:nvSpPr>
            <p:cNvPr id="59" name="rc59"/>
            <p:cNvSpPr/>
            <p:nvPr/>
          </p:nvSpPr>
          <p:spPr>
            <a:xfrm>
              <a:off x="3439051" y="3716138"/>
              <a:ext cx="239399" cy="39986"/>
            </a:xfrm>
            <a:prstGeom prst="rect">
              <a:avLst/>
            </a:prstGeom>
            <a:solidFill>
              <a:srgbClr val="B3B3B3">
                <a:alpha val="85098"/>
              </a:srgbClr>
            </a:solidFill>
          </p:spPr>
          <p:txBody>
            <a:bodyPr/>
            <a:lstStyle/>
            <a:p/>
          </p:txBody>
        </p:sp>
        <p:sp>
          <p:nvSpPr>
            <p:cNvPr id="60" name="rc60"/>
            <p:cNvSpPr/>
            <p:nvPr/>
          </p:nvSpPr>
          <p:spPr>
            <a:xfrm>
              <a:off x="3705050" y="3676849"/>
              <a:ext cx="239399" cy="194042"/>
            </a:xfrm>
            <a:prstGeom prst="rect">
              <a:avLst/>
            </a:prstGeom>
            <a:solidFill>
              <a:srgbClr val="B3B3B3">
                <a:alpha val="85098"/>
              </a:srgbClr>
            </a:solidFill>
          </p:spPr>
          <p:txBody>
            <a:bodyPr/>
            <a:lstStyle/>
            <a:p/>
          </p:txBody>
        </p:sp>
        <p:sp>
          <p:nvSpPr>
            <p:cNvPr id="61" name="rc61"/>
            <p:cNvSpPr/>
            <p:nvPr/>
          </p:nvSpPr>
          <p:spPr>
            <a:xfrm>
              <a:off x="3971050" y="3741676"/>
              <a:ext cx="239399" cy="228751"/>
            </a:xfrm>
            <a:prstGeom prst="rect">
              <a:avLst/>
            </a:prstGeom>
            <a:solidFill>
              <a:srgbClr val="B3B3B3">
                <a:alpha val="85098"/>
              </a:srgbClr>
            </a:solidFill>
          </p:spPr>
          <p:txBody>
            <a:bodyPr/>
            <a:lstStyle/>
            <a:p/>
          </p:txBody>
        </p:sp>
        <p:sp>
          <p:nvSpPr>
            <p:cNvPr id="62" name="rc62"/>
            <p:cNvSpPr/>
            <p:nvPr/>
          </p:nvSpPr>
          <p:spPr>
            <a:xfrm>
              <a:off x="4237050" y="3726030"/>
              <a:ext cx="239399" cy="137017"/>
            </a:xfrm>
            <a:prstGeom prst="rect">
              <a:avLst/>
            </a:prstGeom>
            <a:solidFill>
              <a:srgbClr val="B3B3B3">
                <a:alpha val="85098"/>
              </a:srgbClr>
            </a:solidFill>
          </p:spPr>
          <p:txBody>
            <a:bodyPr/>
            <a:lstStyle/>
            <a:p/>
          </p:txBody>
        </p:sp>
        <p:sp>
          <p:nvSpPr>
            <p:cNvPr id="63" name="rc63"/>
            <p:cNvSpPr/>
            <p:nvPr/>
          </p:nvSpPr>
          <p:spPr>
            <a:xfrm>
              <a:off x="4503049" y="3656763"/>
              <a:ext cx="239399" cy="138838"/>
            </a:xfrm>
            <a:prstGeom prst="rect">
              <a:avLst/>
            </a:prstGeom>
            <a:solidFill>
              <a:srgbClr val="B3B3B3">
                <a:alpha val="85098"/>
              </a:srgbClr>
            </a:solidFill>
          </p:spPr>
          <p:txBody>
            <a:bodyPr/>
            <a:lstStyle/>
            <a:p/>
          </p:txBody>
        </p:sp>
        <p:sp>
          <p:nvSpPr>
            <p:cNvPr id="64" name="rc64"/>
            <p:cNvSpPr/>
            <p:nvPr/>
          </p:nvSpPr>
          <p:spPr>
            <a:xfrm>
              <a:off x="4769049" y="3572964"/>
              <a:ext cx="239399" cy="152048"/>
            </a:xfrm>
            <a:prstGeom prst="rect">
              <a:avLst/>
            </a:prstGeom>
            <a:solidFill>
              <a:srgbClr val="B3B3B3">
                <a:alpha val="85098"/>
              </a:srgbClr>
            </a:solidFill>
          </p:spPr>
          <p:txBody>
            <a:bodyPr/>
            <a:lstStyle/>
            <a:p/>
          </p:txBody>
        </p:sp>
        <p:sp>
          <p:nvSpPr>
            <p:cNvPr id="65" name="rc65"/>
            <p:cNvSpPr/>
            <p:nvPr/>
          </p:nvSpPr>
          <p:spPr>
            <a:xfrm>
              <a:off x="5035049" y="3497643"/>
              <a:ext cx="239399" cy="154589"/>
            </a:xfrm>
            <a:prstGeom prst="rect">
              <a:avLst/>
            </a:prstGeom>
            <a:solidFill>
              <a:srgbClr val="B3B3B3">
                <a:alpha val="85098"/>
              </a:srgbClr>
            </a:solidFill>
          </p:spPr>
          <p:txBody>
            <a:bodyPr/>
            <a:lstStyle/>
            <a:p/>
          </p:txBody>
        </p:sp>
        <p:sp>
          <p:nvSpPr>
            <p:cNvPr id="66" name="rc66"/>
            <p:cNvSpPr/>
            <p:nvPr/>
          </p:nvSpPr>
          <p:spPr>
            <a:xfrm>
              <a:off x="5301048" y="3531027"/>
              <a:ext cx="239399" cy="179989"/>
            </a:xfrm>
            <a:prstGeom prst="rect">
              <a:avLst/>
            </a:prstGeom>
            <a:solidFill>
              <a:srgbClr val="B3B3B3">
                <a:alpha val="85098"/>
              </a:srgbClr>
            </a:solidFill>
          </p:spPr>
          <p:txBody>
            <a:bodyPr/>
            <a:lstStyle/>
            <a:p/>
          </p:txBody>
        </p:sp>
        <p:sp>
          <p:nvSpPr>
            <p:cNvPr id="67" name="rc67"/>
            <p:cNvSpPr/>
            <p:nvPr/>
          </p:nvSpPr>
          <p:spPr>
            <a:xfrm>
              <a:off x="5567048" y="3509479"/>
              <a:ext cx="239399" cy="171656"/>
            </a:xfrm>
            <a:prstGeom prst="rect">
              <a:avLst/>
            </a:prstGeom>
            <a:solidFill>
              <a:srgbClr val="B3B3B3">
                <a:alpha val="85098"/>
              </a:srgbClr>
            </a:solidFill>
          </p:spPr>
          <p:txBody>
            <a:bodyPr/>
            <a:lstStyle/>
            <a:p/>
          </p:txBody>
        </p:sp>
        <p:sp>
          <p:nvSpPr>
            <p:cNvPr id="68" name="rc68"/>
            <p:cNvSpPr/>
            <p:nvPr/>
          </p:nvSpPr>
          <p:spPr>
            <a:xfrm>
              <a:off x="5833047" y="3525214"/>
              <a:ext cx="239399" cy="173760"/>
            </a:xfrm>
            <a:prstGeom prst="rect">
              <a:avLst/>
            </a:prstGeom>
            <a:solidFill>
              <a:srgbClr val="B3B3B3">
                <a:alpha val="85098"/>
              </a:srgbClr>
            </a:solidFill>
          </p:spPr>
          <p:txBody>
            <a:bodyPr/>
            <a:lstStyle/>
            <a:p/>
          </p:txBody>
        </p:sp>
        <p:sp>
          <p:nvSpPr>
            <p:cNvPr id="69" name="rc69"/>
            <p:cNvSpPr/>
            <p:nvPr/>
          </p:nvSpPr>
          <p:spPr>
            <a:xfrm>
              <a:off x="6099047" y="3542206"/>
              <a:ext cx="239399" cy="163941"/>
            </a:xfrm>
            <a:prstGeom prst="rect">
              <a:avLst/>
            </a:prstGeom>
            <a:solidFill>
              <a:srgbClr val="B3B3B3">
                <a:alpha val="85098"/>
              </a:srgbClr>
            </a:solidFill>
          </p:spPr>
          <p:txBody>
            <a:bodyPr/>
            <a:lstStyle/>
            <a:p/>
          </p:txBody>
        </p:sp>
        <p:sp>
          <p:nvSpPr>
            <p:cNvPr id="70" name="rc70"/>
            <p:cNvSpPr/>
            <p:nvPr/>
          </p:nvSpPr>
          <p:spPr>
            <a:xfrm>
              <a:off x="6365047" y="3556777"/>
              <a:ext cx="239399" cy="166575"/>
            </a:xfrm>
            <a:prstGeom prst="rect">
              <a:avLst/>
            </a:prstGeom>
            <a:solidFill>
              <a:srgbClr val="B3B3B3">
                <a:alpha val="85098"/>
              </a:srgbClr>
            </a:solidFill>
          </p:spPr>
          <p:txBody>
            <a:bodyPr/>
            <a:lstStyle/>
            <a:p/>
          </p:txBody>
        </p:sp>
        <p:sp>
          <p:nvSpPr>
            <p:cNvPr id="71" name="rc71"/>
            <p:cNvSpPr/>
            <p:nvPr/>
          </p:nvSpPr>
          <p:spPr>
            <a:xfrm>
              <a:off x="6631046" y="3560852"/>
              <a:ext cx="239399" cy="168958"/>
            </a:xfrm>
            <a:prstGeom prst="rect">
              <a:avLst/>
            </a:prstGeom>
            <a:solidFill>
              <a:srgbClr val="B3B3B3">
                <a:alpha val="85098"/>
              </a:srgbClr>
            </a:solidFill>
          </p:spPr>
          <p:txBody>
            <a:bodyPr/>
            <a:lstStyle/>
            <a:p/>
          </p:txBody>
        </p:sp>
        <p:sp>
          <p:nvSpPr>
            <p:cNvPr id="72" name="rc72"/>
            <p:cNvSpPr/>
            <p:nvPr/>
          </p:nvSpPr>
          <p:spPr>
            <a:xfrm>
              <a:off x="6897046" y="3579264"/>
              <a:ext cx="239399" cy="170779"/>
            </a:xfrm>
            <a:prstGeom prst="rect">
              <a:avLst/>
            </a:prstGeom>
            <a:solidFill>
              <a:srgbClr val="B3B3B3">
                <a:alpha val="85098"/>
              </a:srgbClr>
            </a:solidFill>
          </p:spPr>
          <p:txBody>
            <a:bodyPr/>
            <a:lstStyle/>
            <a:p/>
          </p:txBody>
        </p:sp>
        <p:sp>
          <p:nvSpPr>
            <p:cNvPr id="73" name="rc73"/>
            <p:cNvSpPr/>
            <p:nvPr/>
          </p:nvSpPr>
          <p:spPr>
            <a:xfrm>
              <a:off x="7163045" y="3599368"/>
              <a:ext cx="239399" cy="159909"/>
            </a:xfrm>
            <a:prstGeom prst="rect">
              <a:avLst/>
            </a:prstGeom>
            <a:solidFill>
              <a:srgbClr val="B3B3B3">
                <a:alpha val="85098"/>
              </a:srgbClr>
            </a:solidFill>
          </p:spPr>
          <p:txBody>
            <a:bodyPr/>
            <a:lstStyle/>
            <a:p/>
          </p:txBody>
        </p:sp>
        <p:sp>
          <p:nvSpPr>
            <p:cNvPr id="74" name="rc74"/>
            <p:cNvSpPr/>
            <p:nvPr/>
          </p:nvSpPr>
          <p:spPr>
            <a:xfrm>
              <a:off x="7429045" y="3619100"/>
              <a:ext cx="239399" cy="161491"/>
            </a:xfrm>
            <a:prstGeom prst="rect">
              <a:avLst/>
            </a:prstGeom>
            <a:solidFill>
              <a:srgbClr val="B3B3B3">
                <a:alpha val="85098"/>
              </a:srgbClr>
            </a:solidFill>
          </p:spPr>
          <p:txBody>
            <a:bodyPr/>
            <a:lstStyle/>
            <a:p/>
          </p:txBody>
        </p:sp>
        <p:sp>
          <p:nvSpPr>
            <p:cNvPr id="75" name="rc75"/>
            <p:cNvSpPr/>
            <p:nvPr/>
          </p:nvSpPr>
          <p:spPr>
            <a:xfrm>
              <a:off x="7695045" y="3652264"/>
              <a:ext cx="239399" cy="175466"/>
            </a:xfrm>
            <a:prstGeom prst="rect">
              <a:avLst/>
            </a:prstGeom>
            <a:solidFill>
              <a:srgbClr val="B3B3B3">
                <a:alpha val="85098"/>
              </a:srgbClr>
            </a:solidFill>
          </p:spPr>
          <p:txBody>
            <a:bodyPr/>
            <a:lstStyle/>
            <a:p/>
          </p:txBody>
        </p:sp>
        <p:sp>
          <p:nvSpPr>
            <p:cNvPr id="76" name="rc76"/>
            <p:cNvSpPr/>
            <p:nvPr/>
          </p:nvSpPr>
          <p:spPr>
            <a:xfrm>
              <a:off x="7961044" y="3674580"/>
              <a:ext cx="239399" cy="163954"/>
            </a:xfrm>
            <a:prstGeom prst="rect">
              <a:avLst/>
            </a:prstGeom>
            <a:solidFill>
              <a:srgbClr val="B3B3B3">
                <a:alpha val="85098"/>
              </a:srgbClr>
            </a:solidFill>
          </p:spPr>
          <p:txBody>
            <a:bodyPr/>
            <a:lstStyle/>
            <a:p/>
          </p:txBody>
        </p:sp>
        <p:sp>
          <p:nvSpPr>
            <p:cNvPr id="77" name="pl77"/>
            <p:cNvSpPr/>
            <p:nvPr/>
          </p:nvSpPr>
          <p:spPr>
            <a:xfrm>
              <a:off x="1430754" y="2343382"/>
              <a:ext cx="6649990" cy="577130"/>
            </a:xfrm>
            <a:custGeom>
              <a:avLst/>
              <a:pathLst>
                <a:path w="6649990" h="577130">
                  <a:moveTo>
                    <a:pt x="0" y="515295"/>
                  </a:moveTo>
                  <a:lnTo>
                    <a:pt x="265999" y="453459"/>
                  </a:lnTo>
                  <a:lnTo>
                    <a:pt x="531999" y="371012"/>
                  </a:lnTo>
                  <a:lnTo>
                    <a:pt x="797998" y="309177"/>
                  </a:lnTo>
                  <a:lnTo>
                    <a:pt x="1063998" y="226729"/>
                  </a:lnTo>
                  <a:lnTo>
                    <a:pt x="1329998" y="226729"/>
                  </a:lnTo>
                  <a:lnTo>
                    <a:pt x="1595997" y="226729"/>
                  </a:lnTo>
                  <a:lnTo>
                    <a:pt x="1861997" y="206118"/>
                  </a:lnTo>
                  <a:lnTo>
                    <a:pt x="2127996" y="453459"/>
                  </a:lnTo>
                  <a:lnTo>
                    <a:pt x="2393996" y="206118"/>
                  </a:lnTo>
                  <a:lnTo>
                    <a:pt x="2659996" y="0"/>
                  </a:lnTo>
                  <a:lnTo>
                    <a:pt x="2925995" y="206118"/>
                  </a:lnTo>
                  <a:lnTo>
                    <a:pt x="3191995" y="329788"/>
                  </a:lnTo>
                  <a:lnTo>
                    <a:pt x="3457995" y="453459"/>
                  </a:lnTo>
                  <a:lnTo>
                    <a:pt x="3723994" y="577130"/>
                  </a:lnTo>
                  <a:lnTo>
                    <a:pt x="3989994" y="453459"/>
                  </a:lnTo>
                  <a:lnTo>
                    <a:pt x="4255993" y="494683"/>
                  </a:lnTo>
                  <a:lnTo>
                    <a:pt x="4521993" y="453459"/>
                  </a:lnTo>
                  <a:lnTo>
                    <a:pt x="4787993" y="432847"/>
                  </a:lnTo>
                  <a:lnTo>
                    <a:pt x="5053992" y="391624"/>
                  </a:lnTo>
                  <a:lnTo>
                    <a:pt x="5319992" y="371012"/>
                  </a:lnTo>
                  <a:lnTo>
                    <a:pt x="5585991" y="329788"/>
                  </a:lnTo>
                  <a:lnTo>
                    <a:pt x="5851991" y="309177"/>
                  </a:lnTo>
                  <a:lnTo>
                    <a:pt x="6117991" y="267953"/>
                  </a:lnTo>
                  <a:lnTo>
                    <a:pt x="6383990" y="185506"/>
                  </a:lnTo>
                  <a:lnTo>
                    <a:pt x="6649990" y="164894"/>
                  </a:lnTo>
                </a:path>
              </a:pathLst>
            </a:custGeom>
            <a:ln w="27101" cap="flat">
              <a:solidFill>
                <a:srgbClr val="0058AB">
                  <a:alpha val="100000"/>
                </a:srgbClr>
              </a:solidFill>
              <a:prstDash val="solid"/>
              <a:round/>
            </a:ln>
          </p:spPr>
          <p:txBody>
            <a:bodyPr/>
            <a:lstStyle/>
            <a:p/>
          </p:txBody>
        </p:sp>
        <p:sp>
          <p:nvSpPr>
            <p:cNvPr id="78" name="pl78"/>
            <p:cNvSpPr/>
            <p:nvPr/>
          </p:nvSpPr>
          <p:spPr>
            <a:xfrm>
              <a:off x="1430754" y="2776230"/>
              <a:ext cx="6649990" cy="432847"/>
            </a:xfrm>
            <a:custGeom>
              <a:avLst/>
              <a:pathLst>
                <a:path w="6649990" h="432847">
                  <a:moveTo>
                    <a:pt x="0" y="391624"/>
                  </a:moveTo>
                  <a:lnTo>
                    <a:pt x="265999" y="309177"/>
                  </a:lnTo>
                  <a:lnTo>
                    <a:pt x="531999" y="247341"/>
                  </a:lnTo>
                  <a:lnTo>
                    <a:pt x="797998" y="164894"/>
                  </a:lnTo>
                  <a:lnTo>
                    <a:pt x="1063998" y="103059"/>
                  </a:lnTo>
                  <a:lnTo>
                    <a:pt x="1329998" y="123670"/>
                  </a:lnTo>
                  <a:lnTo>
                    <a:pt x="1595997" y="164894"/>
                  </a:lnTo>
                  <a:lnTo>
                    <a:pt x="1861997" y="41223"/>
                  </a:lnTo>
                  <a:lnTo>
                    <a:pt x="2127996" y="103059"/>
                  </a:lnTo>
                  <a:lnTo>
                    <a:pt x="2393996" y="164894"/>
                  </a:lnTo>
                  <a:lnTo>
                    <a:pt x="2659996" y="20611"/>
                  </a:lnTo>
                  <a:lnTo>
                    <a:pt x="2925995" y="41223"/>
                  </a:lnTo>
                  <a:lnTo>
                    <a:pt x="3191995" y="164894"/>
                  </a:lnTo>
                  <a:lnTo>
                    <a:pt x="3457995" y="309177"/>
                  </a:lnTo>
                  <a:lnTo>
                    <a:pt x="3723994" y="432847"/>
                  </a:lnTo>
                  <a:lnTo>
                    <a:pt x="3989994" y="350400"/>
                  </a:lnTo>
                  <a:lnTo>
                    <a:pt x="4255993" y="371012"/>
                  </a:lnTo>
                  <a:lnTo>
                    <a:pt x="4521993" y="329788"/>
                  </a:lnTo>
                  <a:lnTo>
                    <a:pt x="4787993" y="288565"/>
                  </a:lnTo>
                  <a:lnTo>
                    <a:pt x="5053992" y="247341"/>
                  </a:lnTo>
                  <a:lnTo>
                    <a:pt x="5319992" y="226729"/>
                  </a:lnTo>
                  <a:lnTo>
                    <a:pt x="5585991" y="185506"/>
                  </a:lnTo>
                  <a:lnTo>
                    <a:pt x="5851991" y="144282"/>
                  </a:lnTo>
                  <a:lnTo>
                    <a:pt x="6117991" y="103059"/>
                  </a:lnTo>
                  <a:lnTo>
                    <a:pt x="6383990" y="41223"/>
                  </a:lnTo>
                  <a:lnTo>
                    <a:pt x="6649990" y="0"/>
                  </a:lnTo>
                </a:path>
              </a:pathLst>
            </a:custGeom>
            <a:ln w="27101" cap="flat">
              <a:solidFill>
                <a:srgbClr val="F26A21">
                  <a:alpha val="100000"/>
                </a:srgbClr>
              </a:solidFill>
              <a:prstDash val="solid"/>
              <a:round/>
            </a:ln>
          </p:spPr>
          <p:txBody>
            <a:bodyPr/>
            <a:lstStyle/>
            <a:p/>
          </p:txBody>
        </p:sp>
        <p:sp>
          <p:nvSpPr>
            <p:cNvPr id="79" name="tx79"/>
            <p:cNvSpPr/>
            <p:nvPr/>
          </p:nvSpPr>
          <p:spPr>
            <a:xfrm>
              <a:off x="1370464" y="270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2700462"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403046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5360458"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424457"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690456"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6956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222456"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488455"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8" name="tx88"/>
            <p:cNvSpPr/>
            <p:nvPr/>
          </p:nvSpPr>
          <p:spPr>
            <a:xfrm>
              <a:off x="7754455"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9" name="tx89"/>
            <p:cNvSpPr/>
            <p:nvPr/>
          </p:nvSpPr>
          <p:spPr>
            <a:xfrm>
              <a:off x="802045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0" name="tx90"/>
            <p:cNvSpPr/>
            <p:nvPr/>
          </p:nvSpPr>
          <p:spPr>
            <a:xfrm>
              <a:off x="1370464"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91" name="tx91"/>
            <p:cNvSpPr/>
            <p:nvPr/>
          </p:nvSpPr>
          <p:spPr>
            <a:xfrm>
              <a:off x="2700462"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2" name="tx92"/>
            <p:cNvSpPr/>
            <p:nvPr/>
          </p:nvSpPr>
          <p:spPr>
            <a:xfrm>
              <a:off x="4030460"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3" name="tx93"/>
            <p:cNvSpPr/>
            <p:nvPr/>
          </p:nvSpPr>
          <p:spPr>
            <a:xfrm>
              <a:off x="5360458"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4" name="tx94"/>
            <p:cNvSpPr/>
            <p:nvPr/>
          </p:nvSpPr>
          <p:spPr>
            <a:xfrm>
              <a:off x="6424457" y="3076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53</a:t>
              </a:r>
            </a:p>
          </p:txBody>
        </p:sp>
        <p:sp>
          <p:nvSpPr>
            <p:cNvPr id="95" name="tx95"/>
            <p:cNvSpPr/>
            <p:nvPr/>
          </p:nvSpPr>
          <p:spPr>
            <a:xfrm>
              <a:off x="6690456"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6" name="tx96"/>
            <p:cNvSpPr/>
            <p:nvPr/>
          </p:nvSpPr>
          <p:spPr>
            <a:xfrm>
              <a:off x="6956456"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7" name="tx97"/>
            <p:cNvSpPr/>
            <p:nvPr/>
          </p:nvSpPr>
          <p:spPr>
            <a:xfrm>
              <a:off x="7222456"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8" name="tx98"/>
            <p:cNvSpPr/>
            <p:nvPr/>
          </p:nvSpPr>
          <p:spPr>
            <a:xfrm>
              <a:off x="7488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9" name="tx99"/>
            <p:cNvSpPr/>
            <p:nvPr/>
          </p:nvSpPr>
          <p:spPr>
            <a:xfrm>
              <a:off x="7754455"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100" name="tx100"/>
            <p:cNvSpPr/>
            <p:nvPr/>
          </p:nvSpPr>
          <p:spPr>
            <a:xfrm>
              <a:off x="8020454"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101" name="tx101"/>
            <p:cNvSpPr/>
            <p:nvPr/>
          </p:nvSpPr>
          <p:spPr>
            <a:xfrm>
              <a:off x="1340319" y="3904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2" name="tx102"/>
            <p:cNvSpPr/>
            <p:nvPr/>
          </p:nvSpPr>
          <p:spPr>
            <a:xfrm>
              <a:off x="2700462" y="39582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03" name="tx103"/>
            <p:cNvSpPr/>
            <p:nvPr/>
          </p:nvSpPr>
          <p:spPr>
            <a:xfrm>
              <a:off x="4030460" y="400309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4" name="tx104"/>
            <p:cNvSpPr/>
            <p:nvPr/>
          </p:nvSpPr>
          <p:spPr>
            <a:xfrm>
              <a:off x="5330313" y="38730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5" name="tx105"/>
            <p:cNvSpPr/>
            <p:nvPr/>
          </p:nvSpPr>
          <p:spPr>
            <a:xfrm>
              <a:off x="6394312" y="3879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6" name="tx106"/>
            <p:cNvSpPr/>
            <p:nvPr/>
          </p:nvSpPr>
          <p:spPr>
            <a:xfrm>
              <a:off x="6660311" y="38837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7" name="tx107"/>
            <p:cNvSpPr/>
            <p:nvPr/>
          </p:nvSpPr>
          <p:spPr>
            <a:xfrm>
              <a:off x="6926311" y="38925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8" name="tx108"/>
            <p:cNvSpPr/>
            <p:nvPr/>
          </p:nvSpPr>
          <p:spPr>
            <a:xfrm>
              <a:off x="7192311" y="38971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09" name="tx109"/>
            <p:cNvSpPr/>
            <p:nvPr/>
          </p:nvSpPr>
          <p:spPr>
            <a:xfrm>
              <a:off x="7458310" y="39078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10" name="tx110"/>
            <p:cNvSpPr/>
            <p:nvPr/>
          </p:nvSpPr>
          <p:spPr>
            <a:xfrm>
              <a:off x="7724310" y="39314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1" name="tx111"/>
            <p:cNvSpPr/>
            <p:nvPr/>
          </p:nvSpPr>
          <p:spPr>
            <a:xfrm>
              <a:off x="7990310" y="39367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12" name="tx112"/>
            <p:cNvSpPr/>
            <p:nvPr/>
          </p:nvSpPr>
          <p:spPr>
            <a:xfrm>
              <a:off x="1370464" y="366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 name="tx113"/>
            <p:cNvSpPr/>
            <p:nvPr/>
          </p:nvSpPr>
          <p:spPr>
            <a:xfrm>
              <a:off x="2700462" y="3765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4030460" y="3815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5" name="tx115"/>
            <p:cNvSpPr/>
            <p:nvPr/>
          </p:nvSpPr>
          <p:spPr>
            <a:xfrm>
              <a:off x="5360458" y="3580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6" name="tx116"/>
            <p:cNvSpPr/>
            <p:nvPr/>
          </p:nvSpPr>
          <p:spPr>
            <a:xfrm>
              <a:off x="6424457" y="359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7" name="tx117"/>
            <p:cNvSpPr/>
            <p:nvPr/>
          </p:nvSpPr>
          <p:spPr>
            <a:xfrm>
              <a:off x="6690456" y="36048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8" name="tx118"/>
            <p:cNvSpPr/>
            <p:nvPr/>
          </p:nvSpPr>
          <p:spPr>
            <a:xfrm>
              <a:off x="6956456" y="3624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9" name="tx119"/>
            <p:cNvSpPr/>
            <p:nvPr/>
          </p:nvSpPr>
          <p:spPr>
            <a:xfrm>
              <a:off x="7222456" y="3638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20" name="tx120"/>
            <p:cNvSpPr/>
            <p:nvPr/>
          </p:nvSpPr>
          <p:spPr>
            <a:xfrm>
              <a:off x="7488455" y="3659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21" name="tx121"/>
            <p:cNvSpPr/>
            <p:nvPr/>
          </p:nvSpPr>
          <p:spPr>
            <a:xfrm>
              <a:off x="7754455" y="369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22" name="tx122"/>
            <p:cNvSpPr/>
            <p:nvPr/>
          </p:nvSpPr>
          <p:spPr>
            <a:xfrm>
              <a:off x="8020454" y="37161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23" name="tx123"/>
            <p:cNvSpPr/>
            <p:nvPr/>
          </p:nvSpPr>
          <p:spPr>
            <a:xfrm>
              <a:off x="1340319" y="352450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177</a:t>
              </a:r>
            </a:p>
          </p:txBody>
        </p:sp>
        <p:sp>
          <p:nvSpPr>
            <p:cNvPr id="124" name="tx124"/>
            <p:cNvSpPr/>
            <p:nvPr/>
          </p:nvSpPr>
          <p:spPr>
            <a:xfrm>
              <a:off x="2670317" y="36130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a:t>
              </a:r>
            </a:p>
          </p:txBody>
        </p:sp>
        <p:sp>
          <p:nvSpPr>
            <p:cNvPr id="125" name="tx125"/>
            <p:cNvSpPr/>
            <p:nvPr/>
          </p:nvSpPr>
          <p:spPr>
            <a:xfrm>
              <a:off x="4000315" y="36236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26" name="tx126"/>
            <p:cNvSpPr/>
            <p:nvPr/>
          </p:nvSpPr>
          <p:spPr>
            <a:xfrm>
              <a:off x="5330313" y="34129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27" name="tx127"/>
            <p:cNvSpPr/>
            <p:nvPr/>
          </p:nvSpPr>
          <p:spPr>
            <a:xfrm>
              <a:off x="6394312" y="34387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28" name="tx128"/>
            <p:cNvSpPr/>
            <p:nvPr/>
          </p:nvSpPr>
          <p:spPr>
            <a:xfrm>
              <a:off x="6660311" y="34428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207</a:t>
              </a:r>
            </a:p>
          </p:txBody>
        </p:sp>
        <p:sp>
          <p:nvSpPr>
            <p:cNvPr id="129" name="tx129"/>
            <p:cNvSpPr/>
            <p:nvPr/>
          </p:nvSpPr>
          <p:spPr>
            <a:xfrm>
              <a:off x="6926311" y="3461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200</a:t>
              </a:r>
            </a:p>
          </p:txBody>
        </p:sp>
        <p:sp>
          <p:nvSpPr>
            <p:cNvPr id="130" name="tx130"/>
            <p:cNvSpPr/>
            <p:nvPr/>
          </p:nvSpPr>
          <p:spPr>
            <a:xfrm>
              <a:off x="7192311" y="34812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31" name="tx131"/>
            <p:cNvSpPr/>
            <p:nvPr/>
          </p:nvSpPr>
          <p:spPr>
            <a:xfrm>
              <a:off x="7458310" y="35010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32" name="tx132"/>
            <p:cNvSpPr/>
            <p:nvPr/>
          </p:nvSpPr>
          <p:spPr>
            <a:xfrm>
              <a:off x="7724310" y="35341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33" name="tx133"/>
            <p:cNvSpPr/>
            <p:nvPr/>
          </p:nvSpPr>
          <p:spPr>
            <a:xfrm>
              <a:off x="7990310" y="35565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165</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5273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9907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577692" y="24542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8" name="tx138"/>
            <p:cNvSpPr/>
            <p:nvPr/>
          </p:nvSpPr>
          <p:spPr>
            <a:xfrm>
              <a:off x="577692" y="19176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6" name="tx156"/>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6" name="tx166"/>
            <p:cNvSpPr/>
            <p:nvPr/>
          </p:nvSpPr>
          <p:spPr>
            <a:xfrm>
              <a:off x="966584"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2000-2025</a:t>
              </a:r>
            </a:p>
          </p:txBody>
        </p:sp>
        <p:sp>
          <p:nvSpPr>
            <p:cNvPr id="167" name="pl167"/>
            <p:cNvSpPr/>
            <p:nvPr/>
          </p:nvSpPr>
          <p:spPr>
            <a:xfrm>
              <a:off x="21373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898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4423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0949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635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6161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26866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9211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4837237" cy="119033"/>
            </a:xfrm>
            <a:prstGeom prst="rect">
              <a:avLst/>
            </a:prstGeom>
            <a:solidFill>
              <a:srgbClr val="1CABE2">
                <a:alpha val="85098"/>
              </a:srgbClr>
            </a:solidFill>
          </p:spPr>
          <p:txBody>
            <a:bodyPr/>
            <a:lstStyle/>
            <a:p/>
          </p:txBody>
        </p:sp>
        <p:sp>
          <p:nvSpPr>
            <p:cNvPr id="180" name="rc180"/>
            <p:cNvSpPr/>
            <p:nvPr/>
          </p:nvSpPr>
          <p:spPr>
            <a:xfrm>
              <a:off x="1311054" y="5577352"/>
              <a:ext cx="3551333" cy="119033"/>
            </a:xfrm>
            <a:prstGeom prst="rect">
              <a:avLst/>
            </a:prstGeom>
            <a:solidFill>
              <a:srgbClr val="1CABE2">
                <a:alpha val="85098"/>
              </a:srgbClr>
            </a:solidFill>
          </p:spPr>
          <p:txBody>
            <a:bodyPr/>
            <a:lstStyle/>
            <a:p/>
          </p:txBody>
        </p:sp>
        <p:sp>
          <p:nvSpPr>
            <p:cNvPr id="181" name="rc181"/>
            <p:cNvSpPr/>
            <p:nvPr/>
          </p:nvSpPr>
          <p:spPr>
            <a:xfrm>
              <a:off x="1311054" y="5428560"/>
              <a:ext cx="3418237" cy="119033"/>
            </a:xfrm>
            <a:prstGeom prst="rect">
              <a:avLst/>
            </a:prstGeom>
            <a:solidFill>
              <a:srgbClr val="1CABE2">
                <a:alpha val="85098"/>
              </a:srgbClr>
            </a:solidFill>
          </p:spPr>
          <p:txBody>
            <a:bodyPr/>
            <a:lstStyle/>
            <a:p/>
          </p:txBody>
        </p:sp>
        <p:sp>
          <p:nvSpPr>
            <p:cNvPr id="182" name="rc182"/>
            <p:cNvSpPr/>
            <p:nvPr/>
          </p:nvSpPr>
          <p:spPr>
            <a:xfrm>
              <a:off x="6148292" y="5726143"/>
              <a:ext cx="2052152" cy="119033"/>
            </a:xfrm>
            <a:prstGeom prst="rect">
              <a:avLst/>
            </a:prstGeom>
            <a:solidFill>
              <a:srgbClr val="B3B3B3">
                <a:alpha val="85098"/>
              </a:srgbClr>
            </a:solidFill>
          </p:spPr>
          <p:txBody>
            <a:bodyPr/>
            <a:lstStyle/>
            <a:p/>
          </p:txBody>
        </p:sp>
        <p:sp>
          <p:nvSpPr>
            <p:cNvPr id="183" name="rc183"/>
            <p:cNvSpPr/>
            <p:nvPr/>
          </p:nvSpPr>
          <p:spPr>
            <a:xfrm>
              <a:off x="4862387" y="5577352"/>
              <a:ext cx="2161682" cy="119033"/>
            </a:xfrm>
            <a:prstGeom prst="rect">
              <a:avLst/>
            </a:prstGeom>
            <a:solidFill>
              <a:srgbClr val="B3B3B3">
                <a:alpha val="85098"/>
              </a:srgbClr>
            </a:solidFill>
          </p:spPr>
          <p:txBody>
            <a:bodyPr/>
            <a:lstStyle/>
            <a:p/>
          </p:txBody>
        </p:sp>
        <p:sp>
          <p:nvSpPr>
            <p:cNvPr id="184" name="rc184"/>
            <p:cNvSpPr/>
            <p:nvPr/>
          </p:nvSpPr>
          <p:spPr>
            <a:xfrm>
              <a:off x="4729292" y="5428560"/>
              <a:ext cx="2019861" cy="119033"/>
            </a:xfrm>
            <a:prstGeom prst="rect">
              <a:avLst/>
            </a:prstGeom>
            <a:solidFill>
              <a:srgbClr val="B3B3B3">
                <a:alpha val="85098"/>
              </a:srgbClr>
            </a:solidFill>
          </p:spPr>
          <p:txBody>
            <a:bodyPr/>
            <a:lstStyle/>
            <a:p/>
          </p:txBody>
        </p:sp>
        <p:sp>
          <p:nvSpPr>
            <p:cNvPr id="185" name="tx185"/>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208.4</a:t>
              </a:r>
            </a:p>
          </p:txBody>
        </p:sp>
        <p:sp>
          <p:nvSpPr>
            <p:cNvPr id="186" name="tx186"/>
            <p:cNvSpPr/>
            <p:nvPr/>
          </p:nvSpPr>
          <p:spPr>
            <a:xfrm>
              <a:off x="7168751"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172.9</a:t>
              </a:r>
            </a:p>
          </p:txBody>
        </p:sp>
        <p:sp>
          <p:nvSpPr>
            <p:cNvPr id="187" name="tx187"/>
            <p:cNvSpPr/>
            <p:nvPr/>
          </p:nvSpPr>
          <p:spPr>
            <a:xfrm>
              <a:off x="689383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164.5</a:t>
              </a:r>
            </a:p>
          </p:txBody>
        </p:sp>
        <p:sp>
          <p:nvSpPr>
            <p:cNvPr id="188" name="tx188"/>
            <p:cNvSpPr/>
            <p:nvPr/>
          </p:nvSpPr>
          <p:spPr>
            <a:xfrm>
              <a:off x="358499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146.4</a:t>
              </a:r>
            </a:p>
          </p:txBody>
        </p:sp>
        <p:sp>
          <p:nvSpPr>
            <p:cNvPr id="189" name="tx189"/>
            <p:cNvSpPr/>
            <p:nvPr/>
          </p:nvSpPr>
          <p:spPr>
            <a:xfrm>
              <a:off x="294203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107.4</a:t>
              </a:r>
            </a:p>
          </p:txBody>
        </p:sp>
        <p:sp>
          <p:nvSpPr>
            <p:cNvPr id="190" name="tx190"/>
            <p:cNvSpPr/>
            <p:nvPr/>
          </p:nvSpPr>
          <p:spPr>
            <a:xfrm>
              <a:off x="287549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103.4</a:t>
              </a:r>
            </a:p>
          </p:txBody>
        </p:sp>
        <p:sp>
          <p:nvSpPr>
            <p:cNvPr id="191" name="tx191"/>
            <p:cNvSpPr/>
            <p:nvPr/>
          </p:nvSpPr>
          <p:spPr>
            <a:xfrm>
              <a:off x="706184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62.1</a:t>
              </a:r>
            </a:p>
          </p:txBody>
        </p:sp>
        <p:sp>
          <p:nvSpPr>
            <p:cNvPr id="192" name="tx192"/>
            <p:cNvSpPr/>
            <p:nvPr/>
          </p:nvSpPr>
          <p:spPr>
            <a:xfrm>
              <a:off x="583070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65.4</a:t>
              </a:r>
            </a:p>
          </p:txBody>
        </p:sp>
        <p:sp>
          <p:nvSpPr>
            <p:cNvPr id="193" name="tx193"/>
            <p:cNvSpPr/>
            <p:nvPr/>
          </p:nvSpPr>
          <p:spPr>
            <a:xfrm>
              <a:off x="562669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61.1</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83930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9" name="tx199"/>
            <p:cNvSpPr/>
            <p:nvPr/>
          </p:nvSpPr>
          <p:spPr>
            <a:xfrm>
              <a:off x="445299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0" name="tx200"/>
            <p:cNvSpPr/>
            <p:nvPr/>
          </p:nvSpPr>
          <p:spPr>
            <a:xfrm>
              <a:off x="610553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1" name="tx201"/>
            <p:cNvSpPr/>
            <p:nvPr/>
          </p:nvSpPr>
          <p:spPr>
            <a:xfrm>
              <a:off x="775806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2" name="tx202"/>
            <p:cNvSpPr/>
            <p:nvPr/>
          </p:nvSpPr>
          <p:spPr>
            <a:xfrm>
              <a:off x="3404758"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3" name="tx203"/>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5" name="tx205"/>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Guinée.
En 2025, la couverture vaccinale contre la diphtérie, le tétanos et la coqueluche (DTC1) en Guinée est restée relativement stable, avec une variation inférieure à 1 %, à 78 %. Le nombre d’enfants n’ayant reçu aucune dose de vaccin DTC (enfants n’ayant reçu aucune dose) a diminué, passant de 107 000 en 2024 à 103 000 en 2025.
La couverture vaccinale DTC3 a augmenté pour atteindre 65 % en 2025, laissant 165 000 enfants exposés à des maladies évitables par la vaccination.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vaccinale pour le DTP1 était de 78 % et celui pour le DTP3 de 65 %, ce qui signifie que 165 000 enfants n'étaient pas vaccinés ou l'étaient insuffisamment, dont 103 000 n'avaient reçu aucune dose et 61 000 ne bénéficiaient que d'une protection partielle.</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57315"/>
              <a:ext cx="3397293" cy="587638"/>
            </a:xfrm>
            <a:custGeom>
              <a:avLst/>
              <a:pathLst>
                <a:path w="3397293" h="587638">
                  <a:moveTo>
                    <a:pt x="0" y="524677"/>
                  </a:moveTo>
                  <a:lnTo>
                    <a:pt x="135891" y="461716"/>
                  </a:lnTo>
                  <a:lnTo>
                    <a:pt x="271783" y="377767"/>
                  </a:lnTo>
                  <a:lnTo>
                    <a:pt x="407675" y="314806"/>
                  </a:lnTo>
                  <a:lnTo>
                    <a:pt x="543566" y="230858"/>
                  </a:lnTo>
                  <a:lnTo>
                    <a:pt x="679458" y="230858"/>
                  </a:lnTo>
                  <a:lnTo>
                    <a:pt x="815350" y="230858"/>
                  </a:lnTo>
                  <a:lnTo>
                    <a:pt x="951242" y="209870"/>
                  </a:lnTo>
                  <a:lnTo>
                    <a:pt x="1087133" y="461716"/>
                  </a:lnTo>
                  <a:lnTo>
                    <a:pt x="1223025" y="209870"/>
                  </a:lnTo>
                  <a:lnTo>
                    <a:pt x="1358917" y="0"/>
                  </a:lnTo>
                  <a:lnTo>
                    <a:pt x="1494809" y="209870"/>
                  </a:lnTo>
                  <a:lnTo>
                    <a:pt x="1630700" y="335793"/>
                  </a:lnTo>
                  <a:lnTo>
                    <a:pt x="1766592" y="461716"/>
                  </a:lnTo>
                  <a:lnTo>
                    <a:pt x="1902484" y="587638"/>
                  </a:lnTo>
                  <a:lnTo>
                    <a:pt x="2038375" y="461716"/>
                  </a:lnTo>
                  <a:lnTo>
                    <a:pt x="2174267" y="503690"/>
                  </a:lnTo>
                  <a:lnTo>
                    <a:pt x="2310159" y="461716"/>
                  </a:lnTo>
                  <a:lnTo>
                    <a:pt x="2446051" y="440728"/>
                  </a:lnTo>
                  <a:lnTo>
                    <a:pt x="2581942" y="398754"/>
                  </a:lnTo>
                  <a:lnTo>
                    <a:pt x="2717834" y="377767"/>
                  </a:lnTo>
                  <a:lnTo>
                    <a:pt x="2853726" y="335793"/>
                  </a:lnTo>
                  <a:lnTo>
                    <a:pt x="2989618" y="314806"/>
                  </a:lnTo>
                  <a:lnTo>
                    <a:pt x="3125509" y="272832"/>
                  </a:lnTo>
                  <a:lnTo>
                    <a:pt x="3261401" y="188883"/>
                  </a:lnTo>
                  <a:lnTo>
                    <a:pt x="3397293" y="16789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62251"/>
              <a:ext cx="3397293" cy="503690"/>
            </a:xfrm>
            <a:custGeom>
              <a:avLst/>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57315"/>
              <a:ext cx="3397293" cy="587638"/>
            </a:xfrm>
            <a:custGeom>
              <a:avLst/>
              <a:pathLst>
                <a:path w="3397293" h="587638">
                  <a:moveTo>
                    <a:pt x="0" y="524677"/>
                  </a:moveTo>
                  <a:lnTo>
                    <a:pt x="135891" y="461716"/>
                  </a:lnTo>
                  <a:lnTo>
                    <a:pt x="271783" y="377767"/>
                  </a:lnTo>
                  <a:lnTo>
                    <a:pt x="407675" y="314806"/>
                  </a:lnTo>
                  <a:lnTo>
                    <a:pt x="543566" y="230858"/>
                  </a:lnTo>
                  <a:lnTo>
                    <a:pt x="679458" y="230858"/>
                  </a:lnTo>
                  <a:lnTo>
                    <a:pt x="815350" y="230858"/>
                  </a:lnTo>
                  <a:lnTo>
                    <a:pt x="951242" y="209870"/>
                  </a:lnTo>
                  <a:lnTo>
                    <a:pt x="1087133" y="461716"/>
                  </a:lnTo>
                  <a:lnTo>
                    <a:pt x="1223025" y="209870"/>
                  </a:lnTo>
                  <a:lnTo>
                    <a:pt x="1358917" y="0"/>
                  </a:lnTo>
                  <a:lnTo>
                    <a:pt x="1494809" y="209870"/>
                  </a:lnTo>
                  <a:lnTo>
                    <a:pt x="1630700" y="335793"/>
                  </a:lnTo>
                  <a:lnTo>
                    <a:pt x="1766592" y="461716"/>
                  </a:lnTo>
                  <a:lnTo>
                    <a:pt x="1902484" y="587638"/>
                  </a:lnTo>
                  <a:lnTo>
                    <a:pt x="2038375" y="461716"/>
                  </a:lnTo>
                  <a:lnTo>
                    <a:pt x="2174267" y="503690"/>
                  </a:lnTo>
                  <a:lnTo>
                    <a:pt x="2310159" y="461716"/>
                  </a:lnTo>
                  <a:lnTo>
                    <a:pt x="2446051" y="440728"/>
                  </a:lnTo>
                  <a:lnTo>
                    <a:pt x="2581942" y="398754"/>
                  </a:lnTo>
                  <a:lnTo>
                    <a:pt x="2717834" y="377767"/>
                  </a:lnTo>
                  <a:lnTo>
                    <a:pt x="2853726" y="335793"/>
                  </a:lnTo>
                  <a:lnTo>
                    <a:pt x="2989618" y="314806"/>
                  </a:lnTo>
                  <a:lnTo>
                    <a:pt x="3125509" y="272832"/>
                  </a:lnTo>
                  <a:lnTo>
                    <a:pt x="3261401" y="188883"/>
                  </a:lnTo>
                  <a:lnTo>
                    <a:pt x="3397293" y="16789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60470"/>
            </a:xfrm>
            <a:custGeom>
              <a:avLst/>
              <a:pathLst>
                <a:path w="0" h="860470">
                  <a:moveTo>
                    <a:pt x="0" y="0"/>
                  </a:moveTo>
                  <a:lnTo>
                    <a:pt x="0" y="8604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734548"/>
            </a:xfrm>
            <a:custGeom>
              <a:avLst/>
              <a:pathLst>
                <a:path w="0" h="734548">
                  <a:moveTo>
                    <a:pt x="0" y="0"/>
                  </a:moveTo>
                  <a:lnTo>
                    <a:pt x="0" y="73454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2" name="pl32"/>
            <p:cNvSpPr/>
            <p:nvPr/>
          </p:nvSpPr>
          <p:spPr>
            <a:xfrm>
              <a:off x="1120965" y="2157315"/>
              <a:ext cx="3397293" cy="587638"/>
            </a:xfrm>
            <a:custGeom>
              <a:avLst/>
              <a:pathLst>
                <a:path w="3397293" h="587638">
                  <a:moveTo>
                    <a:pt x="0" y="524677"/>
                  </a:moveTo>
                  <a:lnTo>
                    <a:pt x="135891" y="461716"/>
                  </a:lnTo>
                  <a:lnTo>
                    <a:pt x="271783" y="377767"/>
                  </a:lnTo>
                  <a:lnTo>
                    <a:pt x="407675" y="314806"/>
                  </a:lnTo>
                  <a:lnTo>
                    <a:pt x="543566" y="230858"/>
                  </a:lnTo>
                  <a:lnTo>
                    <a:pt x="679458" y="230858"/>
                  </a:lnTo>
                  <a:lnTo>
                    <a:pt x="815350" y="230858"/>
                  </a:lnTo>
                  <a:lnTo>
                    <a:pt x="951242" y="209870"/>
                  </a:lnTo>
                  <a:lnTo>
                    <a:pt x="1087133" y="461716"/>
                  </a:lnTo>
                  <a:lnTo>
                    <a:pt x="1223025" y="209870"/>
                  </a:lnTo>
                  <a:lnTo>
                    <a:pt x="1358917" y="0"/>
                  </a:lnTo>
                  <a:lnTo>
                    <a:pt x="1494809" y="209870"/>
                  </a:lnTo>
                  <a:lnTo>
                    <a:pt x="1630700" y="335793"/>
                  </a:lnTo>
                  <a:lnTo>
                    <a:pt x="1766592" y="461716"/>
                  </a:lnTo>
                  <a:lnTo>
                    <a:pt x="1902484" y="587638"/>
                  </a:lnTo>
                  <a:lnTo>
                    <a:pt x="2038375" y="461716"/>
                  </a:lnTo>
                  <a:lnTo>
                    <a:pt x="2174267" y="503690"/>
                  </a:lnTo>
                  <a:lnTo>
                    <a:pt x="2310159" y="461716"/>
                  </a:lnTo>
                  <a:lnTo>
                    <a:pt x="2446051" y="440728"/>
                  </a:lnTo>
                  <a:lnTo>
                    <a:pt x="2581942" y="398754"/>
                  </a:lnTo>
                  <a:lnTo>
                    <a:pt x="2717834" y="377767"/>
                  </a:lnTo>
                  <a:lnTo>
                    <a:pt x="2853726" y="335793"/>
                  </a:lnTo>
                  <a:lnTo>
                    <a:pt x="2989618" y="314806"/>
                  </a:lnTo>
                  <a:lnTo>
                    <a:pt x="3125509" y="272832"/>
                  </a:lnTo>
                  <a:lnTo>
                    <a:pt x="3261401" y="188883"/>
                  </a:lnTo>
                  <a:lnTo>
                    <a:pt x="3397293" y="16789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22076"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1414185"/>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Guinée, 2000-2025</a:t>
              </a:r>
            </a:p>
          </p:txBody>
        </p:sp>
        <p:sp>
          <p:nvSpPr>
            <p:cNvPr id="63" name="pl63"/>
            <p:cNvSpPr/>
            <p:nvPr/>
          </p:nvSpPr>
          <p:spPr>
            <a:xfrm>
              <a:off x="5267799" y="40469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231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994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75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518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28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5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11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87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5637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3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6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82338"/>
              <a:ext cx="3397293" cy="1186578"/>
            </a:xfrm>
            <a:custGeom>
              <a:avLst/>
              <a:pathLst>
                <a:path w="3397293" h="1186578">
                  <a:moveTo>
                    <a:pt x="0" y="1059444"/>
                  </a:moveTo>
                  <a:lnTo>
                    <a:pt x="135891" y="932311"/>
                  </a:lnTo>
                  <a:lnTo>
                    <a:pt x="271783" y="762800"/>
                  </a:lnTo>
                  <a:lnTo>
                    <a:pt x="407675" y="635666"/>
                  </a:lnTo>
                  <a:lnTo>
                    <a:pt x="543566" y="466155"/>
                  </a:lnTo>
                  <a:lnTo>
                    <a:pt x="679458" y="466155"/>
                  </a:lnTo>
                  <a:lnTo>
                    <a:pt x="815350" y="466155"/>
                  </a:lnTo>
                  <a:lnTo>
                    <a:pt x="951242" y="423777"/>
                  </a:lnTo>
                  <a:lnTo>
                    <a:pt x="1087133" y="932311"/>
                  </a:lnTo>
                  <a:lnTo>
                    <a:pt x="1223025" y="423777"/>
                  </a:lnTo>
                  <a:lnTo>
                    <a:pt x="1358917" y="0"/>
                  </a:lnTo>
                  <a:lnTo>
                    <a:pt x="1494809" y="423777"/>
                  </a:lnTo>
                  <a:lnTo>
                    <a:pt x="1630700" y="678044"/>
                  </a:lnTo>
                  <a:lnTo>
                    <a:pt x="1766592" y="932311"/>
                  </a:lnTo>
                  <a:lnTo>
                    <a:pt x="1902484" y="1186578"/>
                  </a:lnTo>
                  <a:lnTo>
                    <a:pt x="2038375" y="932311"/>
                  </a:lnTo>
                  <a:lnTo>
                    <a:pt x="2174267" y="1017066"/>
                  </a:lnTo>
                  <a:lnTo>
                    <a:pt x="2310159" y="932311"/>
                  </a:lnTo>
                  <a:lnTo>
                    <a:pt x="2446051" y="889933"/>
                  </a:lnTo>
                  <a:lnTo>
                    <a:pt x="2581942" y="805177"/>
                  </a:lnTo>
                  <a:lnTo>
                    <a:pt x="2717834" y="762800"/>
                  </a:lnTo>
                  <a:lnTo>
                    <a:pt x="2853726" y="678044"/>
                  </a:lnTo>
                  <a:lnTo>
                    <a:pt x="2989618" y="635666"/>
                  </a:lnTo>
                  <a:lnTo>
                    <a:pt x="3125509" y="550911"/>
                  </a:lnTo>
                  <a:lnTo>
                    <a:pt x="3261401" y="381400"/>
                  </a:lnTo>
                  <a:lnTo>
                    <a:pt x="3397293" y="33902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987516"/>
              <a:ext cx="3397293" cy="381400"/>
            </a:xfrm>
            <a:custGeom>
              <a:avLst/>
              <a:pathLst>
                <a:path w="3397293" h="381400">
                  <a:moveTo>
                    <a:pt x="0" y="381400"/>
                  </a:moveTo>
                  <a:lnTo>
                    <a:pt x="135891" y="339022"/>
                  </a:lnTo>
                  <a:lnTo>
                    <a:pt x="271783" y="339022"/>
                  </a:lnTo>
                  <a:lnTo>
                    <a:pt x="407675" y="296644"/>
                  </a:lnTo>
                  <a:lnTo>
                    <a:pt x="543566" y="254266"/>
                  </a:lnTo>
                  <a:lnTo>
                    <a:pt x="679458" y="211888"/>
                  </a:lnTo>
                  <a:lnTo>
                    <a:pt x="815350" y="169511"/>
                  </a:lnTo>
                  <a:lnTo>
                    <a:pt x="951242" y="169511"/>
                  </a:lnTo>
                  <a:lnTo>
                    <a:pt x="1087133" y="127133"/>
                  </a:lnTo>
                  <a:lnTo>
                    <a:pt x="1223025" y="84755"/>
                  </a:lnTo>
                  <a:lnTo>
                    <a:pt x="1358917" y="84755"/>
                  </a:lnTo>
                  <a:lnTo>
                    <a:pt x="1494809" y="42377"/>
                  </a:lnTo>
                  <a:lnTo>
                    <a:pt x="1630700" y="84755"/>
                  </a:lnTo>
                  <a:lnTo>
                    <a:pt x="1766592" y="84755"/>
                  </a:lnTo>
                  <a:lnTo>
                    <a:pt x="1902484" y="84755"/>
                  </a:lnTo>
                  <a:lnTo>
                    <a:pt x="2038375" y="84755"/>
                  </a:lnTo>
                  <a:lnTo>
                    <a:pt x="2174267" y="42377"/>
                  </a:lnTo>
                  <a:lnTo>
                    <a:pt x="2310159" y="42377"/>
                  </a:lnTo>
                  <a:lnTo>
                    <a:pt x="2446051" y="42377"/>
                  </a:lnTo>
                  <a:lnTo>
                    <a:pt x="2581942" y="0"/>
                  </a:lnTo>
                  <a:lnTo>
                    <a:pt x="2717834" y="127133"/>
                  </a:lnTo>
                  <a:lnTo>
                    <a:pt x="2853726" y="211888"/>
                  </a:lnTo>
                  <a:lnTo>
                    <a:pt x="2989618" y="84755"/>
                  </a:lnTo>
                  <a:lnTo>
                    <a:pt x="3125509" y="84755"/>
                  </a:lnTo>
                  <a:lnTo>
                    <a:pt x="3261401" y="84755"/>
                  </a:lnTo>
                  <a:lnTo>
                    <a:pt x="3397293" y="42377"/>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45138"/>
              <a:ext cx="3397293" cy="1017066"/>
            </a:xfrm>
            <a:custGeom>
              <a:avLst/>
              <a:pathLst>
                <a:path w="3397293" h="1017066">
                  <a:moveTo>
                    <a:pt x="0" y="1017066"/>
                  </a:moveTo>
                  <a:lnTo>
                    <a:pt x="135891" y="1017066"/>
                  </a:lnTo>
                  <a:lnTo>
                    <a:pt x="271783" y="974689"/>
                  </a:lnTo>
                  <a:lnTo>
                    <a:pt x="407675" y="889933"/>
                  </a:lnTo>
                  <a:lnTo>
                    <a:pt x="543566" y="762800"/>
                  </a:lnTo>
                  <a:lnTo>
                    <a:pt x="679458" y="635666"/>
                  </a:lnTo>
                  <a:lnTo>
                    <a:pt x="815350" y="550911"/>
                  </a:lnTo>
                  <a:lnTo>
                    <a:pt x="951242" y="466155"/>
                  </a:lnTo>
                  <a:lnTo>
                    <a:pt x="1087133" y="254266"/>
                  </a:lnTo>
                  <a:lnTo>
                    <a:pt x="1223025" y="84755"/>
                  </a:lnTo>
                  <a:lnTo>
                    <a:pt x="1358917" y="339022"/>
                  </a:lnTo>
                  <a:lnTo>
                    <a:pt x="1494809" y="381400"/>
                  </a:lnTo>
                  <a:lnTo>
                    <a:pt x="1630700" y="423777"/>
                  </a:lnTo>
                  <a:lnTo>
                    <a:pt x="1766592" y="508533"/>
                  </a:lnTo>
                  <a:lnTo>
                    <a:pt x="1902484" y="466155"/>
                  </a:lnTo>
                  <a:lnTo>
                    <a:pt x="2038375" y="423777"/>
                  </a:lnTo>
                  <a:lnTo>
                    <a:pt x="2174267" y="211888"/>
                  </a:lnTo>
                  <a:lnTo>
                    <a:pt x="2310159" y="169511"/>
                  </a:lnTo>
                  <a:lnTo>
                    <a:pt x="2446051" y="84755"/>
                  </a:lnTo>
                  <a:lnTo>
                    <a:pt x="2581942" y="42377"/>
                  </a:lnTo>
                  <a:lnTo>
                    <a:pt x="2717834" y="84755"/>
                  </a:lnTo>
                  <a:lnTo>
                    <a:pt x="2853726" y="296644"/>
                  </a:lnTo>
                  <a:lnTo>
                    <a:pt x="2989618" y="169511"/>
                  </a:lnTo>
                  <a:lnTo>
                    <a:pt x="3125509" y="42377"/>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98751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82338"/>
              <a:ext cx="3397293" cy="1186578"/>
            </a:xfrm>
            <a:custGeom>
              <a:avLst/>
              <a:pathLst>
                <a:path w="3397293" h="1186578">
                  <a:moveTo>
                    <a:pt x="0" y="1059444"/>
                  </a:moveTo>
                  <a:lnTo>
                    <a:pt x="135891" y="932311"/>
                  </a:lnTo>
                  <a:lnTo>
                    <a:pt x="271783" y="762800"/>
                  </a:lnTo>
                  <a:lnTo>
                    <a:pt x="407675" y="635666"/>
                  </a:lnTo>
                  <a:lnTo>
                    <a:pt x="543566" y="466155"/>
                  </a:lnTo>
                  <a:lnTo>
                    <a:pt x="679458" y="466155"/>
                  </a:lnTo>
                  <a:lnTo>
                    <a:pt x="815350" y="466155"/>
                  </a:lnTo>
                  <a:lnTo>
                    <a:pt x="951242" y="423777"/>
                  </a:lnTo>
                  <a:lnTo>
                    <a:pt x="1087133" y="932311"/>
                  </a:lnTo>
                  <a:lnTo>
                    <a:pt x="1223025" y="423777"/>
                  </a:lnTo>
                  <a:lnTo>
                    <a:pt x="1358917" y="0"/>
                  </a:lnTo>
                  <a:lnTo>
                    <a:pt x="1494809" y="423777"/>
                  </a:lnTo>
                  <a:lnTo>
                    <a:pt x="1630700" y="678044"/>
                  </a:lnTo>
                  <a:lnTo>
                    <a:pt x="1766592" y="932311"/>
                  </a:lnTo>
                  <a:lnTo>
                    <a:pt x="1902484" y="1186578"/>
                  </a:lnTo>
                  <a:lnTo>
                    <a:pt x="2038375" y="932311"/>
                  </a:lnTo>
                  <a:lnTo>
                    <a:pt x="2174267" y="1017066"/>
                  </a:lnTo>
                  <a:lnTo>
                    <a:pt x="2310159" y="932311"/>
                  </a:lnTo>
                  <a:lnTo>
                    <a:pt x="2446051" y="889933"/>
                  </a:lnTo>
                  <a:lnTo>
                    <a:pt x="2581942" y="805177"/>
                  </a:lnTo>
                  <a:lnTo>
                    <a:pt x="2717834" y="762800"/>
                  </a:lnTo>
                  <a:lnTo>
                    <a:pt x="2853726" y="678044"/>
                  </a:lnTo>
                  <a:lnTo>
                    <a:pt x="2989618" y="635666"/>
                  </a:lnTo>
                  <a:lnTo>
                    <a:pt x="3125509" y="550911"/>
                  </a:lnTo>
                  <a:lnTo>
                    <a:pt x="3261401" y="381400"/>
                  </a:lnTo>
                  <a:lnTo>
                    <a:pt x="3397293" y="339022"/>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11178"/>
              <a:ext cx="0" cy="830604"/>
            </a:xfrm>
            <a:custGeom>
              <a:avLst/>
              <a:pathLst>
                <a:path w="0" h="830604">
                  <a:moveTo>
                    <a:pt x="0" y="83060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11178"/>
              <a:ext cx="0" cy="237315"/>
            </a:xfrm>
            <a:custGeom>
              <a:avLst/>
              <a:pathLst>
                <a:path w="0" h="237315">
                  <a:moveTo>
                    <a:pt x="0" y="2373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182338"/>
              <a:ext cx="0" cy="228840"/>
            </a:xfrm>
            <a:custGeom>
              <a:avLst/>
              <a:pathLst>
                <a:path w="0" h="228840">
                  <a:moveTo>
                    <a:pt x="0" y="0"/>
                  </a:moveTo>
                  <a:lnTo>
                    <a:pt x="0" y="228840"/>
                  </a:lnTo>
                </a:path>
              </a:pathLst>
            </a:custGeom>
            <a:ln w="13550" cap="flat">
              <a:solidFill>
                <a:srgbClr val="0058AB">
                  <a:alpha val="100000"/>
                </a:srgbClr>
              </a:solidFill>
              <a:prstDash val="dot"/>
              <a:round/>
            </a:ln>
          </p:spPr>
          <p:txBody>
            <a:bodyPr/>
            <a:lstStyle/>
            <a:p/>
          </p:txBody>
        </p:sp>
        <p:sp>
          <p:nvSpPr>
            <p:cNvPr id="90" name="pl90"/>
            <p:cNvSpPr/>
            <p:nvPr/>
          </p:nvSpPr>
          <p:spPr>
            <a:xfrm>
              <a:off x="7476039" y="2411178"/>
              <a:ext cx="0" cy="703471"/>
            </a:xfrm>
            <a:custGeom>
              <a:avLst/>
              <a:pathLst>
                <a:path w="0" h="703471">
                  <a:moveTo>
                    <a:pt x="0" y="7034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11178"/>
              <a:ext cx="0" cy="576337"/>
            </a:xfrm>
            <a:custGeom>
              <a:avLst/>
              <a:pathLst>
                <a:path w="0" h="576337">
                  <a:moveTo>
                    <a:pt x="0" y="57633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11178"/>
              <a:ext cx="0" cy="152560"/>
            </a:xfrm>
            <a:custGeom>
              <a:avLst/>
              <a:pathLst>
                <a:path w="0" h="152560">
                  <a:moveTo>
                    <a:pt x="0" y="1525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11178"/>
              <a:ext cx="0" cy="110182"/>
            </a:xfrm>
            <a:custGeom>
              <a:avLst/>
              <a:pathLst>
                <a:path w="0" h="110182">
                  <a:moveTo>
                    <a:pt x="0" y="1101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82338"/>
              <a:ext cx="3397293" cy="1186578"/>
            </a:xfrm>
            <a:custGeom>
              <a:avLst/>
              <a:pathLst>
                <a:path w="3397293" h="1186578">
                  <a:moveTo>
                    <a:pt x="0" y="1059444"/>
                  </a:moveTo>
                  <a:lnTo>
                    <a:pt x="135891" y="932311"/>
                  </a:lnTo>
                  <a:lnTo>
                    <a:pt x="271783" y="762800"/>
                  </a:lnTo>
                  <a:lnTo>
                    <a:pt x="407675" y="635666"/>
                  </a:lnTo>
                  <a:lnTo>
                    <a:pt x="543566" y="466155"/>
                  </a:lnTo>
                  <a:lnTo>
                    <a:pt x="679458" y="466155"/>
                  </a:lnTo>
                  <a:lnTo>
                    <a:pt x="815350" y="466155"/>
                  </a:lnTo>
                  <a:lnTo>
                    <a:pt x="951242" y="423777"/>
                  </a:lnTo>
                  <a:lnTo>
                    <a:pt x="1087133" y="932311"/>
                  </a:lnTo>
                  <a:lnTo>
                    <a:pt x="1223025" y="423777"/>
                  </a:lnTo>
                  <a:lnTo>
                    <a:pt x="1358917" y="0"/>
                  </a:lnTo>
                  <a:lnTo>
                    <a:pt x="1494809" y="423777"/>
                  </a:lnTo>
                  <a:lnTo>
                    <a:pt x="1630700" y="678044"/>
                  </a:lnTo>
                  <a:lnTo>
                    <a:pt x="1766592" y="932311"/>
                  </a:lnTo>
                  <a:lnTo>
                    <a:pt x="1902484" y="1186578"/>
                  </a:lnTo>
                  <a:lnTo>
                    <a:pt x="2038375" y="932311"/>
                  </a:lnTo>
                  <a:lnTo>
                    <a:pt x="2174267" y="1017066"/>
                  </a:lnTo>
                  <a:lnTo>
                    <a:pt x="2310159" y="932311"/>
                  </a:lnTo>
                  <a:lnTo>
                    <a:pt x="2446051" y="889933"/>
                  </a:lnTo>
                  <a:lnTo>
                    <a:pt x="2581942" y="805177"/>
                  </a:lnTo>
                  <a:lnTo>
                    <a:pt x="2717834" y="762800"/>
                  </a:lnTo>
                  <a:lnTo>
                    <a:pt x="2853726" y="678044"/>
                  </a:lnTo>
                  <a:lnTo>
                    <a:pt x="2989618" y="635666"/>
                  </a:lnTo>
                  <a:lnTo>
                    <a:pt x="3125509" y="550911"/>
                  </a:lnTo>
                  <a:lnTo>
                    <a:pt x="3261401" y="381400"/>
                  </a:lnTo>
                  <a:lnTo>
                    <a:pt x="3397293" y="339022"/>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5378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86977" y="2353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36291" y="23537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7427845" y="235373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53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3537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3551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2" name="tx102"/>
            <p:cNvSpPr/>
            <p:nvPr/>
          </p:nvSpPr>
          <p:spPr>
            <a:xfrm>
              <a:off x="8902429" y="29907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060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782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3591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354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11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08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400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236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61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81645"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3" name="tx123"/>
            <p:cNvSpPr/>
            <p:nvPr/>
          </p:nvSpPr>
          <p:spPr>
            <a:xfrm>
              <a:off x="70907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532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6780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6905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7030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1843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1968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2093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72498"/>
              <a:ext cx="7321564" cy="110182"/>
            </a:xfrm>
            <a:prstGeom prst="rect">
              <a:avLst/>
            </a:prstGeom>
            <a:solidFill>
              <a:srgbClr val="1CABE2">
                <a:alpha val="80000"/>
              </a:srgbClr>
            </a:solidFill>
          </p:spPr>
          <p:txBody>
            <a:bodyPr/>
            <a:lstStyle/>
            <a:p/>
          </p:txBody>
        </p:sp>
        <p:sp>
          <p:nvSpPr>
            <p:cNvPr id="137" name="rc137"/>
            <p:cNvSpPr/>
            <p:nvPr/>
          </p:nvSpPr>
          <p:spPr>
            <a:xfrm>
              <a:off x="1317178" y="5634770"/>
              <a:ext cx="5375240" cy="110182"/>
            </a:xfrm>
            <a:prstGeom prst="rect">
              <a:avLst/>
            </a:prstGeom>
            <a:solidFill>
              <a:srgbClr val="1CABE2">
                <a:alpha val="80000"/>
              </a:srgbClr>
            </a:solidFill>
          </p:spPr>
          <p:txBody>
            <a:bodyPr/>
            <a:lstStyle/>
            <a:p/>
          </p:txBody>
        </p:sp>
        <p:sp>
          <p:nvSpPr>
            <p:cNvPr id="138" name="rc138"/>
            <p:cNvSpPr/>
            <p:nvPr/>
          </p:nvSpPr>
          <p:spPr>
            <a:xfrm>
              <a:off x="1317178" y="5497042"/>
              <a:ext cx="5173789" cy="110182"/>
            </a:xfrm>
            <a:prstGeom prst="rect">
              <a:avLst/>
            </a:prstGeom>
            <a:solidFill>
              <a:srgbClr val="1CABE2">
                <a:alpha val="80000"/>
              </a:srgbClr>
            </a:solidFill>
          </p:spPr>
          <p:txBody>
            <a:bodyPr/>
            <a:lstStyle/>
            <a:p/>
          </p:txBody>
        </p:sp>
        <p:sp>
          <p:nvSpPr>
            <p:cNvPr id="139" name="tx139"/>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146,000</a:t>
              </a:r>
            </a:p>
          </p:txBody>
        </p:sp>
        <p:sp>
          <p:nvSpPr>
            <p:cNvPr id="140" name="tx140"/>
            <p:cNvSpPr/>
            <p:nvPr/>
          </p:nvSpPr>
          <p:spPr>
            <a:xfrm>
              <a:off x="6183005"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41" name="tx141"/>
            <p:cNvSpPr/>
            <p:nvPr/>
          </p:nvSpPr>
          <p:spPr>
            <a:xfrm>
              <a:off x="5981555"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42" name="tx14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9114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81470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315954"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0" name="tx15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en Guinée (78 %) était inférieure de 12 points de pourcentage à la moyenne mondiale (90 %) et de 3 points de pourcentage à la moyenne de l’ensemble des pays de l’ WCAR e (81 %).
La couverture nationale du DTP1 était supérieure de 11 points de pourcentage à celle de 2019 (67 %).
Cela correspond à 103 000 enfants n'ayant reçu aucune dose en 2025, contre 146 000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DTP1 en Guinée s'élevait à 78 % ; ce chiffre est supérieur de 11 points de pourcentage à celui de 2019, mais inférieur aux moyennes mondiales et régionales.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la Guinée occupait la 4e place sur 24 pays pour la couverture vaccinale la plus faible contre la diphtérie, le tétanos et la coqueluche (1re dose) (sur la base d'ex æquo).
La Guinée figurait parmi les 10 pays comptant le plus grand nombre d'enfants n'ayant reçu aucune dose (6e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Guinée figurait parmi les pays présentant la couverture vaccinale la plus élevée, mais elle figurait également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56653"/>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29" name="pl29"/>
            <p:cNvSpPr/>
            <p:nvPr/>
          </p:nvSpPr>
          <p:spPr>
            <a:xfrm>
              <a:off x="2482252" y="2981012"/>
              <a:ext cx="4687757" cy="416216"/>
            </a:xfrm>
            <a:custGeom>
              <a:avLst/>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478798"/>
              <a:ext cx="4687757" cy="208073"/>
            </a:xfrm>
            <a:custGeom>
              <a:avLst/>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15868"/>
              <a:ext cx="4687757" cy="208143"/>
            </a:xfrm>
            <a:custGeom>
              <a:avLst/>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p:txBody>
        </p:sp>
        <p:sp>
          <p:nvSpPr>
            <p:cNvPr id="32" name="pl32"/>
            <p:cNvSpPr/>
            <p:nvPr/>
          </p:nvSpPr>
          <p:spPr>
            <a:xfrm>
              <a:off x="2482252" y="3189225"/>
              <a:ext cx="4687757" cy="1040505"/>
            </a:xfrm>
            <a:custGeom>
              <a:avLst/>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p:txBody>
        </p:sp>
        <p:sp>
          <p:nvSpPr>
            <p:cNvPr id="33" name="pl33"/>
            <p:cNvSpPr/>
            <p:nvPr/>
          </p:nvSpPr>
          <p:spPr>
            <a:xfrm>
              <a:off x="2482252" y="1315868"/>
              <a:ext cx="4687757" cy="624289"/>
            </a:xfrm>
            <a:custGeom>
              <a:avLst/>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189225"/>
              <a:ext cx="4687757" cy="1040435"/>
            </a:xfrm>
            <a:custGeom>
              <a:avLst/>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5" name="pl35"/>
            <p:cNvSpPr/>
            <p:nvPr/>
          </p:nvSpPr>
          <p:spPr>
            <a:xfrm>
              <a:off x="2482252" y="4229940"/>
              <a:ext cx="4687757" cy="416146"/>
            </a:xfrm>
            <a:custGeom>
              <a:avLst/>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36" name="pl36"/>
            <p:cNvSpPr/>
            <p:nvPr/>
          </p:nvSpPr>
          <p:spPr>
            <a:xfrm>
              <a:off x="2482252" y="4854299"/>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1940367"/>
              <a:ext cx="4687757" cy="208073"/>
            </a:xfrm>
            <a:custGeom>
              <a:avLst/>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F26A21">
                  <a:alpha val="100000"/>
                </a:srgbClr>
              </a:solidFill>
              <a:prstDash val="solid"/>
              <a:round/>
            </a:ln>
          </p:spPr>
          <p:txBody>
            <a:bodyPr/>
            <a:lstStyle/>
            <a:p/>
          </p:txBody>
        </p:sp>
        <p:sp>
          <p:nvSpPr>
            <p:cNvPr id="38" name="pl38"/>
            <p:cNvSpPr/>
            <p:nvPr/>
          </p:nvSpPr>
          <p:spPr>
            <a:xfrm>
              <a:off x="2482252" y="527058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230010"/>
              <a:ext cx="4687757" cy="624080"/>
            </a:xfrm>
            <a:custGeom>
              <a:avLst/>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p:txBody>
        </p:sp>
        <p:sp>
          <p:nvSpPr>
            <p:cNvPr id="40" name="pl40"/>
            <p:cNvSpPr/>
            <p:nvPr/>
          </p:nvSpPr>
          <p:spPr>
            <a:xfrm>
              <a:off x="2482252" y="3605790"/>
              <a:ext cx="4687757" cy="1040156"/>
            </a:xfrm>
            <a:custGeom>
              <a:avLst/>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p:txBody>
        </p:sp>
        <p:sp>
          <p:nvSpPr>
            <p:cNvPr id="41" name="pl41"/>
            <p:cNvSpPr/>
            <p:nvPr/>
          </p:nvSpPr>
          <p:spPr>
            <a:xfrm>
              <a:off x="2482252" y="1524081"/>
              <a:ext cx="4687757" cy="1040575"/>
            </a:xfrm>
            <a:custGeom>
              <a:avLst/>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814003"/>
              <a:ext cx="4687757" cy="1248439"/>
            </a:xfrm>
            <a:custGeom>
              <a:avLst/>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p:txBody>
        </p:sp>
        <p:sp>
          <p:nvSpPr>
            <p:cNvPr id="43" name="pl43"/>
            <p:cNvSpPr/>
            <p:nvPr/>
          </p:nvSpPr>
          <p:spPr>
            <a:xfrm>
              <a:off x="2482252" y="2772869"/>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07725"/>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940367"/>
              <a:ext cx="4687757" cy="416216"/>
            </a:xfrm>
            <a:custGeom>
              <a:avLst/>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p:txBody>
        </p:sp>
        <p:sp>
          <p:nvSpPr>
            <p:cNvPr id="47" name="pl47"/>
            <p:cNvSpPr/>
            <p:nvPr/>
          </p:nvSpPr>
          <p:spPr>
            <a:xfrm>
              <a:off x="2482252" y="5478728"/>
              <a:ext cx="4687757" cy="208073"/>
            </a:xfrm>
            <a:custGeom>
              <a:avLst/>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1012"/>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p:txBody>
        </p:sp>
        <p:sp>
          <p:nvSpPr>
            <p:cNvPr id="49" name="pl49"/>
            <p:cNvSpPr/>
            <p:nvPr/>
          </p:nvSpPr>
          <p:spPr>
            <a:xfrm>
              <a:off x="2482252" y="3605441"/>
              <a:ext cx="4687757" cy="832362"/>
            </a:xfrm>
            <a:custGeom>
              <a:avLst/>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0" name="pl50"/>
            <p:cNvSpPr/>
            <p:nvPr/>
          </p:nvSpPr>
          <p:spPr>
            <a:xfrm>
              <a:off x="2482252" y="1732154"/>
              <a:ext cx="4687757" cy="416216"/>
            </a:xfrm>
            <a:custGeom>
              <a:avLst/>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21727"/>
              <a:ext cx="4687757" cy="416216"/>
            </a:xfrm>
            <a:custGeom>
              <a:avLst/>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7111307"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la Guinée occupait la 7e place sur 24 pays, avec 136 000 enfants n'ayant reçu aucune dose de vaccin.
En 2025, la Guinée occupait la 6e place sur 24 pays, avec 103 000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817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439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061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683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628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2502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8723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295404"/>
              <a:ext cx="203168" cy="505197"/>
            </a:xfrm>
            <a:prstGeom prst="rect">
              <a:avLst/>
            </a:prstGeom>
            <a:solidFill>
              <a:srgbClr val="80BD41">
                <a:alpha val="100000"/>
              </a:srgbClr>
            </a:solidFill>
          </p:spPr>
          <p:txBody>
            <a:bodyPr/>
            <a:lstStyle/>
            <a:p/>
          </p:txBody>
        </p:sp>
        <p:sp>
          <p:nvSpPr>
            <p:cNvPr id="27" name="rc27"/>
            <p:cNvSpPr/>
            <p:nvPr/>
          </p:nvSpPr>
          <p:spPr>
            <a:xfrm>
              <a:off x="1332670" y="3702346"/>
              <a:ext cx="203168" cy="428318"/>
            </a:xfrm>
            <a:prstGeom prst="rect">
              <a:avLst/>
            </a:prstGeom>
            <a:solidFill>
              <a:srgbClr val="0058AB">
                <a:alpha val="100000"/>
              </a:srgbClr>
            </a:solidFill>
          </p:spPr>
          <p:txBody>
            <a:bodyPr/>
            <a:lstStyle/>
            <a:p/>
          </p:txBody>
        </p:sp>
        <p:sp>
          <p:nvSpPr>
            <p:cNvPr id="28" name="rc28"/>
            <p:cNvSpPr/>
            <p:nvPr/>
          </p:nvSpPr>
          <p:spPr>
            <a:xfrm>
              <a:off x="1332670" y="4130664"/>
              <a:ext cx="203168" cy="164739"/>
            </a:xfrm>
            <a:prstGeom prst="rect">
              <a:avLst/>
            </a:prstGeom>
            <a:solidFill>
              <a:srgbClr val="1CABE2">
                <a:alpha val="100000"/>
              </a:srgbClr>
            </a:solidFill>
          </p:spPr>
          <p:txBody>
            <a:bodyPr/>
            <a:lstStyle/>
            <a:p/>
          </p:txBody>
        </p:sp>
        <p:sp>
          <p:nvSpPr>
            <p:cNvPr id="29" name="rc29"/>
            <p:cNvSpPr/>
            <p:nvPr/>
          </p:nvSpPr>
          <p:spPr>
            <a:xfrm>
              <a:off x="1558413" y="4249885"/>
              <a:ext cx="203168" cy="550716"/>
            </a:xfrm>
            <a:prstGeom prst="rect">
              <a:avLst/>
            </a:prstGeom>
            <a:solidFill>
              <a:srgbClr val="80BD41">
                <a:alpha val="100000"/>
              </a:srgbClr>
            </a:solidFill>
          </p:spPr>
          <p:txBody>
            <a:bodyPr/>
            <a:lstStyle/>
            <a:p/>
          </p:txBody>
        </p:sp>
        <p:sp>
          <p:nvSpPr>
            <p:cNvPr id="30" name="rc30"/>
            <p:cNvSpPr/>
            <p:nvPr/>
          </p:nvSpPr>
          <p:spPr>
            <a:xfrm>
              <a:off x="1558413" y="3699169"/>
              <a:ext cx="203168" cy="396515"/>
            </a:xfrm>
            <a:prstGeom prst="rect">
              <a:avLst/>
            </a:prstGeom>
            <a:solidFill>
              <a:srgbClr val="0058AB">
                <a:alpha val="100000"/>
              </a:srgbClr>
            </a:solidFill>
          </p:spPr>
          <p:txBody>
            <a:bodyPr/>
            <a:lstStyle/>
            <a:p/>
          </p:txBody>
        </p:sp>
        <p:sp>
          <p:nvSpPr>
            <p:cNvPr id="31" name="rc31"/>
            <p:cNvSpPr/>
            <p:nvPr/>
          </p:nvSpPr>
          <p:spPr>
            <a:xfrm>
              <a:off x="1558413" y="4095685"/>
              <a:ext cx="203168" cy="154200"/>
            </a:xfrm>
            <a:prstGeom prst="rect">
              <a:avLst/>
            </a:prstGeom>
            <a:solidFill>
              <a:srgbClr val="1CABE2">
                <a:alpha val="100000"/>
              </a:srgbClr>
            </a:solidFill>
          </p:spPr>
          <p:txBody>
            <a:bodyPr/>
            <a:lstStyle/>
            <a:p/>
          </p:txBody>
        </p:sp>
        <p:sp>
          <p:nvSpPr>
            <p:cNvPr id="32" name="rc32"/>
            <p:cNvSpPr/>
            <p:nvPr/>
          </p:nvSpPr>
          <p:spPr>
            <a:xfrm>
              <a:off x="1784155" y="4217419"/>
              <a:ext cx="203168" cy="583182"/>
            </a:xfrm>
            <a:prstGeom prst="rect">
              <a:avLst/>
            </a:prstGeom>
            <a:solidFill>
              <a:srgbClr val="80BD41">
                <a:alpha val="100000"/>
              </a:srgbClr>
            </a:solidFill>
          </p:spPr>
          <p:txBody>
            <a:bodyPr/>
            <a:lstStyle/>
            <a:p/>
          </p:txBody>
        </p:sp>
        <p:sp>
          <p:nvSpPr>
            <p:cNvPr id="33" name="rc33"/>
            <p:cNvSpPr/>
            <p:nvPr/>
          </p:nvSpPr>
          <p:spPr>
            <a:xfrm>
              <a:off x="1784155" y="3700255"/>
              <a:ext cx="203168" cy="352109"/>
            </a:xfrm>
            <a:prstGeom prst="rect">
              <a:avLst/>
            </a:prstGeom>
            <a:solidFill>
              <a:srgbClr val="0058AB">
                <a:alpha val="100000"/>
              </a:srgbClr>
            </a:solidFill>
          </p:spPr>
          <p:txBody>
            <a:bodyPr/>
            <a:lstStyle/>
            <a:p/>
          </p:txBody>
        </p:sp>
        <p:sp>
          <p:nvSpPr>
            <p:cNvPr id="34" name="rc34"/>
            <p:cNvSpPr/>
            <p:nvPr/>
          </p:nvSpPr>
          <p:spPr>
            <a:xfrm>
              <a:off x="1784155" y="4052364"/>
              <a:ext cx="203168" cy="165054"/>
            </a:xfrm>
            <a:prstGeom prst="rect">
              <a:avLst/>
            </a:prstGeom>
            <a:solidFill>
              <a:srgbClr val="1CABE2">
                <a:alpha val="100000"/>
              </a:srgbClr>
            </a:solidFill>
          </p:spPr>
          <p:txBody>
            <a:bodyPr/>
            <a:lstStyle/>
            <a:p/>
          </p:txBody>
        </p:sp>
        <p:sp>
          <p:nvSpPr>
            <p:cNvPr id="35" name="rc35"/>
            <p:cNvSpPr/>
            <p:nvPr/>
          </p:nvSpPr>
          <p:spPr>
            <a:xfrm>
              <a:off x="2009898" y="4162775"/>
              <a:ext cx="203168" cy="637826"/>
            </a:xfrm>
            <a:prstGeom prst="rect">
              <a:avLst/>
            </a:prstGeom>
            <a:solidFill>
              <a:srgbClr val="80BD41">
                <a:alpha val="100000"/>
              </a:srgbClr>
            </a:solidFill>
          </p:spPr>
          <p:txBody>
            <a:bodyPr/>
            <a:lstStyle/>
            <a:p/>
          </p:txBody>
        </p:sp>
        <p:sp>
          <p:nvSpPr>
            <p:cNvPr id="36" name="rc36"/>
            <p:cNvSpPr/>
            <p:nvPr/>
          </p:nvSpPr>
          <p:spPr>
            <a:xfrm>
              <a:off x="2009898" y="3681609"/>
              <a:ext cx="203168" cy="324506"/>
            </a:xfrm>
            <a:prstGeom prst="rect">
              <a:avLst/>
            </a:prstGeom>
            <a:solidFill>
              <a:srgbClr val="0058AB">
                <a:alpha val="100000"/>
              </a:srgbClr>
            </a:solidFill>
          </p:spPr>
          <p:txBody>
            <a:bodyPr/>
            <a:lstStyle/>
            <a:p/>
          </p:txBody>
        </p:sp>
        <p:sp>
          <p:nvSpPr>
            <p:cNvPr id="37" name="rc37"/>
            <p:cNvSpPr/>
            <p:nvPr/>
          </p:nvSpPr>
          <p:spPr>
            <a:xfrm>
              <a:off x="2009898" y="4006115"/>
              <a:ext cx="203168" cy="156659"/>
            </a:xfrm>
            <a:prstGeom prst="rect">
              <a:avLst/>
            </a:prstGeom>
            <a:solidFill>
              <a:srgbClr val="1CABE2">
                <a:alpha val="100000"/>
              </a:srgbClr>
            </a:solidFill>
          </p:spPr>
          <p:txBody>
            <a:bodyPr/>
            <a:lstStyle/>
            <a:p/>
          </p:txBody>
        </p:sp>
        <p:sp>
          <p:nvSpPr>
            <p:cNvPr id="38" name="rc38"/>
            <p:cNvSpPr/>
            <p:nvPr/>
          </p:nvSpPr>
          <p:spPr>
            <a:xfrm>
              <a:off x="2235640" y="4114579"/>
              <a:ext cx="203168" cy="686022"/>
            </a:xfrm>
            <a:prstGeom prst="rect">
              <a:avLst/>
            </a:prstGeom>
            <a:solidFill>
              <a:srgbClr val="80BD41">
                <a:alpha val="100000"/>
              </a:srgbClr>
            </a:solidFill>
          </p:spPr>
          <p:txBody>
            <a:bodyPr/>
            <a:lstStyle/>
            <a:p/>
          </p:txBody>
        </p:sp>
        <p:sp>
          <p:nvSpPr>
            <p:cNvPr id="39" name="rc39"/>
            <p:cNvSpPr/>
            <p:nvPr/>
          </p:nvSpPr>
          <p:spPr>
            <a:xfrm>
              <a:off x="2235640" y="3657229"/>
              <a:ext cx="203168" cy="285843"/>
            </a:xfrm>
            <a:prstGeom prst="rect">
              <a:avLst/>
            </a:prstGeom>
            <a:solidFill>
              <a:srgbClr val="0058AB">
                <a:alpha val="100000"/>
              </a:srgbClr>
            </a:solidFill>
          </p:spPr>
          <p:txBody>
            <a:bodyPr/>
            <a:lstStyle/>
            <a:p/>
          </p:txBody>
        </p:sp>
        <p:sp>
          <p:nvSpPr>
            <p:cNvPr id="40" name="rc40"/>
            <p:cNvSpPr/>
            <p:nvPr/>
          </p:nvSpPr>
          <p:spPr>
            <a:xfrm>
              <a:off x="2235640" y="3943073"/>
              <a:ext cx="203168" cy="171505"/>
            </a:xfrm>
            <a:prstGeom prst="rect">
              <a:avLst/>
            </a:prstGeom>
            <a:solidFill>
              <a:srgbClr val="1CABE2">
                <a:alpha val="100000"/>
              </a:srgbClr>
            </a:solidFill>
          </p:spPr>
          <p:txBody>
            <a:bodyPr/>
            <a:lstStyle/>
            <a:p/>
          </p:txBody>
        </p:sp>
        <p:sp>
          <p:nvSpPr>
            <p:cNvPr id="41" name="rc41"/>
            <p:cNvSpPr/>
            <p:nvPr/>
          </p:nvSpPr>
          <p:spPr>
            <a:xfrm>
              <a:off x="2461382" y="4108768"/>
              <a:ext cx="203168" cy="691833"/>
            </a:xfrm>
            <a:prstGeom prst="rect">
              <a:avLst/>
            </a:prstGeom>
            <a:solidFill>
              <a:srgbClr val="80BD41">
                <a:alpha val="100000"/>
              </a:srgbClr>
            </a:solidFill>
          </p:spPr>
          <p:txBody>
            <a:bodyPr/>
            <a:lstStyle/>
            <a:p/>
          </p:txBody>
        </p:sp>
        <p:sp>
          <p:nvSpPr>
            <p:cNvPr id="42" name="rc42"/>
            <p:cNvSpPr/>
            <p:nvPr/>
          </p:nvSpPr>
          <p:spPr>
            <a:xfrm>
              <a:off x="2461382" y="3628004"/>
              <a:ext cx="203168" cy="293149"/>
            </a:xfrm>
            <a:prstGeom prst="rect">
              <a:avLst/>
            </a:prstGeom>
            <a:solidFill>
              <a:srgbClr val="0058AB">
                <a:alpha val="100000"/>
              </a:srgbClr>
            </a:solidFill>
          </p:spPr>
          <p:txBody>
            <a:bodyPr/>
            <a:lstStyle/>
            <a:p/>
          </p:txBody>
        </p:sp>
        <p:sp>
          <p:nvSpPr>
            <p:cNvPr id="43" name="rc43"/>
            <p:cNvSpPr/>
            <p:nvPr/>
          </p:nvSpPr>
          <p:spPr>
            <a:xfrm>
              <a:off x="2461382" y="3921153"/>
              <a:ext cx="203168" cy="187614"/>
            </a:xfrm>
            <a:prstGeom prst="rect">
              <a:avLst/>
            </a:prstGeom>
            <a:solidFill>
              <a:srgbClr val="1CABE2">
                <a:alpha val="100000"/>
              </a:srgbClr>
            </a:solidFill>
          </p:spPr>
          <p:txBody>
            <a:bodyPr/>
            <a:lstStyle/>
            <a:p/>
          </p:txBody>
        </p:sp>
        <p:sp>
          <p:nvSpPr>
            <p:cNvPr id="44" name="rc44"/>
            <p:cNvSpPr/>
            <p:nvPr/>
          </p:nvSpPr>
          <p:spPr>
            <a:xfrm>
              <a:off x="2687125" y="4119163"/>
              <a:ext cx="203168" cy="681438"/>
            </a:xfrm>
            <a:prstGeom prst="rect">
              <a:avLst/>
            </a:prstGeom>
            <a:solidFill>
              <a:srgbClr val="80BD41">
                <a:alpha val="100000"/>
              </a:srgbClr>
            </a:solidFill>
          </p:spPr>
          <p:txBody>
            <a:bodyPr/>
            <a:lstStyle/>
            <a:p/>
          </p:txBody>
        </p:sp>
        <p:sp>
          <p:nvSpPr>
            <p:cNvPr id="45" name="rc45"/>
            <p:cNvSpPr/>
            <p:nvPr/>
          </p:nvSpPr>
          <p:spPr>
            <a:xfrm>
              <a:off x="2687125" y="3605095"/>
              <a:ext cx="203168" cy="298876"/>
            </a:xfrm>
            <a:prstGeom prst="rect">
              <a:avLst/>
            </a:prstGeom>
            <a:solidFill>
              <a:srgbClr val="0058AB">
                <a:alpha val="100000"/>
              </a:srgbClr>
            </a:solidFill>
          </p:spPr>
          <p:txBody>
            <a:bodyPr/>
            <a:lstStyle/>
            <a:p/>
          </p:txBody>
        </p:sp>
        <p:sp>
          <p:nvSpPr>
            <p:cNvPr id="46" name="rc46"/>
            <p:cNvSpPr/>
            <p:nvPr/>
          </p:nvSpPr>
          <p:spPr>
            <a:xfrm>
              <a:off x="2687125" y="3903972"/>
              <a:ext cx="203168" cy="215191"/>
            </a:xfrm>
            <a:prstGeom prst="rect">
              <a:avLst/>
            </a:prstGeom>
            <a:solidFill>
              <a:srgbClr val="1CABE2">
                <a:alpha val="100000"/>
              </a:srgbClr>
            </a:solidFill>
          </p:spPr>
          <p:txBody>
            <a:bodyPr/>
            <a:lstStyle/>
            <a:p/>
          </p:txBody>
        </p:sp>
        <p:sp>
          <p:nvSpPr>
            <p:cNvPr id="47" name="rc47"/>
            <p:cNvSpPr/>
            <p:nvPr/>
          </p:nvSpPr>
          <p:spPr>
            <a:xfrm>
              <a:off x="2912867" y="4031004"/>
              <a:ext cx="203168" cy="769596"/>
            </a:xfrm>
            <a:prstGeom prst="rect">
              <a:avLst/>
            </a:prstGeom>
            <a:solidFill>
              <a:srgbClr val="80BD41">
                <a:alpha val="100000"/>
              </a:srgbClr>
            </a:solidFill>
          </p:spPr>
          <p:txBody>
            <a:bodyPr/>
            <a:lstStyle/>
            <a:p/>
          </p:txBody>
        </p:sp>
        <p:sp>
          <p:nvSpPr>
            <p:cNvPr id="48" name="rc48"/>
            <p:cNvSpPr/>
            <p:nvPr/>
          </p:nvSpPr>
          <p:spPr>
            <a:xfrm>
              <a:off x="2912867" y="3579017"/>
              <a:ext cx="203168" cy="293179"/>
            </a:xfrm>
            <a:prstGeom prst="rect">
              <a:avLst/>
            </a:prstGeom>
            <a:solidFill>
              <a:srgbClr val="0058AB">
                <a:alpha val="100000"/>
              </a:srgbClr>
            </a:solidFill>
          </p:spPr>
          <p:txBody>
            <a:bodyPr/>
            <a:lstStyle/>
            <a:p/>
          </p:txBody>
        </p:sp>
        <p:sp>
          <p:nvSpPr>
            <p:cNvPr id="49" name="rc49"/>
            <p:cNvSpPr/>
            <p:nvPr/>
          </p:nvSpPr>
          <p:spPr>
            <a:xfrm>
              <a:off x="2912867" y="3872196"/>
              <a:ext cx="203168" cy="158808"/>
            </a:xfrm>
            <a:prstGeom prst="rect">
              <a:avLst/>
            </a:prstGeom>
            <a:solidFill>
              <a:srgbClr val="1CABE2">
                <a:alpha val="100000"/>
              </a:srgbClr>
            </a:solidFill>
          </p:spPr>
          <p:txBody>
            <a:bodyPr/>
            <a:lstStyle/>
            <a:p/>
          </p:txBody>
        </p:sp>
        <p:sp>
          <p:nvSpPr>
            <p:cNvPr id="50" name="rc50"/>
            <p:cNvSpPr/>
            <p:nvPr/>
          </p:nvSpPr>
          <p:spPr>
            <a:xfrm>
              <a:off x="3138609" y="4051379"/>
              <a:ext cx="203168" cy="749221"/>
            </a:xfrm>
            <a:prstGeom prst="rect">
              <a:avLst/>
            </a:prstGeom>
            <a:solidFill>
              <a:srgbClr val="80BD41">
                <a:alpha val="100000"/>
              </a:srgbClr>
            </a:solidFill>
          </p:spPr>
          <p:txBody>
            <a:bodyPr/>
            <a:lstStyle/>
            <a:p/>
          </p:txBody>
        </p:sp>
        <p:sp>
          <p:nvSpPr>
            <p:cNvPr id="51" name="rc51"/>
            <p:cNvSpPr/>
            <p:nvPr/>
          </p:nvSpPr>
          <p:spPr>
            <a:xfrm>
              <a:off x="3138609" y="3551899"/>
              <a:ext cx="203168" cy="449531"/>
            </a:xfrm>
            <a:prstGeom prst="rect">
              <a:avLst/>
            </a:prstGeom>
            <a:solidFill>
              <a:srgbClr val="0058AB">
                <a:alpha val="100000"/>
              </a:srgbClr>
            </a:solidFill>
          </p:spPr>
          <p:txBody>
            <a:bodyPr/>
            <a:lstStyle/>
            <a:p/>
          </p:txBody>
        </p:sp>
        <p:sp>
          <p:nvSpPr>
            <p:cNvPr id="52" name="rc52"/>
            <p:cNvSpPr/>
            <p:nvPr/>
          </p:nvSpPr>
          <p:spPr>
            <a:xfrm>
              <a:off x="3138609" y="4001430"/>
              <a:ext cx="203168" cy="49949"/>
            </a:xfrm>
            <a:prstGeom prst="rect">
              <a:avLst/>
            </a:prstGeom>
            <a:solidFill>
              <a:srgbClr val="1CABE2">
                <a:alpha val="100000"/>
              </a:srgbClr>
            </a:solidFill>
          </p:spPr>
          <p:txBody>
            <a:bodyPr/>
            <a:lstStyle/>
            <a:p/>
          </p:txBody>
        </p:sp>
        <p:sp>
          <p:nvSpPr>
            <p:cNvPr id="53" name="rc53"/>
            <p:cNvSpPr/>
            <p:nvPr/>
          </p:nvSpPr>
          <p:spPr>
            <a:xfrm>
              <a:off x="3364352" y="4073447"/>
              <a:ext cx="203168" cy="727154"/>
            </a:xfrm>
            <a:prstGeom prst="rect">
              <a:avLst/>
            </a:prstGeom>
            <a:solidFill>
              <a:srgbClr val="80BD41">
                <a:alpha val="100000"/>
              </a:srgbClr>
            </a:solidFill>
          </p:spPr>
          <p:txBody>
            <a:bodyPr/>
            <a:lstStyle/>
            <a:p/>
          </p:txBody>
        </p:sp>
        <p:sp>
          <p:nvSpPr>
            <p:cNvPr id="54" name="rc54"/>
            <p:cNvSpPr/>
            <p:nvPr/>
          </p:nvSpPr>
          <p:spPr>
            <a:xfrm>
              <a:off x="3364352" y="3524889"/>
              <a:ext cx="203168" cy="306171"/>
            </a:xfrm>
            <a:prstGeom prst="rect">
              <a:avLst/>
            </a:prstGeom>
            <a:solidFill>
              <a:srgbClr val="0058AB">
                <a:alpha val="100000"/>
              </a:srgbClr>
            </a:solidFill>
          </p:spPr>
          <p:txBody>
            <a:bodyPr/>
            <a:lstStyle/>
            <a:p/>
          </p:txBody>
        </p:sp>
        <p:sp>
          <p:nvSpPr>
            <p:cNvPr id="55" name="rc55"/>
            <p:cNvSpPr/>
            <p:nvPr/>
          </p:nvSpPr>
          <p:spPr>
            <a:xfrm>
              <a:off x="3364352" y="3831061"/>
              <a:ext cx="203168" cy="242385"/>
            </a:xfrm>
            <a:prstGeom prst="rect">
              <a:avLst/>
            </a:prstGeom>
            <a:solidFill>
              <a:srgbClr val="1CABE2">
                <a:alpha val="100000"/>
              </a:srgbClr>
            </a:solidFill>
          </p:spPr>
          <p:txBody>
            <a:bodyPr/>
            <a:lstStyle/>
            <a:p/>
          </p:txBody>
        </p:sp>
        <p:sp>
          <p:nvSpPr>
            <p:cNvPr id="56" name="rc56"/>
            <p:cNvSpPr/>
            <p:nvPr/>
          </p:nvSpPr>
          <p:spPr>
            <a:xfrm>
              <a:off x="3590094" y="3969343"/>
              <a:ext cx="203168" cy="831258"/>
            </a:xfrm>
            <a:prstGeom prst="rect">
              <a:avLst/>
            </a:prstGeom>
            <a:solidFill>
              <a:srgbClr val="80BD41">
                <a:alpha val="100000"/>
              </a:srgbClr>
            </a:solidFill>
          </p:spPr>
          <p:txBody>
            <a:bodyPr/>
            <a:lstStyle/>
            <a:p/>
          </p:txBody>
        </p:sp>
        <p:sp>
          <p:nvSpPr>
            <p:cNvPr id="57" name="rc57"/>
            <p:cNvSpPr/>
            <p:nvPr/>
          </p:nvSpPr>
          <p:spPr>
            <a:xfrm>
              <a:off x="3590094" y="3501762"/>
              <a:ext cx="203168" cy="181837"/>
            </a:xfrm>
            <a:prstGeom prst="rect">
              <a:avLst/>
            </a:prstGeom>
            <a:solidFill>
              <a:srgbClr val="0058AB">
                <a:alpha val="100000"/>
              </a:srgbClr>
            </a:solidFill>
          </p:spPr>
          <p:txBody>
            <a:bodyPr/>
            <a:lstStyle/>
            <a:p/>
          </p:txBody>
        </p:sp>
        <p:sp>
          <p:nvSpPr>
            <p:cNvPr id="58" name="rc58"/>
            <p:cNvSpPr/>
            <p:nvPr/>
          </p:nvSpPr>
          <p:spPr>
            <a:xfrm>
              <a:off x="3590094" y="3683600"/>
              <a:ext cx="203168" cy="285743"/>
            </a:xfrm>
            <a:prstGeom prst="rect">
              <a:avLst/>
            </a:prstGeom>
            <a:solidFill>
              <a:srgbClr val="1CABE2">
                <a:alpha val="100000"/>
              </a:srgbClr>
            </a:solidFill>
          </p:spPr>
          <p:txBody>
            <a:bodyPr/>
            <a:lstStyle/>
            <a:p/>
          </p:txBody>
        </p:sp>
        <p:sp>
          <p:nvSpPr>
            <p:cNvPr id="59" name="rc59"/>
            <p:cNvSpPr/>
            <p:nvPr/>
          </p:nvSpPr>
          <p:spPr>
            <a:xfrm>
              <a:off x="3815836" y="3971176"/>
              <a:ext cx="203168" cy="829425"/>
            </a:xfrm>
            <a:prstGeom prst="rect">
              <a:avLst/>
            </a:prstGeom>
            <a:solidFill>
              <a:srgbClr val="80BD41">
                <a:alpha val="100000"/>
              </a:srgbClr>
            </a:solidFill>
          </p:spPr>
          <p:txBody>
            <a:bodyPr/>
            <a:lstStyle/>
            <a:p/>
          </p:txBody>
        </p:sp>
        <p:sp>
          <p:nvSpPr>
            <p:cNvPr id="60" name="rc60"/>
            <p:cNvSpPr/>
            <p:nvPr/>
          </p:nvSpPr>
          <p:spPr>
            <a:xfrm>
              <a:off x="3815836" y="3484052"/>
              <a:ext cx="203168" cy="315970"/>
            </a:xfrm>
            <a:prstGeom prst="rect">
              <a:avLst/>
            </a:prstGeom>
            <a:solidFill>
              <a:srgbClr val="0058AB">
                <a:alpha val="100000"/>
              </a:srgbClr>
            </a:solidFill>
          </p:spPr>
          <p:txBody>
            <a:bodyPr/>
            <a:lstStyle/>
            <a:p/>
          </p:txBody>
        </p:sp>
        <p:sp>
          <p:nvSpPr>
            <p:cNvPr id="61" name="rc61"/>
            <p:cNvSpPr/>
            <p:nvPr/>
          </p:nvSpPr>
          <p:spPr>
            <a:xfrm>
              <a:off x="3815836" y="3800022"/>
              <a:ext cx="203168" cy="171153"/>
            </a:xfrm>
            <a:prstGeom prst="rect">
              <a:avLst/>
            </a:prstGeom>
            <a:solidFill>
              <a:srgbClr val="1CABE2">
                <a:alpha val="100000"/>
              </a:srgbClr>
            </a:solidFill>
          </p:spPr>
          <p:txBody>
            <a:bodyPr/>
            <a:lstStyle/>
            <a:p/>
          </p:txBody>
        </p:sp>
        <p:sp>
          <p:nvSpPr>
            <p:cNvPr id="62" name="rc62"/>
            <p:cNvSpPr/>
            <p:nvPr/>
          </p:nvSpPr>
          <p:spPr>
            <a:xfrm>
              <a:off x="4041579" y="4040183"/>
              <a:ext cx="203168" cy="760418"/>
            </a:xfrm>
            <a:prstGeom prst="rect">
              <a:avLst/>
            </a:prstGeom>
            <a:solidFill>
              <a:srgbClr val="80BD41">
                <a:alpha val="100000"/>
              </a:srgbClr>
            </a:solidFill>
          </p:spPr>
          <p:txBody>
            <a:bodyPr/>
            <a:lstStyle/>
            <a:p/>
          </p:txBody>
        </p:sp>
        <p:sp>
          <p:nvSpPr>
            <p:cNvPr id="63" name="rc63"/>
            <p:cNvSpPr/>
            <p:nvPr/>
          </p:nvSpPr>
          <p:spPr>
            <a:xfrm>
              <a:off x="4041579" y="3466535"/>
              <a:ext cx="203168" cy="400218"/>
            </a:xfrm>
            <a:prstGeom prst="rect">
              <a:avLst/>
            </a:prstGeom>
            <a:solidFill>
              <a:srgbClr val="0058AB">
                <a:alpha val="100000"/>
              </a:srgbClr>
            </a:solidFill>
          </p:spPr>
          <p:txBody>
            <a:bodyPr/>
            <a:lstStyle/>
            <a:p/>
          </p:txBody>
        </p:sp>
        <p:sp>
          <p:nvSpPr>
            <p:cNvPr id="64" name="rc64"/>
            <p:cNvSpPr/>
            <p:nvPr/>
          </p:nvSpPr>
          <p:spPr>
            <a:xfrm>
              <a:off x="4041579" y="3866754"/>
              <a:ext cx="203168" cy="173429"/>
            </a:xfrm>
            <a:prstGeom prst="rect">
              <a:avLst/>
            </a:prstGeom>
            <a:solidFill>
              <a:srgbClr val="1CABE2">
                <a:alpha val="100000"/>
              </a:srgbClr>
            </a:solidFill>
          </p:spPr>
          <p:txBody>
            <a:bodyPr/>
            <a:lstStyle/>
            <a:p/>
          </p:txBody>
        </p:sp>
        <p:sp>
          <p:nvSpPr>
            <p:cNvPr id="65" name="rc65"/>
            <p:cNvSpPr/>
            <p:nvPr/>
          </p:nvSpPr>
          <p:spPr>
            <a:xfrm>
              <a:off x="4267321" y="4122276"/>
              <a:ext cx="203168" cy="678324"/>
            </a:xfrm>
            <a:prstGeom prst="rect">
              <a:avLst/>
            </a:prstGeom>
            <a:solidFill>
              <a:srgbClr val="80BD41">
                <a:alpha val="100000"/>
              </a:srgbClr>
            </a:solidFill>
          </p:spPr>
          <p:txBody>
            <a:bodyPr/>
            <a:lstStyle/>
            <a:p/>
          </p:txBody>
        </p:sp>
        <p:sp>
          <p:nvSpPr>
            <p:cNvPr id="66" name="rc66"/>
            <p:cNvSpPr/>
            <p:nvPr/>
          </p:nvSpPr>
          <p:spPr>
            <a:xfrm>
              <a:off x="4267321" y="3443952"/>
              <a:ext cx="203168" cy="488394"/>
            </a:xfrm>
            <a:prstGeom prst="rect">
              <a:avLst/>
            </a:prstGeom>
            <a:solidFill>
              <a:srgbClr val="0058AB">
                <a:alpha val="100000"/>
              </a:srgbClr>
            </a:solidFill>
          </p:spPr>
          <p:txBody>
            <a:bodyPr/>
            <a:lstStyle/>
            <a:p/>
          </p:txBody>
        </p:sp>
        <p:sp>
          <p:nvSpPr>
            <p:cNvPr id="67" name="rc67"/>
            <p:cNvSpPr/>
            <p:nvPr/>
          </p:nvSpPr>
          <p:spPr>
            <a:xfrm>
              <a:off x="4267321" y="3932346"/>
              <a:ext cx="203168" cy="189930"/>
            </a:xfrm>
            <a:prstGeom prst="rect">
              <a:avLst/>
            </a:prstGeom>
            <a:solidFill>
              <a:srgbClr val="1CABE2">
                <a:alpha val="100000"/>
              </a:srgbClr>
            </a:solidFill>
          </p:spPr>
          <p:txBody>
            <a:bodyPr/>
            <a:lstStyle/>
            <a:p/>
          </p:txBody>
        </p:sp>
        <p:sp>
          <p:nvSpPr>
            <p:cNvPr id="68" name="rc68"/>
            <p:cNvSpPr/>
            <p:nvPr/>
          </p:nvSpPr>
          <p:spPr>
            <a:xfrm>
              <a:off x="4493063" y="4193706"/>
              <a:ext cx="203168" cy="606894"/>
            </a:xfrm>
            <a:prstGeom prst="rect">
              <a:avLst/>
            </a:prstGeom>
            <a:solidFill>
              <a:srgbClr val="80BD41">
                <a:alpha val="100000"/>
              </a:srgbClr>
            </a:solidFill>
          </p:spPr>
          <p:txBody>
            <a:bodyPr/>
            <a:lstStyle/>
            <a:p/>
          </p:txBody>
        </p:sp>
        <p:sp>
          <p:nvSpPr>
            <p:cNvPr id="69" name="rc69"/>
            <p:cNvSpPr/>
            <p:nvPr/>
          </p:nvSpPr>
          <p:spPr>
            <a:xfrm>
              <a:off x="4493063" y="3421294"/>
              <a:ext cx="203168" cy="579308"/>
            </a:xfrm>
            <a:prstGeom prst="rect">
              <a:avLst/>
            </a:prstGeom>
            <a:solidFill>
              <a:srgbClr val="0058AB">
                <a:alpha val="100000"/>
              </a:srgbClr>
            </a:solidFill>
          </p:spPr>
          <p:txBody>
            <a:bodyPr/>
            <a:lstStyle/>
            <a:p/>
          </p:txBody>
        </p:sp>
        <p:sp>
          <p:nvSpPr>
            <p:cNvPr id="70" name="rc70"/>
            <p:cNvSpPr/>
            <p:nvPr/>
          </p:nvSpPr>
          <p:spPr>
            <a:xfrm>
              <a:off x="4493063" y="4000602"/>
              <a:ext cx="203168" cy="193103"/>
            </a:xfrm>
            <a:prstGeom prst="rect">
              <a:avLst/>
            </a:prstGeom>
            <a:solidFill>
              <a:srgbClr val="1CABE2">
                <a:alpha val="100000"/>
              </a:srgbClr>
            </a:solidFill>
          </p:spPr>
          <p:txBody>
            <a:bodyPr/>
            <a:lstStyle/>
            <a:p/>
          </p:txBody>
        </p:sp>
        <p:sp>
          <p:nvSpPr>
            <p:cNvPr id="71" name="rc71"/>
            <p:cNvSpPr/>
            <p:nvPr/>
          </p:nvSpPr>
          <p:spPr>
            <a:xfrm>
              <a:off x="4718806" y="4126100"/>
              <a:ext cx="203168" cy="674501"/>
            </a:xfrm>
            <a:prstGeom prst="rect">
              <a:avLst/>
            </a:prstGeom>
            <a:solidFill>
              <a:srgbClr val="80BD41">
                <a:alpha val="100000"/>
              </a:srgbClr>
            </a:solidFill>
          </p:spPr>
          <p:txBody>
            <a:bodyPr/>
            <a:lstStyle/>
            <a:p/>
          </p:txBody>
        </p:sp>
        <p:sp>
          <p:nvSpPr>
            <p:cNvPr id="72" name="rc72"/>
            <p:cNvSpPr/>
            <p:nvPr/>
          </p:nvSpPr>
          <p:spPr>
            <a:xfrm>
              <a:off x="4718806" y="3395390"/>
              <a:ext cx="203168" cy="505877"/>
            </a:xfrm>
            <a:prstGeom prst="rect">
              <a:avLst/>
            </a:prstGeom>
            <a:solidFill>
              <a:srgbClr val="0058AB">
                <a:alpha val="100000"/>
              </a:srgbClr>
            </a:solidFill>
          </p:spPr>
          <p:txBody>
            <a:bodyPr/>
            <a:lstStyle/>
            <a:p/>
          </p:txBody>
        </p:sp>
        <p:sp>
          <p:nvSpPr>
            <p:cNvPr id="73" name="rc73"/>
            <p:cNvSpPr/>
            <p:nvPr/>
          </p:nvSpPr>
          <p:spPr>
            <a:xfrm>
              <a:off x="4718806" y="3901267"/>
              <a:ext cx="203168" cy="224832"/>
            </a:xfrm>
            <a:prstGeom prst="rect">
              <a:avLst/>
            </a:prstGeom>
            <a:solidFill>
              <a:srgbClr val="1CABE2">
                <a:alpha val="100000"/>
              </a:srgbClr>
            </a:solidFill>
          </p:spPr>
          <p:txBody>
            <a:bodyPr/>
            <a:lstStyle/>
            <a:p/>
          </p:txBody>
        </p:sp>
        <p:sp>
          <p:nvSpPr>
            <p:cNvPr id="74" name="rc74"/>
            <p:cNvSpPr/>
            <p:nvPr/>
          </p:nvSpPr>
          <p:spPr>
            <a:xfrm>
              <a:off x="4944548" y="4128744"/>
              <a:ext cx="203168" cy="671857"/>
            </a:xfrm>
            <a:prstGeom prst="rect">
              <a:avLst/>
            </a:prstGeom>
            <a:solidFill>
              <a:srgbClr val="80BD41">
                <a:alpha val="100000"/>
              </a:srgbClr>
            </a:solidFill>
          </p:spPr>
          <p:txBody>
            <a:bodyPr/>
            <a:lstStyle/>
            <a:p/>
          </p:txBody>
        </p:sp>
        <p:sp>
          <p:nvSpPr>
            <p:cNvPr id="75" name="rc75"/>
            <p:cNvSpPr/>
            <p:nvPr/>
          </p:nvSpPr>
          <p:spPr>
            <a:xfrm>
              <a:off x="4944548" y="3371117"/>
              <a:ext cx="203168" cy="543202"/>
            </a:xfrm>
            <a:prstGeom prst="rect">
              <a:avLst/>
            </a:prstGeom>
            <a:solidFill>
              <a:srgbClr val="0058AB">
                <a:alpha val="100000"/>
              </a:srgbClr>
            </a:solidFill>
          </p:spPr>
          <p:txBody>
            <a:bodyPr/>
            <a:lstStyle/>
            <a:p/>
          </p:txBody>
        </p:sp>
        <p:sp>
          <p:nvSpPr>
            <p:cNvPr id="76" name="rc76"/>
            <p:cNvSpPr/>
            <p:nvPr/>
          </p:nvSpPr>
          <p:spPr>
            <a:xfrm>
              <a:off x="4944548" y="3914320"/>
              <a:ext cx="203168" cy="214423"/>
            </a:xfrm>
            <a:prstGeom prst="rect">
              <a:avLst/>
            </a:prstGeom>
            <a:solidFill>
              <a:srgbClr val="1CABE2">
                <a:alpha val="100000"/>
              </a:srgbClr>
            </a:solidFill>
          </p:spPr>
          <p:txBody>
            <a:bodyPr/>
            <a:lstStyle/>
            <a:p/>
          </p:txBody>
        </p:sp>
        <p:sp>
          <p:nvSpPr>
            <p:cNvPr id="77" name="rc77"/>
            <p:cNvSpPr/>
            <p:nvPr/>
          </p:nvSpPr>
          <p:spPr>
            <a:xfrm>
              <a:off x="5170291" y="4091566"/>
              <a:ext cx="203168" cy="709034"/>
            </a:xfrm>
            <a:prstGeom prst="rect">
              <a:avLst/>
            </a:prstGeom>
            <a:solidFill>
              <a:srgbClr val="80BD41">
                <a:alpha val="100000"/>
              </a:srgbClr>
            </a:solidFill>
          </p:spPr>
          <p:txBody>
            <a:bodyPr/>
            <a:lstStyle/>
            <a:p/>
          </p:txBody>
        </p:sp>
        <p:sp>
          <p:nvSpPr>
            <p:cNvPr id="78" name="rc78"/>
            <p:cNvSpPr/>
            <p:nvPr/>
          </p:nvSpPr>
          <p:spPr>
            <a:xfrm>
              <a:off x="5170291" y="3353594"/>
              <a:ext cx="203168" cy="520920"/>
            </a:xfrm>
            <a:prstGeom prst="rect">
              <a:avLst/>
            </a:prstGeom>
            <a:solidFill>
              <a:srgbClr val="0058AB">
                <a:alpha val="100000"/>
              </a:srgbClr>
            </a:solidFill>
          </p:spPr>
          <p:txBody>
            <a:bodyPr/>
            <a:lstStyle/>
            <a:p/>
          </p:txBody>
        </p:sp>
        <p:sp>
          <p:nvSpPr>
            <p:cNvPr id="79" name="rc79"/>
            <p:cNvSpPr/>
            <p:nvPr/>
          </p:nvSpPr>
          <p:spPr>
            <a:xfrm>
              <a:off x="5170291" y="3874515"/>
              <a:ext cx="203168" cy="217051"/>
            </a:xfrm>
            <a:prstGeom prst="rect">
              <a:avLst/>
            </a:prstGeom>
            <a:solidFill>
              <a:srgbClr val="1CABE2">
                <a:alpha val="100000"/>
              </a:srgbClr>
            </a:solidFill>
          </p:spPr>
          <p:txBody>
            <a:bodyPr/>
            <a:lstStyle/>
            <a:p/>
          </p:txBody>
        </p:sp>
        <p:sp>
          <p:nvSpPr>
            <p:cNvPr id="80" name="rc80"/>
            <p:cNvSpPr/>
            <p:nvPr/>
          </p:nvSpPr>
          <p:spPr>
            <a:xfrm>
              <a:off x="5396033" y="4054603"/>
              <a:ext cx="203168" cy="745998"/>
            </a:xfrm>
            <a:prstGeom prst="rect">
              <a:avLst/>
            </a:prstGeom>
            <a:solidFill>
              <a:srgbClr val="80BD41">
                <a:alpha val="100000"/>
              </a:srgbClr>
            </a:solidFill>
          </p:spPr>
          <p:txBody>
            <a:bodyPr/>
            <a:lstStyle/>
            <a:p/>
          </p:txBody>
        </p:sp>
        <p:sp>
          <p:nvSpPr>
            <p:cNvPr id="81" name="rc81"/>
            <p:cNvSpPr/>
            <p:nvPr/>
          </p:nvSpPr>
          <p:spPr>
            <a:xfrm>
              <a:off x="5396033" y="3337857"/>
              <a:ext cx="203168" cy="511959"/>
            </a:xfrm>
            <a:prstGeom prst="rect">
              <a:avLst/>
            </a:prstGeom>
            <a:solidFill>
              <a:srgbClr val="0058AB">
                <a:alpha val="100000"/>
              </a:srgbClr>
            </a:solidFill>
          </p:spPr>
          <p:txBody>
            <a:bodyPr/>
            <a:lstStyle/>
            <a:p/>
          </p:txBody>
        </p:sp>
        <p:sp>
          <p:nvSpPr>
            <p:cNvPr id="82" name="rc82"/>
            <p:cNvSpPr/>
            <p:nvPr/>
          </p:nvSpPr>
          <p:spPr>
            <a:xfrm>
              <a:off x="5396033" y="3849817"/>
              <a:ext cx="203168" cy="204785"/>
            </a:xfrm>
            <a:prstGeom prst="rect">
              <a:avLst/>
            </a:prstGeom>
            <a:solidFill>
              <a:srgbClr val="1CABE2">
                <a:alpha val="100000"/>
              </a:srgbClr>
            </a:solidFill>
          </p:spPr>
          <p:txBody>
            <a:bodyPr/>
            <a:lstStyle/>
            <a:p/>
          </p:txBody>
        </p:sp>
        <p:sp>
          <p:nvSpPr>
            <p:cNvPr id="83" name="rc83"/>
            <p:cNvSpPr/>
            <p:nvPr/>
          </p:nvSpPr>
          <p:spPr>
            <a:xfrm>
              <a:off x="5621775" y="4012878"/>
              <a:ext cx="203168" cy="787723"/>
            </a:xfrm>
            <a:prstGeom prst="rect">
              <a:avLst/>
            </a:prstGeom>
            <a:solidFill>
              <a:srgbClr val="80BD41">
                <a:alpha val="100000"/>
              </a:srgbClr>
            </a:solidFill>
          </p:spPr>
          <p:txBody>
            <a:bodyPr/>
            <a:lstStyle/>
            <a:p/>
          </p:txBody>
        </p:sp>
        <p:sp>
          <p:nvSpPr>
            <p:cNvPr id="84" name="rc84"/>
            <p:cNvSpPr/>
            <p:nvPr/>
          </p:nvSpPr>
          <p:spPr>
            <a:xfrm>
              <a:off x="5621775" y="3314332"/>
              <a:ext cx="203168" cy="490468"/>
            </a:xfrm>
            <a:prstGeom prst="rect">
              <a:avLst/>
            </a:prstGeom>
            <a:solidFill>
              <a:srgbClr val="0058AB">
                <a:alpha val="100000"/>
              </a:srgbClr>
            </a:solidFill>
          </p:spPr>
          <p:txBody>
            <a:bodyPr/>
            <a:lstStyle/>
            <a:p/>
          </p:txBody>
        </p:sp>
        <p:sp>
          <p:nvSpPr>
            <p:cNvPr id="85" name="rc85"/>
            <p:cNvSpPr/>
            <p:nvPr/>
          </p:nvSpPr>
          <p:spPr>
            <a:xfrm>
              <a:off x="5621775" y="3804801"/>
              <a:ext cx="203168" cy="208076"/>
            </a:xfrm>
            <a:prstGeom prst="rect">
              <a:avLst/>
            </a:prstGeom>
            <a:solidFill>
              <a:srgbClr val="1CABE2">
                <a:alpha val="100000"/>
              </a:srgbClr>
            </a:solidFill>
          </p:spPr>
          <p:txBody>
            <a:bodyPr/>
            <a:lstStyle/>
            <a:p/>
          </p:txBody>
        </p:sp>
        <p:sp>
          <p:nvSpPr>
            <p:cNvPr id="86" name="rc86"/>
            <p:cNvSpPr/>
            <p:nvPr/>
          </p:nvSpPr>
          <p:spPr>
            <a:xfrm>
              <a:off x="5847518" y="3986548"/>
              <a:ext cx="203168" cy="814053"/>
            </a:xfrm>
            <a:prstGeom prst="rect">
              <a:avLst/>
            </a:prstGeom>
            <a:solidFill>
              <a:srgbClr val="80BD41">
                <a:alpha val="100000"/>
              </a:srgbClr>
            </a:solidFill>
          </p:spPr>
          <p:txBody>
            <a:bodyPr/>
            <a:lstStyle/>
            <a:p/>
          </p:txBody>
        </p:sp>
        <p:sp>
          <p:nvSpPr>
            <p:cNvPr id="87" name="rc87"/>
            <p:cNvSpPr/>
            <p:nvPr/>
          </p:nvSpPr>
          <p:spPr>
            <a:xfrm>
              <a:off x="5847518" y="3293092"/>
              <a:ext cx="203168" cy="482402"/>
            </a:xfrm>
            <a:prstGeom prst="rect">
              <a:avLst/>
            </a:prstGeom>
            <a:solidFill>
              <a:srgbClr val="0058AB">
                <a:alpha val="100000"/>
              </a:srgbClr>
            </a:solidFill>
          </p:spPr>
          <p:txBody>
            <a:bodyPr/>
            <a:lstStyle/>
            <a:p/>
          </p:txBody>
        </p:sp>
        <p:sp>
          <p:nvSpPr>
            <p:cNvPr id="88" name="rc88"/>
            <p:cNvSpPr/>
            <p:nvPr/>
          </p:nvSpPr>
          <p:spPr>
            <a:xfrm>
              <a:off x="5847518" y="3775495"/>
              <a:ext cx="203168" cy="211052"/>
            </a:xfrm>
            <a:prstGeom prst="rect">
              <a:avLst/>
            </a:prstGeom>
            <a:solidFill>
              <a:srgbClr val="1CABE2">
                <a:alpha val="100000"/>
              </a:srgbClr>
            </a:solidFill>
          </p:spPr>
          <p:txBody>
            <a:bodyPr/>
            <a:lstStyle/>
            <a:p/>
          </p:txBody>
        </p:sp>
        <p:sp>
          <p:nvSpPr>
            <p:cNvPr id="89" name="rc89"/>
            <p:cNvSpPr/>
            <p:nvPr/>
          </p:nvSpPr>
          <p:spPr>
            <a:xfrm>
              <a:off x="6073260" y="3947292"/>
              <a:ext cx="203168" cy="853308"/>
            </a:xfrm>
            <a:prstGeom prst="rect">
              <a:avLst/>
            </a:prstGeom>
            <a:solidFill>
              <a:srgbClr val="80BD41">
                <a:alpha val="100000"/>
              </a:srgbClr>
            </a:solidFill>
          </p:spPr>
          <p:txBody>
            <a:bodyPr/>
            <a:lstStyle/>
            <a:p/>
          </p:txBody>
        </p:sp>
        <p:sp>
          <p:nvSpPr>
            <p:cNvPr id="90" name="rc90"/>
            <p:cNvSpPr/>
            <p:nvPr/>
          </p:nvSpPr>
          <p:spPr>
            <a:xfrm>
              <a:off x="6073260" y="3276836"/>
              <a:ext cx="203168" cy="457128"/>
            </a:xfrm>
            <a:prstGeom prst="rect">
              <a:avLst/>
            </a:prstGeom>
            <a:solidFill>
              <a:srgbClr val="0058AB">
                <a:alpha val="100000"/>
              </a:srgbClr>
            </a:solidFill>
          </p:spPr>
          <p:txBody>
            <a:bodyPr/>
            <a:lstStyle/>
            <a:p/>
          </p:txBody>
        </p:sp>
        <p:sp>
          <p:nvSpPr>
            <p:cNvPr id="91" name="rc91"/>
            <p:cNvSpPr/>
            <p:nvPr/>
          </p:nvSpPr>
          <p:spPr>
            <a:xfrm>
              <a:off x="6073260" y="3733964"/>
              <a:ext cx="203168" cy="213328"/>
            </a:xfrm>
            <a:prstGeom prst="rect">
              <a:avLst/>
            </a:prstGeom>
            <a:solidFill>
              <a:srgbClr val="1CABE2">
                <a:alpha val="100000"/>
              </a:srgbClr>
            </a:solidFill>
          </p:spPr>
          <p:txBody>
            <a:bodyPr/>
            <a:lstStyle/>
            <a:p/>
          </p:txBody>
        </p:sp>
        <p:sp>
          <p:nvSpPr>
            <p:cNvPr id="92" name="rc92"/>
            <p:cNvSpPr/>
            <p:nvPr/>
          </p:nvSpPr>
          <p:spPr>
            <a:xfrm>
              <a:off x="6299002" y="3909417"/>
              <a:ext cx="203168" cy="891183"/>
            </a:xfrm>
            <a:prstGeom prst="rect">
              <a:avLst/>
            </a:prstGeom>
            <a:solidFill>
              <a:srgbClr val="80BD41">
                <a:alpha val="100000"/>
              </a:srgbClr>
            </a:solidFill>
          </p:spPr>
          <p:txBody>
            <a:bodyPr/>
            <a:lstStyle/>
            <a:p/>
          </p:txBody>
        </p:sp>
        <p:sp>
          <p:nvSpPr>
            <p:cNvPr id="93" name="rc93"/>
            <p:cNvSpPr/>
            <p:nvPr/>
          </p:nvSpPr>
          <p:spPr>
            <a:xfrm>
              <a:off x="6299002" y="3264075"/>
              <a:ext cx="203168" cy="445593"/>
            </a:xfrm>
            <a:prstGeom prst="rect">
              <a:avLst/>
            </a:prstGeom>
            <a:solidFill>
              <a:srgbClr val="0058AB">
                <a:alpha val="100000"/>
              </a:srgbClr>
            </a:solidFill>
          </p:spPr>
          <p:txBody>
            <a:bodyPr/>
            <a:lstStyle/>
            <a:p/>
          </p:txBody>
        </p:sp>
        <p:sp>
          <p:nvSpPr>
            <p:cNvPr id="94" name="rc94"/>
            <p:cNvSpPr/>
            <p:nvPr/>
          </p:nvSpPr>
          <p:spPr>
            <a:xfrm>
              <a:off x="6299002" y="3709668"/>
              <a:ext cx="203168" cy="199749"/>
            </a:xfrm>
            <a:prstGeom prst="rect">
              <a:avLst/>
            </a:prstGeom>
            <a:solidFill>
              <a:srgbClr val="1CABE2">
                <a:alpha val="100000"/>
              </a:srgbClr>
            </a:solidFill>
          </p:spPr>
          <p:txBody>
            <a:bodyPr/>
            <a:lstStyle/>
            <a:p/>
          </p:txBody>
        </p:sp>
        <p:sp>
          <p:nvSpPr>
            <p:cNvPr id="95" name="rc95"/>
            <p:cNvSpPr/>
            <p:nvPr/>
          </p:nvSpPr>
          <p:spPr>
            <a:xfrm>
              <a:off x="6524745" y="3869555"/>
              <a:ext cx="203168" cy="931045"/>
            </a:xfrm>
            <a:prstGeom prst="rect">
              <a:avLst/>
            </a:prstGeom>
            <a:solidFill>
              <a:srgbClr val="80BD41">
                <a:alpha val="100000"/>
              </a:srgbClr>
            </a:solidFill>
          </p:spPr>
          <p:txBody>
            <a:bodyPr/>
            <a:lstStyle/>
            <a:p/>
          </p:txBody>
        </p:sp>
        <p:sp>
          <p:nvSpPr>
            <p:cNvPr id="96" name="rc96"/>
            <p:cNvSpPr/>
            <p:nvPr/>
          </p:nvSpPr>
          <p:spPr>
            <a:xfrm>
              <a:off x="6524745" y="3248860"/>
              <a:ext cx="203168" cy="418968"/>
            </a:xfrm>
            <a:prstGeom prst="rect">
              <a:avLst/>
            </a:prstGeom>
            <a:solidFill>
              <a:srgbClr val="0058AB">
                <a:alpha val="100000"/>
              </a:srgbClr>
            </a:solidFill>
          </p:spPr>
          <p:txBody>
            <a:bodyPr/>
            <a:lstStyle/>
            <a:p/>
          </p:txBody>
        </p:sp>
        <p:sp>
          <p:nvSpPr>
            <p:cNvPr id="97" name="rc97"/>
            <p:cNvSpPr/>
            <p:nvPr/>
          </p:nvSpPr>
          <p:spPr>
            <a:xfrm>
              <a:off x="6524745" y="3667829"/>
              <a:ext cx="203168" cy="201726"/>
            </a:xfrm>
            <a:prstGeom prst="rect">
              <a:avLst/>
            </a:prstGeom>
            <a:solidFill>
              <a:srgbClr val="1CABE2">
                <a:alpha val="100000"/>
              </a:srgbClr>
            </a:solidFill>
          </p:spPr>
          <p:txBody>
            <a:bodyPr/>
            <a:lstStyle/>
            <a:p/>
          </p:txBody>
        </p:sp>
        <p:sp>
          <p:nvSpPr>
            <p:cNvPr id="98" name="rc98"/>
            <p:cNvSpPr/>
            <p:nvPr/>
          </p:nvSpPr>
          <p:spPr>
            <a:xfrm>
              <a:off x="6750487" y="3814281"/>
              <a:ext cx="203168" cy="986319"/>
            </a:xfrm>
            <a:prstGeom prst="rect">
              <a:avLst/>
            </a:prstGeom>
            <a:solidFill>
              <a:srgbClr val="80BD41">
                <a:alpha val="100000"/>
              </a:srgbClr>
            </a:solidFill>
          </p:spPr>
          <p:txBody>
            <a:bodyPr/>
            <a:lstStyle/>
            <a:p/>
          </p:txBody>
        </p:sp>
        <p:sp>
          <p:nvSpPr>
            <p:cNvPr id="99" name="rc99"/>
            <p:cNvSpPr/>
            <p:nvPr/>
          </p:nvSpPr>
          <p:spPr>
            <a:xfrm>
              <a:off x="6750487" y="3235014"/>
              <a:ext cx="203168" cy="360085"/>
            </a:xfrm>
            <a:prstGeom prst="rect">
              <a:avLst/>
            </a:prstGeom>
            <a:solidFill>
              <a:srgbClr val="0058AB">
                <a:alpha val="100000"/>
              </a:srgbClr>
            </a:solidFill>
          </p:spPr>
          <p:txBody>
            <a:bodyPr/>
            <a:lstStyle/>
            <a:p/>
          </p:txBody>
        </p:sp>
        <p:sp>
          <p:nvSpPr>
            <p:cNvPr id="100" name="rc100"/>
            <p:cNvSpPr/>
            <p:nvPr/>
          </p:nvSpPr>
          <p:spPr>
            <a:xfrm>
              <a:off x="6750487" y="3595099"/>
              <a:ext cx="203168" cy="219182"/>
            </a:xfrm>
            <a:prstGeom prst="rect">
              <a:avLst/>
            </a:prstGeom>
            <a:solidFill>
              <a:srgbClr val="1CABE2">
                <a:alpha val="100000"/>
              </a:srgbClr>
            </a:solidFill>
          </p:spPr>
          <p:txBody>
            <a:bodyPr/>
            <a:lstStyle/>
            <a:p/>
          </p:txBody>
        </p:sp>
        <p:sp>
          <p:nvSpPr>
            <p:cNvPr id="101" name="rc101"/>
            <p:cNvSpPr/>
            <p:nvPr/>
          </p:nvSpPr>
          <p:spPr>
            <a:xfrm>
              <a:off x="6976229" y="3776588"/>
              <a:ext cx="203168" cy="1024013"/>
            </a:xfrm>
            <a:prstGeom prst="rect">
              <a:avLst/>
            </a:prstGeom>
            <a:solidFill>
              <a:srgbClr val="80BD41">
                <a:alpha val="100000"/>
              </a:srgbClr>
            </a:solidFill>
          </p:spPr>
          <p:txBody>
            <a:bodyPr/>
            <a:lstStyle/>
            <a:p/>
          </p:txBody>
        </p:sp>
        <p:sp>
          <p:nvSpPr>
            <p:cNvPr id="102" name="rc102"/>
            <p:cNvSpPr/>
            <p:nvPr/>
          </p:nvSpPr>
          <p:spPr>
            <a:xfrm>
              <a:off x="6976229" y="3225195"/>
              <a:ext cx="203168" cy="346590"/>
            </a:xfrm>
            <a:prstGeom prst="rect">
              <a:avLst/>
            </a:prstGeom>
            <a:solidFill>
              <a:srgbClr val="0058AB">
                <a:alpha val="100000"/>
              </a:srgbClr>
            </a:solidFill>
          </p:spPr>
          <p:txBody>
            <a:bodyPr/>
            <a:lstStyle/>
            <a:p/>
          </p:txBody>
        </p:sp>
        <p:sp>
          <p:nvSpPr>
            <p:cNvPr id="103" name="rc103"/>
            <p:cNvSpPr/>
            <p:nvPr/>
          </p:nvSpPr>
          <p:spPr>
            <a:xfrm>
              <a:off x="6976229" y="3571785"/>
              <a:ext cx="203168" cy="204802"/>
            </a:xfrm>
            <a:prstGeom prst="rect">
              <a:avLst/>
            </a:prstGeom>
            <a:solidFill>
              <a:srgbClr val="1CABE2">
                <a:alpha val="100000"/>
              </a:srgbClr>
            </a:solidFill>
          </p:spPr>
          <p:txBody>
            <a:bodyPr/>
            <a:lstStyle/>
            <a:p/>
          </p:txBody>
        </p:sp>
        <p:sp>
          <p:nvSpPr>
            <p:cNvPr id="104" name="rc104"/>
            <p:cNvSpPr/>
            <p:nvPr/>
          </p:nvSpPr>
          <p:spPr>
            <a:xfrm>
              <a:off x="7201972" y="3215463"/>
              <a:ext cx="203168" cy="323421"/>
            </a:xfrm>
            <a:prstGeom prst="rect">
              <a:avLst/>
            </a:prstGeom>
            <a:solidFill>
              <a:srgbClr val="F26A21">
                <a:alpha val="100000"/>
              </a:srgbClr>
            </a:solidFill>
          </p:spPr>
          <p:txBody>
            <a:bodyPr/>
            <a:lstStyle/>
            <a:p/>
          </p:txBody>
        </p:sp>
        <p:sp>
          <p:nvSpPr>
            <p:cNvPr id="105" name="rc105"/>
            <p:cNvSpPr/>
            <p:nvPr/>
          </p:nvSpPr>
          <p:spPr>
            <a:xfrm>
              <a:off x="7201972" y="3538885"/>
              <a:ext cx="203168" cy="1261716"/>
            </a:xfrm>
            <a:prstGeom prst="rect">
              <a:avLst/>
            </a:prstGeom>
            <a:solidFill>
              <a:srgbClr val="FFC20E">
                <a:alpha val="100000"/>
              </a:srgbClr>
            </a:solidFill>
          </p:spPr>
          <p:txBody>
            <a:bodyPr/>
            <a:lstStyle/>
            <a:p/>
          </p:txBody>
        </p:sp>
        <p:sp>
          <p:nvSpPr>
            <p:cNvPr id="106" name="rc106"/>
            <p:cNvSpPr/>
            <p:nvPr/>
          </p:nvSpPr>
          <p:spPr>
            <a:xfrm>
              <a:off x="7427714" y="3201194"/>
              <a:ext cx="203168" cy="301802"/>
            </a:xfrm>
            <a:prstGeom prst="rect">
              <a:avLst/>
            </a:prstGeom>
            <a:solidFill>
              <a:srgbClr val="F26A21">
                <a:alpha val="100000"/>
              </a:srgbClr>
            </a:solidFill>
          </p:spPr>
          <p:txBody>
            <a:bodyPr/>
            <a:lstStyle/>
            <a:p/>
          </p:txBody>
        </p:sp>
        <p:sp>
          <p:nvSpPr>
            <p:cNvPr id="107" name="rc107"/>
            <p:cNvSpPr/>
            <p:nvPr/>
          </p:nvSpPr>
          <p:spPr>
            <a:xfrm>
              <a:off x="7427714" y="3502996"/>
              <a:ext cx="203168" cy="1297605"/>
            </a:xfrm>
            <a:prstGeom prst="rect">
              <a:avLst/>
            </a:prstGeom>
            <a:solidFill>
              <a:srgbClr val="FFC20E">
                <a:alpha val="100000"/>
              </a:srgbClr>
            </a:solidFill>
          </p:spPr>
          <p:txBody>
            <a:bodyPr/>
            <a:lstStyle/>
            <a:p/>
          </p:txBody>
        </p:sp>
        <p:sp>
          <p:nvSpPr>
            <p:cNvPr id="108" name="rc108"/>
            <p:cNvSpPr/>
            <p:nvPr/>
          </p:nvSpPr>
          <p:spPr>
            <a:xfrm>
              <a:off x="7653457" y="3195198"/>
              <a:ext cx="203168" cy="281627"/>
            </a:xfrm>
            <a:prstGeom prst="rect">
              <a:avLst/>
            </a:prstGeom>
            <a:solidFill>
              <a:srgbClr val="F26A21">
                <a:alpha val="100000"/>
              </a:srgbClr>
            </a:solidFill>
          </p:spPr>
          <p:txBody>
            <a:bodyPr/>
            <a:lstStyle/>
            <a:p/>
          </p:txBody>
        </p:sp>
        <p:sp>
          <p:nvSpPr>
            <p:cNvPr id="109" name="rc109"/>
            <p:cNvSpPr/>
            <p:nvPr/>
          </p:nvSpPr>
          <p:spPr>
            <a:xfrm>
              <a:off x="7653457" y="3476826"/>
              <a:ext cx="203168" cy="1323775"/>
            </a:xfrm>
            <a:prstGeom prst="rect">
              <a:avLst/>
            </a:prstGeom>
            <a:solidFill>
              <a:srgbClr val="FFC20E">
                <a:alpha val="100000"/>
              </a:srgbClr>
            </a:solidFill>
          </p:spPr>
          <p:txBody>
            <a:bodyPr/>
            <a:lstStyle/>
            <a:p/>
          </p:txBody>
        </p:sp>
        <p:sp>
          <p:nvSpPr>
            <p:cNvPr id="110" name="rc110"/>
            <p:cNvSpPr/>
            <p:nvPr/>
          </p:nvSpPr>
          <p:spPr>
            <a:xfrm>
              <a:off x="7879199" y="3189900"/>
              <a:ext cx="203168" cy="262801"/>
            </a:xfrm>
            <a:prstGeom prst="rect">
              <a:avLst/>
            </a:prstGeom>
            <a:solidFill>
              <a:srgbClr val="F26A21">
                <a:alpha val="100000"/>
              </a:srgbClr>
            </a:solidFill>
          </p:spPr>
          <p:txBody>
            <a:bodyPr/>
            <a:lstStyle/>
            <a:p/>
          </p:txBody>
        </p:sp>
        <p:sp>
          <p:nvSpPr>
            <p:cNvPr id="111" name="rc111"/>
            <p:cNvSpPr/>
            <p:nvPr/>
          </p:nvSpPr>
          <p:spPr>
            <a:xfrm>
              <a:off x="7879199" y="3452702"/>
              <a:ext cx="203168" cy="1347899"/>
            </a:xfrm>
            <a:prstGeom prst="rect">
              <a:avLst/>
            </a:prstGeom>
            <a:solidFill>
              <a:srgbClr val="FFC20E">
                <a:alpha val="100000"/>
              </a:srgbClr>
            </a:solidFill>
          </p:spPr>
          <p:txBody>
            <a:bodyPr/>
            <a:lstStyle/>
            <a:p/>
          </p:txBody>
        </p:sp>
        <p:sp>
          <p:nvSpPr>
            <p:cNvPr id="112" name="rc112"/>
            <p:cNvSpPr/>
            <p:nvPr/>
          </p:nvSpPr>
          <p:spPr>
            <a:xfrm>
              <a:off x="8104941" y="3182739"/>
              <a:ext cx="203168" cy="245234"/>
            </a:xfrm>
            <a:prstGeom prst="rect">
              <a:avLst/>
            </a:prstGeom>
            <a:solidFill>
              <a:srgbClr val="F26A21">
                <a:alpha val="100000"/>
              </a:srgbClr>
            </a:solidFill>
          </p:spPr>
          <p:txBody>
            <a:bodyPr/>
            <a:lstStyle/>
            <a:p/>
          </p:txBody>
        </p:sp>
        <p:sp>
          <p:nvSpPr>
            <p:cNvPr id="113" name="rc113"/>
            <p:cNvSpPr/>
            <p:nvPr/>
          </p:nvSpPr>
          <p:spPr>
            <a:xfrm>
              <a:off x="8104941" y="3427973"/>
              <a:ext cx="203168" cy="1372627"/>
            </a:xfrm>
            <a:prstGeom prst="rect">
              <a:avLst/>
            </a:prstGeom>
            <a:solidFill>
              <a:srgbClr val="FFC20E">
                <a:alpha val="100000"/>
              </a:srgbClr>
            </a:solidFill>
          </p:spPr>
          <p:txBody>
            <a:bodyPr/>
            <a:lstStyle/>
            <a:p/>
          </p:txBody>
        </p:sp>
        <p:sp>
          <p:nvSpPr>
            <p:cNvPr id="114" name="pl114"/>
            <p:cNvSpPr/>
            <p:nvPr/>
          </p:nvSpPr>
          <p:spPr>
            <a:xfrm>
              <a:off x="1434255" y="2439681"/>
              <a:ext cx="5643558" cy="768671"/>
            </a:xfrm>
            <a:custGeom>
              <a:avLst/>
              <a:pathLst>
                <a:path w="5643558" h="768671">
                  <a:moveTo>
                    <a:pt x="0" y="686313"/>
                  </a:moveTo>
                  <a:lnTo>
                    <a:pt x="225742" y="603956"/>
                  </a:lnTo>
                  <a:lnTo>
                    <a:pt x="451484" y="494146"/>
                  </a:lnTo>
                  <a:lnTo>
                    <a:pt x="677227" y="411788"/>
                  </a:lnTo>
                  <a:lnTo>
                    <a:pt x="902969" y="301978"/>
                  </a:lnTo>
                  <a:lnTo>
                    <a:pt x="1128711" y="301978"/>
                  </a:lnTo>
                  <a:lnTo>
                    <a:pt x="1354454" y="301978"/>
                  </a:lnTo>
                  <a:lnTo>
                    <a:pt x="1580196" y="274525"/>
                  </a:lnTo>
                  <a:lnTo>
                    <a:pt x="1805938" y="603956"/>
                  </a:lnTo>
                  <a:lnTo>
                    <a:pt x="2031681" y="274525"/>
                  </a:lnTo>
                  <a:lnTo>
                    <a:pt x="2257423" y="0"/>
                  </a:lnTo>
                  <a:lnTo>
                    <a:pt x="2483165" y="274525"/>
                  </a:lnTo>
                  <a:lnTo>
                    <a:pt x="2708908" y="439240"/>
                  </a:lnTo>
                  <a:lnTo>
                    <a:pt x="2934650" y="603956"/>
                  </a:lnTo>
                  <a:lnTo>
                    <a:pt x="3160393" y="768671"/>
                  </a:lnTo>
                  <a:lnTo>
                    <a:pt x="3386135" y="603956"/>
                  </a:lnTo>
                  <a:lnTo>
                    <a:pt x="3611877" y="658861"/>
                  </a:lnTo>
                  <a:lnTo>
                    <a:pt x="3837620" y="603956"/>
                  </a:lnTo>
                  <a:lnTo>
                    <a:pt x="4063362" y="576503"/>
                  </a:lnTo>
                  <a:lnTo>
                    <a:pt x="4289104" y="521598"/>
                  </a:lnTo>
                  <a:lnTo>
                    <a:pt x="4514847" y="494146"/>
                  </a:lnTo>
                  <a:lnTo>
                    <a:pt x="4740589" y="439240"/>
                  </a:lnTo>
                  <a:lnTo>
                    <a:pt x="4966331" y="411788"/>
                  </a:lnTo>
                  <a:lnTo>
                    <a:pt x="5192074" y="356883"/>
                  </a:lnTo>
                  <a:lnTo>
                    <a:pt x="5417816" y="247073"/>
                  </a:lnTo>
                  <a:lnTo>
                    <a:pt x="5643558" y="21962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3016185"/>
              <a:ext cx="5643558" cy="576503"/>
            </a:xfrm>
            <a:custGeom>
              <a:avLst/>
              <a:pathLst>
                <a:path w="5643558" h="576503">
                  <a:moveTo>
                    <a:pt x="0" y="521598"/>
                  </a:moveTo>
                  <a:lnTo>
                    <a:pt x="225742" y="411788"/>
                  </a:lnTo>
                  <a:lnTo>
                    <a:pt x="451484" y="329430"/>
                  </a:lnTo>
                  <a:lnTo>
                    <a:pt x="677227" y="219620"/>
                  </a:lnTo>
                  <a:lnTo>
                    <a:pt x="902969" y="137262"/>
                  </a:lnTo>
                  <a:lnTo>
                    <a:pt x="1128711" y="164715"/>
                  </a:lnTo>
                  <a:lnTo>
                    <a:pt x="1354454" y="219620"/>
                  </a:lnTo>
                  <a:lnTo>
                    <a:pt x="1580196" y="54905"/>
                  </a:lnTo>
                  <a:lnTo>
                    <a:pt x="1805938" y="137262"/>
                  </a:lnTo>
                  <a:lnTo>
                    <a:pt x="2031681" y="219620"/>
                  </a:lnTo>
                  <a:lnTo>
                    <a:pt x="2257423" y="27452"/>
                  </a:lnTo>
                  <a:lnTo>
                    <a:pt x="2483165" y="54905"/>
                  </a:lnTo>
                  <a:lnTo>
                    <a:pt x="2708908" y="219620"/>
                  </a:lnTo>
                  <a:lnTo>
                    <a:pt x="2934650" y="411788"/>
                  </a:lnTo>
                  <a:lnTo>
                    <a:pt x="3160393" y="576503"/>
                  </a:lnTo>
                  <a:lnTo>
                    <a:pt x="3386135" y="466693"/>
                  </a:lnTo>
                  <a:lnTo>
                    <a:pt x="3611877" y="494146"/>
                  </a:lnTo>
                  <a:lnTo>
                    <a:pt x="3837620" y="439240"/>
                  </a:lnTo>
                  <a:lnTo>
                    <a:pt x="4063362" y="384335"/>
                  </a:lnTo>
                  <a:lnTo>
                    <a:pt x="4289104" y="329430"/>
                  </a:lnTo>
                  <a:lnTo>
                    <a:pt x="4514847" y="301978"/>
                  </a:lnTo>
                  <a:lnTo>
                    <a:pt x="4740589" y="247073"/>
                  </a:lnTo>
                  <a:lnTo>
                    <a:pt x="4966331" y="192167"/>
                  </a:lnTo>
                  <a:lnTo>
                    <a:pt x="5192074" y="137262"/>
                  </a:lnTo>
                  <a:lnTo>
                    <a:pt x="5417816" y="54905"/>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9218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7" name="tx117"/>
            <p:cNvSpPr/>
            <p:nvPr/>
          </p:nvSpPr>
          <p:spPr>
            <a:xfrm>
              <a:off x="2494638" y="25390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8" name="tx118"/>
            <p:cNvSpPr/>
            <p:nvPr/>
          </p:nvSpPr>
          <p:spPr>
            <a:xfrm>
              <a:off x="3623350" y="22355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9" name="tx119"/>
            <p:cNvSpPr/>
            <p:nvPr/>
          </p:nvSpPr>
          <p:spPr>
            <a:xfrm>
              <a:off x="4752062" y="28395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5655031" y="27571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1" name="tx121"/>
            <p:cNvSpPr/>
            <p:nvPr/>
          </p:nvSpPr>
          <p:spPr>
            <a:xfrm>
              <a:off x="5880773" y="27296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2" name="tx122"/>
            <p:cNvSpPr/>
            <p:nvPr/>
          </p:nvSpPr>
          <p:spPr>
            <a:xfrm>
              <a:off x="6106516" y="2674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3" name="tx123"/>
            <p:cNvSpPr/>
            <p:nvPr/>
          </p:nvSpPr>
          <p:spPr>
            <a:xfrm>
              <a:off x="6332258" y="264883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4" name="tx124"/>
            <p:cNvSpPr/>
            <p:nvPr/>
          </p:nvSpPr>
          <p:spPr>
            <a:xfrm>
              <a:off x="6558000" y="259237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5" name="tx125"/>
            <p:cNvSpPr/>
            <p:nvPr/>
          </p:nvSpPr>
          <p:spPr>
            <a:xfrm>
              <a:off x="6783743" y="248562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7009485" y="245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7" name="tx127"/>
            <p:cNvSpPr/>
            <p:nvPr/>
          </p:nvSpPr>
          <p:spPr>
            <a:xfrm>
              <a:off x="1365926" y="36062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8" name="tx128"/>
            <p:cNvSpPr/>
            <p:nvPr/>
          </p:nvSpPr>
          <p:spPr>
            <a:xfrm>
              <a:off x="2494638" y="32493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9" name="tx129"/>
            <p:cNvSpPr/>
            <p:nvPr/>
          </p:nvSpPr>
          <p:spPr>
            <a:xfrm>
              <a:off x="3623350" y="31121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4752062" y="35513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1" name="tx131"/>
            <p:cNvSpPr/>
            <p:nvPr/>
          </p:nvSpPr>
          <p:spPr>
            <a:xfrm>
              <a:off x="5655031" y="341405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2" name="tx132"/>
            <p:cNvSpPr/>
            <p:nvPr/>
          </p:nvSpPr>
          <p:spPr>
            <a:xfrm>
              <a:off x="5880773" y="3387019"/>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106516" y="3331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4" name="tx134"/>
            <p:cNvSpPr/>
            <p:nvPr/>
          </p:nvSpPr>
          <p:spPr>
            <a:xfrm>
              <a:off x="6332258" y="32768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6558000" y="32219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6783743" y="31395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7" name="tx137"/>
            <p:cNvSpPr/>
            <p:nvPr/>
          </p:nvSpPr>
          <p:spPr>
            <a:xfrm>
              <a:off x="7009485" y="30846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8" name="tx138"/>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9053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06759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2298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304261" y="5643592"/>
              <a:ext cx="201455" cy="201456"/>
            </a:xfrm>
            <a:prstGeom prst="rect">
              <a:avLst/>
            </a:prstGeom>
            <a:solidFill>
              <a:srgbClr val="80BD41">
                <a:alpha val="100000"/>
              </a:srgbClr>
            </a:solidFill>
          </p:spPr>
          <p:txBody>
            <a:bodyPr/>
            <a:lstStyle/>
            <a:p/>
          </p:txBody>
        </p:sp>
        <p:sp>
          <p:nvSpPr>
            <p:cNvPr id="164" name="rc164"/>
            <p:cNvSpPr/>
            <p:nvPr/>
          </p:nvSpPr>
          <p:spPr>
            <a:xfrm>
              <a:off x="3277835" y="5643592"/>
              <a:ext cx="201456" cy="201456"/>
            </a:xfrm>
            <a:prstGeom prst="rect">
              <a:avLst/>
            </a:prstGeom>
            <a:solidFill>
              <a:srgbClr val="1CABE2">
                <a:alpha val="100000"/>
              </a:srgbClr>
            </a:solidFill>
          </p:spPr>
          <p:txBody>
            <a:bodyPr/>
            <a:lstStyle/>
            <a:p/>
          </p:txBody>
        </p:sp>
        <p:sp>
          <p:nvSpPr>
            <p:cNvPr id="165" name="rc165"/>
            <p:cNvSpPr/>
            <p:nvPr/>
          </p:nvSpPr>
          <p:spPr>
            <a:xfrm>
              <a:off x="4335174" y="5643592"/>
              <a:ext cx="201456" cy="201456"/>
            </a:xfrm>
            <a:prstGeom prst="rect">
              <a:avLst/>
            </a:prstGeom>
            <a:solidFill>
              <a:srgbClr val="0058AB">
                <a:alpha val="100000"/>
              </a:srgbClr>
            </a:solidFill>
          </p:spPr>
          <p:txBody>
            <a:bodyPr/>
            <a:lstStyle/>
            <a:p/>
          </p:txBody>
        </p:sp>
        <p:sp>
          <p:nvSpPr>
            <p:cNvPr id="166" name="rc166"/>
            <p:cNvSpPr/>
            <p:nvPr/>
          </p:nvSpPr>
          <p:spPr>
            <a:xfrm>
              <a:off x="5322799" y="5643592"/>
              <a:ext cx="201456" cy="201456"/>
            </a:xfrm>
            <a:prstGeom prst="rect">
              <a:avLst/>
            </a:prstGeom>
            <a:solidFill>
              <a:srgbClr val="FFC20E">
                <a:alpha val="100000"/>
              </a:srgbClr>
            </a:solidFill>
          </p:spPr>
          <p:txBody>
            <a:bodyPr/>
            <a:lstStyle/>
            <a:p/>
          </p:txBody>
        </p:sp>
        <p:sp>
          <p:nvSpPr>
            <p:cNvPr id="167" name="rc167"/>
            <p:cNvSpPr/>
            <p:nvPr/>
          </p:nvSpPr>
          <p:spPr>
            <a:xfrm>
              <a:off x="7071544" y="5643592"/>
              <a:ext cx="201455" cy="201456"/>
            </a:xfrm>
            <a:prstGeom prst="rect">
              <a:avLst/>
            </a:prstGeom>
            <a:solidFill>
              <a:srgbClr val="F26A21">
                <a:alpha val="100000"/>
              </a:srgbClr>
            </a:solidFill>
          </p:spPr>
          <p:txBody>
            <a:bodyPr/>
            <a:lstStyle/>
            <a:p/>
          </p:txBody>
        </p:sp>
        <p:sp>
          <p:nvSpPr>
            <p:cNvPr id="168" name="tx168"/>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8" name="tx178"/>
            <p:cNvSpPr/>
            <p:nvPr/>
          </p:nvSpPr>
          <p:spPr>
            <a:xfrm>
              <a:off x="983899" y="1511762"/>
              <a:ext cx="62576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Guinée</a:t>
              </a:r>
            </a:p>
          </p:txBody>
        </p:sp>
        <p:sp>
          <p:nvSpPr>
            <p:cNvPr id="179" name="tx179"/>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0" name="tx180"/>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présente le nombre annuel d'enfants devant être vaccinés pour atteindre l'objectif « zéro dose ».
La Guinée devrait connaître une légère augmentation (&lt; 10 000) du nombre de nourrissons survivants d’ici 2030. Par conséquent, pour atteindre l’objectif « zéro dose » de l’IA2030, il faudra vacciner davantage d’enfants (~2,24 %) avec le DTP1 chaque année.</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Il faut vacciner davantage d'enfants chaque année pour atteindre l'objectif de l'IA2030, qui consiste à réduire de moitié le nombre d'enfants n'ayant reçu aucune dose d'ici 2030, alors qu'on prévoit une légère augmentation du nombre de nourrissons survivants.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7502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5428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3355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71281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146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9391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7318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2581768"/>
              <a:ext cx="214223" cy="2353629"/>
            </a:xfrm>
            <a:prstGeom prst="rect">
              <a:avLst/>
            </a:prstGeom>
            <a:solidFill>
              <a:srgbClr val="0058AB">
                <a:alpha val="100000"/>
              </a:srgbClr>
            </a:solidFill>
          </p:spPr>
          <p:txBody>
            <a:bodyPr/>
            <a:lstStyle/>
            <a:p/>
          </p:txBody>
        </p:sp>
        <p:sp>
          <p:nvSpPr>
            <p:cNvPr id="41" name="rc41"/>
            <p:cNvSpPr/>
            <p:nvPr/>
          </p:nvSpPr>
          <p:spPr>
            <a:xfrm>
              <a:off x="1589675" y="2756524"/>
              <a:ext cx="214223" cy="2178872"/>
            </a:xfrm>
            <a:prstGeom prst="rect">
              <a:avLst/>
            </a:prstGeom>
            <a:solidFill>
              <a:srgbClr val="0058AB">
                <a:alpha val="100000"/>
              </a:srgbClr>
            </a:solidFill>
          </p:spPr>
          <p:txBody>
            <a:bodyPr/>
            <a:lstStyle/>
            <a:p/>
          </p:txBody>
        </p:sp>
        <p:sp>
          <p:nvSpPr>
            <p:cNvPr id="42" name="rc42"/>
            <p:cNvSpPr/>
            <p:nvPr/>
          </p:nvSpPr>
          <p:spPr>
            <a:xfrm>
              <a:off x="1827702" y="3000538"/>
              <a:ext cx="214223" cy="1934858"/>
            </a:xfrm>
            <a:prstGeom prst="rect">
              <a:avLst/>
            </a:prstGeom>
            <a:solidFill>
              <a:srgbClr val="0058AB">
                <a:alpha val="100000"/>
              </a:srgbClr>
            </a:solidFill>
          </p:spPr>
          <p:txBody>
            <a:bodyPr/>
            <a:lstStyle/>
            <a:p/>
          </p:txBody>
        </p:sp>
        <p:sp>
          <p:nvSpPr>
            <p:cNvPr id="43" name="rc43"/>
            <p:cNvSpPr/>
            <p:nvPr/>
          </p:nvSpPr>
          <p:spPr>
            <a:xfrm>
              <a:off x="2065728" y="3152221"/>
              <a:ext cx="214223" cy="1783176"/>
            </a:xfrm>
            <a:prstGeom prst="rect">
              <a:avLst/>
            </a:prstGeom>
            <a:solidFill>
              <a:srgbClr val="0058AB">
                <a:alpha val="100000"/>
              </a:srgbClr>
            </a:solidFill>
          </p:spPr>
          <p:txBody>
            <a:bodyPr/>
            <a:lstStyle/>
            <a:p/>
          </p:txBody>
        </p:sp>
        <p:sp>
          <p:nvSpPr>
            <p:cNvPr id="44" name="rc44"/>
            <p:cNvSpPr/>
            <p:nvPr/>
          </p:nvSpPr>
          <p:spPr>
            <a:xfrm>
              <a:off x="2303754" y="3364672"/>
              <a:ext cx="214223" cy="1570724"/>
            </a:xfrm>
            <a:prstGeom prst="rect">
              <a:avLst/>
            </a:prstGeom>
            <a:solidFill>
              <a:srgbClr val="0058AB">
                <a:alpha val="100000"/>
              </a:srgbClr>
            </a:solidFill>
          </p:spPr>
          <p:txBody>
            <a:bodyPr/>
            <a:lstStyle/>
            <a:p/>
          </p:txBody>
        </p:sp>
        <p:sp>
          <p:nvSpPr>
            <p:cNvPr id="45" name="rc45"/>
            <p:cNvSpPr/>
            <p:nvPr/>
          </p:nvSpPr>
          <p:spPr>
            <a:xfrm>
              <a:off x="2541780" y="3324528"/>
              <a:ext cx="214223" cy="1610869"/>
            </a:xfrm>
            <a:prstGeom prst="rect">
              <a:avLst/>
            </a:prstGeom>
            <a:solidFill>
              <a:srgbClr val="0058AB">
                <a:alpha val="100000"/>
              </a:srgbClr>
            </a:solidFill>
          </p:spPr>
          <p:txBody>
            <a:bodyPr/>
            <a:lstStyle/>
            <a:p/>
          </p:txBody>
        </p:sp>
        <p:sp>
          <p:nvSpPr>
            <p:cNvPr id="46" name="rc46"/>
            <p:cNvSpPr/>
            <p:nvPr/>
          </p:nvSpPr>
          <p:spPr>
            <a:xfrm>
              <a:off x="2779807" y="3293057"/>
              <a:ext cx="214223" cy="1642340"/>
            </a:xfrm>
            <a:prstGeom prst="rect">
              <a:avLst/>
            </a:prstGeom>
            <a:solidFill>
              <a:srgbClr val="0058AB">
                <a:alpha val="100000"/>
              </a:srgbClr>
            </a:solidFill>
          </p:spPr>
          <p:txBody>
            <a:bodyPr/>
            <a:lstStyle/>
            <a:p/>
          </p:txBody>
        </p:sp>
        <p:sp>
          <p:nvSpPr>
            <p:cNvPr id="47" name="rc47"/>
            <p:cNvSpPr/>
            <p:nvPr/>
          </p:nvSpPr>
          <p:spPr>
            <a:xfrm>
              <a:off x="3017833" y="3324362"/>
              <a:ext cx="214223" cy="1611034"/>
            </a:xfrm>
            <a:prstGeom prst="rect">
              <a:avLst/>
            </a:prstGeom>
            <a:solidFill>
              <a:srgbClr val="0058AB">
                <a:alpha val="100000"/>
              </a:srgbClr>
            </a:solidFill>
          </p:spPr>
          <p:txBody>
            <a:bodyPr/>
            <a:lstStyle/>
            <a:p/>
          </p:txBody>
        </p:sp>
        <p:sp>
          <p:nvSpPr>
            <p:cNvPr id="48" name="rc48"/>
            <p:cNvSpPr/>
            <p:nvPr/>
          </p:nvSpPr>
          <p:spPr>
            <a:xfrm>
              <a:off x="3255859" y="2465202"/>
              <a:ext cx="214223" cy="2470194"/>
            </a:xfrm>
            <a:prstGeom prst="rect">
              <a:avLst/>
            </a:prstGeom>
            <a:solidFill>
              <a:srgbClr val="0058AB">
                <a:alpha val="100000"/>
              </a:srgbClr>
            </a:solidFill>
          </p:spPr>
          <p:txBody>
            <a:bodyPr/>
            <a:lstStyle/>
            <a:p/>
          </p:txBody>
        </p:sp>
        <p:sp>
          <p:nvSpPr>
            <p:cNvPr id="49" name="rc49"/>
            <p:cNvSpPr/>
            <p:nvPr/>
          </p:nvSpPr>
          <p:spPr>
            <a:xfrm>
              <a:off x="3493885" y="3252968"/>
              <a:ext cx="214223" cy="1682428"/>
            </a:xfrm>
            <a:prstGeom prst="rect">
              <a:avLst/>
            </a:prstGeom>
            <a:solidFill>
              <a:srgbClr val="0058AB">
                <a:alpha val="100000"/>
              </a:srgbClr>
            </a:solidFill>
          </p:spPr>
          <p:txBody>
            <a:bodyPr/>
            <a:lstStyle/>
            <a:p/>
          </p:txBody>
        </p:sp>
        <p:sp>
          <p:nvSpPr>
            <p:cNvPr id="50" name="rc50"/>
            <p:cNvSpPr/>
            <p:nvPr/>
          </p:nvSpPr>
          <p:spPr>
            <a:xfrm>
              <a:off x="3731911" y="3936193"/>
              <a:ext cx="214223" cy="999204"/>
            </a:xfrm>
            <a:prstGeom prst="rect">
              <a:avLst/>
            </a:prstGeom>
            <a:solidFill>
              <a:srgbClr val="0058AB">
                <a:alpha val="100000"/>
              </a:srgbClr>
            </a:solidFill>
          </p:spPr>
          <p:txBody>
            <a:bodyPr/>
            <a:lstStyle/>
            <a:p/>
          </p:txBody>
        </p:sp>
        <p:sp>
          <p:nvSpPr>
            <p:cNvPr id="51" name="rc51"/>
            <p:cNvSpPr/>
            <p:nvPr/>
          </p:nvSpPr>
          <p:spPr>
            <a:xfrm>
              <a:off x="3969938" y="3199123"/>
              <a:ext cx="214223" cy="1736273"/>
            </a:xfrm>
            <a:prstGeom prst="rect">
              <a:avLst/>
            </a:prstGeom>
            <a:solidFill>
              <a:srgbClr val="0058AB">
                <a:alpha val="100000"/>
              </a:srgbClr>
            </a:solidFill>
          </p:spPr>
          <p:txBody>
            <a:bodyPr/>
            <a:lstStyle/>
            <a:p/>
          </p:txBody>
        </p:sp>
        <p:sp>
          <p:nvSpPr>
            <p:cNvPr id="52" name="rc52"/>
            <p:cNvSpPr/>
            <p:nvPr/>
          </p:nvSpPr>
          <p:spPr>
            <a:xfrm>
              <a:off x="4207964" y="2736176"/>
              <a:ext cx="214223" cy="2199221"/>
            </a:xfrm>
            <a:prstGeom prst="rect">
              <a:avLst/>
            </a:prstGeom>
            <a:solidFill>
              <a:srgbClr val="0058AB">
                <a:alpha val="100000"/>
              </a:srgbClr>
            </a:solidFill>
          </p:spPr>
          <p:txBody>
            <a:bodyPr/>
            <a:lstStyle/>
            <a:p/>
          </p:txBody>
        </p:sp>
        <p:sp>
          <p:nvSpPr>
            <p:cNvPr id="53" name="rc53"/>
            <p:cNvSpPr/>
            <p:nvPr/>
          </p:nvSpPr>
          <p:spPr>
            <a:xfrm>
              <a:off x="4445990" y="2251646"/>
              <a:ext cx="214223" cy="2683750"/>
            </a:xfrm>
            <a:prstGeom prst="rect">
              <a:avLst/>
            </a:prstGeom>
            <a:solidFill>
              <a:srgbClr val="0058AB">
                <a:alpha val="100000"/>
              </a:srgbClr>
            </a:solidFill>
          </p:spPr>
          <p:txBody>
            <a:bodyPr/>
            <a:lstStyle/>
            <a:p/>
          </p:txBody>
        </p:sp>
        <p:sp>
          <p:nvSpPr>
            <p:cNvPr id="54" name="rc54"/>
            <p:cNvSpPr/>
            <p:nvPr/>
          </p:nvSpPr>
          <p:spPr>
            <a:xfrm>
              <a:off x="4684016" y="1752072"/>
              <a:ext cx="214223" cy="3183325"/>
            </a:xfrm>
            <a:prstGeom prst="rect">
              <a:avLst/>
            </a:prstGeom>
            <a:solidFill>
              <a:srgbClr val="0058AB">
                <a:alpha val="100000"/>
              </a:srgbClr>
            </a:solidFill>
          </p:spPr>
          <p:txBody>
            <a:bodyPr/>
            <a:lstStyle/>
            <a:p/>
          </p:txBody>
        </p:sp>
        <p:sp>
          <p:nvSpPr>
            <p:cNvPr id="55" name="rc55"/>
            <p:cNvSpPr/>
            <p:nvPr/>
          </p:nvSpPr>
          <p:spPr>
            <a:xfrm>
              <a:off x="4922043" y="2155576"/>
              <a:ext cx="214223" cy="2779820"/>
            </a:xfrm>
            <a:prstGeom prst="rect">
              <a:avLst/>
            </a:prstGeom>
            <a:solidFill>
              <a:srgbClr val="0058AB">
                <a:alpha val="100000"/>
              </a:srgbClr>
            </a:solidFill>
          </p:spPr>
          <p:txBody>
            <a:bodyPr/>
            <a:lstStyle/>
            <a:p/>
          </p:txBody>
        </p:sp>
        <p:sp>
          <p:nvSpPr>
            <p:cNvPr id="56" name="rc56"/>
            <p:cNvSpPr/>
            <p:nvPr/>
          </p:nvSpPr>
          <p:spPr>
            <a:xfrm>
              <a:off x="5160069" y="1950472"/>
              <a:ext cx="214223" cy="2984924"/>
            </a:xfrm>
            <a:prstGeom prst="rect">
              <a:avLst/>
            </a:prstGeom>
            <a:solidFill>
              <a:srgbClr val="0058AB">
                <a:alpha val="100000"/>
              </a:srgbClr>
            </a:solidFill>
          </p:spPr>
          <p:txBody>
            <a:bodyPr/>
            <a:lstStyle/>
            <a:p/>
          </p:txBody>
        </p:sp>
        <p:sp>
          <p:nvSpPr>
            <p:cNvPr id="57" name="rc57"/>
            <p:cNvSpPr/>
            <p:nvPr/>
          </p:nvSpPr>
          <p:spPr>
            <a:xfrm>
              <a:off x="5398095" y="2072912"/>
              <a:ext cx="214223" cy="2862484"/>
            </a:xfrm>
            <a:prstGeom prst="rect">
              <a:avLst/>
            </a:prstGeom>
            <a:solidFill>
              <a:srgbClr val="0058AB">
                <a:alpha val="100000"/>
              </a:srgbClr>
            </a:solidFill>
          </p:spPr>
          <p:txBody>
            <a:bodyPr/>
            <a:lstStyle/>
            <a:p/>
          </p:txBody>
        </p:sp>
        <p:sp>
          <p:nvSpPr>
            <p:cNvPr id="58" name="rc58"/>
            <p:cNvSpPr/>
            <p:nvPr/>
          </p:nvSpPr>
          <p:spPr>
            <a:xfrm>
              <a:off x="5636121" y="2122153"/>
              <a:ext cx="214223" cy="2813243"/>
            </a:xfrm>
            <a:prstGeom prst="rect">
              <a:avLst/>
            </a:prstGeom>
            <a:solidFill>
              <a:srgbClr val="0058AB">
                <a:alpha val="100000"/>
              </a:srgbClr>
            </a:solidFill>
          </p:spPr>
          <p:txBody>
            <a:bodyPr/>
            <a:lstStyle/>
            <a:p/>
          </p:txBody>
        </p:sp>
        <p:sp>
          <p:nvSpPr>
            <p:cNvPr id="59" name="rc59"/>
            <p:cNvSpPr/>
            <p:nvPr/>
          </p:nvSpPr>
          <p:spPr>
            <a:xfrm>
              <a:off x="5874148" y="2240247"/>
              <a:ext cx="214223" cy="2695149"/>
            </a:xfrm>
            <a:prstGeom prst="rect">
              <a:avLst/>
            </a:prstGeom>
            <a:solidFill>
              <a:srgbClr val="0058AB">
                <a:alpha val="100000"/>
              </a:srgbClr>
            </a:solidFill>
          </p:spPr>
          <p:txBody>
            <a:bodyPr/>
            <a:lstStyle/>
            <a:p/>
          </p:txBody>
        </p:sp>
        <p:sp>
          <p:nvSpPr>
            <p:cNvPr id="60" name="rc60"/>
            <p:cNvSpPr/>
            <p:nvPr/>
          </p:nvSpPr>
          <p:spPr>
            <a:xfrm>
              <a:off x="6112174" y="2284572"/>
              <a:ext cx="214223" cy="2650825"/>
            </a:xfrm>
            <a:prstGeom prst="rect">
              <a:avLst/>
            </a:prstGeom>
            <a:solidFill>
              <a:srgbClr val="0058AB">
                <a:alpha val="100000"/>
              </a:srgbClr>
            </a:solidFill>
          </p:spPr>
          <p:txBody>
            <a:bodyPr/>
            <a:lstStyle/>
            <a:p/>
          </p:txBody>
        </p:sp>
        <p:sp>
          <p:nvSpPr>
            <p:cNvPr id="61" name="rc61"/>
            <p:cNvSpPr/>
            <p:nvPr/>
          </p:nvSpPr>
          <p:spPr>
            <a:xfrm>
              <a:off x="6350200" y="2423456"/>
              <a:ext cx="214223" cy="2511940"/>
            </a:xfrm>
            <a:prstGeom prst="rect">
              <a:avLst/>
            </a:prstGeom>
            <a:solidFill>
              <a:srgbClr val="0058AB">
                <a:alpha val="100000"/>
              </a:srgbClr>
            </a:solidFill>
          </p:spPr>
          <p:txBody>
            <a:bodyPr/>
            <a:lstStyle/>
            <a:p/>
          </p:txBody>
        </p:sp>
        <p:sp>
          <p:nvSpPr>
            <p:cNvPr id="62" name="rc62"/>
            <p:cNvSpPr/>
            <p:nvPr/>
          </p:nvSpPr>
          <p:spPr>
            <a:xfrm>
              <a:off x="6588226" y="2486840"/>
              <a:ext cx="214223" cy="2448557"/>
            </a:xfrm>
            <a:prstGeom prst="rect">
              <a:avLst/>
            </a:prstGeom>
            <a:solidFill>
              <a:srgbClr val="0058AB">
                <a:alpha val="100000"/>
              </a:srgbClr>
            </a:solidFill>
          </p:spPr>
          <p:txBody>
            <a:bodyPr/>
            <a:lstStyle/>
            <a:p/>
          </p:txBody>
        </p:sp>
        <p:sp>
          <p:nvSpPr>
            <p:cNvPr id="63" name="rc63"/>
            <p:cNvSpPr/>
            <p:nvPr/>
          </p:nvSpPr>
          <p:spPr>
            <a:xfrm>
              <a:off x="6826253" y="2633145"/>
              <a:ext cx="214223" cy="2302251"/>
            </a:xfrm>
            <a:prstGeom prst="rect">
              <a:avLst/>
            </a:prstGeom>
            <a:solidFill>
              <a:srgbClr val="0058AB">
                <a:alpha val="100000"/>
              </a:srgbClr>
            </a:solidFill>
          </p:spPr>
          <p:txBody>
            <a:bodyPr/>
            <a:lstStyle/>
            <a:p/>
          </p:txBody>
        </p:sp>
        <p:sp>
          <p:nvSpPr>
            <p:cNvPr id="64" name="rc64"/>
            <p:cNvSpPr/>
            <p:nvPr/>
          </p:nvSpPr>
          <p:spPr>
            <a:xfrm>
              <a:off x="7064279" y="2956711"/>
              <a:ext cx="214223" cy="1978685"/>
            </a:xfrm>
            <a:prstGeom prst="rect">
              <a:avLst/>
            </a:prstGeom>
            <a:solidFill>
              <a:srgbClr val="0058AB">
                <a:alpha val="100000"/>
              </a:srgbClr>
            </a:solidFill>
          </p:spPr>
          <p:txBody>
            <a:bodyPr/>
            <a:lstStyle/>
            <a:p/>
          </p:txBody>
        </p:sp>
        <p:sp>
          <p:nvSpPr>
            <p:cNvPr id="65" name="rc65"/>
            <p:cNvSpPr/>
            <p:nvPr/>
          </p:nvSpPr>
          <p:spPr>
            <a:xfrm>
              <a:off x="7302305" y="3030867"/>
              <a:ext cx="214223" cy="1904529"/>
            </a:xfrm>
            <a:prstGeom prst="rect">
              <a:avLst/>
            </a:prstGeom>
            <a:solidFill>
              <a:srgbClr val="0058AB">
                <a:alpha val="100000"/>
              </a:srgbClr>
            </a:solidFill>
          </p:spPr>
          <p:txBody>
            <a:bodyPr/>
            <a:lstStyle/>
            <a:p/>
          </p:txBody>
        </p:sp>
        <p:sp>
          <p:nvSpPr>
            <p:cNvPr id="66" name="rc66"/>
            <p:cNvSpPr/>
            <p:nvPr/>
          </p:nvSpPr>
          <p:spPr>
            <a:xfrm>
              <a:off x="8492436" y="3587822"/>
              <a:ext cx="214223" cy="1347574"/>
            </a:xfrm>
            <a:prstGeom prst="rect">
              <a:avLst/>
            </a:prstGeom>
            <a:solidFill>
              <a:srgbClr val="69DBFF">
                <a:alpha val="100000"/>
              </a:srgbClr>
            </a:solidFill>
          </p:spPr>
          <p:txBody>
            <a:bodyPr/>
            <a:lstStyle/>
            <a:p/>
          </p:txBody>
        </p:sp>
        <p:sp>
          <p:nvSpPr>
            <p:cNvPr id="67" name="pl67"/>
            <p:cNvSpPr/>
            <p:nvPr/>
          </p:nvSpPr>
          <p:spPr>
            <a:xfrm>
              <a:off x="6219286" y="2240247"/>
              <a:ext cx="2380262" cy="1347574"/>
            </a:xfrm>
            <a:custGeom>
              <a:avLst/>
              <a:pathLst>
                <a:path w="2380262" h="1347574">
                  <a:moveTo>
                    <a:pt x="0" y="0"/>
                  </a:moveTo>
                  <a:lnTo>
                    <a:pt x="238026" y="134757"/>
                  </a:lnTo>
                  <a:lnTo>
                    <a:pt x="476052" y="269514"/>
                  </a:lnTo>
                  <a:lnTo>
                    <a:pt x="714078" y="404272"/>
                  </a:lnTo>
                  <a:lnTo>
                    <a:pt x="952104" y="539029"/>
                  </a:lnTo>
                  <a:lnTo>
                    <a:pt x="1190131" y="673787"/>
                  </a:lnTo>
                  <a:lnTo>
                    <a:pt x="1428157" y="808544"/>
                  </a:lnTo>
                  <a:lnTo>
                    <a:pt x="1666183" y="943302"/>
                  </a:lnTo>
                  <a:lnTo>
                    <a:pt x="1904209" y="1078059"/>
                  </a:lnTo>
                  <a:lnTo>
                    <a:pt x="2142236" y="1212817"/>
                  </a:lnTo>
                  <a:lnTo>
                    <a:pt x="2380262" y="1347574"/>
                  </a:lnTo>
                </a:path>
              </a:pathLst>
            </a:custGeom>
            <a:ln w="13550" cap="flat">
              <a:solidFill>
                <a:srgbClr val="000000">
                  <a:alpha val="100000"/>
                </a:srgbClr>
              </a:solidFill>
              <a:prstDash val="solid"/>
              <a:round/>
            </a:ln>
          </p:spPr>
          <p:txBody>
            <a:bodyPr/>
            <a:lstStyle/>
            <a:p/>
          </p:txBody>
        </p:sp>
        <p:sp>
          <p:nvSpPr>
            <p:cNvPr id="68" name="pt68"/>
            <p:cNvSpPr/>
            <p:nvPr/>
          </p:nvSpPr>
          <p:spPr>
            <a:xfrm>
              <a:off x="6194460" y="22154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3501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484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619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754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28892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023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158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293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4282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562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39572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0364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1157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2" name="rc112"/>
            <p:cNvSpPr/>
            <p:nvPr/>
          </p:nvSpPr>
          <p:spPr>
            <a:xfrm>
              <a:off x="3693168" y="5779301"/>
              <a:ext cx="201456" cy="201456"/>
            </a:xfrm>
            <a:prstGeom prst="rect">
              <a:avLst/>
            </a:prstGeom>
            <a:solidFill>
              <a:srgbClr val="0058AB">
                <a:alpha val="100000"/>
              </a:srgbClr>
            </a:solidFill>
          </p:spPr>
          <p:txBody>
            <a:bodyPr/>
            <a:lstStyle/>
            <a:p/>
          </p:txBody>
        </p:sp>
        <p:sp>
          <p:nvSpPr>
            <p:cNvPr id="113" name="rc113"/>
            <p:cNvSpPr/>
            <p:nvPr/>
          </p:nvSpPr>
          <p:spPr>
            <a:xfrm>
              <a:off x="4595254" y="5779301"/>
              <a:ext cx="201456" cy="201456"/>
            </a:xfrm>
            <a:prstGeom prst="rect">
              <a:avLst/>
            </a:prstGeom>
            <a:solidFill>
              <a:srgbClr val="69DBFF">
                <a:alpha val="100000"/>
              </a:srgbClr>
            </a:solidFill>
          </p:spPr>
          <p:txBody>
            <a:bodyPr/>
            <a:lstStyle/>
            <a:p/>
          </p:txBody>
        </p:sp>
        <p:sp>
          <p:nvSpPr>
            <p:cNvPr id="114" name="tx114"/>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325195" y="1330710"/>
              <a:ext cx="7407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Guinée</a:t>
              </a:r>
            </a:p>
          </p:txBody>
        </p:sp>
        <p:sp>
          <p:nvSpPr>
            <p:cNvPr id="117" name="tx117"/>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8" name="tx118"/>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9" name="tx119"/>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0" name="tx120"/>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1" name="tx121"/>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inférieur d'environ 6 % au nombre annuel proposé pour atteindre l'objectif (c'est-à-dire que le pays avait atteint cet objectif), sur la base d'une trajectoire de baisse linéaire.</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était inférieur de 6 % à l'objectif annuel fixé par l'IA2030, ce qui rend l'objectif de 2030 à portée de main si les progrès se maintiennent.</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Guinée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8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64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220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7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3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92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49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305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32738"/>
              <a:ext cx="238662" cy="475283"/>
            </a:xfrm>
            <a:prstGeom prst="rect">
              <a:avLst/>
            </a:prstGeom>
            <a:solidFill>
              <a:srgbClr val="80BD41">
                <a:alpha val="100000"/>
              </a:srgbClr>
            </a:solidFill>
          </p:spPr>
          <p:txBody>
            <a:bodyPr/>
            <a:lstStyle/>
            <a:p/>
          </p:txBody>
        </p:sp>
        <p:sp>
          <p:nvSpPr>
            <p:cNvPr id="26" name="rc26"/>
            <p:cNvSpPr/>
            <p:nvPr/>
          </p:nvSpPr>
          <p:spPr>
            <a:xfrm>
              <a:off x="1333322" y="3528871"/>
              <a:ext cx="238662" cy="303866"/>
            </a:xfrm>
            <a:prstGeom prst="rect">
              <a:avLst/>
            </a:prstGeom>
            <a:solidFill>
              <a:srgbClr val="1CABE2">
                <a:alpha val="100000"/>
              </a:srgbClr>
            </a:solidFill>
          </p:spPr>
          <p:txBody>
            <a:bodyPr/>
            <a:lstStyle/>
            <a:p/>
          </p:txBody>
        </p:sp>
        <p:sp>
          <p:nvSpPr>
            <p:cNvPr id="27" name="rc27"/>
            <p:cNvSpPr/>
            <p:nvPr/>
          </p:nvSpPr>
          <p:spPr>
            <a:xfrm>
              <a:off x="1598503" y="3807917"/>
              <a:ext cx="238662" cy="500104"/>
            </a:xfrm>
            <a:prstGeom prst="rect">
              <a:avLst/>
            </a:prstGeom>
            <a:solidFill>
              <a:srgbClr val="80BD41">
                <a:alpha val="100000"/>
              </a:srgbClr>
            </a:solidFill>
          </p:spPr>
          <p:txBody>
            <a:bodyPr/>
            <a:lstStyle/>
            <a:p/>
          </p:txBody>
        </p:sp>
        <p:sp>
          <p:nvSpPr>
            <p:cNvPr id="28" name="rc28"/>
            <p:cNvSpPr/>
            <p:nvPr/>
          </p:nvSpPr>
          <p:spPr>
            <a:xfrm>
              <a:off x="1598503" y="3526612"/>
              <a:ext cx="238662" cy="281304"/>
            </a:xfrm>
            <a:prstGeom prst="rect">
              <a:avLst/>
            </a:prstGeom>
            <a:solidFill>
              <a:srgbClr val="1CABE2">
                <a:alpha val="100000"/>
              </a:srgbClr>
            </a:solidFill>
          </p:spPr>
          <p:txBody>
            <a:bodyPr/>
            <a:lstStyle/>
            <a:p/>
          </p:txBody>
        </p:sp>
        <p:sp>
          <p:nvSpPr>
            <p:cNvPr id="29" name="rc29"/>
            <p:cNvSpPr/>
            <p:nvPr/>
          </p:nvSpPr>
          <p:spPr>
            <a:xfrm>
              <a:off x="1863684" y="3777176"/>
              <a:ext cx="238662" cy="530845"/>
            </a:xfrm>
            <a:prstGeom prst="rect">
              <a:avLst/>
            </a:prstGeom>
            <a:solidFill>
              <a:srgbClr val="80BD41">
                <a:alpha val="100000"/>
              </a:srgbClr>
            </a:solidFill>
          </p:spPr>
          <p:txBody>
            <a:bodyPr/>
            <a:lstStyle/>
            <a:p/>
          </p:txBody>
        </p:sp>
        <p:sp>
          <p:nvSpPr>
            <p:cNvPr id="30" name="rc30"/>
            <p:cNvSpPr/>
            <p:nvPr/>
          </p:nvSpPr>
          <p:spPr>
            <a:xfrm>
              <a:off x="1863684" y="3527373"/>
              <a:ext cx="238662" cy="249802"/>
            </a:xfrm>
            <a:prstGeom prst="rect">
              <a:avLst/>
            </a:prstGeom>
            <a:solidFill>
              <a:srgbClr val="1CABE2">
                <a:alpha val="100000"/>
              </a:srgbClr>
            </a:solidFill>
          </p:spPr>
          <p:txBody>
            <a:bodyPr/>
            <a:lstStyle/>
            <a:p/>
          </p:txBody>
        </p:sp>
        <p:sp>
          <p:nvSpPr>
            <p:cNvPr id="31" name="rc31"/>
            <p:cNvSpPr/>
            <p:nvPr/>
          </p:nvSpPr>
          <p:spPr>
            <a:xfrm>
              <a:off x="2128865" y="3744366"/>
              <a:ext cx="238662" cy="563654"/>
            </a:xfrm>
            <a:prstGeom prst="rect">
              <a:avLst/>
            </a:prstGeom>
            <a:solidFill>
              <a:srgbClr val="80BD41">
                <a:alpha val="100000"/>
              </a:srgbClr>
            </a:solidFill>
          </p:spPr>
          <p:txBody>
            <a:bodyPr/>
            <a:lstStyle/>
            <a:p/>
          </p:txBody>
        </p:sp>
        <p:sp>
          <p:nvSpPr>
            <p:cNvPr id="32" name="rc32"/>
            <p:cNvSpPr/>
            <p:nvPr/>
          </p:nvSpPr>
          <p:spPr>
            <a:xfrm>
              <a:off x="2128865" y="3514154"/>
              <a:ext cx="238662" cy="230212"/>
            </a:xfrm>
            <a:prstGeom prst="rect">
              <a:avLst/>
            </a:prstGeom>
            <a:solidFill>
              <a:srgbClr val="1CABE2">
                <a:alpha val="100000"/>
              </a:srgbClr>
            </a:solidFill>
          </p:spPr>
          <p:txBody>
            <a:bodyPr/>
            <a:lstStyle/>
            <a:p/>
          </p:txBody>
        </p:sp>
        <p:sp>
          <p:nvSpPr>
            <p:cNvPr id="33" name="rc33"/>
            <p:cNvSpPr/>
            <p:nvPr/>
          </p:nvSpPr>
          <p:spPr>
            <a:xfrm>
              <a:off x="2394045" y="3699646"/>
              <a:ext cx="238662" cy="608375"/>
            </a:xfrm>
            <a:prstGeom prst="rect">
              <a:avLst/>
            </a:prstGeom>
            <a:solidFill>
              <a:srgbClr val="80BD41">
                <a:alpha val="100000"/>
              </a:srgbClr>
            </a:solidFill>
          </p:spPr>
          <p:txBody>
            <a:bodyPr/>
            <a:lstStyle/>
            <a:p/>
          </p:txBody>
        </p:sp>
        <p:sp>
          <p:nvSpPr>
            <p:cNvPr id="34" name="rc34"/>
            <p:cNvSpPr/>
            <p:nvPr/>
          </p:nvSpPr>
          <p:spPr>
            <a:xfrm>
              <a:off x="2394045" y="3496846"/>
              <a:ext cx="238662" cy="202799"/>
            </a:xfrm>
            <a:prstGeom prst="rect">
              <a:avLst/>
            </a:prstGeom>
            <a:solidFill>
              <a:srgbClr val="1CABE2">
                <a:alpha val="100000"/>
              </a:srgbClr>
            </a:solidFill>
          </p:spPr>
          <p:txBody>
            <a:bodyPr/>
            <a:lstStyle/>
            <a:p/>
          </p:txBody>
        </p:sp>
        <p:sp>
          <p:nvSpPr>
            <p:cNvPr id="35" name="rc35"/>
            <p:cNvSpPr/>
            <p:nvPr/>
          </p:nvSpPr>
          <p:spPr>
            <a:xfrm>
              <a:off x="2659226" y="3684097"/>
              <a:ext cx="238662" cy="623924"/>
            </a:xfrm>
            <a:prstGeom prst="rect">
              <a:avLst/>
            </a:prstGeom>
            <a:solidFill>
              <a:srgbClr val="80BD41">
                <a:alpha val="100000"/>
              </a:srgbClr>
            </a:solidFill>
          </p:spPr>
          <p:txBody>
            <a:bodyPr/>
            <a:lstStyle/>
            <a:p/>
          </p:txBody>
        </p:sp>
        <p:sp>
          <p:nvSpPr>
            <p:cNvPr id="36" name="rc36"/>
            <p:cNvSpPr/>
            <p:nvPr/>
          </p:nvSpPr>
          <p:spPr>
            <a:xfrm>
              <a:off x="2659226" y="3476114"/>
              <a:ext cx="238662" cy="207982"/>
            </a:xfrm>
            <a:prstGeom prst="rect">
              <a:avLst/>
            </a:prstGeom>
            <a:solidFill>
              <a:srgbClr val="1CABE2">
                <a:alpha val="100000"/>
              </a:srgbClr>
            </a:solidFill>
          </p:spPr>
          <p:txBody>
            <a:bodyPr/>
            <a:lstStyle/>
            <a:p/>
          </p:txBody>
        </p:sp>
        <p:sp>
          <p:nvSpPr>
            <p:cNvPr id="37" name="rc37"/>
            <p:cNvSpPr/>
            <p:nvPr/>
          </p:nvSpPr>
          <p:spPr>
            <a:xfrm>
              <a:off x="2924407" y="3671901"/>
              <a:ext cx="238662" cy="636120"/>
            </a:xfrm>
            <a:prstGeom prst="rect">
              <a:avLst/>
            </a:prstGeom>
            <a:solidFill>
              <a:srgbClr val="80BD41">
                <a:alpha val="100000"/>
              </a:srgbClr>
            </a:solidFill>
          </p:spPr>
          <p:txBody>
            <a:bodyPr/>
            <a:lstStyle/>
            <a:p/>
          </p:txBody>
        </p:sp>
        <p:sp>
          <p:nvSpPr>
            <p:cNvPr id="38" name="rc38"/>
            <p:cNvSpPr/>
            <p:nvPr/>
          </p:nvSpPr>
          <p:spPr>
            <a:xfrm>
              <a:off x="2924407" y="3459852"/>
              <a:ext cx="238662" cy="212048"/>
            </a:xfrm>
            <a:prstGeom prst="rect">
              <a:avLst/>
            </a:prstGeom>
            <a:solidFill>
              <a:srgbClr val="1CABE2">
                <a:alpha val="100000"/>
              </a:srgbClr>
            </a:solidFill>
          </p:spPr>
          <p:txBody>
            <a:bodyPr/>
            <a:lstStyle/>
            <a:p/>
          </p:txBody>
        </p:sp>
        <p:sp>
          <p:nvSpPr>
            <p:cNvPr id="39" name="rc39"/>
            <p:cNvSpPr/>
            <p:nvPr/>
          </p:nvSpPr>
          <p:spPr>
            <a:xfrm>
              <a:off x="3189588" y="3649362"/>
              <a:ext cx="238662" cy="658659"/>
            </a:xfrm>
            <a:prstGeom prst="rect">
              <a:avLst/>
            </a:prstGeom>
            <a:solidFill>
              <a:srgbClr val="80BD41">
                <a:alpha val="100000"/>
              </a:srgbClr>
            </a:solidFill>
          </p:spPr>
          <p:txBody>
            <a:bodyPr/>
            <a:lstStyle/>
            <a:p/>
          </p:txBody>
        </p:sp>
        <p:sp>
          <p:nvSpPr>
            <p:cNvPr id="40" name="rc40"/>
            <p:cNvSpPr/>
            <p:nvPr/>
          </p:nvSpPr>
          <p:spPr>
            <a:xfrm>
              <a:off x="3189588" y="3441356"/>
              <a:ext cx="238662" cy="208006"/>
            </a:xfrm>
            <a:prstGeom prst="rect">
              <a:avLst/>
            </a:prstGeom>
            <a:solidFill>
              <a:srgbClr val="1CABE2">
                <a:alpha val="100000"/>
              </a:srgbClr>
            </a:solidFill>
          </p:spPr>
          <p:txBody>
            <a:bodyPr/>
            <a:lstStyle/>
            <a:p/>
          </p:txBody>
        </p:sp>
        <p:sp>
          <p:nvSpPr>
            <p:cNvPr id="41" name="rc41"/>
            <p:cNvSpPr/>
            <p:nvPr/>
          </p:nvSpPr>
          <p:spPr>
            <a:xfrm>
              <a:off x="3454768" y="3741038"/>
              <a:ext cx="238662" cy="566983"/>
            </a:xfrm>
            <a:prstGeom prst="rect">
              <a:avLst/>
            </a:prstGeom>
            <a:solidFill>
              <a:srgbClr val="80BD41">
                <a:alpha val="100000"/>
              </a:srgbClr>
            </a:solidFill>
          </p:spPr>
          <p:txBody>
            <a:bodyPr/>
            <a:lstStyle/>
            <a:p/>
          </p:txBody>
        </p:sp>
        <p:sp>
          <p:nvSpPr>
            <p:cNvPr id="42" name="rc42"/>
            <p:cNvSpPr/>
            <p:nvPr/>
          </p:nvSpPr>
          <p:spPr>
            <a:xfrm>
              <a:off x="3454768" y="3422122"/>
              <a:ext cx="238662" cy="318916"/>
            </a:xfrm>
            <a:prstGeom prst="rect">
              <a:avLst/>
            </a:prstGeom>
            <a:solidFill>
              <a:srgbClr val="1CABE2">
                <a:alpha val="100000"/>
              </a:srgbClr>
            </a:solidFill>
          </p:spPr>
          <p:txBody>
            <a:bodyPr/>
            <a:lstStyle/>
            <a:p/>
          </p:txBody>
        </p:sp>
        <p:sp>
          <p:nvSpPr>
            <p:cNvPr id="43" name="rc43"/>
            <p:cNvSpPr/>
            <p:nvPr/>
          </p:nvSpPr>
          <p:spPr>
            <a:xfrm>
              <a:off x="3719949" y="3620166"/>
              <a:ext cx="238662" cy="687854"/>
            </a:xfrm>
            <a:prstGeom prst="rect">
              <a:avLst/>
            </a:prstGeom>
            <a:solidFill>
              <a:srgbClr val="80BD41">
                <a:alpha val="100000"/>
              </a:srgbClr>
            </a:solidFill>
          </p:spPr>
          <p:txBody>
            <a:bodyPr/>
            <a:lstStyle/>
            <a:p/>
          </p:txBody>
        </p:sp>
        <p:sp>
          <p:nvSpPr>
            <p:cNvPr id="44" name="rc44"/>
            <p:cNvSpPr/>
            <p:nvPr/>
          </p:nvSpPr>
          <p:spPr>
            <a:xfrm>
              <a:off x="3719949" y="3402959"/>
              <a:ext cx="238662" cy="217207"/>
            </a:xfrm>
            <a:prstGeom prst="rect">
              <a:avLst/>
            </a:prstGeom>
            <a:solidFill>
              <a:srgbClr val="1CABE2">
                <a:alpha val="100000"/>
              </a:srgbClr>
            </a:solidFill>
          </p:spPr>
          <p:txBody>
            <a:bodyPr/>
            <a:lstStyle/>
            <a:p/>
          </p:txBody>
        </p:sp>
        <p:sp>
          <p:nvSpPr>
            <p:cNvPr id="45" name="rc45"/>
            <p:cNvSpPr/>
            <p:nvPr/>
          </p:nvSpPr>
          <p:spPr>
            <a:xfrm>
              <a:off x="3985130" y="3515557"/>
              <a:ext cx="238662" cy="792464"/>
            </a:xfrm>
            <a:prstGeom prst="rect">
              <a:avLst/>
            </a:prstGeom>
            <a:solidFill>
              <a:srgbClr val="80BD41">
                <a:alpha val="100000"/>
              </a:srgbClr>
            </a:solidFill>
          </p:spPr>
          <p:txBody>
            <a:bodyPr/>
            <a:lstStyle/>
            <a:p/>
          </p:txBody>
        </p:sp>
        <p:sp>
          <p:nvSpPr>
            <p:cNvPr id="46" name="rc46"/>
            <p:cNvSpPr/>
            <p:nvPr/>
          </p:nvSpPr>
          <p:spPr>
            <a:xfrm>
              <a:off x="3985130" y="3386554"/>
              <a:ext cx="238662" cy="129002"/>
            </a:xfrm>
            <a:prstGeom prst="rect">
              <a:avLst/>
            </a:prstGeom>
            <a:solidFill>
              <a:srgbClr val="1CABE2">
                <a:alpha val="100000"/>
              </a:srgbClr>
            </a:solidFill>
          </p:spPr>
          <p:txBody>
            <a:bodyPr/>
            <a:lstStyle/>
            <a:p/>
          </p:txBody>
        </p:sp>
        <p:sp>
          <p:nvSpPr>
            <p:cNvPr id="47" name="rc47"/>
            <p:cNvSpPr/>
            <p:nvPr/>
          </p:nvSpPr>
          <p:spPr>
            <a:xfrm>
              <a:off x="4250311" y="3598151"/>
              <a:ext cx="238662" cy="709870"/>
            </a:xfrm>
            <a:prstGeom prst="rect">
              <a:avLst/>
            </a:prstGeom>
            <a:solidFill>
              <a:srgbClr val="80BD41">
                <a:alpha val="100000"/>
              </a:srgbClr>
            </a:solidFill>
          </p:spPr>
          <p:txBody>
            <a:bodyPr/>
            <a:lstStyle/>
            <a:p/>
          </p:txBody>
        </p:sp>
        <p:sp>
          <p:nvSpPr>
            <p:cNvPr id="48" name="rc48"/>
            <p:cNvSpPr/>
            <p:nvPr/>
          </p:nvSpPr>
          <p:spPr>
            <a:xfrm>
              <a:off x="4250311" y="3373978"/>
              <a:ext cx="238662" cy="224173"/>
            </a:xfrm>
            <a:prstGeom prst="rect">
              <a:avLst/>
            </a:prstGeom>
            <a:solidFill>
              <a:srgbClr val="1CABE2">
                <a:alpha val="100000"/>
              </a:srgbClr>
            </a:solidFill>
          </p:spPr>
          <p:txBody>
            <a:bodyPr/>
            <a:lstStyle/>
            <a:p/>
          </p:txBody>
        </p:sp>
        <p:sp>
          <p:nvSpPr>
            <p:cNvPr id="49" name="rc49"/>
            <p:cNvSpPr/>
            <p:nvPr/>
          </p:nvSpPr>
          <p:spPr>
            <a:xfrm>
              <a:off x="4515492" y="3645510"/>
              <a:ext cx="238662" cy="662510"/>
            </a:xfrm>
            <a:prstGeom prst="rect">
              <a:avLst/>
            </a:prstGeom>
            <a:solidFill>
              <a:srgbClr val="80BD41">
                <a:alpha val="100000"/>
              </a:srgbClr>
            </a:solidFill>
          </p:spPr>
          <p:txBody>
            <a:bodyPr/>
            <a:lstStyle/>
            <a:p/>
          </p:txBody>
        </p:sp>
        <p:sp>
          <p:nvSpPr>
            <p:cNvPr id="50" name="rc50"/>
            <p:cNvSpPr/>
            <p:nvPr/>
          </p:nvSpPr>
          <p:spPr>
            <a:xfrm>
              <a:off x="4515492" y="3361567"/>
              <a:ext cx="238662" cy="283943"/>
            </a:xfrm>
            <a:prstGeom prst="rect">
              <a:avLst/>
            </a:prstGeom>
            <a:solidFill>
              <a:srgbClr val="1CABE2">
                <a:alpha val="100000"/>
              </a:srgbClr>
            </a:solidFill>
          </p:spPr>
          <p:txBody>
            <a:bodyPr/>
            <a:lstStyle/>
            <a:p/>
          </p:txBody>
        </p:sp>
        <p:sp>
          <p:nvSpPr>
            <p:cNvPr id="51" name="rc51"/>
            <p:cNvSpPr/>
            <p:nvPr/>
          </p:nvSpPr>
          <p:spPr>
            <a:xfrm>
              <a:off x="4780672" y="3692038"/>
              <a:ext cx="238662" cy="615983"/>
            </a:xfrm>
            <a:prstGeom prst="rect">
              <a:avLst/>
            </a:prstGeom>
            <a:solidFill>
              <a:srgbClr val="80BD41">
                <a:alpha val="100000"/>
              </a:srgbClr>
            </a:solidFill>
          </p:spPr>
          <p:txBody>
            <a:bodyPr/>
            <a:lstStyle/>
            <a:p/>
          </p:txBody>
        </p:sp>
        <p:sp>
          <p:nvSpPr>
            <p:cNvPr id="52" name="rc52"/>
            <p:cNvSpPr/>
            <p:nvPr/>
          </p:nvSpPr>
          <p:spPr>
            <a:xfrm>
              <a:off x="4780672" y="3345543"/>
              <a:ext cx="238662" cy="346495"/>
            </a:xfrm>
            <a:prstGeom prst="rect">
              <a:avLst/>
            </a:prstGeom>
            <a:solidFill>
              <a:srgbClr val="1CABE2">
                <a:alpha val="100000"/>
              </a:srgbClr>
            </a:solidFill>
          </p:spPr>
          <p:txBody>
            <a:bodyPr/>
            <a:lstStyle/>
            <a:p/>
          </p:txBody>
        </p:sp>
        <p:sp>
          <p:nvSpPr>
            <p:cNvPr id="53" name="rc53"/>
            <p:cNvSpPr/>
            <p:nvPr/>
          </p:nvSpPr>
          <p:spPr>
            <a:xfrm>
              <a:off x="5045853" y="3740467"/>
              <a:ext cx="238662" cy="567553"/>
            </a:xfrm>
            <a:prstGeom prst="rect">
              <a:avLst/>
            </a:prstGeom>
            <a:solidFill>
              <a:srgbClr val="80BD41">
                <a:alpha val="100000"/>
              </a:srgbClr>
            </a:solidFill>
          </p:spPr>
          <p:txBody>
            <a:bodyPr/>
            <a:lstStyle/>
            <a:p/>
          </p:txBody>
        </p:sp>
        <p:sp>
          <p:nvSpPr>
            <p:cNvPr id="54" name="rc54"/>
            <p:cNvSpPr/>
            <p:nvPr/>
          </p:nvSpPr>
          <p:spPr>
            <a:xfrm>
              <a:off x="5045853" y="3329471"/>
              <a:ext cx="238662" cy="410996"/>
            </a:xfrm>
            <a:prstGeom prst="rect">
              <a:avLst/>
            </a:prstGeom>
            <a:solidFill>
              <a:srgbClr val="1CABE2">
                <a:alpha val="100000"/>
              </a:srgbClr>
            </a:solidFill>
          </p:spPr>
          <p:txBody>
            <a:bodyPr/>
            <a:lstStyle/>
            <a:p/>
          </p:txBody>
        </p:sp>
        <p:sp>
          <p:nvSpPr>
            <p:cNvPr id="55" name="rc55"/>
            <p:cNvSpPr/>
            <p:nvPr/>
          </p:nvSpPr>
          <p:spPr>
            <a:xfrm>
              <a:off x="5311034" y="3669999"/>
              <a:ext cx="238662" cy="638022"/>
            </a:xfrm>
            <a:prstGeom prst="rect">
              <a:avLst/>
            </a:prstGeom>
            <a:solidFill>
              <a:srgbClr val="80BD41">
                <a:alpha val="100000"/>
              </a:srgbClr>
            </a:solidFill>
          </p:spPr>
          <p:txBody>
            <a:bodyPr/>
            <a:lstStyle/>
            <a:p/>
          </p:txBody>
        </p:sp>
        <p:sp>
          <p:nvSpPr>
            <p:cNvPr id="56" name="rc56"/>
            <p:cNvSpPr/>
            <p:nvPr/>
          </p:nvSpPr>
          <p:spPr>
            <a:xfrm>
              <a:off x="5311034" y="3311093"/>
              <a:ext cx="238662" cy="358905"/>
            </a:xfrm>
            <a:prstGeom prst="rect">
              <a:avLst/>
            </a:prstGeom>
            <a:solidFill>
              <a:srgbClr val="1CABE2">
                <a:alpha val="100000"/>
              </a:srgbClr>
            </a:solidFill>
          </p:spPr>
          <p:txBody>
            <a:bodyPr/>
            <a:lstStyle/>
            <a:p/>
          </p:txBody>
        </p:sp>
        <p:sp>
          <p:nvSpPr>
            <p:cNvPr id="57" name="rc57"/>
            <p:cNvSpPr/>
            <p:nvPr/>
          </p:nvSpPr>
          <p:spPr>
            <a:xfrm>
              <a:off x="5576215" y="3679247"/>
              <a:ext cx="238662" cy="628774"/>
            </a:xfrm>
            <a:prstGeom prst="rect">
              <a:avLst/>
            </a:prstGeom>
            <a:solidFill>
              <a:srgbClr val="80BD41">
                <a:alpha val="100000"/>
              </a:srgbClr>
            </a:solidFill>
          </p:spPr>
          <p:txBody>
            <a:bodyPr/>
            <a:lstStyle/>
            <a:p/>
          </p:txBody>
        </p:sp>
        <p:sp>
          <p:nvSpPr>
            <p:cNvPr id="58" name="rc58"/>
            <p:cNvSpPr/>
            <p:nvPr/>
          </p:nvSpPr>
          <p:spPr>
            <a:xfrm>
              <a:off x="5576215" y="3293880"/>
              <a:ext cx="238662" cy="385366"/>
            </a:xfrm>
            <a:prstGeom prst="rect">
              <a:avLst/>
            </a:prstGeom>
            <a:solidFill>
              <a:srgbClr val="1CABE2">
                <a:alpha val="100000"/>
              </a:srgbClr>
            </a:solidFill>
          </p:spPr>
          <p:txBody>
            <a:bodyPr/>
            <a:lstStyle/>
            <a:p/>
          </p:txBody>
        </p:sp>
        <p:sp>
          <p:nvSpPr>
            <p:cNvPr id="59" name="rc59"/>
            <p:cNvSpPr/>
            <p:nvPr/>
          </p:nvSpPr>
          <p:spPr>
            <a:xfrm>
              <a:off x="5841395" y="3651002"/>
              <a:ext cx="238662" cy="657018"/>
            </a:xfrm>
            <a:prstGeom prst="rect">
              <a:avLst/>
            </a:prstGeom>
            <a:solidFill>
              <a:srgbClr val="80BD41">
                <a:alpha val="100000"/>
              </a:srgbClr>
            </a:solidFill>
          </p:spPr>
          <p:txBody>
            <a:bodyPr/>
            <a:lstStyle/>
            <a:p/>
          </p:txBody>
        </p:sp>
        <p:sp>
          <p:nvSpPr>
            <p:cNvPr id="60" name="rc60"/>
            <p:cNvSpPr/>
            <p:nvPr/>
          </p:nvSpPr>
          <p:spPr>
            <a:xfrm>
              <a:off x="5841395" y="3281446"/>
              <a:ext cx="238662" cy="369556"/>
            </a:xfrm>
            <a:prstGeom prst="rect">
              <a:avLst/>
            </a:prstGeom>
            <a:solidFill>
              <a:srgbClr val="1CABE2">
                <a:alpha val="100000"/>
              </a:srgbClr>
            </a:solidFill>
          </p:spPr>
          <p:txBody>
            <a:bodyPr/>
            <a:lstStyle/>
            <a:p/>
          </p:txBody>
        </p:sp>
        <p:sp>
          <p:nvSpPr>
            <p:cNvPr id="61" name="rc61"/>
            <p:cNvSpPr/>
            <p:nvPr/>
          </p:nvSpPr>
          <p:spPr>
            <a:xfrm>
              <a:off x="6106576" y="3633480"/>
              <a:ext cx="238662" cy="674540"/>
            </a:xfrm>
            <a:prstGeom prst="rect">
              <a:avLst/>
            </a:prstGeom>
            <a:solidFill>
              <a:srgbClr val="80BD41">
                <a:alpha val="100000"/>
              </a:srgbClr>
            </a:solidFill>
          </p:spPr>
          <p:txBody>
            <a:bodyPr/>
            <a:lstStyle/>
            <a:p/>
          </p:txBody>
        </p:sp>
        <p:sp>
          <p:nvSpPr>
            <p:cNvPr id="62" name="rc62"/>
            <p:cNvSpPr/>
            <p:nvPr/>
          </p:nvSpPr>
          <p:spPr>
            <a:xfrm>
              <a:off x="6106576" y="3270272"/>
              <a:ext cx="238662" cy="363208"/>
            </a:xfrm>
            <a:prstGeom prst="rect">
              <a:avLst/>
            </a:prstGeom>
            <a:solidFill>
              <a:srgbClr val="1CABE2">
                <a:alpha val="100000"/>
              </a:srgbClr>
            </a:solidFill>
          </p:spPr>
          <p:txBody>
            <a:bodyPr/>
            <a:lstStyle/>
            <a:p/>
          </p:txBody>
        </p:sp>
        <p:sp>
          <p:nvSpPr>
            <p:cNvPr id="63" name="rc63"/>
            <p:cNvSpPr/>
            <p:nvPr/>
          </p:nvSpPr>
          <p:spPr>
            <a:xfrm>
              <a:off x="6371757" y="3601551"/>
              <a:ext cx="238662" cy="706470"/>
            </a:xfrm>
            <a:prstGeom prst="rect">
              <a:avLst/>
            </a:prstGeom>
            <a:solidFill>
              <a:srgbClr val="80BD41">
                <a:alpha val="100000"/>
              </a:srgbClr>
            </a:solidFill>
          </p:spPr>
          <p:txBody>
            <a:bodyPr/>
            <a:lstStyle/>
            <a:p/>
          </p:txBody>
        </p:sp>
        <p:sp>
          <p:nvSpPr>
            <p:cNvPr id="64" name="rc64"/>
            <p:cNvSpPr/>
            <p:nvPr/>
          </p:nvSpPr>
          <p:spPr>
            <a:xfrm>
              <a:off x="6371757" y="3253582"/>
              <a:ext cx="238662" cy="347969"/>
            </a:xfrm>
            <a:prstGeom prst="rect">
              <a:avLst/>
            </a:prstGeom>
            <a:solidFill>
              <a:srgbClr val="1CABE2">
                <a:alpha val="100000"/>
              </a:srgbClr>
            </a:solidFill>
          </p:spPr>
          <p:txBody>
            <a:bodyPr/>
            <a:lstStyle/>
            <a:p/>
          </p:txBody>
        </p:sp>
        <p:sp>
          <p:nvSpPr>
            <p:cNvPr id="65" name="rc65"/>
            <p:cNvSpPr/>
            <p:nvPr/>
          </p:nvSpPr>
          <p:spPr>
            <a:xfrm>
              <a:off x="6636938" y="3580748"/>
              <a:ext cx="238662" cy="727273"/>
            </a:xfrm>
            <a:prstGeom prst="rect">
              <a:avLst/>
            </a:prstGeom>
            <a:solidFill>
              <a:srgbClr val="80BD41">
                <a:alpha val="100000"/>
              </a:srgbClr>
            </a:solidFill>
          </p:spPr>
          <p:txBody>
            <a:bodyPr/>
            <a:lstStyle/>
            <a:p/>
          </p:txBody>
        </p:sp>
        <p:sp>
          <p:nvSpPr>
            <p:cNvPr id="66" name="rc66"/>
            <p:cNvSpPr/>
            <p:nvPr/>
          </p:nvSpPr>
          <p:spPr>
            <a:xfrm>
              <a:off x="6636938" y="3238508"/>
              <a:ext cx="238662" cy="342239"/>
            </a:xfrm>
            <a:prstGeom prst="rect">
              <a:avLst/>
            </a:prstGeom>
            <a:solidFill>
              <a:srgbClr val="1CABE2">
                <a:alpha val="100000"/>
              </a:srgbClr>
            </a:solidFill>
          </p:spPr>
          <p:txBody>
            <a:bodyPr/>
            <a:lstStyle/>
            <a:p/>
          </p:txBody>
        </p:sp>
        <p:sp>
          <p:nvSpPr>
            <p:cNvPr id="67" name="rc67"/>
            <p:cNvSpPr/>
            <p:nvPr/>
          </p:nvSpPr>
          <p:spPr>
            <a:xfrm>
              <a:off x="6902119" y="3551291"/>
              <a:ext cx="238662" cy="756730"/>
            </a:xfrm>
            <a:prstGeom prst="rect">
              <a:avLst/>
            </a:prstGeom>
            <a:solidFill>
              <a:srgbClr val="80BD41">
                <a:alpha val="100000"/>
              </a:srgbClr>
            </a:solidFill>
          </p:spPr>
          <p:txBody>
            <a:bodyPr/>
            <a:lstStyle/>
            <a:p/>
          </p:txBody>
        </p:sp>
        <p:sp>
          <p:nvSpPr>
            <p:cNvPr id="68" name="rc68"/>
            <p:cNvSpPr/>
            <p:nvPr/>
          </p:nvSpPr>
          <p:spPr>
            <a:xfrm>
              <a:off x="6902119" y="3226978"/>
              <a:ext cx="238662" cy="324313"/>
            </a:xfrm>
            <a:prstGeom prst="rect">
              <a:avLst/>
            </a:prstGeom>
            <a:solidFill>
              <a:srgbClr val="1CABE2">
                <a:alpha val="100000"/>
              </a:srgbClr>
            </a:solidFill>
          </p:spPr>
          <p:txBody>
            <a:bodyPr/>
            <a:lstStyle/>
            <a:p/>
          </p:txBody>
        </p:sp>
        <p:sp>
          <p:nvSpPr>
            <p:cNvPr id="69" name="rc69"/>
            <p:cNvSpPr/>
            <p:nvPr/>
          </p:nvSpPr>
          <p:spPr>
            <a:xfrm>
              <a:off x="7167299" y="3534054"/>
              <a:ext cx="238662" cy="773967"/>
            </a:xfrm>
            <a:prstGeom prst="rect">
              <a:avLst/>
            </a:prstGeom>
            <a:solidFill>
              <a:srgbClr val="80BD41">
                <a:alpha val="100000"/>
              </a:srgbClr>
            </a:solidFill>
          </p:spPr>
          <p:txBody>
            <a:bodyPr/>
            <a:lstStyle/>
            <a:p/>
          </p:txBody>
        </p:sp>
        <p:sp>
          <p:nvSpPr>
            <p:cNvPr id="70" name="rc70"/>
            <p:cNvSpPr/>
            <p:nvPr/>
          </p:nvSpPr>
          <p:spPr>
            <a:xfrm>
              <a:off x="7167299" y="3217919"/>
              <a:ext cx="238662" cy="316134"/>
            </a:xfrm>
            <a:prstGeom prst="rect">
              <a:avLst/>
            </a:prstGeom>
            <a:solidFill>
              <a:srgbClr val="1CABE2">
                <a:alpha val="100000"/>
              </a:srgbClr>
            </a:solidFill>
          </p:spPr>
          <p:txBody>
            <a:bodyPr/>
            <a:lstStyle/>
            <a:p/>
          </p:txBody>
        </p:sp>
        <p:sp>
          <p:nvSpPr>
            <p:cNvPr id="71" name="rc71"/>
            <p:cNvSpPr/>
            <p:nvPr/>
          </p:nvSpPr>
          <p:spPr>
            <a:xfrm>
              <a:off x="7432480" y="3504383"/>
              <a:ext cx="238662" cy="803638"/>
            </a:xfrm>
            <a:prstGeom prst="rect">
              <a:avLst/>
            </a:prstGeom>
            <a:solidFill>
              <a:srgbClr val="80BD41">
                <a:alpha val="100000"/>
              </a:srgbClr>
            </a:solidFill>
          </p:spPr>
          <p:txBody>
            <a:bodyPr/>
            <a:lstStyle/>
            <a:p/>
          </p:txBody>
        </p:sp>
        <p:sp>
          <p:nvSpPr>
            <p:cNvPr id="72" name="rc72"/>
            <p:cNvSpPr/>
            <p:nvPr/>
          </p:nvSpPr>
          <p:spPr>
            <a:xfrm>
              <a:off x="7432480" y="3207149"/>
              <a:ext cx="238662" cy="297233"/>
            </a:xfrm>
            <a:prstGeom prst="rect">
              <a:avLst/>
            </a:prstGeom>
            <a:solidFill>
              <a:srgbClr val="1CABE2">
                <a:alpha val="100000"/>
              </a:srgbClr>
            </a:solidFill>
          </p:spPr>
          <p:txBody>
            <a:bodyPr/>
            <a:lstStyle/>
            <a:p/>
          </p:txBody>
        </p:sp>
        <p:sp>
          <p:nvSpPr>
            <p:cNvPr id="73" name="rc73"/>
            <p:cNvSpPr/>
            <p:nvPr/>
          </p:nvSpPr>
          <p:spPr>
            <a:xfrm>
              <a:off x="7697661" y="3452768"/>
              <a:ext cx="238662" cy="855253"/>
            </a:xfrm>
            <a:prstGeom prst="rect">
              <a:avLst/>
            </a:prstGeom>
            <a:solidFill>
              <a:srgbClr val="80BD41">
                <a:alpha val="100000"/>
              </a:srgbClr>
            </a:solidFill>
          </p:spPr>
          <p:txBody>
            <a:bodyPr/>
            <a:lstStyle/>
            <a:p/>
          </p:txBody>
        </p:sp>
        <p:sp>
          <p:nvSpPr>
            <p:cNvPr id="74" name="rc74"/>
            <p:cNvSpPr/>
            <p:nvPr/>
          </p:nvSpPr>
          <p:spPr>
            <a:xfrm>
              <a:off x="7697661" y="3197306"/>
              <a:ext cx="238662" cy="255461"/>
            </a:xfrm>
            <a:prstGeom prst="rect">
              <a:avLst/>
            </a:prstGeom>
            <a:solidFill>
              <a:srgbClr val="1CABE2">
                <a:alpha val="100000"/>
              </a:srgbClr>
            </a:solidFill>
          </p:spPr>
          <p:txBody>
            <a:bodyPr/>
            <a:lstStyle/>
            <a:p/>
          </p:txBody>
        </p:sp>
        <p:sp>
          <p:nvSpPr>
            <p:cNvPr id="75" name="rc75"/>
            <p:cNvSpPr/>
            <p:nvPr/>
          </p:nvSpPr>
          <p:spPr>
            <a:xfrm>
              <a:off x="7962842" y="3436244"/>
              <a:ext cx="238662" cy="871777"/>
            </a:xfrm>
            <a:prstGeom prst="rect">
              <a:avLst/>
            </a:prstGeom>
            <a:solidFill>
              <a:srgbClr val="80BD41">
                <a:alpha val="100000"/>
              </a:srgbClr>
            </a:solidFill>
          </p:spPr>
          <p:txBody>
            <a:bodyPr/>
            <a:lstStyle/>
            <a:p/>
          </p:txBody>
        </p:sp>
        <p:sp>
          <p:nvSpPr>
            <p:cNvPr id="76" name="rc76"/>
            <p:cNvSpPr/>
            <p:nvPr/>
          </p:nvSpPr>
          <p:spPr>
            <a:xfrm>
              <a:off x="7962842" y="3190364"/>
              <a:ext cx="238662" cy="245879"/>
            </a:xfrm>
            <a:prstGeom prst="rect">
              <a:avLst/>
            </a:prstGeom>
            <a:solidFill>
              <a:srgbClr val="1CABE2">
                <a:alpha val="100000"/>
              </a:srgbClr>
            </a:solidFill>
          </p:spPr>
          <p:txBody>
            <a:bodyPr/>
            <a:lstStyle/>
            <a:p/>
          </p:txBody>
        </p:sp>
        <p:sp>
          <p:nvSpPr>
            <p:cNvPr id="77" name="pl77"/>
            <p:cNvSpPr/>
            <p:nvPr/>
          </p:nvSpPr>
          <p:spPr>
            <a:xfrm>
              <a:off x="1452654" y="2385618"/>
              <a:ext cx="6629519" cy="625898"/>
            </a:xfrm>
            <a:custGeom>
              <a:avLst/>
              <a:pathLst>
                <a:path w="6629519" h="625898">
                  <a:moveTo>
                    <a:pt x="0" y="558837"/>
                  </a:moveTo>
                  <a:lnTo>
                    <a:pt x="265180" y="491777"/>
                  </a:lnTo>
                  <a:lnTo>
                    <a:pt x="530361" y="402363"/>
                  </a:lnTo>
                  <a:lnTo>
                    <a:pt x="795542" y="335302"/>
                  </a:lnTo>
                  <a:lnTo>
                    <a:pt x="1060723" y="245888"/>
                  </a:lnTo>
                  <a:lnTo>
                    <a:pt x="1325903" y="245888"/>
                  </a:lnTo>
                  <a:lnTo>
                    <a:pt x="1591084" y="245888"/>
                  </a:lnTo>
                  <a:lnTo>
                    <a:pt x="1856265" y="223535"/>
                  </a:lnTo>
                  <a:lnTo>
                    <a:pt x="2121446" y="491777"/>
                  </a:lnTo>
                  <a:lnTo>
                    <a:pt x="2386626" y="223535"/>
                  </a:lnTo>
                  <a:lnTo>
                    <a:pt x="2651807" y="0"/>
                  </a:lnTo>
                  <a:lnTo>
                    <a:pt x="2916988" y="223535"/>
                  </a:lnTo>
                  <a:lnTo>
                    <a:pt x="3182169" y="357656"/>
                  </a:lnTo>
                  <a:lnTo>
                    <a:pt x="3447350" y="491777"/>
                  </a:lnTo>
                  <a:lnTo>
                    <a:pt x="3712530" y="625898"/>
                  </a:lnTo>
                  <a:lnTo>
                    <a:pt x="3977711" y="491777"/>
                  </a:lnTo>
                  <a:lnTo>
                    <a:pt x="4242892" y="536484"/>
                  </a:lnTo>
                  <a:lnTo>
                    <a:pt x="4508073" y="491777"/>
                  </a:lnTo>
                  <a:lnTo>
                    <a:pt x="4773253" y="469423"/>
                  </a:lnTo>
                  <a:lnTo>
                    <a:pt x="5038434" y="424716"/>
                  </a:lnTo>
                  <a:lnTo>
                    <a:pt x="5303615" y="402363"/>
                  </a:lnTo>
                  <a:lnTo>
                    <a:pt x="5568796" y="357656"/>
                  </a:lnTo>
                  <a:lnTo>
                    <a:pt x="5833977" y="335302"/>
                  </a:lnTo>
                  <a:lnTo>
                    <a:pt x="6099157" y="290595"/>
                  </a:lnTo>
                  <a:lnTo>
                    <a:pt x="6364338" y="201181"/>
                  </a:lnTo>
                  <a:lnTo>
                    <a:pt x="6629519" y="178828"/>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9" name="tx79"/>
            <p:cNvSpPr/>
            <p:nvPr/>
          </p:nvSpPr>
          <p:spPr>
            <a:xfrm>
              <a:off x="271826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26341"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6703"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1335100" y="3392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3401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250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7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117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102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9132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81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7115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61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54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0353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199.9</a:t>
              </a:r>
            </a:p>
          </p:txBody>
        </p:sp>
        <p:sp>
          <p:nvSpPr>
            <p:cNvPr id="112" name="tx112"/>
            <p:cNvSpPr/>
            <p:nvPr/>
          </p:nvSpPr>
          <p:spPr>
            <a:xfrm>
              <a:off x="1335100" y="3645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13" name="tx113"/>
            <p:cNvSpPr/>
            <p:nvPr/>
          </p:nvSpPr>
          <p:spPr>
            <a:xfrm>
              <a:off x="2661004" y="39610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262.4</a:t>
              </a:r>
            </a:p>
          </p:txBody>
        </p:sp>
        <p:sp>
          <p:nvSpPr>
            <p:cNvPr id="114" name="tx114"/>
            <p:cNvSpPr/>
            <p:nvPr/>
          </p:nvSpPr>
          <p:spPr>
            <a:xfrm>
              <a:off x="2687130" y="3545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15" name="tx115"/>
            <p:cNvSpPr/>
            <p:nvPr/>
          </p:nvSpPr>
          <p:spPr>
            <a:xfrm>
              <a:off x="3986908" y="3876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333.3</a:t>
              </a:r>
            </a:p>
          </p:txBody>
        </p:sp>
        <p:sp>
          <p:nvSpPr>
            <p:cNvPr id="116" name="tx116"/>
            <p:cNvSpPr/>
            <p:nvPr/>
          </p:nvSpPr>
          <p:spPr>
            <a:xfrm>
              <a:off x="4013033" y="34159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7" name="tx117"/>
            <p:cNvSpPr/>
            <p:nvPr/>
          </p:nvSpPr>
          <p:spPr>
            <a:xfrm>
              <a:off x="5312812" y="3953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268.4</a:t>
              </a:r>
            </a:p>
          </p:txBody>
        </p:sp>
        <p:sp>
          <p:nvSpPr>
            <p:cNvPr id="118" name="tx118"/>
            <p:cNvSpPr/>
            <p:nvPr/>
          </p:nvSpPr>
          <p:spPr>
            <a:xfrm>
              <a:off x="5351989" y="34554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9" name="tx119"/>
            <p:cNvSpPr/>
            <p:nvPr/>
          </p:nvSpPr>
          <p:spPr>
            <a:xfrm>
              <a:off x="6373535" y="3919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20" name="tx120"/>
            <p:cNvSpPr/>
            <p:nvPr/>
          </p:nvSpPr>
          <p:spPr>
            <a:xfrm>
              <a:off x="6373535" y="3392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146.4</a:t>
              </a:r>
            </a:p>
          </p:txBody>
        </p:sp>
        <p:sp>
          <p:nvSpPr>
            <p:cNvPr id="121" name="tx121"/>
            <p:cNvSpPr/>
            <p:nvPr/>
          </p:nvSpPr>
          <p:spPr>
            <a:xfrm>
              <a:off x="6638716" y="3909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22" name="tx122"/>
            <p:cNvSpPr/>
            <p:nvPr/>
          </p:nvSpPr>
          <p:spPr>
            <a:xfrm>
              <a:off x="6638716" y="33745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23" name="tx123"/>
            <p:cNvSpPr/>
            <p:nvPr/>
          </p:nvSpPr>
          <p:spPr>
            <a:xfrm>
              <a:off x="6903896" y="38945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24" name="tx124"/>
            <p:cNvSpPr/>
            <p:nvPr/>
          </p:nvSpPr>
          <p:spPr>
            <a:xfrm>
              <a:off x="6903896" y="33540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136.4</a:t>
              </a:r>
            </a:p>
          </p:txBody>
        </p:sp>
        <p:sp>
          <p:nvSpPr>
            <p:cNvPr id="125" name="tx125"/>
            <p:cNvSpPr/>
            <p:nvPr/>
          </p:nvSpPr>
          <p:spPr>
            <a:xfrm>
              <a:off x="7169077" y="38859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325.5</a:t>
              </a:r>
            </a:p>
          </p:txBody>
        </p:sp>
        <p:sp>
          <p:nvSpPr>
            <p:cNvPr id="126" name="tx126"/>
            <p:cNvSpPr/>
            <p:nvPr/>
          </p:nvSpPr>
          <p:spPr>
            <a:xfrm>
              <a:off x="7208254" y="334089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7" name="tx127"/>
            <p:cNvSpPr/>
            <p:nvPr/>
          </p:nvSpPr>
          <p:spPr>
            <a:xfrm>
              <a:off x="7473435" y="387110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8" name="tx128"/>
            <p:cNvSpPr/>
            <p:nvPr/>
          </p:nvSpPr>
          <p:spPr>
            <a:xfrm>
              <a:off x="7473435" y="33207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9" name="tx129"/>
            <p:cNvSpPr/>
            <p:nvPr/>
          </p:nvSpPr>
          <p:spPr>
            <a:xfrm>
              <a:off x="7699439" y="38453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359.7</a:t>
              </a:r>
            </a:p>
          </p:txBody>
        </p:sp>
        <p:sp>
          <p:nvSpPr>
            <p:cNvPr id="130" name="tx130"/>
            <p:cNvSpPr/>
            <p:nvPr/>
          </p:nvSpPr>
          <p:spPr>
            <a:xfrm>
              <a:off x="7699439" y="3289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31" name="tx131"/>
            <p:cNvSpPr/>
            <p:nvPr/>
          </p:nvSpPr>
          <p:spPr>
            <a:xfrm>
              <a:off x="7964620" y="38370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366.7</a:t>
              </a:r>
            </a:p>
          </p:txBody>
        </p:sp>
        <p:sp>
          <p:nvSpPr>
            <p:cNvPr id="132" name="tx132"/>
            <p:cNvSpPr/>
            <p:nvPr/>
          </p:nvSpPr>
          <p:spPr>
            <a:xfrm>
              <a:off x="7964620" y="3278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15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71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727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603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6677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33876"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77167" y="5180747"/>
              <a:ext cx="201456" cy="201456"/>
            </a:xfrm>
            <a:prstGeom prst="rect">
              <a:avLst/>
            </a:prstGeom>
            <a:solidFill>
              <a:srgbClr val="1CABE2">
                <a:alpha val="100000"/>
              </a:srgbClr>
            </a:solidFill>
          </p:spPr>
          <p:txBody>
            <a:bodyPr/>
            <a:lstStyle/>
            <a:p/>
          </p:txBody>
        </p:sp>
        <p:sp>
          <p:nvSpPr>
            <p:cNvPr id="159" name="rc159"/>
            <p:cNvSpPr/>
            <p:nvPr/>
          </p:nvSpPr>
          <p:spPr>
            <a:xfrm>
              <a:off x="6143102" y="5180747"/>
              <a:ext cx="201456" cy="201456"/>
            </a:xfrm>
            <a:prstGeom prst="rect">
              <a:avLst/>
            </a:prstGeom>
            <a:solidFill>
              <a:srgbClr val="80BD41">
                <a:alpha val="100000"/>
              </a:srgbClr>
            </a:solidFill>
          </p:spPr>
          <p:txBody>
            <a:bodyPr/>
            <a:lstStyle/>
            <a:p/>
          </p:txBody>
        </p:sp>
        <p:sp>
          <p:nvSpPr>
            <p:cNvPr id="160" name="tx160"/>
            <p:cNvSpPr/>
            <p:nvPr/>
          </p:nvSpPr>
          <p:spPr>
            <a:xfrm>
              <a:off x="4457212"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23147"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2000-2025</a:t>
              </a:r>
            </a:p>
          </p:txBody>
        </p:sp>
        <p:sp>
          <p:nvSpPr>
            <p:cNvPr id="164" name="pl164"/>
            <p:cNvSpPr/>
            <p:nvPr/>
          </p:nvSpPr>
          <p:spPr>
            <a:xfrm>
              <a:off x="20290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4134554" cy="129091"/>
            </a:xfrm>
            <a:prstGeom prst="rect">
              <a:avLst/>
            </a:prstGeom>
            <a:solidFill>
              <a:srgbClr val="80BD41">
                <a:alpha val="100000"/>
              </a:srgbClr>
            </a:solidFill>
          </p:spPr>
          <p:txBody>
            <a:bodyPr/>
            <a:lstStyle/>
            <a:p/>
          </p:txBody>
        </p:sp>
        <p:sp>
          <p:nvSpPr>
            <p:cNvPr id="179" name="rc179"/>
            <p:cNvSpPr/>
            <p:nvPr/>
          </p:nvSpPr>
          <p:spPr>
            <a:xfrm>
              <a:off x="5467877" y="5954972"/>
              <a:ext cx="2036457" cy="129091"/>
            </a:xfrm>
            <a:prstGeom prst="rect">
              <a:avLst/>
            </a:prstGeom>
            <a:solidFill>
              <a:srgbClr val="1CABE2">
                <a:alpha val="100000"/>
              </a:srgbClr>
            </a:solidFill>
          </p:spPr>
          <p:txBody>
            <a:bodyPr/>
            <a:lstStyle/>
            <a:p/>
          </p:txBody>
        </p:sp>
        <p:sp>
          <p:nvSpPr>
            <p:cNvPr id="180" name="rc180"/>
            <p:cNvSpPr/>
            <p:nvPr/>
          </p:nvSpPr>
          <p:spPr>
            <a:xfrm>
              <a:off x="1333322" y="5793607"/>
              <a:ext cx="5005294" cy="129091"/>
            </a:xfrm>
            <a:prstGeom prst="rect">
              <a:avLst/>
            </a:prstGeom>
            <a:solidFill>
              <a:srgbClr val="80BD41">
                <a:alpha val="100000"/>
              </a:srgbClr>
            </a:solidFill>
          </p:spPr>
          <p:txBody>
            <a:bodyPr/>
            <a:lstStyle/>
            <a:p/>
          </p:txBody>
        </p:sp>
        <p:sp>
          <p:nvSpPr>
            <p:cNvPr id="181" name="rc181"/>
            <p:cNvSpPr/>
            <p:nvPr/>
          </p:nvSpPr>
          <p:spPr>
            <a:xfrm>
              <a:off x="6338617" y="5793607"/>
              <a:ext cx="1495062" cy="129091"/>
            </a:xfrm>
            <a:prstGeom prst="rect">
              <a:avLst/>
            </a:prstGeom>
            <a:solidFill>
              <a:srgbClr val="1CABE2">
                <a:alpha val="100000"/>
              </a:srgbClr>
            </a:solidFill>
          </p:spPr>
          <p:txBody>
            <a:bodyPr/>
            <a:lstStyle/>
            <a:p/>
          </p:txBody>
        </p:sp>
        <p:sp>
          <p:nvSpPr>
            <p:cNvPr id="182" name="rc182"/>
            <p:cNvSpPr/>
            <p:nvPr/>
          </p:nvSpPr>
          <p:spPr>
            <a:xfrm>
              <a:off x="1333322" y="5632243"/>
              <a:ext cx="5101997" cy="129091"/>
            </a:xfrm>
            <a:prstGeom prst="rect">
              <a:avLst/>
            </a:prstGeom>
            <a:solidFill>
              <a:srgbClr val="80BD41">
                <a:alpha val="100000"/>
              </a:srgbClr>
            </a:solidFill>
          </p:spPr>
          <p:txBody>
            <a:bodyPr/>
            <a:lstStyle/>
            <a:p/>
          </p:txBody>
        </p:sp>
        <p:sp>
          <p:nvSpPr>
            <p:cNvPr id="183" name="rc183"/>
            <p:cNvSpPr/>
            <p:nvPr/>
          </p:nvSpPr>
          <p:spPr>
            <a:xfrm>
              <a:off x="6435320" y="5632243"/>
              <a:ext cx="1438989" cy="129091"/>
            </a:xfrm>
            <a:prstGeom prst="rect">
              <a:avLst/>
            </a:prstGeom>
            <a:solidFill>
              <a:srgbClr val="1CABE2">
                <a:alpha val="100000"/>
              </a:srgbClr>
            </a:solidFill>
          </p:spPr>
          <p:txBody>
            <a:bodyPr/>
            <a:lstStyle/>
            <a:p/>
          </p:txBody>
        </p:sp>
        <p:sp>
          <p:nvSpPr>
            <p:cNvPr id="184" name="tx184"/>
            <p:cNvSpPr/>
            <p:nvPr/>
          </p:nvSpPr>
          <p:spPr>
            <a:xfrm>
              <a:off x="7668204"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326496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297.1</a:t>
              </a:r>
            </a:p>
          </p:txBody>
        </p:sp>
        <p:sp>
          <p:nvSpPr>
            <p:cNvPr id="188" name="tx188"/>
            <p:cNvSpPr/>
            <p:nvPr/>
          </p:nvSpPr>
          <p:spPr>
            <a:xfrm>
              <a:off x="635046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146.4</a:t>
              </a:r>
            </a:p>
          </p:txBody>
        </p:sp>
        <p:sp>
          <p:nvSpPr>
            <p:cNvPr id="189" name="tx189"/>
            <p:cNvSpPr/>
            <p:nvPr/>
          </p:nvSpPr>
          <p:spPr>
            <a:xfrm>
              <a:off x="3700331"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359.7</a:t>
              </a:r>
            </a:p>
          </p:txBody>
        </p:sp>
        <p:sp>
          <p:nvSpPr>
            <p:cNvPr id="190" name="tx190"/>
            <p:cNvSpPr/>
            <p:nvPr/>
          </p:nvSpPr>
          <p:spPr>
            <a:xfrm>
              <a:off x="695051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107.4</a:t>
              </a:r>
            </a:p>
          </p:txBody>
        </p:sp>
        <p:sp>
          <p:nvSpPr>
            <p:cNvPr id="191" name="tx191"/>
            <p:cNvSpPr/>
            <p:nvPr/>
          </p:nvSpPr>
          <p:spPr>
            <a:xfrm>
              <a:off x="374868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366.7</a:t>
              </a:r>
            </a:p>
          </p:txBody>
        </p:sp>
        <p:sp>
          <p:nvSpPr>
            <p:cNvPr id="192" name="tx192"/>
            <p:cNvSpPr/>
            <p:nvPr/>
          </p:nvSpPr>
          <p:spPr>
            <a:xfrm>
              <a:off x="701917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103.4</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(78 %) était supérieur à celui de 2019 (67 %).
Le nombre d’enfants vaccinés avec le DTP1 a augmenté de 23 % par rapport à 2019.
Le nombre de nourrissons survivants a augmenté d’environ 6 % par rapport à 2019.
En 2025, 100 000 enfants de plus ont été vaccinés qu’en 2019.
En 2025, le nombre de nourrissons en vie (population cible) était supérieur à celui de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598044"/>
              <a:ext cx="3397293" cy="440728"/>
            </a:xfrm>
            <a:custGeom>
              <a:avLst/>
              <a:pathLst>
                <a:path w="3397293" h="440728">
                  <a:moveTo>
                    <a:pt x="0" y="398754"/>
                  </a:moveTo>
                  <a:lnTo>
                    <a:pt x="135891" y="314806"/>
                  </a:lnTo>
                  <a:lnTo>
                    <a:pt x="271783" y="251845"/>
                  </a:lnTo>
                  <a:lnTo>
                    <a:pt x="407675" y="167896"/>
                  </a:lnTo>
                  <a:lnTo>
                    <a:pt x="543566" y="104935"/>
                  </a:lnTo>
                  <a:lnTo>
                    <a:pt x="679458" y="125922"/>
                  </a:lnTo>
                  <a:lnTo>
                    <a:pt x="815350" y="167896"/>
                  </a:lnTo>
                  <a:lnTo>
                    <a:pt x="951242" y="41974"/>
                  </a:lnTo>
                  <a:lnTo>
                    <a:pt x="1087133" y="104935"/>
                  </a:lnTo>
                  <a:lnTo>
                    <a:pt x="1223025" y="167896"/>
                  </a:lnTo>
                  <a:lnTo>
                    <a:pt x="1358917" y="20987"/>
                  </a:lnTo>
                  <a:lnTo>
                    <a:pt x="1494809" y="41974"/>
                  </a:lnTo>
                  <a:lnTo>
                    <a:pt x="1630700" y="167896"/>
                  </a:lnTo>
                  <a:lnTo>
                    <a:pt x="1766592" y="314806"/>
                  </a:lnTo>
                  <a:lnTo>
                    <a:pt x="1902484" y="440728"/>
                  </a:lnTo>
                  <a:lnTo>
                    <a:pt x="2038375" y="356780"/>
                  </a:lnTo>
                  <a:lnTo>
                    <a:pt x="2174267" y="377767"/>
                  </a:lnTo>
                  <a:lnTo>
                    <a:pt x="2310159" y="335793"/>
                  </a:lnTo>
                  <a:lnTo>
                    <a:pt x="2446051" y="293819"/>
                  </a:lnTo>
                  <a:lnTo>
                    <a:pt x="2581942" y="251845"/>
                  </a:lnTo>
                  <a:lnTo>
                    <a:pt x="2717834" y="230858"/>
                  </a:lnTo>
                  <a:lnTo>
                    <a:pt x="2853726" y="188883"/>
                  </a:lnTo>
                  <a:lnTo>
                    <a:pt x="2989618" y="146909"/>
                  </a:lnTo>
                  <a:lnTo>
                    <a:pt x="3125509" y="104935"/>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51134"/>
              <a:ext cx="3397293" cy="671587"/>
            </a:xfrm>
            <a:custGeom>
              <a:avLst/>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598044"/>
              <a:ext cx="3397293" cy="440728"/>
            </a:xfrm>
            <a:custGeom>
              <a:avLst/>
              <a:pathLst>
                <a:path w="3397293" h="440728">
                  <a:moveTo>
                    <a:pt x="0" y="398754"/>
                  </a:moveTo>
                  <a:lnTo>
                    <a:pt x="135891" y="314806"/>
                  </a:lnTo>
                  <a:lnTo>
                    <a:pt x="271783" y="251845"/>
                  </a:lnTo>
                  <a:lnTo>
                    <a:pt x="407675" y="167896"/>
                  </a:lnTo>
                  <a:lnTo>
                    <a:pt x="543566" y="104935"/>
                  </a:lnTo>
                  <a:lnTo>
                    <a:pt x="679458" y="125922"/>
                  </a:lnTo>
                  <a:lnTo>
                    <a:pt x="815350" y="167896"/>
                  </a:lnTo>
                  <a:lnTo>
                    <a:pt x="951242" y="41974"/>
                  </a:lnTo>
                  <a:lnTo>
                    <a:pt x="1087133" y="104935"/>
                  </a:lnTo>
                  <a:lnTo>
                    <a:pt x="1223025" y="167896"/>
                  </a:lnTo>
                  <a:lnTo>
                    <a:pt x="1358917" y="20987"/>
                  </a:lnTo>
                  <a:lnTo>
                    <a:pt x="1494809" y="41974"/>
                  </a:lnTo>
                  <a:lnTo>
                    <a:pt x="1630700" y="167896"/>
                  </a:lnTo>
                  <a:lnTo>
                    <a:pt x="1766592" y="314806"/>
                  </a:lnTo>
                  <a:lnTo>
                    <a:pt x="1902484" y="440728"/>
                  </a:lnTo>
                  <a:lnTo>
                    <a:pt x="2038375" y="356780"/>
                  </a:lnTo>
                  <a:lnTo>
                    <a:pt x="2174267" y="377767"/>
                  </a:lnTo>
                  <a:lnTo>
                    <a:pt x="2310159" y="335793"/>
                  </a:lnTo>
                  <a:lnTo>
                    <a:pt x="2446051" y="293819"/>
                  </a:lnTo>
                  <a:lnTo>
                    <a:pt x="2581942" y="251845"/>
                  </a:lnTo>
                  <a:lnTo>
                    <a:pt x="2717834" y="230858"/>
                  </a:lnTo>
                  <a:lnTo>
                    <a:pt x="2853726" y="188883"/>
                  </a:lnTo>
                  <a:lnTo>
                    <a:pt x="2989618" y="146909"/>
                  </a:lnTo>
                  <a:lnTo>
                    <a:pt x="3125509" y="104935"/>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175277"/>
            </a:xfrm>
            <a:custGeom>
              <a:avLst/>
              <a:pathLst>
                <a:path w="0" h="1175277">
                  <a:moveTo>
                    <a:pt x="0" y="0"/>
                  </a:moveTo>
                  <a:lnTo>
                    <a:pt x="0" y="117527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902445"/>
            </a:xfrm>
            <a:custGeom>
              <a:avLst/>
              <a:pathLst>
                <a:path w="0" h="902445">
                  <a:moveTo>
                    <a:pt x="0" y="0"/>
                  </a:moveTo>
                  <a:lnTo>
                    <a:pt x="0" y="90244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797509"/>
            </a:xfrm>
            <a:custGeom>
              <a:avLst/>
              <a:pathLst>
                <a:path w="0" h="797509">
                  <a:moveTo>
                    <a:pt x="0" y="0"/>
                  </a:moveTo>
                  <a:lnTo>
                    <a:pt x="0" y="7975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133303"/>
            </a:xfrm>
            <a:custGeom>
              <a:avLst/>
              <a:pathLst>
                <a:path w="0" h="1133303">
                  <a:moveTo>
                    <a:pt x="0" y="0"/>
                  </a:moveTo>
                  <a:lnTo>
                    <a:pt x="0" y="113330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28367"/>
            </a:xfrm>
            <a:custGeom>
              <a:avLst/>
              <a:pathLst>
                <a:path w="0" h="1028367">
                  <a:moveTo>
                    <a:pt x="0" y="0"/>
                  </a:moveTo>
                  <a:lnTo>
                    <a:pt x="0" y="102836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18496"/>
            </a:xfrm>
            <a:custGeom>
              <a:avLst/>
              <a:pathLst>
                <a:path w="0" h="818496">
                  <a:moveTo>
                    <a:pt x="0" y="0"/>
                  </a:moveTo>
                  <a:lnTo>
                    <a:pt x="0" y="8184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776522"/>
            </a:xfrm>
            <a:custGeom>
              <a:avLst/>
              <a:pathLst>
                <a:path w="0" h="776522">
                  <a:moveTo>
                    <a:pt x="0" y="0"/>
                  </a:moveTo>
                  <a:lnTo>
                    <a:pt x="0" y="776522"/>
                  </a:lnTo>
                </a:path>
              </a:pathLst>
            </a:custGeom>
            <a:ln w="13550" cap="flat">
              <a:solidFill>
                <a:srgbClr val="0058AB">
                  <a:alpha val="100000"/>
                </a:srgbClr>
              </a:solidFill>
              <a:prstDash val="dot"/>
              <a:round/>
            </a:ln>
          </p:spPr>
          <p:txBody>
            <a:bodyPr/>
            <a:lstStyle/>
            <a:p/>
          </p:txBody>
        </p:sp>
        <p:sp>
          <p:nvSpPr>
            <p:cNvPr id="32" name="pl32"/>
            <p:cNvSpPr/>
            <p:nvPr/>
          </p:nvSpPr>
          <p:spPr>
            <a:xfrm>
              <a:off x="1120965" y="2598044"/>
              <a:ext cx="3397293" cy="440728"/>
            </a:xfrm>
            <a:custGeom>
              <a:avLst/>
              <a:pathLst>
                <a:path w="3397293" h="440728">
                  <a:moveTo>
                    <a:pt x="0" y="398754"/>
                  </a:moveTo>
                  <a:lnTo>
                    <a:pt x="135891" y="314806"/>
                  </a:lnTo>
                  <a:lnTo>
                    <a:pt x="271783" y="251845"/>
                  </a:lnTo>
                  <a:lnTo>
                    <a:pt x="407675" y="167896"/>
                  </a:lnTo>
                  <a:lnTo>
                    <a:pt x="543566" y="104935"/>
                  </a:lnTo>
                  <a:lnTo>
                    <a:pt x="679458" y="125922"/>
                  </a:lnTo>
                  <a:lnTo>
                    <a:pt x="815350" y="167896"/>
                  </a:lnTo>
                  <a:lnTo>
                    <a:pt x="951242" y="41974"/>
                  </a:lnTo>
                  <a:lnTo>
                    <a:pt x="1087133" y="104935"/>
                  </a:lnTo>
                  <a:lnTo>
                    <a:pt x="1223025" y="167896"/>
                  </a:lnTo>
                  <a:lnTo>
                    <a:pt x="1358917" y="20987"/>
                  </a:lnTo>
                  <a:lnTo>
                    <a:pt x="1494809" y="41974"/>
                  </a:lnTo>
                  <a:lnTo>
                    <a:pt x="1630700" y="167896"/>
                  </a:lnTo>
                  <a:lnTo>
                    <a:pt x="1766592" y="314806"/>
                  </a:lnTo>
                  <a:lnTo>
                    <a:pt x="1902484" y="440728"/>
                  </a:lnTo>
                  <a:lnTo>
                    <a:pt x="2038375" y="356780"/>
                  </a:lnTo>
                  <a:lnTo>
                    <a:pt x="2174267" y="377767"/>
                  </a:lnTo>
                  <a:lnTo>
                    <a:pt x="2310159" y="335793"/>
                  </a:lnTo>
                  <a:lnTo>
                    <a:pt x="2446051" y="293819"/>
                  </a:lnTo>
                  <a:lnTo>
                    <a:pt x="2581942" y="251845"/>
                  </a:lnTo>
                  <a:lnTo>
                    <a:pt x="2717834" y="230858"/>
                  </a:lnTo>
                  <a:lnTo>
                    <a:pt x="2853726" y="188883"/>
                  </a:lnTo>
                  <a:lnTo>
                    <a:pt x="2989618" y="146909"/>
                  </a:lnTo>
                  <a:lnTo>
                    <a:pt x="3125509" y="104935"/>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1414185"/>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Guinée, 2000-2025</a:t>
              </a:r>
            </a:p>
          </p:txBody>
        </p:sp>
        <p:sp>
          <p:nvSpPr>
            <p:cNvPr id="63" name="pl63"/>
            <p:cNvSpPr/>
            <p:nvPr/>
          </p:nvSpPr>
          <p:spPr>
            <a:xfrm>
              <a:off x="5267799" y="38805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4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82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72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563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401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66643"/>
              <a:ext cx="3397293" cy="856973"/>
            </a:xfrm>
            <a:custGeom>
              <a:avLst/>
              <a:pathLst>
                <a:path w="3397293" h="856973">
                  <a:moveTo>
                    <a:pt x="0" y="775356"/>
                  </a:moveTo>
                  <a:lnTo>
                    <a:pt x="135891" y="612123"/>
                  </a:lnTo>
                  <a:lnTo>
                    <a:pt x="271783" y="489698"/>
                  </a:lnTo>
                  <a:lnTo>
                    <a:pt x="407675" y="326465"/>
                  </a:lnTo>
                  <a:lnTo>
                    <a:pt x="543566" y="204041"/>
                  </a:lnTo>
                  <a:lnTo>
                    <a:pt x="679458" y="244849"/>
                  </a:lnTo>
                  <a:lnTo>
                    <a:pt x="815350" y="326465"/>
                  </a:lnTo>
                  <a:lnTo>
                    <a:pt x="951242" y="81616"/>
                  </a:lnTo>
                  <a:lnTo>
                    <a:pt x="1087133" y="204041"/>
                  </a:lnTo>
                  <a:lnTo>
                    <a:pt x="1223025" y="326465"/>
                  </a:lnTo>
                  <a:lnTo>
                    <a:pt x="1358917" y="40808"/>
                  </a:lnTo>
                  <a:lnTo>
                    <a:pt x="1494809" y="81616"/>
                  </a:lnTo>
                  <a:lnTo>
                    <a:pt x="1630700" y="326465"/>
                  </a:lnTo>
                  <a:lnTo>
                    <a:pt x="1766592" y="612123"/>
                  </a:lnTo>
                  <a:lnTo>
                    <a:pt x="1902484" y="856973"/>
                  </a:lnTo>
                  <a:lnTo>
                    <a:pt x="2038375" y="693740"/>
                  </a:lnTo>
                  <a:lnTo>
                    <a:pt x="2174267" y="734548"/>
                  </a:lnTo>
                  <a:lnTo>
                    <a:pt x="2310159" y="652931"/>
                  </a:lnTo>
                  <a:lnTo>
                    <a:pt x="2446051" y="571315"/>
                  </a:lnTo>
                  <a:lnTo>
                    <a:pt x="2581942" y="489698"/>
                  </a:lnTo>
                  <a:lnTo>
                    <a:pt x="2717834" y="448890"/>
                  </a:lnTo>
                  <a:lnTo>
                    <a:pt x="2853726" y="367274"/>
                  </a:lnTo>
                  <a:lnTo>
                    <a:pt x="2989618" y="285657"/>
                  </a:lnTo>
                  <a:lnTo>
                    <a:pt x="3125509" y="204041"/>
                  </a:lnTo>
                  <a:lnTo>
                    <a:pt x="3261401" y="81616"/>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56342"/>
              <a:ext cx="3397293" cy="571315"/>
            </a:xfrm>
            <a:custGeom>
              <a:avLst/>
              <a:pathLst>
                <a:path w="3397293" h="571315">
                  <a:moveTo>
                    <a:pt x="0" y="571315"/>
                  </a:moveTo>
                  <a:lnTo>
                    <a:pt x="135891" y="571315"/>
                  </a:lnTo>
                  <a:lnTo>
                    <a:pt x="271783" y="571315"/>
                  </a:lnTo>
                  <a:lnTo>
                    <a:pt x="407675" y="489698"/>
                  </a:lnTo>
                  <a:lnTo>
                    <a:pt x="543566" y="408082"/>
                  </a:lnTo>
                  <a:lnTo>
                    <a:pt x="679458" y="367274"/>
                  </a:lnTo>
                  <a:lnTo>
                    <a:pt x="815350" y="326465"/>
                  </a:lnTo>
                  <a:lnTo>
                    <a:pt x="951242" y="326465"/>
                  </a:lnTo>
                  <a:lnTo>
                    <a:pt x="1087133" y="204041"/>
                  </a:lnTo>
                  <a:lnTo>
                    <a:pt x="1223025" y="122424"/>
                  </a:lnTo>
                  <a:lnTo>
                    <a:pt x="1358917" y="122424"/>
                  </a:lnTo>
                  <a:lnTo>
                    <a:pt x="1494809" y="81616"/>
                  </a:lnTo>
                  <a:lnTo>
                    <a:pt x="1630700" y="81616"/>
                  </a:lnTo>
                  <a:lnTo>
                    <a:pt x="1766592" y="81616"/>
                  </a:lnTo>
                  <a:lnTo>
                    <a:pt x="1902484" y="81616"/>
                  </a:lnTo>
                  <a:lnTo>
                    <a:pt x="2038375" y="40808"/>
                  </a:lnTo>
                  <a:lnTo>
                    <a:pt x="2174267" y="0"/>
                  </a:lnTo>
                  <a:lnTo>
                    <a:pt x="2310159" y="0"/>
                  </a:lnTo>
                  <a:lnTo>
                    <a:pt x="2446051" y="0"/>
                  </a:lnTo>
                  <a:lnTo>
                    <a:pt x="2581942" y="0"/>
                  </a:lnTo>
                  <a:lnTo>
                    <a:pt x="2717834" y="122424"/>
                  </a:lnTo>
                  <a:lnTo>
                    <a:pt x="2853726" y="204041"/>
                  </a:lnTo>
                  <a:lnTo>
                    <a:pt x="2989618" y="40808"/>
                  </a:lnTo>
                  <a:lnTo>
                    <a:pt x="3125509" y="81616"/>
                  </a:lnTo>
                  <a:lnTo>
                    <a:pt x="3261401" y="81616"/>
                  </a:lnTo>
                  <a:lnTo>
                    <a:pt x="3397293" y="4080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56342"/>
              <a:ext cx="3397293" cy="1305863"/>
            </a:xfrm>
            <a:custGeom>
              <a:avLst/>
              <a:pathLst>
                <a:path w="3397293" h="1305863">
                  <a:moveTo>
                    <a:pt x="0" y="1265055"/>
                  </a:moveTo>
                  <a:lnTo>
                    <a:pt x="135891" y="1305863"/>
                  </a:lnTo>
                  <a:lnTo>
                    <a:pt x="271783" y="1224247"/>
                  </a:lnTo>
                  <a:lnTo>
                    <a:pt x="407675" y="1061014"/>
                  </a:lnTo>
                  <a:lnTo>
                    <a:pt x="543566" y="856973"/>
                  </a:lnTo>
                  <a:lnTo>
                    <a:pt x="679458" y="693740"/>
                  </a:lnTo>
                  <a:lnTo>
                    <a:pt x="815350" y="571315"/>
                  </a:lnTo>
                  <a:lnTo>
                    <a:pt x="951242" y="489698"/>
                  </a:lnTo>
                  <a:lnTo>
                    <a:pt x="1087133" y="285657"/>
                  </a:lnTo>
                  <a:lnTo>
                    <a:pt x="1223025" y="81616"/>
                  </a:lnTo>
                  <a:lnTo>
                    <a:pt x="1358917" y="244849"/>
                  </a:lnTo>
                  <a:lnTo>
                    <a:pt x="1494809" y="326465"/>
                  </a:lnTo>
                  <a:lnTo>
                    <a:pt x="1630700" y="408082"/>
                  </a:lnTo>
                  <a:lnTo>
                    <a:pt x="1766592" y="408082"/>
                  </a:lnTo>
                  <a:lnTo>
                    <a:pt x="1902484" y="367274"/>
                  </a:lnTo>
                  <a:lnTo>
                    <a:pt x="2038375" y="408082"/>
                  </a:lnTo>
                  <a:lnTo>
                    <a:pt x="2174267" y="204041"/>
                  </a:lnTo>
                  <a:lnTo>
                    <a:pt x="2310159" y="163232"/>
                  </a:lnTo>
                  <a:lnTo>
                    <a:pt x="2446051" y="81616"/>
                  </a:lnTo>
                  <a:lnTo>
                    <a:pt x="2581942" y="0"/>
                  </a:lnTo>
                  <a:lnTo>
                    <a:pt x="2717834" y="122424"/>
                  </a:lnTo>
                  <a:lnTo>
                    <a:pt x="2853726" y="285657"/>
                  </a:lnTo>
                  <a:lnTo>
                    <a:pt x="2989618" y="204041"/>
                  </a:lnTo>
                  <a:lnTo>
                    <a:pt x="3125509" y="81616"/>
                  </a:lnTo>
                  <a:lnTo>
                    <a:pt x="3261401" y="40808"/>
                  </a:lnTo>
                  <a:lnTo>
                    <a:pt x="3397293" y="40808"/>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5634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66643"/>
              <a:ext cx="3397293" cy="856973"/>
            </a:xfrm>
            <a:custGeom>
              <a:avLst/>
              <a:pathLst>
                <a:path w="3397293" h="856973">
                  <a:moveTo>
                    <a:pt x="0" y="775356"/>
                  </a:moveTo>
                  <a:lnTo>
                    <a:pt x="135891" y="612123"/>
                  </a:lnTo>
                  <a:lnTo>
                    <a:pt x="271783" y="489698"/>
                  </a:lnTo>
                  <a:lnTo>
                    <a:pt x="407675" y="326465"/>
                  </a:lnTo>
                  <a:lnTo>
                    <a:pt x="543566" y="204041"/>
                  </a:lnTo>
                  <a:lnTo>
                    <a:pt x="679458" y="244849"/>
                  </a:lnTo>
                  <a:lnTo>
                    <a:pt x="815350" y="326465"/>
                  </a:lnTo>
                  <a:lnTo>
                    <a:pt x="951242" y="81616"/>
                  </a:lnTo>
                  <a:lnTo>
                    <a:pt x="1087133" y="204041"/>
                  </a:lnTo>
                  <a:lnTo>
                    <a:pt x="1223025" y="326465"/>
                  </a:lnTo>
                  <a:lnTo>
                    <a:pt x="1358917" y="40808"/>
                  </a:lnTo>
                  <a:lnTo>
                    <a:pt x="1494809" y="81616"/>
                  </a:lnTo>
                  <a:lnTo>
                    <a:pt x="1630700" y="326465"/>
                  </a:lnTo>
                  <a:lnTo>
                    <a:pt x="1766592" y="612123"/>
                  </a:lnTo>
                  <a:lnTo>
                    <a:pt x="1902484" y="856973"/>
                  </a:lnTo>
                  <a:lnTo>
                    <a:pt x="2038375" y="693740"/>
                  </a:lnTo>
                  <a:lnTo>
                    <a:pt x="2174267" y="734548"/>
                  </a:lnTo>
                  <a:lnTo>
                    <a:pt x="2310159" y="652931"/>
                  </a:lnTo>
                  <a:lnTo>
                    <a:pt x="2446051" y="571315"/>
                  </a:lnTo>
                  <a:lnTo>
                    <a:pt x="2581942" y="489698"/>
                  </a:lnTo>
                  <a:lnTo>
                    <a:pt x="2717834" y="448890"/>
                  </a:lnTo>
                  <a:lnTo>
                    <a:pt x="2853726" y="367274"/>
                  </a:lnTo>
                  <a:lnTo>
                    <a:pt x="2989618" y="285657"/>
                  </a:lnTo>
                  <a:lnTo>
                    <a:pt x="3125509" y="204041"/>
                  </a:lnTo>
                  <a:lnTo>
                    <a:pt x="3261401" y="81616"/>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01350"/>
              <a:ext cx="0" cy="840649"/>
            </a:xfrm>
            <a:custGeom>
              <a:avLst/>
              <a:pathLst>
                <a:path w="0" h="840649">
                  <a:moveTo>
                    <a:pt x="0" y="84064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01350"/>
              <a:ext cx="0" cy="310142"/>
            </a:xfrm>
            <a:custGeom>
              <a:avLst/>
              <a:pathLst>
                <a:path w="0" h="310142">
                  <a:moveTo>
                    <a:pt x="0" y="31014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01350"/>
              <a:ext cx="0" cy="106101"/>
            </a:xfrm>
            <a:custGeom>
              <a:avLst/>
              <a:pathLst>
                <a:path w="0" h="106101">
                  <a:moveTo>
                    <a:pt x="0" y="1061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01350"/>
              <a:ext cx="0" cy="759033"/>
            </a:xfrm>
            <a:custGeom>
              <a:avLst/>
              <a:pathLst>
                <a:path w="0" h="759033">
                  <a:moveTo>
                    <a:pt x="0" y="75903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01350"/>
              <a:ext cx="0" cy="554992"/>
            </a:xfrm>
            <a:custGeom>
              <a:avLst/>
              <a:pathLst>
                <a:path w="0" h="554992">
                  <a:moveTo>
                    <a:pt x="0" y="5549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01350"/>
              <a:ext cx="0" cy="146909"/>
            </a:xfrm>
            <a:custGeom>
              <a:avLst/>
              <a:pathLst>
                <a:path w="0" h="146909">
                  <a:moveTo>
                    <a:pt x="0" y="1469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01350"/>
              <a:ext cx="0" cy="65293"/>
            </a:xfrm>
            <a:custGeom>
              <a:avLst/>
              <a:pathLst>
                <a:path w="0" h="65293">
                  <a:moveTo>
                    <a:pt x="0" y="652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66643"/>
              <a:ext cx="3397293" cy="856973"/>
            </a:xfrm>
            <a:custGeom>
              <a:avLst/>
              <a:pathLst>
                <a:path w="3397293" h="856973">
                  <a:moveTo>
                    <a:pt x="0" y="775356"/>
                  </a:moveTo>
                  <a:lnTo>
                    <a:pt x="135891" y="612123"/>
                  </a:lnTo>
                  <a:lnTo>
                    <a:pt x="271783" y="489698"/>
                  </a:lnTo>
                  <a:lnTo>
                    <a:pt x="407675" y="326465"/>
                  </a:lnTo>
                  <a:lnTo>
                    <a:pt x="543566" y="204041"/>
                  </a:lnTo>
                  <a:lnTo>
                    <a:pt x="679458" y="244849"/>
                  </a:lnTo>
                  <a:lnTo>
                    <a:pt x="815350" y="326465"/>
                  </a:lnTo>
                  <a:lnTo>
                    <a:pt x="951242" y="81616"/>
                  </a:lnTo>
                  <a:lnTo>
                    <a:pt x="1087133" y="204041"/>
                  </a:lnTo>
                  <a:lnTo>
                    <a:pt x="1223025" y="326465"/>
                  </a:lnTo>
                  <a:lnTo>
                    <a:pt x="1358917" y="40808"/>
                  </a:lnTo>
                  <a:lnTo>
                    <a:pt x="1494809" y="81616"/>
                  </a:lnTo>
                  <a:lnTo>
                    <a:pt x="1630700" y="326465"/>
                  </a:lnTo>
                  <a:lnTo>
                    <a:pt x="1766592" y="612123"/>
                  </a:lnTo>
                  <a:lnTo>
                    <a:pt x="1902484" y="856973"/>
                  </a:lnTo>
                  <a:lnTo>
                    <a:pt x="2038375" y="693740"/>
                  </a:lnTo>
                  <a:lnTo>
                    <a:pt x="2174267" y="734548"/>
                  </a:lnTo>
                  <a:lnTo>
                    <a:pt x="2310159" y="652931"/>
                  </a:lnTo>
                  <a:lnTo>
                    <a:pt x="2446051" y="571315"/>
                  </a:lnTo>
                  <a:lnTo>
                    <a:pt x="2581942" y="489698"/>
                  </a:lnTo>
                  <a:lnTo>
                    <a:pt x="2717834" y="448890"/>
                  </a:lnTo>
                  <a:lnTo>
                    <a:pt x="2853726" y="367274"/>
                  </a:lnTo>
                  <a:lnTo>
                    <a:pt x="2989618" y="285657"/>
                  </a:lnTo>
                  <a:lnTo>
                    <a:pt x="3125509" y="204041"/>
                  </a:lnTo>
                  <a:lnTo>
                    <a:pt x="3261401" y="81616"/>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89469" y="204723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86977" y="2044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736291" y="20459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7427845" y="204596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989462" y="2044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8775" y="2044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74667" y="20459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902429" y="26580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6580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4203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042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88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9" name="pl109"/>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236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861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1645"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14" name="tx114"/>
            <p:cNvSpPr/>
            <p:nvPr/>
          </p:nvSpPr>
          <p:spPr>
            <a:xfrm>
              <a:off x="70907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532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7" name="pl117"/>
            <p:cNvSpPr/>
            <p:nvPr/>
          </p:nvSpPr>
          <p:spPr>
            <a:xfrm>
              <a:off x="219527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147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076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388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337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2957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578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198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72498"/>
              <a:ext cx="7321564" cy="110182"/>
            </a:xfrm>
            <a:prstGeom prst="rect">
              <a:avLst/>
            </a:prstGeom>
            <a:solidFill>
              <a:srgbClr val="1CABE2">
                <a:alpha val="80000"/>
              </a:srgbClr>
            </a:solidFill>
          </p:spPr>
          <p:txBody>
            <a:bodyPr/>
            <a:lstStyle/>
            <a:p/>
          </p:txBody>
        </p:sp>
        <p:sp>
          <p:nvSpPr>
            <p:cNvPr id="130" name="rc130"/>
            <p:cNvSpPr/>
            <p:nvPr/>
          </p:nvSpPr>
          <p:spPr>
            <a:xfrm>
              <a:off x="1317178" y="5634770"/>
              <a:ext cx="6071395" cy="110182"/>
            </a:xfrm>
            <a:prstGeom prst="rect">
              <a:avLst/>
            </a:prstGeom>
            <a:solidFill>
              <a:srgbClr val="1CABE2">
                <a:alpha val="80000"/>
              </a:srgbClr>
            </a:solidFill>
          </p:spPr>
          <p:txBody>
            <a:bodyPr/>
            <a:lstStyle/>
            <a:p/>
          </p:txBody>
        </p:sp>
        <p:sp>
          <p:nvSpPr>
            <p:cNvPr id="131" name="rc131"/>
            <p:cNvSpPr/>
            <p:nvPr/>
          </p:nvSpPr>
          <p:spPr>
            <a:xfrm>
              <a:off x="1317178" y="5497042"/>
              <a:ext cx="5779234" cy="110182"/>
            </a:xfrm>
            <a:prstGeom prst="rect">
              <a:avLst/>
            </a:prstGeom>
            <a:solidFill>
              <a:srgbClr val="1CABE2">
                <a:alpha val="80000"/>
              </a:srgbClr>
            </a:solidFill>
          </p:spPr>
          <p:txBody>
            <a:bodyPr/>
            <a:lstStyle/>
            <a:p/>
          </p:txBody>
        </p:sp>
        <p:sp>
          <p:nvSpPr>
            <p:cNvPr id="132" name="tx132"/>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33" name="tx133"/>
            <p:cNvSpPr/>
            <p:nvPr/>
          </p:nvSpPr>
          <p:spPr>
            <a:xfrm>
              <a:off x="6879161"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173,000</a:t>
              </a:r>
            </a:p>
          </p:txBody>
        </p:sp>
        <p:sp>
          <p:nvSpPr>
            <p:cNvPr id="134" name="tx134"/>
            <p:cNvSpPr/>
            <p:nvPr/>
          </p:nvSpPr>
          <p:spPr>
            <a:xfrm>
              <a:off x="6586999"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165,000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60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32459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08080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783700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4" name="tx144"/>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5" name="tx145"/>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6" name="tx146"/>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du DTP3 en Guinée (65 %) était inférieure de 20 points de pourcentage à la moyenne mondiale (85 %) et de 6 points de pourcentage à la moyenne de l'ensemble des pays de l'WCAR e (71 %).
La couverture nationale de la DTP3 était supérieure de 12 points de pourcentage à celle de 2019 (53 %).
Cela correspond à 165 000 enfants non vaccinés ou sous-vaccinés en 2025, contre 208 000 enfants non vaccinés ou sous-vaccinés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en Guinée s'élevait à 65 %, soit 12 points de pourcentage de plus qu'en 2019, mais inférieur aux moyennes mondiales et régionales.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la Guinée occupait la 4e place sur 24 pays pour la couverture vaccinale la plus faible contre la diphtérie, le tétanos et la coqueluche (DTP3) (sur la base d’ex æquo).
La Guinée figurait parmi les 10 pays comptant le plus grand nombre d’enfants non vaccinés ou sous-vaccinés (5e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Guinée figurait parmi les pays affichant la couverture vaccinale la plus élevée, mais elle figurait également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64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551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39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12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407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695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9836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2714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67566"/>
              <a:ext cx="238662" cy="344443"/>
            </a:xfrm>
            <a:prstGeom prst="rect">
              <a:avLst/>
            </a:prstGeom>
            <a:solidFill>
              <a:srgbClr val="80BD41">
                <a:alpha val="100000"/>
              </a:srgbClr>
            </a:solidFill>
          </p:spPr>
          <p:txBody>
            <a:bodyPr/>
            <a:lstStyle/>
            <a:p/>
          </p:txBody>
        </p:sp>
        <p:sp>
          <p:nvSpPr>
            <p:cNvPr id="26" name="rc26"/>
            <p:cNvSpPr/>
            <p:nvPr/>
          </p:nvSpPr>
          <p:spPr>
            <a:xfrm>
              <a:off x="1333322" y="3463213"/>
              <a:ext cx="238662" cy="404352"/>
            </a:xfrm>
            <a:prstGeom prst="rect">
              <a:avLst/>
            </a:prstGeom>
            <a:solidFill>
              <a:srgbClr val="1CABE2">
                <a:alpha val="100000"/>
              </a:srgbClr>
            </a:solidFill>
          </p:spPr>
          <p:txBody>
            <a:bodyPr/>
            <a:lstStyle/>
            <a:p/>
          </p:txBody>
        </p:sp>
        <p:sp>
          <p:nvSpPr>
            <p:cNvPr id="27" name="rc27"/>
            <p:cNvSpPr/>
            <p:nvPr/>
          </p:nvSpPr>
          <p:spPr>
            <a:xfrm>
              <a:off x="1598503" y="3836515"/>
              <a:ext cx="238662" cy="375494"/>
            </a:xfrm>
            <a:prstGeom prst="rect">
              <a:avLst/>
            </a:prstGeom>
            <a:solidFill>
              <a:srgbClr val="80BD41">
                <a:alpha val="100000"/>
              </a:srgbClr>
            </a:solidFill>
          </p:spPr>
          <p:txBody>
            <a:bodyPr/>
            <a:lstStyle/>
            <a:p/>
          </p:txBody>
        </p:sp>
        <p:sp>
          <p:nvSpPr>
            <p:cNvPr id="28" name="rc28"/>
            <p:cNvSpPr/>
            <p:nvPr/>
          </p:nvSpPr>
          <p:spPr>
            <a:xfrm>
              <a:off x="1598503" y="3461020"/>
              <a:ext cx="238662" cy="375494"/>
            </a:xfrm>
            <a:prstGeom prst="rect">
              <a:avLst/>
            </a:prstGeom>
            <a:solidFill>
              <a:srgbClr val="1CABE2">
                <a:alpha val="100000"/>
              </a:srgbClr>
            </a:solidFill>
          </p:spPr>
          <p:txBody>
            <a:bodyPr/>
            <a:lstStyle/>
            <a:p/>
          </p:txBody>
        </p:sp>
        <p:sp>
          <p:nvSpPr>
            <p:cNvPr id="29" name="rc29"/>
            <p:cNvSpPr/>
            <p:nvPr/>
          </p:nvSpPr>
          <p:spPr>
            <a:xfrm>
              <a:off x="1863684" y="3814397"/>
              <a:ext cx="238662" cy="397612"/>
            </a:xfrm>
            <a:prstGeom prst="rect">
              <a:avLst/>
            </a:prstGeom>
            <a:solidFill>
              <a:srgbClr val="80BD41">
                <a:alpha val="100000"/>
              </a:srgbClr>
            </a:solidFill>
          </p:spPr>
          <p:txBody>
            <a:bodyPr/>
            <a:lstStyle/>
            <a:p/>
          </p:txBody>
        </p:sp>
        <p:sp>
          <p:nvSpPr>
            <p:cNvPr id="30" name="rc30"/>
            <p:cNvSpPr/>
            <p:nvPr/>
          </p:nvSpPr>
          <p:spPr>
            <a:xfrm>
              <a:off x="1863684" y="3461797"/>
              <a:ext cx="238662" cy="352600"/>
            </a:xfrm>
            <a:prstGeom prst="rect">
              <a:avLst/>
            </a:prstGeom>
            <a:solidFill>
              <a:srgbClr val="1CABE2">
                <a:alpha val="100000"/>
              </a:srgbClr>
            </a:solidFill>
          </p:spPr>
          <p:txBody>
            <a:bodyPr/>
            <a:lstStyle/>
            <a:p/>
          </p:txBody>
        </p:sp>
        <p:sp>
          <p:nvSpPr>
            <p:cNvPr id="31" name="rc31"/>
            <p:cNvSpPr/>
            <p:nvPr/>
          </p:nvSpPr>
          <p:spPr>
            <a:xfrm>
              <a:off x="2128865" y="3777131"/>
              <a:ext cx="238662" cy="434878"/>
            </a:xfrm>
            <a:prstGeom prst="rect">
              <a:avLst/>
            </a:prstGeom>
            <a:solidFill>
              <a:srgbClr val="80BD41">
                <a:alpha val="100000"/>
              </a:srgbClr>
            </a:solidFill>
          </p:spPr>
          <p:txBody>
            <a:bodyPr/>
            <a:lstStyle/>
            <a:p/>
          </p:txBody>
        </p:sp>
        <p:sp>
          <p:nvSpPr>
            <p:cNvPr id="32" name="rc32"/>
            <p:cNvSpPr/>
            <p:nvPr/>
          </p:nvSpPr>
          <p:spPr>
            <a:xfrm>
              <a:off x="2128865" y="3449070"/>
              <a:ext cx="238662" cy="328060"/>
            </a:xfrm>
            <a:prstGeom prst="rect">
              <a:avLst/>
            </a:prstGeom>
            <a:solidFill>
              <a:srgbClr val="1CABE2">
                <a:alpha val="100000"/>
              </a:srgbClr>
            </a:solidFill>
          </p:spPr>
          <p:txBody>
            <a:bodyPr/>
            <a:lstStyle/>
            <a:p/>
          </p:txBody>
        </p:sp>
        <p:sp>
          <p:nvSpPr>
            <p:cNvPr id="33" name="rc33"/>
            <p:cNvSpPr/>
            <p:nvPr/>
          </p:nvSpPr>
          <p:spPr>
            <a:xfrm>
              <a:off x="2394045" y="3744275"/>
              <a:ext cx="238662" cy="467734"/>
            </a:xfrm>
            <a:prstGeom prst="rect">
              <a:avLst/>
            </a:prstGeom>
            <a:solidFill>
              <a:srgbClr val="80BD41">
                <a:alpha val="100000"/>
              </a:srgbClr>
            </a:solidFill>
          </p:spPr>
          <p:txBody>
            <a:bodyPr/>
            <a:lstStyle/>
            <a:p/>
          </p:txBody>
        </p:sp>
        <p:sp>
          <p:nvSpPr>
            <p:cNvPr id="34" name="rc34"/>
            <p:cNvSpPr/>
            <p:nvPr/>
          </p:nvSpPr>
          <p:spPr>
            <a:xfrm>
              <a:off x="2394045" y="3432436"/>
              <a:ext cx="238662" cy="311838"/>
            </a:xfrm>
            <a:prstGeom prst="rect">
              <a:avLst/>
            </a:prstGeom>
            <a:solidFill>
              <a:srgbClr val="1CABE2">
                <a:alpha val="100000"/>
              </a:srgbClr>
            </a:solidFill>
          </p:spPr>
          <p:txBody>
            <a:bodyPr/>
            <a:lstStyle/>
            <a:p/>
          </p:txBody>
        </p:sp>
        <p:sp>
          <p:nvSpPr>
            <p:cNvPr id="35" name="rc35"/>
            <p:cNvSpPr/>
            <p:nvPr/>
          </p:nvSpPr>
          <p:spPr>
            <a:xfrm>
              <a:off x="2659226" y="3740299"/>
              <a:ext cx="238662" cy="471710"/>
            </a:xfrm>
            <a:prstGeom prst="rect">
              <a:avLst/>
            </a:prstGeom>
            <a:solidFill>
              <a:srgbClr val="80BD41">
                <a:alpha val="100000"/>
              </a:srgbClr>
            </a:solidFill>
          </p:spPr>
          <p:txBody>
            <a:bodyPr/>
            <a:lstStyle/>
            <a:p/>
          </p:txBody>
        </p:sp>
        <p:sp>
          <p:nvSpPr>
            <p:cNvPr id="36" name="rc36"/>
            <p:cNvSpPr/>
            <p:nvPr/>
          </p:nvSpPr>
          <p:spPr>
            <a:xfrm>
              <a:off x="2659226" y="3412512"/>
              <a:ext cx="238662" cy="327786"/>
            </a:xfrm>
            <a:prstGeom prst="rect">
              <a:avLst/>
            </a:prstGeom>
            <a:solidFill>
              <a:srgbClr val="1CABE2">
                <a:alpha val="100000"/>
              </a:srgbClr>
            </a:solidFill>
          </p:spPr>
          <p:txBody>
            <a:bodyPr/>
            <a:lstStyle/>
            <a:p/>
          </p:txBody>
        </p:sp>
        <p:sp>
          <p:nvSpPr>
            <p:cNvPr id="37" name="rc37"/>
            <p:cNvSpPr/>
            <p:nvPr/>
          </p:nvSpPr>
          <p:spPr>
            <a:xfrm>
              <a:off x="2924407" y="3747405"/>
              <a:ext cx="238662" cy="464604"/>
            </a:xfrm>
            <a:prstGeom prst="rect">
              <a:avLst/>
            </a:prstGeom>
            <a:solidFill>
              <a:srgbClr val="80BD41">
                <a:alpha val="100000"/>
              </a:srgbClr>
            </a:solidFill>
          </p:spPr>
          <p:txBody>
            <a:bodyPr/>
            <a:lstStyle/>
            <a:p/>
          </p:txBody>
        </p:sp>
        <p:sp>
          <p:nvSpPr>
            <p:cNvPr id="38" name="rc38"/>
            <p:cNvSpPr/>
            <p:nvPr/>
          </p:nvSpPr>
          <p:spPr>
            <a:xfrm>
              <a:off x="2924407" y="3396907"/>
              <a:ext cx="238662" cy="350498"/>
            </a:xfrm>
            <a:prstGeom prst="rect">
              <a:avLst/>
            </a:prstGeom>
            <a:solidFill>
              <a:srgbClr val="1CABE2">
                <a:alpha val="100000"/>
              </a:srgbClr>
            </a:solidFill>
          </p:spPr>
          <p:txBody>
            <a:bodyPr/>
            <a:lstStyle/>
            <a:p/>
          </p:txBody>
        </p:sp>
        <p:sp>
          <p:nvSpPr>
            <p:cNvPr id="39" name="rc39"/>
            <p:cNvSpPr/>
            <p:nvPr/>
          </p:nvSpPr>
          <p:spPr>
            <a:xfrm>
              <a:off x="3189588" y="3687290"/>
              <a:ext cx="238662" cy="524719"/>
            </a:xfrm>
            <a:prstGeom prst="rect">
              <a:avLst/>
            </a:prstGeom>
            <a:solidFill>
              <a:srgbClr val="80BD41">
                <a:alpha val="100000"/>
              </a:srgbClr>
            </a:solidFill>
          </p:spPr>
          <p:txBody>
            <a:bodyPr/>
            <a:lstStyle/>
            <a:p/>
          </p:txBody>
        </p:sp>
        <p:sp>
          <p:nvSpPr>
            <p:cNvPr id="40" name="rc40"/>
            <p:cNvSpPr/>
            <p:nvPr/>
          </p:nvSpPr>
          <p:spPr>
            <a:xfrm>
              <a:off x="3189588" y="3379107"/>
              <a:ext cx="238662" cy="308182"/>
            </a:xfrm>
            <a:prstGeom prst="rect">
              <a:avLst/>
            </a:prstGeom>
            <a:solidFill>
              <a:srgbClr val="1CABE2">
                <a:alpha val="100000"/>
              </a:srgbClr>
            </a:solidFill>
          </p:spPr>
          <p:txBody>
            <a:bodyPr/>
            <a:lstStyle/>
            <a:p/>
          </p:txBody>
        </p:sp>
        <p:sp>
          <p:nvSpPr>
            <p:cNvPr id="41" name="rc41"/>
            <p:cNvSpPr/>
            <p:nvPr/>
          </p:nvSpPr>
          <p:spPr>
            <a:xfrm>
              <a:off x="3454768" y="3701182"/>
              <a:ext cx="238662" cy="510827"/>
            </a:xfrm>
            <a:prstGeom prst="rect">
              <a:avLst/>
            </a:prstGeom>
            <a:solidFill>
              <a:srgbClr val="80BD41">
                <a:alpha val="100000"/>
              </a:srgbClr>
            </a:solidFill>
          </p:spPr>
          <p:txBody>
            <a:bodyPr/>
            <a:lstStyle/>
            <a:p/>
          </p:txBody>
        </p:sp>
        <p:sp>
          <p:nvSpPr>
            <p:cNvPr id="42" name="rc42"/>
            <p:cNvSpPr/>
            <p:nvPr/>
          </p:nvSpPr>
          <p:spPr>
            <a:xfrm>
              <a:off x="3454768" y="3360623"/>
              <a:ext cx="238662" cy="340559"/>
            </a:xfrm>
            <a:prstGeom prst="rect">
              <a:avLst/>
            </a:prstGeom>
            <a:solidFill>
              <a:srgbClr val="1CABE2">
                <a:alpha val="100000"/>
              </a:srgbClr>
            </a:solidFill>
          </p:spPr>
          <p:txBody>
            <a:bodyPr/>
            <a:lstStyle/>
            <a:p/>
          </p:txBody>
        </p:sp>
        <p:sp>
          <p:nvSpPr>
            <p:cNvPr id="43" name="rc43"/>
            <p:cNvSpPr/>
            <p:nvPr/>
          </p:nvSpPr>
          <p:spPr>
            <a:xfrm>
              <a:off x="3719949" y="3716216"/>
              <a:ext cx="238662" cy="495792"/>
            </a:xfrm>
            <a:prstGeom prst="rect">
              <a:avLst/>
            </a:prstGeom>
            <a:solidFill>
              <a:srgbClr val="80BD41">
                <a:alpha val="100000"/>
              </a:srgbClr>
            </a:solidFill>
          </p:spPr>
          <p:txBody>
            <a:bodyPr/>
            <a:lstStyle/>
            <a:p/>
          </p:txBody>
        </p:sp>
        <p:sp>
          <p:nvSpPr>
            <p:cNvPr id="44" name="rc44"/>
            <p:cNvSpPr/>
            <p:nvPr/>
          </p:nvSpPr>
          <p:spPr>
            <a:xfrm>
              <a:off x="3719949" y="3342207"/>
              <a:ext cx="238662" cy="374009"/>
            </a:xfrm>
            <a:prstGeom prst="rect">
              <a:avLst/>
            </a:prstGeom>
            <a:solidFill>
              <a:srgbClr val="1CABE2">
                <a:alpha val="100000"/>
              </a:srgbClr>
            </a:solidFill>
          </p:spPr>
          <p:txBody>
            <a:bodyPr/>
            <a:lstStyle/>
            <a:p/>
          </p:txBody>
        </p:sp>
        <p:sp>
          <p:nvSpPr>
            <p:cNvPr id="45" name="rc45"/>
            <p:cNvSpPr/>
            <p:nvPr/>
          </p:nvSpPr>
          <p:spPr>
            <a:xfrm>
              <a:off x="3985130" y="3645249"/>
              <a:ext cx="238662" cy="566760"/>
            </a:xfrm>
            <a:prstGeom prst="rect">
              <a:avLst/>
            </a:prstGeom>
            <a:solidFill>
              <a:srgbClr val="80BD41">
                <a:alpha val="100000"/>
              </a:srgbClr>
            </a:solidFill>
          </p:spPr>
          <p:txBody>
            <a:bodyPr/>
            <a:lstStyle/>
            <a:p/>
          </p:txBody>
        </p:sp>
        <p:sp>
          <p:nvSpPr>
            <p:cNvPr id="46" name="rc46"/>
            <p:cNvSpPr/>
            <p:nvPr/>
          </p:nvSpPr>
          <p:spPr>
            <a:xfrm>
              <a:off x="3985130" y="3326441"/>
              <a:ext cx="238662" cy="318807"/>
            </a:xfrm>
            <a:prstGeom prst="rect">
              <a:avLst/>
            </a:prstGeom>
            <a:solidFill>
              <a:srgbClr val="1CABE2">
                <a:alpha val="100000"/>
              </a:srgbClr>
            </a:solidFill>
          </p:spPr>
          <p:txBody>
            <a:bodyPr/>
            <a:lstStyle/>
            <a:p/>
          </p:txBody>
        </p:sp>
        <p:sp>
          <p:nvSpPr>
            <p:cNvPr id="47" name="rc47"/>
            <p:cNvSpPr/>
            <p:nvPr/>
          </p:nvSpPr>
          <p:spPr>
            <a:xfrm>
              <a:off x="4250311" y="3646505"/>
              <a:ext cx="238662" cy="565503"/>
            </a:xfrm>
            <a:prstGeom prst="rect">
              <a:avLst/>
            </a:prstGeom>
            <a:solidFill>
              <a:srgbClr val="80BD41">
                <a:alpha val="100000"/>
              </a:srgbClr>
            </a:solidFill>
          </p:spPr>
          <p:txBody>
            <a:bodyPr/>
            <a:lstStyle/>
            <a:p/>
          </p:txBody>
        </p:sp>
        <p:sp>
          <p:nvSpPr>
            <p:cNvPr id="48" name="rc48"/>
            <p:cNvSpPr/>
            <p:nvPr/>
          </p:nvSpPr>
          <p:spPr>
            <a:xfrm>
              <a:off x="4250311" y="3314377"/>
              <a:ext cx="238662" cy="332127"/>
            </a:xfrm>
            <a:prstGeom prst="rect">
              <a:avLst/>
            </a:prstGeom>
            <a:solidFill>
              <a:srgbClr val="1CABE2">
                <a:alpha val="100000"/>
              </a:srgbClr>
            </a:solidFill>
          </p:spPr>
          <p:txBody>
            <a:bodyPr/>
            <a:lstStyle/>
            <a:p/>
          </p:txBody>
        </p:sp>
        <p:sp>
          <p:nvSpPr>
            <p:cNvPr id="49" name="rc49"/>
            <p:cNvSpPr/>
            <p:nvPr/>
          </p:nvSpPr>
          <p:spPr>
            <a:xfrm>
              <a:off x="4515492" y="3693551"/>
              <a:ext cx="238662" cy="518458"/>
            </a:xfrm>
            <a:prstGeom prst="rect">
              <a:avLst/>
            </a:prstGeom>
            <a:solidFill>
              <a:srgbClr val="80BD41">
                <a:alpha val="100000"/>
              </a:srgbClr>
            </a:solidFill>
          </p:spPr>
          <p:txBody>
            <a:bodyPr/>
            <a:lstStyle/>
            <a:p/>
          </p:txBody>
        </p:sp>
        <p:sp>
          <p:nvSpPr>
            <p:cNvPr id="50" name="rc50"/>
            <p:cNvSpPr/>
            <p:nvPr/>
          </p:nvSpPr>
          <p:spPr>
            <a:xfrm>
              <a:off x="4515492" y="3302427"/>
              <a:ext cx="238662" cy="391123"/>
            </a:xfrm>
            <a:prstGeom prst="rect">
              <a:avLst/>
            </a:prstGeom>
            <a:solidFill>
              <a:srgbClr val="1CABE2">
                <a:alpha val="100000"/>
              </a:srgbClr>
            </a:solidFill>
          </p:spPr>
          <p:txBody>
            <a:bodyPr/>
            <a:lstStyle/>
            <a:p/>
          </p:txBody>
        </p:sp>
        <p:sp>
          <p:nvSpPr>
            <p:cNvPr id="51" name="rc51"/>
            <p:cNvSpPr/>
            <p:nvPr/>
          </p:nvSpPr>
          <p:spPr>
            <a:xfrm>
              <a:off x="4780672" y="3749507"/>
              <a:ext cx="238662" cy="462502"/>
            </a:xfrm>
            <a:prstGeom prst="rect">
              <a:avLst/>
            </a:prstGeom>
            <a:solidFill>
              <a:srgbClr val="80BD41">
                <a:alpha val="100000"/>
              </a:srgbClr>
            </a:solidFill>
          </p:spPr>
          <p:txBody>
            <a:bodyPr/>
            <a:lstStyle/>
            <a:p/>
          </p:txBody>
        </p:sp>
        <p:sp>
          <p:nvSpPr>
            <p:cNvPr id="52" name="rc52"/>
            <p:cNvSpPr/>
            <p:nvPr/>
          </p:nvSpPr>
          <p:spPr>
            <a:xfrm>
              <a:off x="4780672" y="3287005"/>
              <a:ext cx="238662" cy="462502"/>
            </a:xfrm>
            <a:prstGeom prst="rect">
              <a:avLst/>
            </a:prstGeom>
            <a:solidFill>
              <a:srgbClr val="1CABE2">
                <a:alpha val="100000"/>
              </a:srgbClr>
            </a:solidFill>
          </p:spPr>
          <p:txBody>
            <a:bodyPr/>
            <a:lstStyle/>
            <a:p/>
          </p:txBody>
        </p:sp>
        <p:sp>
          <p:nvSpPr>
            <p:cNvPr id="53" name="rc53"/>
            <p:cNvSpPr/>
            <p:nvPr/>
          </p:nvSpPr>
          <p:spPr>
            <a:xfrm>
              <a:off x="5045853" y="3798220"/>
              <a:ext cx="238662" cy="413788"/>
            </a:xfrm>
            <a:prstGeom prst="rect">
              <a:avLst/>
            </a:prstGeom>
            <a:solidFill>
              <a:srgbClr val="80BD41">
                <a:alpha val="100000"/>
              </a:srgbClr>
            </a:solidFill>
          </p:spPr>
          <p:txBody>
            <a:bodyPr/>
            <a:lstStyle/>
            <a:p/>
          </p:txBody>
        </p:sp>
        <p:sp>
          <p:nvSpPr>
            <p:cNvPr id="54" name="rc54"/>
            <p:cNvSpPr/>
            <p:nvPr/>
          </p:nvSpPr>
          <p:spPr>
            <a:xfrm>
              <a:off x="5045853" y="3271582"/>
              <a:ext cx="238662" cy="526638"/>
            </a:xfrm>
            <a:prstGeom prst="rect">
              <a:avLst/>
            </a:prstGeom>
            <a:solidFill>
              <a:srgbClr val="1CABE2">
                <a:alpha val="100000"/>
              </a:srgbClr>
            </a:solidFill>
          </p:spPr>
          <p:txBody>
            <a:bodyPr/>
            <a:lstStyle/>
            <a:p/>
          </p:txBody>
        </p:sp>
        <p:sp>
          <p:nvSpPr>
            <p:cNvPr id="55" name="rc55"/>
            <p:cNvSpPr/>
            <p:nvPr/>
          </p:nvSpPr>
          <p:spPr>
            <a:xfrm>
              <a:off x="5311034" y="3752134"/>
              <a:ext cx="238662" cy="459874"/>
            </a:xfrm>
            <a:prstGeom prst="rect">
              <a:avLst/>
            </a:prstGeom>
            <a:solidFill>
              <a:srgbClr val="80BD41">
                <a:alpha val="100000"/>
              </a:srgbClr>
            </a:solidFill>
          </p:spPr>
          <p:txBody>
            <a:bodyPr/>
            <a:lstStyle/>
            <a:p/>
          </p:txBody>
        </p:sp>
        <p:sp>
          <p:nvSpPr>
            <p:cNvPr id="56" name="rc56"/>
            <p:cNvSpPr/>
            <p:nvPr/>
          </p:nvSpPr>
          <p:spPr>
            <a:xfrm>
              <a:off x="5311034" y="3253920"/>
              <a:ext cx="238662" cy="498214"/>
            </a:xfrm>
            <a:prstGeom prst="rect">
              <a:avLst/>
            </a:prstGeom>
            <a:solidFill>
              <a:srgbClr val="1CABE2">
                <a:alpha val="100000"/>
              </a:srgbClr>
            </a:solidFill>
          </p:spPr>
          <p:txBody>
            <a:bodyPr/>
            <a:lstStyle/>
            <a:p/>
          </p:txBody>
        </p:sp>
        <p:sp>
          <p:nvSpPr>
            <p:cNvPr id="57" name="rc57"/>
            <p:cNvSpPr/>
            <p:nvPr/>
          </p:nvSpPr>
          <p:spPr>
            <a:xfrm>
              <a:off x="5576215" y="3753917"/>
              <a:ext cx="238662" cy="458092"/>
            </a:xfrm>
            <a:prstGeom prst="rect">
              <a:avLst/>
            </a:prstGeom>
            <a:solidFill>
              <a:srgbClr val="80BD41">
                <a:alpha val="100000"/>
              </a:srgbClr>
            </a:solidFill>
          </p:spPr>
          <p:txBody>
            <a:bodyPr/>
            <a:lstStyle/>
            <a:p/>
          </p:txBody>
        </p:sp>
        <p:sp>
          <p:nvSpPr>
            <p:cNvPr id="58" name="rc58"/>
            <p:cNvSpPr/>
            <p:nvPr/>
          </p:nvSpPr>
          <p:spPr>
            <a:xfrm>
              <a:off x="5576215" y="3237354"/>
              <a:ext cx="238662" cy="516562"/>
            </a:xfrm>
            <a:prstGeom prst="rect">
              <a:avLst/>
            </a:prstGeom>
            <a:solidFill>
              <a:srgbClr val="1CABE2">
                <a:alpha val="100000"/>
              </a:srgbClr>
            </a:solidFill>
          </p:spPr>
          <p:txBody>
            <a:bodyPr/>
            <a:lstStyle/>
            <a:p/>
          </p:txBody>
        </p:sp>
        <p:sp>
          <p:nvSpPr>
            <p:cNvPr id="59" name="rc59"/>
            <p:cNvSpPr/>
            <p:nvPr/>
          </p:nvSpPr>
          <p:spPr>
            <a:xfrm>
              <a:off x="5841395" y="3728578"/>
              <a:ext cx="238662" cy="483431"/>
            </a:xfrm>
            <a:prstGeom prst="rect">
              <a:avLst/>
            </a:prstGeom>
            <a:solidFill>
              <a:srgbClr val="80BD41">
                <a:alpha val="100000"/>
              </a:srgbClr>
            </a:solidFill>
          </p:spPr>
          <p:txBody>
            <a:bodyPr/>
            <a:lstStyle/>
            <a:p/>
          </p:txBody>
        </p:sp>
        <p:sp>
          <p:nvSpPr>
            <p:cNvPr id="60" name="rc60"/>
            <p:cNvSpPr/>
            <p:nvPr/>
          </p:nvSpPr>
          <p:spPr>
            <a:xfrm>
              <a:off x="5841395" y="3225427"/>
              <a:ext cx="238662" cy="503150"/>
            </a:xfrm>
            <a:prstGeom prst="rect">
              <a:avLst/>
            </a:prstGeom>
            <a:solidFill>
              <a:srgbClr val="1CABE2">
                <a:alpha val="100000"/>
              </a:srgbClr>
            </a:solidFill>
          </p:spPr>
          <p:txBody>
            <a:bodyPr/>
            <a:lstStyle/>
            <a:p/>
          </p:txBody>
        </p:sp>
        <p:sp>
          <p:nvSpPr>
            <p:cNvPr id="61" name="rc61"/>
            <p:cNvSpPr/>
            <p:nvPr/>
          </p:nvSpPr>
          <p:spPr>
            <a:xfrm>
              <a:off x="6106576" y="3703375"/>
              <a:ext cx="238662" cy="508633"/>
            </a:xfrm>
            <a:prstGeom prst="rect">
              <a:avLst/>
            </a:prstGeom>
            <a:solidFill>
              <a:srgbClr val="80BD41">
                <a:alpha val="100000"/>
              </a:srgbClr>
            </a:solidFill>
          </p:spPr>
          <p:txBody>
            <a:bodyPr/>
            <a:lstStyle/>
            <a:p/>
          </p:txBody>
        </p:sp>
        <p:sp>
          <p:nvSpPr>
            <p:cNvPr id="62" name="rc62"/>
            <p:cNvSpPr/>
            <p:nvPr/>
          </p:nvSpPr>
          <p:spPr>
            <a:xfrm>
              <a:off x="6106576" y="3214689"/>
              <a:ext cx="238662" cy="488686"/>
            </a:xfrm>
            <a:prstGeom prst="rect">
              <a:avLst/>
            </a:prstGeom>
            <a:solidFill>
              <a:srgbClr val="1CABE2">
                <a:alpha val="100000"/>
              </a:srgbClr>
            </a:solidFill>
          </p:spPr>
          <p:txBody>
            <a:bodyPr/>
            <a:lstStyle/>
            <a:p/>
          </p:txBody>
        </p:sp>
        <p:sp>
          <p:nvSpPr>
            <p:cNvPr id="63" name="rc63"/>
            <p:cNvSpPr/>
            <p:nvPr/>
          </p:nvSpPr>
          <p:spPr>
            <a:xfrm>
              <a:off x="6371757" y="3674929"/>
              <a:ext cx="238662" cy="537080"/>
            </a:xfrm>
            <a:prstGeom prst="rect">
              <a:avLst/>
            </a:prstGeom>
            <a:solidFill>
              <a:srgbClr val="80BD41">
                <a:alpha val="100000"/>
              </a:srgbClr>
            </a:solidFill>
          </p:spPr>
          <p:txBody>
            <a:bodyPr/>
            <a:lstStyle/>
            <a:p/>
          </p:txBody>
        </p:sp>
        <p:sp>
          <p:nvSpPr>
            <p:cNvPr id="64" name="rc64"/>
            <p:cNvSpPr/>
            <p:nvPr/>
          </p:nvSpPr>
          <p:spPr>
            <a:xfrm>
              <a:off x="6371757" y="3198649"/>
              <a:ext cx="238662" cy="476280"/>
            </a:xfrm>
            <a:prstGeom prst="rect">
              <a:avLst/>
            </a:prstGeom>
            <a:solidFill>
              <a:srgbClr val="1CABE2">
                <a:alpha val="100000"/>
              </a:srgbClr>
            </a:solidFill>
          </p:spPr>
          <p:txBody>
            <a:bodyPr/>
            <a:lstStyle/>
            <a:p/>
          </p:txBody>
        </p:sp>
        <p:sp>
          <p:nvSpPr>
            <p:cNvPr id="65" name="rc65"/>
            <p:cNvSpPr/>
            <p:nvPr/>
          </p:nvSpPr>
          <p:spPr>
            <a:xfrm>
              <a:off x="6636938" y="3656970"/>
              <a:ext cx="238662" cy="555039"/>
            </a:xfrm>
            <a:prstGeom prst="rect">
              <a:avLst/>
            </a:prstGeom>
            <a:solidFill>
              <a:srgbClr val="80BD41">
                <a:alpha val="100000"/>
              </a:srgbClr>
            </a:solidFill>
          </p:spPr>
          <p:txBody>
            <a:bodyPr/>
            <a:lstStyle/>
            <a:p/>
          </p:txBody>
        </p:sp>
        <p:sp>
          <p:nvSpPr>
            <p:cNvPr id="66" name="rc66"/>
            <p:cNvSpPr/>
            <p:nvPr/>
          </p:nvSpPr>
          <p:spPr>
            <a:xfrm>
              <a:off x="6636938" y="3184163"/>
              <a:ext cx="238662" cy="472807"/>
            </a:xfrm>
            <a:prstGeom prst="rect">
              <a:avLst/>
            </a:prstGeom>
            <a:solidFill>
              <a:srgbClr val="1CABE2">
                <a:alpha val="100000"/>
              </a:srgbClr>
            </a:solidFill>
          </p:spPr>
          <p:txBody>
            <a:bodyPr/>
            <a:lstStyle/>
            <a:p/>
          </p:txBody>
        </p:sp>
        <p:sp>
          <p:nvSpPr>
            <p:cNvPr id="67" name="rc67"/>
            <p:cNvSpPr/>
            <p:nvPr/>
          </p:nvSpPr>
          <p:spPr>
            <a:xfrm>
              <a:off x="6902119" y="3630214"/>
              <a:ext cx="238662" cy="581795"/>
            </a:xfrm>
            <a:prstGeom prst="rect">
              <a:avLst/>
            </a:prstGeom>
            <a:solidFill>
              <a:srgbClr val="80BD41">
                <a:alpha val="100000"/>
              </a:srgbClr>
            </a:solidFill>
          </p:spPr>
          <p:txBody>
            <a:bodyPr/>
            <a:lstStyle/>
            <a:p/>
          </p:txBody>
        </p:sp>
        <p:sp>
          <p:nvSpPr>
            <p:cNvPr id="68" name="rc68"/>
            <p:cNvSpPr/>
            <p:nvPr/>
          </p:nvSpPr>
          <p:spPr>
            <a:xfrm>
              <a:off x="6902119" y="3173081"/>
              <a:ext cx="238662" cy="457132"/>
            </a:xfrm>
            <a:prstGeom prst="rect">
              <a:avLst/>
            </a:prstGeom>
            <a:solidFill>
              <a:srgbClr val="1CABE2">
                <a:alpha val="100000"/>
              </a:srgbClr>
            </a:solidFill>
          </p:spPr>
          <p:txBody>
            <a:bodyPr/>
            <a:lstStyle/>
            <a:p/>
          </p:txBody>
        </p:sp>
        <p:sp>
          <p:nvSpPr>
            <p:cNvPr id="69" name="rc69"/>
            <p:cNvSpPr/>
            <p:nvPr/>
          </p:nvSpPr>
          <p:spPr>
            <a:xfrm>
              <a:off x="7167299" y="3604395"/>
              <a:ext cx="238662" cy="607614"/>
            </a:xfrm>
            <a:prstGeom prst="rect">
              <a:avLst/>
            </a:prstGeom>
            <a:solidFill>
              <a:srgbClr val="80BD41">
                <a:alpha val="100000"/>
              </a:srgbClr>
            </a:solidFill>
          </p:spPr>
          <p:txBody>
            <a:bodyPr/>
            <a:lstStyle/>
            <a:p/>
          </p:txBody>
        </p:sp>
        <p:sp>
          <p:nvSpPr>
            <p:cNvPr id="70" name="rc70"/>
            <p:cNvSpPr/>
            <p:nvPr/>
          </p:nvSpPr>
          <p:spPr>
            <a:xfrm>
              <a:off x="7167299" y="3164399"/>
              <a:ext cx="238662" cy="439996"/>
            </a:xfrm>
            <a:prstGeom prst="rect">
              <a:avLst/>
            </a:prstGeom>
            <a:solidFill>
              <a:srgbClr val="1CABE2">
                <a:alpha val="100000"/>
              </a:srgbClr>
            </a:solidFill>
          </p:spPr>
          <p:txBody>
            <a:bodyPr/>
            <a:lstStyle/>
            <a:p/>
          </p:txBody>
        </p:sp>
        <p:sp>
          <p:nvSpPr>
            <p:cNvPr id="71" name="rc71"/>
            <p:cNvSpPr/>
            <p:nvPr/>
          </p:nvSpPr>
          <p:spPr>
            <a:xfrm>
              <a:off x="7432480" y="3577205"/>
              <a:ext cx="238662" cy="634803"/>
            </a:xfrm>
            <a:prstGeom prst="rect">
              <a:avLst/>
            </a:prstGeom>
            <a:solidFill>
              <a:srgbClr val="80BD41">
                <a:alpha val="100000"/>
              </a:srgbClr>
            </a:solidFill>
          </p:spPr>
          <p:txBody>
            <a:bodyPr/>
            <a:lstStyle/>
            <a:p/>
          </p:txBody>
        </p:sp>
        <p:sp>
          <p:nvSpPr>
            <p:cNvPr id="72" name="rc72"/>
            <p:cNvSpPr/>
            <p:nvPr/>
          </p:nvSpPr>
          <p:spPr>
            <a:xfrm>
              <a:off x="7432480" y="3154003"/>
              <a:ext cx="238662" cy="423202"/>
            </a:xfrm>
            <a:prstGeom prst="rect">
              <a:avLst/>
            </a:prstGeom>
            <a:solidFill>
              <a:srgbClr val="1CABE2">
                <a:alpha val="100000"/>
              </a:srgbClr>
            </a:solidFill>
          </p:spPr>
          <p:txBody>
            <a:bodyPr/>
            <a:lstStyle/>
            <a:p/>
          </p:txBody>
        </p:sp>
        <p:sp>
          <p:nvSpPr>
            <p:cNvPr id="73" name="rc73"/>
            <p:cNvSpPr/>
            <p:nvPr/>
          </p:nvSpPr>
          <p:spPr>
            <a:xfrm>
              <a:off x="7697661" y="3539528"/>
              <a:ext cx="238662" cy="672481"/>
            </a:xfrm>
            <a:prstGeom prst="rect">
              <a:avLst/>
            </a:prstGeom>
            <a:solidFill>
              <a:srgbClr val="80BD41">
                <a:alpha val="100000"/>
              </a:srgbClr>
            </a:solidFill>
          </p:spPr>
          <p:txBody>
            <a:bodyPr/>
            <a:lstStyle/>
            <a:p/>
          </p:txBody>
        </p:sp>
        <p:sp>
          <p:nvSpPr>
            <p:cNvPr id="74" name="rc74"/>
            <p:cNvSpPr/>
            <p:nvPr/>
          </p:nvSpPr>
          <p:spPr>
            <a:xfrm>
              <a:off x="7697661" y="3144566"/>
              <a:ext cx="238662" cy="394961"/>
            </a:xfrm>
            <a:prstGeom prst="rect">
              <a:avLst/>
            </a:prstGeom>
            <a:solidFill>
              <a:srgbClr val="1CABE2">
                <a:alpha val="100000"/>
              </a:srgbClr>
            </a:solidFill>
          </p:spPr>
          <p:txBody>
            <a:bodyPr/>
            <a:lstStyle/>
            <a:p/>
          </p:txBody>
        </p:sp>
        <p:sp>
          <p:nvSpPr>
            <p:cNvPr id="75" name="rc75"/>
            <p:cNvSpPr/>
            <p:nvPr/>
          </p:nvSpPr>
          <p:spPr>
            <a:xfrm>
              <a:off x="7962842" y="3513823"/>
              <a:ext cx="238662" cy="698186"/>
            </a:xfrm>
            <a:prstGeom prst="rect">
              <a:avLst/>
            </a:prstGeom>
            <a:solidFill>
              <a:srgbClr val="80BD41">
                <a:alpha val="100000"/>
              </a:srgbClr>
            </a:solidFill>
          </p:spPr>
          <p:txBody>
            <a:bodyPr/>
            <a:lstStyle/>
            <a:p/>
          </p:txBody>
        </p:sp>
        <p:sp>
          <p:nvSpPr>
            <p:cNvPr id="76" name="rc76"/>
            <p:cNvSpPr/>
            <p:nvPr/>
          </p:nvSpPr>
          <p:spPr>
            <a:xfrm>
              <a:off x="7962842" y="3137871"/>
              <a:ext cx="238662" cy="375951"/>
            </a:xfrm>
            <a:prstGeom prst="rect">
              <a:avLst/>
            </a:prstGeom>
            <a:solidFill>
              <a:srgbClr val="1CABE2">
                <a:alpha val="100000"/>
              </a:srgbClr>
            </a:solidFill>
          </p:spPr>
          <p:txBody>
            <a:bodyPr/>
            <a:lstStyle/>
            <a:p/>
          </p:txBody>
        </p:sp>
        <p:sp>
          <p:nvSpPr>
            <p:cNvPr id="77" name="pl77"/>
            <p:cNvSpPr/>
            <p:nvPr/>
          </p:nvSpPr>
          <p:spPr>
            <a:xfrm>
              <a:off x="1452654" y="2815636"/>
              <a:ext cx="6629519" cy="451135"/>
            </a:xfrm>
            <a:custGeom>
              <a:avLst/>
              <a:pathLst>
                <a:path w="6629519" h="451135">
                  <a:moveTo>
                    <a:pt x="0" y="408170"/>
                  </a:moveTo>
                  <a:lnTo>
                    <a:pt x="265180" y="322239"/>
                  </a:lnTo>
                  <a:lnTo>
                    <a:pt x="530361" y="257791"/>
                  </a:lnTo>
                  <a:lnTo>
                    <a:pt x="795542" y="171861"/>
                  </a:lnTo>
                  <a:lnTo>
                    <a:pt x="1060723" y="107413"/>
                  </a:lnTo>
                  <a:lnTo>
                    <a:pt x="1325903" y="128895"/>
                  </a:lnTo>
                  <a:lnTo>
                    <a:pt x="1591084" y="171861"/>
                  </a:lnTo>
                  <a:lnTo>
                    <a:pt x="1856265" y="42965"/>
                  </a:lnTo>
                  <a:lnTo>
                    <a:pt x="2121446" y="107413"/>
                  </a:lnTo>
                  <a:lnTo>
                    <a:pt x="2386626" y="171861"/>
                  </a:lnTo>
                  <a:lnTo>
                    <a:pt x="2651807" y="21482"/>
                  </a:lnTo>
                  <a:lnTo>
                    <a:pt x="2916988" y="42965"/>
                  </a:lnTo>
                  <a:lnTo>
                    <a:pt x="3182169" y="171861"/>
                  </a:lnTo>
                  <a:lnTo>
                    <a:pt x="3447350" y="322239"/>
                  </a:lnTo>
                  <a:lnTo>
                    <a:pt x="3712530" y="451135"/>
                  </a:lnTo>
                  <a:lnTo>
                    <a:pt x="3977711" y="365205"/>
                  </a:lnTo>
                  <a:lnTo>
                    <a:pt x="4242892" y="386687"/>
                  </a:lnTo>
                  <a:lnTo>
                    <a:pt x="4508073" y="343722"/>
                  </a:lnTo>
                  <a:lnTo>
                    <a:pt x="4773253" y="300757"/>
                  </a:lnTo>
                  <a:lnTo>
                    <a:pt x="5038434" y="257791"/>
                  </a:lnTo>
                  <a:lnTo>
                    <a:pt x="5303615" y="236309"/>
                  </a:lnTo>
                  <a:lnTo>
                    <a:pt x="5568796" y="193343"/>
                  </a:lnTo>
                  <a:lnTo>
                    <a:pt x="5833977" y="150378"/>
                  </a:lnTo>
                  <a:lnTo>
                    <a:pt x="6099157" y="107413"/>
                  </a:lnTo>
                  <a:lnTo>
                    <a:pt x="6364338" y="42965"/>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2" name="tx82"/>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669597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7" name="tx87"/>
            <p:cNvSpPr/>
            <p:nvPr/>
          </p:nvSpPr>
          <p:spPr>
            <a:xfrm>
              <a:off x="775670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335100" y="33272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276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1904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179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062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048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37430"/>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28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180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08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01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1009685"/>
            </a:xfrm>
            <a:custGeom>
              <a:avLst/>
              <a:pathLst>
                <a:path w="0" h="1009685">
                  <a:moveTo>
                    <a:pt x="0" y="100968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004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150.8</a:t>
              </a:r>
            </a:p>
          </p:txBody>
        </p:sp>
        <p:sp>
          <p:nvSpPr>
            <p:cNvPr id="112" name="tx112"/>
            <p:cNvSpPr/>
            <p:nvPr/>
          </p:nvSpPr>
          <p:spPr>
            <a:xfrm>
              <a:off x="1374277" y="363148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61004" y="3941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206.4</a:t>
              </a:r>
            </a:p>
          </p:txBody>
        </p:sp>
        <p:sp>
          <p:nvSpPr>
            <p:cNvPr id="114" name="tx114"/>
            <p:cNvSpPr/>
            <p:nvPr/>
          </p:nvSpPr>
          <p:spPr>
            <a:xfrm>
              <a:off x="2661004" y="3541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143.5</a:t>
              </a:r>
            </a:p>
          </p:txBody>
        </p:sp>
        <p:sp>
          <p:nvSpPr>
            <p:cNvPr id="115" name="tx115"/>
            <p:cNvSpPr/>
            <p:nvPr/>
          </p:nvSpPr>
          <p:spPr>
            <a:xfrm>
              <a:off x="3986908" y="38935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6" name="tx116"/>
            <p:cNvSpPr/>
            <p:nvPr/>
          </p:nvSpPr>
          <p:spPr>
            <a:xfrm>
              <a:off x="3986908" y="3450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7" name="tx117"/>
            <p:cNvSpPr/>
            <p:nvPr/>
          </p:nvSpPr>
          <p:spPr>
            <a:xfrm>
              <a:off x="5312812" y="39469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201.3</a:t>
              </a:r>
            </a:p>
          </p:txBody>
        </p:sp>
        <p:sp>
          <p:nvSpPr>
            <p:cNvPr id="118" name="tx118"/>
            <p:cNvSpPr/>
            <p:nvPr/>
          </p:nvSpPr>
          <p:spPr>
            <a:xfrm>
              <a:off x="5312812" y="3467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19" name="tx119"/>
            <p:cNvSpPr/>
            <p:nvPr/>
          </p:nvSpPr>
          <p:spPr>
            <a:xfrm>
              <a:off x="6373535" y="39083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235.1</a:t>
              </a:r>
            </a:p>
          </p:txBody>
        </p:sp>
        <p:sp>
          <p:nvSpPr>
            <p:cNvPr id="120" name="tx120"/>
            <p:cNvSpPr/>
            <p:nvPr/>
          </p:nvSpPr>
          <p:spPr>
            <a:xfrm>
              <a:off x="6373535" y="3401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21" name="tx121"/>
            <p:cNvSpPr/>
            <p:nvPr/>
          </p:nvSpPr>
          <p:spPr>
            <a:xfrm>
              <a:off x="6638716" y="38994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242.9</a:t>
              </a:r>
            </a:p>
          </p:txBody>
        </p:sp>
        <p:sp>
          <p:nvSpPr>
            <p:cNvPr id="122" name="tx122"/>
            <p:cNvSpPr/>
            <p:nvPr/>
          </p:nvSpPr>
          <p:spPr>
            <a:xfrm>
              <a:off x="6638716" y="3385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23" name="tx123"/>
            <p:cNvSpPr/>
            <p:nvPr/>
          </p:nvSpPr>
          <p:spPr>
            <a:xfrm>
              <a:off x="6903896" y="3886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254.6</a:t>
              </a:r>
            </a:p>
          </p:txBody>
        </p:sp>
        <p:sp>
          <p:nvSpPr>
            <p:cNvPr id="124" name="tx124"/>
            <p:cNvSpPr/>
            <p:nvPr/>
          </p:nvSpPr>
          <p:spPr>
            <a:xfrm>
              <a:off x="6903896" y="3366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200.1</a:t>
              </a:r>
            </a:p>
          </p:txBody>
        </p:sp>
        <p:sp>
          <p:nvSpPr>
            <p:cNvPr id="125" name="tx125"/>
            <p:cNvSpPr/>
            <p:nvPr/>
          </p:nvSpPr>
          <p:spPr>
            <a:xfrm>
              <a:off x="7169077" y="38731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265.9</a:t>
              </a:r>
            </a:p>
          </p:txBody>
        </p:sp>
        <p:sp>
          <p:nvSpPr>
            <p:cNvPr id="126" name="tx126"/>
            <p:cNvSpPr/>
            <p:nvPr/>
          </p:nvSpPr>
          <p:spPr>
            <a:xfrm>
              <a:off x="7169077" y="3349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192.6</a:t>
              </a:r>
            </a:p>
          </p:txBody>
        </p:sp>
        <p:sp>
          <p:nvSpPr>
            <p:cNvPr id="127" name="tx127"/>
            <p:cNvSpPr/>
            <p:nvPr/>
          </p:nvSpPr>
          <p:spPr>
            <a:xfrm>
              <a:off x="7434258" y="385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277.8</a:t>
              </a:r>
            </a:p>
          </p:txBody>
        </p:sp>
        <p:sp>
          <p:nvSpPr>
            <p:cNvPr id="128" name="tx128"/>
            <p:cNvSpPr/>
            <p:nvPr/>
          </p:nvSpPr>
          <p:spPr>
            <a:xfrm>
              <a:off x="7434258" y="3330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29" name="tx129"/>
            <p:cNvSpPr/>
            <p:nvPr/>
          </p:nvSpPr>
          <p:spPr>
            <a:xfrm>
              <a:off x="7699439" y="3840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294.3</a:t>
              </a:r>
            </a:p>
          </p:txBody>
        </p:sp>
        <p:sp>
          <p:nvSpPr>
            <p:cNvPr id="130" name="tx130"/>
            <p:cNvSpPr/>
            <p:nvPr/>
          </p:nvSpPr>
          <p:spPr>
            <a:xfrm>
              <a:off x="7699439" y="33069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172.9</a:t>
              </a:r>
            </a:p>
          </p:txBody>
        </p:sp>
        <p:sp>
          <p:nvSpPr>
            <p:cNvPr id="131" name="tx131"/>
            <p:cNvSpPr/>
            <p:nvPr/>
          </p:nvSpPr>
          <p:spPr>
            <a:xfrm>
              <a:off x="7964620" y="3827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305.6</a:t>
              </a:r>
            </a:p>
          </p:txBody>
        </p:sp>
        <p:sp>
          <p:nvSpPr>
            <p:cNvPr id="132" name="tx132"/>
            <p:cNvSpPr/>
            <p:nvPr/>
          </p:nvSpPr>
          <p:spPr>
            <a:xfrm>
              <a:off x="7964620" y="32907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164.5</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88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17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462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95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39457"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206557"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49849" y="5080163"/>
              <a:ext cx="201456" cy="201456"/>
            </a:xfrm>
            <a:prstGeom prst="rect">
              <a:avLst/>
            </a:prstGeom>
            <a:solidFill>
              <a:srgbClr val="1CABE2">
                <a:alpha val="100000"/>
              </a:srgbClr>
            </a:solidFill>
          </p:spPr>
          <p:txBody>
            <a:bodyPr/>
            <a:lstStyle/>
            <a:p/>
          </p:txBody>
        </p:sp>
        <p:sp>
          <p:nvSpPr>
            <p:cNvPr id="159" name="rc159"/>
            <p:cNvSpPr/>
            <p:nvPr/>
          </p:nvSpPr>
          <p:spPr>
            <a:xfrm>
              <a:off x="5770421" y="5080163"/>
              <a:ext cx="201456" cy="201456"/>
            </a:xfrm>
            <a:prstGeom prst="rect">
              <a:avLst/>
            </a:prstGeom>
            <a:solidFill>
              <a:srgbClr val="80BD41">
                <a:alpha val="100000"/>
              </a:srgbClr>
            </a:solidFill>
          </p:spPr>
          <p:txBody>
            <a:bodyPr/>
            <a:lstStyle/>
            <a:p/>
          </p:txBody>
        </p:sp>
        <p:sp>
          <p:nvSpPr>
            <p:cNvPr id="160" name="tx160"/>
            <p:cNvSpPr/>
            <p:nvPr/>
          </p:nvSpPr>
          <p:spPr>
            <a:xfrm>
              <a:off x="4829894"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50466"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2000-2025</a:t>
              </a:r>
            </a:p>
          </p:txBody>
        </p:sp>
        <p:sp>
          <p:nvSpPr>
            <p:cNvPr id="164" name="pl164"/>
            <p:cNvSpPr/>
            <p:nvPr/>
          </p:nvSpPr>
          <p:spPr>
            <a:xfrm>
              <a:off x="20290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840557"/>
              <a:ext cx="3270632" cy="124062"/>
            </a:xfrm>
            <a:prstGeom prst="rect">
              <a:avLst/>
            </a:prstGeom>
            <a:solidFill>
              <a:srgbClr val="80BD41">
                <a:alpha val="100000"/>
              </a:srgbClr>
            </a:solidFill>
          </p:spPr>
          <p:txBody>
            <a:bodyPr/>
            <a:lstStyle/>
            <a:p/>
          </p:txBody>
        </p:sp>
        <p:sp>
          <p:nvSpPr>
            <p:cNvPr id="179" name="rc179"/>
            <p:cNvSpPr/>
            <p:nvPr/>
          </p:nvSpPr>
          <p:spPr>
            <a:xfrm>
              <a:off x="4603955" y="5840557"/>
              <a:ext cx="2900380" cy="124062"/>
            </a:xfrm>
            <a:prstGeom prst="rect">
              <a:avLst/>
            </a:prstGeom>
            <a:solidFill>
              <a:srgbClr val="1CABE2">
                <a:alpha val="100000"/>
              </a:srgbClr>
            </a:solidFill>
          </p:spPr>
          <p:txBody>
            <a:bodyPr/>
            <a:lstStyle/>
            <a:p/>
          </p:txBody>
        </p:sp>
        <p:sp>
          <p:nvSpPr>
            <p:cNvPr id="180" name="rc180"/>
            <p:cNvSpPr/>
            <p:nvPr/>
          </p:nvSpPr>
          <p:spPr>
            <a:xfrm>
              <a:off x="1333322" y="5685479"/>
              <a:ext cx="4095178" cy="124062"/>
            </a:xfrm>
            <a:prstGeom prst="rect">
              <a:avLst/>
            </a:prstGeom>
            <a:solidFill>
              <a:srgbClr val="80BD41">
                <a:alpha val="100000"/>
              </a:srgbClr>
            </a:solidFill>
          </p:spPr>
          <p:txBody>
            <a:bodyPr/>
            <a:lstStyle/>
            <a:p/>
          </p:txBody>
        </p:sp>
        <p:sp>
          <p:nvSpPr>
            <p:cNvPr id="181" name="rc181"/>
            <p:cNvSpPr/>
            <p:nvPr/>
          </p:nvSpPr>
          <p:spPr>
            <a:xfrm>
              <a:off x="5428500" y="5685479"/>
              <a:ext cx="2405179" cy="124062"/>
            </a:xfrm>
            <a:prstGeom prst="rect">
              <a:avLst/>
            </a:prstGeom>
            <a:solidFill>
              <a:srgbClr val="1CABE2">
                <a:alpha val="100000"/>
              </a:srgbClr>
            </a:solidFill>
          </p:spPr>
          <p:txBody>
            <a:bodyPr/>
            <a:lstStyle/>
            <a:p/>
          </p:txBody>
        </p:sp>
        <p:sp>
          <p:nvSpPr>
            <p:cNvPr id="182" name="rc182"/>
            <p:cNvSpPr/>
            <p:nvPr/>
          </p:nvSpPr>
          <p:spPr>
            <a:xfrm>
              <a:off x="1333322" y="5530401"/>
              <a:ext cx="4251710" cy="124062"/>
            </a:xfrm>
            <a:prstGeom prst="rect">
              <a:avLst/>
            </a:prstGeom>
            <a:solidFill>
              <a:srgbClr val="80BD41">
                <a:alpha val="100000"/>
              </a:srgbClr>
            </a:solidFill>
          </p:spPr>
          <p:txBody>
            <a:bodyPr/>
            <a:lstStyle/>
            <a:p/>
          </p:txBody>
        </p:sp>
        <p:sp>
          <p:nvSpPr>
            <p:cNvPr id="183" name="rc183"/>
            <p:cNvSpPr/>
            <p:nvPr/>
          </p:nvSpPr>
          <p:spPr>
            <a:xfrm>
              <a:off x="5585033" y="5530401"/>
              <a:ext cx="2289414" cy="124062"/>
            </a:xfrm>
            <a:prstGeom prst="rect">
              <a:avLst/>
            </a:prstGeom>
            <a:solidFill>
              <a:srgbClr val="1CABE2">
                <a:alpha val="100000"/>
              </a:srgbClr>
            </a:solidFill>
          </p:spPr>
          <p:txBody>
            <a:bodyPr/>
            <a:lstStyle/>
            <a:p/>
          </p:txBody>
        </p:sp>
        <p:sp>
          <p:nvSpPr>
            <p:cNvPr id="184" name="tx184"/>
            <p:cNvSpPr/>
            <p:nvPr/>
          </p:nvSpPr>
          <p:spPr>
            <a:xfrm>
              <a:off x="766820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283300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235.1</a:t>
              </a:r>
            </a:p>
          </p:txBody>
        </p:sp>
        <p:sp>
          <p:nvSpPr>
            <p:cNvPr id="188" name="tx188"/>
            <p:cNvSpPr/>
            <p:nvPr/>
          </p:nvSpPr>
          <p:spPr>
            <a:xfrm>
              <a:off x="591850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208.4</a:t>
              </a:r>
            </a:p>
          </p:txBody>
        </p:sp>
        <p:sp>
          <p:nvSpPr>
            <p:cNvPr id="189" name="tx189"/>
            <p:cNvSpPr/>
            <p:nvPr/>
          </p:nvSpPr>
          <p:spPr>
            <a:xfrm>
              <a:off x="324527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294.3</a:t>
              </a:r>
            </a:p>
          </p:txBody>
        </p:sp>
        <p:sp>
          <p:nvSpPr>
            <p:cNvPr id="190" name="tx190"/>
            <p:cNvSpPr/>
            <p:nvPr/>
          </p:nvSpPr>
          <p:spPr>
            <a:xfrm>
              <a:off x="6495452"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172.9</a:t>
              </a:r>
            </a:p>
          </p:txBody>
        </p:sp>
        <p:sp>
          <p:nvSpPr>
            <p:cNvPr id="191" name="tx191"/>
            <p:cNvSpPr/>
            <p:nvPr/>
          </p:nvSpPr>
          <p:spPr>
            <a:xfrm>
              <a:off x="3323539"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305.6</a:t>
              </a:r>
            </a:p>
          </p:txBody>
        </p:sp>
        <p:sp>
          <p:nvSpPr>
            <p:cNvPr id="192" name="tx192"/>
            <p:cNvSpPr/>
            <p:nvPr/>
          </p:nvSpPr>
          <p:spPr>
            <a:xfrm>
              <a:off x="659410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164.5</a:t>
              </a:r>
            </a:p>
          </p:txBody>
        </p:sp>
        <p:sp>
          <p:nvSpPr>
            <p:cNvPr id="193" name="tx19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(65 %) était supérieur à celui de 2019 (53 %).
Le nombre d’enfants vaccinés avec le DTP3 a augmenté de 30 % par rapport à 2019.
Le nombre de nourrissons survivants a augmenté d’environ 6 % par rapport à 2019.
En 2025, 100 000 enfants de plus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278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594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9103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4361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7522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90683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919898"/>
              <a:ext cx="235719" cy="292111"/>
            </a:xfrm>
            <a:prstGeom prst="rect">
              <a:avLst/>
            </a:prstGeom>
            <a:solidFill>
              <a:srgbClr val="E2231A">
                <a:alpha val="90196"/>
              </a:srgbClr>
            </a:solidFill>
          </p:spPr>
          <p:txBody>
            <a:bodyPr/>
            <a:lstStyle/>
            <a:p/>
          </p:txBody>
        </p:sp>
        <p:sp>
          <p:nvSpPr>
            <p:cNvPr id="24" name="rc24"/>
            <p:cNvSpPr/>
            <p:nvPr/>
          </p:nvSpPr>
          <p:spPr>
            <a:xfrm>
              <a:off x="1684176" y="3929155"/>
              <a:ext cx="235719" cy="282853"/>
            </a:xfrm>
            <a:prstGeom prst="rect">
              <a:avLst/>
            </a:prstGeom>
            <a:solidFill>
              <a:srgbClr val="E2231A">
                <a:alpha val="90196"/>
              </a:srgbClr>
            </a:solidFill>
          </p:spPr>
          <p:txBody>
            <a:bodyPr/>
            <a:lstStyle/>
            <a:p/>
          </p:txBody>
        </p:sp>
        <p:sp>
          <p:nvSpPr>
            <p:cNvPr id="25" name="rc25"/>
            <p:cNvSpPr/>
            <p:nvPr/>
          </p:nvSpPr>
          <p:spPr>
            <a:xfrm>
              <a:off x="1946086" y="3939526"/>
              <a:ext cx="235719" cy="272483"/>
            </a:xfrm>
            <a:prstGeom prst="rect">
              <a:avLst/>
            </a:prstGeom>
            <a:solidFill>
              <a:srgbClr val="E2231A">
                <a:alpha val="90196"/>
              </a:srgbClr>
            </a:solidFill>
          </p:spPr>
          <p:txBody>
            <a:bodyPr/>
            <a:lstStyle/>
            <a:p/>
          </p:txBody>
        </p:sp>
        <p:sp>
          <p:nvSpPr>
            <p:cNvPr id="26" name="rc26"/>
            <p:cNvSpPr/>
            <p:nvPr/>
          </p:nvSpPr>
          <p:spPr>
            <a:xfrm>
              <a:off x="2207996" y="3945172"/>
              <a:ext cx="235719" cy="266837"/>
            </a:xfrm>
            <a:prstGeom prst="rect">
              <a:avLst/>
            </a:prstGeom>
            <a:solidFill>
              <a:srgbClr val="E2231A">
                <a:alpha val="90196"/>
              </a:srgbClr>
            </a:solidFill>
          </p:spPr>
          <p:txBody>
            <a:bodyPr/>
            <a:lstStyle/>
            <a:p/>
          </p:txBody>
        </p:sp>
        <p:sp>
          <p:nvSpPr>
            <p:cNvPr id="27" name="rc27"/>
            <p:cNvSpPr/>
            <p:nvPr/>
          </p:nvSpPr>
          <p:spPr>
            <a:xfrm>
              <a:off x="2469906" y="3949845"/>
              <a:ext cx="235719" cy="262164"/>
            </a:xfrm>
            <a:prstGeom prst="rect">
              <a:avLst/>
            </a:prstGeom>
            <a:solidFill>
              <a:srgbClr val="E2231A">
                <a:alpha val="90196"/>
              </a:srgbClr>
            </a:solidFill>
          </p:spPr>
          <p:txBody>
            <a:bodyPr/>
            <a:lstStyle/>
            <a:p/>
          </p:txBody>
        </p:sp>
        <p:sp>
          <p:nvSpPr>
            <p:cNvPr id="28" name="rc28"/>
            <p:cNvSpPr/>
            <p:nvPr/>
          </p:nvSpPr>
          <p:spPr>
            <a:xfrm>
              <a:off x="2731817" y="3948520"/>
              <a:ext cx="235719" cy="263488"/>
            </a:xfrm>
            <a:prstGeom prst="rect">
              <a:avLst/>
            </a:prstGeom>
            <a:solidFill>
              <a:srgbClr val="E2231A">
                <a:alpha val="90196"/>
              </a:srgbClr>
            </a:solidFill>
          </p:spPr>
          <p:txBody>
            <a:bodyPr/>
            <a:lstStyle/>
            <a:p/>
          </p:txBody>
        </p:sp>
        <p:sp>
          <p:nvSpPr>
            <p:cNvPr id="29" name="rc29"/>
            <p:cNvSpPr/>
            <p:nvPr/>
          </p:nvSpPr>
          <p:spPr>
            <a:xfrm>
              <a:off x="2993727" y="3943372"/>
              <a:ext cx="235719" cy="268637"/>
            </a:xfrm>
            <a:prstGeom prst="rect">
              <a:avLst/>
            </a:prstGeom>
            <a:solidFill>
              <a:srgbClr val="E2231A">
                <a:alpha val="90196"/>
              </a:srgbClr>
            </a:solidFill>
          </p:spPr>
          <p:txBody>
            <a:bodyPr/>
            <a:lstStyle/>
            <a:p/>
          </p:txBody>
        </p:sp>
        <p:sp>
          <p:nvSpPr>
            <p:cNvPr id="30" name="rc30"/>
            <p:cNvSpPr/>
            <p:nvPr/>
          </p:nvSpPr>
          <p:spPr>
            <a:xfrm>
              <a:off x="3255637" y="3971125"/>
              <a:ext cx="235719" cy="240884"/>
            </a:xfrm>
            <a:prstGeom prst="rect">
              <a:avLst/>
            </a:prstGeom>
            <a:solidFill>
              <a:srgbClr val="E2231A">
                <a:alpha val="90196"/>
              </a:srgbClr>
            </a:solidFill>
          </p:spPr>
          <p:txBody>
            <a:bodyPr/>
            <a:lstStyle/>
            <a:p/>
          </p:txBody>
        </p:sp>
        <p:sp>
          <p:nvSpPr>
            <p:cNvPr id="31" name="rc31"/>
            <p:cNvSpPr/>
            <p:nvPr/>
          </p:nvSpPr>
          <p:spPr>
            <a:xfrm>
              <a:off x="3517547" y="3954325"/>
              <a:ext cx="235719" cy="257684"/>
            </a:xfrm>
            <a:prstGeom prst="rect">
              <a:avLst/>
            </a:prstGeom>
            <a:solidFill>
              <a:srgbClr val="E2231A">
                <a:alpha val="90196"/>
              </a:srgbClr>
            </a:solidFill>
          </p:spPr>
          <p:txBody>
            <a:bodyPr/>
            <a:lstStyle/>
            <a:p/>
          </p:txBody>
        </p:sp>
        <p:sp>
          <p:nvSpPr>
            <p:cNvPr id="32" name="rc32"/>
            <p:cNvSpPr/>
            <p:nvPr/>
          </p:nvSpPr>
          <p:spPr>
            <a:xfrm>
              <a:off x="3779457" y="3937050"/>
              <a:ext cx="235719" cy="274959"/>
            </a:xfrm>
            <a:prstGeom prst="rect">
              <a:avLst/>
            </a:prstGeom>
            <a:solidFill>
              <a:srgbClr val="E2231A">
                <a:alpha val="90196"/>
              </a:srgbClr>
            </a:solidFill>
          </p:spPr>
          <p:txBody>
            <a:bodyPr/>
            <a:lstStyle/>
            <a:p/>
          </p:txBody>
        </p:sp>
        <p:sp>
          <p:nvSpPr>
            <p:cNvPr id="33" name="rc33"/>
            <p:cNvSpPr/>
            <p:nvPr/>
          </p:nvSpPr>
          <p:spPr>
            <a:xfrm>
              <a:off x="4041368" y="3961847"/>
              <a:ext cx="235719" cy="250161"/>
            </a:xfrm>
            <a:prstGeom prst="rect">
              <a:avLst/>
            </a:prstGeom>
            <a:solidFill>
              <a:srgbClr val="E2231A">
                <a:alpha val="90196"/>
              </a:srgbClr>
            </a:solidFill>
          </p:spPr>
          <p:txBody>
            <a:bodyPr/>
            <a:lstStyle/>
            <a:p/>
          </p:txBody>
        </p:sp>
        <p:sp>
          <p:nvSpPr>
            <p:cNvPr id="34" name="rc34"/>
            <p:cNvSpPr/>
            <p:nvPr/>
          </p:nvSpPr>
          <p:spPr>
            <a:xfrm>
              <a:off x="4303278" y="3982586"/>
              <a:ext cx="235719" cy="229422"/>
            </a:xfrm>
            <a:prstGeom prst="rect">
              <a:avLst/>
            </a:prstGeom>
            <a:solidFill>
              <a:srgbClr val="E2231A">
                <a:alpha val="90196"/>
              </a:srgbClr>
            </a:solidFill>
          </p:spPr>
          <p:txBody>
            <a:bodyPr/>
            <a:lstStyle/>
            <a:p/>
          </p:txBody>
        </p:sp>
        <p:sp>
          <p:nvSpPr>
            <p:cNvPr id="35" name="rc35"/>
            <p:cNvSpPr/>
            <p:nvPr/>
          </p:nvSpPr>
          <p:spPr>
            <a:xfrm>
              <a:off x="4565188" y="3955062"/>
              <a:ext cx="235719" cy="256946"/>
            </a:xfrm>
            <a:prstGeom prst="rect">
              <a:avLst/>
            </a:prstGeom>
            <a:solidFill>
              <a:srgbClr val="E2231A">
                <a:alpha val="90196"/>
              </a:srgbClr>
            </a:solidFill>
          </p:spPr>
          <p:txBody>
            <a:bodyPr/>
            <a:lstStyle/>
            <a:p/>
          </p:txBody>
        </p:sp>
        <p:sp>
          <p:nvSpPr>
            <p:cNvPr id="36" name="rc36"/>
            <p:cNvSpPr/>
            <p:nvPr/>
          </p:nvSpPr>
          <p:spPr>
            <a:xfrm>
              <a:off x="4827098" y="3925827"/>
              <a:ext cx="235719" cy="286182"/>
            </a:xfrm>
            <a:prstGeom prst="rect">
              <a:avLst/>
            </a:prstGeom>
            <a:solidFill>
              <a:srgbClr val="E2231A">
                <a:alpha val="90196"/>
              </a:srgbClr>
            </a:solidFill>
          </p:spPr>
          <p:txBody>
            <a:bodyPr/>
            <a:lstStyle/>
            <a:p/>
          </p:txBody>
        </p:sp>
        <p:sp>
          <p:nvSpPr>
            <p:cNvPr id="37" name="rc37"/>
            <p:cNvSpPr/>
            <p:nvPr/>
          </p:nvSpPr>
          <p:spPr>
            <a:xfrm>
              <a:off x="5089008" y="3895747"/>
              <a:ext cx="235719" cy="316261"/>
            </a:xfrm>
            <a:prstGeom prst="rect">
              <a:avLst/>
            </a:prstGeom>
            <a:solidFill>
              <a:srgbClr val="E2231A">
                <a:alpha val="90196"/>
              </a:srgbClr>
            </a:solidFill>
          </p:spPr>
          <p:txBody>
            <a:bodyPr/>
            <a:lstStyle/>
            <a:p/>
          </p:txBody>
        </p:sp>
        <p:sp>
          <p:nvSpPr>
            <p:cNvPr id="38" name="rc38"/>
            <p:cNvSpPr/>
            <p:nvPr/>
          </p:nvSpPr>
          <p:spPr>
            <a:xfrm>
              <a:off x="5350919" y="3870475"/>
              <a:ext cx="235719" cy="341534"/>
            </a:xfrm>
            <a:prstGeom prst="rect">
              <a:avLst/>
            </a:prstGeom>
            <a:solidFill>
              <a:srgbClr val="E2231A">
                <a:alpha val="90196"/>
              </a:srgbClr>
            </a:solidFill>
          </p:spPr>
          <p:txBody>
            <a:bodyPr/>
            <a:lstStyle/>
            <a:p/>
          </p:txBody>
        </p:sp>
        <p:sp>
          <p:nvSpPr>
            <p:cNvPr id="39" name="rc39"/>
            <p:cNvSpPr/>
            <p:nvPr/>
          </p:nvSpPr>
          <p:spPr>
            <a:xfrm>
              <a:off x="5612829" y="3871131"/>
              <a:ext cx="235719" cy="340878"/>
            </a:xfrm>
            <a:prstGeom prst="rect">
              <a:avLst/>
            </a:prstGeom>
            <a:solidFill>
              <a:srgbClr val="E2231A">
                <a:alpha val="90196"/>
              </a:srgbClr>
            </a:solidFill>
          </p:spPr>
          <p:txBody>
            <a:bodyPr/>
            <a:lstStyle/>
            <a:p/>
          </p:txBody>
        </p:sp>
        <p:sp>
          <p:nvSpPr>
            <p:cNvPr id="40" name="rc40"/>
            <p:cNvSpPr/>
            <p:nvPr/>
          </p:nvSpPr>
          <p:spPr>
            <a:xfrm>
              <a:off x="5874739" y="3866953"/>
              <a:ext cx="235719" cy="345056"/>
            </a:xfrm>
            <a:prstGeom prst="rect">
              <a:avLst/>
            </a:prstGeom>
            <a:solidFill>
              <a:srgbClr val="E2231A">
                <a:alpha val="90196"/>
              </a:srgbClr>
            </a:solidFill>
          </p:spPr>
          <p:txBody>
            <a:bodyPr/>
            <a:lstStyle/>
            <a:p/>
          </p:txBody>
        </p:sp>
        <p:sp>
          <p:nvSpPr>
            <p:cNvPr id="41" name="rc41"/>
            <p:cNvSpPr/>
            <p:nvPr/>
          </p:nvSpPr>
          <p:spPr>
            <a:xfrm>
              <a:off x="6136649" y="3869908"/>
              <a:ext cx="235719" cy="342101"/>
            </a:xfrm>
            <a:prstGeom prst="rect">
              <a:avLst/>
            </a:prstGeom>
            <a:solidFill>
              <a:srgbClr val="E2231A">
                <a:alpha val="90196"/>
              </a:srgbClr>
            </a:solidFill>
          </p:spPr>
          <p:txBody>
            <a:bodyPr/>
            <a:lstStyle/>
            <a:p/>
          </p:txBody>
        </p:sp>
        <p:sp>
          <p:nvSpPr>
            <p:cNvPr id="42" name="rc42"/>
            <p:cNvSpPr/>
            <p:nvPr/>
          </p:nvSpPr>
          <p:spPr>
            <a:xfrm>
              <a:off x="6398559" y="3871222"/>
              <a:ext cx="235719" cy="340787"/>
            </a:xfrm>
            <a:prstGeom prst="rect">
              <a:avLst/>
            </a:prstGeom>
            <a:solidFill>
              <a:srgbClr val="E2231A">
                <a:alpha val="90196"/>
              </a:srgbClr>
            </a:solidFill>
          </p:spPr>
          <p:txBody>
            <a:bodyPr/>
            <a:lstStyle/>
            <a:p/>
          </p:txBody>
        </p:sp>
        <p:sp>
          <p:nvSpPr>
            <p:cNvPr id="43" name="rc43"/>
            <p:cNvSpPr/>
            <p:nvPr/>
          </p:nvSpPr>
          <p:spPr>
            <a:xfrm>
              <a:off x="6660470" y="3866352"/>
              <a:ext cx="235719" cy="345657"/>
            </a:xfrm>
            <a:prstGeom prst="rect">
              <a:avLst/>
            </a:prstGeom>
            <a:solidFill>
              <a:srgbClr val="E2231A">
                <a:alpha val="90196"/>
              </a:srgbClr>
            </a:solidFill>
          </p:spPr>
          <p:txBody>
            <a:bodyPr/>
            <a:lstStyle/>
            <a:p/>
          </p:txBody>
        </p:sp>
        <p:sp>
          <p:nvSpPr>
            <p:cNvPr id="44" name="rc44"/>
            <p:cNvSpPr/>
            <p:nvPr/>
          </p:nvSpPr>
          <p:spPr>
            <a:xfrm>
              <a:off x="6922380" y="3869611"/>
              <a:ext cx="235719" cy="342397"/>
            </a:xfrm>
            <a:prstGeom prst="rect">
              <a:avLst/>
            </a:prstGeom>
            <a:solidFill>
              <a:srgbClr val="E2231A">
                <a:alpha val="90196"/>
              </a:srgbClr>
            </a:solidFill>
          </p:spPr>
          <p:txBody>
            <a:bodyPr/>
            <a:lstStyle/>
            <a:p/>
          </p:txBody>
        </p:sp>
        <p:sp>
          <p:nvSpPr>
            <p:cNvPr id="45" name="rc45"/>
            <p:cNvSpPr/>
            <p:nvPr/>
          </p:nvSpPr>
          <p:spPr>
            <a:xfrm>
              <a:off x="7184290" y="3866744"/>
              <a:ext cx="235719" cy="345265"/>
            </a:xfrm>
            <a:prstGeom prst="rect">
              <a:avLst/>
            </a:prstGeom>
            <a:solidFill>
              <a:srgbClr val="E2231A">
                <a:alpha val="90196"/>
              </a:srgbClr>
            </a:solidFill>
          </p:spPr>
          <p:txBody>
            <a:bodyPr/>
            <a:lstStyle/>
            <a:p/>
          </p:txBody>
        </p:sp>
        <p:sp>
          <p:nvSpPr>
            <p:cNvPr id="46" name="rc46"/>
            <p:cNvSpPr/>
            <p:nvPr/>
          </p:nvSpPr>
          <p:spPr>
            <a:xfrm>
              <a:off x="7446200" y="3870441"/>
              <a:ext cx="235719" cy="341568"/>
            </a:xfrm>
            <a:prstGeom prst="rect">
              <a:avLst/>
            </a:prstGeom>
            <a:solidFill>
              <a:srgbClr val="E2231A">
                <a:alpha val="90196"/>
              </a:srgbClr>
            </a:solidFill>
          </p:spPr>
          <p:txBody>
            <a:bodyPr/>
            <a:lstStyle/>
            <a:p/>
          </p:txBody>
        </p:sp>
        <p:sp>
          <p:nvSpPr>
            <p:cNvPr id="47" name="rc47"/>
            <p:cNvSpPr/>
            <p:nvPr/>
          </p:nvSpPr>
          <p:spPr>
            <a:xfrm>
              <a:off x="7708110" y="3924829"/>
              <a:ext cx="235719" cy="287179"/>
            </a:xfrm>
            <a:prstGeom prst="rect">
              <a:avLst/>
            </a:prstGeom>
            <a:solidFill>
              <a:srgbClr val="E2231A">
                <a:alpha val="90196"/>
              </a:srgbClr>
            </a:solidFill>
          </p:spPr>
          <p:txBody>
            <a:bodyPr/>
            <a:lstStyle/>
            <a:p/>
          </p:txBody>
        </p:sp>
        <p:sp>
          <p:nvSpPr>
            <p:cNvPr id="48" name="rc48"/>
            <p:cNvSpPr/>
            <p:nvPr/>
          </p:nvSpPr>
          <p:spPr>
            <a:xfrm>
              <a:off x="7970021" y="3937477"/>
              <a:ext cx="235719" cy="274532"/>
            </a:xfrm>
            <a:prstGeom prst="rect">
              <a:avLst/>
            </a:prstGeom>
            <a:solidFill>
              <a:srgbClr val="E2231A">
                <a:alpha val="90196"/>
              </a:srgbClr>
            </a:solidFill>
          </p:spPr>
          <p:txBody>
            <a:bodyPr/>
            <a:lstStyle/>
            <a:p/>
          </p:txBody>
        </p:sp>
        <p:sp>
          <p:nvSpPr>
            <p:cNvPr id="49" name="rc49"/>
            <p:cNvSpPr/>
            <p:nvPr/>
          </p:nvSpPr>
          <p:spPr>
            <a:xfrm>
              <a:off x="7184290" y="3567529"/>
              <a:ext cx="235719" cy="299214"/>
            </a:xfrm>
            <a:prstGeom prst="rect">
              <a:avLst/>
            </a:prstGeom>
            <a:solidFill>
              <a:srgbClr val="B3B3B3">
                <a:alpha val="90196"/>
              </a:srgbClr>
            </a:solidFill>
          </p:spPr>
          <p:txBody>
            <a:bodyPr/>
            <a:lstStyle/>
            <a:p/>
          </p:txBody>
        </p:sp>
        <p:sp>
          <p:nvSpPr>
            <p:cNvPr id="50" name="rc50"/>
            <p:cNvSpPr/>
            <p:nvPr/>
          </p:nvSpPr>
          <p:spPr>
            <a:xfrm>
              <a:off x="7446200" y="3713582"/>
              <a:ext cx="235719" cy="156859"/>
            </a:xfrm>
            <a:prstGeom prst="rect">
              <a:avLst/>
            </a:prstGeom>
            <a:solidFill>
              <a:srgbClr val="B3B3B3">
                <a:alpha val="90196"/>
              </a:srgbClr>
            </a:solidFill>
          </p:spPr>
          <p:txBody>
            <a:bodyPr/>
            <a:lstStyle/>
            <a:p/>
          </p:txBody>
        </p:sp>
        <p:sp>
          <p:nvSpPr>
            <p:cNvPr id="51" name="rc51"/>
            <p:cNvSpPr/>
            <p:nvPr/>
          </p:nvSpPr>
          <p:spPr>
            <a:xfrm>
              <a:off x="7708110" y="3837688"/>
              <a:ext cx="235719" cy="87141"/>
            </a:xfrm>
            <a:prstGeom prst="rect">
              <a:avLst/>
            </a:prstGeom>
            <a:solidFill>
              <a:srgbClr val="B3B3B3">
                <a:alpha val="90196"/>
              </a:srgbClr>
            </a:solidFill>
          </p:spPr>
          <p:txBody>
            <a:bodyPr/>
            <a:lstStyle/>
            <a:p/>
          </p:txBody>
        </p:sp>
        <p:sp>
          <p:nvSpPr>
            <p:cNvPr id="52" name="rc52"/>
            <p:cNvSpPr/>
            <p:nvPr/>
          </p:nvSpPr>
          <p:spPr>
            <a:xfrm>
              <a:off x="7970021" y="3847944"/>
              <a:ext cx="235719" cy="89532"/>
            </a:xfrm>
            <a:prstGeom prst="rect">
              <a:avLst/>
            </a:prstGeom>
            <a:solidFill>
              <a:srgbClr val="B3B3B3">
                <a:alpha val="90196"/>
              </a:srgbClr>
            </a:solidFill>
          </p:spPr>
          <p:txBody>
            <a:bodyPr/>
            <a:lstStyle/>
            <a:p/>
          </p:txBody>
        </p:sp>
        <p:sp>
          <p:nvSpPr>
            <p:cNvPr id="53" name="pl53"/>
            <p:cNvSpPr/>
            <p:nvPr/>
          </p:nvSpPr>
          <p:spPr>
            <a:xfrm>
              <a:off x="1540125" y="2880084"/>
              <a:ext cx="6547754" cy="429653"/>
            </a:xfrm>
            <a:custGeom>
              <a:avLst/>
              <a:pathLst>
                <a:path w="6547754" h="429653">
                  <a:moveTo>
                    <a:pt x="0" y="429653"/>
                  </a:moveTo>
                  <a:lnTo>
                    <a:pt x="261910" y="386687"/>
                  </a:lnTo>
                  <a:lnTo>
                    <a:pt x="523820" y="343722"/>
                  </a:lnTo>
                  <a:lnTo>
                    <a:pt x="785730" y="300757"/>
                  </a:lnTo>
                  <a:lnTo>
                    <a:pt x="1047640" y="257791"/>
                  </a:lnTo>
                  <a:lnTo>
                    <a:pt x="1309550" y="236309"/>
                  </a:lnTo>
                  <a:lnTo>
                    <a:pt x="1571461" y="236309"/>
                  </a:lnTo>
                  <a:lnTo>
                    <a:pt x="1833371" y="107413"/>
                  </a:lnTo>
                  <a:lnTo>
                    <a:pt x="2095281" y="150378"/>
                  </a:lnTo>
                  <a:lnTo>
                    <a:pt x="2357191" y="193343"/>
                  </a:lnTo>
                  <a:lnTo>
                    <a:pt x="2619101" y="85930"/>
                  </a:lnTo>
                  <a:lnTo>
                    <a:pt x="2881012" y="0"/>
                  </a:lnTo>
                  <a:lnTo>
                    <a:pt x="3142922" y="85930"/>
                  </a:lnTo>
                  <a:lnTo>
                    <a:pt x="3404832" y="171861"/>
                  </a:lnTo>
                  <a:lnTo>
                    <a:pt x="3666742" y="257791"/>
                  </a:lnTo>
                  <a:lnTo>
                    <a:pt x="3928652" y="322239"/>
                  </a:lnTo>
                  <a:lnTo>
                    <a:pt x="4190563" y="300757"/>
                  </a:lnTo>
                  <a:lnTo>
                    <a:pt x="4452473" y="300757"/>
                  </a:lnTo>
                  <a:lnTo>
                    <a:pt x="4714383" y="279274"/>
                  </a:lnTo>
                  <a:lnTo>
                    <a:pt x="4976293" y="257791"/>
                  </a:lnTo>
                  <a:lnTo>
                    <a:pt x="5238203" y="257791"/>
                  </a:lnTo>
                  <a:lnTo>
                    <a:pt x="5500114" y="236309"/>
                  </a:lnTo>
                  <a:lnTo>
                    <a:pt x="5762024" y="236309"/>
                  </a:lnTo>
                  <a:lnTo>
                    <a:pt x="6023934" y="214826"/>
                  </a:lnTo>
                  <a:lnTo>
                    <a:pt x="6285844" y="42965"/>
                  </a:lnTo>
                  <a:lnTo>
                    <a:pt x="6547754" y="0"/>
                  </a:lnTo>
                </a:path>
              </a:pathLst>
            </a:custGeom>
            <a:ln w="27101" cap="flat">
              <a:solidFill>
                <a:srgbClr val="3283FE">
                  <a:alpha val="100000"/>
                </a:srgbClr>
              </a:solidFill>
              <a:prstDash val="solid"/>
              <a:round/>
            </a:ln>
          </p:spPr>
          <p:txBody>
            <a:bodyPr/>
            <a:lstStyle/>
            <a:p/>
          </p:txBody>
        </p:sp>
        <p:sp>
          <p:nvSpPr>
            <p:cNvPr id="54" name="pl54"/>
            <p:cNvSpPr/>
            <p:nvPr/>
          </p:nvSpPr>
          <p:spPr>
            <a:xfrm>
              <a:off x="7302150" y="3202324"/>
              <a:ext cx="785730" cy="945237"/>
            </a:xfrm>
            <a:custGeom>
              <a:avLst/>
              <a:pathLst>
                <a:path w="785730" h="945237">
                  <a:moveTo>
                    <a:pt x="0" y="945237"/>
                  </a:moveTo>
                  <a:lnTo>
                    <a:pt x="261910" y="451135"/>
                  </a:lnTo>
                  <a:lnTo>
                    <a:pt x="523820" y="42965"/>
                  </a:lnTo>
                  <a:lnTo>
                    <a:pt x="785730" y="0"/>
                  </a:lnTo>
                </a:path>
              </a:pathLst>
            </a:custGeom>
            <a:ln w="27101" cap="flat">
              <a:solidFill>
                <a:srgbClr val="FFA500">
                  <a:alpha val="100000"/>
                </a:srgbClr>
              </a:solidFill>
              <a:prstDash val="solid"/>
              <a:round/>
            </a:ln>
          </p:spPr>
          <p:txBody>
            <a:bodyPr/>
            <a:lstStyle/>
            <a:p/>
          </p:txBody>
        </p:sp>
        <p:sp>
          <p:nvSpPr>
            <p:cNvPr id="55" name="tx55"/>
            <p:cNvSpPr/>
            <p:nvPr/>
          </p:nvSpPr>
          <p:spPr>
            <a:xfrm>
              <a:off x="1469787" y="31283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42</a:t>
              </a:r>
            </a:p>
          </p:txBody>
        </p:sp>
        <p:sp>
          <p:nvSpPr>
            <p:cNvPr id="56" name="tx56"/>
            <p:cNvSpPr/>
            <p:nvPr/>
          </p:nvSpPr>
          <p:spPr>
            <a:xfrm>
              <a:off x="2779338"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57" name="tx57"/>
            <p:cNvSpPr/>
            <p:nvPr/>
          </p:nvSpPr>
          <p:spPr>
            <a:xfrm>
              <a:off x="4088889"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58" name="tx58"/>
            <p:cNvSpPr/>
            <p:nvPr/>
          </p:nvSpPr>
          <p:spPr>
            <a:xfrm>
              <a:off x="5398440"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59" name="tx59"/>
            <p:cNvSpPr/>
            <p:nvPr/>
          </p:nvSpPr>
          <p:spPr>
            <a:xfrm>
              <a:off x="6446081"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0" name="tx60"/>
            <p:cNvSpPr/>
            <p:nvPr/>
          </p:nvSpPr>
          <p:spPr>
            <a:xfrm>
              <a:off x="6707991"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1" name="tx61"/>
            <p:cNvSpPr/>
            <p:nvPr/>
          </p:nvSpPr>
          <p:spPr>
            <a:xfrm>
              <a:off x="6969901"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2" name="tx62"/>
            <p:cNvSpPr/>
            <p:nvPr/>
          </p:nvSpPr>
          <p:spPr>
            <a:xfrm>
              <a:off x="723181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3" name="tx63"/>
            <p:cNvSpPr/>
            <p:nvPr/>
          </p:nvSpPr>
          <p:spPr>
            <a:xfrm>
              <a:off x="7266981" y="420895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a:t>
              </a:r>
            </a:p>
          </p:txBody>
        </p:sp>
        <p:sp>
          <p:nvSpPr>
            <p:cNvPr id="64" name="tx64"/>
            <p:cNvSpPr/>
            <p:nvPr/>
          </p:nvSpPr>
          <p:spPr>
            <a:xfrm>
              <a:off x="749372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5" name="tx65"/>
            <p:cNvSpPr/>
            <p:nvPr/>
          </p:nvSpPr>
          <p:spPr>
            <a:xfrm>
              <a:off x="7493722"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66" name="tx66"/>
            <p:cNvSpPr/>
            <p:nvPr/>
          </p:nvSpPr>
          <p:spPr>
            <a:xfrm>
              <a:off x="7755632"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7" name="tx67"/>
            <p:cNvSpPr/>
            <p:nvPr/>
          </p:nvSpPr>
          <p:spPr>
            <a:xfrm>
              <a:off x="7755632"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68" name="tx68"/>
            <p:cNvSpPr/>
            <p:nvPr/>
          </p:nvSpPr>
          <p:spPr>
            <a:xfrm>
              <a:off x="8017542"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9" name="tx69"/>
            <p:cNvSpPr/>
            <p:nvPr/>
          </p:nvSpPr>
          <p:spPr>
            <a:xfrm>
              <a:off x="801754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0" name="tx70"/>
            <p:cNvSpPr/>
            <p:nvPr/>
          </p:nvSpPr>
          <p:spPr>
            <a:xfrm>
              <a:off x="1449691" y="40255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71" name="tx71"/>
            <p:cNvSpPr/>
            <p:nvPr/>
          </p:nvSpPr>
          <p:spPr>
            <a:xfrm>
              <a:off x="2759242" y="40411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72" name="tx72"/>
            <p:cNvSpPr/>
            <p:nvPr/>
          </p:nvSpPr>
          <p:spPr>
            <a:xfrm>
              <a:off x="4068793" y="40464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73" name="tx73"/>
            <p:cNvSpPr/>
            <p:nvPr/>
          </p:nvSpPr>
          <p:spPr>
            <a:xfrm>
              <a:off x="5378344" y="400212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4" name="tx74"/>
            <p:cNvSpPr/>
            <p:nvPr/>
          </p:nvSpPr>
          <p:spPr>
            <a:xfrm>
              <a:off x="6425984" y="400249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5" name="tx75"/>
            <p:cNvSpPr/>
            <p:nvPr/>
          </p:nvSpPr>
          <p:spPr>
            <a:xfrm>
              <a:off x="6687895" y="39987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76" name="tx76"/>
            <p:cNvSpPr/>
            <p:nvPr/>
          </p:nvSpPr>
          <p:spPr>
            <a:xfrm>
              <a:off x="6949805" y="40003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77" name="tx77"/>
            <p:cNvSpPr/>
            <p:nvPr/>
          </p:nvSpPr>
          <p:spPr>
            <a:xfrm>
              <a:off x="7211715" y="39989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78" name="tx78"/>
            <p:cNvSpPr/>
            <p:nvPr/>
          </p:nvSpPr>
          <p:spPr>
            <a:xfrm>
              <a:off x="7473625" y="40021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9" name="tx79"/>
            <p:cNvSpPr/>
            <p:nvPr/>
          </p:nvSpPr>
          <p:spPr>
            <a:xfrm>
              <a:off x="7735535" y="40279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80" name="tx80"/>
            <p:cNvSpPr/>
            <p:nvPr/>
          </p:nvSpPr>
          <p:spPr>
            <a:xfrm>
              <a:off x="7997446" y="40343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1" name="tx81"/>
            <p:cNvSpPr/>
            <p:nvPr/>
          </p:nvSpPr>
          <p:spPr>
            <a:xfrm>
              <a:off x="7211715" y="3676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2" name="tx82"/>
            <p:cNvSpPr/>
            <p:nvPr/>
          </p:nvSpPr>
          <p:spPr>
            <a:xfrm>
              <a:off x="7473625" y="37515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3" name="tx83"/>
            <p:cNvSpPr/>
            <p:nvPr/>
          </p:nvSpPr>
          <p:spPr>
            <a:xfrm>
              <a:off x="7765680" y="38421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4" name="tx84"/>
            <p:cNvSpPr/>
            <p:nvPr/>
          </p:nvSpPr>
          <p:spPr>
            <a:xfrm>
              <a:off x="8027590" y="38522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86" name="tx86"/>
            <p:cNvSpPr/>
            <p:nvPr/>
          </p:nvSpPr>
          <p:spPr>
            <a:xfrm>
              <a:off x="7482669" y="360729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324</a:t>
              </a:r>
            </a:p>
          </p:txBody>
        </p:sp>
        <p:sp>
          <p:nvSpPr>
            <p:cNvPr id="87" name="tx87"/>
            <p:cNvSpPr/>
            <p:nvPr/>
          </p:nvSpPr>
          <p:spPr>
            <a:xfrm>
              <a:off x="7744579" y="373264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88" name="tx88"/>
            <p:cNvSpPr/>
            <p:nvPr/>
          </p:nvSpPr>
          <p:spPr>
            <a:xfrm>
              <a:off x="8006489" y="37416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237</a:t>
              </a:r>
            </a:p>
          </p:txBody>
        </p:sp>
        <p:sp>
          <p:nvSpPr>
            <p:cNvPr id="89" name="tx8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694200" y="33915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1" name="tx91"/>
            <p:cNvSpPr/>
            <p:nvPr/>
          </p:nvSpPr>
          <p:spPr>
            <a:xfrm>
              <a:off x="577692" y="262311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2" name="tx92"/>
            <p:cNvSpPr/>
            <p:nvPr/>
          </p:nvSpPr>
          <p:spPr>
            <a:xfrm>
              <a:off x="577692" y="185472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3" name="tx9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0" name="tx110"/>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1" name="pl11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2" name="pl11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3" name="tx11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744786" y="5080163"/>
              <a:ext cx="201456" cy="201456"/>
            </a:xfrm>
            <a:prstGeom prst="rect">
              <a:avLst/>
            </a:prstGeom>
            <a:solidFill>
              <a:srgbClr val="E2231A">
                <a:alpha val="90196"/>
              </a:srgbClr>
            </a:solidFill>
          </p:spPr>
          <p:txBody>
            <a:bodyPr/>
            <a:lstStyle/>
            <a:p/>
          </p:txBody>
        </p:sp>
        <p:sp>
          <p:nvSpPr>
            <p:cNvPr id="116" name="rc116"/>
            <p:cNvSpPr/>
            <p:nvPr/>
          </p:nvSpPr>
          <p:spPr>
            <a:xfrm>
              <a:off x="5708946" y="5080163"/>
              <a:ext cx="201456" cy="201456"/>
            </a:xfrm>
            <a:prstGeom prst="rect">
              <a:avLst/>
            </a:prstGeom>
            <a:solidFill>
              <a:srgbClr val="B3B3B3">
                <a:alpha val="90196"/>
              </a:srgbClr>
            </a:solidFill>
          </p:spPr>
          <p:txBody>
            <a:bodyPr/>
            <a:lstStyle/>
            <a:p/>
          </p:txBody>
        </p:sp>
        <p:sp>
          <p:nvSpPr>
            <p:cNvPr id="117" name="tx11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1083092"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0" name="tx120"/>
            <p:cNvSpPr/>
            <p:nvPr/>
          </p:nvSpPr>
          <p:spPr>
            <a:xfrm>
              <a:off x="1083092"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2000-2025</a:t>
              </a:r>
            </a:p>
          </p:txBody>
        </p:sp>
        <p:sp>
          <p:nvSpPr>
            <p:cNvPr id="121" name="pl121"/>
            <p:cNvSpPr/>
            <p:nvPr/>
          </p:nvSpPr>
          <p:spPr>
            <a:xfrm>
              <a:off x="2118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109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034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2959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884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7" name="pl127"/>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47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072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997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921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846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422266" y="5840557"/>
              <a:ext cx="6175767" cy="124062"/>
            </a:xfrm>
            <a:prstGeom prst="rect">
              <a:avLst/>
            </a:prstGeom>
            <a:solidFill>
              <a:srgbClr val="E2231A">
                <a:alpha val="90196"/>
              </a:srgbClr>
            </a:solidFill>
          </p:spPr>
          <p:txBody>
            <a:bodyPr/>
            <a:lstStyle/>
            <a:p/>
          </p:txBody>
        </p:sp>
        <p:sp>
          <p:nvSpPr>
            <p:cNvPr id="136" name="rc136"/>
            <p:cNvSpPr/>
            <p:nvPr/>
          </p:nvSpPr>
          <p:spPr>
            <a:xfrm>
              <a:off x="1422266" y="5685479"/>
              <a:ext cx="5204288" cy="124062"/>
            </a:xfrm>
            <a:prstGeom prst="rect">
              <a:avLst/>
            </a:prstGeom>
            <a:solidFill>
              <a:srgbClr val="E2231A">
                <a:alpha val="90196"/>
              </a:srgbClr>
            </a:solidFill>
          </p:spPr>
          <p:txBody>
            <a:bodyPr/>
            <a:lstStyle/>
            <a:p/>
          </p:txBody>
        </p:sp>
        <p:sp>
          <p:nvSpPr>
            <p:cNvPr id="137" name="rc137"/>
            <p:cNvSpPr/>
            <p:nvPr/>
          </p:nvSpPr>
          <p:spPr>
            <a:xfrm>
              <a:off x="1422266" y="5530401"/>
              <a:ext cx="4975086" cy="124062"/>
            </a:xfrm>
            <a:prstGeom prst="rect">
              <a:avLst/>
            </a:prstGeom>
            <a:solidFill>
              <a:srgbClr val="E2231A">
                <a:alpha val="90196"/>
              </a:srgbClr>
            </a:solidFill>
          </p:spPr>
          <p:txBody>
            <a:bodyPr/>
            <a:lstStyle/>
            <a:p/>
          </p:txBody>
        </p:sp>
        <p:sp>
          <p:nvSpPr>
            <p:cNvPr id="138" name="rc138"/>
            <p:cNvSpPr/>
            <p:nvPr/>
          </p:nvSpPr>
          <p:spPr>
            <a:xfrm>
              <a:off x="6626554" y="5685479"/>
              <a:ext cx="1579185" cy="124062"/>
            </a:xfrm>
            <a:prstGeom prst="rect">
              <a:avLst/>
            </a:prstGeom>
            <a:solidFill>
              <a:srgbClr val="B3B3B3">
                <a:alpha val="90196"/>
              </a:srgbClr>
            </a:solidFill>
          </p:spPr>
          <p:txBody>
            <a:bodyPr/>
            <a:lstStyle/>
            <a:p/>
          </p:txBody>
        </p:sp>
        <p:sp>
          <p:nvSpPr>
            <p:cNvPr id="139" name="rc139"/>
            <p:cNvSpPr/>
            <p:nvPr/>
          </p:nvSpPr>
          <p:spPr>
            <a:xfrm>
              <a:off x="6397352" y="5530401"/>
              <a:ext cx="1622519" cy="124062"/>
            </a:xfrm>
            <a:prstGeom prst="rect">
              <a:avLst/>
            </a:prstGeom>
            <a:solidFill>
              <a:srgbClr val="B3B3B3">
                <a:alpha val="90196"/>
              </a:srgbClr>
            </a:solidFill>
          </p:spPr>
          <p:txBody>
            <a:bodyPr/>
            <a:lstStyle/>
            <a:p/>
          </p:txBody>
        </p:sp>
        <p:sp>
          <p:nvSpPr>
            <p:cNvPr id="140" name="tx140"/>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243.6</a:t>
              </a:r>
            </a:p>
          </p:txBody>
        </p:sp>
        <p:sp>
          <p:nvSpPr>
            <p:cNvPr id="141" name="tx141"/>
            <p:cNvSpPr/>
            <p:nvPr/>
          </p:nvSpPr>
          <p:spPr>
            <a:xfrm>
              <a:off x="8164552"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236.9</a:t>
              </a:r>
            </a:p>
          </p:txBody>
        </p:sp>
        <p:sp>
          <p:nvSpPr>
            <p:cNvPr id="142" name="tx142"/>
            <p:cNvSpPr/>
            <p:nvPr/>
          </p:nvSpPr>
          <p:spPr>
            <a:xfrm>
              <a:off x="436546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221.8</a:t>
              </a:r>
            </a:p>
          </p:txBody>
        </p:sp>
        <p:sp>
          <p:nvSpPr>
            <p:cNvPr id="143" name="tx143"/>
            <p:cNvSpPr/>
            <p:nvPr/>
          </p:nvSpPr>
          <p:spPr>
            <a:xfrm>
              <a:off x="3879729"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186.9</a:t>
              </a:r>
            </a:p>
          </p:txBody>
        </p:sp>
        <p:sp>
          <p:nvSpPr>
            <p:cNvPr id="144" name="tx144"/>
            <p:cNvSpPr/>
            <p:nvPr/>
          </p:nvSpPr>
          <p:spPr>
            <a:xfrm>
              <a:off x="376512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178.6</a:t>
              </a:r>
            </a:p>
          </p:txBody>
        </p:sp>
        <p:sp>
          <p:nvSpPr>
            <p:cNvPr id="145" name="tx145"/>
            <p:cNvSpPr/>
            <p:nvPr/>
          </p:nvSpPr>
          <p:spPr>
            <a:xfrm>
              <a:off x="730362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46" name="tx146"/>
            <p:cNvSpPr/>
            <p:nvPr/>
          </p:nvSpPr>
          <p:spPr>
            <a:xfrm>
              <a:off x="709608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58.3</a:t>
              </a:r>
            </a:p>
          </p:txBody>
        </p:sp>
        <p:sp>
          <p:nvSpPr>
            <p:cNvPr id="147" name="tx14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269046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2" name="tx152"/>
            <p:cNvSpPr/>
            <p:nvPr/>
          </p:nvSpPr>
          <p:spPr>
            <a:xfrm>
              <a:off x="404409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3" name="tx153"/>
            <p:cNvSpPr/>
            <p:nvPr/>
          </p:nvSpPr>
          <p:spPr>
            <a:xfrm>
              <a:off x="543657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4" name="tx154"/>
            <p:cNvSpPr/>
            <p:nvPr/>
          </p:nvSpPr>
          <p:spPr>
            <a:xfrm>
              <a:off x="682906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5" name="tx155"/>
            <p:cNvSpPr/>
            <p:nvPr/>
          </p:nvSpPr>
          <p:spPr>
            <a:xfrm>
              <a:off x="822154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56" name="tx156"/>
            <p:cNvSpPr/>
            <p:nvPr/>
          </p:nvSpPr>
          <p:spPr>
            <a:xfrm>
              <a:off x="3377712"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7" name="tx157"/>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8" name="tx158"/>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atteint 62 %. Ce chiffre est supérieur à celui de 2019, où la couverture vaccinale était de 50 %.
179 000 enfants n’ont pas reçu leur première dose de vaccin contre la rougeole dans le cadre du calendrier de vaccination systématique.
La deuxième dose de vaccin contre la rougeole (MCV2) est généralement administrée aux enfants âgés de 18 mois à 5 ans. La couverture vaccinale pour la MCV2 a atteint 47 % en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La couverture vaccinale contre la rougeole (MCV1) est passée de 60 % en 2024 à 62 % en 2025, un chiffre inférieur au seuil de 95 % nécessaire pour prévenir les épidémies, laissant ainsi 179 000 enfants sans aucune protection contre la rougeole. La couverture vaccinale de la deuxième campagne de vaccination contre la rougeole (MCV2) est passée de 45 % en 2024 à 47 % en 2025, un chiffre inférieur à l'objectif de 90 % fixé par l'IA2030.</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61005"/>
              <a:ext cx="3397293" cy="419741"/>
            </a:xfrm>
            <a:custGeom>
              <a:avLst/>
              <a:pathLst>
                <a:path w="3397293" h="419741">
                  <a:moveTo>
                    <a:pt x="0" y="419741"/>
                  </a:moveTo>
                  <a:lnTo>
                    <a:pt x="135891" y="377767"/>
                  </a:lnTo>
                  <a:lnTo>
                    <a:pt x="271783" y="335793"/>
                  </a:lnTo>
                  <a:lnTo>
                    <a:pt x="407675" y="293819"/>
                  </a:lnTo>
                  <a:lnTo>
                    <a:pt x="543566" y="251845"/>
                  </a:lnTo>
                  <a:lnTo>
                    <a:pt x="679458" y="230858"/>
                  </a:lnTo>
                  <a:lnTo>
                    <a:pt x="815350" y="230858"/>
                  </a:lnTo>
                  <a:lnTo>
                    <a:pt x="951242" y="104935"/>
                  </a:lnTo>
                  <a:lnTo>
                    <a:pt x="1087133" y="146909"/>
                  </a:lnTo>
                  <a:lnTo>
                    <a:pt x="1223025" y="188883"/>
                  </a:lnTo>
                  <a:lnTo>
                    <a:pt x="1358917" y="83948"/>
                  </a:lnTo>
                  <a:lnTo>
                    <a:pt x="1494809" y="0"/>
                  </a:lnTo>
                  <a:lnTo>
                    <a:pt x="1630700" y="83948"/>
                  </a:lnTo>
                  <a:lnTo>
                    <a:pt x="1766592" y="167896"/>
                  </a:lnTo>
                  <a:lnTo>
                    <a:pt x="1902484" y="251845"/>
                  </a:lnTo>
                  <a:lnTo>
                    <a:pt x="2038375" y="314806"/>
                  </a:lnTo>
                  <a:lnTo>
                    <a:pt x="2174267" y="293819"/>
                  </a:lnTo>
                  <a:lnTo>
                    <a:pt x="2310159" y="293819"/>
                  </a:lnTo>
                  <a:lnTo>
                    <a:pt x="2446051" y="272832"/>
                  </a:lnTo>
                  <a:lnTo>
                    <a:pt x="2581942" y="251845"/>
                  </a:lnTo>
                  <a:lnTo>
                    <a:pt x="2717834" y="251845"/>
                  </a:lnTo>
                  <a:lnTo>
                    <a:pt x="2853726" y="230858"/>
                  </a:lnTo>
                  <a:lnTo>
                    <a:pt x="2989618" y="230858"/>
                  </a:lnTo>
                  <a:lnTo>
                    <a:pt x="3125509" y="209870"/>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35083"/>
              <a:ext cx="3397293" cy="566651"/>
            </a:xfrm>
            <a:custGeom>
              <a:avLst/>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61005"/>
              <a:ext cx="3397293" cy="419741"/>
            </a:xfrm>
            <a:custGeom>
              <a:avLst/>
              <a:pathLst>
                <a:path w="3397293" h="419741">
                  <a:moveTo>
                    <a:pt x="0" y="419741"/>
                  </a:moveTo>
                  <a:lnTo>
                    <a:pt x="135891" y="377767"/>
                  </a:lnTo>
                  <a:lnTo>
                    <a:pt x="271783" y="335793"/>
                  </a:lnTo>
                  <a:lnTo>
                    <a:pt x="407675" y="293819"/>
                  </a:lnTo>
                  <a:lnTo>
                    <a:pt x="543566" y="251845"/>
                  </a:lnTo>
                  <a:lnTo>
                    <a:pt x="679458" y="230858"/>
                  </a:lnTo>
                  <a:lnTo>
                    <a:pt x="815350" y="230858"/>
                  </a:lnTo>
                  <a:lnTo>
                    <a:pt x="951242" y="104935"/>
                  </a:lnTo>
                  <a:lnTo>
                    <a:pt x="1087133" y="146909"/>
                  </a:lnTo>
                  <a:lnTo>
                    <a:pt x="1223025" y="188883"/>
                  </a:lnTo>
                  <a:lnTo>
                    <a:pt x="1358917" y="83948"/>
                  </a:lnTo>
                  <a:lnTo>
                    <a:pt x="1494809" y="0"/>
                  </a:lnTo>
                  <a:lnTo>
                    <a:pt x="1630700" y="83948"/>
                  </a:lnTo>
                  <a:lnTo>
                    <a:pt x="1766592" y="167896"/>
                  </a:lnTo>
                  <a:lnTo>
                    <a:pt x="1902484" y="251845"/>
                  </a:lnTo>
                  <a:lnTo>
                    <a:pt x="2038375" y="314806"/>
                  </a:lnTo>
                  <a:lnTo>
                    <a:pt x="2174267" y="293819"/>
                  </a:lnTo>
                  <a:lnTo>
                    <a:pt x="2310159" y="293819"/>
                  </a:lnTo>
                  <a:lnTo>
                    <a:pt x="2446051" y="272832"/>
                  </a:lnTo>
                  <a:lnTo>
                    <a:pt x="2581942" y="251845"/>
                  </a:lnTo>
                  <a:lnTo>
                    <a:pt x="2717834" y="251845"/>
                  </a:lnTo>
                  <a:lnTo>
                    <a:pt x="2853726" y="230858"/>
                  </a:lnTo>
                  <a:lnTo>
                    <a:pt x="2989618" y="230858"/>
                  </a:lnTo>
                  <a:lnTo>
                    <a:pt x="3125509" y="209870"/>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259225"/>
            </a:xfrm>
            <a:custGeom>
              <a:avLst/>
              <a:pathLst>
                <a:path w="0" h="1259225">
                  <a:moveTo>
                    <a:pt x="0" y="0"/>
                  </a:moveTo>
                  <a:lnTo>
                    <a:pt x="0" y="12592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70341"/>
            </a:xfrm>
            <a:custGeom>
              <a:avLst/>
              <a:pathLst>
                <a:path w="0" h="1070341">
                  <a:moveTo>
                    <a:pt x="0" y="0"/>
                  </a:moveTo>
                  <a:lnTo>
                    <a:pt x="0" y="10703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923432"/>
            </a:xfrm>
            <a:custGeom>
              <a:avLst/>
              <a:pathLst>
                <a:path w="0" h="923432">
                  <a:moveTo>
                    <a:pt x="0" y="0"/>
                  </a:moveTo>
                  <a:lnTo>
                    <a:pt x="0" y="92343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154290"/>
            </a:xfrm>
            <a:custGeom>
              <a:avLst/>
              <a:pathLst>
                <a:path w="0" h="1154290">
                  <a:moveTo>
                    <a:pt x="0" y="0"/>
                  </a:moveTo>
                  <a:lnTo>
                    <a:pt x="0" y="115429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91328"/>
            </a:xfrm>
            <a:custGeom>
              <a:avLst/>
              <a:pathLst>
                <a:path w="0" h="1091328">
                  <a:moveTo>
                    <a:pt x="0" y="0"/>
                  </a:moveTo>
                  <a:lnTo>
                    <a:pt x="0" y="10913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881457"/>
            </a:xfrm>
            <a:custGeom>
              <a:avLst/>
              <a:pathLst>
                <a:path w="0" h="881457">
                  <a:moveTo>
                    <a:pt x="0" y="0"/>
                  </a:moveTo>
                  <a:lnTo>
                    <a:pt x="0" y="88145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839483"/>
            </a:xfrm>
            <a:custGeom>
              <a:avLst/>
              <a:pathLst>
                <a:path w="0" h="839483">
                  <a:moveTo>
                    <a:pt x="0" y="0"/>
                  </a:moveTo>
                  <a:lnTo>
                    <a:pt x="0" y="839483"/>
                  </a:lnTo>
                </a:path>
              </a:pathLst>
            </a:custGeom>
            <a:ln w="13550" cap="flat">
              <a:solidFill>
                <a:srgbClr val="0058AB">
                  <a:alpha val="100000"/>
                </a:srgbClr>
              </a:solidFill>
              <a:prstDash val="dot"/>
              <a:round/>
            </a:ln>
          </p:spPr>
          <p:txBody>
            <a:bodyPr/>
            <a:lstStyle/>
            <a:p/>
          </p:txBody>
        </p:sp>
        <p:sp>
          <p:nvSpPr>
            <p:cNvPr id="32" name="pl32"/>
            <p:cNvSpPr/>
            <p:nvPr/>
          </p:nvSpPr>
          <p:spPr>
            <a:xfrm>
              <a:off x="1120965" y="2661005"/>
              <a:ext cx="3397293" cy="419741"/>
            </a:xfrm>
            <a:custGeom>
              <a:avLst/>
              <a:pathLst>
                <a:path w="3397293" h="419741">
                  <a:moveTo>
                    <a:pt x="0" y="419741"/>
                  </a:moveTo>
                  <a:lnTo>
                    <a:pt x="135891" y="377767"/>
                  </a:lnTo>
                  <a:lnTo>
                    <a:pt x="271783" y="335793"/>
                  </a:lnTo>
                  <a:lnTo>
                    <a:pt x="407675" y="293819"/>
                  </a:lnTo>
                  <a:lnTo>
                    <a:pt x="543566" y="251845"/>
                  </a:lnTo>
                  <a:lnTo>
                    <a:pt x="679458" y="230858"/>
                  </a:lnTo>
                  <a:lnTo>
                    <a:pt x="815350" y="230858"/>
                  </a:lnTo>
                  <a:lnTo>
                    <a:pt x="951242" y="104935"/>
                  </a:lnTo>
                  <a:lnTo>
                    <a:pt x="1087133" y="146909"/>
                  </a:lnTo>
                  <a:lnTo>
                    <a:pt x="1223025" y="188883"/>
                  </a:lnTo>
                  <a:lnTo>
                    <a:pt x="1358917" y="83948"/>
                  </a:lnTo>
                  <a:lnTo>
                    <a:pt x="1494809" y="0"/>
                  </a:lnTo>
                  <a:lnTo>
                    <a:pt x="1630700" y="83948"/>
                  </a:lnTo>
                  <a:lnTo>
                    <a:pt x="1766592" y="167896"/>
                  </a:lnTo>
                  <a:lnTo>
                    <a:pt x="1902484" y="251845"/>
                  </a:lnTo>
                  <a:lnTo>
                    <a:pt x="2038375" y="314806"/>
                  </a:lnTo>
                  <a:lnTo>
                    <a:pt x="2174267" y="293819"/>
                  </a:lnTo>
                  <a:lnTo>
                    <a:pt x="2310159" y="293819"/>
                  </a:lnTo>
                  <a:lnTo>
                    <a:pt x="2446051" y="272832"/>
                  </a:lnTo>
                  <a:lnTo>
                    <a:pt x="2581942" y="251845"/>
                  </a:lnTo>
                  <a:lnTo>
                    <a:pt x="2717834" y="251845"/>
                  </a:lnTo>
                  <a:lnTo>
                    <a:pt x="2853726" y="230858"/>
                  </a:lnTo>
                  <a:lnTo>
                    <a:pt x="2989618" y="230858"/>
                  </a:lnTo>
                  <a:lnTo>
                    <a:pt x="3125509" y="209870"/>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6" name="tx36"/>
            <p:cNvSpPr/>
            <p:nvPr/>
          </p:nvSpPr>
          <p:spPr>
            <a:xfrm>
              <a:off x="3099051" y="16927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31913" y="1414185"/>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Guinée, 2000-2025</a:t>
              </a:r>
            </a:p>
          </p:txBody>
        </p:sp>
        <p:sp>
          <p:nvSpPr>
            <p:cNvPr id="63" name="pl63"/>
            <p:cNvSpPr/>
            <p:nvPr/>
          </p:nvSpPr>
          <p:spPr>
            <a:xfrm>
              <a:off x="5267799" y="4010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31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52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72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93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705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915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124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3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54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37614"/>
              <a:ext cx="3397293" cy="958106"/>
            </a:xfrm>
            <a:custGeom>
              <a:avLst/>
              <a:pathLst>
                <a:path w="3397293" h="958106">
                  <a:moveTo>
                    <a:pt x="0" y="958106"/>
                  </a:moveTo>
                  <a:lnTo>
                    <a:pt x="135891" y="862295"/>
                  </a:lnTo>
                  <a:lnTo>
                    <a:pt x="271783" y="766485"/>
                  </a:lnTo>
                  <a:lnTo>
                    <a:pt x="407675" y="670674"/>
                  </a:lnTo>
                  <a:lnTo>
                    <a:pt x="543566" y="574863"/>
                  </a:lnTo>
                  <a:lnTo>
                    <a:pt x="679458" y="526958"/>
                  </a:lnTo>
                  <a:lnTo>
                    <a:pt x="815350" y="526958"/>
                  </a:lnTo>
                  <a:lnTo>
                    <a:pt x="951242" y="239526"/>
                  </a:lnTo>
                  <a:lnTo>
                    <a:pt x="1087133" y="335337"/>
                  </a:lnTo>
                  <a:lnTo>
                    <a:pt x="1223025" y="431147"/>
                  </a:lnTo>
                  <a:lnTo>
                    <a:pt x="1358917" y="191621"/>
                  </a:lnTo>
                  <a:lnTo>
                    <a:pt x="1494809" y="0"/>
                  </a:lnTo>
                  <a:lnTo>
                    <a:pt x="1630700" y="191621"/>
                  </a:lnTo>
                  <a:lnTo>
                    <a:pt x="1766592" y="383242"/>
                  </a:lnTo>
                  <a:lnTo>
                    <a:pt x="1902484" y="574863"/>
                  </a:lnTo>
                  <a:lnTo>
                    <a:pt x="2038375" y="718579"/>
                  </a:lnTo>
                  <a:lnTo>
                    <a:pt x="2174267" y="670674"/>
                  </a:lnTo>
                  <a:lnTo>
                    <a:pt x="2310159" y="670674"/>
                  </a:lnTo>
                  <a:lnTo>
                    <a:pt x="2446051" y="622769"/>
                  </a:lnTo>
                  <a:lnTo>
                    <a:pt x="2581942" y="574863"/>
                  </a:lnTo>
                  <a:lnTo>
                    <a:pt x="2717834" y="574863"/>
                  </a:lnTo>
                  <a:lnTo>
                    <a:pt x="2853726" y="526958"/>
                  </a:lnTo>
                  <a:lnTo>
                    <a:pt x="2989618" y="526958"/>
                  </a:lnTo>
                  <a:lnTo>
                    <a:pt x="3125509" y="479053"/>
                  </a:lnTo>
                  <a:lnTo>
                    <a:pt x="3261401" y="9581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12478"/>
              <a:ext cx="3397293" cy="718579"/>
            </a:xfrm>
            <a:custGeom>
              <a:avLst/>
              <a:pathLst>
                <a:path w="3397293" h="718579">
                  <a:moveTo>
                    <a:pt x="0" y="718579"/>
                  </a:moveTo>
                  <a:lnTo>
                    <a:pt x="135891" y="670674"/>
                  </a:lnTo>
                  <a:lnTo>
                    <a:pt x="271783" y="670674"/>
                  </a:lnTo>
                  <a:lnTo>
                    <a:pt x="407675" y="622769"/>
                  </a:lnTo>
                  <a:lnTo>
                    <a:pt x="543566" y="526958"/>
                  </a:lnTo>
                  <a:lnTo>
                    <a:pt x="679458" y="431147"/>
                  </a:lnTo>
                  <a:lnTo>
                    <a:pt x="815350" y="335337"/>
                  </a:lnTo>
                  <a:lnTo>
                    <a:pt x="951242" y="335337"/>
                  </a:lnTo>
                  <a:lnTo>
                    <a:pt x="1087133" y="239526"/>
                  </a:lnTo>
                  <a:lnTo>
                    <a:pt x="1223025" y="143715"/>
                  </a:lnTo>
                  <a:lnTo>
                    <a:pt x="1358917" y="95810"/>
                  </a:lnTo>
                  <a:lnTo>
                    <a:pt x="1494809" y="95810"/>
                  </a:lnTo>
                  <a:lnTo>
                    <a:pt x="1630700" y="95810"/>
                  </a:lnTo>
                  <a:lnTo>
                    <a:pt x="1766592" y="95810"/>
                  </a:lnTo>
                  <a:lnTo>
                    <a:pt x="1902484" y="95810"/>
                  </a:lnTo>
                  <a:lnTo>
                    <a:pt x="2038375" y="95810"/>
                  </a:lnTo>
                  <a:lnTo>
                    <a:pt x="2174267" y="47905"/>
                  </a:lnTo>
                  <a:lnTo>
                    <a:pt x="2310159" y="47905"/>
                  </a:lnTo>
                  <a:lnTo>
                    <a:pt x="2446051" y="0"/>
                  </a:lnTo>
                  <a:lnTo>
                    <a:pt x="2581942" y="0"/>
                  </a:lnTo>
                  <a:lnTo>
                    <a:pt x="2717834" y="143715"/>
                  </a:lnTo>
                  <a:lnTo>
                    <a:pt x="2853726" y="239526"/>
                  </a:lnTo>
                  <a:lnTo>
                    <a:pt x="2989618" y="143715"/>
                  </a:lnTo>
                  <a:lnTo>
                    <a:pt x="3125509" y="143715"/>
                  </a:lnTo>
                  <a:lnTo>
                    <a:pt x="3261401" y="95810"/>
                  </a:lnTo>
                  <a:lnTo>
                    <a:pt x="3397293" y="95810"/>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68762"/>
              <a:ext cx="3397293" cy="1293443"/>
            </a:xfrm>
            <a:custGeom>
              <a:avLst/>
              <a:pathLst>
                <a:path w="3397293" h="1293443">
                  <a:moveTo>
                    <a:pt x="0" y="1293443"/>
                  </a:moveTo>
                  <a:lnTo>
                    <a:pt x="135891" y="1197633"/>
                  </a:lnTo>
                  <a:lnTo>
                    <a:pt x="271783" y="1149727"/>
                  </a:lnTo>
                  <a:lnTo>
                    <a:pt x="407675" y="958106"/>
                  </a:lnTo>
                  <a:lnTo>
                    <a:pt x="543566" y="766485"/>
                  </a:lnTo>
                  <a:lnTo>
                    <a:pt x="679458" y="574863"/>
                  </a:lnTo>
                  <a:lnTo>
                    <a:pt x="815350" y="479053"/>
                  </a:lnTo>
                  <a:lnTo>
                    <a:pt x="951242" y="479053"/>
                  </a:lnTo>
                  <a:lnTo>
                    <a:pt x="1087133" y="287431"/>
                  </a:lnTo>
                  <a:lnTo>
                    <a:pt x="1223025" y="0"/>
                  </a:lnTo>
                  <a:lnTo>
                    <a:pt x="1358917" y="143715"/>
                  </a:lnTo>
                  <a:lnTo>
                    <a:pt x="1494809" y="287431"/>
                  </a:lnTo>
                  <a:lnTo>
                    <a:pt x="1630700" y="335337"/>
                  </a:lnTo>
                  <a:lnTo>
                    <a:pt x="1766592" y="335337"/>
                  </a:lnTo>
                  <a:lnTo>
                    <a:pt x="1902484" y="383242"/>
                  </a:lnTo>
                  <a:lnTo>
                    <a:pt x="2038375" y="383242"/>
                  </a:lnTo>
                  <a:lnTo>
                    <a:pt x="2174267" y="287431"/>
                  </a:lnTo>
                  <a:lnTo>
                    <a:pt x="2310159" y="191621"/>
                  </a:lnTo>
                  <a:lnTo>
                    <a:pt x="2446051" y="191621"/>
                  </a:lnTo>
                  <a:lnTo>
                    <a:pt x="2581942" y="143715"/>
                  </a:lnTo>
                  <a:lnTo>
                    <a:pt x="2717834" y="191621"/>
                  </a:lnTo>
                  <a:lnTo>
                    <a:pt x="2853726" y="383242"/>
                  </a:lnTo>
                  <a:lnTo>
                    <a:pt x="2989618" y="383242"/>
                  </a:lnTo>
                  <a:lnTo>
                    <a:pt x="3125509" y="287431"/>
                  </a:lnTo>
                  <a:lnTo>
                    <a:pt x="3261401" y="143715"/>
                  </a:lnTo>
                  <a:lnTo>
                    <a:pt x="3397293" y="19162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124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37614"/>
              <a:ext cx="3397293" cy="958106"/>
            </a:xfrm>
            <a:custGeom>
              <a:avLst/>
              <a:pathLst>
                <a:path w="3397293" h="958106">
                  <a:moveTo>
                    <a:pt x="0" y="958106"/>
                  </a:moveTo>
                  <a:lnTo>
                    <a:pt x="135891" y="862295"/>
                  </a:lnTo>
                  <a:lnTo>
                    <a:pt x="271783" y="766485"/>
                  </a:lnTo>
                  <a:lnTo>
                    <a:pt x="407675" y="670674"/>
                  </a:lnTo>
                  <a:lnTo>
                    <a:pt x="543566" y="574863"/>
                  </a:lnTo>
                  <a:lnTo>
                    <a:pt x="679458" y="526958"/>
                  </a:lnTo>
                  <a:lnTo>
                    <a:pt x="815350" y="526958"/>
                  </a:lnTo>
                  <a:lnTo>
                    <a:pt x="951242" y="239526"/>
                  </a:lnTo>
                  <a:lnTo>
                    <a:pt x="1087133" y="335337"/>
                  </a:lnTo>
                  <a:lnTo>
                    <a:pt x="1223025" y="431147"/>
                  </a:lnTo>
                  <a:lnTo>
                    <a:pt x="1358917" y="191621"/>
                  </a:lnTo>
                  <a:lnTo>
                    <a:pt x="1494809" y="0"/>
                  </a:lnTo>
                  <a:lnTo>
                    <a:pt x="1630700" y="191621"/>
                  </a:lnTo>
                  <a:lnTo>
                    <a:pt x="1766592" y="383242"/>
                  </a:lnTo>
                  <a:lnTo>
                    <a:pt x="1902484" y="574863"/>
                  </a:lnTo>
                  <a:lnTo>
                    <a:pt x="2038375" y="718579"/>
                  </a:lnTo>
                  <a:lnTo>
                    <a:pt x="2174267" y="670674"/>
                  </a:lnTo>
                  <a:lnTo>
                    <a:pt x="2310159" y="670674"/>
                  </a:lnTo>
                  <a:lnTo>
                    <a:pt x="2446051" y="622769"/>
                  </a:lnTo>
                  <a:lnTo>
                    <a:pt x="2581942" y="574863"/>
                  </a:lnTo>
                  <a:lnTo>
                    <a:pt x="2717834" y="574863"/>
                  </a:lnTo>
                  <a:lnTo>
                    <a:pt x="2853726" y="526958"/>
                  </a:lnTo>
                  <a:lnTo>
                    <a:pt x="2989618" y="526958"/>
                  </a:lnTo>
                  <a:lnTo>
                    <a:pt x="3125509" y="479053"/>
                  </a:lnTo>
                  <a:lnTo>
                    <a:pt x="3261401" y="9581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60965"/>
              <a:ext cx="0" cy="1034755"/>
            </a:xfrm>
            <a:custGeom>
              <a:avLst/>
              <a:pathLst>
                <a:path w="0" h="1034755">
                  <a:moveTo>
                    <a:pt x="0" y="103475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60965"/>
              <a:ext cx="0" cy="603607"/>
            </a:xfrm>
            <a:custGeom>
              <a:avLst/>
              <a:pathLst>
                <a:path w="0" h="603607">
                  <a:moveTo>
                    <a:pt x="0" y="6036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60965"/>
              <a:ext cx="0" cy="268269"/>
            </a:xfrm>
            <a:custGeom>
              <a:avLst/>
              <a:pathLst>
                <a:path w="0" h="268269">
                  <a:moveTo>
                    <a:pt x="0" y="26826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60965"/>
              <a:ext cx="0" cy="795228"/>
            </a:xfrm>
            <a:custGeom>
              <a:avLst/>
              <a:pathLst>
                <a:path w="0" h="795228">
                  <a:moveTo>
                    <a:pt x="0" y="7952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60965"/>
              <a:ext cx="0" cy="651512"/>
            </a:xfrm>
            <a:custGeom>
              <a:avLst/>
              <a:pathLst>
                <a:path w="0" h="651512">
                  <a:moveTo>
                    <a:pt x="0" y="65151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60965"/>
              <a:ext cx="0" cy="172459"/>
            </a:xfrm>
            <a:custGeom>
              <a:avLst/>
              <a:pathLst>
                <a:path w="0" h="172459">
                  <a:moveTo>
                    <a:pt x="0" y="1724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60965"/>
              <a:ext cx="0" cy="76648"/>
            </a:xfrm>
            <a:custGeom>
              <a:avLst/>
              <a:pathLst>
                <a:path w="0" h="76648">
                  <a:moveTo>
                    <a:pt x="0" y="7664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37614"/>
              <a:ext cx="3397293" cy="958106"/>
            </a:xfrm>
            <a:custGeom>
              <a:avLst/>
              <a:pathLst>
                <a:path w="3397293" h="958106">
                  <a:moveTo>
                    <a:pt x="0" y="958106"/>
                  </a:moveTo>
                  <a:lnTo>
                    <a:pt x="135891" y="862295"/>
                  </a:lnTo>
                  <a:lnTo>
                    <a:pt x="271783" y="766485"/>
                  </a:lnTo>
                  <a:lnTo>
                    <a:pt x="407675" y="670674"/>
                  </a:lnTo>
                  <a:lnTo>
                    <a:pt x="543566" y="574863"/>
                  </a:lnTo>
                  <a:lnTo>
                    <a:pt x="679458" y="526958"/>
                  </a:lnTo>
                  <a:lnTo>
                    <a:pt x="815350" y="526958"/>
                  </a:lnTo>
                  <a:lnTo>
                    <a:pt x="951242" y="239526"/>
                  </a:lnTo>
                  <a:lnTo>
                    <a:pt x="1087133" y="335337"/>
                  </a:lnTo>
                  <a:lnTo>
                    <a:pt x="1223025" y="431147"/>
                  </a:lnTo>
                  <a:lnTo>
                    <a:pt x="1358917" y="191621"/>
                  </a:lnTo>
                  <a:lnTo>
                    <a:pt x="1494809" y="0"/>
                  </a:lnTo>
                  <a:lnTo>
                    <a:pt x="1630700" y="191621"/>
                  </a:lnTo>
                  <a:lnTo>
                    <a:pt x="1766592" y="383242"/>
                  </a:lnTo>
                  <a:lnTo>
                    <a:pt x="1902484" y="574863"/>
                  </a:lnTo>
                  <a:lnTo>
                    <a:pt x="2038375" y="718579"/>
                  </a:lnTo>
                  <a:lnTo>
                    <a:pt x="2174267" y="670674"/>
                  </a:lnTo>
                  <a:lnTo>
                    <a:pt x="2310159" y="670674"/>
                  </a:lnTo>
                  <a:lnTo>
                    <a:pt x="2446051" y="622769"/>
                  </a:lnTo>
                  <a:lnTo>
                    <a:pt x="2581942" y="574863"/>
                  </a:lnTo>
                  <a:lnTo>
                    <a:pt x="2717834" y="574863"/>
                  </a:lnTo>
                  <a:lnTo>
                    <a:pt x="2853726" y="526958"/>
                  </a:lnTo>
                  <a:lnTo>
                    <a:pt x="2989618" y="526958"/>
                  </a:lnTo>
                  <a:lnTo>
                    <a:pt x="3125509" y="479053"/>
                  </a:lnTo>
                  <a:lnTo>
                    <a:pt x="3261401" y="9581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0136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86977" y="21026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101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27845" y="21013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2101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101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774667" y="2102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28691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212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7184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394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603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81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802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4546"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3658"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611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1645" y="488683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0" name="tx120"/>
            <p:cNvSpPr/>
            <p:nvPr/>
          </p:nvSpPr>
          <p:spPr>
            <a:xfrm>
              <a:off x="709075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3212" y="488683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4259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934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4425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9508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4591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800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1883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6966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2050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72498"/>
              <a:ext cx="7321564" cy="110182"/>
            </a:xfrm>
            <a:prstGeom prst="rect">
              <a:avLst/>
            </a:prstGeom>
            <a:solidFill>
              <a:srgbClr val="E2231A">
                <a:alpha val="80000"/>
              </a:srgbClr>
            </a:solidFill>
          </p:spPr>
          <p:txBody>
            <a:bodyPr/>
            <a:lstStyle/>
            <a:p/>
          </p:txBody>
        </p:sp>
        <p:sp>
          <p:nvSpPr>
            <p:cNvPr id="137" name="rc137"/>
            <p:cNvSpPr/>
            <p:nvPr/>
          </p:nvSpPr>
          <p:spPr>
            <a:xfrm>
              <a:off x="1317178" y="5634770"/>
              <a:ext cx="6169846" cy="110182"/>
            </a:xfrm>
            <a:prstGeom prst="rect">
              <a:avLst/>
            </a:prstGeom>
            <a:solidFill>
              <a:srgbClr val="E2231A">
                <a:alpha val="80000"/>
              </a:srgbClr>
            </a:solidFill>
          </p:spPr>
          <p:txBody>
            <a:bodyPr/>
            <a:lstStyle/>
            <a:p/>
          </p:txBody>
        </p:sp>
        <p:sp>
          <p:nvSpPr>
            <p:cNvPr id="138" name="rc138"/>
            <p:cNvSpPr/>
            <p:nvPr/>
          </p:nvSpPr>
          <p:spPr>
            <a:xfrm>
              <a:off x="1317178" y="5497042"/>
              <a:ext cx="5898119" cy="110182"/>
            </a:xfrm>
            <a:prstGeom prst="rect">
              <a:avLst/>
            </a:prstGeom>
            <a:solidFill>
              <a:srgbClr val="E2231A">
                <a:alpha val="80000"/>
              </a:srgbClr>
            </a:solidFill>
          </p:spPr>
          <p:txBody>
            <a:bodyPr/>
            <a:lstStyle/>
            <a:p/>
          </p:txBody>
        </p:sp>
        <p:sp>
          <p:nvSpPr>
            <p:cNvPr id="139" name="tx139"/>
            <p:cNvSpPr/>
            <p:nvPr/>
          </p:nvSpPr>
          <p:spPr>
            <a:xfrm>
              <a:off x="8129330"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0" name="tx140"/>
            <p:cNvSpPr/>
            <p:nvPr/>
          </p:nvSpPr>
          <p:spPr>
            <a:xfrm>
              <a:off x="6977611"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187,000</a:t>
              </a:r>
            </a:p>
          </p:txBody>
        </p:sp>
        <p:sp>
          <p:nvSpPr>
            <p:cNvPr id="141" name="tx141"/>
            <p:cNvSpPr/>
            <p:nvPr/>
          </p:nvSpPr>
          <p:spPr>
            <a:xfrm>
              <a:off x="6705885"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42" name="tx14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072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411385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764689"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741552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51" name="tx151"/>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2" name="tx152"/>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en Guinée (62 %) était inférieure de 22 points de pourcentage à la moyenne mondiale (84 %) et de 2 points de pourcentage à la moyenne de l’ensemble des pays de l’ WCAR e (64 %).
La couverture vaccinale nationale contre le MCV1 était supérieure de 12 points de pourcentage à celle de 2019 (50 %).
Cela correspond à 179 000 enfants non vaccinés en 2025, contre 222 000 enfants non vaccinés en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vaccin MCV1 en Guinée s'élevait à 62 %, soit 12 points de pourcentage de plus qu'en 2019, mais inférieur aux moyennes mondiales et régionales.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la Guinée occupait la 7e place sur 24 pays en termes de couverture vaccinale la plus faible contre le MCV1 (sur la base de classements ex æquo).
La Guinée figurait parmi les 10 pays comptant le plus grand nombre d'enfants non vaccinés (9e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Guinée figurait parmi les pays affichant la couverture vaccinale la plus élevée, mais elle figurait également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8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64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220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7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3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92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49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305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980784"/>
              <a:ext cx="238662" cy="327237"/>
            </a:xfrm>
            <a:prstGeom prst="rect">
              <a:avLst/>
            </a:prstGeom>
            <a:solidFill>
              <a:srgbClr val="80BD41">
                <a:alpha val="100000"/>
              </a:srgbClr>
            </a:solidFill>
          </p:spPr>
          <p:txBody>
            <a:bodyPr/>
            <a:lstStyle/>
            <a:p/>
          </p:txBody>
        </p:sp>
        <p:sp>
          <p:nvSpPr>
            <p:cNvPr id="26" name="rc26"/>
            <p:cNvSpPr/>
            <p:nvPr/>
          </p:nvSpPr>
          <p:spPr>
            <a:xfrm>
              <a:off x="1333322" y="3528871"/>
              <a:ext cx="238662" cy="451912"/>
            </a:xfrm>
            <a:prstGeom prst="rect">
              <a:avLst/>
            </a:prstGeom>
            <a:solidFill>
              <a:srgbClr val="E2231A">
                <a:alpha val="100000"/>
              </a:srgbClr>
            </a:solidFill>
          </p:spPr>
          <p:txBody>
            <a:bodyPr/>
            <a:lstStyle/>
            <a:p/>
          </p:txBody>
        </p:sp>
        <p:sp>
          <p:nvSpPr>
            <p:cNvPr id="27" name="rc27"/>
            <p:cNvSpPr/>
            <p:nvPr/>
          </p:nvSpPr>
          <p:spPr>
            <a:xfrm>
              <a:off x="1598503" y="3964189"/>
              <a:ext cx="238662" cy="343832"/>
            </a:xfrm>
            <a:prstGeom prst="rect">
              <a:avLst/>
            </a:prstGeom>
            <a:solidFill>
              <a:srgbClr val="80BD41">
                <a:alpha val="100000"/>
              </a:srgbClr>
            </a:solidFill>
          </p:spPr>
          <p:txBody>
            <a:bodyPr/>
            <a:lstStyle/>
            <a:p/>
          </p:txBody>
        </p:sp>
        <p:sp>
          <p:nvSpPr>
            <p:cNvPr id="28" name="rc28"/>
            <p:cNvSpPr/>
            <p:nvPr/>
          </p:nvSpPr>
          <p:spPr>
            <a:xfrm>
              <a:off x="1598503" y="3526589"/>
              <a:ext cx="238662" cy="437600"/>
            </a:xfrm>
            <a:prstGeom prst="rect">
              <a:avLst/>
            </a:prstGeom>
            <a:solidFill>
              <a:srgbClr val="E2231A">
                <a:alpha val="100000"/>
              </a:srgbClr>
            </a:solidFill>
          </p:spPr>
          <p:txBody>
            <a:bodyPr/>
            <a:lstStyle/>
            <a:p/>
          </p:txBody>
        </p:sp>
        <p:sp>
          <p:nvSpPr>
            <p:cNvPr id="29" name="rc29"/>
            <p:cNvSpPr/>
            <p:nvPr/>
          </p:nvSpPr>
          <p:spPr>
            <a:xfrm>
              <a:off x="1863684" y="3948925"/>
              <a:ext cx="238662" cy="359095"/>
            </a:xfrm>
            <a:prstGeom prst="rect">
              <a:avLst/>
            </a:prstGeom>
            <a:solidFill>
              <a:srgbClr val="80BD41">
                <a:alpha val="100000"/>
              </a:srgbClr>
            </a:solidFill>
          </p:spPr>
          <p:txBody>
            <a:bodyPr/>
            <a:lstStyle/>
            <a:p/>
          </p:txBody>
        </p:sp>
        <p:sp>
          <p:nvSpPr>
            <p:cNvPr id="30" name="rc30"/>
            <p:cNvSpPr/>
            <p:nvPr/>
          </p:nvSpPr>
          <p:spPr>
            <a:xfrm>
              <a:off x="1863684" y="3527373"/>
              <a:ext cx="238662" cy="421552"/>
            </a:xfrm>
            <a:prstGeom prst="rect">
              <a:avLst/>
            </a:prstGeom>
            <a:solidFill>
              <a:srgbClr val="E2231A">
                <a:alpha val="100000"/>
              </a:srgbClr>
            </a:solidFill>
          </p:spPr>
          <p:txBody>
            <a:bodyPr/>
            <a:lstStyle/>
            <a:p/>
          </p:txBody>
        </p:sp>
        <p:sp>
          <p:nvSpPr>
            <p:cNvPr id="31" name="rc31"/>
            <p:cNvSpPr/>
            <p:nvPr/>
          </p:nvSpPr>
          <p:spPr>
            <a:xfrm>
              <a:off x="2128865" y="3926957"/>
              <a:ext cx="238662" cy="381063"/>
            </a:xfrm>
            <a:prstGeom prst="rect">
              <a:avLst/>
            </a:prstGeom>
            <a:solidFill>
              <a:srgbClr val="80BD41">
                <a:alpha val="100000"/>
              </a:srgbClr>
            </a:solidFill>
          </p:spPr>
          <p:txBody>
            <a:bodyPr/>
            <a:lstStyle/>
            <a:p/>
          </p:txBody>
        </p:sp>
        <p:sp>
          <p:nvSpPr>
            <p:cNvPr id="32" name="rc32"/>
            <p:cNvSpPr/>
            <p:nvPr/>
          </p:nvSpPr>
          <p:spPr>
            <a:xfrm>
              <a:off x="2128865" y="3514154"/>
              <a:ext cx="238662" cy="412803"/>
            </a:xfrm>
            <a:prstGeom prst="rect">
              <a:avLst/>
            </a:prstGeom>
            <a:solidFill>
              <a:srgbClr val="E2231A">
                <a:alpha val="100000"/>
              </a:srgbClr>
            </a:solidFill>
          </p:spPr>
          <p:txBody>
            <a:bodyPr/>
            <a:lstStyle/>
            <a:p/>
          </p:txBody>
        </p:sp>
        <p:sp>
          <p:nvSpPr>
            <p:cNvPr id="33" name="rc33"/>
            <p:cNvSpPr/>
            <p:nvPr/>
          </p:nvSpPr>
          <p:spPr>
            <a:xfrm>
              <a:off x="2394045" y="3902446"/>
              <a:ext cx="238662" cy="405575"/>
            </a:xfrm>
            <a:prstGeom prst="rect">
              <a:avLst/>
            </a:prstGeom>
            <a:solidFill>
              <a:srgbClr val="80BD41">
                <a:alpha val="100000"/>
              </a:srgbClr>
            </a:solidFill>
          </p:spPr>
          <p:txBody>
            <a:bodyPr/>
            <a:lstStyle/>
            <a:p/>
          </p:txBody>
        </p:sp>
        <p:sp>
          <p:nvSpPr>
            <p:cNvPr id="34" name="rc34"/>
            <p:cNvSpPr/>
            <p:nvPr/>
          </p:nvSpPr>
          <p:spPr>
            <a:xfrm>
              <a:off x="2394045" y="3496870"/>
              <a:ext cx="238662" cy="405575"/>
            </a:xfrm>
            <a:prstGeom prst="rect">
              <a:avLst/>
            </a:prstGeom>
            <a:solidFill>
              <a:srgbClr val="E2231A">
                <a:alpha val="100000"/>
              </a:srgbClr>
            </a:solidFill>
          </p:spPr>
          <p:txBody>
            <a:bodyPr/>
            <a:lstStyle/>
            <a:p/>
          </p:txBody>
        </p:sp>
        <p:sp>
          <p:nvSpPr>
            <p:cNvPr id="35" name="rc35"/>
            <p:cNvSpPr/>
            <p:nvPr/>
          </p:nvSpPr>
          <p:spPr>
            <a:xfrm>
              <a:off x="2659226" y="3883758"/>
              <a:ext cx="238662" cy="424262"/>
            </a:xfrm>
            <a:prstGeom prst="rect">
              <a:avLst/>
            </a:prstGeom>
            <a:solidFill>
              <a:srgbClr val="80BD41">
                <a:alpha val="100000"/>
              </a:srgbClr>
            </a:solidFill>
          </p:spPr>
          <p:txBody>
            <a:bodyPr/>
            <a:lstStyle/>
            <a:p/>
          </p:txBody>
        </p:sp>
        <p:sp>
          <p:nvSpPr>
            <p:cNvPr id="36" name="rc36"/>
            <p:cNvSpPr/>
            <p:nvPr/>
          </p:nvSpPr>
          <p:spPr>
            <a:xfrm>
              <a:off x="2659226" y="3476114"/>
              <a:ext cx="238662" cy="407644"/>
            </a:xfrm>
            <a:prstGeom prst="rect">
              <a:avLst/>
            </a:prstGeom>
            <a:solidFill>
              <a:srgbClr val="E2231A">
                <a:alpha val="100000"/>
              </a:srgbClr>
            </a:solidFill>
          </p:spPr>
          <p:txBody>
            <a:bodyPr/>
            <a:lstStyle/>
            <a:p/>
          </p:txBody>
        </p:sp>
        <p:sp>
          <p:nvSpPr>
            <p:cNvPr id="37" name="rc37"/>
            <p:cNvSpPr/>
            <p:nvPr/>
          </p:nvSpPr>
          <p:spPr>
            <a:xfrm>
              <a:off x="2924407" y="3875461"/>
              <a:ext cx="238662" cy="432560"/>
            </a:xfrm>
            <a:prstGeom prst="rect">
              <a:avLst/>
            </a:prstGeom>
            <a:solidFill>
              <a:srgbClr val="80BD41">
                <a:alpha val="100000"/>
              </a:srgbClr>
            </a:solidFill>
          </p:spPr>
          <p:txBody>
            <a:bodyPr/>
            <a:lstStyle/>
            <a:p/>
          </p:txBody>
        </p:sp>
        <p:sp>
          <p:nvSpPr>
            <p:cNvPr id="38" name="rc38"/>
            <p:cNvSpPr/>
            <p:nvPr/>
          </p:nvSpPr>
          <p:spPr>
            <a:xfrm>
              <a:off x="2924407" y="3459876"/>
              <a:ext cx="238662" cy="415584"/>
            </a:xfrm>
            <a:prstGeom prst="rect">
              <a:avLst/>
            </a:prstGeom>
            <a:solidFill>
              <a:srgbClr val="E2231A">
                <a:alpha val="100000"/>
              </a:srgbClr>
            </a:solidFill>
          </p:spPr>
          <p:txBody>
            <a:bodyPr/>
            <a:lstStyle/>
            <a:p/>
          </p:txBody>
        </p:sp>
        <p:sp>
          <p:nvSpPr>
            <p:cNvPr id="39" name="rc39"/>
            <p:cNvSpPr/>
            <p:nvPr/>
          </p:nvSpPr>
          <p:spPr>
            <a:xfrm>
              <a:off x="3189588" y="3814027"/>
              <a:ext cx="238662" cy="493994"/>
            </a:xfrm>
            <a:prstGeom prst="rect">
              <a:avLst/>
            </a:prstGeom>
            <a:solidFill>
              <a:srgbClr val="80BD41">
                <a:alpha val="100000"/>
              </a:srgbClr>
            </a:solidFill>
          </p:spPr>
          <p:txBody>
            <a:bodyPr/>
            <a:lstStyle/>
            <a:p/>
          </p:txBody>
        </p:sp>
        <p:sp>
          <p:nvSpPr>
            <p:cNvPr id="40" name="rc40"/>
            <p:cNvSpPr/>
            <p:nvPr/>
          </p:nvSpPr>
          <p:spPr>
            <a:xfrm>
              <a:off x="3189588" y="3441356"/>
              <a:ext cx="238662" cy="372671"/>
            </a:xfrm>
            <a:prstGeom prst="rect">
              <a:avLst/>
            </a:prstGeom>
            <a:solidFill>
              <a:srgbClr val="E2231A">
                <a:alpha val="100000"/>
              </a:srgbClr>
            </a:solidFill>
          </p:spPr>
          <p:txBody>
            <a:bodyPr/>
            <a:lstStyle/>
            <a:p/>
          </p:txBody>
        </p:sp>
        <p:sp>
          <p:nvSpPr>
            <p:cNvPr id="41" name="rc41"/>
            <p:cNvSpPr/>
            <p:nvPr/>
          </p:nvSpPr>
          <p:spPr>
            <a:xfrm>
              <a:off x="3454768" y="3820779"/>
              <a:ext cx="238662" cy="487242"/>
            </a:xfrm>
            <a:prstGeom prst="rect">
              <a:avLst/>
            </a:prstGeom>
            <a:solidFill>
              <a:srgbClr val="80BD41">
                <a:alpha val="100000"/>
              </a:srgbClr>
            </a:solidFill>
          </p:spPr>
          <p:txBody>
            <a:bodyPr/>
            <a:lstStyle/>
            <a:p/>
          </p:txBody>
        </p:sp>
        <p:sp>
          <p:nvSpPr>
            <p:cNvPr id="42" name="rc42"/>
            <p:cNvSpPr/>
            <p:nvPr/>
          </p:nvSpPr>
          <p:spPr>
            <a:xfrm>
              <a:off x="3454768" y="3422122"/>
              <a:ext cx="238662" cy="398657"/>
            </a:xfrm>
            <a:prstGeom prst="rect">
              <a:avLst/>
            </a:prstGeom>
            <a:solidFill>
              <a:srgbClr val="E2231A">
                <a:alpha val="100000"/>
              </a:srgbClr>
            </a:solidFill>
          </p:spPr>
          <p:txBody>
            <a:bodyPr/>
            <a:lstStyle/>
            <a:p/>
          </p:txBody>
        </p:sp>
        <p:sp>
          <p:nvSpPr>
            <p:cNvPr id="43" name="rc43"/>
            <p:cNvSpPr/>
            <p:nvPr/>
          </p:nvSpPr>
          <p:spPr>
            <a:xfrm>
              <a:off x="3719949" y="3828339"/>
              <a:ext cx="238662" cy="479681"/>
            </a:xfrm>
            <a:prstGeom prst="rect">
              <a:avLst/>
            </a:prstGeom>
            <a:solidFill>
              <a:srgbClr val="80BD41">
                <a:alpha val="100000"/>
              </a:srgbClr>
            </a:solidFill>
          </p:spPr>
          <p:txBody>
            <a:bodyPr/>
            <a:lstStyle/>
            <a:p/>
          </p:txBody>
        </p:sp>
        <p:sp>
          <p:nvSpPr>
            <p:cNvPr id="44" name="rc44"/>
            <p:cNvSpPr/>
            <p:nvPr/>
          </p:nvSpPr>
          <p:spPr>
            <a:xfrm>
              <a:off x="3719949" y="3402959"/>
              <a:ext cx="238662" cy="425380"/>
            </a:xfrm>
            <a:prstGeom prst="rect">
              <a:avLst/>
            </a:prstGeom>
            <a:solidFill>
              <a:srgbClr val="E2231A">
                <a:alpha val="100000"/>
              </a:srgbClr>
            </a:solidFill>
          </p:spPr>
          <p:txBody>
            <a:bodyPr/>
            <a:lstStyle/>
            <a:p/>
          </p:txBody>
        </p:sp>
        <p:sp>
          <p:nvSpPr>
            <p:cNvPr id="45" name="rc45"/>
            <p:cNvSpPr/>
            <p:nvPr/>
          </p:nvSpPr>
          <p:spPr>
            <a:xfrm>
              <a:off x="3985130" y="3773562"/>
              <a:ext cx="238662" cy="534459"/>
            </a:xfrm>
            <a:prstGeom prst="rect">
              <a:avLst/>
            </a:prstGeom>
            <a:solidFill>
              <a:srgbClr val="80BD41">
                <a:alpha val="100000"/>
              </a:srgbClr>
            </a:solidFill>
          </p:spPr>
          <p:txBody>
            <a:bodyPr/>
            <a:lstStyle/>
            <a:p/>
          </p:txBody>
        </p:sp>
        <p:sp>
          <p:nvSpPr>
            <p:cNvPr id="46" name="rc46"/>
            <p:cNvSpPr/>
            <p:nvPr/>
          </p:nvSpPr>
          <p:spPr>
            <a:xfrm>
              <a:off x="3985130" y="3386554"/>
              <a:ext cx="238662" cy="387007"/>
            </a:xfrm>
            <a:prstGeom prst="rect">
              <a:avLst/>
            </a:prstGeom>
            <a:solidFill>
              <a:srgbClr val="E2231A">
                <a:alpha val="100000"/>
              </a:srgbClr>
            </a:solidFill>
          </p:spPr>
          <p:txBody>
            <a:bodyPr/>
            <a:lstStyle/>
            <a:p/>
          </p:txBody>
        </p:sp>
        <p:sp>
          <p:nvSpPr>
            <p:cNvPr id="47" name="rc47"/>
            <p:cNvSpPr/>
            <p:nvPr/>
          </p:nvSpPr>
          <p:spPr>
            <a:xfrm>
              <a:off x="4250311" y="3728913"/>
              <a:ext cx="238662" cy="579108"/>
            </a:xfrm>
            <a:prstGeom prst="rect">
              <a:avLst/>
            </a:prstGeom>
            <a:solidFill>
              <a:srgbClr val="80BD41">
                <a:alpha val="100000"/>
              </a:srgbClr>
            </a:solidFill>
          </p:spPr>
          <p:txBody>
            <a:bodyPr/>
            <a:lstStyle/>
            <a:p/>
          </p:txBody>
        </p:sp>
        <p:sp>
          <p:nvSpPr>
            <p:cNvPr id="48" name="rc48"/>
            <p:cNvSpPr/>
            <p:nvPr/>
          </p:nvSpPr>
          <p:spPr>
            <a:xfrm>
              <a:off x="4250311" y="3373978"/>
              <a:ext cx="238662" cy="354935"/>
            </a:xfrm>
            <a:prstGeom prst="rect">
              <a:avLst/>
            </a:prstGeom>
            <a:solidFill>
              <a:srgbClr val="E2231A">
                <a:alpha val="100000"/>
              </a:srgbClr>
            </a:solidFill>
          </p:spPr>
          <p:txBody>
            <a:bodyPr/>
            <a:lstStyle/>
            <a:p/>
          </p:txBody>
        </p:sp>
        <p:sp>
          <p:nvSpPr>
            <p:cNvPr id="49" name="rc49"/>
            <p:cNvSpPr/>
            <p:nvPr/>
          </p:nvSpPr>
          <p:spPr>
            <a:xfrm>
              <a:off x="4515492" y="3759083"/>
              <a:ext cx="238662" cy="548938"/>
            </a:xfrm>
            <a:prstGeom prst="rect">
              <a:avLst/>
            </a:prstGeom>
            <a:solidFill>
              <a:srgbClr val="80BD41">
                <a:alpha val="100000"/>
              </a:srgbClr>
            </a:solidFill>
          </p:spPr>
          <p:txBody>
            <a:bodyPr/>
            <a:lstStyle/>
            <a:p/>
          </p:txBody>
        </p:sp>
        <p:sp>
          <p:nvSpPr>
            <p:cNvPr id="50" name="rc50"/>
            <p:cNvSpPr/>
            <p:nvPr/>
          </p:nvSpPr>
          <p:spPr>
            <a:xfrm>
              <a:off x="4515492" y="3361567"/>
              <a:ext cx="238662" cy="397515"/>
            </a:xfrm>
            <a:prstGeom prst="rect">
              <a:avLst/>
            </a:prstGeom>
            <a:solidFill>
              <a:srgbClr val="E2231A">
                <a:alpha val="100000"/>
              </a:srgbClr>
            </a:solidFill>
          </p:spPr>
          <p:txBody>
            <a:bodyPr/>
            <a:lstStyle/>
            <a:p/>
          </p:txBody>
        </p:sp>
        <p:sp>
          <p:nvSpPr>
            <p:cNvPr id="51" name="rc51"/>
            <p:cNvSpPr/>
            <p:nvPr/>
          </p:nvSpPr>
          <p:spPr>
            <a:xfrm>
              <a:off x="4780672" y="3788279"/>
              <a:ext cx="238662" cy="519742"/>
            </a:xfrm>
            <a:prstGeom prst="rect">
              <a:avLst/>
            </a:prstGeom>
            <a:solidFill>
              <a:srgbClr val="80BD41">
                <a:alpha val="100000"/>
              </a:srgbClr>
            </a:solidFill>
          </p:spPr>
          <p:txBody>
            <a:bodyPr/>
            <a:lstStyle/>
            <a:p/>
          </p:txBody>
        </p:sp>
        <p:sp>
          <p:nvSpPr>
            <p:cNvPr id="52" name="rc52"/>
            <p:cNvSpPr/>
            <p:nvPr/>
          </p:nvSpPr>
          <p:spPr>
            <a:xfrm>
              <a:off x="4780672" y="3345543"/>
              <a:ext cx="238662" cy="442735"/>
            </a:xfrm>
            <a:prstGeom prst="rect">
              <a:avLst/>
            </a:prstGeom>
            <a:solidFill>
              <a:srgbClr val="E2231A">
                <a:alpha val="100000"/>
              </a:srgbClr>
            </a:solidFill>
          </p:spPr>
          <p:txBody>
            <a:bodyPr/>
            <a:lstStyle/>
            <a:p/>
          </p:txBody>
        </p:sp>
        <p:sp>
          <p:nvSpPr>
            <p:cNvPr id="53" name="rc53"/>
            <p:cNvSpPr/>
            <p:nvPr/>
          </p:nvSpPr>
          <p:spPr>
            <a:xfrm>
              <a:off x="5045853" y="3818734"/>
              <a:ext cx="238662" cy="489286"/>
            </a:xfrm>
            <a:prstGeom prst="rect">
              <a:avLst/>
            </a:prstGeom>
            <a:solidFill>
              <a:srgbClr val="80BD41">
                <a:alpha val="100000"/>
              </a:srgbClr>
            </a:solidFill>
          </p:spPr>
          <p:txBody>
            <a:bodyPr/>
            <a:lstStyle/>
            <a:p/>
          </p:txBody>
        </p:sp>
        <p:sp>
          <p:nvSpPr>
            <p:cNvPr id="54" name="rc54"/>
            <p:cNvSpPr/>
            <p:nvPr/>
          </p:nvSpPr>
          <p:spPr>
            <a:xfrm>
              <a:off x="5045853" y="3329471"/>
              <a:ext cx="238662" cy="489263"/>
            </a:xfrm>
            <a:prstGeom prst="rect">
              <a:avLst/>
            </a:prstGeom>
            <a:solidFill>
              <a:srgbClr val="E2231A">
                <a:alpha val="100000"/>
              </a:srgbClr>
            </a:solidFill>
          </p:spPr>
          <p:txBody>
            <a:bodyPr/>
            <a:lstStyle/>
            <a:p/>
          </p:txBody>
        </p:sp>
        <p:sp>
          <p:nvSpPr>
            <p:cNvPr id="55" name="rc55"/>
            <p:cNvSpPr/>
            <p:nvPr/>
          </p:nvSpPr>
          <p:spPr>
            <a:xfrm>
              <a:off x="5311034" y="3839466"/>
              <a:ext cx="238662" cy="468555"/>
            </a:xfrm>
            <a:prstGeom prst="rect">
              <a:avLst/>
            </a:prstGeom>
            <a:solidFill>
              <a:srgbClr val="80BD41">
                <a:alpha val="100000"/>
              </a:srgbClr>
            </a:solidFill>
          </p:spPr>
          <p:txBody>
            <a:bodyPr/>
            <a:lstStyle/>
            <a:p/>
          </p:txBody>
        </p:sp>
        <p:sp>
          <p:nvSpPr>
            <p:cNvPr id="56" name="rc56"/>
            <p:cNvSpPr/>
            <p:nvPr/>
          </p:nvSpPr>
          <p:spPr>
            <a:xfrm>
              <a:off x="5311034" y="3311093"/>
              <a:ext cx="238662" cy="528372"/>
            </a:xfrm>
            <a:prstGeom prst="rect">
              <a:avLst/>
            </a:prstGeom>
            <a:solidFill>
              <a:srgbClr val="E2231A">
                <a:alpha val="100000"/>
              </a:srgbClr>
            </a:solidFill>
          </p:spPr>
          <p:txBody>
            <a:bodyPr/>
            <a:lstStyle/>
            <a:p/>
          </p:txBody>
        </p:sp>
        <p:sp>
          <p:nvSpPr>
            <p:cNvPr id="57" name="rc57"/>
            <p:cNvSpPr/>
            <p:nvPr/>
          </p:nvSpPr>
          <p:spPr>
            <a:xfrm>
              <a:off x="5576215" y="3821231"/>
              <a:ext cx="238662" cy="486790"/>
            </a:xfrm>
            <a:prstGeom prst="rect">
              <a:avLst/>
            </a:prstGeom>
            <a:solidFill>
              <a:srgbClr val="80BD41">
                <a:alpha val="100000"/>
              </a:srgbClr>
            </a:solidFill>
          </p:spPr>
          <p:txBody>
            <a:bodyPr/>
            <a:lstStyle/>
            <a:p/>
          </p:txBody>
        </p:sp>
        <p:sp>
          <p:nvSpPr>
            <p:cNvPr id="58" name="rc58"/>
            <p:cNvSpPr/>
            <p:nvPr/>
          </p:nvSpPr>
          <p:spPr>
            <a:xfrm>
              <a:off x="5576215" y="3293880"/>
              <a:ext cx="238662" cy="527350"/>
            </a:xfrm>
            <a:prstGeom prst="rect">
              <a:avLst/>
            </a:prstGeom>
            <a:solidFill>
              <a:srgbClr val="E2231A">
                <a:alpha val="100000"/>
              </a:srgbClr>
            </a:solidFill>
          </p:spPr>
          <p:txBody>
            <a:bodyPr/>
            <a:lstStyle/>
            <a:p/>
          </p:txBody>
        </p:sp>
        <p:sp>
          <p:nvSpPr>
            <p:cNvPr id="59" name="rc59"/>
            <p:cNvSpPr/>
            <p:nvPr/>
          </p:nvSpPr>
          <p:spPr>
            <a:xfrm>
              <a:off x="5841395" y="3815263"/>
              <a:ext cx="238662" cy="492758"/>
            </a:xfrm>
            <a:prstGeom prst="rect">
              <a:avLst/>
            </a:prstGeom>
            <a:solidFill>
              <a:srgbClr val="80BD41">
                <a:alpha val="100000"/>
              </a:srgbClr>
            </a:solidFill>
          </p:spPr>
          <p:txBody>
            <a:bodyPr/>
            <a:lstStyle/>
            <a:p/>
          </p:txBody>
        </p:sp>
        <p:sp>
          <p:nvSpPr>
            <p:cNvPr id="60" name="rc60"/>
            <p:cNvSpPr/>
            <p:nvPr/>
          </p:nvSpPr>
          <p:spPr>
            <a:xfrm>
              <a:off x="5841395" y="3281446"/>
              <a:ext cx="238662" cy="533817"/>
            </a:xfrm>
            <a:prstGeom prst="rect">
              <a:avLst/>
            </a:prstGeom>
            <a:solidFill>
              <a:srgbClr val="E2231A">
                <a:alpha val="100000"/>
              </a:srgbClr>
            </a:solidFill>
          </p:spPr>
          <p:txBody>
            <a:bodyPr/>
            <a:lstStyle/>
            <a:p/>
          </p:txBody>
        </p:sp>
        <p:sp>
          <p:nvSpPr>
            <p:cNvPr id="61" name="rc61"/>
            <p:cNvSpPr/>
            <p:nvPr/>
          </p:nvSpPr>
          <p:spPr>
            <a:xfrm>
              <a:off x="6106576" y="3799524"/>
              <a:ext cx="238662" cy="508497"/>
            </a:xfrm>
            <a:prstGeom prst="rect">
              <a:avLst/>
            </a:prstGeom>
            <a:solidFill>
              <a:srgbClr val="80BD41">
                <a:alpha val="100000"/>
              </a:srgbClr>
            </a:solidFill>
          </p:spPr>
          <p:txBody>
            <a:bodyPr/>
            <a:lstStyle/>
            <a:p/>
          </p:txBody>
        </p:sp>
        <p:sp>
          <p:nvSpPr>
            <p:cNvPr id="62" name="rc62"/>
            <p:cNvSpPr/>
            <p:nvPr/>
          </p:nvSpPr>
          <p:spPr>
            <a:xfrm>
              <a:off x="6106576" y="3270272"/>
              <a:ext cx="238662" cy="529252"/>
            </a:xfrm>
            <a:prstGeom prst="rect">
              <a:avLst/>
            </a:prstGeom>
            <a:solidFill>
              <a:srgbClr val="E2231A">
                <a:alpha val="100000"/>
              </a:srgbClr>
            </a:solidFill>
          </p:spPr>
          <p:txBody>
            <a:bodyPr/>
            <a:lstStyle/>
            <a:p/>
          </p:txBody>
        </p:sp>
        <p:sp>
          <p:nvSpPr>
            <p:cNvPr id="63" name="rc63"/>
            <p:cNvSpPr/>
            <p:nvPr/>
          </p:nvSpPr>
          <p:spPr>
            <a:xfrm>
              <a:off x="6371757" y="3780790"/>
              <a:ext cx="238662" cy="527231"/>
            </a:xfrm>
            <a:prstGeom prst="rect">
              <a:avLst/>
            </a:prstGeom>
            <a:solidFill>
              <a:srgbClr val="80BD41">
                <a:alpha val="100000"/>
              </a:srgbClr>
            </a:solidFill>
          </p:spPr>
          <p:txBody>
            <a:bodyPr/>
            <a:lstStyle/>
            <a:p/>
          </p:txBody>
        </p:sp>
        <p:sp>
          <p:nvSpPr>
            <p:cNvPr id="64" name="rc64"/>
            <p:cNvSpPr/>
            <p:nvPr/>
          </p:nvSpPr>
          <p:spPr>
            <a:xfrm>
              <a:off x="6371757" y="3253582"/>
              <a:ext cx="238662" cy="527207"/>
            </a:xfrm>
            <a:prstGeom prst="rect">
              <a:avLst/>
            </a:prstGeom>
            <a:solidFill>
              <a:srgbClr val="E2231A">
                <a:alpha val="100000"/>
              </a:srgbClr>
            </a:solidFill>
          </p:spPr>
          <p:txBody>
            <a:bodyPr/>
            <a:lstStyle/>
            <a:p/>
          </p:txBody>
        </p:sp>
        <p:sp>
          <p:nvSpPr>
            <p:cNvPr id="65" name="rc65"/>
            <p:cNvSpPr/>
            <p:nvPr/>
          </p:nvSpPr>
          <p:spPr>
            <a:xfrm>
              <a:off x="6636938" y="3773277"/>
              <a:ext cx="238662" cy="534744"/>
            </a:xfrm>
            <a:prstGeom prst="rect">
              <a:avLst/>
            </a:prstGeom>
            <a:solidFill>
              <a:srgbClr val="80BD41">
                <a:alpha val="100000"/>
              </a:srgbClr>
            </a:solidFill>
          </p:spPr>
          <p:txBody>
            <a:bodyPr/>
            <a:lstStyle/>
            <a:p/>
          </p:txBody>
        </p:sp>
        <p:sp>
          <p:nvSpPr>
            <p:cNvPr id="66" name="rc66"/>
            <p:cNvSpPr/>
            <p:nvPr/>
          </p:nvSpPr>
          <p:spPr>
            <a:xfrm>
              <a:off x="6636938" y="3238532"/>
              <a:ext cx="238662" cy="534744"/>
            </a:xfrm>
            <a:prstGeom prst="rect">
              <a:avLst/>
            </a:prstGeom>
            <a:solidFill>
              <a:srgbClr val="E2231A">
                <a:alpha val="100000"/>
              </a:srgbClr>
            </a:solidFill>
          </p:spPr>
          <p:txBody>
            <a:bodyPr/>
            <a:lstStyle/>
            <a:p/>
          </p:txBody>
        </p:sp>
        <p:sp>
          <p:nvSpPr>
            <p:cNvPr id="67" name="rc67"/>
            <p:cNvSpPr/>
            <p:nvPr/>
          </p:nvSpPr>
          <p:spPr>
            <a:xfrm>
              <a:off x="6902119" y="3756682"/>
              <a:ext cx="238662" cy="551339"/>
            </a:xfrm>
            <a:prstGeom prst="rect">
              <a:avLst/>
            </a:prstGeom>
            <a:solidFill>
              <a:srgbClr val="80BD41">
                <a:alpha val="100000"/>
              </a:srgbClr>
            </a:solidFill>
          </p:spPr>
          <p:txBody>
            <a:bodyPr/>
            <a:lstStyle/>
            <a:p/>
          </p:txBody>
        </p:sp>
        <p:sp>
          <p:nvSpPr>
            <p:cNvPr id="68" name="rc68"/>
            <p:cNvSpPr/>
            <p:nvPr/>
          </p:nvSpPr>
          <p:spPr>
            <a:xfrm>
              <a:off x="6902119" y="3226978"/>
              <a:ext cx="238662" cy="529704"/>
            </a:xfrm>
            <a:prstGeom prst="rect">
              <a:avLst/>
            </a:prstGeom>
            <a:solidFill>
              <a:srgbClr val="E2231A">
                <a:alpha val="100000"/>
              </a:srgbClr>
            </a:solidFill>
          </p:spPr>
          <p:txBody>
            <a:bodyPr/>
            <a:lstStyle/>
            <a:p/>
          </p:txBody>
        </p:sp>
        <p:sp>
          <p:nvSpPr>
            <p:cNvPr id="69" name="rc69"/>
            <p:cNvSpPr/>
            <p:nvPr/>
          </p:nvSpPr>
          <p:spPr>
            <a:xfrm>
              <a:off x="7167299" y="3752069"/>
              <a:ext cx="238662" cy="555951"/>
            </a:xfrm>
            <a:prstGeom prst="rect">
              <a:avLst/>
            </a:prstGeom>
            <a:solidFill>
              <a:srgbClr val="80BD41">
                <a:alpha val="100000"/>
              </a:srgbClr>
            </a:solidFill>
          </p:spPr>
          <p:txBody>
            <a:bodyPr/>
            <a:lstStyle/>
            <a:p/>
          </p:txBody>
        </p:sp>
        <p:sp>
          <p:nvSpPr>
            <p:cNvPr id="70" name="rc70"/>
            <p:cNvSpPr/>
            <p:nvPr/>
          </p:nvSpPr>
          <p:spPr>
            <a:xfrm>
              <a:off x="7167299" y="3217919"/>
              <a:ext cx="238662" cy="534150"/>
            </a:xfrm>
            <a:prstGeom prst="rect">
              <a:avLst/>
            </a:prstGeom>
            <a:solidFill>
              <a:srgbClr val="E2231A">
                <a:alpha val="100000"/>
              </a:srgbClr>
            </a:solidFill>
          </p:spPr>
          <p:txBody>
            <a:bodyPr/>
            <a:lstStyle/>
            <a:p/>
          </p:txBody>
        </p:sp>
        <p:sp>
          <p:nvSpPr>
            <p:cNvPr id="71" name="rc71"/>
            <p:cNvSpPr/>
            <p:nvPr/>
          </p:nvSpPr>
          <p:spPr>
            <a:xfrm>
              <a:off x="7432480" y="3735570"/>
              <a:ext cx="238662" cy="572451"/>
            </a:xfrm>
            <a:prstGeom prst="rect">
              <a:avLst/>
            </a:prstGeom>
            <a:solidFill>
              <a:srgbClr val="80BD41">
                <a:alpha val="100000"/>
              </a:srgbClr>
            </a:solidFill>
          </p:spPr>
          <p:txBody>
            <a:bodyPr/>
            <a:lstStyle/>
            <a:p/>
          </p:txBody>
        </p:sp>
        <p:sp>
          <p:nvSpPr>
            <p:cNvPr id="72" name="rc72"/>
            <p:cNvSpPr/>
            <p:nvPr/>
          </p:nvSpPr>
          <p:spPr>
            <a:xfrm>
              <a:off x="7432480" y="3207149"/>
              <a:ext cx="238662" cy="528420"/>
            </a:xfrm>
            <a:prstGeom prst="rect">
              <a:avLst/>
            </a:prstGeom>
            <a:solidFill>
              <a:srgbClr val="E2231A">
                <a:alpha val="100000"/>
              </a:srgbClr>
            </a:solidFill>
          </p:spPr>
          <p:txBody>
            <a:bodyPr/>
            <a:lstStyle/>
            <a:p/>
          </p:txBody>
        </p:sp>
        <p:sp>
          <p:nvSpPr>
            <p:cNvPr id="73" name="rc73"/>
            <p:cNvSpPr/>
            <p:nvPr/>
          </p:nvSpPr>
          <p:spPr>
            <a:xfrm>
              <a:off x="7697661" y="3641588"/>
              <a:ext cx="238662" cy="666433"/>
            </a:xfrm>
            <a:prstGeom prst="rect">
              <a:avLst/>
            </a:prstGeom>
            <a:solidFill>
              <a:srgbClr val="80BD41">
                <a:alpha val="100000"/>
              </a:srgbClr>
            </a:solidFill>
          </p:spPr>
          <p:txBody>
            <a:bodyPr/>
            <a:lstStyle/>
            <a:p/>
          </p:txBody>
        </p:sp>
        <p:sp>
          <p:nvSpPr>
            <p:cNvPr id="74" name="rc74"/>
            <p:cNvSpPr/>
            <p:nvPr/>
          </p:nvSpPr>
          <p:spPr>
            <a:xfrm>
              <a:off x="7697661" y="3197306"/>
              <a:ext cx="238662" cy="444281"/>
            </a:xfrm>
            <a:prstGeom prst="rect">
              <a:avLst/>
            </a:prstGeom>
            <a:solidFill>
              <a:srgbClr val="E2231A">
                <a:alpha val="100000"/>
              </a:srgbClr>
            </a:solidFill>
          </p:spPr>
          <p:txBody>
            <a:bodyPr/>
            <a:lstStyle/>
            <a:p/>
          </p:txBody>
        </p:sp>
        <p:sp>
          <p:nvSpPr>
            <p:cNvPr id="75" name="rc75"/>
            <p:cNvSpPr/>
            <p:nvPr/>
          </p:nvSpPr>
          <p:spPr>
            <a:xfrm>
              <a:off x="7962842" y="3615055"/>
              <a:ext cx="238662" cy="692966"/>
            </a:xfrm>
            <a:prstGeom prst="rect">
              <a:avLst/>
            </a:prstGeom>
            <a:solidFill>
              <a:srgbClr val="80BD41">
                <a:alpha val="100000"/>
              </a:srgbClr>
            </a:solidFill>
          </p:spPr>
          <p:txBody>
            <a:bodyPr/>
            <a:lstStyle/>
            <a:p/>
          </p:txBody>
        </p:sp>
        <p:sp>
          <p:nvSpPr>
            <p:cNvPr id="76" name="rc76"/>
            <p:cNvSpPr/>
            <p:nvPr/>
          </p:nvSpPr>
          <p:spPr>
            <a:xfrm>
              <a:off x="7962842" y="3190340"/>
              <a:ext cx="238662" cy="424714"/>
            </a:xfrm>
            <a:prstGeom prst="rect">
              <a:avLst/>
            </a:prstGeom>
            <a:solidFill>
              <a:srgbClr val="E2231A">
                <a:alpha val="100000"/>
              </a:srgbClr>
            </a:solidFill>
          </p:spPr>
          <p:txBody>
            <a:bodyPr/>
            <a:lstStyle/>
            <a:p/>
          </p:txBody>
        </p:sp>
        <p:sp>
          <p:nvSpPr>
            <p:cNvPr id="77" name="pl77"/>
            <p:cNvSpPr/>
            <p:nvPr/>
          </p:nvSpPr>
          <p:spPr>
            <a:xfrm>
              <a:off x="1452654" y="2922103"/>
              <a:ext cx="6629519" cy="447070"/>
            </a:xfrm>
            <a:custGeom>
              <a:avLst/>
              <a:pathLst>
                <a:path w="6629519" h="447070">
                  <a:moveTo>
                    <a:pt x="0" y="447070"/>
                  </a:moveTo>
                  <a:lnTo>
                    <a:pt x="265180" y="402363"/>
                  </a:lnTo>
                  <a:lnTo>
                    <a:pt x="530361" y="357656"/>
                  </a:lnTo>
                  <a:lnTo>
                    <a:pt x="795542" y="312949"/>
                  </a:lnTo>
                  <a:lnTo>
                    <a:pt x="1060723" y="268242"/>
                  </a:lnTo>
                  <a:lnTo>
                    <a:pt x="1325903" y="245888"/>
                  </a:lnTo>
                  <a:lnTo>
                    <a:pt x="1591084" y="245888"/>
                  </a:lnTo>
                  <a:lnTo>
                    <a:pt x="1856265" y="111767"/>
                  </a:lnTo>
                  <a:lnTo>
                    <a:pt x="2121446" y="156474"/>
                  </a:lnTo>
                  <a:lnTo>
                    <a:pt x="2386626" y="201181"/>
                  </a:lnTo>
                  <a:lnTo>
                    <a:pt x="2651807" y="89414"/>
                  </a:lnTo>
                  <a:lnTo>
                    <a:pt x="2916988" y="0"/>
                  </a:lnTo>
                  <a:lnTo>
                    <a:pt x="3182169" y="89414"/>
                  </a:lnTo>
                  <a:lnTo>
                    <a:pt x="3447350" y="178828"/>
                  </a:lnTo>
                  <a:lnTo>
                    <a:pt x="3712530" y="268242"/>
                  </a:lnTo>
                  <a:lnTo>
                    <a:pt x="3977711" y="335302"/>
                  </a:lnTo>
                  <a:lnTo>
                    <a:pt x="4242892" y="312949"/>
                  </a:lnTo>
                  <a:lnTo>
                    <a:pt x="4508073" y="312949"/>
                  </a:lnTo>
                  <a:lnTo>
                    <a:pt x="4773253" y="290595"/>
                  </a:lnTo>
                  <a:lnTo>
                    <a:pt x="5038434" y="268242"/>
                  </a:lnTo>
                  <a:lnTo>
                    <a:pt x="5303615" y="268242"/>
                  </a:lnTo>
                  <a:lnTo>
                    <a:pt x="5568796" y="245888"/>
                  </a:lnTo>
                  <a:lnTo>
                    <a:pt x="5833977" y="245888"/>
                  </a:lnTo>
                  <a:lnTo>
                    <a:pt x="6099157" y="223535"/>
                  </a:lnTo>
                  <a:lnTo>
                    <a:pt x="6364338" y="44707"/>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537007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9" name="tx89"/>
            <p:cNvSpPr/>
            <p:nvPr/>
          </p:nvSpPr>
          <p:spPr>
            <a:xfrm>
              <a:off x="1335100" y="3392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3401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250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7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117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102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9132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81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7115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61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54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72669"/>
              <a:ext cx="0" cy="1296504"/>
            </a:xfrm>
            <a:custGeom>
              <a:avLst/>
              <a:pathLst>
                <a:path w="0" h="1296504">
                  <a:moveTo>
                    <a:pt x="0" y="129650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109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137.6</a:t>
              </a:r>
            </a:p>
          </p:txBody>
        </p:sp>
        <p:sp>
          <p:nvSpPr>
            <p:cNvPr id="112" name="tx112"/>
            <p:cNvSpPr/>
            <p:nvPr/>
          </p:nvSpPr>
          <p:spPr>
            <a:xfrm>
              <a:off x="1335100" y="3719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190.1</a:t>
              </a:r>
            </a:p>
          </p:txBody>
        </p:sp>
        <p:sp>
          <p:nvSpPr>
            <p:cNvPr id="113" name="tx113"/>
            <p:cNvSpPr/>
            <p:nvPr/>
          </p:nvSpPr>
          <p:spPr>
            <a:xfrm>
              <a:off x="2661004" y="406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178.4</a:t>
              </a:r>
            </a:p>
          </p:txBody>
        </p:sp>
        <p:sp>
          <p:nvSpPr>
            <p:cNvPr id="114" name="tx114"/>
            <p:cNvSpPr/>
            <p:nvPr/>
          </p:nvSpPr>
          <p:spPr>
            <a:xfrm>
              <a:off x="2661004" y="3644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15" name="tx115"/>
            <p:cNvSpPr/>
            <p:nvPr/>
          </p:nvSpPr>
          <p:spPr>
            <a:xfrm>
              <a:off x="3986908" y="4005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224.8</a:t>
              </a:r>
            </a:p>
          </p:txBody>
        </p:sp>
        <p:sp>
          <p:nvSpPr>
            <p:cNvPr id="116" name="tx116"/>
            <p:cNvSpPr/>
            <p:nvPr/>
          </p:nvSpPr>
          <p:spPr>
            <a:xfrm>
              <a:off x="3986908" y="35450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17" name="tx117"/>
            <p:cNvSpPr/>
            <p:nvPr/>
          </p:nvSpPr>
          <p:spPr>
            <a:xfrm>
              <a:off x="5312812" y="40386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197.1</a:t>
              </a:r>
            </a:p>
          </p:txBody>
        </p:sp>
        <p:sp>
          <p:nvSpPr>
            <p:cNvPr id="118" name="tx118"/>
            <p:cNvSpPr/>
            <p:nvPr/>
          </p:nvSpPr>
          <p:spPr>
            <a:xfrm>
              <a:off x="5312812" y="35413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222.2</a:t>
              </a:r>
            </a:p>
          </p:txBody>
        </p:sp>
        <p:sp>
          <p:nvSpPr>
            <p:cNvPr id="119" name="tx119"/>
            <p:cNvSpPr/>
            <p:nvPr/>
          </p:nvSpPr>
          <p:spPr>
            <a:xfrm>
              <a:off x="6373535" y="400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20" name="tx120"/>
            <p:cNvSpPr/>
            <p:nvPr/>
          </p:nvSpPr>
          <p:spPr>
            <a:xfrm>
              <a:off x="6373535" y="3482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21" name="tx121"/>
            <p:cNvSpPr/>
            <p:nvPr/>
          </p:nvSpPr>
          <p:spPr>
            <a:xfrm>
              <a:off x="6638716" y="4005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22" name="tx122"/>
            <p:cNvSpPr/>
            <p:nvPr/>
          </p:nvSpPr>
          <p:spPr>
            <a:xfrm>
              <a:off x="6638716" y="34708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23" name="tx123"/>
            <p:cNvSpPr/>
            <p:nvPr/>
          </p:nvSpPr>
          <p:spPr>
            <a:xfrm>
              <a:off x="6903896" y="3997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231.9</a:t>
              </a:r>
            </a:p>
          </p:txBody>
        </p:sp>
        <p:sp>
          <p:nvSpPr>
            <p:cNvPr id="124" name="tx124"/>
            <p:cNvSpPr/>
            <p:nvPr/>
          </p:nvSpPr>
          <p:spPr>
            <a:xfrm>
              <a:off x="6903896" y="3456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222.8</a:t>
              </a:r>
            </a:p>
          </p:txBody>
        </p:sp>
        <p:sp>
          <p:nvSpPr>
            <p:cNvPr id="125" name="tx125"/>
            <p:cNvSpPr/>
            <p:nvPr/>
          </p:nvSpPr>
          <p:spPr>
            <a:xfrm>
              <a:off x="7169077" y="3994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233.8</a:t>
              </a:r>
            </a:p>
          </p:txBody>
        </p:sp>
        <p:sp>
          <p:nvSpPr>
            <p:cNvPr id="126" name="tx126"/>
            <p:cNvSpPr/>
            <p:nvPr/>
          </p:nvSpPr>
          <p:spPr>
            <a:xfrm>
              <a:off x="7169077" y="345109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127" name="tx127"/>
            <p:cNvSpPr/>
            <p:nvPr/>
          </p:nvSpPr>
          <p:spPr>
            <a:xfrm>
              <a:off x="7434258" y="3986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240.8</a:t>
              </a:r>
            </a:p>
          </p:txBody>
        </p:sp>
        <p:sp>
          <p:nvSpPr>
            <p:cNvPr id="128" name="tx128"/>
            <p:cNvSpPr/>
            <p:nvPr/>
          </p:nvSpPr>
          <p:spPr>
            <a:xfrm>
              <a:off x="7434258" y="3436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129" name="tx129"/>
            <p:cNvSpPr/>
            <p:nvPr/>
          </p:nvSpPr>
          <p:spPr>
            <a:xfrm>
              <a:off x="7699439" y="393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280.3</a:t>
              </a:r>
            </a:p>
          </p:txBody>
        </p:sp>
        <p:sp>
          <p:nvSpPr>
            <p:cNvPr id="130" name="tx130"/>
            <p:cNvSpPr/>
            <p:nvPr/>
          </p:nvSpPr>
          <p:spPr>
            <a:xfrm>
              <a:off x="7699439" y="33843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186.9</a:t>
              </a:r>
            </a:p>
          </p:txBody>
        </p:sp>
        <p:sp>
          <p:nvSpPr>
            <p:cNvPr id="131" name="tx131"/>
            <p:cNvSpPr/>
            <p:nvPr/>
          </p:nvSpPr>
          <p:spPr>
            <a:xfrm>
              <a:off x="7964620" y="3926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291.5</a:t>
              </a:r>
            </a:p>
          </p:txBody>
        </p:sp>
        <p:sp>
          <p:nvSpPr>
            <p:cNvPr id="132" name="tx132"/>
            <p:cNvSpPr/>
            <p:nvPr/>
          </p:nvSpPr>
          <p:spPr>
            <a:xfrm>
              <a:off x="7964620" y="3367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178.6</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15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71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727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603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393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1038"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65367" y="5180747"/>
              <a:ext cx="201456" cy="201456"/>
            </a:xfrm>
            <a:prstGeom prst="rect">
              <a:avLst/>
            </a:prstGeom>
            <a:solidFill>
              <a:srgbClr val="E2231A">
                <a:alpha val="100000"/>
              </a:srgbClr>
            </a:solidFill>
          </p:spPr>
          <p:txBody>
            <a:bodyPr/>
            <a:lstStyle/>
            <a:p/>
          </p:txBody>
        </p:sp>
        <p:sp>
          <p:nvSpPr>
            <p:cNvPr id="159" name="rc159"/>
            <p:cNvSpPr/>
            <p:nvPr/>
          </p:nvSpPr>
          <p:spPr>
            <a:xfrm>
              <a:off x="5785939" y="5180747"/>
              <a:ext cx="201456" cy="201456"/>
            </a:xfrm>
            <a:prstGeom prst="rect">
              <a:avLst/>
            </a:prstGeom>
            <a:solidFill>
              <a:srgbClr val="80BD41">
                <a:alpha val="100000"/>
              </a:srgbClr>
            </a:solidFill>
          </p:spPr>
          <p:txBody>
            <a:bodyPr/>
            <a:lstStyle/>
            <a:p/>
          </p:txBody>
        </p:sp>
        <p:sp>
          <p:nvSpPr>
            <p:cNvPr id="160" name="tx160"/>
            <p:cNvSpPr/>
            <p:nvPr/>
          </p:nvSpPr>
          <p:spPr>
            <a:xfrm>
              <a:off x="4845412"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65984"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2000-2025</a:t>
              </a:r>
            </a:p>
          </p:txBody>
        </p:sp>
        <p:sp>
          <p:nvSpPr>
            <p:cNvPr id="164" name="pl164"/>
            <p:cNvSpPr/>
            <p:nvPr/>
          </p:nvSpPr>
          <p:spPr>
            <a:xfrm>
              <a:off x="20290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3085575" cy="129091"/>
            </a:xfrm>
            <a:prstGeom prst="rect">
              <a:avLst/>
            </a:prstGeom>
            <a:solidFill>
              <a:srgbClr val="80BD41">
                <a:alpha val="100000"/>
              </a:srgbClr>
            </a:solidFill>
          </p:spPr>
          <p:txBody>
            <a:bodyPr/>
            <a:lstStyle/>
            <a:p/>
          </p:txBody>
        </p:sp>
        <p:sp>
          <p:nvSpPr>
            <p:cNvPr id="179" name="rc179"/>
            <p:cNvSpPr/>
            <p:nvPr/>
          </p:nvSpPr>
          <p:spPr>
            <a:xfrm>
              <a:off x="4418898" y="5954972"/>
              <a:ext cx="3085436" cy="129091"/>
            </a:xfrm>
            <a:prstGeom prst="rect">
              <a:avLst/>
            </a:prstGeom>
            <a:solidFill>
              <a:srgbClr val="E2231A">
                <a:alpha val="100000"/>
              </a:srgbClr>
            </a:solidFill>
          </p:spPr>
          <p:txBody>
            <a:bodyPr/>
            <a:lstStyle/>
            <a:p/>
          </p:txBody>
        </p:sp>
        <p:sp>
          <p:nvSpPr>
            <p:cNvPr id="180" name="rc180"/>
            <p:cNvSpPr/>
            <p:nvPr/>
          </p:nvSpPr>
          <p:spPr>
            <a:xfrm>
              <a:off x="1333322" y="5793607"/>
              <a:ext cx="3900242" cy="129091"/>
            </a:xfrm>
            <a:prstGeom prst="rect">
              <a:avLst/>
            </a:prstGeom>
            <a:solidFill>
              <a:srgbClr val="80BD41">
                <a:alpha val="100000"/>
              </a:srgbClr>
            </a:solidFill>
          </p:spPr>
          <p:txBody>
            <a:bodyPr/>
            <a:lstStyle/>
            <a:p/>
          </p:txBody>
        </p:sp>
        <p:sp>
          <p:nvSpPr>
            <p:cNvPr id="181" name="rc181"/>
            <p:cNvSpPr/>
            <p:nvPr/>
          </p:nvSpPr>
          <p:spPr>
            <a:xfrm>
              <a:off x="5233565" y="5793607"/>
              <a:ext cx="2600115" cy="129091"/>
            </a:xfrm>
            <a:prstGeom prst="rect">
              <a:avLst/>
            </a:prstGeom>
            <a:solidFill>
              <a:srgbClr val="E2231A">
                <a:alpha val="100000"/>
              </a:srgbClr>
            </a:solidFill>
          </p:spPr>
          <p:txBody>
            <a:bodyPr/>
            <a:lstStyle/>
            <a:p/>
          </p:txBody>
        </p:sp>
        <p:sp>
          <p:nvSpPr>
            <p:cNvPr id="182" name="rc182"/>
            <p:cNvSpPr/>
            <p:nvPr/>
          </p:nvSpPr>
          <p:spPr>
            <a:xfrm>
              <a:off x="1333322" y="5632243"/>
              <a:ext cx="4055523" cy="129091"/>
            </a:xfrm>
            <a:prstGeom prst="rect">
              <a:avLst/>
            </a:prstGeom>
            <a:solidFill>
              <a:srgbClr val="80BD41">
                <a:alpha val="100000"/>
              </a:srgbClr>
            </a:solidFill>
          </p:spPr>
          <p:txBody>
            <a:bodyPr/>
            <a:lstStyle/>
            <a:p/>
          </p:txBody>
        </p:sp>
        <p:sp>
          <p:nvSpPr>
            <p:cNvPr id="183" name="rc183"/>
            <p:cNvSpPr/>
            <p:nvPr/>
          </p:nvSpPr>
          <p:spPr>
            <a:xfrm>
              <a:off x="5388845" y="5632243"/>
              <a:ext cx="2485602" cy="129091"/>
            </a:xfrm>
            <a:prstGeom prst="rect">
              <a:avLst/>
            </a:prstGeom>
            <a:solidFill>
              <a:srgbClr val="E2231A">
                <a:alpha val="100000"/>
              </a:srgbClr>
            </a:solidFill>
          </p:spPr>
          <p:txBody>
            <a:bodyPr/>
            <a:lstStyle/>
            <a:p/>
          </p:txBody>
        </p:sp>
        <p:sp>
          <p:nvSpPr>
            <p:cNvPr id="184" name="tx184"/>
            <p:cNvSpPr/>
            <p:nvPr/>
          </p:nvSpPr>
          <p:spPr>
            <a:xfrm>
              <a:off x="7668204"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274047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8" name="tx188"/>
            <p:cNvSpPr/>
            <p:nvPr/>
          </p:nvSpPr>
          <p:spPr>
            <a:xfrm>
              <a:off x="582597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9" name="tx189"/>
            <p:cNvSpPr/>
            <p:nvPr/>
          </p:nvSpPr>
          <p:spPr>
            <a:xfrm>
              <a:off x="314780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280.3</a:t>
              </a:r>
            </a:p>
          </p:txBody>
        </p:sp>
        <p:sp>
          <p:nvSpPr>
            <p:cNvPr id="190" name="tx190"/>
            <p:cNvSpPr/>
            <p:nvPr/>
          </p:nvSpPr>
          <p:spPr>
            <a:xfrm>
              <a:off x="63979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186.9</a:t>
              </a:r>
            </a:p>
          </p:txBody>
        </p:sp>
        <p:sp>
          <p:nvSpPr>
            <p:cNvPr id="191" name="tx191"/>
            <p:cNvSpPr/>
            <p:nvPr/>
          </p:nvSpPr>
          <p:spPr>
            <a:xfrm>
              <a:off x="322544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291.5</a:t>
              </a:r>
            </a:p>
          </p:txBody>
        </p:sp>
        <p:sp>
          <p:nvSpPr>
            <p:cNvPr id="192" name="tx192"/>
            <p:cNvSpPr/>
            <p:nvPr/>
          </p:nvSpPr>
          <p:spPr>
            <a:xfrm>
              <a:off x="649600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178.6</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(62 %) était supérieure à celle de 2019 (50 %).
Le nombre d’enfants vaccinés avec le MCV1 a augmenté de 31 % par rapport à 2019.
Le nombre de nourrissons survivants a augmenté d’environ 6 % par rapport à 2019.
En 2025, 100 000 enfants de plus ont été vaccinés qu’en 2019.
En 2025, le nombre de nourrissons survivants (population cible) était supérieur à celui de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le nombre d'enfants vaccinés doit croître à un rythme plus rapide que celui de la croissance démographique.</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632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1500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96672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1844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83741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8914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34086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59258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4430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830684"/>
              <a:ext cx="420026" cy="6734"/>
            </a:xfrm>
            <a:prstGeom prst="rect">
              <a:avLst/>
            </a:prstGeom>
            <a:solidFill>
              <a:srgbClr val="1CABE2">
                <a:alpha val="100000"/>
              </a:srgbClr>
            </a:solidFill>
          </p:spPr>
          <p:txBody>
            <a:bodyPr/>
            <a:lstStyle/>
            <a:p/>
          </p:txBody>
        </p:sp>
        <p:sp>
          <p:nvSpPr>
            <p:cNvPr id="28" name="rc28"/>
            <p:cNvSpPr/>
            <p:nvPr/>
          </p:nvSpPr>
          <p:spPr>
            <a:xfrm>
              <a:off x="1425243" y="4792522"/>
              <a:ext cx="420026" cy="44896"/>
            </a:xfrm>
            <a:prstGeom prst="rect">
              <a:avLst/>
            </a:prstGeom>
            <a:solidFill>
              <a:srgbClr val="1CABE2">
                <a:alpha val="100000"/>
              </a:srgbClr>
            </a:solidFill>
          </p:spPr>
          <p:txBody>
            <a:bodyPr/>
            <a:lstStyle/>
            <a:p/>
          </p:txBody>
        </p:sp>
        <p:sp>
          <p:nvSpPr>
            <p:cNvPr id="29" name="rc29"/>
            <p:cNvSpPr/>
            <p:nvPr/>
          </p:nvSpPr>
          <p:spPr>
            <a:xfrm>
              <a:off x="1891939" y="4675042"/>
              <a:ext cx="420026" cy="162376"/>
            </a:xfrm>
            <a:prstGeom prst="rect">
              <a:avLst/>
            </a:prstGeom>
            <a:solidFill>
              <a:srgbClr val="1CABE2">
                <a:alpha val="100000"/>
              </a:srgbClr>
            </a:solidFill>
          </p:spPr>
          <p:txBody>
            <a:bodyPr/>
            <a:lstStyle/>
            <a:p/>
          </p:txBody>
        </p:sp>
        <p:sp>
          <p:nvSpPr>
            <p:cNvPr id="30" name="rc30"/>
            <p:cNvSpPr/>
            <p:nvPr/>
          </p:nvSpPr>
          <p:spPr>
            <a:xfrm>
              <a:off x="2358635" y="4815718"/>
              <a:ext cx="420026" cy="21700"/>
            </a:xfrm>
            <a:prstGeom prst="rect">
              <a:avLst/>
            </a:prstGeom>
            <a:solidFill>
              <a:srgbClr val="1CABE2">
                <a:alpha val="100000"/>
              </a:srgbClr>
            </a:solidFill>
          </p:spPr>
          <p:txBody>
            <a:bodyPr/>
            <a:lstStyle/>
            <a:p/>
          </p:txBody>
        </p:sp>
        <p:sp>
          <p:nvSpPr>
            <p:cNvPr id="31" name="rc31"/>
            <p:cNvSpPr/>
            <p:nvPr/>
          </p:nvSpPr>
          <p:spPr>
            <a:xfrm>
              <a:off x="2825330" y="4587493"/>
              <a:ext cx="420026" cy="249924"/>
            </a:xfrm>
            <a:prstGeom prst="rect">
              <a:avLst/>
            </a:prstGeom>
            <a:solidFill>
              <a:srgbClr val="1CABE2">
                <a:alpha val="100000"/>
              </a:srgbClr>
            </a:solidFill>
          </p:spPr>
          <p:txBody>
            <a:bodyPr/>
            <a:lstStyle/>
            <a:p/>
          </p:txBody>
        </p:sp>
        <p:sp>
          <p:nvSpPr>
            <p:cNvPr id="32" name="rc32"/>
            <p:cNvSpPr/>
            <p:nvPr/>
          </p:nvSpPr>
          <p:spPr>
            <a:xfrm>
              <a:off x="3292026" y="4391445"/>
              <a:ext cx="420026" cy="445973"/>
            </a:xfrm>
            <a:prstGeom prst="rect">
              <a:avLst/>
            </a:prstGeom>
            <a:solidFill>
              <a:srgbClr val="1CABE2">
                <a:alpha val="100000"/>
              </a:srgbClr>
            </a:solidFill>
          </p:spPr>
          <p:txBody>
            <a:bodyPr/>
            <a:lstStyle/>
            <a:p/>
          </p:txBody>
        </p:sp>
        <p:sp>
          <p:nvSpPr>
            <p:cNvPr id="33" name="rc33"/>
            <p:cNvSpPr/>
            <p:nvPr/>
          </p:nvSpPr>
          <p:spPr>
            <a:xfrm>
              <a:off x="3758722" y="4449810"/>
              <a:ext cx="420026" cy="387607"/>
            </a:xfrm>
            <a:prstGeom prst="rect">
              <a:avLst/>
            </a:prstGeom>
            <a:solidFill>
              <a:srgbClr val="1CABE2">
                <a:alpha val="100000"/>
              </a:srgbClr>
            </a:solidFill>
          </p:spPr>
          <p:txBody>
            <a:bodyPr/>
            <a:lstStyle/>
            <a:p/>
          </p:txBody>
        </p:sp>
        <p:sp>
          <p:nvSpPr>
            <p:cNvPr id="34" name="rc34"/>
            <p:cNvSpPr/>
            <p:nvPr/>
          </p:nvSpPr>
          <p:spPr>
            <a:xfrm>
              <a:off x="4225417" y="3933499"/>
              <a:ext cx="420026" cy="903919"/>
            </a:xfrm>
            <a:prstGeom prst="rect">
              <a:avLst/>
            </a:prstGeom>
            <a:solidFill>
              <a:srgbClr val="1CABE2">
                <a:alpha val="100000"/>
              </a:srgbClr>
            </a:solidFill>
          </p:spPr>
          <p:txBody>
            <a:bodyPr/>
            <a:lstStyle/>
            <a:p/>
          </p:txBody>
        </p:sp>
        <p:sp>
          <p:nvSpPr>
            <p:cNvPr id="35" name="rc35"/>
            <p:cNvSpPr/>
            <p:nvPr/>
          </p:nvSpPr>
          <p:spPr>
            <a:xfrm>
              <a:off x="4692113" y="4441579"/>
              <a:ext cx="420026" cy="395838"/>
            </a:xfrm>
            <a:prstGeom prst="rect">
              <a:avLst/>
            </a:prstGeom>
            <a:solidFill>
              <a:srgbClr val="1CABE2">
                <a:alpha val="100000"/>
              </a:srgbClr>
            </a:solidFill>
          </p:spPr>
          <p:txBody>
            <a:bodyPr/>
            <a:lstStyle/>
            <a:p/>
          </p:txBody>
        </p:sp>
        <p:sp>
          <p:nvSpPr>
            <p:cNvPr id="36" name="rc36"/>
            <p:cNvSpPr/>
            <p:nvPr/>
          </p:nvSpPr>
          <p:spPr>
            <a:xfrm>
              <a:off x="5158809" y="4482735"/>
              <a:ext cx="420026" cy="354683"/>
            </a:xfrm>
            <a:prstGeom prst="rect">
              <a:avLst/>
            </a:prstGeom>
            <a:solidFill>
              <a:srgbClr val="1CABE2">
                <a:alpha val="100000"/>
              </a:srgbClr>
            </a:solidFill>
          </p:spPr>
          <p:txBody>
            <a:bodyPr/>
            <a:lstStyle/>
            <a:p/>
          </p:txBody>
        </p:sp>
        <p:sp>
          <p:nvSpPr>
            <p:cNvPr id="37" name="rc37"/>
            <p:cNvSpPr/>
            <p:nvPr/>
          </p:nvSpPr>
          <p:spPr>
            <a:xfrm>
              <a:off x="5625505" y="4516407"/>
              <a:ext cx="420026" cy="321011"/>
            </a:xfrm>
            <a:prstGeom prst="rect">
              <a:avLst/>
            </a:prstGeom>
            <a:solidFill>
              <a:srgbClr val="1CABE2">
                <a:alpha val="100000"/>
              </a:srgbClr>
            </a:solidFill>
          </p:spPr>
          <p:txBody>
            <a:bodyPr/>
            <a:lstStyle/>
            <a:p/>
          </p:txBody>
        </p:sp>
        <p:sp>
          <p:nvSpPr>
            <p:cNvPr id="38" name="rc38"/>
            <p:cNvSpPr/>
            <p:nvPr/>
          </p:nvSpPr>
          <p:spPr>
            <a:xfrm>
              <a:off x="6092200" y="4684770"/>
              <a:ext cx="420026" cy="152648"/>
            </a:xfrm>
            <a:prstGeom prst="rect">
              <a:avLst/>
            </a:prstGeom>
            <a:solidFill>
              <a:srgbClr val="1CABE2">
                <a:alpha val="100000"/>
              </a:srgbClr>
            </a:solidFill>
          </p:spPr>
          <p:txBody>
            <a:bodyPr/>
            <a:lstStyle/>
            <a:p/>
          </p:txBody>
        </p:sp>
        <p:sp>
          <p:nvSpPr>
            <p:cNvPr id="39" name="rc39"/>
            <p:cNvSpPr/>
            <p:nvPr/>
          </p:nvSpPr>
          <p:spPr>
            <a:xfrm>
              <a:off x="6558896" y="4362262"/>
              <a:ext cx="420026" cy="475156"/>
            </a:xfrm>
            <a:prstGeom prst="rect">
              <a:avLst/>
            </a:prstGeom>
            <a:solidFill>
              <a:srgbClr val="1CABE2">
                <a:alpha val="100000"/>
              </a:srgbClr>
            </a:solidFill>
          </p:spPr>
          <p:txBody>
            <a:bodyPr/>
            <a:lstStyle/>
            <a:p/>
          </p:txBody>
        </p:sp>
        <p:sp>
          <p:nvSpPr>
            <p:cNvPr id="40" name="rc40"/>
            <p:cNvSpPr/>
            <p:nvPr/>
          </p:nvSpPr>
          <p:spPr>
            <a:xfrm>
              <a:off x="7025592" y="4413893"/>
              <a:ext cx="420026" cy="423525"/>
            </a:xfrm>
            <a:prstGeom prst="rect">
              <a:avLst/>
            </a:prstGeom>
            <a:solidFill>
              <a:srgbClr val="1CABE2">
                <a:alpha val="100000"/>
              </a:srgbClr>
            </a:solidFill>
          </p:spPr>
          <p:txBody>
            <a:bodyPr/>
            <a:lstStyle/>
            <a:p/>
          </p:txBody>
        </p:sp>
        <p:sp>
          <p:nvSpPr>
            <p:cNvPr id="41" name="pl41"/>
            <p:cNvSpPr/>
            <p:nvPr/>
          </p:nvSpPr>
          <p:spPr>
            <a:xfrm>
              <a:off x="1168561" y="2969318"/>
              <a:ext cx="6067044" cy="451959"/>
            </a:xfrm>
            <a:custGeom>
              <a:avLst/>
              <a:pathLst>
                <a:path w="6067044" h="451959">
                  <a:moveTo>
                    <a:pt x="0" y="120522"/>
                  </a:moveTo>
                  <a:lnTo>
                    <a:pt x="466695" y="241045"/>
                  </a:lnTo>
                  <a:lnTo>
                    <a:pt x="933391" y="361567"/>
                  </a:lnTo>
                  <a:lnTo>
                    <a:pt x="1400087" y="451959"/>
                  </a:lnTo>
                  <a:lnTo>
                    <a:pt x="1866782" y="421829"/>
                  </a:lnTo>
                  <a:lnTo>
                    <a:pt x="2333478" y="421829"/>
                  </a:lnTo>
                  <a:lnTo>
                    <a:pt x="2800174" y="391698"/>
                  </a:lnTo>
                  <a:lnTo>
                    <a:pt x="3266869" y="361567"/>
                  </a:lnTo>
                  <a:lnTo>
                    <a:pt x="3733565" y="361567"/>
                  </a:lnTo>
                  <a:lnTo>
                    <a:pt x="4200261" y="331437"/>
                  </a:lnTo>
                  <a:lnTo>
                    <a:pt x="4666957" y="331437"/>
                  </a:lnTo>
                  <a:lnTo>
                    <a:pt x="5133652" y="301306"/>
                  </a:lnTo>
                  <a:lnTo>
                    <a:pt x="5600348" y="60261"/>
                  </a:lnTo>
                  <a:lnTo>
                    <a:pt x="6067044" y="0"/>
                  </a:lnTo>
                </a:path>
              </a:pathLst>
            </a:custGeom>
            <a:ln w="27101" cap="flat">
              <a:solidFill>
                <a:srgbClr val="00833D">
                  <a:alpha val="100000"/>
                </a:srgbClr>
              </a:solidFill>
              <a:prstDash val="solid"/>
              <a:round/>
            </a:ln>
          </p:spPr>
          <p:txBody>
            <a:bodyPr/>
            <a:lstStyle/>
            <a:p/>
          </p:txBody>
        </p:sp>
        <p:sp>
          <p:nvSpPr>
            <p:cNvPr id="42" name="pl42"/>
            <p:cNvSpPr/>
            <p:nvPr/>
          </p:nvSpPr>
          <p:spPr>
            <a:xfrm>
              <a:off x="5835518" y="3421278"/>
              <a:ext cx="1400087" cy="1325748"/>
            </a:xfrm>
            <a:custGeom>
              <a:avLst/>
              <a:pathLst>
                <a:path w="1400087" h="1325748">
                  <a:moveTo>
                    <a:pt x="0" y="1325748"/>
                  </a:moveTo>
                  <a:lnTo>
                    <a:pt x="466695" y="632743"/>
                  </a:lnTo>
                  <a:lnTo>
                    <a:pt x="933391" y="60261"/>
                  </a:lnTo>
                  <a:lnTo>
                    <a:pt x="1400087" y="0"/>
                  </a:lnTo>
                </a:path>
              </a:pathLst>
            </a:custGeom>
            <a:ln w="27101" cap="flat">
              <a:solidFill>
                <a:srgbClr val="002759">
                  <a:alpha val="100000"/>
                </a:srgbClr>
              </a:solidFill>
              <a:prstDash val="solid"/>
              <a:round/>
            </a:ln>
          </p:spPr>
          <p:txBody>
            <a:bodyPr/>
            <a:lstStyle/>
            <a:p/>
          </p:txBody>
        </p:sp>
        <p:sp>
          <p:nvSpPr>
            <p:cNvPr id="43" name="pt43"/>
            <p:cNvSpPr/>
            <p:nvPr/>
          </p:nvSpPr>
          <p:spPr>
            <a:xfrm>
              <a:off x="1136959" y="30582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31787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32992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33896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33595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33595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3329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32992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32992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32691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32691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3239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9979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9377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803916" y="47154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270612" y="40224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737308" y="34499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204004" y="33896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35401" y="470084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1568938" y="46626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3" name="tx63"/>
            <p:cNvSpPr/>
            <p:nvPr/>
          </p:nvSpPr>
          <p:spPr>
            <a:xfrm>
              <a:off x="2002474" y="454665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4" name="tx64"/>
            <p:cNvSpPr/>
            <p:nvPr/>
          </p:nvSpPr>
          <p:spPr>
            <a:xfrm>
              <a:off x="2502329" y="46858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5" name="tx65"/>
            <p:cNvSpPr/>
            <p:nvPr/>
          </p:nvSpPr>
          <p:spPr>
            <a:xfrm>
              <a:off x="2935865" y="445759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334</a:t>
              </a:r>
            </a:p>
          </p:txBody>
        </p:sp>
        <p:sp>
          <p:nvSpPr>
            <p:cNvPr id="66" name="tx66"/>
            <p:cNvSpPr/>
            <p:nvPr/>
          </p:nvSpPr>
          <p:spPr>
            <a:xfrm>
              <a:off x="3402561" y="42616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67" name="tx67"/>
            <p:cNvSpPr/>
            <p:nvPr/>
          </p:nvSpPr>
          <p:spPr>
            <a:xfrm>
              <a:off x="3869257" y="43199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68" name="tx68"/>
            <p:cNvSpPr/>
            <p:nvPr/>
          </p:nvSpPr>
          <p:spPr>
            <a:xfrm>
              <a:off x="4286228"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69" name="tx69"/>
            <p:cNvSpPr/>
            <p:nvPr/>
          </p:nvSpPr>
          <p:spPr>
            <a:xfrm>
              <a:off x="4802648" y="431173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529</a:t>
              </a:r>
            </a:p>
          </p:txBody>
        </p:sp>
        <p:sp>
          <p:nvSpPr>
            <p:cNvPr id="70" name="tx70"/>
            <p:cNvSpPr/>
            <p:nvPr/>
          </p:nvSpPr>
          <p:spPr>
            <a:xfrm>
              <a:off x="5269344" y="4354697"/>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474</a:t>
              </a:r>
            </a:p>
          </p:txBody>
        </p:sp>
        <p:sp>
          <p:nvSpPr>
            <p:cNvPr id="71" name="tx71"/>
            <p:cNvSpPr/>
            <p:nvPr/>
          </p:nvSpPr>
          <p:spPr>
            <a:xfrm>
              <a:off x="5736040" y="43865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429</a:t>
              </a:r>
            </a:p>
          </p:txBody>
        </p:sp>
        <p:sp>
          <p:nvSpPr>
            <p:cNvPr id="72" name="tx72"/>
            <p:cNvSpPr/>
            <p:nvPr/>
          </p:nvSpPr>
          <p:spPr>
            <a:xfrm>
              <a:off x="6202735" y="45549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73" name="tx73"/>
            <p:cNvSpPr/>
            <p:nvPr/>
          </p:nvSpPr>
          <p:spPr>
            <a:xfrm>
              <a:off x="6669431" y="423236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4" name="tx74"/>
            <p:cNvSpPr/>
            <p:nvPr/>
          </p:nvSpPr>
          <p:spPr>
            <a:xfrm>
              <a:off x="7136127" y="42840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566</a:t>
              </a:r>
            </a:p>
          </p:txBody>
        </p:sp>
        <p:sp>
          <p:nvSpPr>
            <p:cNvPr id="75" name="pl75"/>
            <p:cNvSpPr/>
            <p:nvPr/>
          </p:nvSpPr>
          <p:spPr>
            <a:xfrm>
              <a:off x="7254862" y="2969364"/>
              <a:ext cx="607441" cy="1451"/>
            </a:xfrm>
            <a:custGeom>
              <a:avLst/>
              <a:pathLst>
                <a:path w="607441" h="1451">
                  <a:moveTo>
                    <a:pt x="607441" y="1451"/>
                  </a:moveTo>
                  <a:lnTo>
                    <a:pt x="0" y="0"/>
                  </a:lnTo>
                </a:path>
              </a:pathLst>
            </a:custGeom>
          </p:spPr>
          <p:txBody>
            <a:bodyPr/>
            <a:lstStyle/>
            <a:p/>
          </p:txBody>
        </p:sp>
        <p:sp>
          <p:nvSpPr>
            <p:cNvPr id="76" name="pl76"/>
            <p:cNvSpPr/>
            <p:nvPr/>
          </p:nvSpPr>
          <p:spPr>
            <a:xfrm>
              <a:off x="7254862" y="3421342"/>
              <a:ext cx="607441" cy="2028"/>
            </a:xfrm>
            <a:custGeom>
              <a:avLst/>
              <a:pathLst>
                <a:path w="607441" h="2028">
                  <a:moveTo>
                    <a:pt x="607441" y="2028"/>
                  </a:moveTo>
                  <a:lnTo>
                    <a:pt x="0" y="0"/>
                  </a:lnTo>
                </a:path>
              </a:pathLst>
            </a:custGeom>
          </p:spPr>
          <p:txBody>
            <a:bodyPr/>
            <a:lstStyle/>
            <a:p/>
          </p:txBody>
        </p:sp>
        <p:sp>
          <p:nvSpPr>
            <p:cNvPr id="77" name="pg77"/>
            <p:cNvSpPr/>
            <p:nvPr/>
          </p:nvSpPr>
          <p:spPr>
            <a:xfrm>
              <a:off x="7793724" y="28824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9235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62%</a:t>
              </a:r>
            </a:p>
          </p:txBody>
        </p:sp>
        <p:sp>
          <p:nvSpPr>
            <p:cNvPr id="79" name="pg79"/>
            <p:cNvSpPr/>
            <p:nvPr/>
          </p:nvSpPr>
          <p:spPr>
            <a:xfrm>
              <a:off x="7793724" y="33349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33760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47%</a:t>
              </a:r>
            </a:p>
          </p:txBody>
        </p:sp>
        <p:sp>
          <p:nvSpPr>
            <p:cNvPr id="81" name="rc81"/>
            <p:cNvSpPr/>
            <p:nvPr/>
          </p:nvSpPr>
          <p:spPr>
            <a:xfrm>
              <a:off x="888543" y="1578789"/>
              <a:ext cx="7747148" cy="3413801"/>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02533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4" name="tx84"/>
            <p:cNvSpPr/>
            <p:nvPr/>
          </p:nvSpPr>
          <p:spPr>
            <a:xfrm>
              <a:off x="508103" y="327705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5" name="tx85"/>
            <p:cNvSpPr/>
            <p:nvPr/>
          </p:nvSpPr>
          <p:spPr>
            <a:xfrm>
              <a:off x="508103" y="252877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6" name="tx86"/>
            <p:cNvSpPr/>
            <p:nvPr/>
          </p:nvSpPr>
          <p:spPr>
            <a:xfrm>
              <a:off x="508103" y="178049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7" name="tx87"/>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01036"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493001"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195972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401123"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89312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3598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801210"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267906"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75990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201297" y="51741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662908"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59958"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596299"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62995"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3" name="tx113"/>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4" name="pl114"/>
            <p:cNvSpPr/>
            <p:nvPr/>
          </p:nvSpPr>
          <p:spPr>
            <a:xfrm>
              <a:off x="2712913"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073185"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2980012"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340285"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629279" y="5779301"/>
              <a:ext cx="201456" cy="201456"/>
            </a:xfrm>
            <a:prstGeom prst="rect">
              <a:avLst/>
            </a:prstGeom>
            <a:solidFill>
              <a:srgbClr val="1CABE2">
                <a:alpha val="100000"/>
              </a:srgbClr>
            </a:solidFill>
          </p:spPr>
          <p:txBody>
            <a:bodyPr/>
            <a:lstStyle/>
            <a:p/>
          </p:txBody>
        </p:sp>
        <p:sp>
          <p:nvSpPr>
            <p:cNvPr id="121" name="tx121"/>
            <p:cNvSpPr/>
            <p:nvPr/>
          </p:nvSpPr>
          <p:spPr>
            <a:xfrm>
              <a:off x="5909324"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1453817" y="1334104"/>
              <a:ext cx="66166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Guinée, 2012-2025</a:t>
              </a:r>
            </a:p>
          </p:txBody>
        </p:sp>
        <p:sp>
          <p:nvSpPr>
            <p:cNvPr id="123" name="tx123"/>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4" name="tx124"/>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25" name="tx125"/>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26" name="tx126"/>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7" name="tx127"/>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566 cas confirmés de rougeole en Guinée. La même année, le taux de couverture vaccinale pour la première dose de vaccin contre la rougeole (MCV1) était de 62 % et celui pour la deuxième dose (MCV2) de 47 %.
Le nombre de cas en 2025 était inférieur de 11 % à celui de 2024 (n = 635).
C'est en 2019 que le nombre de cas de rougeole a été le plus élevé (n = 1 208). Cette année-là, la couverture vaccinale MCV1 était de 50 %.
La Guinée a signalé des ruptures de stock de vaccins contre la rougeole en 2005, 2012, 2015, 2018, 2019 et 2021.
Des activités ou campagnes de vaccination complémentaires comprenant un vaccin contre la rougeole ont été menées en 2022, 2024 et 2025.</a:t>
            </a:r>
          </a:p>
        </p:txBody>
      </p:sp>
      <p:sp>
        <p:nvSpPr>
          <p:cNvPr id="1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Guinée a enregistré une baisse du nombre de cas de rougeole par rapport à 2024, tandis que la couverture vaccinale pour la première dose de vaccin contre la rougeole (MCV1) s'élevait à 62 % et celle pour la deuxième dose (MCV2) à 47 %.</a:t>
            </a:r>
          </a:p>
        </p:txBody>
      </p:sp>
      <p:grpSp xmlns:pic="http://schemas.openxmlformats.org/drawingml/2006/picture">
        <p:nvGrpSpPr>
          <p:cNvPr id="130" name=""/>
          <p:cNvGrpSpPr/>
          <p:nvPr/>
        </p:nvGrpSpPr>
        <p:grpSpPr>
          <a:xfrm>
            <a:off x="292608" y="1097280"/>
            <a:ext cx="8595360" cy="28575"/>
            <a:chOff x="292608" y="1097280"/>
            <a:chExt cx="8595360" cy="28575"/>
          </a:xfrm>
        </p:grpSpPr>
        <p:sp>
          <p:nvSpPr>
            <p:cNvPr id="1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7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472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26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59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075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869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66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27101" cap="flat">
              <a:solidFill>
                <a:srgbClr val="0058AB">
                  <a:alpha val="80000"/>
                </a:srgbClr>
              </a:solidFill>
              <a:prstDash val="solid"/>
              <a:round/>
            </a:ln>
          </p:spPr>
          <p:txBody>
            <a:bodyPr/>
            <a:lstStyle/>
            <a:p/>
          </p:txBody>
        </p:sp>
        <p:sp>
          <p:nvSpPr>
            <p:cNvPr id="20" name="pl20"/>
            <p:cNvSpPr/>
            <p:nvPr/>
          </p:nvSpPr>
          <p:spPr>
            <a:xfrm>
              <a:off x="943464" y="4331359"/>
              <a:ext cx="3520101" cy="828577"/>
            </a:xfrm>
            <a:custGeom>
              <a:avLst/>
              <a:pathLst>
                <a:path w="3520101" h="828577">
                  <a:moveTo>
                    <a:pt x="0" y="0"/>
                  </a:moveTo>
                  <a:lnTo>
                    <a:pt x="140804" y="92064"/>
                  </a:lnTo>
                  <a:lnTo>
                    <a:pt x="281608" y="0"/>
                  </a:lnTo>
                  <a:lnTo>
                    <a:pt x="422412" y="184128"/>
                  </a:lnTo>
                  <a:lnTo>
                    <a:pt x="563216" y="276192"/>
                  </a:lnTo>
                  <a:lnTo>
                    <a:pt x="704020" y="184128"/>
                  </a:lnTo>
                  <a:lnTo>
                    <a:pt x="844824" y="276192"/>
                  </a:lnTo>
                  <a:lnTo>
                    <a:pt x="985628" y="276192"/>
                  </a:lnTo>
                  <a:lnTo>
                    <a:pt x="1126432" y="460320"/>
                  </a:lnTo>
                  <a:lnTo>
                    <a:pt x="1267236" y="552384"/>
                  </a:lnTo>
                  <a:lnTo>
                    <a:pt x="1408040" y="644448"/>
                  </a:lnTo>
                  <a:lnTo>
                    <a:pt x="1548844" y="644448"/>
                  </a:lnTo>
                  <a:lnTo>
                    <a:pt x="1689648" y="644448"/>
                  </a:lnTo>
                  <a:lnTo>
                    <a:pt x="1830452" y="644448"/>
                  </a:lnTo>
                  <a:lnTo>
                    <a:pt x="1971256" y="736512"/>
                  </a:lnTo>
                  <a:lnTo>
                    <a:pt x="2112061" y="736512"/>
                  </a:lnTo>
                  <a:lnTo>
                    <a:pt x="2252865" y="736512"/>
                  </a:lnTo>
                  <a:lnTo>
                    <a:pt x="2393669" y="736512"/>
                  </a:lnTo>
                  <a:lnTo>
                    <a:pt x="2534473" y="828577"/>
                  </a:lnTo>
                  <a:lnTo>
                    <a:pt x="2675277" y="828577"/>
                  </a:lnTo>
                  <a:lnTo>
                    <a:pt x="2816081" y="736512"/>
                  </a:lnTo>
                  <a:lnTo>
                    <a:pt x="2956885" y="644448"/>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21" name="pl21"/>
            <p:cNvSpPr/>
            <p:nvPr/>
          </p:nvSpPr>
          <p:spPr>
            <a:xfrm>
              <a:off x="943464" y="2858333"/>
              <a:ext cx="3520101" cy="1749218"/>
            </a:xfrm>
            <a:custGeom>
              <a:avLst/>
              <a:pathLst>
                <a:path w="3520101" h="1749218">
                  <a:moveTo>
                    <a:pt x="0" y="92064"/>
                  </a:moveTo>
                  <a:lnTo>
                    <a:pt x="140804" y="0"/>
                  </a:lnTo>
                  <a:lnTo>
                    <a:pt x="281608" y="276192"/>
                  </a:lnTo>
                  <a:lnTo>
                    <a:pt x="422412" y="552384"/>
                  </a:lnTo>
                  <a:lnTo>
                    <a:pt x="563216" y="828577"/>
                  </a:lnTo>
                  <a:lnTo>
                    <a:pt x="704020" y="1196833"/>
                  </a:lnTo>
                  <a:lnTo>
                    <a:pt x="844824" y="1288897"/>
                  </a:lnTo>
                  <a:lnTo>
                    <a:pt x="985628" y="1380961"/>
                  </a:lnTo>
                  <a:lnTo>
                    <a:pt x="1126432" y="1473025"/>
                  </a:lnTo>
                  <a:lnTo>
                    <a:pt x="1267236" y="1565090"/>
                  </a:lnTo>
                  <a:lnTo>
                    <a:pt x="1408040" y="1749218"/>
                  </a:lnTo>
                  <a:lnTo>
                    <a:pt x="1548844" y="1565090"/>
                  </a:lnTo>
                  <a:lnTo>
                    <a:pt x="1689648" y="1565090"/>
                  </a:lnTo>
                  <a:lnTo>
                    <a:pt x="1830452" y="1657154"/>
                  </a:lnTo>
                  <a:lnTo>
                    <a:pt x="1971256" y="1657154"/>
                  </a:lnTo>
                  <a:lnTo>
                    <a:pt x="2112061" y="1473025"/>
                  </a:lnTo>
                  <a:lnTo>
                    <a:pt x="2252865" y="1565090"/>
                  </a:lnTo>
                  <a:lnTo>
                    <a:pt x="2393669" y="1565090"/>
                  </a:lnTo>
                  <a:lnTo>
                    <a:pt x="2534473" y="1657154"/>
                  </a:lnTo>
                  <a:lnTo>
                    <a:pt x="2675277" y="1749218"/>
                  </a:lnTo>
                  <a:lnTo>
                    <a:pt x="2816081" y="1565090"/>
                  </a:lnTo>
                  <a:lnTo>
                    <a:pt x="2956885" y="1473025"/>
                  </a:lnTo>
                  <a:lnTo>
                    <a:pt x="3097689" y="1473025"/>
                  </a:lnTo>
                  <a:lnTo>
                    <a:pt x="3238493" y="1473025"/>
                  </a:lnTo>
                  <a:lnTo>
                    <a:pt x="3379297" y="1565090"/>
                  </a:lnTo>
                  <a:lnTo>
                    <a:pt x="3520101" y="1565090"/>
                  </a:lnTo>
                </a:path>
              </a:pathLst>
            </a:custGeom>
            <a:ln w="27101" cap="flat">
              <a:solidFill>
                <a:srgbClr val="00833D">
                  <a:alpha val="80000"/>
                </a:srgbClr>
              </a:solidFill>
              <a:prstDash val="solid"/>
              <a:round/>
            </a:ln>
          </p:spPr>
          <p:txBody>
            <a:bodyPr/>
            <a:lstStyle/>
            <a:p/>
          </p:txBody>
        </p:sp>
        <p:sp>
          <p:nvSpPr>
            <p:cNvPr id="22" name="pl22"/>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43362" cap="flat">
              <a:solidFill>
                <a:srgbClr val="000000">
                  <a:alpha val="100000"/>
                </a:srgbClr>
              </a:solidFill>
              <a:prstDash val="solid"/>
              <a:round/>
            </a:ln>
          </p:spPr>
          <p:txBody>
            <a:bodyPr/>
            <a:lstStyle/>
            <a:p/>
          </p:txBody>
        </p:sp>
        <p:sp>
          <p:nvSpPr>
            <p:cNvPr id="23" name="pl23"/>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27101" cap="flat">
              <a:solidFill>
                <a:srgbClr val="0058AB">
                  <a:alpha val="100000"/>
                </a:srgbClr>
              </a:solidFill>
              <a:prstDash val="solid"/>
              <a:round/>
            </a:ln>
          </p:spPr>
          <p:txBody>
            <a:bodyPr/>
            <a:lstStyle/>
            <a:p/>
          </p:txBody>
        </p:sp>
        <p:sp>
          <p:nvSpPr>
            <p:cNvPr id="24" name="pl24"/>
            <p:cNvSpPr/>
            <p:nvPr/>
          </p:nvSpPr>
          <p:spPr>
            <a:xfrm>
              <a:off x="943464"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594846"/>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68691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3" name="pg33"/>
            <p:cNvSpPr/>
            <p:nvPr/>
          </p:nvSpPr>
          <p:spPr>
            <a:xfrm>
              <a:off x="1560860"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5" name="pg35"/>
            <p:cNvSpPr/>
            <p:nvPr/>
          </p:nvSpPr>
          <p:spPr>
            <a:xfrm>
              <a:off x="2264881"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28205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7" name="pg37"/>
            <p:cNvSpPr/>
            <p:nvPr/>
          </p:nvSpPr>
          <p:spPr>
            <a:xfrm>
              <a:off x="2968901"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9" name="pg39"/>
            <p:cNvSpPr/>
            <p:nvPr/>
          </p:nvSpPr>
          <p:spPr>
            <a:xfrm>
              <a:off x="3532117"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62471"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1" name="pg41"/>
            <p:cNvSpPr/>
            <p:nvPr/>
          </p:nvSpPr>
          <p:spPr>
            <a:xfrm>
              <a:off x="4236138"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376942" y="3620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6504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tx45"/>
            <p:cNvSpPr/>
            <p:nvPr/>
          </p:nvSpPr>
          <p:spPr>
            <a:xfrm>
              <a:off x="4523855" y="50288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84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56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6442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723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5817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17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086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33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8850" y="6119132"/>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3" name="tx63"/>
            <p:cNvSpPr/>
            <p:nvPr/>
          </p:nvSpPr>
          <p:spPr>
            <a:xfrm>
              <a:off x="26579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041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5067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472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226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3059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6075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869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66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27101" cap="flat">
              <a:solidFill>
                <a:srgbClr val="0058AB">
                  <a:alpha val="80000"/>
                </a:srgbClr>
              </a:solidFill>
              <a:prstDash val="solid"/>
              <a:round/>
            </a:ln>
          </p:spPr>
          <p:txBody>
            <a:bodyPr/>
            <a:lstStyle/>
            <a:p/>
          </p:txBody>
        </p:sp>
        <p:sp>
          <p:nvSpPr>
            <p:cNvPr id="81" name="pl81"/>
            <p:cNvSpPr/>
            <p:nvPr/>
          </p:nvSpPr>
          <p:spPr>
            <a:xfrm>
              <a:off x="5308715" y="4239295"/>
              <a:ext cx="3520101" cy="828577"/>
            </a:xfrm>
            <a:custGeom>
              <a:avLst/>
              <a:pathLst>
                <a:path w="3520101" h="828577">
                  <a:moveTo>
                    <a:pt x="0" y="0"/>
                  </a:moveTo>
                  <a:lnTo>
                    <a:pt x="140804" y="92064"/>
                  </a:lnTo>
                  <a:lnTo>
                    <a:pt x="281608" y="92064"/>
                  </a:lnTo>
                  <a:lnTo>
                    <a:pt x="422412" y="184128"/>
                  </a:lnTo>
                  <a:lnTo>
                    <a:pt x="563216" y="276192"/>
                  </a:lnTo>
                  <a:lnTo>
                    <a:pt x="704020" y="276192"/>
                  </a:lnTo>
                  <a:lnTo>
                    <a:pt x="844824" y="368256"/>
                  </a:lnTo>
                  <a:lnTo>
                    <a:pt x="985628" y="460320"/>
                  </a:lnTo>
                  <a:lnTo>
                    <a:pt x="1126432" y="552384"/>
                  </a:lnTo>
                  <a:lnTo>
                    <a:pt x="1267236" y="644448"/>
                  </a:lnTo>
                  <a:lnTo>
                    <a:pt x="1408040" y="736512"/>
                  </a:lnTo>
                  <a:lnTo>
                    <a:pt x="1548844" y="736512"/>
                  </a:lnTo>
                  <a:lnTo>
                    <a:pt x="1689648" y="736512"/>
                  </a:lnTo>
                  <a:lnTo>
                    <a:pt x="1830452" y="736512"/>
                  </a:lnTo>
                  <a:lnTo>
                    <a:pt x="1971256" y="736512"/>
                  </a:lnTo>
                  <a:lnTo>
                    <a:pt x="2112061" y="828577"/>
                  </a:lnTo>
                  <a:lnTo>
                    <a:pt x="2252865" y="736512"/>
                  </a:lnTo>
                  <a:lnTo>
                    <a:pt x="2393669" y="736512"/>
                  </a:lnTo>
                  <a:lnTo>
                    <a:pt x="2534473" y="828577"/>
                  </a:lnTo>
                  <a:lnTo>
                    <a:pt x="2675277" y="828577"/>
                  </a:lnTo>
                  <a:lnTo>
                    <a:pt x="2816081" y="828577"/>
                  </a:lnTo>
                  <a:lnTo>
                    <a:pt x="2956885" y="736512"/>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82" name="pl82"/>
            <p:cNvSpPr/>
            <p:nvPr/>
          </p:nvSpPr>
          <p:spPr>
            <a:xfrm>
              <a:off x="5308715" y="3042461"/>
              <a:ext cx="3520101" cy="1473025"/>
            </a:xfrm>
            <a:custGeom>
              <a:avLst/>
              <a:pathLst>
                <a:path w="3520101" h="1473025">
                  <a:moveTo>
                    <a:pt x="0" y="0"/>
                  </a:moveTo>
                  <a:lnTo>
                    <a:pt x="140804" y="184128"/>
                  </a:lnTo>
                  <a:lnTo>
                    <a:pt x="281608" y="276192"/>
                  </a:lnTo>
                  <a:lnTo>
                    <a:pt x="422412" y="644448"/>
                  </a:lnTo>
                  <a:lnTo>
                    <a:pt x="563216" y="828577"/>
                  </a:lnTo>
                  <a:lnTo>
                    <a:pt x="704020" y="1104769"/>
                  </a:lnTo>
                  <a:lnTo>
                    <a:pt x="844824" y="1196833"/>
                  </a:lnTo>
                  <a:lnTo>
                    <a:pt x="985628" y="828577"/>
                  </a:lnTo>
                  <a:lnTo>
                    <a:pt x="1126432" y="920641"/>
                  </a:lnTo>
                  <a:lnTo>
                    <a:pt x="1267236" y="1104769"/>
                  </a:lnTo>
                  <a:lnTo>
                    <a:pt x="1408040" y="1473025"/>
                  </a:lnTo>
                  <a:lnTo>
                    <a:pt x="1548844" y="1196833"/>
                  </a:lnTo>
                  <a:lnTo>
                    <a:pt x="1689648" y="1196833"/>
                  </a:lnTo>
                  <a:lnTo>
                    <a:pt x="1830452" y="1380961"/>
                  </a:lnTo>
                  <a:lnTo>
                    <a:pt x="1971256" y="1196833"/>
                  </a:lnTo>
                  <a:lnTo>
                    <a:pt x="2112061" y="1012705"/>
                  </a:lnTo>
                  <a:lnTo>
                    <a:pt x="2252865" y="736512"/>
                  </a:lnTo>
                  <a:lnTo>
                    <a:pt x="2393669" y="920641"/>
                  </a:lnTo>
                  <a:lnTo>
                    <a:pt x="2534473" y="828577"/>
                  </a:lnTo>
                  <a:lnTo>
                    <a:pt x="2675277" y="828577"/>
                  </a:lnTo>
                  <a:lnTo>
                    <a:pt x="2816081" y="828577"/>
                  </a:lnTo>
                  <a:lnTo>
                    <a:pt x="2956885" y="644448"/>
                  </a:lnTo>
                  <a:lnTo>
                    <a:pt x="3097689" y="460320"/>
                  </a:lnTo>
                  <a:lnTo>
                    <a:pt x="3238493" y="460320"/>
                  </a:lnTo>
                  <a:lnTo>
                    <a:pt x="3379297" y="644448"/>
                  </a:lnTo>
                  <a:lnTo>
                    <a:pt x="3520101" y="552384"/>
                  </a:lnTo>
                </a:path>
              </a:pathLst>
            </a:custGeom>
            <a:ln w="27101" cap="flat">
              <a:solidFill>
                <a:srgbClr val="00833D">
                  <a:alpha val="80000"/>
                </a:srgbClr>
              </a:solidFill>
              <a:prstDash val="solid"/>
              <a:round/>
            </a:ln>
          </p:spPr>
          <p:txBody>
            <a:bodyPr/>
            <a:lstStyle/>
            <a:p/>
          </p:txBody>
        </p:sp>
        <p:sp>
          <p:nvSpPr>
            <p:cNvPr id="83" name="pl83"/>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43362" cap="flat">
              <a:solidFill>
                <a:srgbClr val="000000">
                  <a:alpha val="100000"/>
                </a:srgbClr>
              </a:solidFill>
              <a:prstDash val="solid"/>
              <a:round/>
            </a:ln>
          </p:spPr>
          <p:txBody>
            <a:bodyPr/>
            <a:lstStyle/>
            <a:p/>
          </p:txBody>
        </p:sp>
        <p:sp>
          <p:nvSpPr>
            <p:cNvPr id="84" name="pl84"/>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27101" cap="flat">
              <a:solidFill>
                <a:srgbClr val="0058AB">
                  <a:alpha val="100000"/>
                </a:srgbClr>
              </a:solidFill>
              <a:prstDash val="solid"/>
              <a:round/>
            </a:ln>
          </p:spPr>
          <p:txBody>
            <a:bodyPr/>
            <a:lstStyle/>
            <a:p/>
          </p:txBody>
        </p:sp>
        <p:sp>
          <p:nvSpPr>
            <p:cNvPr id="85" name="pl85"/>
            <p:cNvSpPr/>
            <p:nvPr/>
          </p:nvSpPr>
          <p:spPr>
            <a:xfrm>
              <a:off x="5308715" y="239801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230594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221388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276626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3314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3602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94" name="pg94"/>
            <p:cNvSpPr/>
            <p:nvPr/>
          </p:nvSpPr>
          <p:spPr>
            <a:xfrm>
              <a:off x="5926111" y="22393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226815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96" name="pg96"/>
            <p:cNvSpPr/>
            <p:nvPr/>
          </p:nvSpPr>
          <p:spPr>
            <a:xfrm>
              <a:off x="6630131" y="21473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217609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8" name="pg98"/>
            <p:cNvSpPr/>
            <p:nvPr/>
          </p:nvSpPr>
          <p:spPr>
            <a:xfrm>
              <a:off x="7334152" y="26997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272976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0" name="pg100"/>
            <p:cNvSpPr/>
            <p:nvPr/>
          </p:nvSpPr>
          <p:spPr>
            <a:xfrm>
              <a:off x="7897368"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2" name="pg102"/>
            <p:cNvSpPr/>
            <p:nvPr/>
          </p:nvSpPr>
          <p:spPr>
            <a:xfrm>
              <a:off x="8601388" y="31600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1900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4" name="pg104"/>
            <p:cNvSpPr/>
            <p:nvPr/>
          </p:nvSpPr>
          <p:spPr>
            <a:xfrm>
              <a:off x="8742193"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tx106"/>
            <p:cNvSpPr/>
            <p:nvPr/>
          </p:nvSpPr>
          <p:spPr>
            <a:xfrm>
              <a:off x="8889106" y="49353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55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56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6442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723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94700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700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61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185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4101" y="6119132"/>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4" name="tx124"/>
            <p:cNvSpPr/>
            <p:nvPr/>
          </p:nvSpPr>
          <p:spPr>
            <a:xfrm>
              <a:off x="70232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566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8" name="tx12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961586" y="1342252"/>
              <a:ext cx="349514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Guinée, 2000-2025</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17 % des enfants ayant reçu le DTC1 n’ont pas reçu le DTC3 (à gauche), et 21 % des enfants ayant reçu le DTC1 n’ont pas reçu le MCV1 (à droite).
Le taux élevé d’abandon du DTP témoigne d’une faible capacité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du DTP en Guinée était supérieur au taux mondial, tandis que le taux d’abandon du DTP-MCV était supérieur au taux mondial.</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des vaccins DTP1 et DTP3/MCV1 était élevé en Guinée, ce qui témoigne d'une faible fidélisation des enfants aux programmes de vaccination et souligne la nécessité d'un suivi plus rigoureux des enfants initialement vaccinés.</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229090"/>
            </a:xfrm>
            <a:custGeom>
              <a:avLst/>
              <a:pathLst>
                <a:path w="2135265" h="229090">
                  <a:moveTo>
                    <a:pt x="0" y="101818"/>
                  </a:moveTo>
                  <a:lnTo>
                    <a:pt x="85410" y="101818"/>
                  </a:lnTo>
                  <a:lnTo>
                    <a:pt x="170821" y="110302"/>
                  </a:lnTo>
                  <a:lnTo>
                    <a:pt x="256231" y="110302"/>
                  </a:lnTo>
                  <a:lnTo>
                    <a:pt x="341642" y="118787"/>
                  </a:lnTo>
                  <a:lnTo>
                    <a:pt x="427053" y="110302"/>
                  </a:lnTo>
                  <a:lnTo>
                    <a:pt x="512463" y="101818"/>
                  </a:lnTo>
                  <a:lnTo>
                    <a:pt x="597874" y="76363"/>
                  </a:lnTo>
                  <a:lnTo>
                    <a:pt x="683284" y="50909"/>
                  </a:lnTo>
                  <a:lnTo>
                    <a:pt x="768695" y="16969"/>
                  </a:lnTo>
                  <a:lnTo>
                    <a:pt x="854106" y="0"/>
                  </a:lnTo>
                  <a:lnTo>
                    <a:pt x="939516" y="93333"/>
                  </a:lnTo>
                  <a:lnTo>
                    <a:pt x="1024927" y="135757"/>
                  </a:lnTo>
                  <a:lnTo>
                    <a:pt x="1110337" y="186666"/>
                  </a:lnTo>
                  <a:lnTo>
                    <a:pt x="1195748" y="229090"/>
                  </a:lnTo>
                  <a:lnTo>
                    <a:pt x="1281159" y="178181"/>
                  </a:lnTo>
                  <a:lnTo>
                    <a:pt x="1366569" y="169696"/>
                  </a:lnTo>
                  <a:lnTo>
                    <a:pt x="1451980" y="169696"/>
                  </a:lnTo>
                  <a:lnTo>
                    <a:pt x="1537390" y="169696"/>
                  </a:lnTo>
                  <a:lnTo>
                    <a:pt x="1622801" y="169696"/>
                  </a:lnTo>
                  <a:lnTo>
                    <a:pt x="1708212" y="161211"/>
                  </a:lnTo>
                  <a:lnTo>
                    <a:pt x="1793622" y="161211"/>
                  </a:lnTo>
                  <a:lnTo>
                    <a:pt x="1879033" y="161211"/>
                  </a:lnTo>
                  <a:lnTo>
                    <a:pt x="1964443" y="161211"/>
                  </a:lnTo>
                  <a:lnTo>
                    <a:pt x="2049854" y="152727"/>
                  </a:lnTo>
                  <a:lnTo>
                    <a:pt x="2135265" y="135757"/>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tx52"/>
            <p:cNvSpPr/>
            <p:nvPr/>
          </p:nvSpPr>
          <p:spPr>
            <a:xfrm>
              <a:off x="2624645"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3" name="tx53"/>
            <p:cNvSpPr/>
            <p:nvPr/>
          </p:nvSpPr>
          <p:spPr>
            <a:xfrm>
              <a:off x="3051698"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47368"/>
              <a:ext cx="854106" cy="483635"/>
            </a:xfrm>
            <a:custGeom>
              <a:avLst/>
              <a:pathLst>
                <a:path w="854106" h="483635">
                  <a:moveTo>
                    <a:pt x="0" y="483635"/>
                  </a:moveTo>
                  <a:lnTo>
                    <a:pt x="85410" y="152727"/>
                  </a:lnTo>
                  <a:lnTo>
                    <a:pt x="170821" y="144242"/>
                  </a:lnTo>
                  <a:lnTo>
                    <a:pt x="256231" y="135757"/>
                  </a:lnTo>
                  <a:lnTo>
                    <a:pt x="341642" y="127272"/>
                  </a:lnTo>
                  <a:lnTo>
                    <a:pt x="427053" y="110302"/>
                  </a:lnTo>
                  <a:lnTo>
                    <a:pt x="512463" y="101818"/>
                  </a:lnTo>
                  <a:lnTo>
                    <a:pt x="597874" y="93333"/>
                  </a:lnTo>
                  <a:lnTo>
                    <a:pt x="683284" y="84848"/>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86" name="tx86"/>
            <p:cNvSpPr/>
            <p:nvPr/>
          </p:nvSpPr>
          <p:spPr>
            <a:xfrm>
              <a:off x="3223926"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7" name="tx87"/>
            <p:cNvSpPr/>
            <p:nvPr/>
          </p:nvSpPr>
          <p:spPr>
            <a:xfrm>
              <a:off x="2624645"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88" name="tx88"/>
            <p:cNvSpPr/>
            <p:nvPr/>
          </p:nvSpPr>
          <p:spPr>
            <a:xfrm>
              <a:off x="3051698"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226925" y="4883939"/>
              <a:ext cx="1964443" cy="381817"/>
            </a:xfrm>
            <a:custGeom>
              <a:avLst/>
              <a:pathLst>
                <a:path w="1964443" h="381817">
                  <a:moveTo>
                    <a:pt x="0" y="381817"/>
                  </a:moveTo>
                  <a:lnTo>
                    <a:pt x="85410" y="288484"/>
                  </a:lnTo>
                  <a:lnTo>
                    <a:pt x="170821" y="195151"/>
                  </a:lnTo>
                  <a:lnTo>
                    <a:pt x="256231" y="195151"/>
                  </a:lnTo>
                  <a:lnTo>
                    <a:pt x="341642" y="203636"/>
                  </a:lnTo>
                  <a:lnTo>
                    <a:pt x="427053" y="144242"/>
                  </a:lnTo>
                  <a:lnTo>
                    <a:pt x="512463" y="127272"/>
                  </a:lnTo>
                  <a:lnTo>
                    <a:pt x="597874" y="84848"/>
                  </a:lnTo>
                  <a:lnTo>
                    <a:pt x="683284" y="50909"/>
                  </a:lnTo>
                  <a:lnTo>
                    <a:pt x="768695" y="0"/>
                  </a:lnTo>
                  <a:lnTo>
                    <a:pt x="854106" y="50909"/>
                  </a:lnTo>
                  <a:lnTo>
                    <a:pt x="939516" y="93333"/>
                  </a:lnTo>
                  <a:lnTo>
                    <a:pt x="1024927" y="144242"/>
                  </a:lnTo>
                  <a:lnTo>
                    <a:pt x="1110337" y="152727"/>
                  </a:lnTo>
                  <a:lnTo>
                    <a:pt x="1195748" y="186666"/>
                  </a:lnTo>
                  <a:lnTo>
                    <a:pt x="1281159" y="169696"/>
                  </a:lnTo>
                  <a:lnTo>
                    <a:pt x="1366569" y="161211"/>
                  </a:lnTo>
                  <a:lnTo>
                    <a:pt x="1451980" y="144242"/>
                  </a:lnTo>
                  <a:lnTo>
                    <a:pt x="1537390" y="127272"/>
                  </a:lnTo>
                  <a:lnTo>
                    <a:pt x="1622801" y="110302"/>
                  </a:lnTo>
                  <a:lnTo>
                    <a:pt x="1708212" y="101818"/>
                  </a:lnTo>
                  <a:lnTo>
                    <a:pt x="1793622" y="84848"/>
                  </a:lnTo>
                  <a:lnTo>
                    <a:pt x="1879033" y="16969"/>
                  </a:lnTo>
                  <a:lnTo>
                    <a:pt x="1964443" y="0"/>
                  </a:lnTo>
                </a:path>
              </a:pathLst>
            </a:custGeom>
            <a:ln w="27101" cap="flat">
              <a:solidFill>
                <a:srgbClr val="1CABE2">
                  <a:alpha val="100000"/>
                </a:srgbClr>
              </a:solidFill>
              <a:prstDash val="solid"/>
              <a:round/>
            </a:ln>
          </p:spPr>
          <p:txBody>
            <a:bodyPr/>
            <a:lstStyle/>
            <a:p/>
          </p:txBody>
        </p:sp>
        <p:sp>
          <p:nvSpPr>
            <p:cNvPr id="109" name="pt109"/>
            <p:cNvSpPr/>
            <p:nvPr/>
          </p:nvSpPr>
          <p:spPr>
            <a:xfrm>
              <a:off x="1208875"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294285"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379696"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465107"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550517"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63592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1721338"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1806749"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1892160"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1977570"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062981"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148391" y="495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233802"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319213"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404623"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2490034"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575444" y="50271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2660855"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2746266"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2831676"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2917087"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3002498"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3087908"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173319"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tx133"/>
            <p:cNvSpPr/>
            <p:nvPr/>
          </p:nvSpPr>
          <p:spPr>
            <a:xfrm>
              <a:off x="1074995"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34" name="tx134"/>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5" name="tx135"/>
            <p:cNvSpPr/>
            <p:nvPr/>
          </p:nvSpPr>
          <p:spPr>
            <a:xfrm>
              <a:off x="2624645" y="488731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36" name="tx136"/>
            <p:cNvSpPr/>
            <p:nvPr/>
          </p:nvSpPr>
          <p:spPr>
            <a:xfrm>
              <a:off x="3051698"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37" name="pl13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850292" y="2058070"/>
              <a:ext cx="2135265" cy="237575"/>
            </a:xfrm>
            <a:custGeom>
              <a:avLst/>
              <a:pathLst>
                <a:path w="2135265" h="237575">
                  <a:moveTo>
                    <a:pt x="0" y="212120"/>
                  </a:moveTo>
                  <a:lnTo>
                    <a:pt x="85410" y="186666"/>
                  </a:lnTo>
                  <a:lnTo>
                    <a:pt x="170821" y="152727"/>
                  </a:lnTo>
                  <a:lnTo>
                    <a:pt x="256231" y="127272"/>
                  </a:lnTo>
                  <a:lnTo>
                    <a:pt x="341642" y="93333"/>
                  </a:lnTo>
                  <a:lnTo>
                    <a:pt x="427053" y="93333"/>
                  </a:lnTo>
                  <a:lnTo>
                    <a:pt x="512463" y="93333"/>
                  </a:lnTo>
                  <a:lnTo>
                    <a:pt x="597874" y="84848"/>
                  </a:lnTo>
                  <a:lnTo>
                    <a:pt x="683284" y="186666"/>
                  </a:lnTo>
                  <a:lnTo>
                    <a:pt x="768695" y="84848"/>
                  </a:lnTo>
                  <a:lnTo>
                    <a:pt x="854106" y="0"/>
                  </a:lnTo>
                  <a:lnTo>
                    <a:pt x="939516" y="84848"/>
                  </a:lnTo>
                  <a:lnTo>
                    <a:pt x="1024927" y="135757"/>
                  </a:lnTo>
                  <a:lnTo>
                    <a:pt x="1110337" y="186666"/>
                  </a:lnTo>
                  <a:lnTo>
                    <a:pt x="1195748" y="237575"/>
                  </a:lnTo>
                  <a:lnTo>
                    <a:pt x="1281159" y="186666"/>
                  </a:lnTo>
                  <a:lnTo>
                    <a:pt x="1366569" y="203636"/>
                  </a:lnTo>
                  <a:lnTo>
                    <a:pt x="1451980" y="186666"/>
                  </a:lnTo>
                  <a:lnTo>
                    <a:pt x="1537390" y="178181"/>
                  </a:lnTo>
                  <a:lnTo>
                    <a:pt x="1622801" y="161211"/>
                  </a:lnTo>
                  <a:lnTo>
                    <a:pt x="1708212" y="152727"/>
                  </a:lnTo>
                  <a:lnTo>
                    <a:pt x="1793622" y="135757"/>
                  </a:lnTo>
                  <a:lnTo>
                    <a:pt x="1879033" y="127272"/>
                  </a:lnTo>
                  <a:lnTo>
                    <a:pt x="1964443" y="110302"/>
                  </a:lnTo>
                  <a:lnTo>
                    <a:pt x="2049854" y="76363"/>
                  </a:lnTo>
                  <a:lnTo>
                    <a:pt x="2135265" y="67878"/>
                  </a:lnTo>
                </a:path>
              </a:pathLst>
            </a:custGeom>
            <a:ln w="27101" cap="flat">
              <a:solidFill>
                <a:srgbClr val="1CABE2">
                  <a:alpha val="100000"/>
                </a:srgbClr>
              </a:solidFill>
              <a:prstDash val="solid"/>
              <a:round/>
            </a:ln>
          </p:spPr>
          <p:txBody>
            <a:bodyPr/>
            <a:lstStyle/>
            <a:p/>
          </p:txBody>
        </p:sp>
        <p:sp>
          <p:nvSpPr>
            <p:cNvPr id="157" name="pt157"/>
            <p:cNvSpPr/>
            <p:nvPr/>
          </p:nvSpPr>
          <p:spPr>
            <a:xfrm>
              <a:off x="3832241"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391765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0306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8847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173883"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259294"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34470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43011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515526"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60093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8634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77175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85716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942579"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027989"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1340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9881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28422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36963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455042"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54045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6258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711274"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579668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88209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6750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tx183"/>
            <p:cNvSpPr/>
            <p:nvPr/>
          </p:nvSpPr>
          <p:spPr>
            <a:xfrm>
              <a:off x="3698362"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84" name="tx184"/>
            <p:cNvSpPr/>
            <p:nvPr/>
          </p:nvSpPr>
          <p:spPr>
            <a:xfrm>
              <a:off x="6018113"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85" name="tx185"/>
            <p:cNvSpPr/>
            <p:nvPr/>
          </p:nvSpPr>
          <p:spPr>
            <a:xfrm>
              <a:off x="5418832"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86" name="tx186"/>
            <p:cNvSpPr/>
            <p:nvPr/>
          </p:nvSpPr>
          <p:spPr>
            <a:xfrm>
              <a:off x="5845885"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87" name="pl18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3850292" y="3572823"/>
              <a:ext cx="2135265" cy="169696"/>
            </a:xfrm>
            <a:custGeom>
              <a:avLst/>
              <a:pathLst>
                <a:path w="2135265" h="169696">
                  <a:moveTo>
                    <a:pt x="0" y="169696"/>
                  </a:moveTo>
                  <a:lnTo>
                    <a:pt x="85410" y="152727"/>
                  </a:lnTo>
                  <a:lnTo>
                    <a:pt x="170821" y="135757"/>
                  </a:lnTo>
                  <a:lnTo>
                    <a:pt x="256231" y="118787"/>
                  </a:lnTo>
                  <a:lnTo>
                    <a:pt x="341642" y="101818"/>
                  </a:lnTo>
                  <a:lnTo>
                    <a:pt x="427053" y="93333"/>
                  </a:lnTo>
                  <a:lnTo>
                    <a:pt x="512463" y="93333"/>
                  </a:lnTo>
                  <a:lnTo>
                    <a:pt x="597874" y="42424"/>
                  </a:lnTo>
                  <a:lnTo>
                    <a:pt x="683284" y="59393"/>
                  </a:lnTo>
                  <a:lnTo>
                    <a:pt x="768695" y="76363"/>
                  </a:lnTo>
                  <a:lnTo>
                    <a:pt x="854106" y="33939"/>
                  </a:lnTo>
                  <a:lnTo>
                    <a:pt x="939516" y="0"/>
                  </a:lnTo>
                  <a:lnTo>
                    <a:pt x="1024927" y="33939"/>
                  </a:lnTo>
                  <a:lnTo>
                    <a:pt x="1110337" y="67878"/>
                  </a:lnTo>
                  <a:lnTo>
                    <a:pt x="1195748" y="101818"/>
                  </a:lnTo>
                  <a:lnTo>
                    <a:pt x="1281159" y="127272"/>
                  </a:lnTo>
                  <a:lnTo>
                    <a:pt x="1366569" y="118787"/>
                  </a:lnTo>
                  <a:lnTo>
                    <a:pt x="1451980" y="118787"/>
                  </a:lnTo>
                  <a:lnTo>
                    <a:pt x="1537390" y="110302"/>
                  </a:lnTo>
                  <a:lnTo>
                    <a:pt x="1622801" y="101818"/>
                  </a:lnTo>
                  <a:lnTo>
                    <a:pt x="1708212" y="101818"/>
                  </a:lnTo>
                  <a:lnTo>
                    <a:pt x="1793622" y="93333"/>
                  </a:lnTo>
                  <a:lnTo>
                    <a:pt x="1879033" y="93333"/>
                  </a:lnTo>
                  <a:lnTo>
                    <a:pt x="1964443" y="84848"/>
                  </a:lnTo>
                  <a:lnTo>
                    <a:pt x="2049854" y="16969"/>
                  </a:lnTo>
                  <a:lnTo>
                    <a:pt x="2135265" y="0"/>
                  </a:lnTo>
                </a:path>
              </a:pathLst>
            </a:custGeom>
            <a:ln w="27101" cap="flat">
              <a:solidFill>
                <a:srgbClr val="1CABE2">
                  <a:alpha val="100000"/>
                </a:srgbClr>
              </a:solidFill>
              <a:prstDash val="solid"/>
              <a:round/>
            </a:ln>
          </p:spPr>
          <p:txBody>
            <a:bodyPr/>
            <a:lstStyle/>
            <a:p/>
          </p:txBody>
        </p:sp>
        <p:sp>
          <p:nvSpPr>
            <p:cNvPr id="207" name="pt207"/>
            <p:cNvSpPr/>
            <p:nvPr/>
          </p:nvSpPr>
          <p:spPr>
            <a:xfrm>
              <a:off x="3832241"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3917652"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003062"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08847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17388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259294"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434470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43011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515526"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60093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4686347"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477175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4857168" y="358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494257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027989"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113400"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19881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28422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369632" y="366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5455042"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554045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625864"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571127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579668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5882095"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3698362" y="36514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34" name="tx234"/>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35" name="tx235"/>
            <p:cNvSpPr/>
            <p:nvPr/>
          </p:nvSpPr>
          <p:spPr>
            <a:xfrm>
              <a:off x="5418832"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36" name="tx236"/>
            <p:cNvSpPr/>
            <p:nvPr/>
          </p:nvSpPr>
          <p:spPr>
            <a:xfrm>
              <a:off x="5845885"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37" name="pl23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6644479" y="2236252"/>
              <a:ext cx="2135265" cy="178181"/>
            </a:xfrm>
            <a:custGeom>
              <a:avLst/>
              <a:pathLst>
                <a:path w="2135265" h="178181">
                  <a:moveTo>
                    <a:pt x="0" y="161211"/>
                  </a:moveTo>
                  <a:lnTo>
                    <a:pt x="85410" y="127272"/>
                  </a:lnTo>
                  <a:lnTo>
                    <a:pt x="170821" y="101818"/>
                  </a:lnTo>
                  <a:lnTo>
                    <a:pt x="256231" y="67878"/>
                  </a:lnTo>
                  <a:lnTo>
                    <a:pt x="341642" y="42424"/>
                  </a:lnTo>
                  <a:lnTo>
                    <a:pt x="427053" y="50909"/>
                  </a:lnTo>
                  <a:lnTo>
                    <a:pt x="512463" y="67878"/>
                  </a:lnTo>
                  <a:lnTo>
                    <a:pt x="597874" y="16969"/>
                  </a:lnTo>
                  <a:lnTo>
                    <a:pt x="683284" y="42424"/>
                  </a:lnTo>
                  <a:lnTo>
                    <a:pt x="768695" y="67878"/>
                  </a:lnTo>
                  <a:lnTo>
                    <a:pt x="854106" y="8484"/>
                  </a:lnTo>
                  <a:lnTo>
                    <a:pt x="939516" y="16969"/>
                  </a:lnTo>
                  <a:lnTo>
                    <a:pt x="1024927" y="67878"/>
                  </a:lnTo>
                  <a:lnTo>
                    <a:pt x="1110337" y="127272"/>
                  </a:lnTo>
                  <a:lnTo>
                    <a:pt x="1195748" y="178181"/>
                  </a:lnTo>
                  <a:lnTo>
                    <a:pt x="1281159" y="144242"/>
                  </a:lnTo>
                  <a:lnTo>
                    <a:pt x="1366569" y="152727"/>
                  </a:lnTo>
                  <a:lnTo>
                    <a:pt x="1451980" y="135757"/>
                  </a:lnTo>
                  <a:lnTo>
                    <a:pt x="1537390" y="118787"/>
                  </a:lnTo>
                  <a:lnTo>
                    <a:pt x="1622801" y="101818"/>
                  </a:lnTo>
                  <a:lnTo>
                    <a:pt x="1708212" y="93333"/>
                  </a:lnTo>
                  <a:lnTo>
                    <a:pt x="1793622" y="76363"/>
                  </a:lnTo>
                  <a:lnTo>
                    <a:pt x="1879033" y="59393"/>
                  </a:lnTo>
                  <a:lnTo>
                    <a:pt x="1964443" y="42424"/>
                  </a:lnTo>
                  <a:lnTo>
                    <a:pt x="2049854" y="16969"/>
                  </a:lnTo>
                  <a:lnTo>
                    <a:pt x="2135265" y="0"/>
                  </a:lnTo>
                </a:path>
              </a:pathLst>
            </a:custGeom>
            <a:ln w="27101" cap="flat">
              <a:solidFill>
                <a:srgbClr val="1CABE2">
                  <a:alpha val="100000"/>
                </a:srgbClr>
              </a:solidFill>
              <a:prstDash val="solid"/>
              <a:round/>
            </a:ln>
          </p:spPr>
          <p:txBody>
            <a:bodyPr/>
            <a:lstStyle/>
            <a:p/>
          </p:txBody>
        </p:sp>
        <p:sp>
          <p:nvSpPr>
            <p:cNvPr id="257" name="pt257"/>
            <p:cNvSpPr/>
            <p:nvPr/>
          </p:nvSpPr>
          <p:spPr>
            <a:xfrm>
              <a:off x="6626428"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6711839"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79724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882660"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968071"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053481"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138892"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22430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309713"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395124"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48053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56594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651355"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736766"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822177"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907587"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92998"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07840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16381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249230"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33464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420051"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505461"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859087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676283"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76169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tx283"/>
            <p:cNvSpPr/>
            <p:nvPr/>
          </p:nvSpPr>
          <p:spPr>
            <a:xfrm>
              <a:off x="6492549"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84" name="tx284"/>
            <p:cNvSpPr/>
            <p:nvPr/>
          </p:nvSpPr>
          <p:spPr>
            <a:xfrm>
              <a:off x="8812300"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85" name="tx285"/>
            <p:cNvSpPr/>
            <p:nvPr/>
          </p:nvSpPr>
          <p:spPr>
            <a:xfrm>
              <a:off x="8213020" y="21968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86" name="tx286"/>
            <p:cNvSpPr/>
            <p:nvPr/>
          </p:nvSpPr>
          <p:spPr>
            <a:xfrm>
              <a:off x="8640073" y="21120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87" name="pl28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0" name="pl29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1" name="pl29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2" name="pl29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3" name="pl29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6" name="pl29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7" name="pl29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8" name="pl29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9" name="pl29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8523512" y="3700095"/>
              <a:ext cx="256231" cy="373332"/>
            </a:xfrm>
            <a:custGeom>
              <a:avLst/>
              <a:pathLst>
                <a:path w="256231" h="373332">
                  <a:moveTo>
                    <a:pt x="0" y="373332"/>
                  </a:moveTo>
                  <a:lnTo>
                    <a:pt x="85410" y="178181"/>
                  </a:lnTo>
                  <a:lnTo>
                    <a:pt x="170821" y="16969"/>
                  </a:lnTo>
                  <a:lnTo>
                    <a:pt x="256231" y="0"/>
                  </a:lnTo>
                </a:path>
              </a:pathLst>
            </a:custGeom>
            <a:ln w="27101" cap="flat">
              <a:solidFill>
                <a:srgbClr val="1CABE2">
                  <a:alpha val="100000"/>
                </a:srgbClr>
              </a:solidFill>
              <a:prstDash val="solid"/>
              <a:round/>
            </a:ln>
          </p:spPr>
          <p:txBody>
            <a:bodyPr/>
            <a:lstStyle/>
            <a:p/>
          </p:txBody>
        </p:sp>
        <p:sp>
          <p:nvSpPr>
            <p:cNvPr id="307" name="pt307"/>
            <p:cNvSpPr/>
            <p:nvPr/>
          </p:nvSpPr>
          <p:spPr>
            <a:xfrm>
              <a:off x="8505461"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8447547"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312" name="tx312"/>
            <p:cNvSpPr/>
            <p:nvPr/>
          </p:nvSpPr>
          <p:spPr>
            <a:xfrm>
              <a:off x="8812300"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13" name="tx313"/>
            <p:cNvSpPr/>
            <p:nvPr/>
          </p:nvSpPr>
          <p:spPr>
            <a:xfrm>
              <a:off x="8640073" y="357619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314" name="tx314"/>
            <p:cNvSpPr/>
            <p:nvPr/>
          </p:nvSpPr>
          <p:spPr>
            <a:xfrm>
              <a:off x="2015060"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15" name="tx31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6" name="tx31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7" name="tx31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8" name="tx31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9" name="tx31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0" name="tx32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1" name="tx32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5" name="tx35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6" name="tx35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7" name="tx35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8" name="tx35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9" name="tx35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0" name="tx360"/>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1" name="pt36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3" name="tx36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4" name="tx36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5" name="tx365"/>
            <p:cNvSpPr/>
            <p:nvPr/>
          </p:nvSpPr>
          <p:spPr>
            <a:xfrm>
              <a:off x="2187471" y="1332675"/>
              <a:ext cx="546090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Guinée, 2000-2025</a:t>
              </a:r>
            </a:p>
          </p:txBody>
        </p:sp>
        <p:sp>
          <p:nvSpPr>
            <p:cNvPr id="366" name="tx366"/>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67" name="tx367"/>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MCV2 affichait la couverture la plus faible (47 %), suivi du MCV1 et du YFV (62 %).
Par rapport à 2019, la couverture vaccinale de six vaccins a augmenté (BCG, DTP1, DTP3, IPV1, MCV1 et YFV).
Par rapport à 2024, la couverture vaccinale de sept vaccins a augmenté (BCG, DTP1, DTP3, IPV1, MCV1, MCV2 et YFV).</a:t>
            </a:r>
          </a:p>
        </p:txBody>
      </p:sp>
      <p:sp>
        <p:nvSpPr>
          <p:cNvPr id="3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Guinée affichait le taux de couverture le plus faible pour le vaccin MCV2 (47 %), tandis que la plupart des autres vaccins de routine se situaient entre 62 et 78 % ; six antigènes ont connu une hausse depuis 2019, et sept autres depuis 2024.</a:t>
            </a:r>
          </a:p>
        </p:txBody>
      </p:sp>
      <p:grpSp xmlns:pic="http://schemas.openxmlformats.org/drawingml/2006/picture">
        <p:nvGrpSpPr>
          <p:cNvPr id="370" name=""/>
          <p:cNvGrpSpPr/>
          <p:nvPr/>
        </p:nvGrpSpPr>
        <p:grpSpPr>
          <a:xfrm>
            <a:off x="292608" y="1097280"/>
            <a:ext cx="8595360" cy="28575"/>
            <a:chOff x="292608" y="1097280"/>
            <a:chExt cx="8595360" cy="28575"/>
          </a:xfrm>
        </p:grpSpPr>
        <p:sp>
          <p:nvSpPr>
            <p:cNvPr id="3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544086"/>
              <a:ext cx="6518190" cy="996441"/>
            </a:xfrm>
            <a:custGeom>
              <a:avLst/>
              <a:pathLst>
                <a:path w="6518190" h="996441">
                  <a:moveTo>
                    <a:pt x="0" y="901542"/>
                  </a:moveTo>
                  <a:lnTo>
                    <a:pt x="260727" y="711744"/>
                  </a:lnTo>
                  <a:lnTo>
                    <a:pt x="521455" y="569395"/>
                  </a:lnTo>
                  <a:lnTo>
                    <a:pt x="782182" y="379596"/>
                  </a:lnTo>
                  <a:lnTo>
                    <a:pt x="1042910" y="237248"/>
                  </a:lnTo>
                  <a:lnTo>
                    <a:pt x="1303638" y="284697"/>
                  </a:lnTo>
                  <a:lnTo>
                    <a:pt x="1564365" y="379596"/>
                  </a:lnTo>
                  <a:lnTo>
                    <a:pt x="1825093" y="94899"/>
                  </a:lnTo>
                  <a:lnTo>
                    <a:pt x="2085820" y="237248"/>
                  </a:lnTo>
                  <a:lnTo>
                    <a:pt x="2346548" y="379596"/>
                  </a:lnTo>
                  <a:lnTo>
                    <a:pt x="2607276" y="47449"/>
                  </a:lnTo>
                  <a:lnTo>
                    <a:pt x="2868003" y="94899"/>
                  </a:lnTo>
                  <a:lnTo>
                    <a:pt x="3128731" y="379596"/>
                  </a:lnTo>
                  <a:lnTo>
                    <a:pt x="3389458" y="711744"/>
                  </a:lnTo>
                  <a:lnTo>
                    <a:pt x="3650186" y="996441"/>
                  </a:lnTo>
                  <a:lnTo>
                    <a:pt x="3910914" y="806643"/>
                  </a:lnTo>
                  <a:lnTo>
                    <a:pt x="4171641" y="854093"/>
                  </a:lnTo>
                  <a:lnTo>
                    <a:pt x="4432369" y="759193"/>
                  </a:lnTo>
                  <a:lnTo>
                    <a:pt x="4693096" y="664294"/>
                  </a:lnTo>
                  <a:lnTo>
                    <a:pt x="4953824" y="569395"/>
                  </a:lnTo>
                  <a:lnTo>
                    <a:pt x="5214552" y="521945"/>
                  </a:lnTo>
                  <a:lnTo>
                    <a:pt x="5475279" y="427046"/>
                  </a:lnTo>
                  <a:lnTo>
                    <a:pt x="5736007" y="332147"/>
                  </a:lnTo>
                  <a:lnTo>
                    <a:pt x="5996734" y="237248"/>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2960348" y="2544086"/>
              <a:ext cx="4693096" cy="996441"/>
            </a:xfrm>
            <a:custGeom>
              <a:avLst/>
              <a:pathLst>
                <a:path w="4693096" h="996441">
                  <a:moveTo>
                    <a:pt x="0" y="379596"/>
                  </a:moveTo>
                  <a:lnTo>
                    <a:pt x="260727" y="379596"/>
                  </a:lnTo>
                  <a:lnTo>
                    <a:pt x="521455" y="379596"/>
                  </a:lnTo>
                  <a:lnTo>
                    <a:pt x="782182" y="47449"/>
                  </a:lnTo>
                  <a:lnTo>
                    <a:pt x="1042910" y="94899"/>
                  </a:lnTo>
                  <a:lnTo>
                    <a:pt x="1303638" y="379596"/>
                  </a:lnTo>
                  <a:lnTo>
                    <a:pt x="1564365" y="711744"/>
                  </a:lnTo>
                  <a:lnTo>
                    <a:pt x="1825093" y="996441"/>
                  </a:lnTo>
                  <a:lnTo>
                    <a:pt x="2085820" y="806643"/>
                  </a:lnTo>
                  <a:lnTo>
                    <a:pt x="2346548" y="854093"/>
                  </a:lnTo>
                  <a:lnTo>
                    <a:pt x="2607276" y="759193"/>
                  </a:lnTo>
                  <a:lnTo>
                    <a:pt x="2868003" y="664294"/>
                  </a:lnTo>
                  <a:lnTo>
                    <a:pt x="3128731" y="569395"/>
                  </a:lnTo>
                  <a:lnTo>
                    <a:pt x="3389458" y="521945"/>
                  </a:lnTo>
                  <a:lnTo>
                    <a:pt x="3650186" y="427046"/>
                  </a:lnTo>
                  <a:lnTo>
                    <a:pt x="3910914" y="332147"/>
                  </a:lnTo>
                  <a:lnTo>
                    <a:pt x="4171641" y="237248"/>
                  </a:lnTo>
                  <a:lnTo>
                    <a:pt x="4432369" y="94899"/>
                  </a:lnTo>
                  <a:lnTo>
                    <a:pt x="4693096" y="0"/>
                  </a:lnTo>
                </a:path>
              </a:pathLst>
            </a:custGeom>
            <a:ln w="27101" cap="flat">
              <a:solidFill>
                <a:srgbClr val="80BD41">
                  <a:alpha val="100000"/>
                </a:srgbClr>
              </a:solidFill>
              <a:prstDash val="solid"/>
              <a:round/>
            </a:ln>
          </p:spPr>
          <p:txBody>
            <a:bodyPr/>
            <a:lstStyle/>
            <a:p/>
          </p:txBody>
        </p:sp>
        <p:sp>
          <p:nvSpPr>
            <p:cNvPr id="40" name="pl40"/>
            <p:cNvSpPr/>
            <p:nvPr/>
          </p:nvSpPr>
          <p:spPr>
            <a:xfrm>
              <a:off x="3481803" y="2544086"/>
              <a:ext cx="4171641" cy="996441"/>
            </a:xfrm>
            <a:custGeom>
              <a:avLst/>
              <a:pathLst>
                <a:path w="4171641" h="996441">
                  <a:moveTo>
                    <a:pt x="0" y="379596"/>
                  </a:moveTo>
                  <a:lnTo>
                    <a:pt x="260727" y="47449"/>
                  </a:lnTo>
                  <a:lnTo>
                    <a:pt x="521455" y="94899"/>
                  </a:lnTo>
                  <a:lnTo>
                    <a:pt x="782182" y="379596"/>
                  </a:lnTo>
                  <a:lnTo>
                    <a:pt x="1042910" y="711744"/>
                  </a:lnTo>
                  <a:lnTo>
                    <a:pt x="1303638" y="996441"/>
                  </a:lnTo>
                  <a:lnTo>
                    <a:pt x="1564365" y="806643"/>
                  </a:lnTo>
                  <a:lnTo>
                    <a:pt x="1825093" y="854093"/>
                  </a:lnTo>
                  <a:lnTo>
                    <a:pt x="2085820" y="759193"/>
                  </a:lnTo>
                  <a:lnTo>
                    <a:pt x="2346548" y="664294"/>
                  </a:lnTo>
                  <a:lnTo>
                    <a:pt x="2607276" y="569395"/>
                  </a:lnTo>
                  <a:lnTo>
                    <a:pt x="2868003" y="521945"/>
                  </a:lnTo>
                  <a:lnTo>
                    <a:pt x="3128731" y="427046"/>
                  </a:lnTo>
                  <a:lnTo>
                    <a:pt x="3389458" y="332147"/>
                  </a:lnTo>
                  <a:lnTo>
                    <a:pt x="3650186" y="237248"/>
                  </a:lnTo>
                  <a:lnTo>
                    <a:pt x="3910914" y="94899"/>
                  </a:lnTo>
                  <a:lnTo>
                    <a:pt x="4171641"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544086"/>
              <a:ext cx="2607276" cy="2704627"/>
            </a:xfrm>
            <a:custGeom>
              <a:avLst/>
              <a:pathLst>
                <a:path w="2607276" h="2704627">
                  <a:moveTo>
                    <a:pt x="0" y="2704627"/>
                  </a:moveTo>
                  <a:lnTo>
                    <a:pt x="260727" y="854093"/>
                  </a:lnTo>
                  <a:lnTo>
                    <a:pt x="521455" y="806643"/>
                  </a:lnTo>
                  <a:lnTo>
                    <a:pt x="782182" y="759193"/>
                  </a:lnTo>
                  <a:lnTo>
                    <a:pt x="1042910" y="711744"/>
                  </a:lnTo>
                  <a:lnTo>
                    <a:pt x="1303638" y="616844"/>
                  </a:lnTo>
                  <a:lnTo>
                    <a:pt x="1564365" y="569395"/>
                  </a:lnTo>
                  <a:lnTo>
                    <a:pt x="1825093" y="521945"/>
                  </a:lnTo>
                  <a:lnTo>
                    <a:pt x="2085820" y="474496"/>
                  </a:lnTo>
                  <a:lnTo>
                    <a:pt x="2346548" y="9489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948992"/>
            </a:xfrm>
            <a:custGeom>
              <a:avLst/>
              <a:pathLst>
                <a:path w="6518190" h="948992">
                  <a:moveTo>
                    <a:pt x="0" y="948992"/>
                  </a:moveTo>
                  <a:lnTo>
                    <a:pt x="260727" y="854093"/>
                  </a:lnTo>
                  <a:lnTo>
                    <a:pt x="521455" y="759193"/>
                  </a:lnTo>
                  <a:lnTo>
                    <a:pt x="782182" y="664294"/>
                  </a:lnTo>
                  <a:lnTo>
                    <a:pt x="1042910" y="569395"/>
                  </a:lnTo>
                  <a:lnTo>
                    <a:pt x="1303638" y="521945"/>
                  </a:lnTo>
                  <a:lnTo>
                    <a:pt x="1564365" y="521945"/>
                  </a:lnTo>
                  <a:lnTo>
                    <a:pt x="1825093" y="237248"/>
                  </a:lnTo>
                  <a:lnTo>
                    <a:pt x="2085820" y="332147"/>
                  </a:lnTo>
                  <a:lnTo>
                    <a:pt x="2346548" y="427046"/>
                  </a:lnTo>
                  <a:lnTo>
                    <a:pt x="2607276" y="189798"/>
                  </a:lnTo>
                  <a:lnTo>
                    <a:pt x="2868003" y="0"/>
                  </a:lnTo>
                  <a:lnTo>
                    <a:pt x="3128731" y="189798"/>
                  </a:lnTo>
                  <a:lnTo>
                    <a:pt x="3389458" y="379596"/>
                  </a:lnTo>
                  <a:lnTo>
                    <a:pt x="3650186" y="569395"/>
                  </a:lnTo>
                  <a:lnTo>
                    <a:pt x="3910914" y="711744"/>
                  </a:lnTo>
                  <a:lnTo>
                    <a:pt x="4171641" y="664294"/>
                  </a:lnTo>
                  <a:lnTo>
                    <a:pt x="4432369" y="664294"/>
                  </a:lnTo>
                  <a:lnTo>
                    <a:pt x="4693096" y="616844"/>
                  </a:lnTo>
                  <a:lnTo>
                    <a:pt x="4953824" y="569395"/>
                  </a:lnTo>
                  <a:lnTo>
                    <a:pt x="5214552" y="569395"/>
                  </a:lnTo>
                  <a:lnTo>
                    <a:pt x="5475279" y="521945"/>
                  </a:lnTo>
                  <a:lnTo>
                    <a:pt x="5736007" y="521945"/>
                  </a:lnTo>
                  <a:lnTo>
                    <a:pt x="5996734" y="474496"/>
                  </a:lnTo>
                  <a:lnTo>
                    <a:pt x="6257462" y="94899"/>
                  </a:lnTo>
                  <a:lnTo>
                    <a:pt x="6518190"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3398179"/>
              <a:ext cx="782182" cy="2087782"/>
            </a:xfrm>
            <a:custGeom>
              <a:avLst/>
              <a:pathLst>
                <a:path w="782182" h="2087782">
                  <a:moveTo>
                    <a:pt x="0" y="2087782"/>
                  </a:moveTo>
                  <a:lnTo>
                    <a:pt x="260727" y="996441"/>
                  </a:lnTo>
                  <a:lnTo>
                    <a:pt x="521455" y="94899"/>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7666790" y="2122567"/>
              <a:ext cx="716155" cy="413807"/>
            </a:xfrm>
            <a:custGeom>
              <a:avLst/>
              <a:pathLst>
                <a:path w="716155" h="413807">
                  <a:moveTo>
                    <a:pt x="716155" y="0"/>
                  </a:moveTo>
                  <a:lnTo>
                    <a:pt x="0" y="413807"/>
                  </a:lnTo>
                </a:path>
              </a:pathLst>
            </a:custGeom>
          </p:spPr>
          <p:txBody>
            <a:bodyPr/>
            <a:lstStyle/>
            <a:p/>
          </p:txBody>
        </p:sp>
        <p:sp>
          <p:nvSpPr>
            <p:cNvPr id="45" name="pl45"/>
            <p:cNvSpPr/>
            <p:nvPr/>
          </p:nvSpPr>
          <p:spPr>
            <a:xfrm>
              <a:off x="7667455" y="2551317"/>
              <a:ext cx="661128" cy="341266"/>
            </a:xfrm>
            <a:custGeom>
              <a:avLst/>
              <a:pathLst>
                <a:path w="661128" h="341266">
                  <a:moveTo>
                    <a:pt x="661128" y="341266"/>
                  </a:moveTo>
                  <a:lnTo>
                    <a:pt x="0" y="0"/>
                  </a:lnTo>
                </a:path>
              </a:pathLst>
            </a:custGeom>
          </p:spPr>
          <p:txBody>
            <a:bodyPr/>
            <a:lstStyle/>
            <a:p/>
          </p:txBody>
        </p:sp>
        <p:sp>
          <p:nvSpPr>
            <p:cNvPr id="46" name="pl46"/>
            <p:cNvSpPr/>
            <p:nvPr/>
          </p:nvSpPr>
          <p:spPr>
            <a:xfrm>
              <a:off x="7670663" y="2380970"/>
              <a:ext cx="766431" cy="159531"/>
            </a:xfrm>
            <a:custGeom>
              <a:avLst/>
              <a:pathLst>
                <a:path w="766431" h="159531">
                  <a:moveTo>
                    <a:pt x="766431" y="0"/>
                  </a:moveTo>
                  <a:lnTo>
                    <a:pt x="0" y="159531"/>
                  </a:lnTo>
                </a:path>
              </a:pathLst>
            </a:custGeom>
          </p:spPr>
          <p:txBody>
            <a:bodyPr/>
            <a:lstStyle/>
            <a:p/>
          </p:txBody>
        </p:sp>
        <p:sp>
          <p:nvSpPr>
            <p:cNvPr id="47" name="pl47"/>
            <p:cNvSpPr/>
            <p:nvPr/>
          </p:nvSpPr>
          <p:spPr>
            <a:xfrm>
              <a:off x="7671267" y="2546208"/>
              <a:ext cx="753758" cy="89779"/>
            </a:xfrm>
            <a:custGeom>
              <a:avLst/>
              <a:pathLst>
                <a:path w="753758" h="89779">
                  <a:moveTo>
                    <a:pt x="753758" y="89779"/>
                  </a:moveTo>
                  <a:lnTo>
                    <a:pt x="0" y="0"/>
                  </a:lnTo>
                </a:path>
              </a:pathLst>
            </a:custGeom>
          </p:spPr>
          <p:txBody>
            <a:bodyPr/>
            <a:lstStyle/>
            <a:p/>
          </p:txBody>
        </p:sp>
        <p:sp>
          <p:nvSpPr>
            <p:cNvPr id="48" name="pl48"/>
            <p:cNvSpPr/>
            <p:nvPr/>
          </p:nvSpPr>
          <p:spPr>
            <a:xfrm>
              <a:off x="7665923" y="2694697"/>
              <a:ext cx="692937" cy="458845"/>
            </a:xfrm>
            <a:custGeom>
              <a:avLst/>
              <a:pathLst>
                <a:path w="692937" h="458845">
                  <a:moveTo>
                    <a:pt x="692937" y="458845"/>
                  </a:moveTo>
                  <a:lnTo>
                    <a:pt x="0" y="0"/>
                  </a:lnTo>
                </a:path>
              </a:pathLst>
            </a:custGeom>
          </p:spPr>
          <p:txBody>
            <a:bodyPr/>
            <a:lstStyle/>
            <a:p/>
          </p:txBody>
        </p:sp>
        <p:sp>
          <p:nvSpPr>
            <p:cNvPr id="49" name="pl49"/>
            <p:cNvSpPr/>
            <p:nvPr/>
          </p:nvSpPr>
          <p:spPr>
            <a:xfrm>
              <a:off x="7671550" y="3398894"/>
              <a:ext cx="687311" cy="27158"/>
            </a:xfrm>
            <a:custGeom>
              <a:avLst/>
              <a:pathLst>
                <a:path w="687311" h="27158">
                  <a:moveTo>
                    <a:pt x="687311" y="27158"/>
                  </a:moveTo>
                  <a:lnTo>
                    <a:pt x="0" y="0"/>
                  </a:lnTo>
                </a:path>
              </a:pathLst>
            </a:custGeom>
          </p:spPr>
          <p:txBody>
            <a:bodyPr/>
            <a:lstStyle/>
            <a:p/>
          </p:txBody>
        </p:sp>
        <p:sp>
          <p:nvSpPr>
            <p:cNvPr id="50" name="pg50"/>
            <p:cNvSpPr/>
            <p:nvPr/>
          </p:nvSpPr>
          <p:spPr>
            <a:xfrm>
              <a:off x="8314365" y="20307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1" name="tx51"/>
            <p:cNvSpPr/>
            <p:nvPr/>
          </p:nvSpPr>
          <p:spPr>
            <a:xfrm>
              <a:off x="8337225" y="20722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65%</a:t>
              </a:r>
            </a:p>
          </p:txBody>
        </p:sp>
        <p:sp>
          <p:nvSpPr>
            <p:cNvPr id="52" name="pg52"/>
            <p:cNvSpPr/>
            <p:nvPr/>
          </p:nvSpPr>
          <p:spPr>
            <a:xfrm>
              <a:off x="8260004" y="28157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3" name="tx53"/>
            <p:cNvSpPr/>
            <p:nvPr/>
          </p:nvSpPr>
          <p:spPr>
            <a:xfrm>
              <a:off x="8282864" y="28385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65%</a:t>
              </a:r>
            </a:p>
          </p:txBody>
        </p:sp>
        <p:sp>
          <p:nvSpPr>
            <p:cNvPr id="54" name="pg54"/>
            <p:cNvSpPr/>
            <p:nvPr/>
          </p:nvSpPr>
          <p:spPr>
            <a:xfrm>
              <a:off x="8368515" y="229309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5" name="tx55"/>
            <p:cNvSpPr/>
            <p:nvPr/>
          </p:nvSpPr>
          <p:spPr>
            <a:xfrm>
              <a:off x="8391375" y="23346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65%</a:t>
              </a:r>
            </a:p>
          </p:txBody>
        </p:sp>
        <p:sp>
          <p:nvSpPr>
            <p:cNvPr id="56" name="pg56"/>
            <p:cNvSpPr/>
            <p:nvPr/>
          </p:nvSpPr>
          <p:spPr>
            <a:xfrm>
              <a:off x="8356446" y="25529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25945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65%</a:t>
              </a:r>
            </a:p>
          </p:txBody>
        </p:sp>
        <p:sp>
          <p:nvSpPr>
            <p:cNvPr id="58" name="pg58"/>
            <p:cNvSpPr/>
            <p:nvPr/>
          </p:nvSpPr>
          <p:spPr>
            <a:xfrm>
              <a:off x="8290281" y="30767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31182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90281" y="33415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33831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47%</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7" name="tx87"/>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Guinée, 2000-2025</a:t>
              </a:r>
            </a:p>
          </p:txBody>
        </p:sp>
        <p:sp>
          <p:nvSpPr>
            <p:cNvPr id="88" name="tx8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9" name="tx8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six vaccins (série complète).
En 2025, le MCV2 affichait la couverture la plus faible de tous les vaccins (47 %), suivi du MCV1 (62 %).
La couverture vaccinale de cinq vaccins a augmenté (DTP3, HEPB3, HIB3, IPV1 et MCV1) par rapport à leur couverture respective en 2019.
La couverture vaccinale de six vaccins a augmenté (DTP3, HEPB3, HIB3, IPV1, MCV1 et MCV2)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468" y="998557"/>
              <a:ext cx="290867" cy="0"/>
            </a:xfrm>
            <a:custGeom>
              <a:avLst/>
              <a:pathLst>
                <a:path w="290867" h="0">
                  <a:moveTo>
                    <a:pt x="0" y="0"/>
                  </a:moveTo>
                  <a:lnTo>
                    <a:pt x="72716" y="0"/>
                  </a:lnTo>
                  <a:lnTo>
                    <a:pt x="72716" y="0"/>
                  </a:lnTo>
                  <a:lnTo>
                    <a:pt x="72716" y="0"/>
                  </a:lnTo>
                  <a:lnTo>
                    <a:pt x="72716" y="0"/>
                  </a:lnTo>
                  <a:lnTo>
                    <a:pt x="145433" y="0"/>
                  </a:lnTo>
                  <a:lnTo>
                    <a:pt x="290867" y="0"/>
                  </a:lnTo>
                </a:path>
              </a:pathLst>
            </a:custGeom>
            <a:ln w="116535" cap="flat">
              <a:solidFill>
                <a:srgbClr val="E8E8E8">
                  <a:alpha val="100000"/>
                </a:srgbClr>
              </a:solidFill>
              <a:prstDash val="solid"/>
              <a:round/>
            </a:ln>
          </p:spPr>
          <p:txBody>
            <a:bodyPr/>
            <a:lstStyle/>
            <a:p/>
          </p:txBody>
        </p:sp>
        <p:sp>
          <p:nvSpPr>
            <p:cNvPr id="18" name="pl18"/>
            <p:cNvSpPr/>
            <p:nvPr/>
          </p:nvSpPr>
          <p:spPr>
            <a:xfrm>
              <a:off x="6311166" y="1562457"/>
              <a:ext cx="799886" cy="0"/>
            </a:xfrm>
            <a:custGeom>
              <a:avLst/>
              <a:pathLst>
                <a:path w="799886" h="0">
                  <a:moveTo>
                    <a:pt x="0" y="0"/>
                  </a:moveTo>
                  <a:lnTo>
                    <a:pt x="72716" y="0"/>
                  </a:lnTo>
                  <a:lnTo>
                    <a:pt x="218150" y="0"/>
                  </a:lnTo>
                  <a:lnTo>
                    <a:pt x="290867" y="0"/>
                  </a:lnTo>
                  <a:lnTo>
                    <a:pt x="436301" y="0"/>
                  </a:lnTo>
                  <a:lnTo>
                    <a:pt x="727169" y="0"/>
                  </a:lnTo>
                  <a:lnTo>
                    <a:pt x="799886" y="0"/>
                  </a:lnTo>
                </a:path>
              </a:pathLst>
            </a:custGeom>
            <a:ln w="116535" cap="flat">
              <a:solidFill>
                <a:srgbClr val="E8E8E8">
                  <a:alpha val="100000"/>
                </a:srgbClr>
              </a:solidFill>
              <a:prstDash val="solid"/>
              <a:round/>
            </a:ln>
          </p:spPr>
          <p:txBody>
            <a:bodyPr/>
            <a:lstStyle/>
            <a:p/>
          </p:txBody>
        </p:sp>
        <p:sp>
          <p:nvSpPr>
            <p:cNvPr id="19" name="pl19"/>
            <p:cNvSpPr/>
            <p:nvPr/>
          </p:nvSpPr>
          <p:spPr>
            <a:xfrm>
              <a:off x="5293129" y="2126357"/>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0" name="pl20"/>
            <p:cNvSpPr/>
            <p:nvPr/>
          </p:nvSpPr>
          <p:spPr>
            <a:xfrm>
              <a:off x="5293129" y="2690257"/>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5293129" y="3254156"/>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2" name="pl22"/>
            <p:cNvSpPr/>
            <p:nvPr/>
          </p:nvSpPr>
          <p:spPr>
            <a:xfrm>
              <a:off x="5074978" y="3818056"/>
              <a:ext cx="1090754" cy="0"/>
            </a:xfrm>
            <a:custGeom>
              <a:avLst/>
              <a:pathLst>
                <a:path w="1090754" h="0">
                  <a:moveTo>
                    <a:pt x="0" y="0"/>
                  </a:moveTo>
                  <a:lnTo>
                    <a:pt x="145433" y="0"/>
                  </a:lnTo>
                  <a:lnTo>
                    <a:pt x="218150" y="0"/>
                  </a:lnTo>
                  <a:lnTo>
                    <a:pt x="290867" y="0"/>
                  </a:lnTo>
                  <a:lnTo>
                    <a:pt x="363584" y="0"/>
                  </a:lnTo>
                  <a:lnTo>
                    <a:pt x="945320" y="0"/>
                  </a:lnTo>
                  <a:lnTo>
                    <a:pt x="1090754" y="0"/>
                  </a:lnTo>
                </a:path>
              </a:pathLst>
            </a:custGeom>
            <a:ln w="116535" cap="flat">
              <a:solidFill>
                <a:srgbClr val="E8E8E8">
                  <a:alpha val="100000"/>
                </a:srgbClr>
              </a:solidFill>
              <a:prstDash val="solid"/>
              <a:round/>
            </a:ln>
          </p:spPr>
          <p:txBody>
            <a:bodyPr/>
            <a:lstStyle/>
            <a:p/>
          </p:txBody>
        </p:sp>
        <p:sp>
          <p:nvSpPr>
            <p:cNvPr id="23" name="pl23"/>
            <p:cNvSpPr/>
            <p:nvPr/>
          </p:nvSpPr>
          <p:spPr>
            <a:xfrm>
              <a:off x="5074978" y="4381956"/>
              <a:ext cx="872603" cy="0"/>
            </a:xfrm>
            <a:custGeom>
              <a:avLst/>
              <a:pathLst>
                <a:path w="872603" h="0">
                  <a:moveTo>
                    <a:pt x="0" y="0"/>
                  </a:moveTo>
                  <a:lnTo>
                    <a:pt x="0" y="0"/>
                  </a:lnTo>
                  <a:lnTo>
                    <a:pt x="72716" y="0"/>
                  </a:lnTo>
                  <a:lnTo>
                    <a:pt x="72716" y="0"/>
                  </a:lnTo>
                  <a:lnTo>
                    <a:pt x="145433" y="0"/>
                  </a:lnTo>
                  <a:lnTo>
                    <a:pt x="727169"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4711393" y="4945856"/>
              <a:ext cx="1236188" cy="0"/>
            </a:xfrm>
            <a:custGeom>
              <a:avLst/>
              <a:pathLst>
                <a:path w="1236188" h="0">
                  <a:moveTo>
                    <a:pt x="0" y="0"/>
                  </a:moveTo>
                  <a:lnTo>
                    <a:pt x="145433" y="0"/>
                  </a:lnTo>
                  <a:lnTo>
                    <a:pt x="290867" y="0"/>
                  </a:lnTo>
                  <a:lnTo>
                    <a:pt x="363584" y="0"/>
                  </a:lnTo>
                  <a:lnTo>
                    <a:pt x="509018" y="0"/>
                  </a:lnTo>
                  <a:lnTo>
                    <a:pt x="1090754" y="0"/>
                  </a:lnTo>
                  <a:lnTo>
                    <a:pt x="1236188" y="0"/>
                  </a:lnTo>
                </a:path>
              </a:pathLst>
            </a:custGeom>
            <a:ln w="116535" cap="flat">
              <a:solidFill>
                <a:srgbClr val="E8E8E8">
                  <a:alpha val="100000"/>
                </a:srgbClr>
              </a:solidFill>
              <a:prstDash val="solid"/>
              <a:round/>
            </a:ln>
          </p:spPr>
          <p:txBody>
            <a:bodyPr/>
            <a:lstStyle/>
            <a:p/>
          </p:txBody>
        </p:sp>
        <p:sp>
          <p:nvSpPr>
            <p:cNvPr id="25" name="pt25"/>
            <p:cNvSpPr/>
            <p:nvPr/>
          </p:nvSpPr>
          <p:spPr>
            <a:xfrm>
              <a:off x="6742968"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8840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03383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30666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7938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52481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59753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4296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28862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3613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50678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65221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7976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1579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28862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3613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50678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652214"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976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01579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3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8862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3613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50678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65221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79764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1579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6123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7047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1591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8862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6134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43406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1579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61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7047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07047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4319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14319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976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70689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85232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99776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07047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9764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4700"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83013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975568"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248399"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975568"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04828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230361"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957531"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102965"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30361"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957531"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102965"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30361"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957531"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102965"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012210"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957531"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102965"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012210"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39380"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884814"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4648626"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739380"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Guinée, 2019-2025</a:t>
              </a:r>
            </a:p>
          </p:txBody>
        </p:sp>
        <p:sp>
          <p:nvSpPr>
            <p:cNvPr id="126" name="tx12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7" name="tx12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28" name="tx12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29" name="tx12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augmenté entre 2019 (67 %) et 2024 (77 %). En 2025, ce taux a encore progressé (78 %) par rapport à 2024, et s'est révélé supérieur à celui de 2019. Entre 2019 et 2025, la couverture vaccinale contre la DTP1 a atteint son niveau le plus bas en 2019 (67 %).
En 2024, aucun vaccin n'a affiché une couverture inférieure à celle de 2019.
En 2025, aucun vaccin n'a affiché une couverture inférieure à celle de 2019.
En 2025, aucun vaccin n'a affiché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849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21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45929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4644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803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14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37857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7657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1528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400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27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3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370675"/>
            </a:xfrm>
            <a:custGeom>
              <a:avLst/>
              <a:pathLst>
                <a:path w="0" h="3370675">
                  <a:moveTo>
                    <a:pt x="0" y="337067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999657"/>
              <a:ext cx="6481656" cy="643492"/>
            </a:xfrm>
            <a:custGeom>
              <a:avLst/>
              <a:pathLst>
                <a:path w="6481656" h="643492">
                  <a:moveTo>
                    <a:pt x="0" y="582207"/>
                  </a:moveTo>
                  <a:lnTo>
                    <a:pt x="259266" y="459637"/>
                  </a:lnTo>
                  <a:lnTo>
                    <a:pt x="518532" y="367710"/>
                  </a:lnTo>
                  <a:lnTo>
                    <a:pt x="777798" y="245140"/>
                  </a:lnTo>
                  <a:lnTo>
                    <a:pt x="1037065" y="153212"/>
                  </a:lnTo>
                  <a:lnTo>
                    <a:pt x="1296331" y="183855"/>
                  </a:lnTo>
                  <a:lnTo>
                    <a:pt x="1555597" y="245140"/>
                  </a:lnTo>
                  <a:lnTo>
                    <a:pt x="1814863" y="61285"/>
                  </a:lnTo>
                  <a:lnTo>
                    <a:pt x="2074130" y="153212"/>
                  </a:lnTo>
                  <a:lnTo>
                    <a:pt x="2333396" y="245140"/>
                  </a:lnTo>
                  <a:lnTo>
                    <a:pt x="2592662" y="30642"/>
                  </a:lnTo>
                  <a:lnTo>
                    <a:pt x="2851928" y="61285"/>
                  </a:lnTo>
                  <a:lnTo>
                    <a:pt x="3111195" y="245140"/>
                  </a:lnTo>
                  <a:lnTo>
                    <a:pt x="3370461" y="459637"/>
                  </a:lnTo>
                  <a:lnTo>
                    <a:pt x="3629727" y="643492"/>
                  </a:lnTo>
                  <a:lnTo>
                    <a:pt x="3888994" y="520922"/>
                  </a:lnTo>
                  <a:lnTo>
                    <a:pt x="4148260" y="551565"/>
                  </a:lnTo>
                  <a:lnTo>
                    <a:pt x="4407526" y="490280"/>
                  </a:lnTo>
                  <a:lnTo>
                    <a:pt x="4666792" y="428995"/>
                  </a:lnTo>
                  <a:lnTo>
                    <a:pt x="4926059" y="367710"/>
                  </a:lnTo>
                  <a:lnTo>
                    <a:pt x="5185325" y="337067"/>
                  </a:lnTo>
                  <a:lnTo>
                    <a:pt x="5444591" y="275782"/>
                  </a:lnTo>
                  <a:lnTo>
                    <a:pt x="5703857" y="214497"/>
                  </a:lnTo>
                  <a:lnTo>
                    <a:pt x="5963124" y="153212"/>
                  </a:lnTo>
                  <a:lnTo>
                    <a:pt x="6222390" y="61285"/>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7142877" y="3551222"/>
              <a:ext cx="777798" cy="1348270"/>
            </a:xfrm>
            <a:custGeom>
              <a:avLst/>
              <a:pathLst>
                <a:path w="777798" h="1348270">
                  <a:moveTo>
                    <a:pt x="0" y="1348270"/>
                  </a:moveTo>
                  <a:lnTo>
                    <a:pt x="259266" y="643492"/>
                  </a:lnTo>
                  <a:lnTo>
                    <a:pt x="518532" y="61285"/>
                  </a:lnTo>
                  <a:lnTo>
                    <a:pt x="777798"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2233594"/>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9612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51284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5434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104500" y="486111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40012" y="2999656"/>
              <a:ext cx="239929" cy="0"/>
            </a:xfrm>
            <a:custGeom>
              <a:avLst/>
              <a:pathLst>
                <a:path w="239929" h="0">
                  <a:moveTo>
                    <a:pt x="239929" y="0"/>
                  </a:moveTo>
                  <a:lnTo>
                    <a:pt x="0" y="0"/>
                  </a:lnTo>
                </a:path>
              </a:pathLst>
            </a:custGeom>
          </p:spPr>
          <p:txBody>
            <a:bodyPr/>
            <a:lstStyle/>
            <a:p/>
          </p:txBody>
        </p:sp>
        <p:sp>
          <p:nvSpPr>
            <p:cNvPr id="35" name="pl35"/>
            <p:cNvSpPr/>
            <p:nvPr/>
          </p:nvSpPr>
          <p:spPr>
            <a:xfrm>
              <a:off x="7940012" y="3551219"/>
              <a:ext cx="239929" cy="2"/>
            </a:xfrm>
            <a:custGeom>
              <a:avLst/>
              <a:pathLst>
                <a:path w="239929" h="2">
                  <a:moveTo>
                    <a:pt x="239929" y="0"/>
                  </a:moveTo>
                  <a:lnTo>
                    <a:pt x="0" y="2"/>
                  </a:lnTo>
                </a:path>
              </a:pathLst>
            </a:custGeom>
          </p:spPr>
          <p:txBody>
            <a:bodyPr/>
            <a:lstStyle/>
            <a:p/>
          </p:txBody>
        </p:sp>
        <p:sp>
          <p:nvSpPr>
            <p:cNvPr id="36" name="pg36"/>
            <p:cNvSpPr/>
            <p:nvPr/>
          </p:nvSpPr>
          <p:spPr>
            <a:xfrm>
              <a:off x="8111362" y="29086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9495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65%</a:t>
              </a:r>
            </a:p>
          </p:txBody>
        </p:sp>
        <p:sp>
          <p:nvSpPr>
            <p:cNvPr id="38" name="pg38"/>
            <p:cNvSpPr/>
            <p:nvPr/>
          </p:nvSpPr>
          <p:spPr>
            <a:xfrm>
              <a:off x="8111362" y="34602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50107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47%</a:t>
              </a:r>
            </a:p>
          </p:txBody>
        </p:sp>
        <p:sp>
          <p:nvSpPr>
            <p:cNvPr id="40" name="pg40"/>
            <p:cNvSpPr/>
            <p:nvPr/>
          </p:nvSpPr>
          <p:spPr>
            <a:xfrm>
              <a:off x="1142960" y="356423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8680" y="36080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2" name="pg42"/>
            <p:cNvSpPr/>
            <p:nvPr/>
          </p:nvSpPr>
          <p:spPr>
            <a:xfrm>
              <a:off x="7208445" y="474883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7254165" y="4792579"/>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44" name="tx44"/>
            <p:cNvSpPr/>
            <p:nvPr/>
          </p:nvSpPr>
          <p:spPr>
            <a:xfrm>
              <a:off x="663492" y="49393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264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13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1007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487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18750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181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5211" y="33937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8" name="tx68"/>
            <p:cNvSpPr/>
            <p:nvPr/>
          </p:nvSpPr>
          <p:spPr>
            <a:xfrm>
              <a:off x="3061267" y="1511762"/>
              <a:ext cx="37556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Guinée, 2000-2025</a:t>
              </a:r>
            </a:p>
          </p:txBody>
        </p:sp>
        <p:sp>
          <p:nvSpPr>
            <p:cNvPr id="69" name="tx69"/>
            <p:cNvSpPr/>
            <p:nvPr/>
          </p:nvSpPr>
          <p:spPr>
            <a:xfrm>
              <a:off x="4775852" y="6232392"/>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70" name="tx70"/>
            <p:cNvSpPr/>
            <p:nvPr/>
          </p:nvSpPr>
          <p:spPr>
            <a:xfrm>
              <a:off x="1853558" y="6346708"/>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71" name="tx71"/>
            <p:cNvSpPr/>
            <p:nvPr/>
          </p:nvSpPr>
          <p:spPr>
            <a:xfrm>
              <a:off x="2161389" y="6466154"/>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2" name="tx72"/>
            <p:cNvSpPr/>
            <p:nvPr/>
          </p:nvSpPr>
          <p:spPr>
            <a:xfrm>
              <a:off x="1496013" y="6586855"/>
              <a:ext cx="75783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(PCVC and HPVc).</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Guinée dispose de 2 des 4 vaccins visés par les ODD.
En 2025, la Guinée avait atteint une couverture d'au moins 90 % pour aucun des 4 vaccins.</a:t>
            </a:r>
          </a:p>
        </p:txBody>
      </p:sp>
      <p:sp>
        <p:nvSpPr>
          <p:cNvPr id="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aucun vaccin relevant des ODD n'a atteint l'objectif de couverture de 90 % fixé par les ODD.</a:t>
            </a:r>
          </a:p>
        </p:txBody>
      </p:sp>
      <p:grpSp xmlns:pic="http://schemas.openxmlformats.org/drawingml/2006/picture">
        <p:nvGrpSpPr>
          <p:cNvPr id="75" name=""/>
          <p:cNvGrpSpPr/>
          <p:nvPr/>
        </p:nvGrpSpPr>
        <p:grpSpPr>
          <a:xfrm>
            <a:off x="292608" y="914400"/>
            <a:ext cx="8595360" cy="28575"/>
            <a:chOff x="292608" y="914400"/>
            <a:chExt cx="8595360" cy="28575"/>
          </a:xfrm>
        </p:grpSpPr>
        <p:sp>
          <p:nvSpPr>
            <p:cNvPr id="7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a augmenté d’un point de pourcentage, passant de 77 % en 2024 à 78 % en 2025.
• La couverture vaccinale contre la DTP3 a augmenté de deux points de pourcentage, passant de 63 % en 2024 à 65 % en 2025.
• On comptait 4 000 enfants de moins n’ayant reçu aucune dose en 2025. Il reste donc 103 000 enfants non vaccinés, exposés aux maladies évitables par la vaccination, et 61 000 autres dont la protection est incomplète.
• La Guinée représentait 2,6 % des enfants n’ayant reçu aucune dose en Afrique de l’Ouest et en Afrique centrale (WCAR) et 0,8 % des enfants n’ayant reçu aucune dose à l’échelle mondiale.
• La couverture vaccinale de la première dose contre la rougeole (MCV1) a augmenté de 2 points de pourcentage, passant de 60 % en 2024 à 62 % en 2025. 179 000 enfants n’ont pas reçu la première dose de vaccin contre la rougeole.
• La couverture vaccinale pour la deuxième dose contre la rougeole (MCV2) a augmenté de 2 points de pourcentage, passant de 45 % en 2024 à 47 % en 2025.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Guinée,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Guinée.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P7TF5XRZ5TZD-1674051314-8221</_dlc_DocId>
    <_dlc_DocIdUrl xmlns="5ce71423-0d49-4a04-8822-86064e799dcd">
      <Url>https://unicef.sharepoint.com/teams/DAPM-DataComm/_layouts/15/DocIdRedir.aspx?ID=P7TF5XRZ5TZD-1674051314-8221</Url>
      <Description>P7TF5XRZ5TZD-1674051314-8221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3C64D73B-A3A0-4D61-84A4-9D16EA6047E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2026-07-11T18:45:49Z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741cfb80-ddbe-4e66-8b48-503a05db11b5</vt:lpwstr>
  </property>
</Properties>
</file>