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87662b4850a9fc730446e3eec30694e6ab6dc8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ebcdf4e25fade367ce276ddfb1492b46fb6c7b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938eb7e139451cab727c064b3a06453a9598c2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68452"/>
              <a:ext cx="311525" cy="45202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68452"/>
              <a:ext cx="311525" cy="4520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68452"/>
              <a:ext cx="311525" cy="4520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68452"/>
              <a:ext cx="311525" cy="45202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68452"/>
              <a:ext cx="311525" cy="45202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68452"/>
              <a:ext cx="311525" cy="45202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68452"/>
              <a:ext cx="311525" cy="45202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68452"/>
              <a:ext cx="311525" cy="45202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68452"/>
              <a:ext cx="311525" cy="45202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68452"/>
              <a:ext cx="311525" cy="45202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68452"/>
              <a:ext cx="311525" cy="45202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68452"/>
              <a:ext cx="311525" cy="45202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68452"/>
              <a:ext cx="311525" cy="45202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68452"/>
              <a:ext cx="311525" cy="45202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68452"/>
              <a:ext cx="311525" cy="4520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68452"/>
              <a:ext cx="311525" cy="45202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68452"/>
              <a:ext cx="311525" cy="45202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68452"/>
              <a:ext cx="311525" cy="4520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68452"/>
              <a:ext cx="311525" cy="45202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68452"/>
              <a:ext cx="311525" cy="45202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68452"/>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68452"/>
              <a:ext cx="311525" cy="45202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68452"/>
              <a:ext cx="311525" cy="4520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68452"/>
              <a:ext cx="311525" cy="45202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68452"/>
              <a:ext cx="311525" cy="4520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68452"/>
              <a:ext cx="311525" cy="45202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420474"/>
              <a:ext cx="311525" cy="45202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420474"/>
              <a:ext cx="311525" cy="45202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420474"/>
              <a:ext cx="311525" cy="45202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420474"/>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420474"/>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420474"/>
              <a:ext cx="311525" cy="45202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420474"/>
              <a:ext cx="311525" cy="45202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420474"/>
              <a:ext cx="311525" cy="4520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420474"/>
              <a:ext cx="311525" cy="45202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420474"/>
              <a:ext cx="311525" cy="45202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420474"/>
              <a:ext cx="311525" cy="45202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420474"/>
              <a:ext cx="311525" cy="4520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420474"/>
              <a:ext cx="311525" cy="4520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420474"/>
              <a:ext cx="311525" cy="45202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420474"/>
              <a:ext cx="311525" cy="4520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420474"/>
              <a:ext cx="311525" cy="45202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420474"/>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420474"/>
              <a:ext cx="311525" cy="4520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872495"/>
              <a:ext cx="311525" cy="45202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872495"/>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872495"/>
              <a:ext cx="311525" cy="45202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872495"/>
              <a:ext cx="311525" cy="4520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872495"/>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872495"/>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872495"/>
              <a:ext cx="311525" cy="4520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872495"/>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872495"/>
              <a:ext cx="311525" cy="45202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872495"/>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872495"/>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872495"/>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872495"/>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872495"/>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872495"/>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872495"/>
              <a:ext cx="311525" cy="4520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872495"/>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872495"/>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872495"/>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2" name="rc82"/>
            <p:cNvSpPr/>
            <p:nvPr/>
          </p:nvSpPr>
          <p:spPr>
            <a:xfrm>
              <a:off x="2501230" y="3776538"/>
              <a:ext cx="311525" cy="45202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83" name="rc83"/>
            <p:cNvSpPr/>
            <p:nvPr/>
          </p:nvSpPr>
          <p:spPr>
            <a:xfrm>
              <a:off x="2812756" y="3776538"/>
              <a:ext cx="311525" cy="45202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4" name="rc84"/>
            <p:cNvSpPr/>
            <p:nvPr/>
          </p:nvSpPr>
          <p:spPr>
            <a:xfrm>
              <a:off x="3124281" y="3776538"/>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3435806" y="3776538"/>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6" name="rc86"/>
            <p:cNvSpPr/>
            <p:nvPr/>
          </p:nvSpPr>
          <p:spPr>
            <a:xfrm>
              <a:off x="3747331" y="3776538"/>
              <a:ext cx="311525" cy="4520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7" name="rc87"/>
            <p:cNvSpPr/>
            <p:nvPr/>
          </p:nvSpPr>
          <p:spPr>
            <a:xfrm>
              <a:off x="4058856" y="3776538"/>
              <a:ext cx="311525" cy="4520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8" name="rc88"/>
            <p:cNvSpPr/>
            <p:nvPr/>
          </p:nvSpPr>
          <p:spPr>
            <a:xfrm>
              <a:off x="4370381" y="3776538"/>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9" name="rc89"/>
            <p:cNvSpPr/>
            <p:nvPr/>
          </p:nvSpPr>
          <p:spPr>
            <a:xfrm>
              <a:off x="4681906" y="3776538"/>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0" name="rc90"/>
            <p:cNvSpPr/>
            <p:nvPr/>
          </p:nvSpPr>
          <p:spPr>
            <a:xfrm>
              <a:off x="4993431" y="3776538"/>
              <a:ext cx="311525" cy="4520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1" name="rc91"/>
            <p:cNvSpPr/>
            <p:nvPr/>
          </p:nvSpPr>
          <p:spPr>
            <a:xfrm>
              <a:off x="5304957" y="3776538"/>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2" name="rc92"/>
            <p:cNvSpPr/>
            <p:nvPr/>
          </p:nvSpPr>
          <p:spPr>
            <a:xfrm>
              <a:off x="5616482" y="3776538"/>
              <a:ext cx="311525" cy="45202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3" name="rc93"/>
            <p:cNvSpPr/>
            <p:nvPr/>
          </p:nvSpPr>
          <p:spPr>
            <a:xfrm>
              <a:off x="5928007" y="3776538"/>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4" name="rc94"/>
            <p:cNvSpPr/>
            <p:nvPr/>
          </p:nvSpPr>
          <p:spPr>
            <a:xfrm>
              <a:off x="6239532" y="3776538"/>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5" name="rc95"/>
            <p:cNvSpPr/>
            <p:nvPr/>
          </p:nvSpPr>
          <p:spPr>
            <a:xfrm>
              <a:off x="6551057" y="3776538"/>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6" name="rc96"/>
            <p:cNvSpPr/>
            <p:nvPr/>
          </p:nvSpPr>
          <p:spPr>
            <a:xfrm>
              <a:off x="6862582" y="3776538"/>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7" name="rc97"/>
            <p:cNvSpPr/>
            <p:nvPr/>
          </p:nvSpPr>
          <p:spPr>
            <a:xfrm>
              <a:off x="7174107" y="3776538"/>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8" name="rc98"/>
            <p:cNvSpPr/>
            <p:nvPr/>
          </p:nvSpPr>
          <p:spPr>
            <a:xfrm>
              <a:off x="7485632" y="3776538"/>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9" name="rc99"/>
            <p:cNvSpPr/>
            <p:nvPr/>
          </p:nvSpPr>
          <p:spPr>
            <a:xfrm>
              <a:off x="7797157" y="3776538"/>
              <a:ext cx="311525" cy="4520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0" name="rc100"/>
            <p:cNvSpPr/>
            <p:nvPr/>
          </p:nvSpPr>
          <p:spPr>
            <a:xfrm>
              <a:off x="8108683" y="3776538"/>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1" name="rc101"/>
            <p:cNvSpPr/>
            <p:nvPr/>
          </p:nvSpPr>
          <p:spPr>
            <a:xfrm>
              <a:off x="8420208" y="3776538"/>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2" name="rc102"/>
            <p:cNvSpPr/>
            <p:nvPr/>
          </p:nvSpPr>
          <p:spPr>
            <a:xfrm>
              <a:off x="8731733" y="3776538"/>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3" name="rc103"/>
            <p:cNvSpPr/>
            <p:nvPr/>
          </p:nvSpPr>
          <p:spPr>
            <a:xfrm>
              <a:off x="4058856" y="3324517"/>
              <a:ext cx="311525" cy="4520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4" name="rc104"/>
            <p:cNvSpPr/>
            <p:nvPr/>
          </p:nvSpPr>
          <p:spPr>
            <a:xfrm>
              <a:off x="4370381" y="3324517"/>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4681906" y="3324517"/>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6" name="rc106"/>
            <p:cNvSpPr/>
            <p:nvPr/>
          </p:nvSpPr>
          <p:spPr>
            <a:xfrm>
              <a:off x="4993431" y="3324517"/>
              <a:ext cx="311525" cy="4520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7" name="rc107"/>
            <p:cNvSpPr/>
            <p:nvPr/>
          </p:nvSpPr>
          <p:spPr>
            <a:xfrm>
              <a:off x="5304957" y="3324517"/>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3324517"/>
              <a:ext cx="311525" cy="45202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3324517"/>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3324517"/>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3324517"/>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3324517"/>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3324517"/>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3324517"/>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3324517"/>
              <a:ext cx="311525" cy="4520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3324517"/>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3324517"/>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3324517"/>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9" name="rc119"/>
            <p:cNvSpPr/>
            <p:nvPr/>
          </p:nvSpPr>
          <p:spPr>
            <a:xfrm>
              <a:off x="5928007" y="4228560"/>
              <a:ext cx="311525" cy="45202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0" name="rc120"/>
            <p:cNvSpPr/>
            <p:nvPr/>
          </p:nvSpPr>
          <p:spPr>
            <a:xfrm>
              <a:off x="6239532" y="4228560"/>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1" name="rc121"/>
            <p:cNvSpPr/>
            <p:nvPr/>
          </p:nvSpPr>
          <p:spPr>
            <a:xfrm>
              <a:off x="6551057" y="4228560"/>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2" name="rc122"/>
            <p:cNvSpPr/>
            <p:nvPr/>
          </p:nvSpPr>
          <p:spPr>
            <a:xfrm>
              <a:off x="6862582" y="4228560"/>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3" name="rc123"/>
            <p:cNvSpPr/>
            <p:nvPr/>
          </p:nvSpPr>
          <p:spPr>
            <a:xfrm>
              <a:off x="7174107" y="4228560"/>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4" name="rc124"/>
            <p:cNvSpPr/>
            <p:nvPr/>
          </p:nvSpPr>
          <p:spPr>
            <a:xfrm>
              <a:off x="7485632" y="4228560"/>
              <a:ext cx="311525" cy="45202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5" name="rc125"/>
            <p:cNvSpPr/>
            <p:nvPr/>
          </p:nvSpPr>
          <p:spPr>
            <a:xfrm>
              <a:off x="7797157" y="4228560"/>
              <a:ext cx="311525" cy="4520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6" name="rc126"/>
            <p:cNvSpPr/>
            <p:nvPr/>
          </p:nvSpPr>
          <p:spPr>
            <a:xfrm>
              <a:off x="8108683" y="4228560"/>
              <a:ext cx="311525" cy="4520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7" name="rc127"/>
            <p:cNvSpPr/>
            <p:nvPr/>
          </p:nvSpPr>
          <p:spPr>
            <a:xfrm>
              <a:off x="8420208" y="4228560"/>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8" name="rc128"/>
            <p:cNvSpPr/>
            <p:nvPr/>
          </p:nvSpPr>
          <p:spPr>
            <a:xfrm>
              <a:off x="8731733" y="4228560"/>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9" name="rc129"/>
            <p:cNvSpPr/>
            <p:nvPr/>
          </p:nvSpPr>
          <p:spPr>
            <a:xfrm>
              <a:off x="943605"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0" name="rc130"/>
            <p:cNvSpPr/>
            <p:nvPr/>
          </p:nvSpPr>
          <p:spPr>
            <a:xfrm>
              <a:off x="1255130"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1" name="rc131"/>
            <p:cNvSpPr/>
            <p:nvPr/>
          </p:nvSpPr>
          <p:spPr>
            <a:xfrm>
              <a:off x="1566655"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2" name="rc132"/>
            <p:cNvSpPr/>
            <p:nvPr/>
          </p:nvSpPr>
          <p:spPr>
            <a:xfrm>
              <a:off x="1878180"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3" name="rc133"/>
            <p:cNvSpPr/>
            <p:nvPr/>
          </p:nvSpPr>
          <p:spPr>
            <a:xfrm>
              <a:off x="2189705"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4" name="rc134"/>
            <p:cNvSpPr/>
            <p:nvPr/>
          </p:nvSpPr>
          <p:spPr>
            <a:xfrm>
              <a:off x="2501230"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5" name="rc135"/>
            <p:cNvSpPr/>
            <p:nvPr/>
          </p:nvSpPr>
          <p:spPr>
            <a:xfrm>
              <a:off x="2812756"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6" name="rc136"/>
            <p:cNvSpPr/>
            <p:nvPr/>
          </p:nvSpPr>
          <p:spPr>
            <a:xfrm>
              <a:off x="3124281" y="4680582"/>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7" name="rc137"/>
            <p:cNvSpPr/>
            <p:nvPr/>
          </p:nvSpPr>
          <p:spPr>
            <a:xfrm>
              <a:off x="3435806" y="4680582"/>
              <a:ext cx="311525" cy="4520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8" name="rc138"/>
            <p:cNvSpPr/>
            <p:nvPr/>
          </p:nvSpPr>
          <p:spPr>
            <a:xfrm>
              <a:off x="3747331" y="4680582"/>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9" name="rc139"/>
            <p:cNvSpPr/>
            <p:nvPr/>
          </p:nvSpPr>
          <p:spPr>
            <a:xfrm>
              <a:off x="4058856" y="4680582"/>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0" name="rc140"/>
            <p:cNvSpPr/>
            <p:nvPr/>
          </p:nvSpPr>
          <p:spPr>
            <a:xfrm>
              <a:off x="4370381" y="4680582"/>
              <a:ext cx="311525" cy="45202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1" name="rc141"/>
            <p:cNvSpPr/>
            <p:nvPr/>
          </p:nvSpPr>
          <p:spPr>
            <a:xfrm>
              <a:off x="4681906" y="4680582"/>
              <a:ext cx="311525" cy="4520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2" name="rc142"/>
            <p:cNvSpPr/>
            <p:nvPr/>
          </p:nvSpPr>
          <p:spPr>
            <a:xfrm>
              <a:off x="4993431" y="4680582"/>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3" name="rc143"/>
            <p:cNvSpPr/>
            <p:nvPr/>
          </p:nvSpPr>
          <p:spPr>
            <a:xfrm>
              <a:off x="5304957" y="4680582"/>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4" name="rc144"/>
            <p:cNvSpPr/>
            <p:nvPr/>
          </p:nvSpPr>
          <p:spPr>
            <a:xfrm>
              <a:off x="5616482" y="4680582"/>
              <a:ext cx="311525" cy="4520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5" name="rc145"/>
            <p:cNvSpPr/>
            <p:nvPr/>
          </p:nvSpPr>
          <p:spPr>
            <a:xfrm>
              <a:off x="5928007" y="4680582"/>
              <a:ext cx="311525" cy="4520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6" name="rc146"/>
            <p:cNvSpPr/>
            <p:nvPr/>
          </p:nvSpPr>
          <p:spPr>
            <a:xfrm>
              <a:off x="6239532" y="4680582"/>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7" name="rc147"/>
            <p:cNvSpPr/>
            <p:nvPr/>
          </p:nvSpPr>
          <p:spPr>
            <a:xfrm>
              <a:off x="6551057" y="4680582"/>
              <a:ext cx="311525" cy="45202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8" name="rc148"/>
            <p:cNvSpPr/>
            <p:nvPr/>
          </p:nvSpPr>
          <p:spPr>
            <a:xfrm>
              <a:off x="6862582" y="4680582"/>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9" name="rc149"/>
            <p:cNvSpPr/>
            <p:nvPr/>
          </p:nvSpPr>
          <p:spPr>
            <a:xfrm>
              <a:off x="7174107" y="4680582"/>
              <a:ext cx="311525" cy="45202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0" name="rc150"/>
            <p:cNvSpPr/>
            <p:nvPr/>
          </p:nvSpPr>
          <p:spPr>
            <a:xfrm>
              <a:off x="7485632" y="4680582"/>
              <a:ext cx="311525" cy="4520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1" name="rc151"/>
            <p:cNvSpPr/>
            <p:nvPr/>
          </p:nvSpPr>
          <p:spPr>
            <a:xfrm>
              <a:off x="7797157" y="4680582"/>
              <a:ext cx="311525" cy="45202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2" name="rc152"/>
            <p:cNvSpPr/>
            <p:nvPr/>
          </p:nvSpPr>
          <p:spPr>
            <a:xfrm>
              <a:off x="8108683" y="4680582"/>
              <a:ext cx="311525" cy="45202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3" name="rc153"/>
            <p:cNvSpPr/>
            <p:nvPr/>
          </p:nvSpPr>
          <p:spPr>
            <a:xfrm>
              <a:off x="8420208" y="4680582"/>
              <a:ext cx="311525" cy="45202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4" name="rc154"/>
            <p:cNvSpPr/>
            <p:nvPr/>
          </p:nvSpPr>
          <p:spPr>
            <a:xfrm>
              <a:off x="8731733" y="4680582"/>
              <a:ext cx="311525" cy="45202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5" name="rc155"/>
            <p:cNvSpPr/>
            <p:nvPr/>
          </p:nvSpPr>
          <p:spPr>
            <a:xfrm>
              <a:off x="1878180" y="5132603"/>
              <a:ext cx="311525" cy="45202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56" name="rc156"/>
            <p:cNvSpPr/>
            <p:nvPr/>
          </p:nvSpPr>
          <p:spPr>
            <a:xfrm>
              <a:off x="2189705" y="5132603"/>
              <a:ext cx="311525" cy="45202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57" name="rc157"/>
            <p:cNvSpPr/>
            <p:nvPr/>
          </p:nvSpPr>
          <p:spPr>
            <a:xfrm>
              <a:off x="2501230" y="5132603"/>
              <a:ext cx="311525" cy="45202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8" name="rc158"/>
            <p:cNvSpPr/>
            <p:nvPr/>
          </p:nvSpPr>
          <p:spPr>
            <a:xfrm>
              <a:off x="2812756" y="5132603"/>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9" name="rc159"/>
            <p:cNvSpPr/>
            <p:nvPr/>
          </p:nvSpPr>
          <p:spPr>
            <a:xfrm>
              <a:off x="3124281" y="5132603"/>
              <a:ext cx="311525" cy="4520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0" name="rc160"/>
            <p:cNvSpPr/>
            <p:nvPr/>
          </p:nvSpPr>
          <p:spPr>
            <a:xfrm>
              <a:off x="3435806" y="5132603"/>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1" name="rc161"/>
            <p:cNvSpPr/>
            <p:nvPr/>
          </p:nvSpPr>
          <p:spPr>
            <a:xfrm>
              <a:off x="3747331" y="5132603"/>
              <a:ext cx="311525" cy="4520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2" name="rc162"/>
            <p:cNvSpPr/>
            <p:nvPr/>
          </p:nvSpPr>
          <p:spPr>
            <a:xfrm>
              <a:off x="4058856" y="5132603"/>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3" name="rc163"/>
            <p:cNvSpPr/>
            <p:nvPr/>
          </p:nvSpPr>
          <p:spPr>
            <a:xfrm>
              <a:off x="4370381" y="5132603"/>
              <a:ext cx="311525" cy="4520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4" name="rc164"/>
            <p:cNvSpPr/>
            <p:nvPr/>
          </p:nvSpPr>
          <p:spPr>
            <a:xfrm>
              <a:off x="4681906" y="5132603"/>
              <a:ext cx="311525" cy="4520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5" name="rc165"/>
            <p:cNvSpPr/>
            <p:nvPr/>
          </p:nvSpPr>
          <p:spPr>
            <a:xfrm>
              <a:off x="4993431" y="5132603"/>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6" name="rc166"/>
            <p:cNvSpPr/>
            <p:nvPr/>
          </p:nvSpPr>
          <p:spPr>
            <a:xfrm>
              <a:off x="5304957" y="5132603"/>
              <a:ext cx="311525" cy="4520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7" name="rc167"/>
            <p:cNvSpPr/>
            <p:nvPr/>
          </p:nvSpPr>
          <p:spPr>
            <a:xfrm>
              <a:off x="5616482" y="5132603"/>
              <a:ext cx="311525" cy="4520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8" name="rc168"/>
            <p:cNvSpPr/>
            <p:nvPr/>
          </p:nvSpPr>
          <p:spPr>
            <a:xfrm>
              <a:off x="5928007" y="5132603"/>
              <a:ext cx="311525" cy="4520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9" name="rc169"/>
            <p:cNvSpPr/>
            <p:nvPr/>
          </p:nvSpPr>
          <p:spPr>
            <a:xfrm>
              <a:off x="6239532" y="5132603"/>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0" name="rc170"/>
            <p:cNvSpPr/>
            <p:nvPr/>
          </p:nvSpPr>
          <p:spPr>
            <a:xfrm>
              <a:off x="6551057" y="5132603"/>
              <a:ext cx="311525" cy="45202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1" name="rc171"/>
            <p:cNvSpPr/>
            <p:nvPr/>
          </p:nvSpPr>
          <p:spPr>
            <a:xfrm>
              <a:off x="6862582" y="5132603"/>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2" name="rc172"/>
            <p:cNvSpPr/>
            <p:nvPr/>
          </p:nvSpPr>
          <p:spPr>
            <a:xfrm>
              <a:off x="7174107" y="5132603"/>
              <a:ext cx="311525" cy="45202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3" name="rc173"/>
            <p:cNvSpPr/>
            <p:nvPr/>
          </p:nvSpPr>
          <p:spPr>
            <a:xfrm>
              <a:off x="7485632" y="5132603"/>
              <a:ext cx="311525" cy="4520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4" name="rc174"/>
            <p:cNvSpPr/>
            <p:nvPr/>
          </p:nvSpPr>
          <p:spPr>
            <a:xfrm>
              <a:off x="7797157" y="5132603"/>
              <a:ext cx="311525" cy="45202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5" name="rc175"/>
            <p:cNvSpPr/>
            <p:nvPr/>
          </p:nvSpPr>
          <p:spPr>
            <a:xfrm>
              <a:off x="8108683" y="5132603"/>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6" name="rc176"/>
            <p:cNvSpPr/>
            <p:nvPr/>
          </p:nvSpPr>
          <p:spPr>
            <a:xfrm>
              <a:off x="8420208" y="5132603"/>
              <a:ext cx="311525" cy="45202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7" name="rc177"/>
            <p:cNvSpPr/>
            <p:nvPr/>
          </p:nvSpPr>
          <p:spPr>
            <a:xfrm>
              <a:off x="8731733" y="5132603"/>
              <a:ext cx="311525" cy="45202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8" name="tx178"/>
            <p:cNvSpPr/>
            <p:nvPr/>
          </p:nvSpPr>
          <p:spPr>
            <a:xfrm>
              <a:off x="1039078"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79" name="tx179"/>
            <p:cNvSpPr/>
            <p:nvPr/>
          </p:nvSpPr>
          <p:spPr>
            <a:xfrm>
              <a:off x="1350603"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80" name="tx180"/>
            <p:cNvSpPr/>
            <p:nvPr/>
          </p:nvSpPr>
          <p:spPr>
            <a:xfrm>
              <a:off x="1662128"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81" name="tx181"/>
            <p:cNvSpPr/>
            <p:nvPr/>
          </p:nvSpPr>
          <p:spPr>
            <a:xfrm>
              <a:off x="1973653"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82" name="tx182"/>
            <p:cNvSpPr/>
            <p:nvPr/>
          </p:nvSpPr>
          <p:spPr>
            <a:xfrm>
              <a:off x="2285178"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83" name="tx183"/>
            <p:cNvSpPr/>
            <p:nvPr/>
          </p:nvSpPr>
          <p:spPr>
            <a:xfrm>
              <a:off x="2596703"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84" name="tx184"/>
            <p:cNvSpPr/>
            <p:nvPr/>
          </p:nvSpPr>
          <p:spPr>
            <a:xfrm>
              <a:off x="2887135" y="215301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85" name="tx185"/>
            <p:cNvSpPr/>
            <p:nvPr/>
          </p:nvSpPr>
          <p:spPr>
            <a:xfrm>
              <a:off x="3219754"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86" name="tx186"/>
            <p:cNvSpPr/>
            <p:nvPr/>
          </p:nvSpPr>
          <p:spPr>
            <a:xfrm>
              <a:off x="3531279" y="21539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87" name="tx187"/>
            <p:cNvSpPr/>
            <p:nvPr/>
          </p:nvSpPr>
          <p:spPr>
            <a:xfrm>
              <a:off x="3821710" y="215296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88" name="tx188"/>
            <p:cNvSpPr/>
            <p:nvPr/>
          </p:nvSpPr>
          <p:spPr>
            <a:xfrm>
              <a:off x="4133235" y="215301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89" name="tx189"/>
            <p:cNvSpPr/>
            <p:nvPr/>
          </p:nvSpPr>
          <p:spPr>
            <a:xfrm>
              <a:off x="4444761" y="215301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90" name="tx190"/>
            <p:cNvSpPr/>
            <p:nvPr/>
          </p:nvSpPr>
          <p:spPr>
            <a:xfrm>
              <a:off x="4777379"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91" name="tx191"/>
            <p:cNvSpPr/>
            <p:nvPr/>
          </p:nvSpPr>
          <p:spPr>
            <a:xfrm>
              <a:off x="5088904"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92" name="tx192"/>
            <p:cNvSpPr/>
            <p:nvPr/>
          </p:nvSpPr>
          <p:spPr>
            <a:xfrm>
              <a:off x="5400429"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93" name="tx193"/>
            <p:cNvSpPr/>
            <p:nvPr/>
          </p:nvSpPr>
          <p:spPr>
            <a:xfrm>
              <a:off x="5711955"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94" name="tx194"/>
            <p:cNvSpPr/>
            <p:nvPr/>
          </p:nvSpPr>
          <p:spPr>
            <a:xfrm>
              <a:off x="6023480"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95" name="tx195"/>
            <p:cNvSpPr/>
            <p:nvPr/>
          </p:nvSpPr>
          <p:spPr>
            <a:xfrm>
              <a:off x="6335005"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96" name="tx196"/>
            <p:cNvSpPr/>
            <p:nvPr/>
          </p:nvSpPr>
          <p:spPr>
            <a:xfrm>
              <a:off x="6625436" y="215301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7" name="tx197"/>
            <p:cNvSpPr/>
            <p:nvPr/>
          </p:nvSpPr>
          <p:spPr>
            <a:xfrm>
              <a:off x="6958055"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98" name="tx198"/>
            <p:cNvSpPr/>
            <p:nvPr/>
          </p:nvSpPr>
          <p:spPr>
            <a:xfrm>
              <a:off x="7269580"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99" name="tx199"/>
            <p:cNvSpPr/>
            <p:nvPr/>
          </p:nvSpPr>
          <p:spPr>
            <a:xfrm>
              <a:off x="7560012" y="215296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00" name="tx200"/>
            <p:cNvSpPr/>
            <p:nvPr/>
          </p:nvSpPr>
          <p:spPr>
            <a:xfrm>
              <a:off x="7892630"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01" name="tx201"/>
            <p:cNvSpPr/>
            <p:nvPr/>
          </p:nvSpPr>
          <p:spPr>
            <a:xfrm>
              <a:off x="8204155"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02" name="tx202"/>
            <p:cNvSpPr/>
            <p:nvPr/>
          </p:nvSpPr>
          <p:spPr>
            <a:xfrm>
              <a:off x="8515681"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03" name="tx203"/>
            <p:cNvSpPr/>
            <p:nvPr/>
          </p:nvSpPr>
          <p:spPr>
            <a:xfrm>
              <a:off x="8827206"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04" name="tx204"/>
            <p:cNvSpPr/>
            <p:nvPr/>
          </p:nvSpPr>
          <p:spPr>
            <a:xfrm>
              <a:off x="1039078"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05" name="tx205"/>
            <p:cNvSpPr/>
            <p:nvPr/>
          </p:nvSpPr>
          <p:spPr>
            <a:xfrm>
              <a:off x="1350603"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06" name="tx206"/>
            <p:cNvSpPr/>
            <p:nvPr/>
          </p:nvSpPr>
          <p:spPr>
            <a:xfrm>
              <a:off x="1662128"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07" name="tx207"/>
            <p:cNvSpPr/>
            <p:nvPr/>
          </p:nvSpPr>
          <p:spPr>
            <a:xfrm>
              <a:off x="1973653"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08" name="tx208"/>
            <p:cNvSpPr/>
            <p:nvPr/>
          </p:nvSpPr>
          <p:spPr>
            <a:xfrm>
              <a:off x="2285178"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09" name="tx209"/>
            <p:cNvSpPr/>
            <p:nvPr/>
          </p:nvSpPr>
          <p:spPr>
            <a:xfrm>
              <a:off x="2596703"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10" name="tx210"/>
            <p:cNvSpPr/>
            <p:nvPr/>
          </p:nvSpPr>
          <p:spPr>
            <a:xfrm>
              <a:off x="2887135" y="26050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11" name="tx211"/>
            <p:cNvSpPr/>
            <p:nvPr/>
          </p:nvSpPr>
          <p:spPr>
            <a:xfrm>
              <a:off x="3219754"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12" name="tx212"/>
            <p:cNvSpPr/>
            <p:nvPr/>
          </p:nvSpPr>
          <p:spPr>
            <a:xfrm>
              <a:off x="3531279"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3" name="tx213"/>
            <p:cNvSpPr/>
            <p:nvPr/>
          </p:nvSpPr>
          <p:spPr>
            <a:xfrm>
              <a:off x="3821710" y="26050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14" name="tx214"/>
            <p:cNvSpPr/>
            <p:nvPr/>
          </p:nvSpPr>
          <p:spPr>
            <a:xfrm>
              <a:off x="4133235" y="26050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15" name="tx215"/>
            <p:cNvSpPr/>
            <p:nvPr/>
          </p:nvSpPr>
          <p:spPr>
            <a:xfrm>
              <a:off x="4444761" y="26050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16" name="tx216"/>
            <p:cNvSpPr/>
            <p:nvPr/>
          </p:nvSpPr>
          <p:spPr>
            <a:xfrm>
              <a:off x="4777379"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17" name="tx217"/>
            <p:cNvSpPr/>
            <p:nvPr/>
          </p:nvSpPr>
          <p:spPr>
            <a:xfrm>
              <a:off x="5088904"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18" name="tx218"/>
            <p:cNvSpPr/>
            <p:nvPr/>
          </p:nvSpPr>
          <p:spPr>
            <a:xfrm>
              <a:off x="5400429" y="26086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9" name="tx219"/>
            <p:cNvSpPr/>
            <p:nvPr/>
          </p:nvSpPr>
          <p:spPr>
            <a:xfrm>
              <a:off x="5690861" y="26050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0" name="tx220"/>
            <p:cNvSpPr/>
            <p:nvPr/>
          </p:nvSpPr>
          <p:spPr>
            <a:xfrm>
              <a:off x="6023480" y="26059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21" name="tx221"/>
            <p:cNvSpPr/>
            <p:nvPr/>
          </p:nvSpPr>
          <p:spPr>
            <a:xfrm>
              <a:off x="6335005"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22" name="tx222"/>
            <p:cNvSpPr/>
            <p:nvPr/>
          </p:nvSpPr>
          <p:spPr>
            <a:xfrm>
              <a:off x="6625436" y="26050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3" name="tx223"/>
            <p:cNvSpPr/>
            <p:nvPr/>
          </p:nvSpPr>
          <p:spPr>
            <a:xfrm>
              <a:off x="6936962" y="26063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24" name="tx224"/>
            <p:cNvSpPr/>
            <p:nvPr/>
          </p:nvSpPr>
          <p:spPr>
            <a:xfrm>
              <a:off x="7269580"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25" name="tx225"/>
            <p:cNvSpPr/>
            <p:nvPr/>
          </p:nvSpPr>
          <p:spPr>
            <a:xfrm>
              <a:off x="7581105"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6" name="tx226"/>
            <p:cNvSpPr/>
            <p:nvPr/>
          </p:nvSpPr>
          <p:spPr>
            <a:xfrm>
              <a:off x="7892630"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27" name="tx227"/>
            <p:cNvSpPr/>
            <p:nvPr/>
          </p:nvSpPr>
          <p:spPr>
            <a:xfrm>
              <a:off x="8204155" y="26059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28" name="tx228"/>
            <p:cNvSpPr/>
            <p:nvPr/>
          </p:nvSpPr>
          <p:spPr>
            <a:xfrm>
              <a:off x="8515681"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29" name="tx229"/>
            <p:cNvSpPr/>
            <p:nvPr/>
          </p:nvSpPr>
          <p:spPr>
            <a:xfrm>
              <a:off x="8827206"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0" name="tx230"/>
            <p:cNvSpPr/>
            <p:nvPr/>
          </p:nvSpPr>
          <p:spPr>
            <a:xfrm>
              <a:off x="3219754"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1" name="tx231"/>
            <p:cNvSpPr/>
            <p:nvPr/>
          </p:nvSpPr>
          <p:spPr>
            <a:xfrm>
              <a:off x="3531279"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2" name="tx232"/>
            <p:cNvSpPr/>
            <p:nvPr/>
          </p:nvSpPr>
          <p:spPr>
            <a:xfrm>
              <a:off x="3821710"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3" name="tx233"/>
            <p:cNvSpPr/>
            <p:nvPr/>
          </p:nvSpPr>
          <p:spPr>
            <a:xfrm>
              <a:off x="4133235"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4" name="tx234"/>
            <p:cNvSpPr/>
            <p:nvPr/>
          </p:nvSpPr>
          <p:spPr>
            <a:xfrm>
              <a:off x="4444761"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35" name="tx235"/>
            <p:cNvSpPr/>
            <p:nvPr/>
          </p:nvSpPr>
          <p:spPr>
            <a:xfrm>
              <a:off x="4777379"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6" name="tx236"/>
            <p:cNvSpPr/>
            <p:nvPr/>
          </p:nvSpPr>
          <p:spPr>
            <a:xfrm>
              <a:off x="5088904"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7" name="tx237"/>
            <p:cNvSpPr/>
            <p:nvPr/>
          </p:nvSpPr>
          <p:spPr>
            <a:xfrm>
              <a:off x="5400429"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38" name="tx238"/>
            <p:cNvSpPr/>
            <p:nvPr/>
          </p:nvSpPr>
          <p:spPr>
            <a:xfrm>
              <a:off x="5690861"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9" name="tx239"/>
            <p:cNvSpPr/>
            <p:nvPr/>
          </p:nvSpPr>
          <p:spPr>
            <a:xfrm>
              <a:off x="6023480" y="30593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0" name="tx240"/>
            <p:cNvSpPr/>
            <p:nvPr/>
          </p:nvSpPr>
          <p:spPr>
            <a:xfrm>
              <a:off x="6335005" y="30593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1" name="tx241"/>
            <p:cNvSpPr/>
            <p:nvPr/>
          </p:nvSpPr>
          <p:spPr>
            <a:xfrm>
              <a:off x="6625436"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2" name="tx242"/>
            <p:cNvSpPr/>
            <p:nvPr/>
          </p:nvSpPr>
          <p:spPr>
            <a:xfrm>
              <a:off x="6936962"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3" name="tx243"/>
            <p:cNvSpPr/>
            <p:nvPr/>
          </p:nvSpPr>
          <p:spPr>
            <a:xfrm>
              <a:off x="7269580" y="30580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4" name="tx244"/>
            <p:cNvSpPr/>
            <p:nvPr/>
          </p:nvSpPr>
          <p:spPr>
            <a:xfrm>
              <a:off x="7581105" y="30593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5" name="tx245"/>
            <p:cNvSpPr/>
            <p:nvPr/>
          </p:nvSpPr>
          <p:spPr>
            <a:xfrm>
              <a:off x="7892630"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6" name="tx246"/>
            <p:cNvSpPr/>
            <p:nvPr/>
          </p:nvSpPr>
          <p:spPr>
            <a:xfrm>
              <a:off x="8204155"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7" name="tx247"/>
            <p:cNvSpPr/>
            <p:nvPr/>
          </p:nvSpPr>
          <p:spPr>
            <a:xfrm>
              <a:off x="8515681"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48" name="tx248"/>
            <p:cNvSpPr/>
            <p:nvPr/>
          </p:nvSpPr>
          <p:spPr>
            <a:xfrm>
              <a:off x="8827206"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9" name="tx249"/>
            <p:cNvSpPr/>
            <p:nvPr/>
          </p:nvSpPr>
          <p:spPr>
            <a:xfrm>
              <a:off x="3219754" y="39634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0" name="tx250"/>
            <p:cNvSpPr/>
            <p:nvPr/>
          </p:nvSpPr>
          <p:spPr>
            <a:xfrm>
              <a:off x="3531279"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1" name="tx251"/>
            <p:cNvSpPr/>
            <p:nvPr/>
          </p:nvSpPr>
          <p:spPr>
            <a:xfrm>
              <a:off x="3821710"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2" name="tx252"/>
            <p:cNvSpPr/>
            <p:nvPr/>
          </p:nvSpPr>
          <p:spPr>
            <a:xfrm>
              <a:off x="4133235"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53" name="tx253"/>
            <p:cNvSpPr/>
            <p:nvPr/>
          </p:nvSpPr>
          <p:spPr>
            <a:xfrm>
              <a:off x="4444761"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4" name="tx254"/>
            <p:cNvSpPr/>
            <p:nvPr/>
          </p:nvSpPr>
          <p:spPr>
            <a:xfrm>
              <a:off x="4777379"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5" name="tx255"/>
            <p:cNvSpPr/>
            <p:nvPr/>
          </p:nvSpPr>
          <p:spPr>
            <a:xfrm>
              <a:off x="5088904"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6" name="tx256"/>
            <p:cNvSpPr/>
            <p:nvPr/>
          </p:nvSpPr>
          <p:spPr>
            <a:xfrm>
              <a:off x="5400429"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7" name="tx257"/>
            <p:cNvSpPr/>
            <p:nvPr/>
          </p:nvSpPr>
          <p:spPr>
            <a:xfrm>
              <a:off x="5690861"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8" name="tx258"/>
            <p:cNvSpPr/>
            <p:nvPr/>
          </p:nvSpPr>
          <p:spPr>
            <a:xfrm>
              <a:off x="6023480" y="39634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9" name="tx259"/>
            <p:cNvSpPr/>
            <p:nvPr/>
          </p:nvSpPr>
          <p:spPr>
            <a:xfrm>
              <a:off x="6335005" y="39634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0" name="tx260"/>
            <p:cNvSpPr/>
            <p:nvPr/>
          </p:nvSpPr>
          <p:spPr>
            <a:xfrm>
              <a:off x="6625436"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1" name="tx261"/>
            <p:cNvSpPr/>
            <p:nvPr/>
          </p:nvSpPr>
          <p:spPr>
            <a:xfrm>
              <a:off x="6936962"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2" name="tx262"/>
            <p:cNvSpPr/>
            <p:nvPr/>
          </p:nvSpPr>
          <p:spPr>
            <a:xfrm>
              <a:off x="7269580" y="39620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3" name="tx263"/>
            <p:cNvSpPr/>
            <p:nvPr/>
          </p:nvSpPr>
          <p:spPr>
            <a:xfrm>
              <a:off x="7581105" y="39634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4" name="tx264"/>
            <p:cNvSpPr/>
            <p:nvPr/>
          </p:nvSpPr>
          <p:spPr>
            <a:xfrm>
              <a:off x="7892630"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5" name="tx265"/>
            <p:cNvSpPr/>
            <p:nvPr/>
          </p:nvSpPr>
          <p:spPr>
            <a:xfrm>
              <a:off x="8204155"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6" name="tx266"/>
            <p:cNvSpPr/>
            <p:nvPr/>
          </p:nvSpPr>
          <p:spPr>
            <a:xfrm>
              <a:off x="8515681"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67" name="tx267"/>
            <p:cNvSpPr/>
            <p:nvPr/>
          </p:nvSpPr>
          <p:spPr>
            <a:xfrm>
              <a:off x="8827206"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8" name="tx268"/>
            <p:cNvSpPr/>
            <p:nvPr/>
          </p:nvSpPr>
          <p:spPr>
            <a:xfrm>
              <a:off x="4133235" y="350908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9" name="tx269"/>
            <p:cNvSpPr/>
            <p:nvPr/>
          </p:nvSpPr>
          <p:spPr>
            <a:xfrm>
              <a:off x="4444761" y="350908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0" name="tx270"/>
            <p:cNvSpPr/>
            <p:nvPr/>
          </p:nvSpPr>
          <p:spPr>
            <a:xfrm>
              <a:off x="4777379"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1" name="tx271"/>
            <p:cNvSpPr/>
            <p:nvPr/>
          </p:nvSpPr>
          <p:spPr>
            <a:xfrm>
              <a:off x="5088904"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2" name="tx272"/>
            <p:cNvSpPr/>
            <p:nvPr/>
          </p:nvSpPr>
          <p:spPr>
            <a:xfrm>
              <a:off x="5400429"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3" name="tx273"/>
            <p:cNvSpPr/>
            <p:nvPr/>
          </p:nvSpPr>
          <p:spPr>
            <a:xfrm>
              <a:off x="5690861" y="350908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4" name="tx274"/>
            <p:cNvSpPr/>
            <p:nvPr/>
          </p:nvSpPr>
          <p:spPr>
            <a:xfrm>
              <a:off x="6023480" y="35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5" name="tx275"/>
            <p:cNvSpPr/>
            <p:nvPr/>
          </p:nvSpPr>
          <p:spPr>
            <a:xfrm>
              <a:off x="6335005" y="35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6" name="tx276"/>
            <p:cNvSpPr/>
            <p:nvPr/>
          </p:nvSpPr>
          <p:spPr>
            <a:xfrm>
              <a:off x="6625436" y="350908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7" name="tx277"/>
            <p:cNvSpPr/>
            <p:nvPr/>
          </p:nvSpPr>
          <p:spPr>
            <a:xfrm>
              <a:off x="6936962" y="350908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8" name="tx278"/>
            <p:cNvSpPr/>
            <p:nvPr/>
          </p:nvSpPr>
          <p:spPr>
            <a:xfrm>
              <a:off x="7269580" y="3510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9" name="tx279"/>
            <p:cNvSpPr/>
            <p:nvPr/>
          </p:nvSpPr>
          <p:spPr>
            <a:xfrm>
              <a:off x="7581105" y="35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0" name="tx280"/>
            <p:cNvSpPr/>
            <p:nvPr/>
          </p:nvSpPr>
          <p:spPr>
            <a:xfrm>
              <a:off x="7892630"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1" name="tx281"/>
            <p:cNvSpPr/>
            <p:nvPr/>
          </p:nvSpPr>
          <p:spPr>
            <a:xfrm>
              <a:off x="8204155"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2" name="tx282"/>
            <p:cNvSpPr/>
            <p:nvPr/>
          </p:nvSpPr>
          <p:spPr>
            <a:xfrm>
              <a:off x="8515681"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83" name="tx283"/>
            <p:cNvSpPr/>
            <p:nvPr/>
          </p:nvSpPr>
          <p:spPr>
            <a:xfrm>
              <a:off x="8827206"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4" name="tx284"/>
            <p:cNvSpPr/>
            <p:nvPr/>
          </p:nvSpPr>
          <p:spPr>
            <a:xfrm>
              <a:off x="6023480" y="441577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5" name="tx285"/>
            <p:cNvSpPr/>
            <p:nvPr/>
          </p:nvSpPr>
          <p:spPr>
            <a:xfrm>
              <a:off x="6335005" y="44154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6" name="tx286"/>
            <p:cNvSpPr/>
            <p:nvPr/>
          </p:nvSpPr>
          <p:spPr>
            <a:xfrm>
              <a:off x="6646530" y="4414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7" name="tx287"/>
            <p:cNvSpPr/>
            <p:nvPr/>
          </p:nvSpPr>
          <p:spPr>
            <a:xfrm>
              <a:off x="6936962" y="441312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8" name="tx288"/>
            <p:cNvSpPr/>
            <p:nvPr/>
          </p:nvSpPr>
          <p:spPr>
            <a:xfrm>
              <a:off x="7269580" y="44140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89" name="tx289"/>
            <p:cNvSpPr/>
            <p:nvPr/>
          </p:nvSpPr>
          <p:spPr>
            <a:xfrm>
              <a:off x="7581105" y="441577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0" name="tx290"/>
            <p:cNvSpPr/>
            <p:nvPr/>
          </p:nvSpPr>
          <p:spPr>
            <a:xfrm>
              <a:off x="7892630" y="4414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1" name="tx291"/>
            <p:cNvSpPr/>
            <p:nvPr/>
          </p:nvSpPr>
          <p:spPr>
            <a:xfrm>
              <a:off x="8204155" y="4414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2" name="tx292"/>
            <p:cNvSpPr/>
            <p:nvPr/>
          </p:nvSpPr>
          <p:spPr>
            <a:xfrm>
              <a:off x="8515681" y="4414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3" name="tx293"/>
            <p:cNvSpPr/>
            <p:nvPr/>
          </p:nvSpPr>
          <p:spPr>
            <a:xfrm>
              <a:off x="8827206" y="4414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4" name="tx294"/>
            <p:cNvSpPr/>
            <p:nvPr/>
          </p:nvSpPr>
          <p:spPr>
            <a:xfrm>
              <a:off x="3219754"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5" name="tx295"/>
            <p:cNvSpPr/>
            <p:nvPr/>
          </p:nvSpPr>
          <p:spPr>
            <a:xfrm>
              <a:off x="3531279"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6" name="tx296"/>
            <p:cNvSpPr/>
            <p:nvPr/>
          </p:nvSpPr>
          <p:spPr>
            <a:xfrm>
              <a:off x="3821710" y="486509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7" name="tx297"/>
            <p:cNvSpPr/>
            <p:nvPr/>
          </p:nvSpPr>
          <p:spPr>
            <a:xfrm>
              <a:off x="4154329"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8" name="tx298"/>
            <p:cNvSpPr/>
            <p:nvPr/>
          </p:nvSpPr>
          <p:spPr>
            <a:xfrm>
              <a:off x="4465854" y="4867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9" name="tx299"/>
            <p:cNvSpPr/>
            <p:nvPr/>
          </p:nvSpPr>
          <p:spPr>
            <a:xfrm>
              <a:off x="4777379" y="4867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0" name="tx300"/>
            <p:cNvSpPr/>
            <p:nvPr/>
          </p:nvSpPr>
          <p:spPr>
            <a:xfrm>
              <a:off x="5088904"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1" name="tx301"/>
            <p:cNvSpPr/>
            <p:nvPr/>
          </p:nvSpPr>
          <p:spPr>
            <a:xfrm>
              <a:off x="5400429"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02" name="tx302"/>
            <p:cNvSpPr/>
            <p:nvPr/>
          </p:nvSpPr>
          <p:spPr>
            <a:xfrm>
              <a:off x="5690861" y="48651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3" name="tx303"/>
            <p:cNvSpPr/>
            <p:nvPr/>
          </p:nvSpPr>
          <p:spPr>
            <a:xfrm>
              <a:off x="6023480"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4" name="tx304"/>
            <p:cNvSpPr/>
            <p:nvPr/>
          </p:nvSpPr>
          <p:spPr>
            <a:xfrm>
              <a:off x="6335005" y="4866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5" name="tx305"/>
            <p:cNvSpPr/>
            <p:nvPr/>
          </p:nvSpPr>
          <p:spPr>
            <a:xfrm>
              <a:off x="6958055"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6" name="tx306"/>
            <p:cNvSpPr/>
            <p:nvPr/>
          </p:nvSpPr>
          <p:spPr>
            <a:xfrm>
              <a:off x="7581105"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7" name="tx307"/>
            <p:cNvSpPr/>
            <p:nvPr/>
          </p:nvSpPr>
          <p:spPr>
            <a:xfrm>
              <a:off x="8204155"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8" name="tx308"/>
            <p:cNvSpPr/>
            <p:nvPr/>
          </p:nvSpPr>
          <p:spPr>
            <a:xfrm>
              <a:off x="3219754"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9" name="tx309"/>
            <p:cNvSpPr/>
            <p:nvPr/>
          </p:nvSpPr>
          <p:spPr>
            <a:xfrm>
              <a:off x="3531279"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0" name="tx310"/>
            <p:cNvSpPr/>
            <p:nvPr/>
          </p:nvSpPr>
          <p:spPr>
            <a:xfrm>
              <a:off x="3821710" y="531716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11" name="tx311"/>
            <p:cNvSpPr/>
            <p:nvPr/>
          </p:nvSpPr>
          <p:spPr>
            <a:xfrm>
              <a:off x="4154329"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12" name="tx312"/>
            <p:cNvSpPr/>
            <p:nvPr/>
          </p:nvSpPr>
          <p:spPr>
            <a:xfrm>
              <a:off x="4465854" y="53194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3" name="tx313"/>
            <p:cNvSpPr/>
            <p:nvPr/>
          </p:nvSpPr>
          <p:spPr>
            <a:xfrm>
              <a:off x="4777379" y="53194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4" name="tx314"/>
            <p:cNvSpPr/>
            <p:nvPr/>
          </p:nvSpPr>
          <p:spPr>
            <a:xfrm>
              <a:off x="5088904"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5" name="tx315"/>
            <p:cNvSpPr/>
            <p:nvPr/>
          </p:nvSpPr>
          <p:spPr>
            <a:xfrm>
              <a:off x="5400429"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16" name="tx316"/>
            <p:cNvSpPr/>
            <p:nvPr/>
          </p:nvSpPr>
          <p:spPr>
            <a:xfrm>
              <a:off x="5711955"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7" name="tx317"/>
            <p:cNvSpPr/>
            <p:nvPr/>
          </p:nvSpPr>
          <p:spPr>
            <a:xfrm>
              <a:off x="6023480"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18" name="tx318"/>
            <p:cNvSpPr/>
            <p:nvPr/>
          </p:nvSpPr>
          <p:spPr>
            <a:xfrm>
              <a:off x="6335005" y="53181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9" name="tx319"/>
            <p:cNvSpPr/>
            <p:nvPr/>
          </p:nvSpPr>
          <p:spPr>
            <a:xfrm>
              <a:off x="6958055"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20" name="tx320"/>
            <p:cNvSpPr/>
            <p:nvPr/>
          </p:nvSpPr>
          <p:spPr>
            <a:xfrm>
              <a:off x="7581105"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1" name="tx321"/>
            <p:cNvSpPr/>
            <p:nvPr/>
          </p:nvSpPr>
          <p:spPr>
            <a:xfrm>
              <a:off x="8204155"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2" name="tx322"/>
            <p:cNvSpPr/>
            <p:nvPr/>
          </p:nvSpPr>
          <p:spPr>
            <a:xfrm>
              <a:off x="1039078" y="30583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3" name="tx323"/>
            <p:cNvSpPr/>
            <p:nvPr/>
          </p:nvSpPr>
          <p:spPr>
            <a:xfrm>
              <a:off x="1350603" y="30583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4" name="tx324"/>
            <p:cNvSpPr/>
            <p:nvPr/>
          </p:nvSpPr>
          <p:spPr>
            <a:xfrm>
              <a:off x="1662128" y="30583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5" name="tx325"/>
            <p:cNvSpPr/>
            <p:nvPr/>
          </p:nvSpPr>
          <p:spPr>
            <a:xfrm>
              <a:off x="1973653" y="30583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6" name="tx326"/>
            <p:cNvSpPr/>
            <p:nvPr/>
          </p:nvSpPr>
          <p:spPr>
            <a:xfrm>
              <a:off x="2285178" y="30583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7" name="tx327"/>
            <p:cNvSpPr/>
            <p:nvPr/>
          </p:nvSpPr>
          <p:spPr>
            <a:xfrm>
              <a:off x="2596703" y="30583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8" name="tx328"/>
            <p:cNvSpPr/>
            <p:nvPr/>
          </p:nvSpPr>
          <p:spPr>
            <a:xfrm>
              <a:off x="2887135"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9" name="tx329"/>
            <p:cNvSpPr/>
            <p:nvPr/>
          </p:nvSpPr>
          <p:spPr>
            <a:xfrm>
              <a:off x="2596703"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30" name="tx330"/>
            <p:cNvSpPr/>
            <p:nvPr/>
          </p:nvSpPr>
          <p:spPr>
            <a:xfrm>
              <a:off x="2887135"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31" name="tx331"/>
            <p:cNvSpPr/>
            <p:nvPr/>
          </p:nvSpPr>
          <p:spPr>
            <a:xfrm>
              <a:off x="1039078" y="48675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2" name="tx332"/>
            <p:cNvSpPr/>
            <p:nvPr/>
          </p:nvSpPr>
          <p:spPr>
            <a:xfrm>
              <a:off x="1350603" y="48675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3" name="tx333"/>
            <p:cNvSpPr/>
            <p:nvPr/>
          </p:nvSpPr>
          <p:spPr>
            <a:xfrm>
              <a:off x="1662128" y="48675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4" name="tx334"/>
            <p:cNvSpPr/>
            <p:nvPr/>
          </p:nvSpPr>
          <p:spPr>
            <a:xfrm>
              <a:off x="1973653" y="48675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5" name="tx335"/>
            <p:cNvSpPr/>
            <p:nvPr/>
          </p:nvSpPr>
          <p:spPr>
            <a:xfrm>
              <a:off x="2285178" y="48675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6" name="tx336"/>
            <p:cNvSpPr/>
            <p:nvPr/>
          </p:nvSpPr>
          <p:spPr>
            <a:xfrm>
              <a:off x="2596703" y="48675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7" name="tx337"/>
            <p:cNvSpPr/>
            <p:nvPr/>
          </p:nvSpPr>
          <p:spPr>
            <a:xfrm>
              <a:off x="2887135" y="48651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8" name="tx338"/>
            <p:cNvSpPr/>
            <p:nvPr/>
          </p:nvSpPr>
          <p:spPr>
            <a:xfrm>
              <a:off x="6646530"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39" name="tx339"/>
            <p:cNvSpPr/>
            <p:nvPr/>
          </p:nvSpPr>
          <p:spPr>
            <a:xfrm>
              <a:off x="7269580" y="4866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0" name="tx340"/>
            <p:cNvSpPr/>
            <p:nvPr/>
          </p:nvSpPr>
          <p:spPr>
            <a:xfrm>
              <a:off x="7892630"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41" name="tx341"/>
            <p:cNvSpPr/>
            <p:nvPr/>
          </p:nvSpPr>
          <p:spPr>
            <a:xfrm>
              <a:off x="8515681" y="4867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42" name="tx342"/>
            <p:cNvSpPr/>
            <p:nvPr/>
          </p:nvSpPr>
          <p:spPr>
            <a:xfrm>
              <a:off x="8827206"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43" name="tx343"/>
            <p:cNvSpPr/>
            <p:nvPr/>
          </p:nvSpPr>
          <p:spPr>
            <a:xfrm>
              <a:off x="1973653"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344" name="tx344"/>
            <p:cNvSpPr/>
            <p:nvPr/>
          </p:nvSpPr>
          <p:spPr>
            <a:xfrm>
              <a:off x="2285178"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45" name="tx345"/>
            <p:cNvSpPr/>
            <p:nvPr/>
          </p:nvSpPr>
          <p:spPr>
            <a:xfrm>
              <a:off x="2596703" y="53194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46" name="tx346"/>
            <p:cNvSpPr/>
            <p:nvPr/>
          </p:nvSpPr>
          <p:spPr>
            <a:xfrm>
              <a:off x="2887135" y="531716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7" name="tx347"/>
            <p:cNvSpPr/>
            <p:nvPr/>
          </p:nvSpPr>
          <p:spPr>
            <a:xfrm>
              <a:off x="6625436" y="531716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48" name="tx348"/>
            <p:cNvSpPr/>
            <p:nvPr/>
          </p:nvSpPr>
          <p:spPr>
            <a:xfrm>
              <a:off x="7269580"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49" name="tx349"/>
            <p:cNvSpPr/>
            <p:nvPr/>
          </p:nvSpPr>
          <p:spPr>
            <a:xfrm>
              <a:off x="7892630"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50" name="tx350"/>
            <p:cNvSpPr/>
            <p:nvPr/>
          </p:nvSpPr>
          <p:spPr>
            <a:xfrm>
              <a:off x="8515681"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51" name="tx351"/>
            <p:cNvSpPr/>
            <p:nvPr/>
          </p:nvSpPr>
          <p:spPr>
            <a:xfrm>
              <a:off x="8827206"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52" name="tx35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53" name="tx35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54" name="tx35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55" name="tx35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56" name="tx35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57" name="tx35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58" name="tx35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59" name="tx35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60" name="tx36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61" name="tx36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62" name="tx36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63" name="tx36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64" name="tx36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65" name="tx36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66" name="tx36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67" name="tx36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68" name="tx36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69" name="tx36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70" name="tx37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71" name="tx37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72" name="tx37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73" name="tx37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74" name="tx37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75" name="tx37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76" name="tx37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377" name="tx37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378" name="tx378"/>
            <p:cNvSpPr/>
            <p:nvPr/>
          </p:nvSpPr>
          <p:spPr>
            <a:xfrm>
              <a:off x="632469" y="531861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379" name="tx379"/>
            <p:cNvSpPr/>
            <p:nvPr/>
          </p:nvSpPr>
          <p:spPr>
            <a:xfrm>
              <a:off x="539317" y="486386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380" name="tx380"/>
            <p:cNvSpPr/>
            <p:nvPr/>
          </p:nvSpPr>
          <p:spPr>
            <a:xfrm>
              <a:off x="607530" y="441424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381" name="tx381"/>
            <p:cNvSpPr/>
            <p:nvPr/>
          </p:nvSpPr>
          <p:spPr>
            <a:xfrm>
              <a:off x="508103" y="394001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382" name="tx382"/>
            <p:cNvSpPr/>
            <p:nvPr/>
          </p:nvSpPr>
          <p:spPr>
            <a:xfrm>
              <a:off x="619972" y="350878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383" name="tx383"/>
            <p:cNvSpPr/>
            <p:nvPr/>
          </p:nvSpPr>
          <p:spPr>
            <a:xfrm>
              <a:off x="564147" y="305676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384" name="tx384"/>
            <p:cNvSpPr/>
            <p:nvPr/>
          </p:nvSpPr>
          <p:spPr>
            <a:xfrm>
              <a:off x="564147" y="2606157"/>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385" name="tx385"/>
            <p:cNvSpPr/>
            <p:nvPr/>
          </p:nvSpPr>
          <p:spPr>
            <a:xfrm>
              <a:off x="607639" y="2151734"/>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386" name="tx386"/>
            <p:cNvSpPr/>
            <p:nvPr/>
          </p:nvSpPr>
          <p:spPr>
            <a:xfrm>
              <a:off x="3094461"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387" name="pic387"/>
            <p:cNvPicPr/>
            <p:nvPr/>
          </p:nvPicPr>
          <p:blipFill>
            <a:blip r:embed="rId2" cstate="print"/>
            <a:stretch>
              <a:fillRect/>
            </a:stretch>
          </p:blipFill>
          <p:spPr>
            <a:xfrm>
              <a:off x="4732401" y="5838594"/>
              <a:ext cx="2160000" cy="219455"/>
            </a:xfrm>
            <a:prstGeom prst="rect">
              <a:avLst/>
            </a:prstGeom>
          </p:spPr>
        </p:pic>
        <p:sp>
          <p:nvSpPr>
            <p:cNvPr id="388" name="pl388"/>
            <p:cNvSpPr/>
            <p:nvPr/>
          </p:nvSpPr>
          <p:spPr>
            <a:xfrm>
              <a:off x="47360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9" name="pl389"/>
            <p:cNvSpPr/>
            <p:nvPr/>
          </p:nvSpPr>
          <p:spPr>
            <a:xfrm>
              <a:off x="602768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0" name="pl390"/>
            <p:cNvSpPr/>
            <p:nvPr/>
          </p:nvSpPr>
          <p:spPr>
            <a:xfrm>
              <a:off x="624296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1" name="pl391"/>
            <p:cNvSpPr/>
            <p:nvPr/>
          </p:nvSpPr>
          <p:spPr>
            <a:xfrm>
              <a:off x="645824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2" name="pl392"/>
            <p:cNvSpPr/>
            <p:nvPr/>
          </p:nvSpPr>
          <p:spPr>
            <a:xfrm>
              <a:off x="667352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3" name="pl393"/>
            <p:cNvSpPr/>
            <p:nvPr/>
          </p:nvSpPr>
          <p:spPr>
            <a:xfrm>
              <a:off x="6888801"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4" name="pl394"/>
            <p:cNvSpPr/>
            <p:nvPr/>
          </p:nvSpPr>
          <p:spPr>
            <a:xfrm>
              <a:off x="47360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5" name="pl395"/>
            <p:cNvSpPr/>
            <p:nvPr/>
          </p:nvSpPr>
          <p:spPr>
            <a:xfrm>
              <a:off x="602768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6" name="pl396"/>
            <p:cNvSpPr/>
            <p:nvPr/>
          </p:nvSpPr>
          <p:spPr>
            <a:xfrm>
              <a:off x="624296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7" name="pl397"/>
            <p:cNvSpPr/>
            <p:nvPr/>
          </p:nvSpPr>
          <p:spPr>
            <a:xfrm>
              <a:off x="645824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8" name="pl398"/>
            <p:cNvSpPr/>
            <p:nvPr/>
          </p:nvSpPr>
          <p:spPr>
            <a:xfrm>
              <a:off x="667352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9" name="pl399"/>
            <p:cNvSpPr/>
            <p:nvPr/>
          </p:nvSpPr>
          <p:spPr>
            <a:xfrm>
              <a:off x="6888801"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0" name="tx400"/>
            <p:cNvSpPr/>
            <p:nvPr/>
          </p:nvSpPr>
          <p:spPr>
            <a:xfrm>
              <a:off x="4704924"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01" name="tx401"/>
            <p:cNvSpPr/>
            <p:nvPr/>
          </p:nvSpPr>
          <p:spPr>
            <a:xfrm>
              <a:off x="596552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02" name="tx402"/>
            <p:cNvSpPr/>
            <p:nvPr/>
          </p:nvSpPr>
          <p:spPr>
            <a:xfrm>
              <a:off x="618080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03" name="tx403"/>
            <p:cNvSpPr/>
            <p:nvPr/>
          </p:nvSpPr>
          <p:spPr>
            <a:xfrm>
              <a:off x="639608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04" name="tx404"/>
            <p:cNvSpPr/>
            <p:nvPr/>
          </p:nvSpPr>
          <p:spPr>
            <a:xfrm>
              <a:off x="6611366"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05" name="tx405"/>
            <p:cNvSpPr/>
            <p:nvPr/>
          </p:nvSpPr>
          <p:spPr>
            <a:xfrm>
              <a:off x="6795568"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06" name="tx406"/>
            <p:cNvSpPr/>
            <p:nvPr/>
          </p:nvSpPr>
          <p:spPr>
            <a:xfrm>
              <a:off x="912452" y="1342252"/>
              <a:ext cx="306606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Gabon, 2000-2025</a:t>
              </a:r>
            </a:p>
          </p:txBody>
        </p:sp>
        <p:sp>
          <p:nvSpPr>
            <p:cNvPr id="407" name="tx407"/>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408" name="tx408"/>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409" name="tx409"/>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aucun des 8 vaccins du calendrier n'a atteint une couverture de 90 % ou plus. La couverture vaccinale variait entre 56 % et 81 %.
Depuis 2003, des estimations ont été réalisées pour quatre nouveaux vaccins. L’IPV1 est le vaccin le plus récent déclaré (2016) ; il a atteint une couverture de 61 % en 2025.
En 2025, le Gabon n’a signalé aucune rupture de stock de vaccins ou de matériel.</a:t>
            </a:r>
          </a:p>
        </p:txBody>
      </p:sp>
      <p:sp>
        <p:nvSpPr>
          <p:cNvPr id="4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cinq antigènes, est restée inchangée pour deux et a diminué pour un, ce qui témoigne d’une amélioration globale des résultats de la vaccination systématique ; aucun n’a toutefois atteint une couverture d’au moins 90 %.</a:t>
            </a:r>
          </a:p>
        </p:txBody>
      </p:sp>
      <p:grpSp xmlns:pic="http://schemas.openxmlformats.org/drawingml/2006/picture">
        <p:nvGrpSpPr>
          <p:cNvPr id="412" name=""/>
          <p:cNvGrpSpPr/>
          <p:nvPr/>
        </p:nvGrpSpPr>
        <p:grpSpPr>
          <a:xfrm>
            <a:off x="292608" y="1005840"/>
            <a:ext cx="8595360" cy="28575"/>
            <a:chOff x="292608" y="1005840"/>
            <a:chExt cx="8595360" cy="28575"/>
          </a:xfrm>
        </p:grpSpPr>
        <p:sp>
          <p:nvSpPr>
            <p:cNvPr id="41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797445"/>
              <a:ext cx="6481656" cy="997568"/>
            </a:xfrm>
            <a:custGeom>
              <a:avLst/>
              <a:pathLst>
                <a:path w="6481656" h="997568">
                  <a:moveTo>
                    <a:pt x="0" y="718249"/>
                  </a:moveTo>
                  <a:lnTo>
                    <a:pt x="259266" y="718249"/>
                  </a:lnTo>
                  <a:lnTo>
                    <a:pt x="518532" y="718249"/>
                  </a:lnTo>
                  <a:lnTo>
                    <a:pt x="777798" y="718249"/>
                  </a:lnTo>
                  <a:lnTo>
                    <a:pt x="1037065" y="718249"/>
                  </a:lnTo>
                  <a:lnTo>
                    <a:pt x="1296331" y="718249"/>
                  </a:lnTo>
                  <a:lnTo>
                    <a:pt x="1555597" y="718249"/>
                  </a:lnTo>
                  <a:lnTo>
                    <a:pt x="1814863" y="239416"/>
                  </a:lnTo>
                  <a:lnTo>
                    <a:pt x="2074130" y="79805"/>
                  </a:lnTo>
                  <a:lnTo>
                    <a:pt x="2333396" y="239416"/>
                  </a:lnTo>
                  <a:lnTo>
                    <a:pt x="2592662" y="199513"/>
                  </a:lnTo>
                  <a:lnTo>
                    <a:pt x="2851928" y="199513"/>
                  </a:lnTo>
                  <a:lnTo>
                    <a:pt x="3111195" y="39902"/>
                  </a:lnTo>
                  <a:lnTo>
                    <a:pt x="3370461" y="279319"/>
                  </a:lnTo>
                  <a:lnTo>
                    <a:pt x="3629727" y="399027"/>
                  </a:lnTo>
                  <a:lnTo>
                    <a:pt x="3888994" y="0"/>
                  </a:lnTo>
                  <a:lnTo>
                    <a:pt x="4148260" y="159610"/>
                  </a:lnTo>
                  <a:lnTo>
                    <a:pt x="4407526" y="239416"/>
                  </a:lnTo>
                  <a:lnTo>
                    <a:pt x="4666792" y="359124"/>
                  </a:lnTo>
                  <a:lnTo>
                    <a:pt x="4926059" y="399027"/>
                  </a:lnTo>
                  <a:lnTo>
                    <a:pt x="5185325" y="718249"/>
                  </a:lnTo>
                  <a:lnTo>
                    <a:pt x="5444591" y="438929"/>
                  </a:lnTo>
                  <a:lnTo>
                    <a:pt x="5703857" y="877859"/>
                  </a:lnTo>
                  <a:lnTo>
                    <a:pt x="5963124" y="558638"/>
                  </a:lnTo>
                  <a:lnTo>
                    <a:pt x="6222390" y="997568"/>
                  </a:lnTo>
                  <a:lnTo>
                    <a:pt x="6481656" y="87785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996959"/>
              <a:ext cx="6481656" cy="1476400"/>
            </a:xfrm>
            <a:custGeom>
              <a:avLst/>
              <a:pathLst>
                <a:path w="6481656" h="1476400">
                  <a:moveTo>
                    <a:pt x="0" y="1476400"/>
                  </a:moveTo>
                  <a:lnTo>
                    <a:pt x="259266" y="1476400"/>
                  </a:lnTo>
                  <a:lnTo>
                    <a:pt x="518532" y="1476400"/>
                  </a:lnTo>
                  <a:lnTo>
                    <a:pt x="777798" y="1476400"/>
                  </a:lnTo>
                  <a:lnTo>
                    <a:pt x="1037065" y="1476400"/>
                  </a:lnTo>
                  <a:lnTo>
                    <a:pt x="1296331" y="1476400"/>
                  </a:lnTo>
                  <a:lnTo>
                    <a:pt x="1555597" y="1476400"/>
                  </a:lnTo>
                  <a:lnTo>
                    <a:pt x="1814863" y="39902"/>
                  </a:lnTo>
                  <a:lnTo>
                    <a:pt x="2074130" y="0"/>
                  </a:lnTo>
                  <a:lnTo>
                    <a:pt x="2333396" y="239416"/>
                  </a:lnTo>
                  <a:lnTo>
                    <a:pt x="2592662" y="598540"/>
                  </a:lnTo>
                  <a:lnTo>
                    <a:pt x="2851928" y="279319"/>
                  </a:lnTo>
                  <a:lnTo>
                    <a:pt x="3111195" y="0"/>
                  </a:lnTo>
                  <a:lnTo>
                    <a:pt x="3370461" y="119708"/>
                  </a:lnTo>
                  <a:lnTo>
                    <a:pt x="3629727" y="478832"/>
                  </a:lnTo>
                  <a:lnTo>
                    <a:pt x="3888994" y="79805"/>
                  </a:lnTo>
                  <a:lnTo>
                    <a:pt x="4148260" y="279319"/>
                  </a:lnTo>
                  <a:lnTo>
                    <a:pt x="4407526" y="279319"/>
                  </a:lnTo>
                  <a:lnTo>
                    <a:pt x="4666792" y="478832"/>
                  </a:lnTo>
                  <a:lnTo>
                    <a:pt x="4926059" y="478832"/>
                  </a:lnTo>
                  <a:lnTo>
                    <a:pt x="5185325" y="758151"/>
                  </a:lnTo>
                  <a:lnTo>
                    <a:pt x="5444591" y="279319"/>
                  </a:lnTo>
                  <a:lnTo>
                    <a:pt x="5703857" y="877859"/>
                  </a:lnTo>
                  <a:lnTo>
                    <a:pt x="5963124" y="478832"/>
                  </a:lnTo>
                  <a:lnTo>
                    <a:pt x="6222390" y="837957"/>
                  </a:lnTo>
                  <a:lnTo>
                    <a:pt x="6481656" y="798054"/>
                  </a:lnTo>
                </a:path>
              </a:pathLst>
            </a:custGeom>
            <a:ln w="27101" cap="flat">
              <a:solidFill>
                <a:srgbClr val="00BA38">
                  <a:alpha val="100000"/>
                </a:srgbClr>
              </a:solidFill>
              <a:prstDash val="solid"/>
              <a:round/>
            </a:ln>
          </p:spPr>
          <p:txBody>
            <a:bodyPr/>
            <a:lstStyle/>
            <a:p/>
          </p:txBody>
        </p:sp>
        <p:sp>
          <p:nvSpPr>
            <p:cNvPr id="30" name="pl30"/>
            <p:cNvSpPr/>
            <p:nvPr/>
          </p:nvSpPr>
          <p:spPr>
            <a:xfrm>
              <a:off x="1439019" y="2395986"/>
              <a:ext cx="6481656" cy="798054"/>
            </a:xfrm>
            <a:custGeom>
              <a:avLst/>
              <a:pathLst>
                <a:path w="6481656" h="798054">
                  <a:moveTo>
                    <a:pt x="0" y="678346"/>
                  </a:moveTo>
                  <a:lnTo>
                    <a:pt x="259266" y="678346"/>
                  </a:lnTo>
                  <a:lnTo>
                    <a:pt x="518532" y="678346"/>
                  </a:lnTo>
                  <a:lnTo>
                    <a:pt x="777798" y="678346"/>
                  </a:lnTo>
                  <a:lnTo>
                    <a:pt x="1037065" y="678346"/>
                  </a:lnTo>
                  <a:lnTo>
                    <a:pt x="1296331" y="678346"/>
                  </a:lnTo>
                  <a:lnTo>
                    <a:pt x="1555597" y="678346"/>
                  </a:lnTo>
                  <a:lnTo>
                    <a:pt x="1814863" y="399027"/>
                  </a:lnTo>
                  <a:lnTo>
                    <a:pt x="2074130" y="199513"/>
                  </a:lnTo>
                  <a:lnTo>
                    <a:pt x="2333396" y="359124"/>
                  </a:lnTo>
                  <a:lnTo>
                    <a:pt x="2592662" y="399027"/>
                  </a:lnTo>
                  <a:lnTo>
                    <a:pt x="2851928" y="0"/>
                  </a:lnTo>
                  <a:lnTo>
                    <a:pt x="3111195" y="39902"/>
                  </a:lnTo>
                  <a:lnTo>
                    <a:pt x="3370461" y="79805"/>
                  </a:lnTo>
                  <a:lnTo>
                    <a:pt x="3629727" y="438929"/>
                  </a:lnTo>
                  <a:lnTo>
                    <a:pt x="3888994" y="159610"/>
                  </a:lnTo>
                  <a:lnTo>
                    <a:pt x="4148260" y="319221"/>
                  </a:lnTo>
                  <a:lnTo>
                    <a:pt x="4407526" y="359124"/>
                  </a:lnTo>
                  <a:lnTo>
                    <a:pt x="4666792" y="518735"/>
                  </a:lnTo>
                  <a:lnTo>
                    <a:pt x="4926059" y="399027"/>
                  </a:lnTo>
                  <a:lnTo>
                    <a:pt x="5185325" y="758151"/>
                  </a:lnTo>
                  <a:lnTo>
                    <a:pt x="5444591" y="319221"/>
                  </a:lnTo>
                  <a:lnTo>
                    <a:pt x="5703857" y="798054"/>
                  </a:lnTo>
                  <a:lnTo>
                    <a:pt x="5963124" y="239416"/>
                  </a:lnTo>
                  <a:lnTo>
                    <a:pt x="6222390" y="598540"/>
                  </a:lnTo>
                  <a:lnTo>
                    <a:pt x="6481656" y="638443"/>
                  </a:lnTo>
                </a:path>
              </a:pathLst>
            </a:custGeom>
            <a:ln w="27101" cap="flat">
              <a:solidFill>
                <a:srgbClr val="619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369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75663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4" name="pt34"/>
            <p:cNvSpPr/>
            <p:nvPr/>
          </p:nvSpPr>
          <p:spPr>
            <a:xfrm>
              <a:off x="7882299" y="299605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5" name="pt35"/>
            <p:cNvSpPr/>
            <p:nvPr/>
          </p:nvSpPr>
          <p:spPr>
            <a:xfrm>
              <a:off x="1400642" y="24773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0642" y="343498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7" name="pt37"/>
            <p:cNvSpPr/>
            <p:nvPr/>
          </p:nvSpPr>
          <p:spPr>
            <a:xfrm>
              <a:off x="1400642" y="303595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8" name="pl38"/>
            <p:cNvSpPr/>
            <p:nvPr/>
          </p:nvSpPr>
          <p:spPr>
            <a:xfrm>
              <a:off x="7936193" y="2577280"/>
              <a:ext cx="243748" cy="92158"/>
            </a:xfrm>
            <a:custGeom>
              <a:avLst/>
              <a:pathLst>
                <a:path w="243748" h="92158">
                  <a:moveTo>
                    <a:pt x="243748" y="0"/>
                  </a:moveTo>
                  <a:lnTo>
                    <a:pt x="0" y="92158"/>
                  </a:lnTo>
                </a:path>
              </a:pathLst>
            </a:custGeom>
          </p:spPr>
          <p:txBody>
            <a:bodyPr/>
            <a:lstStyle/>
            <a:p/>
          </p:txBody>
        </p:sp>
        <p:sp>
          <p:nvSpPr>
            <p:cNvPr id="39" name="pl39"/>
            <p:cNvSpPr/>
            <p:nvPr/>
          </p:nvSpPr>
          <p:spPr>
            <a:xfrm>
              <a:off x="7938632" y="2797581"/>
              <a:ext cx="241309" cy="34506"/>
            </a:xfrm>
            <a:custGeom>
              <a:avLst/>
              <a:pathLst>
                <a:path w="241309" h="34506">
                  <a:moveTo>
                    <a:pt x="241309" y="34506"/>
                  </a:moveTo>
                  <a:lnTo>
                    <a:pt x="0" y="0"/>
                  </a:lnTo>
                </a:path>
              </a:pathLst>
            </a:custGeom>
          </p:spPr>
          <p:txBody>
            <a:bodyPr/>
            <a:lstStyle/>
            <a:p/>
          </p:txBody>
        </p:sp>
        <p:sp>
          <p:nvSpPr>
            <p:cNvPr id="40" name="pl40"/>
            <p:cNvSpPr/>
            <p:nvPr/>
          </p:nvSpPr>
          <p:spPr>
            <a:xfrm>
              <a:off x="7937632" y="3038730"/>
              <a:ext cx="242309" cy="61450"/>
            </a:xfrm>
            <a:custGeom>
              <a:avLst/>
              <a:pathLst>
                <a:path w="242309" h="61450">
                  <a:moveTo>
                    <a:pt x="242309" y="61450"/>
                  </a:moveTo>
                  <a:lnTo>
                    <a:pt x="0" y="0"/>
                  </a:lnTo>
                </a:path>
              </a:pathLst>
            </a:custGeom>
          </p:spPr>
          <p:txBody>
            <a:bodyPr/>
            <a:lstStyle/>
            <a:p/>
          </p:txBody>
        </p:sp>
        <p:sp>
          <p:nvSpPr>
            <p:cNvPr id="41" name="pg41"/>
            <p:cNvSpPr/>
            <p:nvPr/>
          </p:nvSpPr>
          <p:spPr>
            <a:xfrm>
              <a:off x="8111362" y="24685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34222" y="250937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65%</a:t>
              </a:r>
            </a:p>
          </p:txBody>
        </p:sp>
        <p:sp>
          <p:nvSpPr>
            <p:cNvPr id="43" name="pg43"/>
            <p:cNvSpPr/>
            <p:nvPr/>
          </p:nvSpPr>
          <p:spPr>
            <a:xfrm>
              <a:off x="8111362" y="274226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34222" y="278310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DTP3: 62%</a:t>
              </a:r>
            </a:p>
          </p:txBody>
        </p:sp>
        <p:sp>
          <p:nvSpPr>
            <p:cNvPr id="45" name="pg45"/>
            <p:cNvSpPr/>
            <p:nvPr/>
          </p:nvSpPr>
          <p:spPr>
            <a:xfrm>
              <a:off x="8111362" y="301644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6" name="tx46"/>
            <p:cNvSpPr/>
            <p:nvPr/>
          </p:nvSpPr>
          <p:spPr>
            <a:xfrm>
              <a:off x="8134222" y="30572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MCV1: 56%</a:t>
              </a:r>
            </a:p>
          </p:txBody>
        </p:sp>
        <p:sp>
          <p:nvSpPr>
            <p:cNvPr id="47" name="tx47"/>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8" name="tx48"/>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9" name="tx49"/>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0" name="tx50"/>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1" name="tx51"/>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2" name="tx52"/>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3" name="tx53"/>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4" name="tx54"/>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0" name="tx60"/>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1" name="tx61"/>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2" name="tx62"/>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3" name="tx63"/>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6" name="pl66"/>
            <p:cNvSpPr/>
            <p:nvPr/>
          </p:nvSpPr>
          <p:spPr>
            <a:xfrm>
              <a:off x="3906742"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7" name="pl67"/>
            <p:cNvSpPr/>
            <p:nvPr/>
          </p:nvSpPr>
          <p:spPr>
            <a:xfrm>
              <a:off x="4622471" y="6344544"/>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8" name="pl68"/>
            <p:cNvSpPr/>
            <p:nvPr/>
          </p:nvSpPr>
          <p:spPr>
            <a:xfrm>
              <a:off x="5338199" y="6344544"/>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9" name="tx69"/>
            <p:cNvSpPr/>
            <p:nvPr/>
          </p:nvSpPr>
          <p:spPr>
            <a:xfrm>
              <a:off x="4173842"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0" name="tx70"/>
            <p:cNvSpPr/>
            <p:nvPr/>
          </p:nvSpPr>
          <p:spPr>
            <a:xfrm>
              <a:off x="4889570"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1" name="tx71"/>
            <p:cNvSpPr/>
            <p:nvPr/>
          </p:nvSpPr>
          <p:spPr>
            <a:xfrm>
              <a:off x="5605299"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2" name="tx72"/>
            <p:cNvSpPr/>
            <p:nvPr/>
          </p:nvSpPr>
          <p:spPr>
            <a:xfrm>
              <a:off x="803816" y="399987"/>
              <a:ext cx="527452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Gabon, 2000-2025</a:t>
              </a:r>
            </a:p>
          </p:txBody>
        </p:sp>
        <p:sp>
          <p:nvSpPr>
            <p:cNvPr id="73" name="tx73"/>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le taux de couverture du DTP1 (indicateur de l'accès aux services de vaccination) s'élevait à 56 %.
Le taux de couverture du DTP3 — indicateur de la qualité de la prestation des services de vaccination aux enfants par les pays — était inférieur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le MCV2 n'avait pas encore été introduit.
Entre 2024 et 2025, la couverture vaccinale a augmenté pour 2 vaccins, a diminué pour 1 et est restée inchangée pour 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53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790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9275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25064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4991267"/>
              <a:ext cx="2248213" cy="181730"/>
            </a:xfrm>
            <a:prstGeom prst="rect">
              <a:avLst/>
            </a:prstGeom>
            <a:solidFill>
              <a:srgbClr val="D9D9D9">
                <a:alpha val="60000"/>
              </a:srgbClr>
            </a:solidFill>
          </p:spPr>
          <p:txBody>
            <a:bodyPr/>
            <a:lstStyle/>
            <a:p/>
          </p:txBody>
        </p:sp>
        <p:sp>
          <p:nvSpPr>
            <p:cNvPr id="9" name="pl9"/>
            <p:cNvSpPr/>
            <p:nvPr/>
          </p:nvSpPr>
          <p:spPr>
            <a:xfrm>
              <a:off x="182844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349033"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1" name="pt11"/>
            <p:cNvSpPr/>
            <p:nvPr/>
          </p:nvSpPr>
          <p:spPr>
            <a:xfrm>
              <a:off x="99457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208691"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387121"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672608"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815352"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815352"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886724"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886724"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886724"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95809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95809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99378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2100839"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2100839"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2136525"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2172211"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2207897"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2207897"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2243583"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2279269"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279269"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279269"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279269"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4220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tx35"/>
            <p:cNvSpPr/>
            <p:nvPr/>
          </p:nvSpPr>
          <p:spPr>
            <a:xfrm>
              <a:off x="1221782"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6" name="tx36"/>
            <p:cNvSpPr/>
            <p:nvPr/>
          </p:nvSpPr>
          <p:spPr>
            <a:xfrm>
              <a:off x="143589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7" name="tx37"/>
            <p:cNvSpPr/>
            <p:nvPr/>
          </p:nvSpPr>
          <p:spPr>
            <a:xfrm>
              <a:off x="1614327"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8" name="tx38"/>
            <p:cNvSpPr/>
            <p:nvPr/>
          </p:nvSpPr>
          <p:spPr>
            <a:xfrm>
              <a:off x="1899815"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9" name="tx39"/>
            <p:cNvSpPr/>
            <p:nvPr/>
          </p:nvSpPr>
          <p:spPr>
            <a:xfrm>
              <a:off x="1522241"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 name="tx40"/>
            <p:cNvSpPr/>
            <p:nvPr/>
          </p:nvSpPr>
          <p:spPr>
            <a:xfrm>
              <a:off x="1509044"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1" name="tx41"/>
            <p:cNvSpPr/>
            <p:nvPr/>
          </p:nvSpPr>
          <p:spPr>
            <a:xfrm>
              <a:off x="1624550"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2" name="tx42"/>
            <p:cNvSpPr/>
            <p:nvPr/>
          </p:nvSpPr>
          <p:spPr>
            <a:xfrm>
              <a:off x="1575990"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3" name="tx43"/>
            <p:cNvSpPr/>
            <p:nvPr/>
          </p:nvSpPr>
          <p:spPr>
            <a:xfrm>
              <a:off x="1575990"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4" name="tx44"/>
            <p:cNvSpPr/>
            <p:nvPr/>
          </p:nvSpPr>
          <p:spPr>
            <a:xfrm>
              <a:off x="1647401"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5" name="tx45"/>
            <p:cNvSpPr/>
            <p:nvPr/>
          </p:nvSpPr>
          <p:spPr>
            <a:xfrm>
              <a:off x="1665063"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 name="tx46"/>
            <p:cNvSpPr/>
            <p:nvPr/>
          </p:nvSpPr>
          <p:spPr>
            <a:xfrm>
              <a:off x="1709521"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7" name="tx47"/>
            <p:cNvSpPr/>
            <p:nvPr/>
          </p:nvSpPr>
          <p:spPr>
            <a:xfrm>
              <a:off x="1798917"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8" name="tx48"/>
            <p:cNvSpPr/>
            <p:nvPr/>
          </p:nvSpPr>
          <p:spPr>
            <a:xfrm>
              <a:off x="1838666"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9" name="tx49"/>
            <p:cNvSpPr/>
            <p:nvPr/>
          </p:nvSpPr>
          <p:spPr>
            <a:xfrm>
              <a:off x="1852226"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0" name="tx50"/>
            <p:cNvSpPr/>
            <p:nvPr/>
          </p:nvSpPr>
          <p:spPr>
            <a:xfrm>
              <a:off x="189229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1" name="tx51"/>
            <p:cNvSpPr/>
            <p:nvPr/>
          </p:nvSpPr>
          <p:spPr>
            <a:xfrm>
              <a:off x="1914786"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2" name="tx52"/>
            <p:cNvSpPr/>
            <p:nvPr/>
          </p:nvSpPr>
          <p:spPr>
            <a:xfrm>
              <a:off x="1897164"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3" name="tx53"/>
            <p:cNvSpPr/>
            <p:nvPr/>
          </p:nvSpPr>
          <p:spPr>
            <a:xfrm>
              <a:off x="1950472"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4" name="tx54"/>
            <p:cNvSpPr/>
            <p:nvPr/>
          </p:nvSpPr>
          <p:spPr>
            <a:xfrm>
              <a:off x="199500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5" name="tx55"/>
            <p:cNvSpPr/>
            <p:nvPr/>
          </p:nvSpPr>
          <p:spPr>
            <a:xfrm>
              <a:off x="1977425"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6" name="tx56"/>
            <p:cNvSpPr/>
            <p:nvPr/>
          </p:nvSpPr>
          <p:spPr>
            <a:xfrm>
              <a:off x="1981772"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7" name="tx57"/>
            <p:cNvSpPr/>
            <p:nvPr/>
          </p:nvSpPr>
          <p:spPr>
            <a:xfrm>
              <a:off x="1977386"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8" name="tx58"/>
            <p:cNvSpPr/>
            <p:nvPr/>
          </p:nvSpPr>
          <p:spPr>
            <a:xfrm>
              <a:off x="2120091"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59" name="rc59"/>
            <p:cNvSpPr/>
            <p:nvPr/>
          </p:nvSpPr>
          <p:spPr>
            <a:xfrm>
              <a:off x="343909" y="875080"/>
              <a:ext cx="2248213" cy="4597772"/>
            </a:xfrm>
            <a:prstGeom prst="rect">
              <a:avLst/>
            </a:prstGeom>
            <a:ln w="13550" cap="rnd">
              <a:solidFill>
                <a:srgbClr val="999999">
                  <a:alpha val="100000"/>
                </a:srgbClr>
              </a:solidFill>
              <a:prstDash val="solid"/>
              <a:round/>
            </a:ln>
          </p:spPr>
          <p:txBody>
            <a:bodyPr/>
            <a:lstStyle/>
            <a:p/>
          </p:txBody>
        </p:sp>
        <p:sp>
          <p:nvSpPr>
            <p:cNvPr id="60" name="pl60"/>
            <p:cNvSpPr/>
            <p:nvPr/>
          </p:nvSpPr>
          <p:spPr>
            <a:xfrm>
              <a:off x="2683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33968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41105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8242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rc64"/>
            <p:cNvSpPr/>
            <p:nvPr/>
          </p:nvSpPr>
          <p:spPr>
            <a:xfrm>
              <a:off x="2661711" y="4991267"/>
              <a:ext cx="2248213" cy="181730"/>
            </a:xfrm>
            <a:prstGeom prst="rect">
              <a:avLst/>
            </a:prstGeom>
            <a:solidFill>
              <a:srgbClr val="D9D9D9">
                <a:alpha val="60000"/>
              </a:srgbClr>
            </a:solidFill>
          </p:spPr>
          <p:txBody>
            <a:bodyPr/>
            <a:lstStyle/>
            <a:p/>
          </p:txBody>
        </p:sp>
        <p:sp>
          <p:nvSpPr>
            <p:cNvPr id="65" name="pl65"/>
            <p:cNvSpPr/>
            <p:nvPr/>
          </p:nvSpPr>
          <p:spPr>
            <a:xfrm>
              <a:off x="37893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6" name="tx66"/>
            <p:cNvSpPr/>
            <p:nvPr/>
          </p:nvSpPr>
          <p:spPr>
            <a:xfrm>
              <a:off x="3309976"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7" name="pt67"/>
            <p:cNvSpPr/>
            <p:nvPr/>
          </p:nvSpPr>
          <p:spPr>
            <a:xfrm>
              <a:off x="284846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 name="pt68"/>
            <p:cNvSpPr/>
            <p:nvPr/>
          </p:nvSpPr>
          <p:spPr>
            <a:xfrm>
              <a:off x="3419435"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 name="pt69"/>
            <p:cNvSpPr/>
            <p:nvPr/>
          </p:nvSpPr>
          <p:spPr>
            <a:xfrm>
              <a:off x="3419435"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0" name="pt70"/>
            <p:cNvSpPr/>
            <p:nvPr/>
          </p:nvSpPr>
          <p:spPr>
            <a:xfrm>
              <a:off x="352649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3526493"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3669237"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3704923"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 name="pt74"/>
            <p:cNvSpPr/>
            <p:nvPr/>
          </p:nvSpPr>
          <p:spPr>
            <a:xfrm>
              <a:off x="374060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5" name="pt75"/>
            <p:cNvSpPr/>
            <p:nvPr/>
          </p:nvSpPr>
          <p:spPr>
            <a:xfrm>
              <a:off x="399041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413315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4168840"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8" name="pt78"/>
            <p:cNvSpPr/>
            <p:nvPr/>
          </p:nvSpPr>
          <p:spPr>
            <a:xfrm>
              <a:off x="4168840"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420452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420452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424021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427589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431158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431158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441864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6" name="pt86"/>
            <p:cNvSpPr/>
            <p:nvPr/>
          </p:nvSpPr>
          <p:spPr>
            <a:xfrm>
              <a:off x="445432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7" name="pt87"/>
            <p:cNvSpPr/>
            <p:nvPr/>
          </p:nvSpPr>
          <p:spPr>
            <a:xfrm>
              <a:off x="445432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445432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452569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473981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tx91"/>
            <p:cNvSpPr/>
            <p:nvPr/>
          </p:nvSpPr>
          <p:spPr>
            <a:xfrm>
              <a:off x="307566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2" name="tx92"/>
            <p:cNvSpPr/>
            <p:nvPr/>
          </p:nvSpPr>
          <p:spPr>
            <a:xfrm>
              <a:off x="364664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3" name="tx93"/>
            <p:cNvSpPr/>
            <p:nvPr/>
          </p:nvSpPr>
          <p:spPr>
            <a:xfrm>
              <a:off x="3646642"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4" name="tx94"/>
            <p:cNvSpPr/>
            <p:nvPr/>
          </p:nvSpPr>
          <p:spPr>
            <a:xfrm>
              <a:off x="3753700"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5" name="tx95"/>
            <p:cNvSpPr/>
            <p:nvPr/>
          </p:nvSpPr>
          <p:spPr>
            <a:xfrm>
              <a:off x="3753700"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6" name="tx96"/>
            <p:cNvSpPr/>
            <p:nvPr/>
          </p:nvSpPr>
          <p:spPr>
            <a:xfrm>
              <a:off x="3896444"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7" name="tx97"/>
            <p:cNvSpPr/>
            <p:nvPr/>
          </p:nvSpPr>
          <p:spPr>
            <a:xfrm>
              <a:off x="3932130"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98" name="tx98"/>
            <p:cNvSpPr/>
            <p:nvPr/>
          </p:nvSpPr>
          <p:spPr>
            <a:xfrm>
              <a:off x="3967816"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99" name="tx99"/>
            <p:cNvSpPr/>
            <p:nvPr/>
          </p:nvSpPr>
          <p:spPr>
            <a:xfrm>
              <a:off x="421761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0" name="tx100"/>
            <p:cNvSpPr/>
            <p:nvPr/>
          </p:nvSpPr>
          <p:spPr>
            <a:xfrm>
              <a:off x="3822421"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1" name="tx101"/>
            <p:cNvSpPr/>
            <p:nvPr/>
          </p:nvSpPr>
          <p:spPr>
            <a:xfrm>
              <a:off x="3858145"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2" name="tx102"/>
            <p:cNvSpPr/>
            <p:nvPr/>
          </p:nvSpPr>
          <p:spPr>
            <a:xfrm>
              <a:off x="3884541"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3" name="tx103"/>
            <p:cNvSpPr/>
            <p:nvPr/>
          </p:nvSpPr>
          <p:spPr>
            <a:xfrm>
              <a:off x="3902604"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4" name="tx104"/>
            <p:cNvSpPr/>
            <p:nvPr/>
          </p:nvSpPr>
          <p:spPr>
            <a:xfrm>
              <a:off x="394235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5" name="tx105"/>
            <p:cNvSpPr/>
            <p:nvPr/>
          </p:nvSpPr>
          <p:spPr>
            <a:xfrm>
              <a:off x="3929478"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6" name="tx106"/>
            <p:cNvSpPr/>
            <p:nvPr/>
          </p:nvSpPr>
          <p:spPr>
            <a:xfrm>
              <a:off x="397405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7" name="tx107"/>
            <p:cNvSpPr/>
            <p:nvPr/>
          </p:nvSpPr>
          <p:spPr>
            <a:xfrm>
              <a:off x="4014087"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08" name="tx108"/>
            <p:cNvSpPr/>
            <p:nvPr/>
          </p:nvSpPr>
          <p:spPr>
            <a:xfrm>
              <a:off x="4027323"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09" name="tx109"/>
            <p:cNvSpPr/>
            <p:nvPr/>
          </p:nvSpPr>
          <p:spPr>
            <a:xfrm>
              <a:off x="411675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0" name="tx110"/>
            <p:cNvSpPr/>
            <p:nvPr/>
          </p:nvSpPr>
          <p:spPr>
            <a:xfrm>
              <a:off x="41700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1" name="tx111"/>
            <p:cNvSpPr/>
            <p:nvPr/>
          </p:nvSpPr>
          <p:spPr>
            <a:xfrm>
              <a:off x="4161217"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2" name="tx112"/>
            <p:cNvSpPr/>
            <p:nvPr/>
          </p:nvSpPr>
          <p:spPr>
            <a:xfrm>
              <a:off x="4174415"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3" name="tx113"/>
            <p:cNvSpPr/>
            <p:nvPr/>
          </p:nvSpPr>
          <p:spPr>
            <a:xfrm>
              <a:off x="4232589"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4" name="tx114"/>
            <p:cNvSpPr/>
            <p:nvPr/>
          </p:nvSpPr>
          <p:spPr>
            <a:xfrm>
              <a:off x="443789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5" name="rc115"/>
            <p:cNvSpPr/>
            <p:nvPr/>
          </p:nvSpPr>
          <p:spPr>
            <a:xfrm>
              <a:off x="2661711" y="875080"/>
              <a:ext cx="2248213" cy="4597772"/>
            </a:xfrm>
            <a:prstGeom prst="rect">
              <a:avLst/>
            </a:prstGeom>
            <a:ln w="13550" cap="rnd">
              <a:solidFill>
                <a:srgbClr val="999999">
                  <a:alpha val="100000"/>
                </a:srgbClr>
              </a:solidFill>
              <a:prstDash val="solid"/>
              <a:round/>
            </a:ln>
          </p:spPr>
          <p:txBody>
            <a:bodyPr/>
            <a:lstStyle/>
            <a:p/>
          </p:txBody>
        </p:sp>
        <p:sp>
          <p:nvSpPr>
            <p:cNvPr id="116" name="pl116"/>
            <p:cNvSpPr/>
            <p:nvPr/>
          </p:nvSpPr>
          <p:spPr>
            <a:xfrm>
              <a:off x="5000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714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42836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14208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4979513" y="4991267"/>
              <a:ext cx="2248213" cy="181730"/>
            </a:xfrm>
            <a:prstGeom prst="rect">
              <a:avLst/>
            </a:prstGeom>
            <a:solidFill>
              <a:srgbClr val="D9D9D9">
                <a:alpha val="60000"/>
              </a:srgbClr>
            </a:solidFill>
          </p:spPr>
          <p:txBody>
            <a:bodyPr/>
            <a:lstStyle/>
            <a:p/>
          </p:txBody>
        </p:sp>
        <p:sp>
          <p:nvSpPr>
            <p:cNvPr id="121" name="pl121"/>
            <p:cNvSpPr/>
            <p:nvPr/>
          </p:nvSpPr>
          <p:spPr>
            <a:xfrm>
              <a:off x="62499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2" name="tx122"/>
            <p:cNvSpPr/>
            <p:nvPr/>
          </p:nvSpPr>
          <p:spPr>
            <a:xfrm>
              <a:off x="577052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3" name="pt123"/>
            <p:cNvSpPr/>
            <p:nvPr/>
          </p:nvSpPr>
          <p:spPr>
            <a:xfrm>
              <a:off x="513057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4" name="pt124"/>
            <p:cNvSpPr/>
            <p:nvPr/>
          </p:nvSpPr>
          <p:spPr>
            <a:xfrm>
              <a:off x="5701552"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5" name="pt125"/>
            <p:cNvSpPr/>
            <p:nvPr/>
          </p:nvSpPr>
          <p:spPr>
            <a:xfrm>
              <a:off x="5844295"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6" name="pt126"/>
            <p:cNvSpPr/>
            <p:nvPr/>
          </p:nvSpPr>
          <p:spPr>
            <a:xfrm>
              <a:off x="595135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7" name="pt127"/>
            <p:cNvSpPr/>
            <p:nvPr/>
          </p:nvSpPr>
          <p:spPr>
            <a:xfrm>
              <a:off x="5987039"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5987039"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5987039"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6201155"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1" name="pt131"/>
            <p:cNvSpPr/>
            <p:nvPr/>
          </p:nvSpPr>
          <p:spPr>
            <a:xfrm>
              <a:off x="6236841"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2" name="pt132"/>
            <p:cNvSpPr/>
            <p:nvPr/>
          </p:nvSpPr>
          <p:spPr>
            <a:xfrm>
              <a:off x="637958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6415270"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4" name="pt134"/>
            <p:cNvSpPr/>
            <p:nvPr/>
          </p:nvSpPr>
          <p:spPr>
            <a:xfrm>
              <a:off x="645095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5" name="pt135"/>
            <p:cNvSpPr/>
            <p:nvPr/>
          </p:nvSpPr>
          <p:spPr>
            <a:xfrm>
              <a:off x="6486642"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6486642"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65223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65223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6629386"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6629386"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6736443"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2" name="pt142"/>
            <p:cNvSpPr/>
            <p:nvPr/>
          </p:nvSpPr>
          <p:spPr>
            <a:xfrm>
              <a:off x="677212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3" name="pt143"/>
            <p:cNvSpPr/>
            <p:nvPr/>
          </p:nvSpPr>
          <p:spPr>
            <a:xfrm>
              <a:off x="6772129"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4" name="pt144"/>
            <p:cNvSpPr/>
            <p:nvPr/>
          </p:nvSpPr>
          <p:spPr>
            <a:xfrm>
              <a:off x="687918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687918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698624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tx147"/>
            <p:cNvSpPr/>
            <p:nvPr/>
          </p:nvSpPr>
          <p:spPr>
            <a:xfrm>
              <a:off x="535778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48" name="tx148"/>
            <p:cNvSpPr/>
            <p:nvPr/>
          </p:nvSpPr>
          <p:spPr>
            <a:xfrm>
              <a:off x="592875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49" name="tx149"/>
            <p:cNvSpPr/>
            <p:nvPr/>
          </p:nvSpPr>
          <p:spPr>
            <a:xfrm>
              <a:off x="607150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0" name="tx150"/>
            <p:cNvSpPr/>
            <p:nvPr/>
          </p:nvSpPr>
          <p:spPr>
            <a:xfrm>
              <a:off x="6178560"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1" name="tx151"/>
            <p:cNvSpPr/>
            <p:nvPr/>
          </p:nvSpPr>
          <p:spPr>
            <a:xfrm>
              <a:off x="621424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2" name="tx152"/>
            <p:cNvSpPr/>
            <p:nvPr/>
          </p:nvSpPr>
          <p:spPr>
            <a:xfrm>
              <a:off x="621424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3" name="tx153"/>
            <p:cNvSpPr/>
            <p:nvPr/>
          </p:nvSpPr>
          <p:spPr>
            <a:xfrm>
              <a:off x="621424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4" name="tx154"/>
            <p:cNvSpPr/>
            <p:nvPr/>
          </p:nvSpPr>
          <p:spPr>
            <a:xfrm>
              <a:off x="642836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5" name="tx155"/>
            <p:cNvSpPr/>
            <p:nvPr/>
          </p:nvSpPr>
          <p:spPr>
            <a:xfrm>
              <a:off x="6464047"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6" name="tx156"/>
            <p:cNvSpPr/>
            <p:nvPr/>
          </p:nvSpPr>
          <p:spPr>
            <a:xfrm>
              <a:off x="6068851"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57" name="tx157"/>
            <p:cNvSpPr/>
            <p:nvPr/>
          </p:nvSpPr>
          <p:spPr>
            <a:xfrm>
              <a:off x="610457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58" name="tx158"/>
            <p:cNvSpPr/>
            <p:nvPr/>
          </p:nvSpPr>
          <p:spPr>
            <a:xfrm>
              <a:off x="6166657"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59" name="tx159"/>
            <p:cNvSpPr/>
            <p:nvPr/>
          </p:nvSpPr>
          <p:spPr>
            <a:xfrm>
              <a:off x="622446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0" name="tx160"/>
            <p:cNvSpPr/>
            <p:nvPr/>
          </p:nvSpPr>
          <p:spPr>
            <a:xfrm>
              <a:off x="617590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1" name="tx161"/>
            <p:cNvSpPr/>
            <p:nvPr/>
          </p:nvSpPr>
          <p:spPr>
            <a:xfrm>
              <a:off x="6211595"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2" name="tx162"/>
            <p:cNvSpPr/>
            <p:nvPr/>
          </p:nvSpPr>
          <p:spPr>
            <a:xfrm>
              <a:off x="6220484"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3" name="tx163"/>
            <p:cNvSpPr/>
            <p:nvPr/>
          </p:nvSpPr>
          <p:spPr>
            <a:xfrm>
              <a:off x="633188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4" name="tx164"/>
            <p:cNvSpPr/>
            <p:nvPr/>
          </p:nvSpPr>
          <p:spPr>
            <a:xfrm>
              <a:off x="634512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5" name="tx165"/>
            <p:cNvSpPr/>
            <p:nvPr/>
          </p:nvSpPr>
          <p:spPr>
            <a:xfrm>
              <a:off x="643456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6" name="tx166"/>
            <p:cNvSpPr/>
            <p:nvPr/>
          </p:nvSpPr>
          <p:spPr>
            <a:xfrm>
              <a:off x="648786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67" name="tx167"/>
            <p:cNvSpPr/>
            <p:nvPr/>
          </p:nvSpPr>
          <p:spPr>
            <a:xfrm>
              <a:off x="649221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68" name="tx168"/>
            <p:cNvSpPr/>
            <p:nvPr/>
          </p:nvSpPr>
          <p:spPr>
            <a:xfrm>
              <a:off x="6586077"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69" name="tx169"/>
            <p:cNvSpPr/>
            <p:nvPr/>
          </p:nvSpPr>
          <p:spPr>
            <a:xfrm>
              <a:off x="6586077"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0" name="tx170"/>
            <p:cNvSpPr/>
            <p:nvPr/>
          </p:nvSpPr>
          <p:spPr>
            <a:xfrm>
              <a:off x="668432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1" name="rc171"/>
            <p:cNvSpPr/>
            <p:nvPr/>
          </p:nvSpPr>
          <p:spPr>
            <a:xfrm>
              <a:off x="4979513" y="875080"/>
              <a:ext cx="2248213" cy="4597772"/>
            </a:xfrm>
            <a:prstGeom prst="rect">
              <a:avLst/>
            </a:prstGeom>
            <a:ln w="13550" cap="rnd">
              <a:solidFill>
                <a:srgbClr val="999999">
                  <a:alpha val="100000"/>
                </a:srgbClr>
              </a:solidFill>
              <a:prstDash val="solid"/>
              <a:round/>
            </a:ln>
          </p:spPr>
          <p:txBody>
            <a:bodyPr/>
            <a:lstStyle/>
            <a:p/>
          </p:txBody>
        </p:sp>
        <p:sp>
          <p:nvSpPr>
            <p:cNvPr id="172" name="pl172"/>
            <p:cNvSpPr/>
            <p:nvPr/>
          </p:nvSpPr>
          <p:spPr>
            <a:xfrm>
              <a:off x="73187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0324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7461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9459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7297315" y="4627807"/>
              <a:ext cx="2248213" cy="181730"/>
            </a:xfrm>
            <a:prstGeom prst="rect">
              <a:avLst/>
            </a:prstGeom>
            <a:solidFill>
              <a:srgbClr val="D9D9D9">
                <a:alpha val="60000"/>
              </a:srgbClr>
            </a:solidFill>
          </p:spPr>
          <p:txBody>
            <a:bodyPr/>
            <a:lstStyle/>
            <a:p/>
          </p:txBody>
        </p:sp>
        <p:sp>
          <p:nvSpPr>
            <p:cNvPr id="177" name="pl177"/>
            <p:cNvSpPr/>
            <p:nvPr/>
          </p:nvSpPr>
          <p:spPr>
            <a:xfrm>
              <a:off x="817518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78" name="tx178"/>
            <p:cNvSpPr/>
            <p:nvPr/>
          </p:nvSpPr>
          <p:spPr>
            <a:xfrm>
              <a:off x="769577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79" name="pt179"/>
            <p:cNvSpPr/>
            <p:nvPr/>
          </p:nvSpPr>
          <p:spPr>
            <a:xfrm>
              <a:off x="741269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0" name="pt180"/>
            <p:cNvSpPr/>
            <p:nvPr/>
          </p:nvSpPr>
          <p:spPr>
            <a:xfrm>
              <a:off x="7591123"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1" name="pt181"/>
            <p:cNvSpPr/>
            <p:nvPr/>
          </p:nvSpPr>
          <p:spPr>
            <a:xfrm>
              <a:off x="7805238"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2" name="pt182"/>
            <p:cNvSpPr/>
            <p:nvPr/>
          </p:nvSpPr>
          <p:spPr>
            <a:xfrm>
              <a:off x="7840924"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3" name="pt183"/>
            <p:cNvSpPr/>
            <p:nvPr/>
          </p:nvSpPr>
          <p:spPr>
            <a:xfrm>
              <a:off x="7840924"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7912296"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8055040"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6" name="pt186"/>
            <p:cNvSpPr/>
            <p:nvPr/>
          </p:nvSpPr>
          <p:spPr>
            <a:xfrm>
              <a:off x="8055040"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7" name="pt187"/>
            <p:cNvSpPr/>
            <p:nvPr/>
          </p:nvSpPr>
          <p:spPr>
            <a:xfrm>
              <a:off x="8269155"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8269155"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8304841"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8518957"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8626015"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8733072"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3" name="pt193"/>
            <p:cNvSpPr/>
            <p:nvPr/>
          </p:nvSpPr>
          <p:spPr>
            <a:xfrm>
              <a:off x="876875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4" name="pt194"/>
            <p:cNvSpPr/>
            <p:nvPr/>
          </p:nvSpPr>
          <p:spPr>
            <a:xfrm>
              <a:off x="876875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8875816"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8947188"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8982874"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9054246"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912561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9161303"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9161303"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923267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tx203"/>
            <p:cNvSpPr/>
            <p:nvPr/>
          </p:nvSpPr>
          <p:spPr>
            <a:xfrm>
              <a:off x="7639900"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4" name="tx204"/>
            <p:cNvSpPr/>
            <p:nvPr/>
          </p:nvSpPr>
          <p:spPr>
            <a:xfrm>
              <a:off x="7818330"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5" name="tx205"/>
            <p:cNvSpPr/>
            <p:nvPr/>
          </p:nvSpPr>
          <p:spPr>
            <a:xfrm>
              <a:off x="8032445"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6" name="tx206"/>
            <p:cNvSpPr/>
            <p:nvPr/>
          </p:nvSpPr>
          <p:spPr>
            <a:xfrm>
              <a:off x="8068131"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07" name="tx207"/>
            <p:cNvSpPr/>
            <p:nvPr/>
          </p:nvSpPr>
          <p:spPr>
            <a:xfrm>
              <a:off x="8068131"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8" name="tx208"/>
            <p:cNvSpPr/>
            <p:nvPr/>
          </p:nvSpPr>
          <p:spPr>
            <a:xfrm>
              <a:off x="8139503"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9" name="tx209"/>
            <p:cNvSpPr/>
            <p:nvPr/>
          </p:nvSpPr>
          <p:spPr>
            <a:xfrm>
              <a:off x="8282247"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0" name="tx210"/>
            <p:cNvSpPr/>
            <p:nvPr/>
          </p:nvSpPr>
          <p:spPr>
            <a:xfrm>
              <a:off x="8282247"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1" name="tx211"/>
            <p:cNvSpPr/>
            <p:nvPr/>
          </p:nvSpPr>
          <p:spPr>
            <a:xfrm>
              <a:off x="8496362"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2" name="tx212"/>
            <p:cNvSpPr/>
            <p:nvPr/>
          </p:nvSpPr>
          <p:spPr>
            <a:xfrm>
              <a:off x="8496362"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3" name="tx213"/>
            <p:cNvSpPr/>
            <p:nvPr/>
          </p:nvSpPr>
          <p:spPr>
            <a:xfrm>
              <a:off x="8532048"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4" name="tx214"/>
            <p:cNvSpPr/>
            <p:nvPr/>
          </p:nvSpPr>
          <p:spPr>
            <a:xfrm>
              <a:off x="8746164"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5" name="tx215"/>
            <p:cNvSpPr/>
            <p:nvPr/>
          </p:nvSpPr>
          <p:spPr>
            <a:xfrm>
              <a:off x="8853221"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6" name="tx216"/>
            <p:cNvSpPr/>
            <p:nvPr/>
          </p:nvSpPr>
          <p:spPr>
            <a:xfrm>
              <a:off x="8431189"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17" name="tx217"/>
            <p:cNvSpPr/>
            <p:nvPr/>
          </p:nvSpPr>
          <p:spPr>
            <a:xfrm>
              <a:off x="8484459"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18" name="tx218"/>
            <p:cNvSpPr/>
            <p:nvPr/>
          </p:nvSpPr>
          <p:spPr>
            <a:xfrm>
              <a:off x="8471262"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9" name="tx219"/>
            <p:cNvSpPr/>
            <p:nvPr/>
          </p:nvSpPr>
          <p:spPr>
            <a:xfrm>
              <a:off x="8565083"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0" name="tx220"/>
            <p:cNvSpPr/>
            <p:nvPr/>
          </p:nvSpPr>
          <p:spPr>
            <a:xfrm>
              <a:off x="86629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1" name="tx221"/>
            <p:cNvSpPr/>
            <p:nvPr/>
          </p:nvSpPr>
          <p:spPr>
            <a:xfrm>
              <a:off x="8698614"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2" name="tx222"/>
            <p:cNvSpPr/>
            <p:nvPr/>
          </p:nvSpPr>
          <p:spPr>
            <a:xfrm>
              <a:off x="8774333"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3" name="tx223"/>
            <p:cNvSpPr/>
            <p:nvPr/>
          </p:nvSpPr>
          <p:spPr>
            <a:xfrm>
              <a:off x="8832507"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4" name="tx224"/>
            <p:cNvSpPr/>
            <p:nvPr/>
          </p:nvSpPr>
          <p:spPr>
            <a:xfrm>
              <a:off x="8859382"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5" name="tx225"/>
            <p:cNvSpPr/>
            <p:nvPr/>
          </p:nvSpPr>
          <p:spPr>
            <a:xfrm>
              <a:off x="8859459"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26" name="tx226"/>
            <p:cNvSpPr/>
            <p:nvPr/>
          </p:nvSpPr>
          <p:spPr>
            <a:xfrm>
              <a:off x="8939565"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27" name="rc227"/>
            <p:cNvSpPr/>
            <p:nvPr/>
          </p:nvSpPr>
          <p:spPr>
            <a:xfrm>
              <a:off x="7297315" y="875080"/>
              <a:ext cx="2248213" cy="4597772"/>
            </a:xfrm>
            <a:prstGeom prst="rect">
              <a:avLst/>
            </a:prstGeom>
            <a:ln w="13550" cap="rnd">
              <a:solidFill>
                <a:srgbClr val="999999">
                  <a:alpha val="100000"/>
                </a:srgbClr>
              </a:solidFill>
              <a:prstDash val="solid"/>
              <a:round/>
            </a:ln>
          </p:spPr>
          <p:txBody>
            <a:bodyPr/>
            <a:lstStyle/>
            <a:p/>
          </p:txBody>
        </p:sp>
        <p:sp>
          <p:nvSpPr>
            <p:cNvPr id="228" name="pl228"/>
            <p:cNvSpPr/>
            <p:nvPr/>
          </p:nvSpPr>
          <p:spPr>
            <a:xfrm>
              <a:off x="963652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10350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110639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117776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2" name="rc232"/>
            <p:cNvSpPr/>
            <p:nvPr/>
          </p:nvSpPr>
          <p:spPr>
            <a:xfrm>
              <a:off x="9615117" y="4114419"/>
              <a:ext cx="2248213" cy="208989"/>
            </a:xfrm>
            <a:prstGeom prst="rect">
              <a:avLst/>
            </a:prstGeom>
            <a:solidFill>
              <a:srgbClr val="D9D9D9">
                <a:alpha val="60000"/>
              </a:srgbClr>
            </a:solidFill>
          </p:spPr>
          <p:txBody>
            <a:bodyPr/>
            <a:lstStyle/>
            <a:p/>
          </p:txBody>
        </p:sp>
        <p:sp>
          <p:nvSpPr>
            <p:cNvPr id="233" name="pl233"/>
            <p:cNvSpPr/>
            <p:nvPr/>
          </p:nvSpPr>
          <p:spPr>
            <a:xfrm>
              <a:off x="104573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4" name="tx234"/>
            <p:cNvSpPr/>
            <p:nvPr/>
          </p:nvSpPr>
          <p:spPr>
            <a:xfrm>
              <a:off x="9977895"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235" name="pt235"/>
            <p:cNvSpPr/>
            <p:nvPr/>
          </p:nvSpPr>
          <p:spPr>
            <a:xfrm>
              <a:off x="962343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6" name="pt236"/>
            <p:cNvSpPr/>
            <p:nvPr/>
          </p:nvSpPr>
          <p:spPr>
            <a:xfrm>
              <a:off x="9908925"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7" name="pt237"/>
            <p:cNvSpPr/>
            <p:nvPr/>
          </p:nvSpPr>
          <p:spPr>
            <a:xfrm>
              <a:off x="10087355"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8" name="pt238"/>
            <p:cNvSpPr/>
            <p:nvPr/>
          </p:nvSpPr>
          <p:spPr>
            <a:xfrm>
              <a:off x="10123041"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10123041"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10158726"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10372842"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2" name="pt242"/>
            <p:cNvSpPr/>
            <p:nvPr/>
          </p:nvSpPr>
          <p:spPr>
            <a:xfrm>
              <a:off x="10372842"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3" name="pt243"/>
            <p:cNvSpPr/>
            <p:nvPr/>
          </p:nvSpPr>
          <p:spPr>
            <a:xfrm>
              <a:off x="10479900"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4" name="pt244"/>
            <p:cNvSpPr/>
            <p:nvPr/>
          </p:nvSpPr>
          <p:spPr>
            <a:xfrm>
              <a:off x="10658329"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10658329"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10836759"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10943817"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8" name="pt248"/>
            <p:cNvSpPr/>
            <p:nvPr/>
          </p:nvSpPr>
          <p:spPr>
            <a:xfrm>
              <a:off x="11015189"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11050875"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11086560"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11193618"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11193618"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11193618"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11407734"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11407734"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6" name="tx256"/>
            <p:cNvSpPr/>
            <p:nvPr/>
          </p:nvSpPr>
          <p:spPr>
            <a:xfrm>
              <a:off x="985064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57" name="tx257"/>
            <p:cNvSpPr/>
            <p:nvPr/>
          </p:nvSpPr>
          <p:spPr>
            <a:xfrm>
              <a:off x="10136132"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8" name="tx258"/>
            <p:cNvSpPr/>
            <p:nvPr/>
          </p:nvSpPr>
          <p:spPr>
            <a:xfrm>
              <a:off x="10314561"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9" name="tx259"/>
            <p:cNvSpPr/>
            <p:nvPr/>
          </p:nvSpPr>
          <p:spPr>
            <a:xfrm>
              <a:off x="10350247"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60" name="tx260"/>
            <p:cNvSpPr/>
            <p:nvPr/>
          </p:nvSpPr>
          <p:spPr>
            <a:xfrm>
              <a:off x="10350247"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1" name="tx261"/>
            <p:cNvSpPr/>
            <p:nvPr/>
          </p:nvSpPr>
          <p:spPr>
            <a:xfrm>
              <a:off x="10385933"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62" name="tx262"/>
            <p:cNvSpPr/>
            <p:nvPr/>
          </p:nvSpPr>
          <p:spPr>
            <a:xfrm>
              <a:off x="10600049"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63" name="tx263"/>
            <p:cNvSpPr/>
            <p:nvPr/>
          </p:nvSpPr>
          <p:spPr>
            <a:xfrm>
              <a:off x="10600049"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64" name="tx264"/>
            <p:cNvSpPr/>
            <p:nvPr/>
          </p:nvSpPr>
          <p:spPr>
            <a:xfrm>
              <a:off x="10707107"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65" name="tx265"/>
            <p:cNvSpPr/>
            <p:nvPr/>
          </p:nvSpPr>
          <p:spPr>
            <a:xfrm>
              <a:off x="10885536"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66" name="tx266"/>
            <p:cNvSpPr/>
            <p:nvPr/>
          </p:nvSpPr>
          <p:spPr>
            <a:xfrm>
              <a:off x="10885536"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67" name="tx267"/>
            <p:cNvSpPr/>
            <p:nvPr/>
          </p:nvSpPr>
          <p:spPr>
            <a:xfrm>
              <a:off x="11063966"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8" name="tx268"/>
            <p:cNvSpPr/>
            <p:nvPr/>
          </p:nvSpPr>
          <p:spPr>
            <a:xfrm>
              <a:off x="11171024"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9" name="tx269"/>
            <p:cNvSpPr/>
            <p:nvPr/>
          </p:nvSpPr>
          <p:spPr>
            <a:xfrm>
              <a:off x="10713306"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0" name="tx270"/>
            <p:cNvSpPr/>
            <p:nvPr/>
          </p:nvSpPr>
          <p:spPr>
            <a:xfrm>
              <a:off x="10740141"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71" name="tx271"/>
            <p:cNvSpPr/>
            <p:nvPr/>
          </p:nvSpPr>
          <p:spPr>
            <a:xfrm>
              <a:off x="10789064"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72" name="tx272"/>
            <p:cNvSpPr/>
            <p:nvPr/>
          </p:nvSpPr>
          <p:spPr>
            <a:xfrm>
              <a:off x="10909358"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3" name="tx273"/>
            <p:cNvSpPr/>
            <p:nvPr/>
          </p:nvSpPr>
          <p:spPr>
            <a:xfrm>
              <a:off x="10909319"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10913706"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5" name="tx275"/>
            <p:cNvSpPr/>
            <p:nvPr/>
          </p:nvSpPr>
          <p:spPr>
            <a:xfrm>
              <a:off x="11105812"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6" name="tx276"/>
            <p:cNvSpPr/>
            <p:nvPr/>
          </p:nvSpPr>
          <p:spPr>
            <a:xfrm>
              <a:off x="11114623"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77" name="rc277"/>
            <p:cNvSpPr/>
            <p:nvPr/>
          </p:nvSpPr>
          <p:spPr>
            <a:xfrm>
              <a:off x="9615117" y="875080"/>
              <a:ext cx="2248213" cy="4597772"/>
            </a:xfrm>
            <a:prstGeom prst="rect">
              <a:avLst/>
            </a:prstGeom>
            <a:ln w="13550" cap="rnd">
              <a:solidFill>
                <a:srgbClr val="999999">
                  <a:alpha val="100000"/>
                </a:srgbClr>
              </a:solidFill>
              <a:prstDash val="solid"/>
              <a:round/>
            </a:ln>
          </p:spPr>
          <p:txBody>
            <a:bodyPr/>
            <a:lstStyle/>
            <a:p/>
          </p:txBody>
        </p:sp>
        <p:sp>
          <p:nvSpPr>
            <p:cNvPr id="278" name="rc278"/>
            <p:cNvSpPr/>
            <p:nvPr/>
          </p:nvSpPr>
          <p:spPr>
            <a:xfrm>
              <a:off x="343909"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9" name="tx279"/>
            <p:cNvSpPr/>
            <p:nvPr/>
          </p:nvSpPr>
          <p:spPr>
            <a:xfrm>
              <a:off x="116059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(65%)</a:t>
              </a:r>
            </a:p>
          </p:txBody>
        </p:sp>
        <p:sp>
          <p:nvSpPr>
            <p:cNvPr id="280" name="rc280"/>
            <p:cNvSpPr/>
            <p:nvPr/>
          </p:nvSpPr>
          <p:spPr>
            <a:xfrm>
              <a:off x="2661711"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1" name="tx281"/>
            <p:cNvSpPr/>
            <p:nvPr/>
          </p:nvSpPr>
          <p:spPr>
            <a:xfrm>
              <a:off x="347839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(62%)</a:t>
              </a:r>
            </a:p>
          </p:txBody>
        </p:sp>
        <p:sp>
          <p:nvSpPr>
            <p:cNvPr id="282" name="rc282"/>
            <p:cNvSpPr/>
            <p:nvPr/>
          </p:nvSpPr>
          <p:spPr>
            <a:xfrm>
              <a:off x="4979513"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3" name="tx283"/>
            <p:cNvSpPr/>
            <p:nvPr/>
          </p:nvSpPr>
          <p:spPr>
            <a:xfrm>
              <a:off x="5817889"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(61%)</a:t>
              </a:r>
            </a:p>
          </p:txBody>
        </p:sp>
        <p:sp>
          <p:nvSpPr>
            <p:cNvPr id="284" name="rc284"/>
            <p:cNvSpPr/>
            <p:nvPr/>
          </p:nvSpPr>
          <p:spPr>
            <a:xfrm>
              <a:off x="7297315"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5" name="tx285"/>
            <p:cNvSpPr/>
            <p:nvPr/>
          </p:nvSpPr>
          <p:spPr>
            <a:xfrm>
              <a:off x="8101585"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(56%)</a:t>
              </a:r>
            </a:p>
          </p:txBody>
        </p:sp>
        <p:sp>
          <p:nvSpPr>
            <p:cNvPr id="286" name="rc286"/>
            <p:cNvSpPr/>
            <p:nvPr/>
          </p:nvSpPr>
          <p:spPr>
            <a:xfrm>
              <a:off x="9615117"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7" name="tx287"/>
            <p:cNvSpPr/>
            <p:nvPr/>
          </p:nvSpPr>
          <p:spPr>
            <a:xfrm>
              <a:off x="10465963"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(56%)</a:t>
              </a:r>
            </a:p>
          </p:txBody>
        </p:sp>
        <p:sp>
          <p:nvSpPr>
            <p:cNvPr id="288" name="pl288"/>
            <p:cNvSpPr/>
            <p:nvPr/>
          </p:nvSpPr>
          <p:spPr>
            <a:xfrm>
              <a:off x="343909"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289" name="pl289"/>
            <p:cNvSpPr/>
            <p:nvPr/>
          </p:nvSpPr>
          <p:spPr>
            <a:xfrm>
              <a:off x="3653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0" name="pl290"/>
            <p:cNvSpPr/>
            <p:nvPr/>
          </p:nvSpPr>
          <p:spPr>
            <a:xfrm>
              <a:off x="10790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1" name="pl291"/>
            <p:cNvSpPr/>
            <p:nvPr/>
          </p:nvSpPr>
          <p:spPr>
            <a:xfrm>
              <a:off x="179275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2" name="pl292"/>
            <p:cNvSpPr/>
            <p:nvPr/>
          </p:nvSpPr>
          <p:spPr>
            <a:xfrm>
              <a:off x="25064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3" name="tx293"/>
            <p:cNvSpPr/>
            <p:nvPr/>
          </p:nvSpPr>
          <p:spPr>
            <a:xfrm rot="-5400000">
              <a:off x="3023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94" name="tx294"/>
            <p:cNvSpPr/>
            <p:nvPr/>
          </p:nvSpPr>
          <p:spPr>
            <a:xfrm rot="-5400000">
              <a:off x="101603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95" name="tx295"/>
            <p:cNvSpPr/>
            <p:nvPr/>
          </p:nvSpPr>
          <p:spPr>
            <a:xfrm rot="-5400000">
              <a:off x="172975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96" name="tx296"/>
            <p:cNvSpPr/>
            <p:nvPr/>
          </p:nvSpPr>
          <p:spPr>
            <a:xfrm rot="-5400000">
              <a:off x="241239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97" name="pl297"/>
            <p:cNvSpPr/>
            <p:nvPr/>
          </p:nvSpPr>
          <p:spPr>
            <a:xfrm>
              <a:off x="2661711"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298" name="pl298"/>
            <p:cNvSpPr/>
            <p:nvPr/>
          </p:nvSpPr>
          <p:spPr>
            <a:xfrm>
              <a:off x="2683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9" name="pl299"/>
            <p:cNvSpPr/>
            <p:nvPr/>
          </p:nvSpPr>
          <p:spPr>
            <a:xfrm>
              <a:off x="33968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0" name="pl300"/>
            <p:cNvSpPr/>
            <p:nvPr/>
          </p:nvSpPr>
          <p:spPr>
            <a:xfrm>
              <a:off x="41105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1" name="pl301"/>
            <p:cNvSpPr/>
            <p:nvPr/>
          </p:nvSpPr>
          <p:spPr>
            <a:xfrm>
              <a:off x="48242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2" name="tx302"/>
            <p:cNvSpPr/>
            <p:nvPr/>
          </p:nvSpPr>
          <p:spPr>
            <a:xfrm rot="-5400000">
              <a:off x="2620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03" name="tx303"/>
            <p:cNvSpPr/>
            <p:nvPr/>
          </p:nvSpPr>
          <p:spPr>
            <a:xfrm rot="-5400000">
              <a:off x="33338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04" name="tx304"/>
            <p:cNvSpPr/>
            <p:nvPr/>
          </p:nvSpPr>
          <p:spPr>
            <a:xfrm rot="-5400000">
              <a:off x="40475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05" name="tx305"/>
            <p:cNvSpPr/>
            <p:nvPr/>
          </p:nvSpPr>
          <p:spPr>
            <a:xfrm rot="-5400000">
              <a:off x="473019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06" name="pl306"/>
            <p:cNvSpPr/>
            <p:nvPr/>
          </p:nvSpPr>
          <p:spPr>
            <a:xfrm>
              <a:off x="4979513"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307" name="pl307"/>
            <p:cNvSpPr/>
            <p:nvPr/>
          </p:nvSpPr>
          <p:spPr>
            <a:xfrm>
              <a:off x="5000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5714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642836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714208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1" name="tx311"/>
            <p:cNvSpPr/>
            <p:nvPr/>
          </p:nvSpPr>
          <p:spPr>
            <a:xfrm rot="-5400000">
              <a:off x="49379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12" name="tx312"/>
            <p:cNvSpPr/>
            <p:nvPr/>
          </p:nvSpPr>
          <p:spPr>
            <a:xfrm rot="-5400000">
              <a:off x="56516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13" name="tx313"/>
            <p:cNvSpPr/>
            <p:nvPr/>
          </p:nvSpPr>
          <p:spPr>
            <a:xfrm rot="-5400000">
              <a:off x="63653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14" name="tx314"/>
            <p:cNvSpPr/>
            <p:nvPr/>
          </p:nvSpPr>
          <p:spPr>
            <a:xfrm rot="-5400000">
              <a:off x="704800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15" name="pl315"/>
            <p:cNvSpPr/>
            <p:nvPr/>
          </p:nvSpPr>
          <p:spPr>
            <a:xfrm>
              <a:off x="7297315"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316" name="pl316"/>
            <p:cNvSpPr/>
            <p:nvPr/>
          </p:nvSpPr>
          <p:spPr>
            <a:xfrm>
              <a:off x="73187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80324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87461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9459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20" name="tx320"/>
            <p:cNvSpPr/>
            <p:nvPr/>
          </p:nvSpPr>
          <p:spPr>
            <a:xfrm rot="-5400000">
              <a:off x="72557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1" name="tx321"/>
            <p:cNvSpPr/>
            <p:nvPr/>
          </p:nvSpPr>
          <p:spPr>
            <a:xfrm rot="-5400000">
              <a:off x="79694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22" name="tx322"/>
            <p:cNvSpPr/>
            <p:nvPr/>
          </p:nvSpPr>
          <p:spPr>
            <a:xfrm rot="-5400000">
              <a:off x="86831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23" name="tx323"/>
            <p:cNvSpPr/>
            <p:nvPr/>
          </p:nvSpPr>
          <p:spPr>
            <a:xfrm rot="-5400000">
              <a:off x="936580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24" name="pl324"/>
            <p:cNvSpPr/>
            <p:nvPr/>
          </p:nvSpPr>
          <p:spPr>
            <a:xfrm>
              <a:off x="9615117"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325" name="pl325"/>
            <p:cNvSpPr/>
            <p:nvPr/>
          </p:nvSpPr>
          <p:spPr>
            <a:xfrm>
              <a:off x="963652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10350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110639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117776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29" name="tx329"/>
            <p:cNvSpPr/>
            <p:nvPr/>
          </p:nvSpPr>
          <p:spPr>
            <a:xfrm rot="-5400000">
              <a:off x="9573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30" name="tx330"/>
            <p:cNvSpPr/>
            <p:nvPr/>
          </p:nvSpPr>
          <p:spPr>
            <a:xfrm rot="-5400000">
              <a:off x="102872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1" name="tx331"/>
            <p:cNvSpPr/>
            <p:nvPr/>
          </p:nvSpPr>
          <p:spPr>
            <a:xfrm rot="-5400000">
              <a:off x="110009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32" name="tx332"/>
            <p:cNvSpPr/>
            <p:nvPr/>
          </p:nvSpPr>
          <p:spPr>
            <a:xfrm rot="-5400000">
              <a:off x="116836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33" name="tx333"/>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34" name="tx334"/>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35" name="pt335"/>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7" name="pt337"/>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8" name="pt338"/>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0" name="pt340"/>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tx341"/>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42" name="tx342"/>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43" name="tx343"/>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344" name="tx344"/>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45" name="tx345"/>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46" name="tx346"/>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347" name="tx347"/>
            <p:cNvSpPr/>
            <p:nvPr/>
          </p:nvSpPr>
          <p:spPr>
            <a:xfrm>
              <a:off x="343909" y="398022"/>
              <a:ext cx="61220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348" name="tx348"/>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49" name="tx349"/>
            <p:cNvSpPr/>
            <p:nvPr/>
          </p:nvSpPr>
          <p:spPr>
            <a:xfrm>
              <a:off x="3053881" y="6568512"/>
              <a:ext cx="88094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gab)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87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41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795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650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014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868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22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27622"/>
              <a:ext cx="239888" cy="388375"/>
            </a:xfrm>
            <a:prstGeom prst="rect">
              <a:avLst/>
            </a:prstGeom>
            <a:solidFill>
              <a:srgbClr val="1CABE2">
                <a:alpha val="85098"/>
              </a:srgbClr>
            </a:solidFill>
          </p:spPr>
          <p:txBody>
            <a:bodyPr/>
            <a:lstStyle/>
            <a:p/>
          </p:txBody>
        </p:sp>
        <p:sp>
          <p:nvSpPr>
            <p:cNvPr id="25" name="rc25"/>
            <p:cNvSpPr/>
            <p:nvPr/>
          </p:nvSpPr>
          <p:spPr>
            <a:xfrm>
              <a:off x="1562816" y="3719448"/>
              <a:ext cx="239888" cy="396549"/>
            </a:xfrm>
            <a:prstGeom prst="rect">
              <a:avLst/>
            </a:prstGeom>
            <a:solidFill>
              <a:srgbClr val="1CABE2">
                <a:alpha val="85098"/>
              </a:srgbClr>
            </a:solidFill>
          </p:spPr>
          <p:txBody>
            <a:bodyPr/>
            <a:lstStyle/>
            <a:p/>
          </p:txBody>
        </p:sp>
        <p:sp>
          <p:nvSpPr>
            <p:cNvPr id="26" name="rc26"/>
            <p:cNvSpPr/>
            <p:nvPr/>
          </p:nvSpPr>
          <p:spPr>
            <a:xfrm>
              <a:off x="1829360" y="3710291"/>
              <a:ext cx="239888" cy="405706"/>
            </a:xfrm>
            <a:prstGeom prst="rect">
              <a:avLst/>
            </a:prstGeom>
            <a:solidFill>
              <a:srgbClr val="1CABE2">
                <a:alpha val="85098"/>
              </a:srgbClr>
            </a:solidFill>
          </p:spPr>
          <p:txBody>
            <a:bodyPr/>
            <a:lstStyle/>
            <a:p/>
          </p:txBody>
        </p:sp>
        <p:sp>
          <p:nvSpPr>
            <p:cNvPr id="27" name="rc27"/>
            <p:cNvSpPr/>
            <p:nvPr/>
          </p:nvSpPr>
          <p:spPr>
            <a:xfrm>
              <a:off x="2095903" y="3701380"/>
              <a:ext cx="239888" cy="414617"/>
            </a:xfrm>
            <a:prstGeom prst="rect">
              <a:avLst/>
            </a:prstGeom>
            <a:solidFill>
              <a:srgbClr val="1CABE2">
                <a:alpha val="85098"/>
              </a:srgbClr>
            </a:solidFill>
          </p:spPr>
          <p:txBody>
            <a:bodyPr/>
            <a:lstStyle/>
            <a:p/>
          </p:txBody>
        </p:sp>
        <p:sp>
          <p:nvSpPr>
            <p:cNvPr id="28" name="rc28"/>
            <p:cNvSpPr/>
            <p:nvPr/>
          </p:nvSpPr>
          <p:spPr>
            <a:xfrm>
              <a:off x="2362446" y="3690840"/>
              <a:ext cx="239888" cy="425157"/>
            </a:xfrm>
            <a:prstGeom prst="rect">
              <a:avLst/>
            </a:prstGeom>
            <a:solidFill>
              <a:srgbClr val="1CABE2">
                <a:alpha val="85098"/>
              </a:srgbClr>
            </a:solidFill>
          </p:spPr>
          <p:txBody>
            <a:bodyPr/>
            <a:lstStyle/>
            <a:p/>
          </p:txBody>
        </p:sp>
        <p:sp>
          <p:nvSpPr>
            <p:cNvPr id="29" name="rc29"/>
            <p:cNvSpPr/>
            <p:nvPr/>
          </p:nvSpPr>
          <p:spPr>
            <a:xfrm>
              <a:off x="2628989" y="3678825"/>
              <a:ext cx="239888" cy="437172"/>
            </a:xfrm>
            <a:prstGeom prst="rect">
              <a:avLst/>
            </a:prstGeom>
            <a:solidFill>
              <a:srgbClr val="1CABE2">
                <a:alpha val="85098"/>
              </a:srgbClr>
            </a:solidFill>
          </p:spPr>
          <p:txBody>
            <a:bodyPr/>
            <a:lstStyle/>
            <a:p/>
          </p:txBody>
        </p:sp>
        <p:sp>
          <p:nvSpPr>
            <p:cNvPr id="30" name="rc30"/>
            <p:cNvSpPr/>
            <p:nvPr/>
          </p:nvSpPr>
          <p:spPr>
            <a:xfrm>
              <a:off x="2895532" y="3665981"/>
              <a:ext cx="239888" cy="450016"/>
            </a:xfrm>
            <a:prstGeom prst="rect">
              <a:avLst/>
            </a:prstGeom>
            <a:solidFill>
              <a:srgbClr val="1CABE2">
                <a:alpha val="85098"/>
              </a:srgbClr>
            </a:solidFill>
          </p:spPr>
          <p:txBody>
            <a:bodyPr/>
            <a:lstStyle/>
            <a:p/>
          </p:txBody>
        </p:sp>
        <p:sp>
          <p:nvSpPr>
            <p:cNvPr id="31" name="rc31"/>
            <p:cNvSpPr/>
            <p:nvPr/>
          </p:nvSpPr>
          <p:spPr>
            <a:xfrm>
              <a:off x="3162075" y="3831391"/>
              <a:ext cx="239888" cy="284605"/>
            </a:xfrm>
            <a:prstGeom prst="rect">
              <a:avLst/>
            </a:prstGeom>
            <a:solidFill>
              <a:srgbClr val="1CABE2">
                <a:alpha val="85098"/>
              </a:srgbClr>
            </a:solidFill>
          </p:spPr>
          <p:txBody>
            <a:bodyPr/>
            <a:lstStyle/>
            <a:p/>
          </p:txBody>
        </p:sp>
        <p:sp>
          <p:nvSpPr>
            <p:cNvPr id="32" name="rc32"/>
            <p:cNvSpPr/>
            <p:nvPr/>
          </p:nvSpPr>
          <p:spPr>
            <a:xfrm>
              <a:off x="3428618" y="3883476"/>
              <a:ext cx="239888" cy="232521"/>
            </a:xfrm>
            <a:prstGeom prst="rect">
              <a:avLst/>
            </a:prstGeom>
            <a:solidFill>
              <a:srgbClr val="1CABE2">
                <a:alpha val="85098"/>
              </a:srgbClr>
            </a:solidFill>
          </p:spPr>
          <p:txBody>
            <a:bodyPr/>
            <a:lstStyle/>
            <a:p/>
          </p:txBody>
        </p:sp>
        <p:sp>
          <p:nvSpPr>
            <p:cNvPr id="33" name="rc33"/>
            <p:cNvSpPr/>
            <p:nvPr/>
          </p:nvSpPr>
          <p:spPr>
            <a:xfrm>
              <a:off x="3695161" y="3808867"/>
              <a:ext cx="239888" cy="307129"/>
            </a:xfrm>
            <a:prstGeom prst="rect">
              <a:avLst/>
            </a:prstGeom>
            <a:solidFill>
              <a:srgbClr val="1CABE2">
                <a:alpha val="85098"/>
              </a:srgbClr>
            </a:solidFill>
          </p:spPr>
          <p:txBody>
            <a:bodyPr/>
            <a:lstStyle/>
            <a:p/>
          </p:txBody>
        </p:sp>
        <p:sp>
          <p:nvSpPr>
            <p:cNvPr id="34" name="rc34"/>
            <p:cNvSpPr/>
            <p:nvPr/>
          </p:nvSpPr>
          <p:spPr>
            <a:xfrm>
              <a:off x="3961705" y="3813016"/>
              <a:ext cx="239888" cy="302981"/>
            </a:xfrm>
            <a:prstGeom prst="rect">
              <a:avLst/>
            </a:prstGeom>
            <a:solidFill>
              <a:srgbClr val="1CABE2">
                <a:alpha val="85098"/>
              </a:srgbClr>
            </a:solidFill>
          </p:spPr>
          <p:txBody>
            <a:bodyPr/>
            <a:lstStyle/>
            <a:p/>
          </p:txBody>
        </p:sp>
        <p:sp>
          <p:nvSpPr>
            <p:cNvPr id="35" name="rc35"/>
            <p:cNvSpPr/>
            <p:nvPr/>
          </p:nvSpPr>
          <p:spPr>
            <a:xfrm>
              <a:off x="4228248" y="3801923"/>
              <a:ext cx="239888" cy="314074"/>
            </a:xfrm>
            <a:prstGeom prst="rect">
              <a:avLst/>
            </a:prstGeom>
            <a:solidFill>
              <a:srgbClr val="1CABE2">
                <a:alpha val="85098"/>
              </a:srgbClr>
            </a:solidFill>
          </p:spPr>
          <p:txBody>
            <a:bodyPr/>
            <a:lstStyle/>
            <a:p/>
          </p:txBody>
        </p:sp>
        <p:sp>
          <p:nvSpPr>
            <p:cNvPr id="36" name="rc36"/>
            <p:cNvSpPr/>
            <p:nvPr/>
          </p:nvSpPr>
          <p:spPr>
            <a:xfrm>
              <a:off x="4494791" y="3866544"/>
              <a:ext cx="239888" cy="249452"/>
            </a:xfrm>
            <a:prstGeom prst="rect">
              <a:avLst/>
            </a:prstGeom>
            <a:solidFill>
              <a:srgbClr val="1CABE2">
                <a:alpha val="85098"/>
              </a:srgbClr>
            </a:solidFill>
          </p:spPr>
          <p:txBody>
            <a:bodyPr/>
            <a:lstStyle/>
            <a:p/>
          </p:txBody>
        </p:sp>
        <p:sp>
          <p:nvSpPr>
            <p:cNvPr id="37" name="rc37"/>
            <p:cNvSpPr/>
            <p:nvPr/>
          </p:nvSpPr>
          <p:spPr>
            <a:xfrm>
              <a:off x="4761334" y="3753003"/>
              <a:ext cx="239888" cy="362993"/>
            </a:xfrm>
            <a:prstGeom prst="rect">
              <a:avLst/>
            </a:prstGeom>
            <a:solidFill>
              <a:srgbClr val="1CABE2">
                <a:alpha val="85098"/>
              </a:srgbClr>
            </a:solidFill>
          </p:spPr>
          <p:txBody>
            <a:bodyPr/>
            <a:lstStyle/>
            <a:p/>
          </p:txBody>
        </p:sp>
        <p:sp>
          <p:nvSpPr>
            <p:cNvPr id="38" name="rc38"/>
            <p:cNvSpPr/>
            <p:nvPr/>
          </p:nvSpPr>
          <p:spPr>
            <a:xfrm>
              <a:off x="5027877" y="3691086"/>
              <a:ext cx="239888" cy="424911"/>
            </a:xfrm>
            <a:prstGeom prst="rect">
              <a:avLst/>
            </a:prstGeom>
            <a:solidFill>
              <a:srgbClr val="1CABE2">
                <a:alpha val="85098"/>
              </a:srgbClr>
            </a:solidFill>
          </p:spPr>
          <p:txBody>
            <a:bodyPr/>
            <a:lstStyle/>
            <a:p/>
          </p:txBody>
        </p:sp>
        <p:sp>
          <p:nvSpPr>
            <p:cNvPr id="39" name="rc39"/>
            <p:cNvSpPr/>
            <p:nvPr/>
          </p:nvSpPr>
          <p:spPr>
            <a:xfrm>
              <a:off x="5294420" y="3870355"/>
              <a:ext cx="239888" cy="245642"/>
            </a:xfrm>
            <a:prstGeom prst="rect">
              <a:avLst/>
            </a:prstGeom>
            <a:solidFill>
              <a:srgbClr val="1CABE2">
                <a:alpha val="85098"/>
              </a:srgbClr>
            </a:solidFill>
          </p:spPr>
          <p:txBody>
            <a:bodyPr/>
            <a:lstStyle/>
            <a:p/>
          </p:txBody>
        </p:sp>
        <p:sp>
          <p:nvSpPr>
            <p:cNvPr id="40" name="rc40"/>
            <p:cNvSpPr/>
            <p:nvPr/>
          </p:nvSpPr>
          <p:spPr>
            <a:xfrm>
              <a:off x="5560963" y="3786221"/>
              <a:ext cx="239888" cy="329776"/>
            </a:xfrm>
            <a:prstGeom prst="rect">
              <a:avLst/>
            </a:prstGeom>
            <a:solidFill>
              <a:srgbClr val="1CABE2">
                <a:alpha val="85098"/>
              </a:srgbClr>
            </a:solidFill>
          </p:spPr>
          <p:txBody>
            <a:bodyPr/>
            <a:lstStyle/>
            <a:p/>
          </p:txBody>
        </p:sp>
        <p:sp>
          <p:nvSpPr>
            <p:cNvPr id="41" name="rc41"/>
            <p:cNvSpPr/>
            <p:nvPr/>
          </p:nvSpPr>
          <p:spPr>
            <a:xfrm>
              <a:off x="5827506" y="3739667"/>
              <a:ext cx="239888" cy="376330"/>
            </a:xfrm>
            <a:prstGeom prst="rect">
              <a:avLst/>
            </a:prstGeom>
            <a:solidFill>
              <a:srgbClr val="1CABE2">
                <a:alpha val="85098"/>
              </a:srgbClr>
            </a:solidFill>
          </p:spPr>
          <p:txBody>
            <a:bodyPr/>
            <a:lstStyle/>
            <a:p/>
          </p:txBody>
        </p:sp>
        <p:sp>
          <p:nvSpPr>
            <p:cNvPr id="42" name="rc42"/>
            <p:cNvSpPr/>
            <p:nvPr/>
          </p:nvSpPr>
          <p:spPr>
            <a:xfrm>
              <a:off x="6094049" y="3672096"/>
              <a:ext cx="239888" cy="443901"/>
            </a:xfrm>
            <a:prstGeom prst="rect">
              <a:avLst/>
            </a:prstGeom>
            <a:solidFill>
              <a:srgbClr val="1CABE2">
                <a:alpha val="85098"/>
              </a:srgbClr>
            </a:solidFill>
          </p:spPr>
          <p:txBody>
            <a:bodyPr/>
            <a:lstStyle/>
            <a:p/>
          </p:txBody>
        </p:sp>
        <p:sp>
          <p:nvSpPr>
            <p:cNvPr id="43" name="rc43"/>
            <p:cNvSpPr/>
            <p:nvPr/>
          </p:nvSpPr>
          <p:spPr>
            <a:xfrm>
              <a:off x="6360593" y="3646007"/>
              <a:ext cx="239888" cy="469990"/>
            </a:xfrm>
            <a:prstGeom prst="rect">
              <a:avLst/>
            </a:prstGeom>
            <a:solidFill>
              <a:srgbClr val="1CABE2">
                <a:alpha val="85098"/>
              </a:srgbClr>
            </a:solidFill>
          </p:spPr>
          <p:txBody>
            <a:bodyPr/>
            <a:lstStyle/>
            <a:p/>
          </p:txBody>
        </p:sp>
        <p:sp>
          <p:nvSpPr>
            <p:cNvPr id="44" name="rc44"/>
            <p:cNvSpPr/>
            <p:nvPr/>
          </p:nvSpPr>
          <p:spPr>
            <a:xfrm>
              <a:off x="6627136" y="3479705"/>
              <a:ext cx="239888" cy="636291"/>
            </a:xfrm>
            <a:prstGeom prst="rect">
              <a:avLst/>
            </a:prstGeom>
            <a:solidFill>
              <a:srgbClr val="1CABE2">
                <a:alpha val="85098"/>
              </a:srgbClr>
            </a:solidFill>
          </p:spPr>
          <p:txBody>
            <a:bodyPr/>
            <a:lstStyle/>
            <a:p/>
          </p:txBody>
        </p:sp>
        <p:sp>
          <p:nvSpPr>
            <p:cNvPr id="45" name="rc45"/>
            <p:cNvSpPr/>
            <p:nvPr/>
          </p:nvSpPr>
          <p:spPr>
            <a:xfrm>
              <a:off x="6893679" y="3621762"/>
              <a:ext cx="239888" cy="494234"/>
            </a:xfrm>
            <a:prstGeom prst="rect">
              <a:avLst/>
            </a:prstGeom>
            <a:solidFill>
              <a:srgbClr val="1CABE2">
                <a:alpha val="85098"/>
              </a:srgbClr>
            </a:solidFill>
          </p:spPr>
          <p:txBody>
            <a:bodyPr/>
            <a:lstStyle/>
            <a:p/>
          </p:txBody>
        </p:sp>
        <p:sp>
          <p:nvSpPr>
            <p:cNvPr id="46" name="rc46"/>
            <p:cNvSpPr/>
            <p:nvPr/>
          </p:nvSpPr>
          <p:spPr>
            <a:xfrm>
              <a:off x="7160222" y="3394588"/>
              <a:ext cx="239888" cy="721409"/>
            </a:xfrm>
            <a:prstGeom prst="rect">
              <a:avLst/>
            </a:prstGeom>
            <a:solidFill>
              <a:srgbClr val="1CABE2">
                <a:alpha val="85098"/>
              </a:srgbClr>
            </a:solidFill>
          </p:spPr>
          <p:txBody>
            <a:bodyPr/>
            <a:lstStyle/>
            <a:p/>
          </p:txBody>
        </p:sp>
        <p:sp>
          <p:nvSpPr>
            <p:cNvPr id="47" name="rc47"/>
            <p:cNvSpPr/>
            <p:nvPr/>
          </p:nvSpPr>
          <p:spPr>
            <a:xfrm>
              <a:off x="7426765" y="3559415"/>
              <a:ext cx="239888" cy="556582"/>
            </a:xfrm>
            <a:prstGeom prst="rect">
              <a:avLst/>
            </a:prstGeom>
            <a:solidFill>
              <a:srgbClr val="1CABE2">
                <a:alpha val="85098"/>
              </a:srgbClr>
            </a:solidFill>
          </p:spPr>
          <p:txBody>
            <a:bodyPr/>
            <a:lstStyle/>
            <a:p/>
          </p:txBody>
        </p:sp>
        <p:sp>
          <p:nvSpPr>
            <p:cNvPr id="48" name="rc48"/>
            <p:cNvSpPr/>
            <p:nvPr/>
          </p:nvSpPr>
          <p:spPr>
            <a:xfrm>
              <a:off x="7693308" y="3330704"/>
              <a:ext cx="239888" cy="785293"/>
            </a:xfrm>
            <a:prstGeom prst="rect">
              <a:avLst/>
            </a:prstGeom>
            <a:solidFill>
              <a:srgbClr val="1CABE2">
                <a:alpha val="85098"/>
              </a:srgbClr>
            </a:solidFill>
          </p:spPr>
          <p:txBody>
            <a:bodyPr/>
            <a:lstStyle/>
            <a:p/>
          </p:txBody>
        </p:sp>
        <p:sp>
          <p:nvSpPr>
            <p:cNvPr id="49" name="rc49"/>
            <p:cNvSpPr/>
            <p:nvPr/>
          </p:nvSpPr>
          <p:spPr>
            <a:xfrm>
              <a:off x="7959851" y="3389948"/>
              <a:ext cx="239888" cy="726049"/>
            </a:xfrm>
            <a:prstGeom prst="rect">
              <a:avLst/>
            </a:prstGeom>
            <a:solidFill>
              <a:srgbClr val="1CABE2">
                <a:alpha val="85098"/>
              </a:srgbClr>
            </a:solidFill>
          </p:spPr>
          <p:txBody>
            <a:bodyPr/>
            <a:lstStyle/>
            <a:p/>
          </p:txBody>
        </p:sp>
        <p:sp>
          <p:nvSpPr>
            <p:cNvPr id="50" name="rc50"/>
            <p:cNvSpPr/>
            <p:nvPr/>
          </p:nvSpPr>
          <p:spPr>
            <a:xfrm>
              <a:off x="1296273" y="3426945"/>
              <a:ext cx="239888" cy="300676"/>
            </a:xfrm>
            <a:prstGeom prst="rect">
              <a:avLst/>
            </a:prstGeom>
            <a:solidFill>
              <a:srgbClr val="B3B3B3">
                <a:alpha val="85098"/>
              </a:srgbClr>
            </a:solidFill>
          </p:spPr>
          <p:txBody>
            <a:bodyPr/>
            <a:lstStyle/>
            <a:p/>
          </p:txBody>
        </p:sp>
        <p:sp>
          <p:nvSpPr>
            <p:cNvPr id="51" name="rc51"/>
            <p:cNvSpPr/>
            <p:nvPr/>
          </p:nvSpPr>
          <p:spPr>
            <a:xfrm>
              <a:off x="1562816" y="3412441"/>
              <a:ext cx="239888" cy="307006"/>
            </a:xfrm>
            <a:prstGeom prst="rect">
              <a:avLst/>
            </a:prstGeom>
            <a:solidFill>
              <a:srgbClr val="B3B3B3">
                <a:alpha val="85098"/>
              </a:srgbClr>
            </a:solidFill>
          </p:spPr>
          <p:txBody>
            <a:bodyPr/>
            <a:lstStyle/>
            <a:p/>
          </p:txBody>
        </p:sp>
        <p:sp>
          <p:nvSpPr>
            <p:cNvPr id="52" name="rc52"/>
            <p:cNvSpPr/>
            <p:nvPr/>
          </p:nvSpPr>
          <p:spPr>
            <a:xfrm>
              <a:off x="1829360" y="3396216"/>
              <a:ext cx="239888" cy="314074"/>
            </a:xfrm>
            <a:prstGeom prst="rect">
              <a:avLst/>
            </a:prstGeom>
            <a:solidFill>
              <a:srgbClr val="B3B3B3">
                <a:alpha val="85098"/>
              </a:srgbClr>
            </a:solidFill>
          </p:spPr>
          <p:txBody>
            <a:bodyPr/>
            <a:lstStyle/>
            <a:p/>
          </p:txBody>
        </p:sp>
        <p:sp>
          <p:nvSpPr>
            <p:cNvPr id="53" name="rc53"/>
            <p:cNvSpPr/>
            <p:nvPr/>
          </p:nvSpPr>
          <p:spPr>
            <a:xfrm>
              <a:off x="2095903" y="3380361"/>
              <a:ext cx="239888" cy="321019"/>
            </a:xfrm>
            <a:prstGeom prst="rect">
              <a:avLst/>
            </a:prstGeom>
            <a:solidFill>
              <a:srgbClr val="B3B3B3">
                <a:alpha val="85098"/>
              </a:srgbClr>
            </a:solidFill>
          </p:spPr>
          <p:txBody>
            <a:bodyPr/>
            <a:lstStyle/>
            <a:p/>
          </p:txBody>
        </p:sp>
        <p:sp>
          <p:nvSpPr>
            <p:cNvPr id="54" name="rc54"/>
            <p:cNvSpPr/>
            <p:nvPr/>
          </p:nvSpPr>
          <p:spPr>
            <a:xfrm>
              <a:off x="2362446" y="3361678"/>
              <a:ext cx="239888" cy="329162"/>
            </a:xfrm>
            <a:prstGeom prst="rect">
              <a:avLst/>
            </a:prstGeom>
            <a:solidFill>
              <a:srgbClr val="B3B3B3">
                <a:alpha val="85098"/>
              </a:srgbClr>
            </a:solidFill>
          </p:spPr>
          <p:txBody>
            <a:bodyPr/>
            <a:lstStyle/>
            <a:p/>
          </p:txBody>
        </p:sp>
        <p:sp>
          <p:nvSpPr>
            <p:cNvPr id="55" name="rc55"/>
            <p:cNvSpPr/>
            <p:nvPr/>
          </p:nvSpPr>
          <p:spPr>
            <a:xfrm>
              <a:off x="2628989" y="3340352"/>
              <a:ext cx="239888" cy="338472"/>
            </a:xfrm>
            <a:prstGeom prst="rect">
              <a:avLst/>
            </a:prstGeom>
            <a:solidFill>
              <a:srgbClr val="B3B3B3">
                <a:alpha val="85098"/>
              </a:srgbClr>
            </a:solidFill>
          </p:spPr>
          <p:txBody>
            <a:bodyPr/>
            <a:lstStyle/>
            <a:p/>
          </p:txBody>
        </p:sp>
        <p:sp>
          <p:nvSpPr>
            <p:cNvPr id="56" name="rc56"/>
            <p:cNvSpPr/>
            <p:nvPr/>
          </p:nvSpPr>
          <p:spPr>
            <a:xfrm>
              <a:off x="2895532" y="3317583"/>
              <a:ext cx="239888" cy="348397"/>
            </a:xfrm>
            <a:prstGeom prst="rect">
              <a:avLst/>
            </a:prstGeom>
            <a:solidFill>
              <a:srgbClr val="B3B3B3">
                <a:alpha val="85098"/>
              </a:srgbClr>
            </a:solidFill>
          </p:spPr>
          <p:txBody>
            <a:bodyPr/>
            <a:lstStyle/>
            <a:p/>
          </p:txBody>
        </p:sp>
        <p:sp>
          <p:nvSpPr>
            <p:cNvPr id="57" name="rc57"/>
            <p:cNvSpPr/>
            <p:nvPr/>
          </p:nvSpPr>
          <p:spPr>
            <a:xfrm>
              <a:off x="3162075" y="3831391"/>
              <a:ext cx="239888" cy="0"/>
            </a:xfrm>
            <a:prstGeom prst="rect">
              <a:avLst/>
            </a:prstGeom>
            <a:solidFill>
              <a:srgbClr val="B3B3B3">
                <a:alpha val="85098"/>
              </a:srgbClr>
            </a:solidFill>
          </p:spPr>
          <p:txBody>
            <a:bodyPr/>
            <a:lstStyle/>
            <a:p/>
          </p:txBody>
        </p:sp>
        <p:sp>
          <p:nvSpPr>
            <p:cNvPr id="58" name="rc58"/>
            <p:cNvSpPr/>
            <p:nvPr/>
          </p:nvSpPr>
          <p:spPr>
            <a:xfrm>
              <a:off x="3428618" y="3836984"/>
              <a:ext cx="239888" cy="46491"/>
            </a:xfrm>
            <a:prstGeom prst="rect">
              <a:avLst/>
            </a:prstGeom>
            <a:solidFill>
              <a:srgbClr val="B3B3B3">
                <a:alpha val="85098"/>
              </a:srgbClr>
            </a:solidFill>
          </p:spPr>
          <p:txBody>
            <a:bodyPr/>
            <a:lstStyle/>
            <a:p/>
          </p:txBody>
        </p:sp>
        <p:sp>
          <p:nvSpPr>
            <p:cNvPr id="59" name="rc59"/>
            <p:cNvSpPr/>
            <p:nvPr/>
          </p:nvSpPr>
          <p:spPr>
            <a:xfrm>
              <a:off x="3695161" y="3728021"/>
              <a:ext cx="239888" cy="80846"/>
            </a:xfrm>
            <a:prstGeom prst="rect">
              <a:avLst/>
            </a:prstGeom>
            <a:solidFill>
              <a:srgbClr val="B3B3B3">
                <a:alpha val="85098"/>
              </a:srgbClr>
            </a:solidFill>
          </p:spPr>
          <p:txBody>
            <a:bodyPr/>
            <a:lstStyle/>
            <a:p/>
          </p:txBody>
        </p:sp>
        <p:sp>
          <p:nvSpPr>
            <p:cNvPr id="60" name="rc60"/>
            <p:cNvSpPr/>
            <p:nvPr/>
          </p:nvSpPr>
          <p:spPr>
            <a:xfrm>
              <a:off x="3961705" y="3560521"/>
              <a:ext cx="239888" cy="252494"/>
            </a:xfrm>
            <a:prstGeom prst="rect">
              <a:avLst/>
            </a:prstGeom>
            <a:solidFill>
              <a:srgbClr val="B3B3B3">
                <a:alpha val="85098"/>
              </a:srgbClr>
            </a:solidFill>
          </p:spPr>
          <p:txBody>
            <a:bodyPr/>
            <a:lstStyle/>
            <a:p/>
          </p:txBody>
        </p:sp>
        <p:sp>
          <p:nvSpPr>
            <p:cNvPr id="61" name="rc61"/>
            <p:cNvSpPr/>
            <p:nvPr/>
          </p:nvSpPr>
          <p:spPr>
            <a:xfrm>
              <a:off x="4228248" y="3679778"/>
              <a:ext cx="239888" cy="122145"/>
            </a:xfrm>
            <a:prstGeom prst="rect">
              <a:avLst/>
            </a:prstGeom>
            <a:solidFill>
              <a:srgbClr val="B3B3B3">
                <a:alpha val="85098"/>
              </a:srgbClr>
            </a:solidFill>
          </p:spPr>
          <p:txBody>
            <a:bodyPr/>
            <a:lstStyle/>
            <a:p/>
          </p:txBody>
        </p:sp>
        <p:sp>
          <p:nvSpPr>
            <p:cNvPr id="62" name="rc62"/>
            <p:cNvSpPr/>
            <p:nvPr/>
          </p:nvSpPr>
          <p:spPr>
            <a:xfrm>
              <a:off x="4494791" y="3795285"/>
              <a:ext cx="239888" cy="71259"/>
            </a:xfrm>
            <a:prstGeom prst="rect">
              <a:avLst/>
            </a:prstGeom>
            <a:solidFill>
              <a:srgbClr val="B3B3B3">
                <a:alpha val="85098"/>
              </a:srgbClr>
            </a:solidFill>
          </p:spPr>
          <p:txBody>
            <a:bodyPr/>
            <a:lstStyle/>
            <a:p/>
          </p:txBody>
        </p:sp>
        <p:sp>
          <p:nvSpPr>
            <p:cNvPr id="63" name="rc63"/>
            <p:cNvSpPr/>
            <p:nvPr/>
          </p:nvSpPr>
          <p:spPr>
            <a:xfrm>
              <a:off x="4761334" y="3734843"/>
              <a:ext cx="239888" cy="18160"/>
            </a:xfrm>
            <a:prstGeom prst="rect">
              <a:avLst/>
            </a:prstGeom>
            <a:solidFill>
              <a:srgbClr val="B3B3B3">
                <a:alpha val="85098"/>
              </a:srgbClr>
            </a:solidFill>
          </p:spPr>
          <p:txBody>
            <a:bodyPr/>
            <a:lstStyle/>
            <a:p/>
          </p:txBody>
        </p:sp>
        <p:sp>
          <p:nvSpPr>
            <p:cNvPr id="64" name="rc64"/>
            <p:cNvSpPr/>
            <p:nvPr/>
          </p:nvSpPr>
          <p:spPr>
            <a:xfrm>
              <a:off x="5027877" y="3561781"/>
              <a:ext cx="239888" cy="129304"/>
            </a:xfrm>
            <a:prstGeom prst="rect">
              <a:avLst/>
            </a:prstGeom>
            <a:solidFill>
              <a:srgbClr val="B3B3B3">
                <a:alpha val="85098"/>
              </a:srgbClr>
            </a:solidFill>
          </p:spPr>
          <p:txBody>
            <a:bodyPr/>
            <a:lstStyle/>
            <a:p/>
          </p:txBody>
        </p:sp>
        <p:sp>
          <p:nvSpPr>
            <p:cNvPr id="65" name="rc65"/>
            <p:cNvSpPr/>
            <p:nvPr/>
          </p:nvSpPr>
          <p:spPr>
            <a:xfrm>
              <a:off x="5294420" y="3738100"/>
              <a:ext cx="239888" cy="132254"/>
            </a:xfrm>
            <a:prstGeom prst="rect">
              <a:avLst/>
            </a:prstGeom>
            <a:solidFill>
              <a:srgbClr val="B3B3B3">
                <a:alpha val="85098"/>
              </a:srgbClr>
            </a:solidFill>
          </p:spPr>
          <p:txBody>
            <a:bodyPr/>
            <a:lstStyle/>
            <a:p/>
          </p:txBody>
        </p:sp>
        <p:sp>
          <p:nvSpPr>
            <p:cNvPr id="66" name="rc66"/>
            <p:cNvSpPr/>
            <p:nvPr/>
          </p:nvSpPr>
          <p:spPr>
            <a:xfrm>
              <a:off x="5560963" y="3631012"/>
              <a:ext cx="239888" cy="155208"/>
            </a:xfrm>
            <a:prstGeom prst="rect">
              <a:avLst/>
            </a:prstGeom>
            <a:solidFill>
              <a:srgbClr val="B3B3B3">
                <a:alpha val="85098"/>
              </a:srgbClr>
            </a:solidFill>
          </p:spPr>
          <p:txBody>
            <a:bodyPr/>
            <a:lstStyle/>
            <a:p/>
          </p:txBody>
        </p:sp>
        <p:sp>
          <p:nvSpPr>
            <p:cNvPr id="67" name="rc67"/>
            <p:cNvSpPr/>
            <p:nvPr/>
          </p:nvSpPr>
          <p:spPr>
            <a:xfrm>
              <a:off x="5827506" y="3620841"/>
              <a:ext cx="239888" cy="118826"/>
            </a:xfrm>
            <a:prstGeom prst="rect">
              <a:avLst/>
            </a:prstGeom>
            <a:solidFill>
              <a:srgbClr val="B3B3B3">
                <a:alpha val="85098"/>
              </a:srgbClr>
            </a:solidFill>
          </p:spPr>
          <p:txBody>
            <a:bodyPr/>
            <a:lstStyle/>
            <a:p/>
          </p:txBody>
        </p:sp>
        <p:sp>
          <p:nvSpPr>
            <p:cNvPr id="68" name="rc68"/>
            <p:cNvSpPr/>
            <p:nvPr/>
          </p:nvSpPr>
          <p:spPr>
            <a:xfrm>
              <a:off x="6094049" y="3510680"/>
              <a:ext cx="239888" cy="161415"/>
            </a:xfrm>
            <a:prstGeom prst="rect">
              <a:avLst/>
            </a:prstGeom>
            <a:solidFill>
              <a:srgbClr val="B3B3B3">
                <a:alpha val="85098"/>
              </a:srgbClr>
            </a:solidFill>
          </p:spPr>
          <p:txBody>
            <a:bodyPr/>
            <a:lstStyle/>
            <a:p/>
          </p:txBody>
        </p:sp>
        <p:sp>
          <p:nvSpPr>
            <p:cNvPr id="69" name="rc69"/>
            <p:cNvSpPr/>
            <p:nvPr/>
          </p:nvSpPr>
          <p:spPr>
            <a:xfrm>
              <a:off x="6360593" y="3502967"/>
              <a:ext cx="239888" cy="143040"/>
            </a:xfrm>
            <a:prstGeom prst="rect">
              <a:avLst/>
            </a:prstGeom>
            <a:solidFill>
              <a:srgbClr val="B3B3B3">
                <a:alpha val="85098"/>
              </a:srgbClr>
            </a:solidFill>
          </p:spPr>
          <p:txBody>
            <a:bodyPr/>
            <a:lstStyle/>
            <a:p/>
          </p:txBody>
        </p:sp>
        <p:sp>
          <p:nvSpPr>
            <p:cNvPr id="70" name="rc70"/>
            <p:cNvSpPr/>
            <p:nvPr/>
          </p:nvSpPr>
          <p:spPr>
            <a:xfrm>
              <a:off x="6627136" y="3356546"/>
              <a:ext cx="239888" cy="123159"/>
            </a:xfrm>
            <a:prstGeom prst="rect">
              <a:avLst/>
            </a:prstGeom>
            <a:solidFill>
              <a:srgbClr val="B3B3B3">
                <a:alpha val="85098"/>
              </a:srgbClr>
            </a:solidFill>
          </p:spPr>
          <p:txBody>
            <a:bodyPr/>
            <a:lstStyle/>
            <a:p/>
          </p:txBody>
        </p:sp>
        <p:sp>
          <p:nvSpPr>
            <p:cNvPr id="71" name="rc71"/>
            <p:cNvSpPr/>
            <p:nvPr/>
          </p:nvSpPr>
          <p:spPr>
            <a:xfrm>
              <a:off x="6893679" y="3601174"/>
              <a:ext cx="239888" cy="20587"/>
            </a:xfrm>
            <a:prstGeom prst="rect">
              <a:avLst/>
            </a:prstGeom>
            <a:solidFill>
              <a:srgbClr val="B3B3B3">
                <a:alpha val="85098"/>
              </a:srgbClr>
            </a:solidFill>
          </p:spPr>
          <p:txBody>
            <a:bodyPr/>
            <a:lstStyle/>
            <a:p/>
          </p:txBody>
        </p:sp>
        <p:sp>
          <p:nvSpPr>
            <p:cNvPr id="72" name="rc72"/>
            <p:cNvSpPr/>
            <p:nvPr/>
          </p:nvSpPr>
          <p:spPr>
            <a:xfrm>
              <a:off x="7160222" y="3291525"/>
              <a:ext cx="239888" cy="103062"/>
            </a:xfrm>
            <a:prstGeom prst="rect">
              <a:avLst/>
            </a:prstGeom>
            <a:solidFill>
              <a:srgbClr val="B3B3B3">
                <a:alpha val="85098"/>
              </a:srgbClr>
            </a:solidFill>
          </p:spPr>
          <p:txBody>
            <a:bodyPr/>
            <a:lstStyle/>
            <a:p/>
          </p:txBody>
        </p:sp>
        <p:sp>
          <p:nvSpPr>
            <p:cNvPr id="73" name="rc73"/>
            <p:cNvSpPr/>
            <p:nvPr/>
          </p:nvSpPr>
          <p:spPr>
            <a:xfrm>
              <a:off x="7426765" y="3497589"/>
              <a:ext cx="239888" cy="61825"/>
            </a:xfrm>
            <a:prstGeom prst="rect">
              <a:avLst/>
            </a:prstGeom>
            <a:solidFill>
              <a:srgbClr val="B3B3B3">
                <a:alpha val="85098"/>
              </a:srgbClr>
            </a:solidFill>
          </p:spPr>
          <p:txBody>
            <a:bodyPr/>
            <a:lstStyle/>
            <a:p/>
          </p:txBody>
        </p:sp>
        <p:sp>
          <p:nvSpPr>
            <p:cNvPr id="74" name="rc74"/>
            <p:cNvSpPr/>
            <p:nvPr/>
          </p:nvSpPr>
          <p:spPr>
            <a:xfrm>
              <a:off x="7693308" y="3310023"/>
              <a:ext cx="239888" cy="20680"/>
            </a:xfrm>
            <a:prstGeom prst="rect">
              <a:avLst/>
            </a:prstGeom>
            <a:solidFill>
              <a:srgbClr val="B3B3B3">
                <a:alpha val="85098"/>
              </a:srgbClr>
            </a:solidFill>
          </p:spPr>
          <p:txBody>
            <a:bodyPr/>
            <a:lstStyle/>
            <a:p/>
          </p:txBody>
        </p:sp>
        <p:sp>
          <p:nvSpPr>
            <p:cNvPr id="75" name="rc75"/>
            <p:cNvSpPr/>
            <p:nvPr/>
          </p:nvSpPr>
          <p:spPr>
            <a:xfrm>
              <a:off x="7959851" y="3327692"/>
              <a:ext cx="239888" cy="62255"/>
            </a:xfrm>
            <a:prstGeom prst="rect">
              <a:avLst/>
            </a:prstGeom>
            <a:solidFill>
              <a:srgbClr val="B3B3B3">
                <a:alpha val="85098"/>
              </a:srgbClr>
            </a:solidFill>
          </p:spPr>
          <p:txBody>
            <a:bodyPr/>
            <a:lstStyle/>
            <a:p/>
          </p:txBody>
        </p:sp>
        <p:sp>
          <p:nvSpPr>
            <p:cNvPr id="76" name="pl76"/>
            <p:cNvSpPr/>
            <p:nvPr/>
          </p:nvSpPr>
          <p:spPr>
            <a:xfrm>
              <a:off x="1416218" y="2322770"/>
              <a:ext cx="6663577" cy="515295"/>
            </a:xfrm>
            <a:custGeom>
              <a:avLst/>
              <a:pathLst>
                <a:path w="6663577" h="515295">
                  <a:moveTo>
                    <a:pt x="0" y="371012"/>
                  </a:moveTo>
                  <a:lnTo>
                    <a:pt x="266543" y="371012"/>
                  </a:lnTo>
                  <a:lnTo>
                    <a:pt x="533086" y="371012"/>
                  </a:lnTo>
                  <a:lnTo>
                    <a:pt x="799629" y="371012"/>
                  </a:lnTo>
                  <a:lnTo>
                    <a:pt x="1066172" y="371012"/>
                  </a:lnTo>
                  <a:lnTo>
                    <a:pt x="1332715" y="371012"/>
                  </a:lnTo>
                  <a:lnTo>
                    <a:pt x="1599258" y="371012"/>
                  </a:lnTo>
                  <a:lnTo>
                    <a:pt x="1865801" y="123670"/>
                  </a:lnTo>
                  <a:lnTo>
                    <a:pt x="2132344" y="41223"/>
                  </a:lnTo>
                  <a:lnTo>
                    <a:pt x="2398888" y="123670"/>
                  </a:lnTo>
                  <a:lnTo>
                    <a:pt x="2665431" y="103059"/>
                  </a:lnTo>
                  <a:lnTo>
                    <a:pt x="2931974" y="103059"/>
                  </a:lnTo>
                  <a:lnTo>
                    <a:pt x="3198517" y="20611"/>
                  </a:lnTo>
                  <a:lnTo>
                    <a:pt x="3465060" y="144282"/>
                  </a:lnTo>
                  <a:lnTo>
                    <a:pt x="3731603" y="206118"/>
                  </a:lnTo>
                  <a:lnTo>
                    <a:pt x="3998146" y="0"/>
                  </a:lnTo>
                  <a:lnTo>
                    <a:pt x="4264689" y="82447"/>
                  </a:lnTo>
                  <a:lnTo>
                    <a:pt x="4531233" y="123670"/>
                  </a:lnTo>
                  <a:lnTo>
                    <a:pt x="4797776" y="185506"/>
                  </a:lnTo>
                  <a:lnTo>
                    <a:pt x="5064319" y="206118"/>
                  </a:lnTo>
                  <a:lnTo>
                    <a:pt x="5330862" y="371012"/>
                  </a:lnTo>
                  <a:lnTo>
                    <a:pt x="5597405" y="226729"/>
                  </a:lnTo>
                  <a:lnTo>
                    <a:pt x="5863948" y="453459"/>
                  </a:lnTo>
                  <a:lnTo>
                    <a:pt x="6130491" y="288565"/>
                  </a:lnTo>
                  <a:lnTo>
                    <a:pt x="6397034" y="515295"/>
                  </a:lnTo>
                  <a:lnTo>
                    <a:pt x="6663577" y="453459"/>
                  </a:lnTo>
                </a:path>
              </a:pathLst>
            </a:custGeom>
            <a:ln w="27101" cap="flat">
              <a:solidFill>
                <a:srgbClr val="0058AB">
                  <a:alpha val="100000"/>
                </a:srgbClr>
              </a:solidFill>
              <a:prstDash val="solid"/>
              <a:round/>
            </a:ln>
          </p:spPr>
          <p:txBody>
            <a:bodyPr/>
            <a:lstStyle/>
            <a:p/>
          </p:txBody>
        </p:sp>
        <p:sp>
          <p:nvSpPr>
            <p:cNvPr id="77" name="pl77"/>
            <p:cNvSpPr/>
            <p:nvPr/>
          </p:nvSpPr>
          <p:spPr>
            <a:xfrm>
              <a:off x="1416218" y="2425829"/>
              <a:ext cx="6663577" cy="762636"/>
            </a:xfrm>
            <a:custGeom>
              <a:avLst/>
              <a:pathLst>
                <a:path w="6663577" h="762636">
                  <a:moveTo>
                    <a:pt x="0" y="762636"/>
                  </a:moveTo>
                  <a:lnTo>
                    <a:pt x="266543" y="762636"/>
                  </a:lnTo>
                  <a:lnTo>
                    <a:pt x="533086" y="762636"/>
                  </a:lnTo>
                  <a:lnTo>
                    <a:pt x="799629" y="762636"/>
                  </a:lnTo>
                  <a:lnTo>
                    <a:pt x="1066172" y="762636"/>
                  </a:lnTo>
                  <a:lnTo>
                    <a:pt x="1332715" y="762636"/>
                  </a:lnTo>
                  <a:lnTo>
                    <a:pt x="1599258" y="762636"/>
                  </a:lnTo>
                  <a:lnTo>
                    <a:pt x="1865801" y="20611"/>
                  </a:lnTo>
                  <a:lnTo>
                    <a:pt x="2132344" y="0"/>
                  </a:lnTo>
                  <a:lnTo>
                    <a:pt x="2398888" y="123670"/>
                  </a:lnTo>
                  <a:lnTo>
                    <a:pt x="2665431" y="309177"/>
                  </a:lnTo>
                  <a:lnTo>
                    <a:pt x="2931974" y="144282"/>
                  </a:lnTo>
                  <a:lnTo>
                    <a:pt x="3198517" y="0"/>
                  </a:lnTo>
                  <a:lnTo>
                    <a:pt x="3465060" y="61835"/>
                  </a:lnTo>
                  <a:lnTo>
                    <a:pt x="3731603" y="247341"/>
                  </a:lnTo>
                  <a:lnTo>
                    <a:pt x="3998146" y="41223"/>
                  </a:lnTo>
                  <a:lnTo>
                    <a:pt x="4264689" y="144282"/>
                  </a:lnTo>
                  <a:lnTo>
                    <a:pt x="4531233" y="144282"/>
                  </a:lnTo>
                  <a:lnTo>
                    <a:pt x="4797776" y="247341"/>
                  </a:lnTo>
                  <a:lnTo>
                    <a:pt x="5064319" y="247341"/>
                  </a:lnTo>
                  <a:lnTo>
                    <a:pt x="5330862" y="391624"/>
                  </a:lnTo>
                  <a:lnTo>
                    <a:pt x="5597405" y="144282"/>
                  </a:lnTo>
                  <a:lnTo>
                    <a:pt x="5863948" y="453459"/>
                  </a:lnTo>
                  <a:lnTo>
                    <a:pt x="6130491" y="247341"/>
                  </a:lnTo>
                  <a:lnTo>
                    <a:pt x="6397034" y="432847"/>
                  </a:lnTo>
                  <a:lnTo>
                    <a:pt x="6663577" y="412236"/>
                  </a:lnTo>
                </a:path>
              </a:pathLst>
            </a:custGeom>
            <a:ln w="27101" cap="flat">
              <a:solidFill>
                <a:srgbClr val="F26A21">
                  <a:alpha val="100000"/>
                </a:srgbClr>
              </a:solidFill>
              <a:prstDash val="solid"/>
              <a:round/>
            </a:ln>
          </p:spPr>
          <p:txBody>
            <a:bodyPr/>
            <a:lstStyle/>
            <a:p/>
          </p:txBody>
        </p:sp>
        <p:sp>
          <p:nvSpPr>
            <p:cNvPr id="78" name="tx78"/>
            <p:cNvSpPr/>
            <p:nvPr/>
          </p:nvSpPr>
          <p:spPr>
            <a:xfrm>
              <a:off x="1355928"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2688644"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0" name="tx80"/>
            <p:cNvSpPr/>
            <p:nvPr/>
          </p:nvSpPr>
          <p:spPr>
            <a:xfrm>
              <a:off x="4021359"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5354075"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420247"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686790"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4" name="tx84"/>
            <p:cNvSpPr/>
            <p:nvPr/>
          </p:nvSpPr>
          <p:spPr>
            <a:xfrm>
              <a:off x="6953334"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7219877"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6" name="tx86"/>
            <p:cNvSpPr/>
            <p:nvPr/>
          </p:nvSpPr>
          <p:spPr>
            <a:xfrm>
              <a:off x="7486420"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7" name="tx87"/>
            <p:cNvSpPr/>
            <p:nvPr/>
          </p:nvSpPr>
          <p:spPr>
            <a:xfrm>
              <a:off x="7752963" y="2681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8" name="tx88"/>
            <p:cNvSpPr/>
            <p:nvPr/>
          </p:nvSpPr>
          <p:spPr>
            <a:xfrm>
              <a:off x="8019506"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9" name="tx89"/>
            <p:cNvSpPr/>
            <p:nvPr/>
          </p:nvSpPr>
          <p:spPr>
            <a:xfrm>
              <a:off x="1355928" y="32414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45</a:t>
              </a:r>
            </a:p>
          </p:txBody>
        </p:sp>
        <p:sp>
          <p:nvSpPr>
            <p:cNvPr id="90" name="tx90"/>
            <p:cNvSpPr/>
            <p:nvPr/>
          </p:nvSpPr>
          <p:spPr>
            <a:xfrm>
              <a:off x="2688644" y="32414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45</a:t>
              </a:r>
            </a:p>
          </p:txBody>
        </p:sp>
        <p:sp>
          <p:nvSpPr>
            <p:cNvPr id="91" name="tx91"/>
            <p:cNvSpPr/>
            <p:nvPr/>
          </p:nvSpPr>
          <p:spPr>
            <a:xfrm>
              <a:off x="4021359"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2" name="tx92"/>
            <p:cNvSpPr/>
            <p:nvPr/>
          </p:nvSpPr>
          <p:spPr>
            <a:xfrm>
              <a:off x="5354075"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3" name="tx93"/>
            <p:cNvSpPr/>
            <p:nvPr/>
          </p:nvSpPr>
          <p:spPr>
            <a:xfrm>
              <a:off x="6420247"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4" name="tx94"/>
            <p:cNvSpPr/>
            <p:nvPr/>
          </p:nvSpPr>
          <p:spPr>
            <a:xfrm>
              <a:off x="6686790" y="2870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63</a:t>
              </a:r>
            </a:p>
          </p:txBody>
        </p:sp>
        <p:sp>
          <p:nvSpPr>
            <p:cNvPr id="95" name="tx95"/>
            <p:cNvSpPr/>
            <p:nvPr/>
          </p:nvSpPr>
          <p:spPr>
            <a:xfrm>
              <a:off x="6953334"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6" name="tx96"/>
            <p:cNvSpPr/>
            <p:nvPr/>
          </p:nvSpPr>
          <p:spPr>
            <a:xfrm>
              <a:off x="7219877"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97" name="tx97"/>
            <p:cNvSpPr/>
            <p:nvPr/>
          </p:nvSpPr>
          <p:spPr>
            <a:xfrm>
              <a:off x="748642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8" name="tx98"/>
            <p:cNvSpPr/>
            <p:nvPr/>
          </p:nvSpPr>
          <p:spPr>
            <a:xfrm>
              <a:off x="7752963" y="2911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61</a:t>
              </a:r>
            </a:p>
          </p:txBody>
        </p:sp>
        <p:sp>
          <p:nvSpPr>
            <p:cNvPr id="99" name="tx99"/>
            <p:cNvSpPr/>
            <p:nvPr/>
          </p:nvSpPr>
          <p:spPr>
            <a:xfrm>
              <a:off x="8019506"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100" name="tx100"/>
            <p:cNvSpPr/>
            <p:nvPr/>
          </p:nvSpPr>
          <p:spPr>
            <a:xfrm>
              <a:off x="1310724" y="388136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01" name="tx101"/>
            <p:cNvSpPr/>
            <p:nvPr/>
          </p:nvSpPr>
          <p:spPr>
            <a:xfrm>
              <a:off x="2643440" y="38582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02" name="tx102"/>
            <p:cNvSpPr/>
            <p:nvPr/>
          </p:nvSpPr>
          <p:spPr>
            <a:xfrm>
              <a:off x="4006300" y="39240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3" name="tx103"/>
            <p:cNvSpPr/>
            <p:nvPr/>
          </p:nvSpPr>
          <p:spPr>
            <a:xfrm>
              <a:off x="5384220" y="39527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4" name="tx104"/>
            <p:cNvSpPr/>
            <p:nvPr/>
          </p:nvSpPr>
          <p:spPr>
            <a:xfrm>
              <a:off x="6375043" y="384050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05" name="tx105"/>
            <p:cNvSpPr/>
            <p:nvPr/>
          </p:nvSpPr>
          <p:spPr>
            <a:xfrm>
              <a:off x="6641586" y="37574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106" name="tx106"/>
            <p:cNvSpPr/>
            <p:nvPr/>
          </p:nvSpPr>
          <p:spPr>
            <a:xfrm>
              <a:off x="6908130" y="38284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07" name="tx107"/>
            <p:cNvSpPr/>
            <p:nvPr/>
          </p:nvSpPr>
          <p:spPr>
            <a:xfrm>
              <a:off x="7174673" y="371479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08" name="tx108"/>
            <p:cNvSpPr/>
            <p:nvPr/>
          </p:nvSpPr>
          <p:spPr>
            <a:xfrm>
              <a:off x="7441216" y="37972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09" name="tx109"/>
            <p:cNvSpPr/>
            <p:nvPr/>
          </p:nvSpPr>
          <p:spPr>
            <a:xfrm>
              <a:off x="7707759" y="36829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10" name="tx110"/>
            <p:cNvSpPr/>
            <p:nvPr/>
          </p:nvSpPr>
          <p:spPr>
            <a:xfrm>
              <a:off x="7974302" y="371247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23.6</a:t>
              </a:r>
            </a:p>
          </p:txBody>
        </p:sp>
        <p:sp>
          <p:nvSpPr>
            <p:cNvPr id="111" name="tx111"/>
            <p:cNvSpPr/>
            <p:nvPr/>
          </p:nvSpPr>
          <p:spPr>
            <a:xfrm>
              <a:off x="1340869" y="35368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12" name="tx112"/>
            <p:cNvSpPr/>
            <p:nvPr/>
          </p:nvSpPr>
          <p:spPr>
            <a:xfrm>
              <a:off x="2688644" y="34704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3" name="tx113"/>
            <p:cNvSpPr/>
            <p:nvPr/>
          </p:nvSpPr>
          <p:spPr>
            <a:xfrm>
              <a:off x="4006300" y="36463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14" name="tx114"/>
            <p:cNvSpPr/>
            <p:nvPr/>
          </p:nvSpPr>
          <p:spPr>
            <a:xfrm>
              <a:off x="5339016" y="37637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5" name="tx115"/>
            <p:cNvSpPr/>
            <p:nvPr/>
          </p:nvSpPr>
          <p:spPr>
            <a:xfrm>
              <a:off x="6405188" y="353568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6" name="tx116"/>
            <p:cNvSpPr/>
            <p:nvPr/>
          </p:nvSpPr>
          <p:spPr>
            <a:xfrm>
              <a:off x="6716935" y="337932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17" name="tx117"/>
            <p:cNvSpPr/>
            <p:nvPr/>
          </p:nvSpPr>
          <p:spPr>
            <a:xfrm>
              <a:off x="7204817" y="33025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8" name="tx118"/>
            <p:cNvSpPr/>
            <p:nvPr/>
          </p:nvSpPr>
          <p:spPr>
            <a:xfrm>
              <a:off x="7516565" y="34893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9" name="tx119"/>
            <p:cNvSpPr/>
            <p:nvPr/>
          </p:nvSpPr>
          <p:spPr>
            <a:xfrm>
              <a:off x="8049651" y="33197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20" name="tx120"/>
            <p:cNvSpPr/>
            <p:nvPr/>
          </p:nvSpPr>
          <p:spPr>
            <a:xfrm>
              <a:off x="1310724" y="331022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22.4</a:t>
              </a:r>
            </a:p>
          </p:txBody>
        </p:sp>
        <p:sp>
          <p:nvSpPr>
            <p:cNvPr id="121" name="tx121"/>
            <p:cNvSpPr/>
            <p:nvPr/>
          </p:nvSpPr>
          <p:spPr>
            <a:xfrm>
              <a:off x="2643440" y="32223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25.2</a:t>
              </a:r>
            </a:p>
          </p:txBody>
        </p:sp>
        <p:sp>
          <p:nvSpPr>
            <p:cNvPr id="122" name="tx122"/>
            <p:cNvSpPr/>
            <p:nvPr/>
          </p:nvSpPr>
          <p:spPr>
            <a:xfrm>
              <a:off x="3976155" y="34424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a:t>
              </a:r>
            </a:p>
          </p:txBody>
        </p:sp>
        <p:sp>
          <p:nvSpPr>
            <p:cNvPr id="123" name="tx123"/>
            <p:cNvSpPr/>
            <p:nvPr/>
          </p:nvSpPr>
          <p:spPr>
            <a:xfrm>
              <a:off x="5308871" y="362000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24" name="tx124"/>
            <p:cNvSpPr/>
            <p:nvPr/>
          </p:nvSpPr>
          <p:spPr>
            <a:xfrm>
              <a:off x="6420247" y="33849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25" name="tx125"/>
            <p:cNvSpPr/>
            <p:nvPr/>
          </p:nvSpPr>
          <p:spPr>
            <a:xfrm>
              <a:off x="6641586" y="323983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26" name="tx126"/>
            <p:cNvSpPr/>
            <p:nvPr/>
          </p:nvSpPr>
          <p:spPr>
            <a:xfrm>
              <a:off x="6908130" y="34831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27" name="tx127"/>
            <p:cNvSpPr/>
            <p:nvPr/>
          </p:nvSpPr>
          <p:spPr>
            <a:xfrm>
              <a:off x="7174673" y="31734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26.8</a:t>
              </a:r>
            </a:p>
          </p:txBody>
        </p:sp>
        <p:sp>
          <p:nvSpPr>
            <p:cNvPr id="128" name="tx128"/>
            <p:cNvSpPr/>
            <p:nvPr/>
          </p:nvSpPr>
          <p:spPr>
            <a:xfrm>
              <a:off x="7441216" y="33795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a:t>
              </a:r>
            </a:p>
          </p:txBody>
        </p:sp>
        <p:sp>
          <p:nvSpPr>
            <p:cNvPr id="129" name="tx129"/>
            <p:cNvSpPr/>
            <p:nvPr/>
          </p:nvSpPr>
          <p:spPr>
            <a:xfrm>
              <a:off x="7707759" y="31919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26.2</a:t>
              </a:r>
            </a:p>
          </p:txBody>
        </p:sp>
        <p:sp>
          <p:nvSpPr>
            <p:cNvPr id="130" name="tx130"/>
            <p:cNvSpPr/>
            <p:nvPr/>
          </p:nvSpPr>
          <p:spPr>
            <a:xfrm>
              <a:off x="7974302" y="320965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39902" y="34493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3" name="tx133"/>
            <p:cNvSpPr/>
            <p:nvPr/>
          </p:nvSpPr>
          <p:spPr>
            <a:xfrm>
              <a:off x="639902" y="283474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4" name="tx134"/>
            <p:cNvSpPr/>
            <p:nvPr/>
          </p:nvSpPr>
          <p:spPr>
            <a:xfrm>
              <a:off x="639902" y="222018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35" name="tx13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2" name="tx152"/>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3" name="pl15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pl15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5" name="tx15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6" name="tx15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7" name="rc157"/>
            <p:cNvSpPr/>
            <p:nvPr/>
          </p:nvSpPr>
          <p:spPr>
            <a:xfrm>
              <a:off x="4663170" y="4979579"/>
              <a:ext cx="201456" cy="201456"/>
            </a:xfrm>
            <a:prstGeom prst="rect">
              <a:avLst/>
            </a:prstGeom>
            <a:solidFill>
              <a:srgbClr val="B3B3B3">
                <a:alpha val="85098"/>
              </a:srgbClr>
            </a:solidFill>
          </p:spPr>
          <p:txBody>
            <a:bodyPr/>
            <a:lstStyle/>
            <a:p/>
          </p:txBody>
        </p:sp>
        <p:sp>
          <p:nvSpPr>
            <p:cNvPr id="158" name="rc158"/>
            <p:cNvSpPr/>
            <p:nvPr/>
          </p:nvSpPr>
          <p:spPr>
            <a:xfrm>
              <a:off x="5565324" y="4979579"/>
              <a:ext cx="201456" cy="201456"/>
            </a:xfrm>
            <a:prstGeom prst="rect">
              <a:avLst/>
            </a:prstGeom>
            <a:solidFill>
              <a:srgbClr val="1CABE2">
                <a:alpha val="85098"/>
              </a:srgbClr>
            </a:solidFill>
          </p:spPr>
          <p:txBody>
            <a:bodyPr/>
            <a:lstStyle/>
            <a:p/>
          </p:txBody>
        </p:sp>
        <p:sp>
          <p:nvSpPr>
            <p:cNvPr id="159" name="tx15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0" name="tx16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1" name="tx161"/>
            <p:cNvSpPr/>
            <p:nvPr/>
          </p:nvSpPr>
          <p:spPr>
            <a:xfrm>
              <a:off x="951100"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2" name="tx162"/>
            <p:cNvSpPr/>
            <p:nvPr/>
          </p:nvSpPr>
          <p:spPr>
            <a:xfrm>
              <a:off x="951100"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2000-2025</a:t>
              </a:r>
            </a:p>
          </p:txBody>
        </p:sp>
        <p:sp>
          <p:nvSpPr>
            <p:cNvPr id="163" name="pl163"/>
            <p:cNvSpPr/>
            <p:nvPr/>
          </p:nvSpPr>
          <p:spPr>
            <a:xfrm>
              <a:off x="26122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24427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8762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92827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56026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726143"/>
              <a:ext cx="4025640" cy="119033"/>
            </a:xfrm>
            <a:prstGeom prst="rect">
              <a:avLst/>
            </a:prstGeom>
            <a:solidFill>
              <a:srgbClr val="1CABE2">
                <a:alpha val="85098"/>
              </a:srgbClr>
            </a:solidFill>
          </p:spPr>
          <p:txBody>
            <a:bodyPr/>
            <a:lstStyle/>
            <a:p/>
          </p:txBody>
        </p:sp>
        <p:sp>
          <p:nvSpPr>
            <p:cNvPr id="173" name="rc173"/>
            <p:cNvSpPr/>
            <p:nvPr/>
          </p:nvSpPr>
          <p:spPr>
            <a:xfrm>
              <a:off x="1296273" y="5577352"/>
              <a:ext cx="6726333" cy="119033"/>
            </a:xfrm>
            <a:prstGeom prst="rect">
              <a:avLst/>
            </a:prstGeom>
            <a:solidFill>
              <a:srgbClr val="1CABE2">
                <a:alpha val="85098"/>
              </a:srgbClr>
            </a:solidFill>
          </p:spPr>
          <p:txBody>
            <a:bodyPr/>
            <a:lstStyle/>
            <a:p/>
          </p:txBody>
        </p:sp>
        <p:sp>
          <p:nvSpPr>
            <p:cNvPr id="174" name="rc174"/>
            <p:cNvSpPr/>
            <p:nvPr/>
          </p:nvSpPr>
          <p:spPr>
            <a:xfrm>
              <a:off x="1296273" y="5428560"/>
              <a:ext cx="6218884" cy="119033"/>
            </a:xfrm>
            <a:prstGeom prst="rect">
              <a:avLst/>
            </a:prstGeom>
            <a:solidFill>
              <a:srgbClr val="1CABE2">
                <a:alpha val="85098"/>
              </a:srgbClr>
            </a:solidFill>
          </p:spPr>
          <p:txBody>
            <a:bodyPr/>
            <a:lstStyle/>
            <a:p/>
          </p:txBody>
        </p:sp>
        <p:sp>
          <p:nvSpPr>
            <p:cNvPr id="175" name="rc175"/>
            <p:cNvSpPr/>
            <p:nvPr/>
          </p:nvSpPr>
          <p:spPr>
            <a:xfrm>
              <a:off x="5321914" y="5726143"/>
              <a:ext cx="1225194" cy="119033"/>
            </a:xfrm>
            <a:prstGeom prst="rect">
              <a:avLst/>
            </a:prstGeom>
            <a:solidFill>
              <a:srgbClr val="B3B3B3">
                <a:alpha val="85098"/>
              </a:srgbClr>
            </a:solidFill>
          </p:spPr>
          <p:txBody>
            <a:bodyPr/>
            <a:lstStyle/>
            <a:p/>
          </p:txBody>
        </p:sp>
        <p:sp>
          <p:nvSpPr>
            <p:cNvPr id="176" name="rc176"/>
            <p:cNvSpPr/>
            <p:nvPr/>
          </p:nvSpPr>
          <p:spPr>
            <a:xfrm>
              <a:off x="8022607" y="5577352"/>
              <a:ext cx="177133" cy="119033"/>
            </a:xfrm>
            <a:prstGeom prst="rect">
              <a:avLst/>
            </a:prstGeom>
            <a:solidFill>
              <a:srgbClr val="B3B3B3">
                <a:alpha val="85098"/>
              </a:srgbClr>
            </a:solidFill>
          </p:spPr>
          <p:txBody>
            <a:bodyPr/>
            <a:lstStyle/>
            <a:p/>
          </p:txBody>
        </p:sp>
        <p:sp>
          <p:nvSpPr>
            <p:cNvPr id="177" name="rc177"/>
            <p:cNvSpPr/>
            <p:nvPr/>
          </p:nvSpPr>
          <p:spPr>
            <a:xfrm>
              <a:off x="7515158" y="5428560"/>
              <a:ext cx="533242" cy="119033"/>
            </a:xfrm>
            <a:prstGeom prst="rect">
              <a:avLst/>
            </a:prstGeom>
            <a:solidFill>
              <a:srgbClr val="B3B3B3">
                <a:alpha val="85098"/>
              </a:srgbClr>
            </a:solidFill>
          </p:spPr>
          <p:txBody>
            <a:bodyPr/>
            <a:lstStyle/>
            <a:p/>
          </p:txBody>
        </p:sp>
        <p:sp>
          <p:nvSpPr>
            <p:cNvPr id="178" name="tx178"/>
            <p:cNvSpPr/>
            <p:nvPr/>
          </p:nvSpPr>
          <p:spPr>
            <a:xfrm>
              <a:off x="6611418" y="574252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a:t>
              </a:r>
            </a:p>
          </p:txBody>
        </p:sp>
        <p:sp>
          <p:nvSpPr>
            <p:cNvPr id="179" name="tx179"/>
            <p:cNvSpPr/>
            <p:nvPr/>
          </p:nvSpPr>
          <p:spPr>
            <a:xfrm>
              <a:off x="8312267"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26.2</a:t>
              </a:r>
            </a:p>
          </p:txBody>
        </p:sp>
        <p:sp>
          <p:nvSpPr>
            <p:cNvPr id="180" name="tx180"/>
            <p:cNvSpPr/>
            <p:nvPr/>
          </p:nvSpPr>
          <p:spPr>
            <a:xfrm>
              <a:off x="816092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25.6</a:t>
              </a:r>
            </a:p>
          </p:txBody>
        </p:sp>
        <p:sp>
          <p:nvSpPr>
            <p:cNvPr id="181" name="tx181"/>
            <p:cNvSpPr/>
            <p:nvPr/>
          </p:nvSpPr>
          <p:spPr>
            <a:xfrm>
              <a:off x="3196567"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a:t>
              </a:r>
            </a:p>
          </p:txBody>
        </p:sp>
        <p:sp>
          <p:nvSpPr>
            <p:cNvPr id="182" name="tx182"/>
            <p:cNvSpPr/>
            <p:nvPr/>
          </p:nvSpPr>
          <p:spPr>
            <a:xfrm>
              <a:off x="454691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25.6</a:t>
              </a:r>
            </a:p>
          </p:txBody>
        </p:sp>
        <p:sp>
          <p:nvSpPr>
            <p:cNvPr id="183" name="tx183"/>
            <p:cNvSpPr/>
            <p:nvPr/>
          </p:nvSpPr>
          <p:spPr>
            <a:xfrm>
              <a:off x="4293189"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23.6</a:t>
              </a:r>
            </a:p>
          </p:txBody>
        </p:sp>
        <p:sp>
          <p:nvSpPr>
            <p:cNvPr id="184" name="tx184"/>
            <p:cNvSpPr/>
            <p:nvPr/>
          </p:nvSpPr>
          <p:spPr>
            <a:xfrm>
              <a:off x="5854139" y="574427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85" name="tx185"/>
            <p:cNvSpPr/>
            <p:nvPr/>
          </p:nvSpPr>
          <p:spPr>
            <a:xfrm>
              <a:off x="8045255"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6" name="tx186"/>
            <p:cNvSpPr/>
            <p:nvPr/>
          </p:nvSpPr>
          <p:spPr>
            <a:xfrm>
              <a:off x="7749624"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87" name="tx187"/>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1" name="tx191"/>
            <p:cNvSpPr/>
            <p:nvPr/>
          </p:nvSpPr>
          <p:spPr>
            <a:xfrm>
              <a:off x="380398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2" name="tx192"/>
            <p:cNvSpPr/>
            <p:nvPr/>
          </p:nvSpPr>
          <p:spPr>
            <a:xfrm>
              <a:off x="643598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3" name="tx193"/>
            <p:cNvSpPr/>
            <p:nvPr/>
          </p:nvSpPr>
          <p:spPr>
            <a:xfrm>
              <a:off x="3397016"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94" name="tx194"/>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5" name="tx195"/>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96" name="tx196"/>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Gabon.
En 2025, la couverture vaccinale contre la diphtérie, le tétanos et la coqueluche (DTC1) au Gabon a atteint 65 %. Le nombre d’enfants n’ayant reçu aucune dose de vaccin DTC (enfants « zéro dose ») a diminué, passant de 26 000 en 2024 à 24 000 en 2025.
La couverture vaccinale DTC3 est restée relativement stable, avec une variation inférieure à 1 %, s'établissant à 62 % en 2025, ce qui laisse 26 000 enfants exposés à des maladies évitables par la vaccination.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65 % et celui pour le DTP3 de 62 %, ce qui signifie que 26 000 enfants n'étaient pas vaccinés ou l'étaient insuffisamment, dont 24 000 n'avaient reçu aucune dose et 2 000 ne bénéficiaient que d'une protection partielle.</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36328"/>
              <a:ext cx="3397293" cy="524677"/>
            </a:xfrm>
            <a:custGeom>
              <a:avLst/>
              <a:pathLst>
                <a:path w="3397293" h="524677">
                  <a:moveTo>
                    <a:pt x="0" y="377767"/>
                  </a:moveTo>
                  <a:lnTo>
                    <a:pt x="135891" y="377767"/>
                  </a:lnTo>
                  <a:lnTo>
                    <a:pt x="271783" y="377767"/>
                  </a:lnTo>
                  <a:lnTo>
                    <a:pt x="407675" y="377767"/>
                  </a:lnTo>
                  <a:lnTo>
                    <a:pt x="543566" y="377767"/>
                  </a:lnTo>
                  <a:lnTo>
                    <a:pt x="679458" y="377767"/>
                  </a:lnTo>
                  <a:lnTo>
                    <a:pt x="815350" y="377767"/>
                  </a:lnTo>
                  <a:lnTo>
                    <a:pt x="951242" y="125922"/>
                  </a:lnTo>
                  <a:lnTo>
                    <a:pt x="1087133" y="41974"/>
                  </a:lnTo>
                  <a:lnTo>
                    <a:pt x="1223025" y="125922"/>
                  </a:lnTo>
                  <a:lnTo>
                    <a:pt x="1358917" y="104935"/>
                  </a:lnTo>
                  <a:lnTo>
                    <a:pt x="1494809" y="104935"/>
                  </a:lnTo>
                  <a:lnTo>
                    <a:pt x="1630700" y="20987"/>
                  </a:lnTo>
                  <a:lnTo>
                    <a:pt x="1766592" y="146909"/>
                  </a:lnTo>
                  <a:lnTo>
                    <a:pt x="1902484" y="209870"/>
                  </a:lnTo>
                  <a:lnTo>
                    <a:pt x="2038375" y="0"/>
                  </a:lnTo>
                  <a:lnTo>
                    <a:pt x="2174267" y="83948"/>
                  </a:lnTo>
                  <a:lnTo>
                    <a:pt x="2310159" y="125922"/>
                  </a:lnTo>
                  <a:lnTo>
                    <a:pt x="2446051" y="188883"/>
                  </a:lnTo>
                  <a:lnTo>
                    <a:pt x="2581942" y="209870"/>
                  </a:lnTo>
                  <a:lnTo>
                    <a:pt x="2717834" y="377767"/>
                  </a:lnTo>
                  <a:lnTo>
                    <a:pt x="2853726" y="230858"/>
                  </a:lnTo>
                  <a:lnTo>
                    <a:pt x="2989618" y="461716"/>
                  </a:lnTo>
                  <a:lnTo>
                    <a:pt x="3125509" y="293819"/>
                  </a:lnTo>
                  <a:lnTo>
                    <a:pt x="3261401" y="524677"/>
                  </a:lnTo>
                  <a:lnTo>
                    <a:pt x="3397293" y="46171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503690"/>
            </a:xfrm>
            <a:custGeom>
              <a:avLst/>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36328"/>
              <a:ext cx="3397293" cy="524677"/>
            </a:xfrm>
            <a:custGeom>
              <a:avLst/>
              <a:pathLst>
                <a:path w="3397293" h="524677">
                  <a:moveTo>
                    <a:pt x="0" y="377767"/>
                  </a:moveTo>
                  <a:lnTo>
                    <a:pt x="135891" y="377767"/>
                  </a:lnTo>
                  <a:lnTo>
                    <a:pt x="271783" y="377767"/>
                  </a:lnTo>
                  <a:lnTo>
                    <a:pt x="407675" y="377767"/>
                  </a:lnTo>
                  <a:lnTo>
                    <a:pt x="543566" y="377767"/>
                  </a:lnTo>
                  <a:lnTo>
                    <a:pt x="679458" y="377767"/>
                  </a:lnTo>
                  <a:lnTo>
                    <a:pt x="815350" y="377767"/>
                  </a:lnTo>
                  <a:lnTo>
                    <a:pt x="951242" y="125922"/>
                  </a:lnTo>
                  <a:lnTo>
                    <a:pt x="1087133" y="41974"/>
                  </a:lnTo>
                  <a:lnTo>
                    <a:pt x="1223025" y="125922"/>
                  </a:lnTo>
                  <a:lnTo>
                    <a:pt x="1358917" y="104935"/>
                  </a:lnTo>
                  <a:lnTo>
                    <a:pt x="1494809" y="104935"/>
                  </a:lnTo>
                  <a:lnTo>
                    <a:pt x="1630700" y="20987"/>
                  </a:lnTo>
                  <a:lnTo>
                    <a:pt x="1766592" y="146909"/>
                  </a:lnTo>
                  <a:lnTo>
                    <a:pt x="1902484" y="209870"/>
                  </a:lnTo>
                  <a:lnTo>
                    <a:pt x="2038375" y="0"/>
                  </a:lnTo>
                  <a:lnTo>
                    <a:pt x="2174267" y="83948"/>
                  </a:lnTo>
                  <a:lnTo>
                    <a:pt x="2310159" y="125922"/>
                  </a:lnTo>
                  <a:lnTo>
                    <a:pt x="2446051" y="188883"/>
                  </a:lnTo>
                  <a:lnTo>
                    <a:pt x="2581942" y="209870"/>
                  </a:lnTo>
                  <a:lnTo>
                    <a:pt x="2717834" y="377767"/>
                  </a:lnTo>
                  <a:lnTo>
                    <a:pt x="2853726" y="230858"/>
                  </a:lnTo>
                  <a:lnTo>
                    <a:pt x="2989618" y="461716"/>
                  </a:lnTo>
                  <a:lnTo>
                    <a:pt x="3125509" y="293819"/>
                  </a:lnTo>
                  <a:lnTo>
                    <a:pt x="3261401" y="524677"/>
                  </a:lnTo>
                  <a:lnTo>
                    <a:pt x="3397293" y="46171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692574"/>
            </a:xfrm>
            <a:custGeom>
              <a:avLst/>
              <a:pathLst>
                <a:path w="0" h="692574">
                  <a:moveTo>
                    <a:pt x="0" y="0"/>
                  </a:moveTo>
                  <a:lnTo>
                    <a:pt x="0" y="69257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92574"/>
            </a:xfrm>
            <a:custGeom>
              <a:avLst/>
              <a:pathLst>
                <a:path w="0" h="692574">
                  <a:moveTo>
                    <a:pt x="0" y="0"/>
                  </a:moveTo>
                  <a:lnTo>
                    <a:pt x="0" y="69257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839483"/>
            </a:xfrm>
            <a:custGeom>
              <a:avLst/>
              <a:pathLst>
                <a:path w="0" h="839483">
                  <a:moveTo>
                    <a:pt x="0" y="0"/>
                  </a:moveTo>
                  <a:lnTo>
                    <a:pt x="0" y="8394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776522"/>
            </a:xfrm>
            <a:custGeom>
              <a:avLst/>
              <a:pathLst>
                <a:path w="0" h="776522">
                  <a:moveTo>
                    <a:pt x="0" y="0"/>
                  </a:moveTo>
                  <a:lnTo>
                    <a:pt x="0" y="776522"/>
                  </a:lnTo>
                </a:path>
              </a:pathLst>
            </a:custGeom>
            <a:ln w="13550" cap="flat">
              <a:solidFill>
                <a:srgbClr val="0058AB">
                  <a:alpha val="100000"/>
                </a:srgbClr>
              </a:solidFill>
              <a:prstDash val="dot"/>
              <a:round/>
            </a:ln>
          </p:spPr>
          <p:txBody>
            <a:bodyPr/>
            <a:lstStyle/>
            <a:p/>
          </p:txBody>
        </p:sp>
        <p:sp>
          <p:nvSpPr>
            <p:cNvPr id="32" name="pl32"/>
            <p:cNvSpPr/>
            <p:nvPr/>
          </p:nvSpPr>
          <p:spPr>
            <a:xfrm>
              <a:off x="1120965" y="2136328"/>
              <a:ext cx="3397293" cy="524677"/>
            </a:xfrm>
            <a:custGeom>
              <a:avLst/>
              <a:pathLst>
                <a:path w="3397293" h="524677">
                  <a:moveTo>
                    <a:pt x="0" y="377767"/>
                  </a:moveTo>
                  <a:lnTo>
                    <a:pt x="135891" y="377767"/>
                  </a:lnTo>
                  <a:lnTo>
                    <a:pt x="271783" y="377767"/>
                  </a:lnTo>
                  <a:lnTo>
                    <a:pt x="407675" y="377767"/>
                  </a:lnTo>
                  <a:lnTo>
                    <a:pt x="543566" y="377767"/>
                  </a:lnTo>
                  <a:lnTo>
                    <a:pt x="679458" y="377767"/>
                  </a:lnTo>
                  <a:lnTo>
                    <a:pt x="815350" y="377767"/>
                  </a:lnTo>
                  <a:lnTo>
                    <a:pt x="951242" y="125922"/>
                  </a:lnTo>
                  <a:lnTo>
                    <a:pt x="1087133" y="41974"/>
                  </a:lnTo>
                  <a:lnTo>
                    <a:pt x="1223025" y="125922"/>
                  </a:lnTo>
                  <a:lnTo>
                    <a:pt x="1358917" y="104935"/>
                  </a:lnTo>
                  <a:lnTo>
                    <a:pt x="1494809" y="104935"/>
                  </a:lnTo>
                  <a:lnTo>
                    <a:pt x="1630700" y="20987"/>
                  </a:lnTo>
                  <a:lnTo>
                    <a:pt x="1766592" y="146909"/>
                  </a:lnTo>
                  <a:lnTo>
                    <a:pt x="1902484" y="209870"/>
                  </a:lnTo>
                  <a:lnTo>
                    <a:pt x="2038375" y="0"/>
                  </a:lnTo>
                  <a:lnTo>
                    <a:pt x="2174267" y="83948"/>
                  </a:lnTo>
                  <a:lnTo>
                    <a:pt x="2310159" y="125922"/>
                  </a:lnTo>
                  <a:lnTo>
                    <a:pt x="2446051" y="188883"/>
                  </a:lnTo>
                  <a:lnTo>
                    <a:pt x="2581942" y="209870"/>
                  </a:lnTo>
                  <a:lnTo>
                    <a:pt x="2717834" y="377767"/>
                  </a:lnTo>
                  <a:lnTo>
                    <a:pt x="2853726" y="230858"/>
                  </a:lnTo>
                  <a:lnTo>
                    <a:pt x="2989618" y="461716"/>
                  </a:lnTo>
                  <a:lnTo>
                    <a:pt x="3125509" y="293819"/>
                  </a:lnTo>
                  <a:lnTo>
                    <a:pt x="3261401" y="524677"/>
                  </a:lnTo>
                  <a:lnTo>
                    <a:pt x="3397293" y="46171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336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86838"/>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0" name="tx60"/>
            <p:cNvSpPr/>
            <p:nvPr/>
          </p:nvSpPr>
          <p:spPr>
            <a:xfrm>
              <a:off x="2758540"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65772" y="1414185"/>
              <a:ext cx="2507679"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Gabon, 2000-2025</a:t>
              </a:r>
            </a:p>
          </p:txBody>
        </p:sp>
        <p:sp>
          <p:nvSpPr>
            <p:cNvPr id="63" name="pl63"/>
            <p:cNvSpPr/>
            <p:nvPr/>
          </p:nvSpPr>
          <p:spPr>
            <a:xfrm>
              <a:off x="5267799" y="40647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522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97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272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147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084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959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35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710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58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71036"/>
              <a:ext cx="3397293" cy="1281188"/>
            </a:xfrm>
            <a:custGeom>
              <a:avLst/>
              <a:pathLst>
                <a:path w="3397293" h="1281188">
                  <a:moveTo>
                    <a:pt x="0" y="922456"/>
                  </a:moveTo>
                  <a:lnTo>
                    <a:pt x="135891" y="922456"/>
                  </a:lnTo>
                  <a:lnTo>
                    <a:pt x="271783" y="922456"/>
                  </a:lnTo>
                  <a:lnTo>
                    <a:pt x="407675" y="922456"/>
                  </a:lnTo>
                  <a:lnTo>
                    <a:pt x="543566" y="922456"/>
                  </a:lnTo>
                  <a:lnTo>
                    <a:pt x="679458" y="922456"/>
                  </a:lnTo>
                  <a:lnTo>
                    <a:pt x="815350" y="922456"/>
                  </a:lnTo>
                  <a:lnTo>
                    <a:pt x="951242" y="307485"/>
                  </a:lnTo>
                  <a:lnTo>
                    <a:pt x="1087133" y="102495"/>
                  </a:lnTo>
                  <a:lnTo>
                    <a:pt x="1223025" y="307485"/>
                  </a:lnTo>
                  <a:lnTo>
                    <a:pt x="1358917" y="256237"/>
                  </a:lnTo>
                  <a:lnTo>
                    <a:pt x="1494809" y="256237"/>
                  </a:lnTo>
                  <a:lnTo>
                    <a:pt x="1630700" y="51247"/>
                  </a:lnTo>
                  <a:lnTo>
                    <a:pt x="1766592" y="358732"/>
                  </a:lnTo>
                  <a:lnTo>
                    <a:pt x="1902484" y="512475"/>
                  </a:lnTo>
                  <a:lnTo>
                    <a:pt x="2038375" y="0"/>
                  </a:lnTo>
                  <a:lnTo>
                    <a:pt x="2174267" y="204990"/>
                  </a:lnTo>
                  <a:lnTo>
                    <a:pt x="2310159" y="307485"/>
                  </a:lnTo>
                  <a:lnTo>
                    <a:pt x="2446051" y="461228"/>
                  </a:lnTo>
                  <a:lnTo>
                    <a:pt x="2581942" y="512475"/>
                  </a:lnTo>
                  <a:lnTo>
                    <a:pt x="2717834" y="922456"/>
                  </a:lnTo>
                  <a:lnTo>
                    <a:pt x="2853726" y="563723"/>
                  </a:lnTo>
                  <a:lnTo>
                    <a:pt x="2989618" y="1127446"/>
                  </a:lnTo>
                  <a:lnTo>
                    <a:pt x="3125509" y="717465"/>
                  </a:lnTo>
                  <a:lnTo>
                    <a:pt x="3261401" y="1281188"/>
                  </a:lnTo>
                  <a:lnTo>
                    <a:pt x="3397293" y="1127446"/>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83512"/>
              <a:ext cx="3397293" cy="461228"/>
            </a:xfrm>
            <a:custGeom>
              <a:avLst/>
              <a:pathLst>
                <a:path w="3397293" h="461228">
                  <a:moveTo>
                    <a:pt x="0" y="461228"/>
                  </a:moveTo>
                  <a:lnTo>
                    <a:pt x="135891" y="409980"/>
                  </a:lnTo>
                  <a:lnTo>
                    <a:pt x="271783" y="409980"/>
                  </a:lnTo>
                  <a:lnTo>
                    <a:pt x="407675" y="358732"/>
                  </a:lnTo>
                  <a:lnTo>
                    <a:pt x="543566" y="307485"/>
                  </a:lnTo>
                  <a:lnTo>
                    <a:pt x="679458" y="256237"/>
                  </a:lnTo>
                  <a:lnTo>
                    <a:pt x="815350" y="204990"/>
                  </a:lnTo>
                  <a:lnTo>
                    <a:pt x="951242" y="204990"/>
                  </a:lnTo>
                  <a:lnTo>
                    <a:pt x="1087133" y="153742"/>
                  </a:lnTo>
                  <a:lnTo>
                    <a:pt x="1223025" y="102495"/>
                  </a:lnTo>
                  <a:lnTo>
                    <a:pt x="1358917" y="102495"/>
                  </a:lnTo>
                  <a:lnTo>
                    <a:pt x="1494809" y="51247"/>
                  </a:lnTo>
                  <a:lnTo>
                    <a:pt x="1630700" y="102495"/>
                  </a:lnTo>
                  <a:lnTo>
                    <a:pt x="1766592" y="102495"/>
                  </a:lnTo>
                  <a:lnTo>
                    <a:pt x="1902484" y="102495"/>
                  </a:lnTo>
                  <a:lnTo>
                    <a:pt x="2038375" y="102495"/>
                  </a:lnTo>
                  <a:lnTo>
                    <a:pt x="2174267" y="51247"/>
                  </a:lnTo>
                  <a:lnTo>
                    <a:pt x="2310159" y="51247"/>
                  </a:lnTo>
                  <a:lnTo>
                    <a:pt x="2446051" y="51247"/>
                  </a:lnTo>
                  <a:lnTo>
                    <a:pt x="2581942" y="0"/>
                  </a:lnTo>
                  <a:lnTo>
                    <a:pt x="2717834" y="153742"/>
                  </a:lnTo>
                  <a:lnTo>
                    <a:pt x="2853726" y="256237"/>
                  </a:lnTo>
                  <a:lnTo>
                    <a:pt x="2989618" y="102495"/>
                  </a:lnTo>
                  <a:lnTo>
                    <a:pt x="3125509" y="102495"/>
                  </a:lnTo>
                  <a:lnTo>
                    <a:pt x="3261401" y="102495"/>
                  </a:lnTo>
                  <a:lnTo>
                    <a:pt x="3397293" y="5124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32264"/>
              <a:ext cx="3397293" cy="1229941"/>
            </a:xfrm>
            <a:custGeom>
              <a:avLst/>
              <a:pathLst>
                <a:path w="3397293" h="1229941">
                  <a:moveTo>
                    <a:pt x="0" y="1229941"/>
                  </a:moveTo>
                  <a:lnTo>
                    <a:pt x="135891" y="1229941"/>
                  </a:lnTo>
                  <a:lnTo>
                    <a:pt x="271783" y="1178693"/>
                  </a:lnTo>
                  <a:lnTo>
                    <a:pt x="407675" y="1076198"/>
                  </a:lnTo>
                  <a:lnTo>
                    <a:pt x="543566" y="922456"/>
                  </a:lnTo>
                  <a:lnTo>
                    <a:pt x="679458" y="768713"/>
                  </a:lnTo>
                  <a:lnTo>
                    <a:pt x="815350" y="666218"/>
                  </a:lnTo>
                  <a:lnTo>
                    <a:pt x="951242" y="563723"/>
                  </a:lnTo>
                  <a:lnTo>
                    <a:pt x="1087133" y="307485"/>
                  </a:lnTo>
                  <a:lnTo>
                    <a:pt x="1223025" y="102495"/>
                  </a:lnTo>
                  <a:lnTo>
                    <a:pt x="1358917" y="409980"/>
                  </a:lnTo>
                  <a:lnTo>
                    <a:pt x="1494809" y="461228"/>
                  </a:lnTo>
                  <a:lnTo>
                    <a:pt x="1630700" y="512475"/>
                  </a:lnTo>
                  <a:lnTo>
                    <a:pt x="1766592" y="614970"/>
                  </a:lnTo>
                  <a:lnTo>
                    <a:pt x="1902484" y="563723"/>
                  </a:lnTo>
                  <a:lnTo>
                    <a:pt x="2038375" y="512475"/>
                  </a:lnTo>
                  <a:lnTo>
                    <a:pt x="2174267" y="256237"/>
                  </a:lnTo>
                  <a:lnTo>
                    <a:pt x="2310159" y="204990"/>
                  </a:lnTo>
                  <a:lnTo>
                    <a:pt x="2446051" y="102495"/>
                  </a:lnTo>
                  <a:lnTo>
                    <a:pt x="2581942" y="51247"/>
                  </a:lnTo>
                  <a:lnTo>
                    <a:pt x="2717834" y="102495"/>
                  </a:lnTo>
                  <a:lnTo>
                    <a:pt x="2853726" y="358732"/>
                  </a:lnTo>
                  <a:lnTo>
                    <a:pt x="2989618" y="204990"/>
                  </a:lnTo>
                  <a:lnTo>
                    <a:pt x="3125509" y="51247"/>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835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71036"/>
              <a:ext cx="3397293" cy="1281188"/>
            </a:xfrm>
            <a:custGeom>
              <a:avLst/>
              <a:pathLst>
                <a:path w="3397293" h="1281188">
                  <a:moveTo>
                    <a:pt x="0" y="922456"/>
                  </a:moveTo>
                  <a:lnTo>
                    <a:pt x="135891" y="922456"/>
                  </a:lnTo>
                  <a:lnTo>
                    <a:pt x="271783" y="922456"/>
                  </a:lnTo>
                  <a:lnTo>
                    <a:pt x="407675" y="922456"/>
                  </a:lnTo>
                  <a:lnTo>
                    <a:pt x="543566" y="922456"/>
                  </a:lnTo>
                  <a:lnTo>
                    <a:pt x="679458" y="922456"/>
                  </a:lnTo>
                  <a:lnTo>
                    <a:pt x="815350" y="922456"/>
                  </a:lnTo>
                  <a:lnTo>
                    <a:pt x="951242" y="307485"/>
                  </a:lnTo>
                  <a:lnTo>
                    <a:pt x="1087133" y="102495"/>
                  </a:lnTo>
                  <a:lnTo>
                    <a:pt x="1223025" y="307485"/>
                  </a:lnTo>
                  <a:lnTo>
                    <a:pt x="1358917" y="256237"/>
                  </a:lnTo>
                  <a:lnTo>
                    <a:pt x="1494809" y="256237"/>
                  </a:lnTo>
                  <a:lnTo>
                    <a:pt x="1630700" y="51247"/>
                  </a:lnTo>
                  <a:lnTo>
                    <a:pt x="1766592" y="358732"/>
                  </a:lnTo>
                  <a:lnTo>
                    <a:pt x="1902484" y="512475"/>
                  </a:lnTo>
                  <a:lnTo>
                    <a:pt x="2038375" y="0"/>
                  </a:lnTo>
                  <a:lnTo>
                    <a:pt x="2174267" y="204990"/>
                  </a:lnTo>
                  <a:lnTo>
                    <a:pt x="2310159" y="307485"/>
                  </a:lnTo>
                  <a:lnTo>
                    <a:pt x="2446051" y="461228"/>
                  </a:lnTo>
                  <a:lnTo>
                    <a:pt x="2581942" y="512475"/>
                  </a:lnTo>
                  <a:lnTo>
                    <a:pt x="2717834" y="922456"/>
                  </a:lnTo>
                  <a:lnTo>
                    <a:pt x="2853726" y="563723"/>
                  </a:lnTo>
                  <a:lnTo>
                    <a:pt x="2989618" y="1127446"/>
                  </a:lnTo>
                  <a:lnTo>
                    <a:pt x="3125509" y="717465"/>
                  </a:lnTo>
                  <a:lnTo>
                    <a:pt x="3261401" y="1281188"/>
                  </a:lnTo>
                  <a:lnTo>
                    <a:pt x="3397293" y="1127446"/>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89040"/>
              <a:ext cx="0" cy="1004452"/>
            </a:xfrm>
            <a:custGeom>
              <a:avLst/>
              <a:pathLst>
                <a:path w="0" h="1004452">
                  <a:moveTo>
                    <a:pt x="0" y="10044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89040"/>
              <a:ext cx="0" cy="1004452"/>
            </a:xfrm>
            <a:custGeom>
              <a:avLst/>
              <a:pathLst>
                <a:path w="0" h="1004452">
                  <a:moveTo>
                    <a:pt x="0" y="100445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89040"/>
              <a:ext cx="0" cy="338233"/>
            </a:xfrm>
            <a:custGeom>
              <a:avLst/>
              <a:pathLst>
                <a:path w="0" h="338233">
                  <a:moveTo>
                    <a:pt x="0" y="3382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89040"/>
              <a:ext cx="0" cy="81996"/>
            </a:xfrm>
            <a:custGeom>
              <a:avLst/>
              <a:pathLst>
                <a:path w="0" h="81996">
                  <a:moveTo>
                    <a:pt x="0" y="819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89040"/>
              <a:ext cx="0" cy="594471"/>
            </a:xfrm>
            <a:custGeom>
              <a:avLst/>
              <a:pathLst>
                <a:path w="0" h="594471">
                  <a:moveTo>
                    <a:pt x="0" y="59447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89040"/>
              <a:ext cx="0" cy="1363185"/>
            </a:xfrm>
            <a:custGeom>
              <a:avLst/>
              <a:pathLst>
                <a:path w="0" h="1363185">
                  <a:moveTo>
                    <a:pt x="0" y="136318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89040"/>
              <a:ext cx="0" cy="1209442"/>
            </a:xfrm>
            <a:custGeom>
              <a:avLst/>
              <a:pathLst>
                <a:path w="0" h="1209442">
                  <a:moveTo>
                    <a:pt x="0" y="120944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71036"/>
              <a:ext cx="3397293" cy="1281188"/>
            </a:xfrm>
            <a:custGeom>
              <a:avLst/>
              <a:pathLst>
                <a:path w="3397293" h="1281188">
                  <a:moveTo>
                    <a:pt x="0" y="922456"/>
                  </a:moveTo>
                  <a:lnTo>
                    <a:pt x="135891" y="922456"/>
                  </a:lnTo>
                  <a:lnTo>
                    <a:pt x="271783" y="922456"/>
                  </a:lnTo>
                  <a:lnTo>
                    <a:pt x="407675" y="922456"/>
                  </a:lnTo>
                  <a:lnTo>
                    <a:pt x="543566" y="922456"/>
                  </a:lnTo>
                  <a:lnTo>
                    <a:pt x="679458" y="922456"/>
                  </a:lnTo>
                  <a:lnTo>
                    <a:pt x="815350" y="922456"/>
                  </a:lnTo>
                  <a:lnTo>
                    <a:pt x="951242" y="307485"/>
                  </a:lnTo>
                  <a:lnTo>
                    <a:pt x="1087133" y="102495"/>
                  </a:lnTo>
                  <a:lnTo>
                    <a:pt x="1223025" y="307485"/>
                  </a:lnTo>
                  <a:lnTo>
                    <a:pt x="1358917" y="256237"/>
                  </a:lnTo>
                  <a:lnTo>
                    <a:pt x="1494809" y="256237"/>
                  </a:lnTo>
                  <a:lnTo>
                    <a:pt x="1630700" y="51247"/>
                  </a:lnTo>
                  <a:lnTo>
                    <a:pt x="1766592" y="358732"/>
                  </a:lnTo>
                  <a:lnTo>
                    <a:pt x="1902484" y="512475"/>
                  </a:lnTo>
                  <a:lnTo>
                    <a:pt x="2038375" y="0"/>
                  </a:lnTo>
                  <a:lnTo>
                    <a:pt x="2174267" y="204990"/>
                  </a:lnTo>
                  <a:lnTo>
                    <a:pt x="2310159" y="307485"/>
                  </a:lnTo>
                  <a:lnTo>
                    <a:pt x="2446051" y="461228"/>
                  </a:lnTo>
                  <a:lnTo>
                    <a:pt x="2581942" y="512475"/>
                  </a:lnTo>
                  <a:lnTo>
                    <a:pt x="2717834" y="922456"/>
                  </a:lnTo>
                  <a:lnTo>
                    <a:pt x="2853726" y="563723"/>
                  </a:lnTo>
                  <a:lnTo>
                    <a:pt x="2989618" y="1127446"/>
                  </a:lnTo>
                  <a:lnTo>
                    <a:pt x="3125509" y="717465"/>
                  </a:lnTo>
                  <a:lnTo>
                    <a:pt x="3261401" y="1281188"/>
                  </a:lnTo>
                  <a:lnTo>
                    <a:pt x="3397293" y="1127446"/>
                  </a:lnTo>
                </a:path>
              </a:pathLst>
            </a:custGeom>
            <a:ln w="27101" cap="flat">
              <a:solidFill>
                <a:srgbClr val="0058AB">
                  <a:alpha val="100000"/>
                </a:srgbClr>
              </a:solidFill>
              <a:prstDash val="solid"/>
              <a:round/>
            </a:ln>
          </p:spPr>
          <p:txBody>
            <a:bodyPr/>
            <a:lstStyle/>
            <a:p/>
          </p:txBody>
        </p:sp>
        <p:sp>
          <p:nvSpPr>
            <p:cNvPr id="93" name="tx93"/>
            <p:cNvSpPr/>
            <p:nvPr/>
          </p:nvSpPr>
          <p:spPr>
            <a:xfrm>
              <a:off x="5389469" y="21281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068928" y="21281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766436" y="21294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415750" y="212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7989462" y="21281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21281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9" name="tx99"/>
            <p:cNvSpPr/>
            <p:nvPr/>
          </p:nvSpPr>
          <p:spPr>
            <a:xfrm>
              <a:off x="8756617" y="212942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0" name="tx100"/>
            <p:cNvSpPr/>
            <p:nvPr/>
          </p:nvSpPr>
          <p:spPr>
            <a:xfrm>
              <a:off x="8902429" y="27956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6931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7563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438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7313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2189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7064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3006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06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08140"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7059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164" y="4886838"/>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20" name="tx120"/>
            <p:cNvSpPr/>
            <p:nvPr/>
          </p:nvSpPr>
          <p:spPr>
            <a:xfrm>
              <a:off x="707523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3769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74963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61454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47945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18208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4699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72498"/>
              <a:ext cx="4381880" cy="110182"/>
            </a:xfrm>
            <a:prstGeom prst="rect">
              <a:avLst/>
            </a:prstGeom>
            <a:solidFill>
              <a:srgbClr val="1CABE2">
                <a:alpha val="80000"/>
              </a:srgbClr>
            </a:solidFill>
          </p:spPr>
          <p:txBody>
            <a:bodyPr/>
            <a:lstStyle/>
            <a:p/>
          </p:txBody>
        </p:sp>
        <p:sp>
          <p:nvSpPr>
            <p:cNvPr id="133" name="rc133"/>
            <p:cNvSpPr/>
            <p:nvPr/>
          </p:nvSpPr>
          <p:spPr>
            <a:xfrm>
              <a:off x="1317178" y="5634770"/>
              <a:ext cx="7321564" cy="110182"/>
            </a:xfrm>
            <a:prstGeom prst="rect">
              <a:avLst/>
            </a:prstGeom>
            <a:solidFill>
              <a:srgbClr val="1CABE2">
                <a:alpha val="80000"/>
              </a:srgbClr>
            </a:solidFill>
          </p:spPr>
          <p:txBody>
            <a:bodyPr/>
            <a:lstStyle/>
            <a:p/>
          </p:txBody>
        </p:sp>
        <p:sp>
          <p:nvSpPr>
            <p:cNvPr id="134" name="rc134"/>
            <p:cNvSpPr/>
            <p:nvPr/>
          </p:nvSpPr>
          <p:spPr>
            <a:xfrm>
              <a:off x="1317178" y="5497042"/>
              <a:ext cx="6769210" cy="110182"/>
            </a:xfrm>
            <a:prstGeom prst="rect">
              <a:avLst/>
            </a:prstGeom>
            <a:solidFill>
              <a:srgbClr val="1CABE2">
                <a:alpha val="80000"/>
              </a:srgbClr>
            </a:solidFill>
          </p:spPr>
          <p:txBody>
            <a:bodyPr/>
            <a:lstStyle/>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75480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661971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2" name="tx142"/>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3" name="tx143"/>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4" name="tx144"/>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au Gabon (65 %) était inférieure de 25 points de pourcentage à la moyenne mondiale (90 %) et de 16 points de pourcentage à la moyenne de l’ensemble des pays de l’ WCAR e (81 %).
La couverture nationale du DTP1 était inférieure de 12 points de pourcentage à celle de 2019 (77 %).
Cela correspond à 24 000 enfants n’ayant reçu aucune dose en 2025, contre 15 000 en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DTP1 au Gabon s'élevait à 65 %, soit 12 points de pourcentage de moins qu'en 2019 et plus de 10 points de pourcentage de moins que les moyennes mondiales et régionales.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le Gabon occupait la 2e place sur 24 pays en termes de couverture vaccinale la plus faible contre la diphtérie, le tétanos et la coqueluche (1re dose) (sur la base d’ex æquo).
Le Gabon ne figurait pas parmi les 10 pays comptant le plus grand nombre d’enfants n’ayant reçu aucune dose de vaccin.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Gabon figurait parmi les pays présentant la couverture la plus faible, mais ne figurait pas parmi les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56653"/>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29" name="pl29"/>
            <p:cNvSpPr/>
            <p:nvPr/>
          </p:nvSpPr>
          <p:spPr>
            <a:xfrm>
              <a:off x="2482252" y="2981012"/>
              <a:ext cx="4687757" cy="416216"/>
            </a:xfrm>
            <a:custGeom>
              <a:avLst/>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478798"/>
              <a:ext cx="4687757" cy="208073"/>
            </a:xfrm>
            <a:custGeom>
              <a:avLst/>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15868"/>
              <a:ext cx="4687757" cy="208143"/>
            </a:xfrm>
            <a:custGeom>
              <a:avLst/>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p:txBody>
        </p:sp>
        <p:sp>
          <p:nvSpPr>
            <p:cNvPr id="32" name="pl32"/>
            <p:cNvSpPr/>
            <p:nvPr/>
          </p:nvSpPr>
          <p:spPr>
            <a:xfrm>
              <a:off x="2482252" y="3189225"/>
              <a:ext cx="4687757" cy="1040505"/>
            </a:xfrm>
            <a:custGeom>
              <a:avLst/>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p:txBody>
        </p:sp>
        <p:sp>
          <p:nvSpPr>
            <p:cNvPr id="33" name="pl33"/>
            <p:cNvSpPr/>
            <p:nvPr/>
          </p:nvSpPr>
          <p:spPr>
            <a:xfrm>
              <a:off x="2482252" y="1315868"/>
              <a:ext cx="4687757" cy="624289"/>
            </a:xfrm>
            <a:custGeom>
              <a:avLst/>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189225"/>
              <a:ext cx="4687757" cy="1040435"/>
            </a:xfrm>
            <a:custGeom>
              <a:avLst/>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F26A21">
                  <a:alpha val="100000"/>
                </a:srgbClr>
              </a:solidFill>
              <a:prstDash val="solid"/>
              <a:round/>
            </a:ln>
          </p:spPr>
          <p:txBody>
            <a:bodyPr/>
            <a:lstStyle/>
            <a:p/>
          </p:txBody>
        </p:sp>
        <p:sp>
          <p:nvSpPr>
            <p:cNvPr id="35" name="pl35"/>
            <p:cNvSpPr/>
            <p:nvPr/>
          </p:nvSpPr>
          <p:spPr>
            <a:xfrm>
              <a:off x="2482252" y="4229940"/>
              <a:ext cx="4687757" cy="416146"/>
            </a:xfrm>
            <a:custGeom>
              <a:avLst/>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6" name="pl36"/>
            <p:cNvSpPr/>
            <p:nvPr/>
          </p:nvSpPr>
          <p:spPr>
            <a:xfrm>
              <a:off x="2482252" y="4854299"/>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1940367"/>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527058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230010"/>
              <a:ext cx="4687757" cy="624080"/>
            </a:xfrm>
            <a:custGeom>
              <a:avLst/>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p:txBody>
        </p:sp>
        <p:sp>
          <p:nvSpPr>
            <p:cNvPr id="40" name="pl40"/>
            <p:cNvSpPr/>
            <p:nvPr/>
          </p:nvSpPr>
          <p:spPr>
            <a:xfrm>
              <a:off x="2482252" y="3605790"/>
              <a:ext cx="4687757" cy="1040156"/>
            </a:xfrm>
            <a:custGeom>
              <a:avLst/>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524081"/>
              <a:ext cx="4687757" cy="1040575"/>
            </a:xfrm>
            <a:custGeom>
              <a:avLst/>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814003"/>
              <a:ext cx="4687757" cy="1248439"/>
            </a:xfrm>
            <a:custGeom>
              <a:avLst/>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p:txBody>
        </p:sp>
        <p:sp>
          <p:nvSpPr>
            <p:cNvPr id="43" name="pl43"/>
            <p:cNvSpPr/>
            <p:nvPr/>
          </p:nvSpPr>
          <p:spPr>
            <a:xfrm>
              <a:off x="2482252" y="2772869"/>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0772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940367"/>
              <a:ext cx="4687757" cy="416216"/>
            </a:xfrm>
            <a:custGeom>
              <a:avLst/>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47" name="pl47"/>
            <p:cNvSpPr/>
            <p:nvPr/>
          </p:nvSpPr>
          <p:spPr>
            <a:xfrm>
              <a:off x="2482252" y="5478728"/>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1012"/>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p:txBody>
        </p:sp>
        <p:sp>
          <p:nvSpPr>
            <p:cNvPr id="49" name="pl49"/>
            <p:cNvSpPr/>
            <p:nvPr/>
          </p:nvSpPr>
          <p:spPr>
            <a:xfrm>
              <a:off x="2482252" y="3605441"/>
              <a:ext cx="4687757" cy="832362"/>
            </a:xfrm>
            <a:custGeom>
              <a:avLst/>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0" name="pl50"/>
            <p:cNvSpPr/>
            <p:nvPr/>
          </p:nvSpPr>
          <p:spPr>
            <a:xfrm>
              <a:off x="2482252" y="1732154"/>
              <a:ext cx="4687757" cy="416216"/>
            </a:xfrm>
            <a:custGeom>
              <a:avLst/>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21727"/>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304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7111307" y="3338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3595489" y="354673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75488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1711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le Gabon occupait la 17e place sur 24 pays, avec 16 000 enfants n'ayant reçu aucune dose.
En 2025, le Gabon occupait la 13e place sur 24 pays, avec 24 000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10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5208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5308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8006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0159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60258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4397331"/>
              <a:ext cx="203168" cy="403269"/>
            </a:xfrm>
            <a:prstGeom prst="rect">
              <a:avLst/>
            </a:prstGeom>
            <a:solidFill>
              <a:srgbClr val="80BD41">
                <a:alpha val="100000"/>
              </a:srgbClr>
            </a:solidFill>
          </p:spPr>
          <p:txBody>
            <a:bodyPr/>
            <a:lstStyle/>
            <a:p/>
          </p:txBody>
        </p:sp>
        <p:sp>
          <p:nvSpPr>
            <p:cNvPr id="25" name="rc25"/>
            <p:cNvSpPr/>
            <p:nvPr/>
          </p:nvSpPr>
          <p:spPr>
            <a:xfrm>
              <a:off x="1332670" y="3904448"/>
              <a:ext cx="203168" cy="277807"/>
            </a:xfrm>
            <a:prstGeom prst="rect">
              <a:avLst/>
            </a:prstGeom>
            <a:solidFill>
              <a:srgbClr val="0058AB">
                <a:alpha val="100000"/>
              </a:srgbClr>
            </a:solidFill>
          </p:spPr>
          <p:txBody>
            <a:bodyPr/>
            <a:lstStyle/>
            <a:p/>
          </p:txBody>
        </p:sp>
        <p:sp>
          <p:nvSpPr>
            <p:cNvPr id="26" name="rc26"/>
            <p:cNvSpPr/>
            <p:nvPr/>
          </p:nvSpPr>
          <p:spPr>
            <a:xfrm>
              <a:off x="1332670" y="4182255"/>
              <a:ext cx="203168" cy="215075"/>
            </a:xfrm>
            <a:prstGeom prst="rect">
              <a:avLst/>
            </a:prstGeom>
            <a:solidFill>
              <a:srgbClr val="1CABE2">
                <a:alpha val="100000"/>
              </a:srgbClr>
            </a:solidFill>
          </p:spPr>
          <p:txBody>
            <a:bodyPr/>
            <a:lstStyle/>
            <a:p/>
          </p:txBody>
        </p:sp>
        <p:sp>
          <p:nvSpPr>
            <p:cNvPr id="27" name="rc27"/>
            <p:cNvSpPr/>
            <p:nvPr/>
          </p:nvSpPr>
          <p:spPr>
            <a:xfrm>
              <a:off x="1558413" y="4388847"/>
              <a:ext cx="203168" cy="411754"/>
            </a:xfrm>
            <a:prstGeom prst="rect">
              <a:avLst/>
            </a:prstGeom>
            <a:solidFill>
              <a:srgbClr val="80BD41">
                <a:alpha val="100000"/>
              </a:srgbClr>
            </a:solidFill>
          </p:spPr>
          <p:txBody>
            <a:bodyPr/>
            <a:lstStyle/>
            <a:p/>
          </p:txBody>
        </p:sp>
        <p:sp>
          <p:nvSpPr>
            <p:cNvPr id="28" name="rc28"/>
            <p:cNvSpPr/>
            <p:nvPr/>
          </p:nvSpPr>
          <p:spPr>
            <a:xfrm>
              <a:off x="1558413" y="3885589"/>
              <a:ext cx="203168" cy="283653"/>
            </a:xfrm>
            <a:prstGeom prst="rect">
              <a:avLst/>
            </a:prstGeom>
            <a:solidFill>
              <a:srgbClr val="0058AB">
                <a:alpha val="100000"/>
              </a:srgbClr>
            </a:solidFill>
          </p:spPr>
          <p:txBody>
            <a:bodyPr/>
            <a:lstStyle/>
            <a:p/>
          </p:txBody>
        </p:sp>
        <p:sp>
          <p:nvSpPr>
            <p:cNvPr id="29" name="rc29"/>
            <p:cNvSpPr/>
            <p:nvPr/>
          </p:nvSpPr>
          <p:spPr>
            <a:xfrm>
              <a:off x="1558413" y="4169243"/>
              <a:ext cx="203168" cy="219603"/>
            </a:xfrm>
            <a:prstGeom prst="rect">
              <a:avLst/>
            </a:prstGeom>
            <a:solidFill>
              <a:srgbClr val="1CABE2">
                <a:alpha val="100000"/>
              </a:srgbClr>
            </a:solidFill>
          </p:spPr>
          <p:txBody>
            <a:bodyPr/>
            <a:lstStyle/>
            <a:p/>
          </p:txBody>
        </p:sp>
        <p:sp>
          <p:nvSpPr>
            <p:cNvPr id="30" name="rc30"/>
            <p:cNvSpPr/>
            <p:nvPr/>
          </p:nvSpPr>
          <p:spPr>
            <a:xfrm>
              <a:off x="1784155" y="4379329"/>
              <a:ext cx="203168" cy="421271"/>
            </a:xfrm>
            <a:prstGeom prst="rect">
              <a:avLst/>
            </a:prstGeom>
            <a:solidFill>
              <a:srgbClr val="80BD41">
                <a:alpha val="100000"/>
              </a:srgbClr>
            </a:solidFill>
          </p:spPr>
          <p:txBody>
            <a:bodyPr/>
            <a:lstStyle/>
            <a:p/>
          </p:txBody>
        </p:sp>
        <p:sp>
          <p:nvSpPr>
            <p:cNvPr id="31" name="rc31"/>
            <p:cNvSpPr/>
            <p:nvPr/>
          </p:nvSpPr>
          <p:spPr>
            <a:xfrm>
              <a:off x="1784155" y="3864466"/>
              <a:ext cx="203168" cy="290204"/>
            </a:xfrm>
            <a:prstGeom prst="rect">
              <a:avLst/>
            </a:prstGeom>
            <a:solidFill>
              <a:srgbClr val="0058AB">
                <a:alpha val="100000"/>
              </a:srgbClr>
            </a:solidFill>
          </p:spPr>
          <p:txBody>
            <a:bodyPr/>
            <a:lstStyle/>
            <a:p/>
          </p:txBody>
        </p:sp>
        <p:sp>
          <p:nvSpPr>
            <p:cNvPr id="32" name="rc32"/>
            <p:cNvSpPr/>
            <p:nvPr/>
          </p:nvSpPr>
          <p:spPr>
            <a:xfrm>
              <a:off x="1784155" y="4154670"/>
              <a:ext cx="203168" cy="224659"/>
            </a:xfrm>
            <a:prstGeom prst="rect">
              <a:avLst/>
            </a:prstGeom>
            <a:solidFill>
              <a:srgbClr val="1CABE2">
                <a:alpha val="100000"/>
              </a:srgbClr>
            </a:solidFill>
          </p:spPr>
          <p:txBody>
            <a:bodyPr/>
            <a:lstStyle/>
            <a:p/>
          </p:txBody>
        </p:sp>
        <p:sp>
          <p:nvSpPr>
            <p:cNvPr id="33" name="rc33"/>
            <p:cNvSpPr/>
            <p:nvPr/>
          </p:nvSpPr>
          <p:spPr>
            <a:xfrm>
              <a:off x="2009898" y="4370076"/>
              <a:ext cx="203168" cy="430525"/>
            </a:xfrm>
            <a:prstGeom prst="rect">
              <a:avLst/>
            </a:prstGeom>
            <a:solidFill>
              <a:srgbClr val="80BD41">
                <a:alpha val="100000"/>
              </a:srgbClr>
            </a:solidFill>
          </p:spPr>
          <p:txBody>
            <a:bodyPr/>
            <a:lstStyle/>
            <a:p/>
          </p:txBody>
        </p:sp>
        <p:sp>
          <p:nvSpPr>
            <p:cNvPr id="34" name="rc34"/>
            <p:cNvSpPr/>
            <p:nvPr/>
          </p:nvSpPr>
          <p:spPr>
            <a:xfrm>
              <a:off x="2009898" y="3843871"/>
              <a:ext cx="203168" cy="296578"/>
            </a:xfrm>
            <a:prstGeom prst="rect">
              <a:avLst/>
            </a:prstGeom>
            <a:solidFill>
              <a:srgbClr val="0058AB">
                <a:alpha val="100000"/>
              </a:srgbClr>
            </a:solidFill>
          </p:spPr>
          <p:txBody>
            <a:bodyPr/>
            <a:lstStyle/>
            <a:p/>
          </p:txBody>
        </p:sp>
        <p:sp>
          <p:nvSpPr>
            <p:cNvPr id="35" name="rc35"/>
            <p:cNvSpPr/>
            <p:nvPr/>
          </p:nvSpPr>
          <p:spPr>
            <a:xfrm>
              <a:off x="2009898" y="4140449"/>
              <a:ext cx="203168" cy="229626"/>
            </a:xfrm>
            <a:prstGeom prst="rect">
              <a:avLst/>
            </a:prstGeom>
            <a:solidFill>
              <a:srgbClr val="1CABE2">
                <a:alpha val="100000"/>
              </a:srgbClr>
            </a:solidFill>
          </p:spPr>
          <p:txBody>
            <a:bodyPr/>
            <a:lstStyle/>
            <a:p/>
          </p:txBody>
        </p:sp>
        <p:sp>
          <p:nvSpPr>
            <p:cNvPr id="36" name="rc36"/>
            <p:cNvSpPr/>
            <p:nvPr/>
          </p:nvSpPr>
          <p:spPr>
            <a:xfrm>
              <a:off x="2235640" y="4359130"/>
              <a:ext cx="203168" cy="441471"/>
            </a:xfrm>
            <a:prstGeom prst="rect">
              <a:avLst/>
            </a:prstGeom>
            <a:solidFill>
              <a:srgbClr val="80BD41">
                <a:alpha val="100000"/>
              </a:srgbClr>
            </a:solidFill>
          </p:spPr>
          <p:txBody>
            <a:bodyPr/>
            <a:lstStyle/>
            <a:p/>
          </p:txBody>
        </p:sp>
        <p:sp>
          <p:nvSpPr>
            <p:cNvPr id="37" name="rc37"/>
            <p:cNvSpPr/>
            <p:nvPr/>
          </p:nvSpPr>
          <p:spPr>
            <a:xfrm>
              <a:off x="2235640" y="3819561"/>
              <a:ext cx="203168" cy="304117"/>
            </a:xfrm>
            <a:prstGeom prst="rect">
              <a:avLst/>
            </a:prstGeom>
            <a:solidFill>
              <a:srgbClr val="0058AB">
                <a:alpha val="100000"/>
              </a:srgbClr>
            </a:solidFill>
          </p:spPr>
          <p:txBody>
            <a:bodyPr/>
            <a:lstStyle/>
            <a:p/>
          </p:txBody>
        </p:sp>
        <p:sp>
          <p:nvSpPr>
            <p:cNvPr id="38" name="rc38"/>
            <p:cNvSpPr/>
            <p:nvPr/>
          </p:nvSpPr>
          <p:spPr>
            <a:xfrm>
              <a:off x="2235640" y="4123678"/>
              <a:ext cx="203168" cy="235451"/>
            </a:xfrm>
            <a:prstGeom prst="rect">
              <a:avLst/>
            </a:prstGeom>
            <a:solidFill>
              <a:srgbClr val="1CABE2">
                <a:alpha val="100000"/>
              </a:srgbClr>
            </a:solidFill>
          </p:spPr>
          <p:txBody>
            <a:bodyPr/>
            <a:lstStyle/>
            <a:p/>
          </p:txBody>
        </p:sp>
        <p:sp>
          <p:nvSpPr>
            <p:cNvPr id="39" name="rc39"/>
            <p:cNvSpPr/>
            <p:nvPr/>
          </p:nvSpPr>
          <p:spPr>
            <a:xfrm>
              <a:off x="2461382" y="4346667"/>
              <a:ext cx="203168" cy="453934"/>
            </a:xfrm>
            <a:prstGeom prst="rect">
              <a:avLst/>
            </a:prstGeom>
            <a:solidFill>
              <a:srgbClr val="80BD41">
                <a:alpha val="100000"/>
              </a:srgbClr>
            </a:solidFill>
          </p:spPr>
          <p:txBody>
            <a:bodyPr/>
            <a:lstStyle/>
            <a:p/>
          </p:txBody>
        </p:sp>
        <p:sp>
          <p:nvSpPr>
            <p:cNvPr id="40" name="rc40"/>
            <p:cNvSpPr/>
            <p:nvPr/>
          </p:nvSpPr>
          <p:spPr>
            <a:xfrm>
              <a:off x="2461382" y="3791844"/>
              <a:ext cx="203168" cy="312711"/>
            </a:xfrm>
            <a:prstGeom prst="rect">
              <a:avLst/>
            </a:prstGeom>
            <a:solidFill>
              <a:srgbClr val="0058AB">
                <a:alpha val="100000"/>
              </a:srgbClr>
            </a:solidFill>
          </p:spPr>
          <p:txBody>
            <a:bodyPr/>
            <a:lstStyle/>
            <a:p/>
          </p:txBody>
        </p:sp>
        <p:sp>
          <p:nvSpPr>
            <p:cNvPr id="41" name="rc41"/>
            <p:cNvSpPr/>
            <p:nvPr/>
          </p:nvSpPr>
          <p:spPr>
            <a:xfrm>
              <a:off x="2461382" y="4104555"/>
              <a:ext cx="203168" cy="242111"/>
            </a:xfrm>
            <a:prstGeom prst="rect">
              <a:avLst/>
            </a:prstGeom>
            <a:solidFill>
              <a:srgbClr val="1CABE2">
                <a:alpha val="100000"/>
              </a:srgbClr>
            </a:solidFill>
          </p:spPr>
          <p:txBody>
            <a:bodyPr/>
            <a:lstStyle/>
            <a:p/>
          </p:txBody>
        </p:sp>
        <p:sp>
          <p:nvSpPr>
            <p:cNvPr id="42" name="rc42"/>
            <p:cNvSpPr/>
            <p:nvPr/>
          </p:nvSpPr>
          <p:spPr>
            <a:xfrm>
              <a:off x="2687125" y="4333325"/>
              <a:ext cx="203168" cy="467276"/>
            </a:xfrm>
            <a:prstGeom prst="rect">
              <a:avLst/>
            </a:prstGeom>
            <a:solidFill>
              <a:srgbClr val="80BD41">
                <a:alpha val="100000"/>
              </a:srgbClr>
            </a:solidFill>
          </p:spPr>
          <p:txBody>
            <a:bodyPr/>
            <a:lstStyle/>
            <a:p/>
          </p:txBody>
        </p:sp>
        <p:sp>
          <p:nvSpPr>
            <p:cNvPr id="43" name="rc43"/>
            <p:cNvSpPr/>
            <p:nvPr/>
          </p:nvSpPr>
          <p:spPr>
            <a:xfrm>
              <a:off x="2687125" y="3762214"/>
              <a:ext cx="203168" cy="321899"/>
            </a:xfrm>
            <a:prstGeom prst="rect">
              <a:avLst/>
            </a:prstGeom>
            <a:solidFill>
              <a:srgbClr val="0058AB">
                <a:alpha val="100000"/>
              </a:srgbClr>
            </a:solidFill>
          </p:spPr>
          <p:txBody>
            <a:bodyPr/>
            <a:lstStyle/>
            <a:p/>
          </p:txBody>
        </p:sp>
        <p:sp>
          <p:nvSpPr>
            <p:cNvPr id="44" name="rc44"/>
            <p:cNvSpPr/>
            <p:nvPr/>
          </p:nvSpPr>
          <p:spPr>
            <a:xfrm>
              <a:off x="2687125" y="4084114"/>
              <a:ext cx="203168" cy="249211"/>
            </a:xfrm>
            <a:prstGeom prst="rect">
              <a:avLst/>
            </a:prstGeom>
            <a:solidFill>
              <a:srgbClr val="1CABE2">
                <a:alpha val="100000"/>
              </a:srgbClr>
            </a:solidFill>
          </p:spPr>
          <p:txBody>
            <a:bodyPr/>
            <a:lstStyle/>
            <a:p/>
          </p:txBody>
        </p:sp>
        <p:sp>
          <p:nvSpPr>
            <p:cNvPr id="45" name="rc45"/>
            <p:cNvSpPr/>
            <p:nvPr/>
          </p:nvSpPr>
          <p:spPr>
            <a:xfrm>
              <a:off x="2912867" y="3932693"/>
              <a:ext cx="203168" cy="867908"/>
            </a:xfrm>
            <a:prstGeom prst="rect">
              <a:avLst/>
            </a:prstGeom>
            <a:solidFill>
              <a:srgbClr val="80BD41">
                <a:alpha val="100000"/>
              </a:srgbClr>
            </a:solidFill>
          </p:spPr>
          <p:txBody>
            <a:bodyPr/>
            <a:lstStyle/>
            <a:p/>
          </p:txBody>
        </p:sp>
        <p:sp>
          <p:nvSpPr>
            <p:cNvPr id="46" name="rc46"/>
            <p:cNvSpPr/>
            <p:nvPr/>
          </p:nvSpPr>
          <p:spPr>
            <a:xfrm>
              <a:off x="2912867" y="3729112"/>
              <a:ext cx="203168" cy="203580"/>
            </a:xfrm>
            <a:prstGeom prst="rect">
              <a:avLst/>
            </a:prstGeom>
            <a:solidFill>
              <a:srgbClr val="0058AB">
                <a:alpha val="100000"/>
              </a:srgbClr>
            </a:solidFill>
          </p:spPr>
          <p:txBody>
            <a:bodyPr/>
            <a:lstStyle/>
            <a:p/>
          </p:txBody>
        </p:sp>
        <p:sp>
          <p:nvSpPr>
            <p:cNvPr id="47" name="rc47"/>
            <p:cNvSpPr/>
            <p:nvPr/>
          </p:nvSpPr>
          <p:spPr>
            <a:xfrm>
              <a:off x="2912867" y="3932693"/>
              <a:ext cx="203168" cy="0"/>
            </a:xfrm>
            <a:prstGeom prst="rect">
              <a:avLst/>
            </a:prstGeom>
            <a:solidFill>
              <a:srgbClr val="1CABE2">
                <a:alpha val="100000"/>
              </a:srgbClr>
            </a:solidFill>
          </p:spPr>
          <p:txBody>
            <a:bodyPr/>
            <a:lstStyle/>
            <a:p/>
          </p:txBody>
        </p:sp>
        <p:sp>
          <p:nvSpPr>
            <p:cNvPr id="48" name="rc48"/>
            <p:cNvSpPr/>
            <p:nvPr/>
          </p:nvSpPr>
          <p:spPr>
            <a:xfrm>
              <a:off x="3138609" y="3891414"/>
              <a:ext cx="203168" cy="909187"/>
            </a:xfrm>
            <a:prstGeom prst="rect">
              <a:avLst/>
            </a:prstGeom>
            <a:solidFill>
              <a:srgbClr val="80BD41">
                <a:alpha val="100000"/>
              </a:srgbClr>
            </a:solidFill>
          </p:spPr>
          <p:txBody>
            <a:bodyPr/>
            <a:lstStyle/>
            <a:p/>
          </p:txBody>
        </p:sp>
        <p:sp>
          <p:nvSpPr>
            <p:cNvPr id="49" name="rc49"/>
            <p:cNvSpPr/>
            <p:nvPr/>
          </p:nvSpPr>
          <p:spPr>
            <a:xfrm>
              <a:off x="3138609" y="3691834"/>
              <a:ext cx="203168" cy="166323"/>
            </a:xfrm>
            <a:prstGeom prst="rect">
              <a:avLst/>
            </a:prstGeom>
            <a:solidFill>
              <a:srgbClr val="0058AB">
                <a:alpha val="100000"/>
              </a:srgbClr>
            </a:solidFill>
          </p:spPr>
          <p:txBody>
            <a:bodyPr/>
            <a:lstStyle/>
            <a:p/>
          </p:txBody>
        </p:sp>
        <p:sp>
          <p:nvSpPr>
            <p:cNvPr id="50" name="rc50"/>
            <p:cNvSpPr/>
            <p:nvPr/>
          </p:nvSpPr>
          <p:spPr>
            <a:xfrm>
              <a:off x="3138609" y="3858158"/>
              <a:ext cx="203168" cy="33255"/>
            </a:xfrm>
            <a:prstGeom prst="rect">
              <a:avLst/>
            </a:prstGeom>
            <a:solidFill>
              <a:srgbClr val="1CABE2">
                <a:alpha val="100000"/>
              </a:srgbClr>
            </a:solidFill>
          </p:spPr>
          <p:txBody>
            <a:bodyPr/>
            <a:lstStyle/>
            <a:p/>
          </p:txBody>
        </p:sp>
        <p:sp>
          <p:nvSpPr>
            <p:cNvPr id="51" name="rc51"/>
            <p:cNvSpPr/>
            <p:nvPr/>
          </p:nvSpPr>
          <p:spPr>
            <a:xfrm>
              <a:off x="3364352" y="3921812"/>
              <a:ext cx="203168" cy="878788"/>
            </a:xfrm>
            <a:prstGeom prst="rect">
              <a:avLst/>
            </a:prstGeom>
            <a:solidFill>
              <a:srgbClr val="80BD41">
                <a:alpha val="100000"/>
              </a:srgbClr>
            </a:solidFill>
          </p:spPr>
          <p:txBody>
            <a:bodyPr/>
            <a:lstStyle/>
            <a:p/>
          </p:txBody>
        </p:sp>
        <p:sp>
          <p:nvSpPr>
            <p:cNvPr id="52" name="rc52"/>
            <p:cNvSpPr/>
            <p:nvPr/>
          </p:nvSpPr>
          <p:spPr>
            <a:xfrm>
              <a:off x="3364352" y="3644291"/>
              <a:ext cx="203168" cy="219691"/>
            </a:xfrm>
            <a:prstGeom prst="rect">
              <a:avLst/>
            </a:prstGeom>
            <a:solidFill>
              <a:srgbClr val="0058AB">
                <a:alpha val="100000"/>
              </a:srgbClr>
            </a:solidFill>
          </p:spPr>
          <p:txBody>
            <a:bodyPr/>
            <a:lstStyle/>
            <a:p/>
          </p:txBody>
        </p:sp>
        <p:sp>
          <p:nvSpPr>
            <p:cNvPr id="53" name="rc53"/>
            <p:cNvSpPr/>
            <p:nvPr/>
          </p:nvSpPr>
          <p:spPr>
            <a:xfrm>
              <a:off x="3364352" y="3863983"/>
              <a:ext cx="203168" cy="57829"/>
            </a:xfrm>
            <a:prstGeom prst="rect">
              <a:avLst/>
            </a:prstGeom>
            <a:solidFill>
              <a:srgbClr val="1CABE2">
                <a:alpha val="100000"/>
              </a:srgbClr>
            </a:solidFill>
          </p:spPr>
          <p:txBody>
            <a:bodyPr/>
            <a:lstStyle/>
            <a:p/>
          </p:txBody>
        </p:sp>
        <p:sp>
          <p:nvSpPr>
            <p:cNvPr id="54" name="rc54"/>
            <p:cNvSpPr/>
            <p:nvPr/>
          </p:nvSpPr>
          <p:spPr>
            <a:xfrm>
              <a:off x="3590094" y="3993863"/>
              <a:ext cx="203168" cy="806737"/>
            </a:xfrm>
            <a:prstGeom prst="rect">
              <a:avLst/>
            </a:prstGeom>
            <a:solidFill>
              <a:srgbClr val="80BD41">
                <a:alpha val="100000"/>
              </a:srgbClr>
            </a:solidFill>
          </p:spPr>
          <p:txBody>
            <a:bodyPr/>
            <a:lstStyle/>
            <a:p/>
          </p:txBody>
        </p:sp>
        <p:sp>
          <p:nvSpPr>
            <p:cNvPr id="55" name="rc55"/>
            <p:cNvSpPr/>
            <p:nvPr/>
          </p:nvSpPr>
          <p:spPr>
            <a:xfrm>
              <a:off x="3590094" y="3596528"/>
              <a:ext cx="203168" cy="216724"/>
            </a:xfrm>
            <a:prstGeom prst="rect">
              <a:avLst/>
            </a:prstGeom>
            <a:solidFill>
              <a:srgbClr val="0058AB">
                <a:alpha val="100000"/>
              </a:srgbClr>
            </a:solidFill>
          </p:spPr>
          <p:txBody>
            <a:bodyPr/>
            <a:lstStyle/>
            <a:p/>
          </p:txBody>
        </p:sp>
        <p:sp>
          <p:nvSpPr>
            <p:cNvPr id="56" name="rc56"/>
            <p:cNvSpPr/>
            <p:nvPr/>
          </p:nvSpPr>
          <p:spPr>
            <a:xfrm>
              <a:off x="3590094" y="3813252"/>
              <a:ext cx="203168" cy="180610"/>
            </a:xfrm>
            <a:prstGeom prst="rect">
              <a:avLst/>
            </a:prstGeom>
            <a:solidFill>
              <a:srgbClr val="1CABE2">
                <a:alpha val="100000"/>
              </a:srgbClr>
            </a:solidFill>
          </p:spPr>
          <p:txBody>
            <a:bodyPr/>
            <a:lstStyle/>
            <a:p/>
          </p:txBody>
        </p:sp>
        <p:sp>
          <p:nvSpPr>
            <p:cNvPr id="57" name="rc57"/>
            <p:cNvSpPr/>
            <p:nvPr/>
          </p:nvSpPr>
          <p:spPr>
            <a:xfrm>
              <a:off x="3815836" y="3864532"/>
              <a:ext cx="203168" cy="936068"/>
            </a:xfrm>
            <a:prstGeom prst="rect">
              <a:avLst/>
            </a:prstGeom>
            <a:solidFill>
              <a:srgbClr val="80BD41">
                <a:alpha val="100000"/>
              </a:srgbClr>
            </a:solidFill>
          </p:spPr>
          <p:txBody>
            <a:bodyPr/>
            <a:lstStyle/>
            <a:p/>
          </p:txBody>
        </p:sp>
        <p:sp>
          <p:nvSpPr>
            <p:cNvPr id="58" name="rc58"/>
            <p:cNvSpPr/>
            <p:nvPr/>
          </p:nvSpPr>
          <p:spPr>
            <a:xfrm>
              <a:off x="3815836" y="3552502"/>
              <a:ext cx="203168" cy="224659"/>
            </a:xfrm>
            <a:prstGeom prst="rect">
              <a:avLst/>
            </a:prstGeom>
            <a:solidFill>
              <a:srgbClr val="0058AB">
                <a:alpha val="100000"/>
              </a:srgbClr>
            </a:solidFill>
          </p:spPr>
          <p:txBody>
            <a:bodyPr/>
            <a:lstStyle/>
            <a:p/>
          </p:txBody>
        </p:sp>
        <p:sp>
          <p:nvSpPr>
            <p:cNvPr id="59" name="rc59"/>
            <p:cNvSpPr/>
            <p:nvPr/>
          </p:nvSpPr>
          <p:spPr>
            <a:xfrm>
              <a:off x="3815836" y="3777161"/>
              <a:ext cx="203168" cy="87371"/>
            </a:xfrm>
            <a:prstGeom prst="rect">
              <a:avLst/>
            </a:prstGeom>
            <a:solidFill>
              <a:srgbClr val="1CABE2">
                <a:alpha val="100000"/>
              </a:srgbClr>
            </a:solidFill>
          </p:spPr>
          <p:txBody>
            <a:bodyPr/>
            <a:lstStyle/>
            <a:p/>
          </p:txBody>
        </p:sp>
        <p:sp>
          <p:nvSpPr>
            <p:cNvPr id="60" name="rc60"/>
            <p:cNvSpPr/>
            <p:nvPr/>
          </p:nvSpPr>
          <p:spPr>
            <a:xfrm>
              <a:off x="4041579" y="3755533"/>
              <a:ext cx="203168" cy="1045068"/>
            </a:xfrm>
            <a:prstGeom prst="rect">
              <a:avLst/>
            </a:prstGeom>
            <a:solidFill>
              <a:srgbClr val="80BD41">
                <a:alpha val="100000"/>
              </a:srgbClr>
            </a:solidFill>
          </p:spPr>
          <p:txBody>
            <a:bodyPr/>
            <a:lstStyle/>
            <a:p/>
          </p:txBody>
        </p:sp>
        <p:sp>
          <p:nvSpPr>
            <p:cNvPr id="61" name="rc61"/>
            <p:cNvSpPr/>
            <p:nvPr/>
          </p:nvSpPr>
          <p:spPr>
            <a:xfrm>
              <a:off x="4041579" y="3526126"/>
              <a:ext cx="203168" cy="178434"/>
            </a:xfrm>
            <a:prstGeom prst="rect">
              <a:avLst/>
            </a:prstGeom>
            <a:solidFill>
              <a:srgbClr val="0058AB">
                <a:alpha val="100000"/>
              </a:srgbClr>
            </a:solidFill>
          </p:spPr>
          <p:txBody>
            <a:bodyPr/>
            <a:lstStyle/>
            <a:p/>
          </p:txBody>
        </p:sp>
        <p:sp>
          <p:nvSpPr>
            <p:cNvPr id="62" name="rc62"/>
            <p:cNvSpPr/>
            <p:nvPr/>
          </p:nvSpPr>
          <p:spPr>
            <a:xfrm>
              <a:off x="4041579" y="3704561"/>
              <a:ext cx="203168" cy="50971"/>
            </a:xfrm>
            <a:prstGeom prst="rect">
              <a:avLst/>
            </a:prstGeom>
            <a:solidFill>
              <a:srgbClr val="1CABE2">
                <a:alpha val="100000"/>
              </a:srgbClr>
            </a:solidFill>
          </p:spPr>
          <p:txBody>
            <a:bodyPr/>
            <a:lstStyle/>
            <a:p/>
          </p:txBody>
        </p:sp>
        <p:sp>
          <p:nvSpPr>
            <p:cNvPr id="63" name="rc63"/>
            <p:cNvSpPr/>
            <p:nvPr/>
          </p:nvSpPr>
          <p:spPr>
            <a:xfrm>
              <a:off x="4267321" y="3774963"/>
              <a:ext cx="203168" cy="1025638"/>
            </a:xfrm>
            <a:prstGeom prst="rect">
              <a:avLst/>
            </a:prstGeom>
            <a:solidFill>
              <a:srgbClr val="80BD41">
                <a:alpha val="100000"/>
              </a:srgbClr>
            </a:solidFill>
          </p:spPr>
          <p:txBody>
            <a:bodyPr/>
            <a:lstStyle/>
            <a:p/>
          </p:txBody>
        </p:sp>
        <p:sp>
          <p:nvSpPr>
            <p:cNvPr id="64" name="rc64"/>
            <p:cNvSpPr/>
            <p:nvPr/>
          </p:nvSpPr>
          <p:spPr>
            <a:xfrm>
              <a:off x="4267321" y="3502321"/>
              <a:ext cx="203168" cy="259651"/>
            </a:xfrm>
            <a:prstGeom prst="rect">
              <a:avLst/>
            </a:prstGeom>
            <a:solidFill>
              <a:srgbClr val="0058AB">
                <a:alpha val="100000"/>
              </a:srgbClr>
            </a:solidFill>
          </p:spPr>
          <p:txBody>
            <a:bodyPr/>
            <a:lstStyle/>
            <a:p/>
          </p:txBody>
        </p:sp>
        <p:sp>
          <p:nvSpPr>
            <p:cNvPr id="65" name="rc65"/>
            <p:cNvSpPr/>
            <p:nvPr/>
          </p:nvSpPr>
          <p:spPr>
            <a:xfrm>
              <a:off x="4267321" y="3761973"/>
              <a:ext cx="203168" cy="12990"/>
            </a:xfrm>
            <a:prstGeom prst="rect">
              <a:avLst/>
            </a:prstGeom>
            <a:solidFill>
              <a:srgbClr val="1CABE2">
                <a:alpha val="100000"/>
              </a:srgbClr>
            </a:solidFill>
          </p:spPr>
          <p:txBody>
            <a:bodyPr/>
            <a:lstStyle/>
            <a:p/>
          </p:txBody>
        </p:sp>
        <p:sp>
          <p:nvSpPr>
            <p:cNvPr id="66" name="rc66"/>
            <p:cNvSpPr/>
            <p:nvPr/>
          </p:nvSpPr>
          <p:spPr>
            <a:xfrm>
              <a:off x="4493063" y="3875566"/>
              <a:ext cx="203168" cy="925034"/>
            </a:xfrm>
            <a:prstGeom prst="rect">
              <a:avLst/>
            </a:prstGeom>
            <a:solidFill>
              <a:srgbClr val="80BD41">
                <a:alpha val="100000"/>
              </a:srgbClr>
            </a:solidFill>
          </p:spPr>
          <p:txBody>
            <a:bodyPr/>
            <a:lstStyle/>
            <a:p/>
          </p:txBody>
        </p:sp>
        <p:sp>
          <p:nvSpPr>
            <p:cNvPr id="67" name="rc67"/>
            <p:cNvSpPr/>
            <p:nvPr/>
          </p:nvSpPr>
          <p:spPr>
            <a:xfrm>
              <a:off x="4493063" y="3479132"/>
              <a:ext cx="203168" cy="303941"/>
            </a:xfrm>
            <a:prstGeom prst="rect">
              <a:avLst/>
            </a:prstGeom>
            <a:solidFill>
              <a:srgbClr val="0058AB">
                <a:alpha val="100000"/>
              </a:srgbClr>
            </a:solidFill>
          </p:spPr>
          <p:txBody>
            <a:bodyPr/>
            <a:lstStyle/>
            <a:p/>
          </p:txBody>
        </p:sp>
        <p:sp>
          <p:nvSpPr>
            <p:cNvPr id="68" name="rc68"/>
            <p:cNvSpPr/>
            <p:nvPr/>
          </p:nvSpPr>
          <p:spPr>
            <a:xfrm>
              <a:off x="4493063" y="3783074"/>
              <a:ext cx="203168" cy="92492"/>
            </a:xfrm>
            <a:prstGeom prst="rect">
              <a:avLst/>
            </a:prstGeom>
            <a:solidFill>
              <a:srgbClr val="1CABE2">
                <a:alpha val="100000"/>
              </a:srgbClr>
            </a:solidFill>
          </p:spPr>
          <p:txBody>
            <a:bodyPr/>
            <a:lstStyle/>
            <a:p/>
          </p:txBody>
        </p:sp>
        <p:sp>
          <p:nvSpPr>
            <p:cNvPr id="69" name="rc69"/>
            <p:cNvSpPr/>
            <p:nvPr/>
          </p:nvSpPr>
          <p:spPr>
            <a:xfrm>
              <a:off x="4718806" y="3719309"/>
              <a:ext cx="203168" cy="1081291"/>
            </a:xfrm>
            <a:prstGeom prst="rect">
              <a:avLst/>
            </a:prstGeom>
            <a:solidFill>
              <a:srgbClr val="80BD41">
                <a:alpha val="100000"/>
              </a:srgbClr>
            </a:solidFill>
          </p:spPr>
          <p:txBody>
            <a:bodyPr/>
            <a:lstStyle/>
            <a:p/>
          </p:txBody>
        </p:sp>
        <p:sp>
          <p:nvSpPr>
            <p:cNvPr id="70" name="rc70"/>
            <p:cNvSpPr/>
            <p:nvPr/>
          </p:nvSpPr>
          <p:spPr>
            <a:xfrm>
              <a:off x="4718806" y="3448997"/>
              <a:ext cx="203168" cy="175709"/>
            </a:xfrm>
            <a:prstGeom prst="rect">
              <a:avLst/>
            </a:prstGeom>
            <a:solidFill>
              <a:srgbClr val="0058AB">
                <a:alpha val="100000"/>
              </a:srgbClr>
            </a:solidFill>
          </p:spPr>
          <p:txBody>
            <a:bodyPr/>
            <a:lstStyle/>
            <a:p/>
          </p:txBody>
        </p:sp>
        <p:sp>
          <p:nvSpPr>
            <p:cNvPr id="71" name="rc71"/>
            <p:cNvSpPr/>
            <p:nvPr/>
          </p:nvSpPr>
          <p:spPr>
            <a:xfrm>
              <a:off x="4718806" y="3624707"/>
              <a:ext cx="203168" cy="94602"/>
            </a:xfrm>
            <a:prstGeom prst="rect">
              <a:avLst/>
            </a:prstGeom>
            <a:solidFill>
              <a:srgbClr val="1CABE2">
                <a:alpha val="100000"/>
              </a:srgbClr>
            </a:solidFill>
          </p:spPr>
          <p:txBody>
            <a:bodyPr/>
            <a:lstStyle/>
            <a:p/>
          </p:txBody>
        </p:sp>
        <p:sp>
          <p:nvSpPr>
            <p:cNvPr id="72" name="rc72"/>
            <p:cNvSpPr/>
            <p:nvPr/>
          </p:nvSpPr>
          <p:spPr>
            <a:xfrm>
              <a:off x="4944548" y="3759863"/>
              <a:ext cx="203168" cy="1040738"/>
            </a:xfrm>
            <a:prstGeom prst="rect">
              <a:avLst/>
            </a:prstGeom>
            <a:solidFill>
              <a:srgbClr val="80BD41">
                <a:alpha val="100000"/>
              </a:srgbClr>
            </a:solidFill>
          </p:spPr>
          <p:txBody>
            <a:bodyPr/>
            <a:lstStyle/>
            <a:p/>
          </p:txBody>
        </p:sp>
        <p:sp>
          <p:nvSpPr>
            <p:cNvPr id="73" name="rc73"/>
            <p:cNvSpPr/>
            <p:nvPr/>
          </p:nvSpPr>
          <p:spPr>
            <a:xfrm>
              <a:off x="4944548" y="3412950"/>
              <a:ext cx="203168" cy="235891"/>
            </a:xfrm>
            <a:prstGeom prst="rect">
              <a:avLst/>
            </a:prstGeom>
            <a:solidFill>
              <a:srgbClr val="0058AB">
                <a:alpha val="100000"/>
              </a:srgbClr>
            </a:solidFill>
          </p:spPr>
          <p:txBody>
            <a:bodyPr/>
            <a:lstStyle/>
            <a:p/>
          </p:txBody>
        </p:sp>
        <p:sp>
          <p:nvSpPr>
            <p:cNvPr id="74" name="rc74"/>
            <p:cNvSpPr/>
            <p:nvPr/>
          </p:nvSpPr>
          <p:spPr>
            <a:xfrm>
              <a:off x="4944548" y="3648841"/>
              <a:ext cx="203168" cy="111021"/>
            </a:xfrm>
            <a:prstGeom prst="rect">
              <a:avLst/>
            </a:prstGeom>
            <a:solidFill>
              <a:srgbClr val="1CABE2">
                <a:alpha val="100000"/>
              </a:srgbClr>
            </a:solidFill>
          </p:spPr>
          <p:txBody>
            <a:bodyPr/>
            <a:lstStyle/>
            <a:p/>
          </p:txBody>
        </p:sp>
        <p:sp>
          <p:nvSpPr>
            <p:cNvPr id="75" name="rc75"/>
            <p:cNvSpPr/>
            <p:nvPr/>
          </p:nvSpPr>
          <p:spPr>
            <a:xfrm>
              <a:off x="5170291" y="3738036"/>
              <a:ext cx="203168" cy="1062564"/>
            </a:xfrm>
            <a:prstGeom prst="rect">
              <a:avLst/>
            </a:prstGeom>
            <a:solidFill>
              <a:srgbClr val="80BD41">
                <a:alpha val="100000"/>
              </a:srgbClr>
            </a:solidFill>
          </p:spPr>
          <p:txBody>
            <a:bodyPr/>
            <a:lstStyle/>
            <a:p/>
          </p:txBody>
        </p:sp>
        <p:sp>
          <p:nvSpPr>
            <p:cNvPr id="76" name="rc76"/>
            <p:cNvSpPr/>
            <p:nvPr/>
          </p:nvSpPr>
          <p:spPr>
            <a:xfrm>
              <a:off x="5170291" y="3383848"/>
              <a:ext cx="203168" cy="269190"/>
            </a:xfrm>
            <a:prstGeom prst="rect">
              <a:avLst/>
            </a:prstGeom>
            <a:solidFill>
              <a:srgbClr val="0058AB">
                <a:alpha val="100000"/>
              </a:srgbClr>
            </a:solidFill>
          </p:spPr>
          <p:txBody>
            <a:bodyPr/>
            <a:lstStyle/>
            <a:p/>
          </p:txBody>
        </p:sp>
        <p:sp>
          <p:nvSpPr>
            <p:cNvPr id="77" name="rc77"/>
            <p:cNvSpPr/>
            <p:nvPr/>
          </p:nvSpPr>
          <p:spPr>
            <a:xfrm>
              <a:off x="5170291" y="3653039"/>
              <a:ext cx="203168" cy="84997"/>
            </a:xfrm>
            <a:prstGeom prst="rect">
              <a:avLst/>
            </a:prstGeom>
            <a:solidFill>
              <a:srgbClr val="1CABE2">
                <a:alpha val="100000"/>
              </a:srgbClr>
            </a:solidFill>
          </p:spPr>
          <p:txBody>
            <a:bodyPr/>
            <a:lstStyle/>
            <a:p/>
          </p:txBody>
        </p:sp>
        <p:sp>
          <p:nvSpPr>
            <p:cNvPr id="78" name="rc78"/>
            <p:cNvSpPr/>
            <p:nvPr/>
          </p:nvSpPr>
          <p:spPr>
            <a:xfrm>
              <a:off x="5396033" y="3790327"/>
              <a:ext cx="203168" cy="1010274"/>
            </a:xfrm>
            <a:prstGeom prst="rect">
              <a:avLst/>
            </a:prstGeom>
            <a:solidFill>
              <a:srgbClr val="80BD41">
                <a:alpha val="100000"/>
              </a:srgbClr>
            </a:solidFill>
          </p:spPr>
          <p:txBody>
            <a:bodyPr/>
            <a:lstStyle/>
            <a:p/>
          </p:txBody>
        </p:sp>
        <p:sp>
          <p:nvSpPr>
            <p:cNvPr id="79" name="rc79"/>
            <p:cNvSpPr/>
            <p:nvPr/>
          </p:nvSpPr>
          <p:spPr>
            <a:xfrm>
              <a:off x="5396033" y="3357340"/>
              <a:ext cx="203168" cy="317525"/>
            </a:xfrm>
            <a:prstGeom prst="rect">
              <a:avLst/>
            </a:prstGeom>
            <a:solidFill>
              <a:srgbClr val="0058AB">
                <a:alpha val="100000"/>
              </a:srgbClr>
            </a:solidFill>
          </p:spPr>
          <p:txBody>
            <a:bodyPr/>
            <a:lstStyle/>
            <a:p/>
          </p:txBody>
        </p:sp>
        <p:sp>
          <p:nvSpPr>
            <p:cNvPr id="80" name="rc80"/>
            <p:cNvSpPr/>
            <p:nvPr/>
          </p:nvSpPr>
          <p:spPr>
            <a:xfrm>
              <a:off x="5396033" y="3674865"/>
              <a:ext cx="203168" cy="115461"/>
            </a:xfrm>
            <a:prstGeom prst="rect">
              <a:avLst/>
            </a:prstGeom>
            <a:solidFill>
              <a:srgbClr val="1CABE2">
                <a:alpha val="100000"/>
              </a:srgbClr>
            </a:solidFill>
          </p:spPr>
          <p:txBody>
            <a:bodyPr/>
            <a:lstStyle/>
            <a:p/>
          </p:txBody>
        </p:sp>
        <p:sp>
          <p:nvSpPr>
            <p:cNvPr id="81" name="rc81"/>
            <p:cNvSpPr/>
            <p:nvPr/>
          </p:nvSpPr>
          <p:spPr>
            <a:xfrm>
              <a:off x="5621775" y="3777425"/>
              <a:ext cx="203168" cy="1023176"/>
            </a:xfrm>
            <a:prstGeom prst="rect">
              <a:avLst/>
            </a:prstGeom>
            <a:solidFill>
              <a:srgbClr val="80BD41">
                <a:alpha val="100000"/>
              </a:srgbClr>
            </a:solidFill>
          </p:spPr>
          <p:txBody>
            <a:bodyPr/>
            <a:lstStyle/>
            <a:p/>
          </p:txBody>
        </p:sp>
        <p:sp>
          <p:nvSpPr>
            <p:cNvPr id="82" name="rc82"/>
            <p:cNvSpPr/>
            <p:nvPr/>
          </p:nvSpPr>
          <p:spPr>
            <a:xfrm>
              <a:off x="5621775" y="3338921"/>
              <a:ext cx="203168" cy="336186"/>
            </a:xfrm>
            <a:prstGeom prst="rect">
              <a:avLst/>
            </a:prstGeom>
            <a:solidFill>
              <a:srgbClr val="0058AB">
                <a:alpha val="100000"/>
              </a:srgbClr>
            </a:solidFill>
          </p:spPr>
          <p:txBody>
            <a:bodyPr/>
            <a:lstStyle/>
            <a:p/>
          </p:txBody>
        </p:sp>
        <p:sp>
          <p:nvSpPr>
            <p:cNvPr id="83" name="rc83"/>
            <p:cNvSpPr/>
            <p:nvPr/>
          </p:nvSpPr>
          <p:spPr>
            <a:xfrm>
              <a:off x="5621775" y="3675107"/>
              <a:ext cx="203168" cy="102317"/>
            </a:xfrm>
            <a:prstGeom prst="rect">
              <a:avLst/>
            </a:prstGeom>
            <a:solidFill>
              <a:srgbClr val="1CABE2">
                <a:alpha val="100000"/>
              </a:srgbClr>
            </a:solidFill>
          </p:spPr>
          <p:txBody>
            <a:bodyPr/>
            <a:lstStyle/>
            <a:p/>
          </p:txBody>
        </p:sp>
        <p:sp>
          <p:nvSpPr>
            <p:cNvPr id="84" name="rc84"/>
            <p:cNvSpPr/>
            <p:nvPr/>
          </p:nvSpPr>
          <p:spPr>
            <a:xfrm>
              <a:off x="5847518" y="3875654"/>
              <a:ext cx="203168" cy="924947"/>
            </a:xfrm>
            <a:prstGeom prst="rect">
              <a:avLst/>
            </a:prstGeom>
            <a:solidFill>
              <a:srgbClr val="80BD41">
                <a:alpha val="100000"/>
              </a:srgbClr>
            </a:solidFill>
          </p:spPr>
          <p:txBody>
            <a:bodyPr/>
            <a:lstStyle/>
            <a:p/>
          </p:txBody>
        </p:sp>
        <p:sp>
          <p:nvSpPr>
            <p:cNvPr id="85" name="rc85"/>
            <p:cNvSpPr/>
            <p:nvPr/>
          </p:nvSpPr>
          <p:spPr>
            <a:xfrm>
              <a:off x="5847518" y="3332414"/>
              <a:ext cx="203168" cy="455143"/>
            </a:xfrm>
            <a:prstGeom prst="rect">
              <a:avLst/>
            </a:prstGeom>
            <a:solidFill>
              <a:srgbClr val="0058AB">
                <a:alpha val="100000"/>
              </a:srgbClr>
            </a:solidFill>
          </p:spPr>
          <p:txBody>
            <a:bodyPr/>
            <a:lstStyle/>
            <a:p/>
          </p:txBody>
        </p:sp>
        <p:sp>
          <p:nvSpPr>
            <p:cNvPr id="86" name="rc86"/>
            <p:cNvSpPr/>
            <p:nvPr/>
          </p:nvSpPr>
          <p:spPr>
            <a:xfrm>
              <a:off x="5847518" y="3787558"/>
              <a:ext cx="203168" cy="88096"/>
            </a:xfrm>
            <a:prstGeom prst="rect">
              <a:avLst/>
            </a:prstGeom>
            <a:solidFill>
              <a:srgbClr val="1CABE2">
                <a:alpha val="100000"/>
              </a:srgbClr>
            </a:solidFill>
          </p:spPr>
          <p:txBody>
            <a:bodyPr/>
            <a:lstStyle/>
            <a:p/>
          </p:txBody>
        </p:sp>
        <p:sp>
          <p:nvSpPr>
            <p:cNvPr id="87" name="rc87"/>
            <p:cNvSpPr/>
            <p:nvPr/>
          </p:nvSpPr>
          <p:spPr>
            <a:xfrm>
              <a:off x="6073260" y="3695856"/>
              <a:ext cx="203168" cy="1104744"/>
            </a:xfrm>
            <a:prstGeom prst="rect">
              <a:avLst/>
            </a:prstGeom>
            <a:solidFill>
              <a:srgbClr val="80BD41">
                <a:alpha val="100000"/>
              </a:srgbClr>
            </a:solidFill>
          </p:spPr>
          <p:txBody>
            <a:bodyPr/>
            <a:lstStyle/>
            <a:p/>
          </p:txBody>
        </p:sp>
        <p:sp>
          <p:nvSpPr>
            <p:cNvPr id="88" name="rc88"/>
            <p:cNvSpPr/>
            <p:nvPr/>
          </p:nvSpPr>
          <p:spPr>
            <a:xfrm>
              <a:off x="6073260" y="3327601"/>
              <a:ext cx="203168" cy="353528"/>
            </a:xfrm>
            <a:prstGeom prst="rect">
              <a:avLst/>
            </a:prstGeom>
            <a:solidFill>
              <a:srgbClr val="0058AB">
                <a:alpha val="100000"/>
              </a:srgbClr>
            </a:solidFill>
          </p:spPr>
          <p:txBody>
            <a:bodyPr/>
            <a:lstStyle/>
            <a:p/>
          </p:txBody>
        </p:sp>
        <p:sp>
          <p:nvSpPr>
            <p:cNvPr id="89" name="rc89"/>
            <p:cNvSpPr/>
            <p:nvPr/>
          </p:nvSpPr>
          <p:spPr>
            <a:xfrm>
              <a:off x="6073260" y="3681130"/>
              <a:ext cx="203168" cy="14726"/>
            </a:xfrm>
            <a:prstGeom prst="rect">
              <a:avLst/>
            </a:prstGeom>
            <a:solidFill>
              <a:srgbClr val="1CABE2">
                <a:alpha val="100000"/>
              </a:srgbClr>
            </a:solidFill>
          </p:spPr>
          <p:txBody>
            <a:bodyPr/>
            <a:lstStyle/>
            <a:p/>
          </p:txBody>
        </p:sp>
        <p:sp>
          <p:nvSpPr>
            <p:cNvPr id="90" name="rc90"/>
            <p:cNvSpPr/>
            <p:nvPr/>
          </p:nvSpPr>
          <p:spPr>
            <a:xfrm>
              <a:off x="6299002" y="3915966"/>
              <a:ext cx="203168" cy="884635"/>
            </a:xfrm>
            <a:prstGeom prst="rect">
              <a:avLst/>
            </a:prstGeom>
            <a:solidFill>
              <a:srgbClr val="80BD41">
                <a:alpha val="100000"/>
              </a:srgbClr>
            </a:solidFill>
          </p:spPr>
          <p:txBody>
            <a:bodyPr/>
            <a:lstStyle/>
            <a:p/>
          </p:txBody>
        </p:sp>
        <p:sp>
          <p:nvSpPr>
            <p:cNvPr id="91" name="rc91"/>
            <p:cNvSpPr/>
            <p:nvPr/>
          </p:nvSpPr>
          <p:spPr>
            <a:xfrm>
              <a:off x="6299002" y="3326216"/>
              <a:ext cx="203168" cy="516028"/>
            </a:xfrm>
            <a:prstGeom prst="rect">
              <a:avLst/>
            </a:prstGeom>
            <a:solidFill>
              <a:srgbClr val="0058AB">
                <a:alpha val="100000"/>
              </a:srgbClr>
            </a:solidFill>
          </p:spPr>
          <p:txBody>
            <a:bodyPr/>
            <a:lstStyle/>
            <a:p/>
          </p:txBody>
        </p:sp>
        <p:sp>
          <p:nvSpPr>
            <p:cNvPr id="92" name="rc92"/>
            <p:cNvSpPr/>
            <p:nvPr/>
          </p:nvSpPr>
          <p:spPr>
            <a:xfrm>
              <a:off x="6299002" y="3842244"/>
              <a:ext cx="203168" cy="73721"/>
            </a:xfrm>
            <a:prstGeom prst="rect">
              <a:avLst/>
            </a:prstGeom>
            <a:solidFill>
              <a:srgbClr val="1CABE2">
                <a:alpha val="100000"/>
              </a:srgbClr>
            </a:solidFill>
          </p:spPr>
          <p:txBody>
            <a:bodyPr/>
            <a:lstStyle/>
            <a:p/>
          </p:txBody>
        </p:sp>
        <p:sp>
          <p:nvSpPr>
            <p:cNvPr id="93" name="rc93"/>
            <p:cNvSpPr/>
            <p:nvPr/>
          </p:nvSpPr>
          <p:spPr>
            <a:xfrm>
              <a:off x="6524745" y="3768435"/>
              <a:ext cx="203168" cy="1032166"/>
            </a:xfrm>
            <a:prstGeom prst="rect">
              <a:avLst/>
            </a:prstGeom>
            <a:solidFill>
              <a:srgbClr val="80BD41">
                <a:alpha val="100000"/>
              </a:srgbClr>
            </a:solidFill>
          </p:spPr>
          <p:txBody>
            <a:bodyPr/>
            <a:lstStyle/>
            <a:p/>
          </p:txBody>
        </p:sp>
        <p:sp>
          <p:nvSpPr>
            <p:cNvPr id="94" name="rc94"/>
            <p:cNvSpPr/>
            <p:nvPr/>
          </p:nvSpPr>
          <p:spPr>
            <a:xfrm>
              <a:off x="6524745" y="3326084"/>
              <a:ext cx="203168" cy="398126"/>
            </a:xfrm>
            <a:prstGeom prst="rect">
              <a:avLst/>
            </a:prstGeom>
            <a:solidFill>
              <a:srgbClr val="0058AB">
                <a:alpha val="100000"/>
              </a:srgbClr>
            </a:solidFill>
          </p:spPr>
          <p:txBody>
            <a:bodyPr/>
            <a:lstStyle/>
            <a:p/>
          </p:txBody>
        </p:sp>
        <p:sp>
          <p:nvSpPr>
            <p:cNvPr id="95" name="rc95"/>
            <p:cNvSpPr/>
            <p:nvPr/>
          </p:nvSpPr>
          <p:spPr>
            <a:xfrm>
              <a:off x="6524745" y="3724211"/>
              <a:ext cx="203168" cy="44224"/>
            </a:xfrm>
            <a:prstGeom prst="rect">
              <a:avLst/>
            </a:prstGeom>
            <a:solidFill>
              <a:srgbClr val="1CABE2">
                <a:alpha val="100000"/>
              </a:srgbClr>
            </a:solidFill>
          </p:spPr>
          <p:txBody>
            <a:bodyPr/>
            <a:lstStyle/>
            <a:p/>
          </p:txBody>
        </p:sp>
        <p:sp>
          <p:nvSpPr>
            <p:cNvPr id="96" name="rc96"/>
            <p:cNvSpPr/>
            <p:nvPr/>
          </p:nvSpPr>
          <p:spPr>
            <a:xfrm>
              <a:off x="6750487" y="3898887"/>
              <a:ext cx="203168" cy="901714"/>
            </a:xfrm>
            <a:prstGeom prst="rect">
              <a:avLst/>
            </a:prstGeom>
            <a:solidFill>
              <a:srgbClr val="80BD41">
                <a:alpha val="100000"/>
              </a:srgbClr>
            </a:solidFill>
          </p:spPr>
          <p:txBody>
            <a:bodyPr/>
            <a:lstStyle/>
            <a:p/>
          </p:txBody>
        </p:sp>
        <p:sp>
          <p:nvSpPr>
            <p:cNvPr id="97" name="rc97"/>
            <p:cNvSpPr/>
            <p:nvPr/>
          </p:nvSpPr>
          <p:spPr>
            <a:xfrm>
              <a:off x="6750487" y="3322370"/>
              <a:ext cx="203168" cy="561724"/>
            </a:xfrm>
            <a:prstGeom prst="rect">
              <a:avLst/>
            </a:prstGeom>
            <a:solidFill>
              <a:srgbClr val="0058AB">
                <a:alpha val="100000"/>
              </a:srgbClr>
            </a:solidFill>
          </p:spPr>
          <p:txBody>
            <a:bodyPr/>
            <a:lstStyle/>
            <a:p/>
          </p:txBody>
        </p:sp>
        <p:sp>
          <p:nvSpPr>
            <p:cNvPr id="98" name="rc98"/>
            <p:cNvSpPr/>
            <p:nvPr/>
          </p:nvSpPr>
          <p:spPr>
            <a:xfrm>
              <a:off x="6750487" y="3884094"/>
              <a:ext cx="203168" cy="14792"/>
            </a:xfrm>
            <a:prstGeom prst="rect">
              <a:avLst/>
            </a:prstGeom>
            <a:solidFill>
              <a:srgbClr val="1CABE2">
                <a:alpha val="100000"/>
              </a:srgbClr>
            </a:solidFill>
          </p:spPr>
          <p:txBody>
            <a:bodyPr/>
            <a:lstStyle/>
            <a:p/>
          </p:txBody>
        </p:sp>
        <p:sp>
          <p:nvSpPr>
            <p:cNvPr id="99" name="rc99"/>
            <p:cNvSpPr/>
            <p:nvPr/>
          </p:nvSpPr>
          <p:spPr>
            <a:xfrm>
              <a:off x="6976229" y="3880600"/>
              <a:ext cx="203168" cy="920001"/>
            </a:xfrm>
            <a:prstGeom prst="rect">
              <a:avLst/>
            </a:prstGeom>
            <a:solidFill>
              <a:srgbClr val="80BD41">
                <a:alpha val="100000"/>
              </a:srgbClr>
            </a:solidFill>
          </p:spPr>
          <p:txBody>
            <a:bodyPr/>
            <a:lstStyle/>
            <a:p/>
          </p:txBody>
        </p:sp>
        <p:sp>
          <p:nvSpPr>
            <p:cNvPr id="100" name="rc100"/>
            <p:cNvSpPr/>
            <p:nvPr/>
          </p:nvSpPr>
          <p:spPr>
            <a:xfrm>
              <a:off x="6976229" y="3316721"/>
              <a:ext cx="203168" cy="519347"/>
            </a:xfrm>
            <a:prstGeom prst="rect">
              <a:avLst/>
            </a:prstGeom>
            <a:solidFill>
              <a:srgbClr val="0058AB">
                <a:alpha val="100000"/>
              </a:srgbClr>
            </a:solidFill>
          </p:spPr>
          <p:txBody>
            <a:bodyPr/>
            <a:lstStyle/>
            <a:p/>
          </p:txBody>
        </p:sp>
        <p:sp>
          <p:nvSpPr>
            <p:cNvPr id="101" name="rc101"/>
            <p:cNvSpPr/>
            <p:nvPr/>
          </p:nvSpPr>
          <p:spPr>
            <a:xfrm>
              <a:off x="6976229" y="3836068"/>
              <a:ext cx="203168" cy="44531"/>
            </a:xfrm>
            <a:prstGeom prst="rect">
              <a:avLst/>
            </a:prstGeom>
            <a:solidFill>
              <a:srgbClr val="1CABE2">
                <a:alpha val="100000"/>
              </a:srgbClr>
            </a:solidFill>
          </p:spPr>
          <p:txBody>
            <a:bodyPr/>
            <a:lstStyle/>
            <a:p/>
          </p:txBody>
        </p:sp>
        <p:sp>
          <p:nvSpPr>
            <p:cNvPr id="102" name="rc102"/>
            <p:cNvSpPr/>
            <p:nvPr/>
          </p:nvSpPr>
          <p:spPr>
            <a:xfrm>
              <a:off x="7201972" y="3307533"/>
              <a:ext cx="203168" cy="414453"/>
            </a:xfrm>
            <a:prstGeom prst="rect">
              <a:avLst/>
            </a:prstGeom>
            <a:solidFill>
              <a:srgbClr val="F26A21">
                <a:alpha val="100000"/>
              </a:srgbClr>
            </a:solidFill>
          </p:spPr>
          <p:txBody>
            <a:bodyPr/>
            <a:lstStyle/>
            <a:p/>
          </p:txBody>
        </p:sp>
        <p:sp>
          <p:nvSpPr>
            <p:cNvPr id="103" name="rc103"/>
            <p:cNvSpPr/>
            <p:nvPr/>
          </p:nvSpPr>
          <p:spPr>
            <a:xfrm>
              <a:off x="7201972" y="3721987"/>
              <a:ext cx="203168" cy="1078614"/>
            </a:xfrm>
            <a:prstGeom prst="rect">
              <a:avLst/>
            </a:prstGeom>
            <a:solidFill>
              <a:srgbClr val="FFC20E">
                <a:alpha val="100000"/>
              </a:srgbClr>
            </a:solidFill>
          </p:spPr>
          <p:txBody>
            <a:bodyPr/>
            <a:lstStyle/>
            <a:p/>
          </p:txBody>
        </p:sp>
        <p:sp>
          <p:nvSpPr>
            <p:cNvPr id="104" name="rc104"/>
            <p:cNvSpPr/>
            <p:nvPr/>
          </p:nvSpPr>
          <p:spPr>
            <a:xfrm>
              <a:off x="7427714" y="3301686"/>
              <a:ext cx="203168" cy="330746"/>
            </a:xfrm>
            <a:prstGeom prst="rect">
              <a:avLst/>
            </a:prstGeom>
            <a:solidFill>
              <a:srgbClr val="F26A21">
                <a:alpha val="100000"/>
              </a:srgbClr>
            </a:solidFill>
          </p:spPr>
          <p:txBody>
            <a:bodyPr/>
            <a:lstStyle/>
            <a:p/>
          </p:txBody>
        </p:sp>
        <p:sp>
          <p:nvSpPr>
            <p:cNvPr id="105" name="rc105"/>
            <p:cNvSpPr/>
            <p:nvPr/>
          </p:nvSpPr>
          <p:spPr>
            <a:xfrm>
              <a:off x="7427714" y="3632432"/>
              <a:ext cx="203168" cy="1168168"/>
            </a:xfrm>
            <a:prstGeom prst="rect">
              <a:avLst/>
            </a:prstGeom>
            <a:solidFill>
              <a:srgbClr val="FFC20E">
                <a:alpha val="100000"/>
              </a:srgbClr>
            </a:solidFill>
          </p:spPr>
          <p:txBody>
            <a:bodyPr/>
            <a:lstStyle/>
            <a:p/>
          </p:txBody>
        </p:sp>
        <p:sp>
          <p:nvSpPr>
            <p:cNvPr id="106" name="rc106"/>
            <p:cNvSpPr/>
            <p:nvPr/>
          </p:nvSpPr>
          <p:spPr>
            <a:xfrm>
              <a:off x="7653457" y="3291443"/>
              <a:ext cx="203168" cy="263944"/>
            </a:xfrm>
            <a:prstGeom prst="rect">
              <a:avLst/>
            </a:prstGeom>
            <a:solidFill>
              <a:srgbClr val="F26A21">
                <a:alpha val="100000"/>
              </a:srgbClr>
            </a:solidFill>
          </p:spPr>
          <p:txBody>
            <a:bodyPr/>
            <a:lstStyle/>
            <a:p/>
          </p:txBody>
        </p:sp>
        <p:sp>
          <p:nvSpPr>
            <p:cNvPr id="107" name="rc107"/>
            <p:cNvSpPr/>
            <p:nvPr/>
          </p:nvSpPr>
          <p:spPr>
            <a:xfrm>
              <a:off x="7653457" y="3555388"/>
              <a:ext cx="203168" cy="1245212"/>
            </a:xfrm>
            <a:prstGeom prst="rect">
              <a:avLst/>
            </a:prstGeom>
            <a:solidFill>
              <a:srgbClr val="FFC20E">
                <a:alpha val="100000"/>
              </a:srgbClr>
            </a:solidFill>
          </p:spPr>
          <p:txBody>
            <a:bodyPr/>
            <a:lstStyle/>
            <a:p/>
          </p:txBody>
        </p:sp>
        <p:sp>
          <p:nvSpPr>
            <p:cNvPr id="108" name="rc108"/>
            <p:cNvSpPr/>
            <p:nvPr/>
          </p:nvSpPr>
          <p:spPr>
            <a:xfrm>
              <a:off x="7879199" y="3276057"/>
              <a:ext cx="203168" cy="210635"/>
            </a:xfrm>
            <a:prstGeom prst="rect">
              <a:avLst/>
            </a:prstGeom>
            <a:solidFill>
              <a:srgbClr val="F26A21">
                <a:alpha val="100000"/>
              </a:srgbClr>
            </a:solidFill>
          </p:spPr>
          <p:txBody>
            <a:bodyPr/>
            <a:lstStyle/>
            <a:p/>
          </p:txBody>
        </p:sp>
        <p:sp>
          <p:nvSpPr>
            <p:cNvPr id="109" name="rc109"/>
            <p:cNvSpPr/>
            <p:nvPr/>
          </p:nvSpPr>
          <p:spPr>
            <a:xfrm>
              <a:off x="7879199" y="3486693"/>
              <a:ext cx="203168" cy="1313908"/>
            </a:xfrm>
            <a:prstGeom prst="rect">
              <a:avLst/>
            </a:prstGeom>
            <a:solidFill>
              <a:srgbClr val="FFC20E">
                <a:alpha val="100000"/>
              </a:srgbClr>
            </a:solidFill>
          </p:spPr>
          <p:txBody>
            <a:bodyPr/>
            <a:lstStyle/>
            <a:p/>
          </p:txBody>
        </p:sp>
        <p:sp>
          <p:nvSpPr>
            <p:cNvPr id="110" name="rc110"/>
            <p:cNvSpPr/>
            <p:nvPr/>
          </p:nvSpPr>
          <p:spPr>
            <a:xfrm>
              <a:off x="8104941" y="3259880"/>
              <a:ext cx="203168" cy="168093"/>
            </a:xfrm>
            <a:prstGeom prst="rect">
              <a:avLst/>
            </a:prstGeom>
            <a:solidFill>
              <a:srgbClr val="F26A21">
                <a:alpha val="100000"/>
              </a:srgbClr>
            </a:solidFill>
          </p:spPr>
          <p:txBody>
            <a:bodyPr/>
            <a:lstStyle/>
            <a:p/>
          </p:txBody>
        </p:sp>
        <p:sp>
          <p:nvSpPr>
            <p:cNvPr id="111" name="rc111"/>
            <p:cNvSpPr/>
            <p:nvPr/>
          </p:nvSpPr>
          <p:spPr>
            <a:xfrm>
              <a:off x="8104941" y="3427973"/>
              <a:ext cx="203168" cy="1372627"/>
            </a:xfrm>
            <a:prstGeom prst="rect">
              <a:avLst/>
            </a:prstGeom>
            <a:solidFill>
              <a:srgbClr val="FFC20E">
                <a:alpha val="100000"/>
              </a:srgbClr>
            </a:solidFill>
          </p:spPr>
          <p:txBody>
            <a:bodyPr/>
            <a:lstStyle/>
            <a:p/>
          </p:txBody>
        </p:sp>
        <p:sp>
          <p:nvSpPr>
            <p:cNvPr id="112" name="pl112"/>
            <p:cNvSpPr/>
            <p:nvPr/>
          </p:nvSpPr>
          <p:spPr>
            <a:xfrm>
              <a:off x="1434255" y="2412229"/>
              <a:ext cx="5643558" cy="686313"/>
            </a:xfrm>
            <a:custGeom>
              <a:avLst/>
              <a:pathLst>
                <a:path w="5643558" h="686313">
                  <a:moveTo>
                    <a:pt x="0" y="494146"/>
                  </a:moveTo>
                  <a:lnTo>
                    <a:pt x="225742" y="494146"/>
                  </a:lnTo>
                  <a:lnTo>
                    <a:pt x="451484" y="494146"/>
                  </a:lnTo>
                  <a:lnTo>
                    <a:pt x="677227" y="494146"/>
                  </a:lnTo>
                  <a:lnTo>
                    <a:pt x="902969" y="494146"/>
                  </a:lnTo>
                  <a:lnTo>
                    <a:pt x="1128711" y="494146"/>
                  </a:lnTo>
                  <a:lnTo>
                    <a:pt x="1354454" y="494146"/>
                  </a:lnTo>
                  <a:lnTo>
                    <a:pt x="1580196" y="164715"/>
                  </a:lnTo>
                  <a:lnTo>
                    <a:pt x="1805938" y="54905"/>
                  </a:lnTo>
                  <a:lnTo>
                    <a:pt x="2031681" y="164715"/>
                  </a:lnTo>
                  <a:lnTo>
                    <a:pt x="2257423" y="137262"/>
                  </a:lnTo>
                  <a:lnTo>
                    <a:pt x="2483165" y="137262"/>
                  </a:lnTo>
                  <a:lnTo>
                    <a:pt x="2708908" y="27452"/>
                  </a:lnTo>
                  <a:lnTo>
                    <a:pt x="2934650" y="192167"/>
                  </a:lnTo>
                  <a:lnTo>
                    <a:pt x="3160393" y="274525"/>
                  </a:lnTo>
                  <a:lnTo>
                    <a:pt x="3386135" y="0"/>
                  </a:lnTo>
                  <a:lnTo>
                    <a:pt x="3611877" y="109810"/>
                  </a:lnTo>
                  <a:lnTo>
                    <a:pt x="3837620" y="164715"/>
                  </a:lnTo>
                  <a:lnTo>
                    <a:pt x="4063362" y="247073"/>
                  </a:lnTo>
                  <a:lnTo>
                    <a:pt x="4289104" y="274525"/>
                  </a:lnTo>
                  <a:lnTo>
                    <a:pt x="4514847" y="494146"/>
                  </a:lnTo>
                  <a:lnTo>
                    <a:pt x="4740589" y="301978"/>
                  </a:lnTo>
                  <a:lnTo>
                    <a:pt x="4966331" y="603956"/>
                  </a:lnTo>
                  <a:lnTo>
                    <a:pt x="5192074" y="384335"/>
                  </a:lnTo>
                  <a:lnTo>
                    <a:pt x="5417816" y="686313"/>
                  </a:lnTo>
                  <a:lnTo>
                    <a:pt x="5643558" y="603956"/>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549491"/>
              <a:ext cx="5643558" cy="1015744"/>
            </a:xfrm>
            <a:custGeom>
              <a:avLst/>
              <a:pathLst>
                <a:path w="5643558" h="1015744">
                  <a:moveTo>
                    <a:pt x="0" y="1015744"/>
                  </a:moveTo>
                  <a:lnTo>
                    <a:pt x="225742" y="1015744"/>
                  </a:lnTo>
                  <a:lnTo>
                    <a:pt x="451484" y="1015744"/>
                  </a:lnTo>
                  <a:lnTo>
                    <a:pt x="677227" y="1015744"/>
                  </a:lnTo>
                  <a:lnTo>
                    <a:pt x="902969" y="1015744"/>
                  </a:lnTo>
                  <a:lnTo>
                    <a:pt x="1128711" y="1015744"/>
                  </a:lnTo>
                  <a:lnTo>
                    <a:pt x="1354454" y="1015744"/>
                  </a:lnTo>
                  <a:lnTo>
                    <a:pt x="1580196" y="27452"/>
                  </a:lnTo>
                  <a:lnTo>
                    <a:pt x="1805938" y="0"/>
                  </a:lnTo>
                  <a:lnTo>
                    <a:pt x="2031681" y="164715"/>
                  </a:lnTo>
                  <a:lnTo>
                    <a:pt x="2257423" y="411788"/>
                  </a:lnTo>
                  <a:lnTo>
                    <a:pt x="2483165" y="192167"/>
                  </a:lnTo>
                  <a:lnTo>
                    <a:pt x="2708908" y="0"/>
                  </a:lnTo>
                  <a:lnTo>
                    <a:pt x="2934650" y="82357"/>
                  </a:lnTo>
                  <a:lnTo>
                    <a:pt x="3160393" y="329430"/>
                  </a:lnTo>
                  <a:lnTo>
                    <a:pt x="3386135" y="54905"/>
                  </a:lnTo>
                  <a:lnTo>
                    <a:pt x="3611877" y="192167"/>
                  </a:lnTo>
                  <a:lnTo>
                    <a:pt x="3837620" y="192167"/>
                  </a:lnTo>
                  <a:lnTo>
                    <a:pt x="4063362" y="329430"/>
                  </a:lnTo>
                  <a:lnTo>
                    <a:pt x="4289104" y="329430"/>
                  </a:lnTo>
                  <a:lnTo>
                    <a:pt x="4514847" y="521598"/>
                  </a:lnTo>
                  <a:lnTo>
                    <a:pt x="4740589" y="192167"/>
                  </a:lnTo>
                  <a:lnTo>
                    <a:pt x="4966331" y="603956"/>
                  </a:lnTo>
                  <a:lnTo>
                    <a:pt x="5192074" y="329430"/>
                  </a:lnTo>
                  <a:lnTo>
                    <a:pt x="5417816" y="576503"/>
                  </a:lnTo>
                  <a:lnTo>
                    <a:pt x="5643558" y="549051"/>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2702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5" name="tx115"/>
            <p:cNvSpPr/>
            <p:nvPr/>
          </p:nvSpPr>
          <p:spPr>
            <a:xfrm>
              <a:off x="2494638" y="2702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6" name="tx116"/>
            <p:cNvSpPr/>
            <p:nvPr/>
          </p:nvSpPr>
          <p:spPr>
            <a:xfrm>
              <a:off x="3623350" y="23453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17" name="tx117"/>
            <p:cNvSpPr/>
            <p:nvPr/>
          </p:nvSpPr>
          <p:spPr>
            <a:xfrm>
              <a:off x="4752062" y="220809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5655031" y="248562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19" name="tx119"/>
            <p:cNvSpPr/>
            <p:nvPr/>
          </p:nvSpPr>
          <p:spPr>
            <a:xfrm>
              <a:off x="5880773" y="2702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20" name="tx120"/>
            <p:cNvSpPr/>
            <p:nvPr/>
          </p:nvSpPr>
          <p:spPr>
            <a:xfrm>
              <a:off x="6106516" y="25100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1" name="tx121"/>
            <p:cNvSpPr/>
            <p:nvPr/>
          </p:nvSpPr>
          <p:spPr>
            <a:xfrm>
              <a:off x="6332258" y="28120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2" name="tx122"/>
            <p:cNvSpPr/>
            <p:nvPr/>
          </p:nvSpPr>
          <p:spPr>
            <a:xfrm>
              <a:off x="6558000" y="259237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3" name="tx123"/>
            <p:cNvSpPr/>
            <p:nvPr/>
          </p:nvSpPr>
          <p:spPr>
            <a:xfrm>
              <a:off x="6783743" y="289440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62</a:t>
              </a:r>
            </a:p>
          </p:txBody>
        </p:sp>
        <p:sp>
          <p:nvSpPr>
            <p:cNvPr id="124" name="tx124"/>
            <p:cNvSpPr/>
            <p:nvPr/>
          </p:nvSpPr>
          <p:spPr>
            <a:xfrm>
              <a:off x="7009485" y="28120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5" name="tx125"/>
            <p:cNvSpPr/>
            <p:nvPr/>
          </p:nvSpPr>
          <p:spPr>
            <a:xfrm>
              <a:off x="1365926" y="3634092"/>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6" name="tx126"/>
            <p:cNvSpPr/>
            <p:nvPr/>
          </p:nvSpPr>
          <p:spPr>
            <a:xfrm>
              <a:off x="2494638" y="3634092"/>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7" name="tx127"/>
            <p:cNvSpPr/>
            <p:nvPr/>
          </p:nvSpPr>
          <p:spPr>
            <a:xfrm>
              <a:off x="3623350" y="30297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28" name="tx128"/>
            <p:cNvSpPr/>
            <p:nvPr/>
          </p:nvSpPr>
          <p:spPr>
            <a:xfrm>
              <a:off x="4752062" y="26728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5655031" y="29474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0" name="tx130"/>
            <p:cNvSpPr/>
            <p:nvPr/>
          </p:nvSpPr>
          <p:spPr>
            <a:xfrm>
              <a:off x="5880773" y="313952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1" name="tx131"/>
            <p:cNvSpPr/>
            <p:nvPr/>
          </p:nvSpPr>
          <p:spPr>
            <a:xfrm>
              <a:off x="6106516" y="281165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2" name="tx132"/>
            <p:cNvSpPr/>
            <p:nvPr/>
          </p:nvSpPr>
          <p:spPr>
            <a:xfrm>
              <a:off x="6332258" y="32219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3" name="tx133"/>
            <p:cNvSpPr/>
            <p:nvPr/>
          </p:nvSpPr>
          <p:spPr>
            <a:xfrm>
              <a:off x="6558000" y="29474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783743" y="31944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5" name="tx135"/>
            <p:cNvSpPr/>
            <p:nvPr/>
          </p:nvSpPr>
          <p:spPr>
            <a:xfrm>
              <a:off x="7009485" y="31670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6" name="tx136"/>
            <p:cNvSpPr/>
            <p:nvPr/>
          </p:nvSpPr>
          <p:spPr>
            <a:xfrm>
              <a:off x="857700"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6441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8" name="tx138"/>
            <p:cNvSpPr/>
            <p:nvPr/>
          </p:nvSpPr>
          <p:spPr>
            <a:xfrm>
              <a:off x="508103" y="254515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0625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43496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6367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9238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849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9535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4684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7258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98299"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2407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9" name="tx159"/>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0" name="rc160"/>
            <p:cNvSpPr/>
            <p:nvPr/>
          </p:nvSpPr>
          <p:spPr>
            <a:xfrm>
              <a:off x="1304261" y="5643592"/>
              <a:ext cx="201455" cy="201456"/>
            </a:xfrm>
            <a:prstGeom prst="rect">
              <a:avLst/>
            </a:prstGeom>
            <a:solidFill>
              <a:srgbClr val="80BD41">
                <a:alpha val="100000"/>
              </a:srgbClr>
            </a:solidFill>
          </p:spPr>
          <p:txBody>
            <a:bodyPr/>
            <a:lstStyle/>
            <a:p/>
          </p:txBody>
        </p:sp>
        <p:sp>
          <p:nvSpPr>
            <p:cNvPr id="161" name="rc161"/>
            <p:cNvSpPr/>
            <p:nvPr/>
          </p:nvSpPr>
          <p:spPr>
            <a:xfrm>
              <a:off x="3277835" y="5643592"/>
              <a:ext cx="201456" cy="201456"/>
            </a:xfrm>
            <a:prstGeom prst="rect">
              <a:avLst/>
            </a:prstGeom>
            <a:solidFill>
              <a:srgbClr val="1CABE2">
                <a:alpha val="100000"/>
              </a:srgbClr>
            </a:solidFill>
          </p:spPr>
          <p:txBody>
            <a:bodyPr/>
            <a:lstStyle/>
            <a:p/>
          </p:txBody>
        </p:sp>
        <p:sp>
          <p:nvSpPr>
            <p:cNvPr id="162" name="rc162"/>
            <p:cNvSpPr/>
            <p:nvPr/>
          </p:nvSpPr>
          <p:spPr>
            <a:xfrm>
              <a:off x="4335174" y="5643592"/>
              <a:ext cx="201456" cy="201456"/>
            </a:xfrm>
            <a:prstGeom prst="rect">
              <a:avLst/>
            </a:prstGeom>
            <a:solidFill>
              <a:srgbClr val="0058AB">
                <a:alpha val="100000"/>
              </a:srgbClr>
            </a:solidFill>
          </p:spPr>
          <p:txBody>
            <a:bodyPr/>
            <a:lstStyle/>
            <a:p/>
          </p:txBody>
        </p:sp>
        <p:sp>
          <p:nvSpPr>
            <p:cNvPr id="163" name="rc163"/>
            <p:cNvSpPr/>
            <p:nvPr/>
          </p:nvSpPr>
          <p:spPr>
            <a:xfrm>
              <a:off x="5322799" y="5643592"/>
              <a:ext cx="201456" cy="201456"/>
            </a:xfrm>
            <a:prstGeom prst="rect">
              <a:avLst/>
            </a:prstGeom>
            <a:solidFill>
              <a:srgbClr val="FFC20E">
                <a:alpha val="100000"/>
              </a:srgbClr>
            </a:solidFill>
          </p:spPr>
          <p:txBody>
            <a:bodyPr/>
            <a:lstStyle/>
            <a:p/>
          </p:txBody>
        </p:sp>
        <p:sp>
          <p:nvSpPr>
            <p:cNvPr id="164" name="rc164"/>
            <p:cNvSpPr/>
            <p:nvPr/>
          </p:nvSpPr>
          <p:spPr>
            <a:xfrm>
              <a:off x="7071544" y="5643592"/>
              <a:ext cx="201455" cy="201456"/>
            </a:xfrm>
            <a:prstGeom prst="rect">
              <a:avLst/>
            </a:prstGeom>
            <a:solidFill>
              <a:srgbClr val="F26A21">
                <a:alpha val="100000"/>
              </a:srgbClr>
            </a:solidFill>
          </p:spPr>
          <p:txBody>
            <a:bodyPr/>
            <a:lstStyle/>
            <a:p/>
          </p:txBody>
        </p:sp>
        <p:sp>
          <p:nvSpPr>
            <p:cNvPr id="165" name="tx165"/>
            <p:cNvSpPr/>
            <p:nvPr/>
          </p:nvSpPr>
          <p:spPr>
            <a:xfrm>
              <a:off x="1584306"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6" name="tx166"/>
            <p:cNvSpPr/>
            <p:nvPr/>
          </p:nvSpPr>
          <p:spPr>
            <a:xfrm>
              <a:off x="3557880"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7" name="tx167"/>
            <p:cNvSpPr/>
            <p:nvPr/>
          </p:nvSpPr>
          <p:spPr>
            <a:xfrm>
              <a:off x="4615219"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8" name="tx168"/>
            <p:cNvSpPr/>
            <p:nvPr/>
          </p:nvSpPr>
          <p:spPr>
            <a:xfrm>
              <a:off x="5602844"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9" name="tx169"/>
            <p:cNvSpPr/>
            <p:nvPr/>
          </p:nvSpPr>
          <p:spPr>
            <a:xfrm>
              <a:off x="7351589"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0" name="pl170"/>
            <p:cNvSpPr/>
            <p:nvPr/>
          </p:nvSpPr>
          <p:spPr>
            <a:xfrm>
              <a:off x="3462560"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29660"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3" name="tx173"/>
            <p:cNvSpPr/>
            <p:nvPr/>
          </p:nvSpPr>
          <p:spPr>
            <a:xfrm>
              <a:off x="5144229"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4" name="tx174"/>
            <p:cNvSpPr/>
            <p:nvPr/>
          </p:nvSpPr>
          <p:spPr>
            <a:xfrm>
              <a:off x="983899"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75" name="tx175"/>
            <p:cNvSpPr/>
            <p:nvPr/>
          </p:nvSpPr>
          <p:spPr>
            <a:xfrm>
              <a:off x="983899" y="1511762"/>
              <a:ext cx="62203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Gabon</a:t>
              </a:r>
            </a:p>
          </p:txBody>
        </p:sp>
        <p:sp>
          <p:nvSpPr>
            <p:cNvPr id="176" name="tx176"/>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77" name="tx177"/>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présente le nombre annuel d'enfants devant être vaccinés pour atteindre l'objectif « zéro dose ».
Le Gabon devrait connaître une légère augmentation (&lt; 10 000) du nombre de nourrissons survivants d’ici 2030. Par conséquent, pour atteindre l’objectif « zéro dose » de l’IA2030, il faudra vacciner chaque année un nombre nettement plus élevé (~7,31 %) d’enfants avec le DTP1.</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faudra vacciner un nombre nettement plus élevé d'enfants chaque année pour atteindre l'objectif de l'IA2030, qui consiste à réduire de moitié le nombre d'enfants n'ayant reçu aucune dose d'ici 2030, alors qu'on prévoit une légère augmentation du nombre de nourrissons survivants.</a:t>
            </a:r>
          </a:p>
        </p:txBody>
      </p:sp>
      <p:grpSp xmlns:pic="http://schemas.openxmlformats.org/drawingml/2006/picture">
        <p:nvGrpSpPr>
          <p:cNvPr id="180" name=""/>
          <p:cNvGrpSpPr/>
          <p:nvPr/>
        </p:nvGrpSpPr>
        <p:grpSpPr>
          <a:xfrm>
            <a:off x="292608" y="1051560"/>
            <a:ext cx="8595360" cy="28575"/>
            <a:chOff x="292608" y="1051560"/>
            <a:chExt cx="8595360" cy="28575"/>
          </a:xfrm>
        </p:grpSpPr>
        <p:sp>
          <p:nvSpPr>
            <p:cNvPr id="18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1258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06695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82132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68977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44414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3361048"/>
              <a:ext cx="215906" cy="1574348"/>
            </a:xfrm>
            <a:prstGeom prst="rect">
              <a:avLst/>
            </a:prstGeom>
            <a:solidFill>
              <a:srgbClr val="0058AB">
                <a:alpha val="100000"/>
              </a:srgbClr>
            </a:solidFill>
          </p:spPr>
          <p:txBody>
            <a:bodyPr/>
            <a:lstStyle/>
            <a:p/>
          </p:txBody>
        </p:sp>
        <p:sp>
          <p:nvSpPr>
            <p:cNvPr id="39" name="rc39"/>
            <p:cNvSpPr/>
            <p:nvPr/>
          </p:nvSpPr>
          <p:spPr>
            <a:xfrm>
              <a:off x="1530867" y="3327915"/>
              <a:ext cx="215906" cy="1607482"/>
            </a:xfrm>
            <a:prstGeom prst="rect">
              <a:avLst/>
            </a:prstGeom>
            <a:solidFill>
              <a:srgbClr val="0058AB">
                <a:alpha val="100000"/>
              </a:srgbClr>
            </a:solidFill>
          </p:spPr>
          <p:txBody>
            <a:bodyPr/>
            <a:lstStyle/>
            <a:p/>
          </p:txBody>
        </p:sp>
        <p:sp>
          <p:nvSpPr>
            <p:cNvPr id="40" name="rc40"/>
            <p:cNvSpPr/>
            <p:nvPr/>
          </p:nvSpPr>
          <p:spPr>
            <a:xfrm>
              <a:off x="1770763" y="3290795"/>
              <a:ext cx="215906" cy="1644601"/>
            </a:xfrm>
            <a:prstGeom prst="rect">
              <a:avLst/>
            </a:prstGeom>
            <a:solidFill>
              <a:srgbClr val="0058AB">
                <a:alpha val="100000"/>
              </a:srgbClr>
            </a:solidFill>
          </p:spPr>
          <p:txBody>
            <a:bodyPr/>
            <a:lstStyle/>
            <a:p/>
          </p:txBody>
        </p:sp>
        <p:sp>
          <p:nvSpPr>
            <p:cNvPr id="41" name="rc41"/>
            <p:cNvSpPr/>
            <p:nvPr/>
          </p:nvSpPr>
          <p:spPr>
            <a:xfrm>
              <a:off x="2010660" y="3254672"/>
              <a:ext cx="215906" cy="1680724"/>
            </a:xfrm>
            <a:prstGeom prst="rect">
              <a:avLst/>
            </a:prstGeom>
            <a:solidFill>
              <a:srgbClr val="0058AB">
                <a:alpha val="100000"/>
              </a:srgbClr>
            </a:solidFill>
          </p:spPr>
          <p:txBody>
            <a:bodyPr/>
            <a:lstStyle/>
            <a:p/>
          </p:txBody>
        </p:sp>
        <p:sp>
          <p:nvSpPr>
            <p:cNvPr id="42" name="rc42"/>
            <p:cNvSpPr/>
            <p:nvPr/>
          </p:nvSpPr>
          <p:spPr>
            <a:xfrm>
              <a:off x="2250556" y="3211947"/>
              <a:ext cx="215906" cy="1723449"/>
            </a:xfrm>
            <a:prstGeom prst="rect">
              <a:avLst/>
            </a:prstGeom>
            <a:solidFill>
              <a:srgbClr val="0058AB">
                <a:alpha val="100000"/>
              </a:srgbClr>
            </a:solidFill>
          </p:spPr>
          <p:txBody>
            <a:bodyPr/>
            <a:lstStyle/>
            <a:p/>
          </p:txBody>
        </p:sp>
        <p:sp>
          <p:nvSpPr>
            <p:cNvPr id="43" name="rc43"/>
            <p:cNvSpPr/>
            <p:nvPr/>
          </p:nvSpPr>
          <p:spPr>
            <a:xfrm>
              <a:off x="2490453" y="3163243"/>
              <a:ext cx="215906" cy="1772153"/>
            </a:xfrm>
            <a:prstGeom prst="rect">
              <a:avLst/>
            </a:prstGeom>
            <a:solidFill>
              <a:srgbClr val="0058AB">
                <a:alpha val="100000"/>
              </a:srgbClr>
            </a:solidFill>
          </p:spPr>
          <p:txBody>
            <a:bodyPr/>
            <a:lstStyle/>
            <a:p/>
          </p:txBody>
        </p:sp>
        <p:sp>
          <p:nvSpPr>
            <p:cNvPr id="44" name="rc44"/>
            <p:cNvSpPr/>
            <p:nvPr/>
          </p:nvSpPr>
          <p:spPr>
            <a:xfrm>
              <a:off x="2730349" y="3111176"/>
              <a:ext cx="215906" cy="1824221"/>
            </a:xfrm>
            <a:prstGeom prst="rect">
              <a:avLst/>
            </a:prstGeom>
            <a:solidFill>
              <a:srgbClr val="0058AB">
                <a:alpha val="100000"/>
              </a:srgbClr>
            </a:solidFill>
          </p:spPr>
          <p:txBody>
            <a:bodyPr/>
            <a:lstStyle/>
            <a:p/>
          </p:txBody>
        </p:sp>
        <p:sp>
          <p:nvSpPr>
            <p:cNvPr id="45" name="rc45"/>
            <p:cNvSpPr/>
            <p:nvPr/>
          </p:nvSpPr>
          <p:spPr>
            <a:xfrm>
              <a:off x="2970245" y="3781697"/>
              <a:ext cx="215906" cy="1153700"/>
            </a:xfrm>
            <a:prstGeom prst="rect">
              <a:avLst/>
            </a:prstGeom>
            <a:solidFill>
              <a:srgbClr val="0058AB">
                <a:alpha val="100000"/>
              </a:srgbClr>
            </a:solidFill>
          </p:spPr>
          <p:txBody>
            <a:bodyPr/>
            <a:lstStyle/>
            <a:p/>
          </p:txBody>
        </p:sp>
        <p:sp>
          <p:nvSpPr>
            <p:cNvPr id="46" name="rc46"/>
            <p:cNvSpPr/>
            <p:nvPr/>
          </p:nvSpPr>
          <p:spPr>
            <a:xfrm>
              <a:off x="3210142" y="3992831"/>
              <a:ext cx="215906" cy="942566"/>
            </a:xfrm>
            <a:prstGeom prst="rect">
              <a:avLst/>
            </a:prstGeom>
            <a:solidFill>
              <a:srgbClr val="0058AB">
                <a:alpha val="100000"/>
              </a:srgbClr>
            </a:solidFill>
          </p:spPr>
          <p:txBody>
            <a:bodyPr/>
            <a:lstStyle/>
            <a:p/>
          </p:txBody>
        </p:sp>
        <p:sp>
          <p:nvSpPr>
            <p:cNvPr id="47" name="rc47"/>
            <p:cNvSpPr/>
            <p:nvPr/>
          </p:nvSpPr>
          <p:spPr>
            <a:xfrm>
              <a:off x="3450038" y="3690392"/>
              <a:ext cx="215906" cy="1245004"/>
            </a:xfrm>
            <a:prstGeom prst="rect">
              <a:avLst/>
            </a:prstGeom>
            <a:solidFill>
              <a:srgbClr val="0058AB">
                <a:alpha val="100000"/>
              </a:srgbClr>
            </a:solidFill>
          </p:spPr>
          <p:txBody>
            <a:bodyPr/>
            <a:lstStyle/>
            <a:p/>
          </p:txBody>
        </p:sp>
        <p:sp>
          <p:nvSpPr>
            <p:cNvPr id="48" name="rc48"/>
            <p:cNvSpPr/>
            <p:nvPr/>
          </p:nvSpPr>
          <p:spPr>
            <a:xfrm>
              <a:off x="3689935" y="3707208"/>
              <a:ext cx="215906" cy="1228188"/>
            </a:xfrm>
            <a:prstGeom prst="rect">
              <a:avLst/>
            </a:prstGeom>
            <a:solidFill>
              <a:srgbClr val="0058AB">
                <a:alpha val="100000"/>
              </a:srgbClr>
            </a:solidFill>
          </p:spPr>
          <p:txBody>
            <a:bodyPr/>
            <a:lstStyle/>
            <a:p/>
          </p:txBody>
        </p:sp>
        <p:sp>
          <p:nvSpPr>
            <p:cNvPr id="49" name="rc49"/>
            <p:cNvSpPr/>
            <p:nvPr/>
          </p:nvSpPr>
          <p:spPr>
            <a:xfrm>
              <a:off x="3929831" y="3662241"/>
              <a:ext cx="215906" cy="1273155"/>
            </a:xfrm>
            <a:prstGeom prst="rect">
              <a:avLst/>
            </a:prstGeom>
            <a:solidFill>
              <a:srgbClr val="0058AB">
                <a:alpha val="100000"/>
              </a:srgbClr>
            </a:solidFill>
          </p:spPr>
          <p:txBody>
            <a:bodyPr/>
            <a:lstStyle/>
            <a:p/>
          </p:txBody>
        </p:sp>
        <p:sp>
          <p:nvSpPr>
            <p:cNvPr id="50" name="rc50"/>
            <p:cNvSpPr/>
            <p:nvPr/>
          </p:nvSpPr>
          <p:spPr>
            <a:xfrm>
              <a:off x="4169728" y="3924197"/>
              <a:ext cx="215906" cy="1011200"/>
            </a:xfrm>
            <a:prstGeom prst="rect">
              <a:avLst/>
            </a:prstGeom>
            <a:solidFill>
              <a:srgbClr val="0058AB">
                <a:alpha val="100000"/>
              </a:srgbClr>
            </a:solidFill>
          </p:spPr>
          <p:txBody>
            <a:bodyPr/>
            <a:lstStyle/>
            <a:p/>
          </p:txBody>
        </p:sp>
        <p:sp>
          <p:nvSpPr>
            <p:cNvPr id="51" name="rc51"/>
            <p:cNvSpPr/>
            <p:nvPr/>
          </p:nvSpPr>
          <p:spPr>
            <a:xfrm>
              <a:off x="4409624" y="3463937"/>
              <a:ext cx="215906" cy="1471459"/>
            </a:xfrm>
            <a:prstGeom prst="rect">
              <a:avLst/>
            </a:prstGeom>
            <a:solidFill>
              <a:srgbClr val="0058AB">
                <a:alpha val="100000"/>
              </a:srgbClr>
            </a:solidFill>
          </p:spPr>
          <p:txBody>
            <a:bodyPr/>
            <a:lstStyle/>
            <a:p/>
          </p:txBody>
        </p:sp>
        <p:sp>
          <p:nvSpPr>
            <p:cNvPr id="52" name="rc52"/>
            <p:cNvSpPr/>
            <p:nvPr/>
          </p:nvSpPr>
          <p:spPr>
            <a:xfrm>
              <a:off x="4649521" y="3212943"/>
              <a:ext cx="215906" cy="1722453"/>
            </a:xfrm>
            <a:prstGeom prst="rect">
              <a:avLst/>
            </a:prstGeom>
            <a:solidFill>
              <a:srgbClr val="0058AB">
                <a:alpha val="100000"/>
              </a:srgbClr>
            </a:solidFill>
          </p:spPr>
          <p:txBody>
            <a:bodyPr/>
            <a:lstStyle/>
            <a:p/>
          </p:txBody>
        </p:sp>
        <p:sp>
          <p:nvSpPr>
            <p:cNvPr id="53" name="rc53"/>
            <p:cNvSpPr/>
            <p:nvPr/>
          </p:nvSpPr>
          <p:spPr>
            <a:xfrm>
              <a:off x="4889417" y="3939642"/>
              <a:ext cx="215906" cy="995754"/>
            </a:xfrm>
            <a:prstGeom prst="rect">
              <a:avLst/>
            </a:prstGeom>
            <a:solidFill>
              <a:srgbClr val="0058AB">
                <a:alpha val="100000"/>
              </a:srgbClr>
            </a:solidFill>
          </p:spPr>
          <p:txBody>
            <a:bodyPr/>
            <a:lstStyle/>
            <a:p/>
          </p:txBody>
        </p:sp>
        <p:sp>
          <p:nvSpPr>
            <p:cNvPr id="54" name="rc54"/>
            <p:cNvSpPr/>
            <p:nvPr/>
          </p:nvSpPr>
          <p:spPr>
            <a:xfrm>
              <a:off x="5129313" y="3598590"/>
              <a:ext cx="215906" cy="1336807"/>
            </a:xfrm>
            <a:prstGeom prst="rect">
              <a:avLst/>
            </a:prstGeom>
            <a:solidFill>
              <a:srgbClr val="0058AB">
                <a:alpha val="100000"/>
              </a:srgbClr>
            </a:solidFill>
          </p:spPr>
          <p:txBody>
            <a:bodyPr/>
            <a:lstStyle/>
            <a:p/>
          </p:txBody>
        </p:sp>
        <p:sp>
          <p:nvSpPr>
            <p:cNvPr id="55" name="rc55"/>
            <p:cNvSpPr/>
            <p:nvPr/>
          </p:nvSpPr>
          <p:spPr>
            <a:xfrm>
              <a:off x="5369210" y="3409877"/>
              <a:ext cx="215906" cy="1525519"/>
            </a:xfrm>
            <a:prstGeom prst="rect">
              <a:avLst/>
            </a:prstGeom>
            <a:solidFill>
              <a:srgbClr val="0058AB">
                <a:alpha val="100000"/>
              </a:srgbClr>
            </a:solidFill>
          </p:spPr>
          <p:txBody>
            <a:bodyPr/>
            <a:lstStyle/>
            <a:p/>
          </p:txBody>
        </p:sp>
        <p:sp>
          <p:nvSpPr>
            <p:cNvPr id="56" name="rc56"/>
            <p:cNvSpPr/>
            <p:nvPr/>
          </p:nvSpPr>
          <p:spPr>
            <a:xfrm>
              <a:off x="5609106" y="3135964"/>
              <a:ext cx="215906" cy="1799433"/>
            </a:xfrm>
            <a:prstGeom prst="rect">
              <a:avLst/>
            </a:prstGeom>
            <a:solidFill>
              <a:srgbClr val="0058AB">
                <a:alpha val="100000"/>
              </a:srgbClr>
            </a:solidFill>
          </p:spPr>
          <p:txBody>
            <a:bodyPr/>
            <a:lstStyle/>
            <a:p/>
          </p:txBody>
        </p:sp>
        <p:sp>
          <p:nvSpPr>
            <p:cNvPr id="57" name="rc57"/>
            <p:cNvSpPr/>
            <p:nvPr/>
          </p:nvSpPr>
          <p:spPr>
            <a:xfrm>
              <a:off x="5849003" y="3030210"/>
              <a:ext cx="215906" cy="1905186"/>
            </a:xfrm>
            <a:prstGeom prst="rect">
              <a:avLst/>
            </a:prstGeom>
            <a:solidFill>
              <a:srgbClr val="0058AB">
                <a:alpha val="100000"/>
              </a:srgbClr>
            </a:solidFill>
          </p:spPr>
          <p:txBody>
            <a:bodyPr/>
            <a:lstStyle/>
            <a:p/>
          </p:txBody>
        </p:sp>
        <p:sp>
          <p:nvSpPr>
            <p:cNvPr id="58" name="rc58"/>
            <p:cNvSpPr/>
            <p:nvPr/>
          </p:nvSpPr>
          <p:spPr>
            <a:xfrm>
              <a:off x="6088899" y="2356076"/>
              <a:ext cx="215906" cy="2579320"/>
            </a:xfrm>
            <a:prstGeom prst="rect">
              <a:avLst/>
            </a:prstGeom>
            <a:solidFill>
              <a:srgbClr val="0058AB">
                <a:alpha val="100000"/>
              </a:srgbClr>
            </a:solidFill>
          </p:spPr>
          <p:txBody>
            <a:bodyPr/>
            <a:lstStyle/>
            <a:p/>
          </p:txBody>
        </p:sp>
        <p:sp>
          <p:nvSpPr>
            <p:cNvPr id="59" name="rc59"/>
            <p:cNvSpPr/>
            <p:nvPr/>
          </p:nvSpPr>
          <p:spPr>
            <a:xfrm>
              <a:off x="6328796" y="2931930"/>
              <a:ext cx="215906" cy="2003466"/>
            </a:xfrm>
            <a:prstGeom prst="rect">
              <a:avLst/>
            </a:prstGeom>
            <a:solidFill>
              <a:srgbClr val="0058AB">
                <a:alpha val="100000"/>
              </a:srgbClr>
            </a:solidFill>
          </p:spPr>
          <p:txBody>
            <a:bodyPr/>
            <a:lstStyle/>
            <a:p/>
          </p:txBody>
        </p:sp>
        <p:sp>
          <p:nvSpPr>
            <p:cNvPr id="60" name="rc60"/>
            <p:cNvSpPr/>
            <p:nvPr/>
          </p:nvSpPr>
          <p:spPr>
            <a:xfrm>
              <a:off x="6568692" y="2011038"/>
              <a:ext cx="215906" cy="2924359"/>
            </a:xfrm>
            <a:prstGeom prst="rect">
              <a:avLst/>
            </a:prstGeom>
            <a:solidFill>
              <a:srgbClr val="0058AB">
                <a:alpha val="100000"/>
              </a:srgbClr>
            </a:solidFill>
          </p:spPr>
          <p:txBody>
            <a:bodyPr/>
            <a:lstStyle/>
            <a:p/>
          </p:txBody>
        </p:sp>
        <p:sp>
          <p:nvSpPr>
            <p:cNvPr id="61" name="rc61"/>
            <p:cNvSpPr/>
            <p:nvPr/>
          </p:nvSpPr>
          <p:spPr>
            <a:xfrm>
              <a:off x="6808589" y="2679192"/>
              <a:ext cx="215906" cy="2256204"/>
            </a:xfrm>
            <a:prstGeom prst="rect">
              <a:avLst/>
            </a:prstGeom>
            <a:solidFill>
              <a:srgbClr val="0058AB">
                <a:alpha val="100000"/>
              </a:srgbClr>
            </a:solidFill>
          </p:spPr>
          <p:txBody>
            <a:bodyPr/>
            <a:lstStyle/>
            <a:p/>
          </p:txBody>
        </p:sp>
        <p:sp>
          <p:nvSpPr>
            <p:cNvPr id="62" name="rc62"/>
            <p:cNvSpPr/>
            <p:nvPr/>
          </p:nvSpPr>
          <p:spPr>
            <a:xfrm>
              <a:off x="7048485" y="1752072"/>
              <a:ext cx="215906" cy="3183325"/>
            </a:xfrm>
            <a:prstGeom prst="rect">
              <a:avLst/>
            </a:prstGeom>
            <a:solidFill>
              <a:srgbClr val="0058AB">
                <a:alpha val="100000"/>
              </a:srgbClr>
            </a:solidFill>
          </p:spPr>
          <p:txBody>
            <a:bodyPr/>
            <a:lstStyle/>
            <a:p/>
          </p:txBody>
        </p:sp>
        <p:sp>
          <p:nvSpPr>
            <p:cNvPr id="63" name="rc63"/>
            <p:cNvSpPr/>
            <p:nvPr/>
          </p:nvSpPr>
          <p:spPr>
            <a:xfrm>
              <a:off x="7288381" y="1992229"/>
              <a:ext cx="215906" cy="2943168"/>
            </a:xfrm>
            <a:prstGeom prst="rect">
              <a:avLst/>
            </a:prstGeom>
            <a:solidFill>
              <a:srgbClr val="0058AB">
                <a:alpha val="100000"/>
              </a:srgbClr>
            </a:solidFill>
          </p:spPr>
          <p:txBody>
            <a:bodyPr/>
            <a:lstStyle/>
            <a:p/>
          </p:txBody>
        </p:sp>
        <p:sp>
          <p:nvSpPr>
            <p:cNvPr id="64" name="rc64"/>
            <p:cNvSpPr/>
            <p:nvPr/>
          </p:nvSpPr>
          <p:spPr>
            <a:xfrm>
              <a:off x="8487864" y="3982741"/>
              <a:ext cx="215906" cy="952655"/>
            </a:xfrm>
            <a:prstGeom prst="rect">
              <a:avLst/>
            </a:prstGeom>
            <a:solidFill>
              <a:srgbClr val="69DBFF">
                <a:alpha val="100000"/>
              </a:srgbClr>
            </a:solidFill>
          </p:spPr>
          <p:txBody>
            <a:bodyPr/>
            <a:lstStyle/>
            <a:p/>
          </p:txBody>
        </p:sp>
        <p:sp>
          <p:nvSpPr>
            <p:cNvPr id="65" name="pl65"/>
            <p:cNvSpPr/>
            <p:nvPr/>
          </p:nvSpPr>
          <p:spPr>
            <a:xfrm>
              <a:off x="6196853" y="3030210"/>
              <a:ext cx="2398964" cy="952593"/>
            </a:xfrm>
            <a:custGeom>
              <a:avLst/>
              <a:pathLst>
                <a:path w="2398964" h="952593">
                  <a:moveTo>
                    <a:pt x="0" y="0"/>
                  </a:moveTo>
                  <a:lnTo>
                    <a:pt x="239896" y="95259"/>
                  </a:lnTo>
                  <a:lnTo>
                    <a:pt x="479792" y="190518"/>
                  </a:lnTo>
                  <a:lnTo>
                    <a:pt x="719689" y="285778"/>
                  </a:lnTo>
                  <a:lnTo>
                    <a:pt x="959585" y="381037"/>
                  </a:lnTo>
                  <a:lnTo>
                    <a:pt x="1199482" y="476296"/>
                  </a:lnTo>
                  <a:lnTo>
                    <a:pt x="1439378" y="571556"/>
                  </a:lnTo>
                  <a:lnTo>
                    <a:pt x="1679275" y="666815"/>
                  </a:lnTo>
                  <a:lnTo>
                    <a:pt x="1919171" y="762074"/>
                  </a:lnTo>
                  <a:lnTo>
                    <a:pt x="2159067" y="857334"/>
                  </a:lnTo>
                  <a:lnTo>
                    <a:pt x="2398964" y="952593"/>
                  </a:lnTo>
                </a:path>
              </a:pathLst>
            </a:custGeom>
            <a:ln w="13550" cap="flat">
              <a:solidFill>
                <a:srgbClr val="000000">
                  <a:alpha val="100000"/>
                </a:srgbClr>
              </a:solidFill>
              <a:prstDash val="solid"/>
              <a:round/>
            </a:ln>
          </p:spPr>
          <p:txBody>
            <a:bodyPr/>
            <a:lstStyle/>
            <a:p/>
          </p:txBody>
        </p:sp>
        <p:sp>
          <p:nvSpPr>
            <p:cNvPr id="66" name="pt66"/>
            <p:cNvSpPr/>
            <p:nvPr/>
          </p:nvSpPr>
          <p:spPr>
            <a:xfrm>
              <a:off x="6172027" y="30053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31006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1959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2911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3864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4816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5769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6721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7674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8627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9579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63234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38671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9" name="rc109"/>
            <p:cNvSpPr/>
            <p:nvPr/>
          </p:nvSpPr>
          <p:spPr>
            <a:xfrm>
              <a:off x="3661384" y="5779301"/>
              <a:ext cx="201456" cy="201456"/>
            </a:xfrm>
            <a:prstGeom prst="rect">
              <a:avLst/>
            </a:prstGeom>
            <a:solidFill>
              <a:srgbClr val="0058AB">
                <a:alpha val="100000"/>
              </a:srgbClr>
            </a:solidFill>
          </p:spPr>
          <p:txBody>
            <a:bodyPr/>
            <a:lstStyle/>
            <a:p/>
          </p:txBody>
        </p:sp>
        <p:sp>
          <p:nvSpPr>
            <p:cNvPr id="110" name="rc110"/>
            <p:cNvSpPr/>
            <p:nvPr/>
          </p:nvSpPr>
          <p:spPr>
            <a:xfrm>
              <a:off x="4563470" y="5779301"/>
              <a:ext cx="201456" cy="201456"/>
            </a:xfrm>
            <a:prstGeom prst="rect">
              <a:avLst/>
            </a:prstGeom>
            <a:solidFill>
              <a:srgbClr val="69DBFF">
                <a:alpha val="100000"/>
              </a:srgbClr>
            </a:solidFill>
          </p:spPr>
          <p:txBody>
            <a:bodyPr/>
            <a:lstStyle/>
            <a:p/>
          </p:txBody>
        </p:sp>
        <p:sp>
          <p:nvSpPr>
            <p:cNvPr id="111" name="tx111"/>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312033" y="1330710"/>
              <a:ext cx="73706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Gabon</a:t>
              </a:r>
            </a:p>
          </p:txBody>
        </p:sp>
        <p:sp>
          <p:nvSpPr>
            <p:cNvPr id="114" name="tx114"/>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5" name="tx115"/>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6" name="tx116"/>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17" name="tx117"/>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8" name="tx118"/>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106 % au nombre annuel prévu pour atteindre l'objectif, sur la base d'une trajectoire de baisse linéaire.</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dépassait de 106 % l'objectif annuel fixé par l'IA2030, ce qui compromettait sérieusement la réalisation de l'objectif de 2030 en l'absence de mesures accélérées.</a:t>
            </a:r>
          </a:p>
        </p:txBody>
      </p:sp>
      <p:grpSp xmlns:pic="http://schemas.openxmlformats.org/drawingml/2006/picture">
        <p:nvGrpSpPr>
          <p:cNvPr id="121" name=""/>
          <p:cNvGrpSpPr/>
          <p:nvPr/>
        </p:nvGrpSpPr>
        <p:grpSpPr>
          <a:xfrm>
            <a:off x="292608" y="1051560"/>
            <a:ext cx="8595360" cy="28575"/>
            <a:chOff x="292608" y="1051560"/>
            <a:chExt cx="8595360" cy="28575"/>
          </a:xfrm>
        </p:grpSpPr>
        <p:sp>
          <p:nvSpPr>
            <p:cNvPr id="12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Gabon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9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46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24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02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5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3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13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35451"/>
              <a:ext cx="239888" cy="372569"/>
            </a:xfrm>
            <a:prstGeom prst="rect">
              <a:avLst/>
            </a:prstGeom>
            <a:solidFill>
              <a:srgbClr val="80BD41">
                <a:alpha val="100000"/>
              </a:srgbClr>
            </a:solidFill>
          </p:spPr>
          <p:txBody>
            <a:bodyPr/>
            <a:lstStyle/>
            <a:p/>
          </p:txBody>
        </p:sp>
        <p:sp>
          <p:nvSpPr>
            <p:cNvPr id="25" name="rc25"/>
            <p:cNvSpPr/>
            <p:nvPr/>
          </p:nvSpPr>
          <p:spPr>
            <a:xfrm>
              <a:off x="1296273" y="3768040"/>
              <a:ext cx="239888" cy="167411"/>
            </a:xfrm>
            <a:prstGeom prst="rect">
              <a:avLst/>
            </a:prstGeom>
            <a:solidFill>
              <a:srgbClr val="1CABE2">
                <a:alpha val="100000"/>
              </a:srgbClr>
            </a:solidFill>
          </p:spPr>
          <p:txBody>
            <a:bodyPr/>
            <a:lstStyle/>
            <a:p/>
          </p:txBody>
        </p:sp>
        <p:sp>
          <p:nvSpPr>
            <p:cNvPr id="26" name="rc26"/>
            <p:cNvSpPr/>
            <p:nvPr/>
          </p:nvSpPr>
          <p:spPr>
            <a:xfrm>
              <a:off x="1562816" y="3927637"/>
              <a:ext cx="239888" cy="380383"/>
            </a:xfrm>
            <a:prstGeom prst="rect">
              <a:avLst/>
            </a:prstGeom>
            <a:solidFill>
              <a:srgbClr val="80BD41">
                <a:alpha val="100000"/>
              </a:srgbClr>
            </a:solidFill>
          </p:spPr>
          <p:txBody>
            <a:bodyPr/>
            <a:lstStyle/>
            <a:p/>
          </p:txBody>
        </p:sp>
        <p:sp>
          <p:nvSpPr>
            <p:cNvPr id="27" name="rc27"/>
            <p:cNvSpPr/>
            <p:nvPr/>
          </p:nvSpPr>
          <p:spPr>
            <a:xfrm>
              <a:off x="1562816" y="3756782"/>
              <a:ext cx="239888" cy="170854"/>
            </a:xfrm>
            <a:prstGeom prst="rect">
              <a:avLst/>
            </a:prstGeom>
            <a:solidFill>
              <a:srgbClr val="1CABE2">
                <a:alpha val="100000"/>
              </a:srgbClr>
            </a:solidFill>
          </p:spPr>
          <p:txBody>
            <a:bodyPr/>
            <a:lstStyle/>
            <a:p/>
          </p:txBody>
        </p:sp>
        <p:sp>
          <p:nvSpPr>
            <p:cNvPr id="28" name="rc28"/>
            <p:cNvSpPr/>
            <p:nvPr/>
          </p:nvSpPr>
          <p:spPr>
            <a:xfrm>
              <a:off x="1829360" y="3918763"/>
              <a:ext cx="239888" cy="389257"/>
            </a:xfrm>
            <a:prstGeom prst="rect">
              <a:avLst/>
            </a:prstGeom>
            <a:solidFill>
              <a:srgbClr val="80BD41">
                <a:alpha val="100000"/>
              </a:srgbClr>
            </a:solidFill>
          </p:spPr>
          <p:txBody>
            <a:bodyPr/>
            <a:lstStyle/>
            <a:p/>
          </p:txBody>
        </p:sp>
        <p:sp>
          <p:nvSpPr>
            <p:cNvPr id="29" name="rc29"/>
            <p:cNvSpPr/>
            <p:nvPr/>
          </p:nvSpPr>
          <p:spPr>
            <a:xfrm>
              <a:off x="1829360" y="3743935"/>
              <a:ext cx="239888" cy="174828"/>
            </a:xfrm>
            <a:prstGeom prst="rect">
              <a:avLst/>
            </a:prstGeom>
            <a:solidFill>
              <a:srgbClr val="1CABE2">
                <a:alpha val="100000"/>
              </a:srgbClr>
            </a:solidFill>
          </p:spPr>
          <p:txBody>
            <a:bodyPr/>
            <a:lstStyle/>
            <a:p/>
          </p:txBody>
        </p:sp>
        <p:sp>
          <p:nvSpPr>
            <p:cNvPr id="30" name="rc30"/>
            <p:cNvSpPr/>
            <p:nvPr/>
          </p:nvSpPr>
          <p:spPr>
            <a:xfrm>
              <a:off x="2095903" y="3910287"/>
              <a:ext cx="239888" cy="397734"/>
            </a:xfrm>
            <a:prstGeom prst="rect">
              <a:avLst/>
            </a:prstGeom>
            <a:solidFill>
              <a:srgbClr val="80BD41">
                <a:alpha val="100000"/>
              </a:srgbClr>
            </a:solidFill>
          </p:spPr>
          <p:txBody>
            <a:bodyPr/>
            <a:lstStyle/>
            <a:p/>
          </p:txBody>
        </p:sp>
        <p:sp>
          <p:nvSpPr>
            <p:cNvPr id="31" name="rc31"/>
            <p:cNvSpPr/>
            <p:nvPr/>
          </p:nvSpPr>
          <p:spPr>
            <a:xfrm>
              <a:off x="2095903" y="3731618"/>
              <a:ext cx="239888" cy="178669"/>
            </a:xfrm>
            <a:prstGeom prst="rect">
              <a:avLst/>
            </a:prstGeom>
            <a:solidFill>
              <a:srgbClr val="1CABE2">
                <a:alpha val="100000"/>
              </a:srgbClr>
            </a:solidFill>
          </p:spPr>
          <p:txBody>
            <a:bodyPr/>
            <a:lstStyle/>
            <a:p/>
          </p:txBody>
        </p:sp>
        <p:sp>
          <p:nvSpPr>
            <p:cNvPr id="32" name="rc32"/>
            <p:cNvSpPr/>
            <p:nvPr/>
          </p:nvSpPr>
          <p:spPr>
            <a:xfrm>
              <a:off x="2362446" y="3900088"/>
              <a:ext cx="239888" cy="407932"/>
            </a:xfrm>
            <a:prstGeom prst="rect">
              <a:avLst/>
            </a:prstGeom>
            <a:solidFill>
              <a:srgbClr val="80BD41">
                <a:alpha val="100000"/>
              </a:srgbClr>
            </a:solidFill>
          </p:spPr>
          <p:txBody>
            <a:bodyPr/>
            <a:lstStyle/>
            <a:p/>
          </p:txBody>
        </p:sp>
        <p:sp>
          <p:nvSpPr>
            <p:cNvPr id="33" name="rc33"/>
            <p:cNvSpPr/>
            <p:nvPr/>
          </p:nvSpPr>
          <p:spPr>
            <a:xfrm>
              <a:off x="2362446" y="3716784"/>
              <a:ext cx="239888" cy="183304"/>
            </a:xfrm>
            <a:prstGeom prst="rect">
              <a:avLst/>
            </a:prstGeom>
            <a:solidFill>
              <a:srgbClr val="1CABE2">
                <a:alpha val="100000"/>
              </a:srgbClr>
            </a:solidFill>
          </p:spPr>
          <p:txBody>
            <a:bodyPr/>
            <a:lstStyle/>
            <a:p/>
          </p:txBody>
        </p:sp>
        <p:sp>
          <p:nvSpPr>
            <p:cNvPr id="34" name="rc34"/>
            <p:cNvSpPr/>
            <p:nvPr/>
          </p:nvSpPr>
          <p:spPr>
            <a:xfrm>
              <a:off x="2628989" y="3888566"/>
              <a:ext cx="239888" cy="419455"/>
            </a:xfrm>
            <a:prstGeom prst="rect">
              <a:avLst/>
            </a:prstGeom>
            <a:solidFill>
              <a:srgbClr val="80BD41">
                <a:alpha val="100000"/>
              </a:srgbClr>
            </a:solidFill>
          </p:spPr>
          <p:txBody>
            <a:bodyPr/>
            <a:lstStyle/>
            <a:p/>
          </p:txBody>
        </p:sp>
        <p:sp>
          <p:nvSpPr>
            <p:cNvPr id="35" name="rc35"/>
            <p:cNvSpPr/>
            <p:nvPr/>
          </p:nvSpPr>
          <p:spPr>
            <a:xfrm>
              <a:off x="2628989" y="3700096"/>
              <a:ext cx="239888" cy="188470"/>
            </a:xfrm>
            <a:prstGeom prst="rect">
              <a:avLst/>
            </a:prstGeom>
            <a:solidFill>
              <a:srgbClr val="1CABE2">
                <a:alpha val="100000"/>
              </a:srgbClr>
            </a:solidFill>
          </p:spPr>
          <p:txBody>
            <a:bodyPr/>
            <a:lstStyle/>
            <a:p/>
          </p:txBody>
        </p:sp>
        <p:sp>
          <p:nvSpPr>
            <p:cNvPr id="36" name="rc36"/>
            <p:cNvSpPr/>
            <p:nvPr/>
          </p:nvSpPr>
          <p:spPr>
            <a:xfrm>
              <a:off x="2895532" y="3876248"/>
              <a:ext cx="239888" cy="431772"/>
            </a:xfrm>
            <a:prstGeom prst="rect">
              <a:avLst/>
            </a:prstGeom>
            <a:solidFill>
              <a:srgbClr val="80BD41">
                <a:alpha val="100000"/>
              </a:srgbClr>
            </a:solidFill>
          </p:spPr>
          <p:txBody>
            <a:bodyPr/>
            <a:lstStyle/>
            <a:p/>
          </p:txBody>
        </p:sp>
        <p:sp>
          <p:nvSpPr>
            <p:cNvPr id="37" name="rc37"/>
            <p:cNvSpPr/>
            <p:nvPr/>
          </p:nvSpPr>
          <p:spPr>
            <a:xfrm>
              <a:off x="2895532" y="3682348"/>
              <a:ext cx="239888" cy="193900"/>
            </a:xfrm>
            <a:prstGeom prst="rect">
              <a:avLst/>
            </a:prstGeom>
            <a:solidFill>
              <a:srgbClr val="1CABE2">
                <a:alpha val="100000"/>
              </a:srgbClr>
            </a:solidFill>
          </p:spPr>
          <p:txBody>
            <a:bodyPr/>
            <a:lstStyle/>
            <a:p/>
          </p:txBody>
        </p:sp>
        <p:sp>
          <p:nvSpPr>
            <p:cNvPr id="38" name="rc38"/>
            <p:cNvSpPr/>
            <p:nvPr/>
          </p:nvSpPr>
          <p:spPr>
            <a:xfrm>
              <a:off x="3162075" y="3784993"/>
              <a:ext cx="239888" cy="523027"/>
            </a:xfrm>
            <a:prstGeom prst="rect">
              <a:avLst/>
            </a:prstGeom>
            <a:solidFill>
              <a:srgbClr val="80BD41">
                <a:alpha val="100000"/>
              </a:srgbClr>
            </a:solidFill>
          </p:spPr>
          <p:txBody>
            <a:bodyPr/>
            <a:lstStyle/>
            <a:p/>
          </p:txBody>
        </p:sp>
        <p:sp>
          <p:nvSpPr>
            <p:cNvPr id="39" name="rc39"/>
            <p:cNvSpPr/>
            <p:nvPr/>
          </p:nvSpPr>
          <p:spPr>
            <a:xfrm>
              <a:off x="3162075" y="3662348"/>
              <a:ext cx="239888" cy="122644"/>
            </a:xfrm>
            <a:prstGeom prst="rect">
              <a:avLst/>
            </a:prstGeom>
            <a:solidFill>
              <a:srgbClr val="1CABE2">
                <a:alpha val="100000"/>
              </a:srgbClr>
            </a:solidFill>
          </p:spPr>
          <p:txBody>
            <a:bodyPr/>
            <a:lstStyle/>
            <a:p/>
          </p:txBody>
        </p:sp>
        <p:sp>
          <p:nvSpPr>
            <p:cNvPr id="40" name="rc40"/>
            <p:cNvSpPr/>
            <p:nvPr/>
          </p:nvSpPr>
          <p:spPr>
            <a:xfrm>
              <a:off x="3428618" y="3740094"/>
              <a:ext cx="239888" cy="567927"/>
            </a:xfrm>
            <a:prstGeom prst="rect">
              <a:avLst/>
            </a:prstGeom>
            <a:solidFill>
              <a:srgbClr val="80BD41">
                <a:alpha val="100000"/>
              </a:srgbClr>
            </a:solidFill>
          </p:spPr>
          <p:txBody>
            <a:bodyPr/>
            <a:lstStyle/>
            <a:p/>
          </p:txBody>
        </p:sp>
        <p:sp>
          <p:nvSpPr>
            <p:cNvPr id="41" name="rc41"/>
            <p:cNvSpPr/>
            <p:nvPr/>
          </p:nvSpPr>
          <p:spPr>
            <a:xfrm>
              <a:off x="3428618" y="3639833"/>
              <a:ext cx="239888" cy="100261"/>
            </a:xfrm>
            <a:prstGeom prst="rect">
              <a:avLst/>
            </a:prstGeom>
            <a:solidFill>
              <a:srgbClr val="1CABE2">
                <a:alpha val="100000"/>
              </a:srgbClr>
            </a:solidFill>
          </p:spPr>
          <p:txBody>
            <a:bodyPr/>
            <a:lstStyle/>
            <a:p/>
          </p:txBody>
        </p:sp>
        <p:sp>
          <p:nvSpPr>
            <p:cNvPr id="42" name="rc42"/>
            <p:cNvSpPr/>
            <p:nvPr/>
          </p:nvSpPr>
          <p:spPr>
            <a:xfrm>
              <a:off x="3695161" y="3743670"/>
              <a:ext cx="239888" cy="564351"/>
            </a:xfrm>
            <a:prstGeom prst="rect">
              <a:avLst/>
            </a:prstGeom>
            <a:solidFill>
              <a:srgbClr val="80BD41">
                <a:alpha val="100000"/>
              </a:srgbClr>
            </a:solidFill>
          </p:spPr>
          <p:txBody>
            <a:bodyPr/>
            <a:lstStyle/>
            <a:p/>
          </p:txBody>
        </p:sp>
        <p:sp>
          <p:nvSpPr>
            <p:cNvPr id="43" name="rc43"/>
            <p:cNvSpPr/>
            <p:nvPr/>
          </p:nvSpPr>
          <p:spPr>
            <a:xfrm>
              <a:off x="3695161" y="3611357"/>
              <a:ext cx="239888" cy="132313"/>
            </a:xfrm>
            <a:prstGeom prst="rect">
              <a:avLst/>
            </a:prstGeom>
            <a:solidFill>
              <a:srgbClr val="1CABE2">
                <a:alpha val="100000"/>
              </a:srgbClr>
            </a:solidFill>
          </p:spPr>
          <p:txBody>
            <a:bodyPr/>
            <a:lstStyle/>
            <a:p/>
          </p:txBody>
        </p:sp>
        <p:sp>
          <p:nvSpPr>
            <p:cNvPr id="44" name="rc44"/>
            <p:cNvSpPr/>
            <p:nvPr/>
          </p:nvSpPr>
          <p:spPr>
            <a:xfrm>
              <a:off x="3961705" y="3713075"/>
              <a:ext cx="239888" cy="594945"/>
            </a:xfrm>
            <a:prstGeom prst="rect">
              <a:avLst/>
            </a:prstGeom>
            <a:solidFill>
              <a:srgbClr val="80BD41">
                <a:alpha val="100000"/>
              </a:srgbClr>
            </a:solidFill>
          </p:spPr>
          <p:txBody>
            <a:bodyPr/>
            <a:lstStyle/>
            <a:p/>
          </p:txBody>
        </p:sp>
        <p:sp>
          <p:nvSpPr>
            <p:cNvPr id="45" name="rc45"/>
            <p:cNvSpPr/>
            <p:nvPr/>
          </p:nvSpPr>
          <p:spPr>
            <a:xfrm>
              <a:off x="3961705" y="3582484"/>
              <a:ext cx="239888" cy="130591"/>
            </a:xfrm>
            <a:prstGeom prst="rect">
              <a:avLst/>
            </a:prstGeom>
            <a:solidFill>
              <a:srgbClr val="1CABE2">
                <a:alpha val="100000"/>
              </a:srgbClr>
            </a:solidFill>
          </p:spPr>
          <p:txBody>
            <a:bodyPr/>
            <a:lstStyle/>
            <a:p/>
          </p:txBody>
        </p:sp>
        <p:sp>
          <p:nvSpPr>
            <p:cNvPr id="46" name="rc46"/>
            <p:cNvSpPr/>
            <p:nvPr/>
          </p:nvSpPr>
          <p:spPr>
            <a:xfrm>
              <a:off x="4228248" y="3691354"/>
              <a:ext cx="239888" cy="616667"/>
            </a:xfrm>
            <a:prstGeom prst="rect">
              <a:avLst/>
            </a:prstGeom>
            <a:solidFill>
              <a:srgbClr val="80BD41">
                <a:alpha val="100000"/>
              </a:srgbClr>
            </a:solidFill>
          </p:spPr>
          <p:txBody>
            <a:bodyPr/>
            <a:lstStyle/>
            <a:p/>
          </p:txBody>
        </p:sp>
        <p:sp>
          <p:nvSpPr>
            <p:cNvPr id="47" name="rc47"/>
            <p:cNvSpPr/>
            <p:nvPr/>
          </p:nvSpPr>
          <p:spPr>
            <a:xfrm>
              <a:off x="4228248" y="3555995"/>
              <a:ext cx="239888" cy="135359"/>
            </a:xfrm>
            <a:prstGeom prst="rect">
              <a:avLst/>
            </a:prstGeom>
            <a:solidFill>
              <a:srgbClr val="1CABE2">
                <a:alpha val="100000"/>
              </a:srgbClr>
            </a:solidFill>
          </p:spPr>
          <p:txBody>
            <a:bodyPr/>
            <a:lstStyle/>
            <a:p/>
          </p:txBody>
        </p:sp>
        <p:sp>
          <p:nvSpPr>
            <p:cNvPr id="48" name="rc48"/>
            <p:cNvSpPr/>
            <p:nvPr/>
          </p:nvSpPr>
          <p:spPr>
            <a:xfrm>
              <a:off x="4494791" y="3647515"/>
              <a:ext cx="239888" cy="660506"/>
            </a:xfrm>
            <a:prstGeom prst="rect">
              <a:avLst/>
            </a:prstGeom>
            <a:solidFill>
              <a:srgbClr val="80BD41">
                <a:alpha val="100000"/>
              </a:srgbClr>
            </a:solidFill>
          </p:spPr>
          <p:txBody>
            <a:bodyPr/>
            <a:lstStyle/>
            <a:p/>
          </p:txBody>
        </p:sp>
        <p:sp>
          <p:nvSpPr>
            <p:cNvPr id="49" name="rc49"/>
            <p:cNvSpPr/>
            <p:nvPr/>
          </p:nvSpPr>
          <p:spPr>
            <a:xfrm>
              <a:off x="4494791" y="3539969"/>
              <a:ext cx="239888" cy="107545"/>
            </a:xfrm>
            <a:prstGeom prst="rect">
              <a:avLst/>
            </a:prstGeom>
            <a:solidFill>
              <a:srgbClr val="1CABE2">
                <a:alpha val="100000"/>
              </a:srgbClr>
            </a:solidFill>
          </p:spPr>
          <p:txBody>
            <a:bodyPr/>
            <a:lstStyle/>
            <a:p/>
          </p:txBody>
        </p:sp>
        <p:sp>
          <p:nvSpPr>
            <p:cNvPr id="50" name="rc50"/>
            <p:cNvSpPr/>
            <p:nvPr/>
          </p:nvSpPr>
          <p:spPr>
            <a:xfrm>
              <a:off x="4761334" y="3682215"/>
              <a:ext cx="239888" cy="625805"/>
            </a:xfrm>
            <a:prstGeom prst="rect">
              <a:avLst/>
            </a:prstGeom>
            <a:solidFill>
              <a:srgbClr val="80BD41">
                <a:alpha val="100000"/>
              </a:srgbClr>
            </a:solidFill>
          </p:spPr>
          <p:txBody>
            <a:bodyPr/>
            <a:lstStyle/>
            <a:p/>
          </p:txBody>
        </p:sp>
        <p:sp>
          <p:nvSpPr>
            <p:cNvPr id="51" name="rc51"/>
            <p:cNvSpPr/>
            <p:nvPr/>
          </p:nvSpPr>
          <p:spPr>
            <a:xfrm>
              <a:off x="4761334" y="3525797"/>
              <a:ext cx="239888" cy="156418"/>
            </a:xfrm>
            <a:prstGeom prst="rect">
              <a:avLst/>
            </a:prstGeom>
            <a:solidFill>
              <a:srgbClr val="1CABE2">
                <a:alpha val="100000"/>
              </a:srgbClr>
            </a:solidFill>
          </p:spPr>
          <p:txBody>
            <a:bodyPr/>
            <a:lstStyle/>
            <a:p/>
          </p:txBody>
        </p:sp>
        <p:sp>
          <p:nvSpPr>
            <p:cNvPr id="52" name="rc52"/>
            <p:cNvSpPr/>
            <p:nvPr/>
          </p:nvSpPr>
          <p:spPr>
            <a:xfrm>
              <a:off x="5027877" y="3694930"/>
              <a:ext cx="239888" cy="613091"/>
            </a:xfrm>
            <a:prstGeom prst="rect">
              <a:avLst/>
            </a:prstGeom>
            <a:solidFill>
              <a:srgbClr val="80BD41">
                <a:alpha val="100000"/>
              </a:srgbClr>
            </a:solidFill>
          </p:spPr>
          <p:txBody>
            <a:bodyPr/>
            <a:lstStyle/>
            <a:p/>
          </p:txBody>
        </p:sp>
        <p:sp>
          <p:nvSpPr>
            <p:cNvPr id="53" name="rc53"/>
            <p:cNvSpPr/>
            <p:nvPr/>
          </p:nvSpPr>
          <p:spPr>
            <a:xfrm>
              <a:off x="5027877" y="3511758"/>
              <a:ext cx="239888" cy="183172"/>
            </a:xfrm>
            <a:prstGeom prst="rect">
              <a:avLst/>
            </a:prstGeom>
            <a:solidFill>
              <a:srgbClr val="1CABE2">
                <a:alpha val="100000"/>
              </a:srgbClr>
            </a:solidFill>
          </p:spPr>
          <p:txBody>
            <a:bodyPr/>
            <a:lstStyle/>
            <a:p/>
          </p:txBody>
        </p:sp>
        <p:sp>
          <p:nvSpPr>
            <p:cNvPr id="54" name="rc54"/>
            <p:cNvSpPr/>
            <p:nvPr/>
          </p:nvSpPr>
          <p:spPr>
            <a:xfrm>
              <a:off x="5294420" y="3599437"/>
              <a:ext cx="239888" cy="708584"/>
            </a:xfrm>
            <a:prstGeom prst="rect">
              <a:avLst/>
            </a:prstGeom>
            <a:solidFill>
              <a:srgbClr val="80BD41">
                <a:alpha val="100000"/>
              </a:srgbClr>
            </a:solidFill>
          </p:spPr>
          <p:txBody>
            <a:bodyPr/>
            <a:lstStyle/>
            <a:p/>
          </p:txBody>
        </p:sp>
        <p:sp>
          <p:nvSpPr>
            <p:cNvPr id="55" name="rc55"/>
            <p:cNvSpPr/>
            <p:nvPr/>
          </p:nvSpPr>
          <p:spPr>
            <a:xfrm>
              <a:off x="5294420" y="3493613"/>
              <a:ext cx="239888" cy="105824"/>
            </a:xfrm>
            <a:prstGeom prst="rect">
              <a:avLst/>
            </a:prstGeom>
            <a:solidFill>
              <a:srgbClr val="1CABE2">
                <a:alpha val="100000"/>
              </a:srgbClr>
            </a:solidFill>
          </p:spPr>
          <p:txBody>
            <a:bodyPr/>
            <a:lstStyle/>
            <a:p/>
          </p:txBody>
        </p:sp>
        <p:sp>
          <p:nvSpPr>
            <p:cNvPr id="56" name="rc56"/>
            <p:cNvSpPr/>
            <p:nvPr/>
          </p:nvSpPr>
          <p:spPr>
            <a:xfrm>
              <a:off x="5560963" y="3614006"/>
              <a:ext cx="239888" cy="694015"/>
            </a:xfrm>
            <a:prstGeom prst="rect">
              <a:avLst/>
            </a:prstGeom>
            <a:solidFill>
              <a:srgbClr val="80BD41">
                <a:alpha val="100000"/>
              </a:srgbClr>
            </a:solidFill>
          </p:spPr>
          <p:txBody>
            <a:bodyPr/>
            <a:lstStyle/>
            <a:p/>
          </p:txBody>
        </p:sp>
        <p:sp>
          <p:nvSpPr>
            <p:cNvPr id="57" name="rc57"/>
            <p:cNvSpPr/>
            <p:nvPr/>
          </p:nvSpPr>
          <p:spPr>
            <a:xfrm>
              <a:off x="5560963" y="3471892"/>
              <a:ext cx="239888" cy="142114"/>
            </a:xfrm>
            <a:prstGeom prst="rect">
              <a:avLst/>
            </a:prstGeom>
            <a:solidFill>
              <a:srgbClr val="1CABE2">
                <a:alpha val="100000"/>
              </a:srgbClr>
            </a:solidFill>
          </p:spPr>
          <p:txBody>
            <a:bodyPr/>
            <a:lstStyle/>
            <a:p/>
          </p:txBody>
        </p:sp>
        <p:sp>
          <p:nvSpPr>
            <p:cNvPr id="58" name="rc58"/>
            <p:cNvSpPr/>
            <p:nvPr/>
          </p:nvSpPr>
          <p:spPr>
            <a:xfrm>
              <a:off x="5827506" y="3616522"/>
              <a:ext cx="239888" cy="691498"/>
            </a:xfrm>
            <a:prstGeom prst="rect">
              <a:avLst/>
            </a:prstGeom>
            <a:solidFill>
              <a:srgbClr val="80BD41">
                <a:alpha val="100000"/>
              </a:srgbClr>
            </a:solidFill>
          </p:spPr>
          <p:txBody>
            <a:bodyPr/>
            <a:lstStyle/>
            <a:p/>
          </p:txBody>
        </p:sp>
        <p:sp>
          <p:nvSpPr>
            <p:cNvPr id="59" name="rc59"/>
            <p:cNvSpPr/>
            <p:nvPr/>
          </p:nvSpPr>
          <p:spPr>
            <a:xfrm>
              <a:off x="5827506" y="3454276"/>
              <a:ext cx="239888" cy="162245"/>
            </a:xfrm>
            <a:prstGeom prst="rect">
              <a:avLst/>
            </a:prstGeom>
            <a:solidFill>
              <a:srgbClr val="1CABE2">
                <a:alpha val="100000"/>
              </a:srgbClr>
            </a:solidFill>
          </p:spPr>
          <p:txBody>
            <a:bodyPr/>
            <a:lstStyle/>
            <a:p/>
          </p:txBody>
        </p:sp>
        <p:sp>
          <p:nvSpPr>
            <p:cNvPr id="60" name="rc60"/>
            <p:cNvSpPr/>
            <p:nvPr/>
          </p:nvSpPr>
          <p:spPr>
            <a:xfrm>
              <a:off x="6094049" y="3629634"/>
              <a:ext cx="239888" cy="678386"/>
            </a:xfrm>
            <a:prstGeom prst="rect">
              <a:avLst/>
            </a:prstGeom>
            <a:solidFill>
              <a:srgbClr val="80BD41">
                <a:alpha val="100000"/>
              </a:srgbClr>
            </a:solidFill>
          </p:spPr>
          <p:txBody>
            <a:bodyPr/>
            <a:lstStyle/>
            <a:p/>
          </p:txBody>
        </p:sp>
        <p:sp>
          <p:nvSpPr>
            <p:cNvPr id="61" name="rc61"/>
            <p:cNvSpPr/>
            <p:nvPr/>
          </p:nvSpPr>
          <p:spPr>
            <a:xfrm>
              <a:off x="6094049" y="3438250"/>
              <a:ext cx="239888" cy="191384"/>
            </a:xfrm>
            <a:prstGeom prst="rect">
              <a:avLst/>
            </a:prstGeom>
            <a:solidFill>
              <a:srgbClr val="1CABE2">
                <a:alpha val="100000"/>
              </a:srgbClr>
            </a:solidFill>
          </p:spPr>
          <p:txBody>
            <a:bodyPr/>
            <a:lstStyle/>
            <a:p/>
          </p:txBody>
        </p:sp>
        <p:sp>
          <p:nvSpPr>
            <p:cNvPr id="62" name="rc62"/>
            <p:cNvSpPr/>
            <p:nvPr/>
          </p:nvSpPr>
          <p:spPr>
            <a:xfrm>
              <a:off x="6360593" y="3629899"/>
              <a:ext cx="239888" cy="678121"/>
            </a:xfrm>
            <a:prstGeom prst="rect">
              <a:avLst/>
            </a:prstGeom>
            <a:solidFill>
              <a:srgbClr val="80BD41">
                <a:alpha val="100000"/>
              </a:srgbClr>
            </a:solidFill>
          </p:spPr>
          <p:txBody>
            <a:bodyPr/>
            <a:lstStyle/>
            <a:p/>
          </p:txBody>
        </p:sp>
        <p:sp>
          <p:nvSpPr>
            <p:cNvPr id="63" name="rc63"/>
            <p:cNvSpPr/>
            <p:nvPr/>
          </p:nvSpPr>
          <p:spPr>
            <a:xfrm>
              <a:off x="6360593" y="3427257"/>
              <a:ext cx="239888" cy="202641"/>
            </a:xfrm>
            <a:prstGeom prst="rect">
              <a:avLst/>
            </a:prstGeom>
            <a:solidFill>
              <a:srgbClr val="1CABE2">
                <a:alpha val="100000"/>
              </a:srgbClr>
            </a:solidFill>
          </p:spPr>
          <p:txBody>
            <a:bodyPr/>
            <a:lstStyle/>
            <a:p/>
          </p:txBody>
        </p:sp>
        <p:sp>
          <p:nvSpPr>
            <p:cNvPr id="64" name="rc64"/>
            <p:cNvSpPr/>
            <p:nvPr/>
          </p:nvSpPr>
          <p:spPr>
            <a:xfrm>
              <a:off x="6627136" y="3697579"/>
              <a:ext cx="239888" cy="610442"/>
            </a:xfrm>
            <a:prstGeom prst="rect">
              <a:avLst/>
            </a:prstGeom>
            <a:solidFill>
              <a:srgbClr val="80BD41">
                <a:alpha val="100000"/>
              </a:srgbClr>
            </a:solidFill>
          </p:spPr>
          <p:txBody>
            <a:bodyPr/>
            <a:lstStyle/>
            <a:p/>
          </p:txBody>
        </p:sp>
        <p:sp>
          <p:nvSpPr>
            <p:cNvPr id="65" name="rc65"/>
            <p:cNvSpPr/>
            <p:nvPr/>
          </p:nvSpPr>
          <p:spPr>
            <a:xfrm>
              <a:off x="6627136" y="3423284"/>
              <a:ext cx="239888" cy="274295"/>
            </a:xfrm>
            <a:prstGeom prst="rect">
              <a:avLst/>
            </a:prstGeom>
            <a:solidFill>
              <a:srgbClr val="1CABE2">
                <a:alpha val="100000"/>
              </a:srgbClr>
            </a:solidFill>
          </p:spPr>
          <p:txBody>
            <a:bodyPr/>
            <a:lstStyle/>
            <a:p/>
          </p:txBody>
        </p:sp>
        <p:sp>
          <p:nvSpPr>
            <p:cNvPr id="66" name="rc66"/>
            <p:cNvSpPr/>
            <p:nvPr/>
          </p:nvSpPr>
          <p:spPr>
            <a:xfrm>
              <a:off x="6893679" y="3633475"/>
              <a:ext cx="239888" cy="674545"/>
            </a:xfrm>
            <a:prstGeom prst="rect">
              <a:avLst/>
            </a:prstGeom>
            <a:solidFill>
              <a:srgbClr val="80BD41">
                <a:alpha val="100000"/>
              </a:srgbClr>
            </a:solidFill>
          </p:spPr>
          <p:txBody>
            <a:bodyPr/>
            <a:lstStyle/>
            <a:p/>
          </p:txBody>
        </p:sp>
        <p:sp>
          <p:nvSpPr>
            <p:cNvPr id="67" name="rc67"/>
            <p:cNvSpPr/>
            <p:nvPr/>
          </p:nvSpPr>
          <p:spPr>
            <a:xfrm>
              <a:off x="6893679" y="3420503"/>
              <a:ext cx="239888" cy="212972"/>
            </a:xfrm>
            <a:prstGeom prst="rect">
              <a:avLst/>
            </a:prstGeom>
            <a:solidFill>
              <a:srgbClr val="1CABE2">
                <a:alpha val="100000"/>
              </a:srgbClr>
            </a:solidFill>
          </p:spPr>
          <p:txBody>
            <a:bodyPr/>
            <a:lstStyle/>
            <a:p/>
          </p:txBody>
        </p:sp>
        <p:sp>
          <p:nvSpPr>
            <p:cNvPr id="68" name="rc68"/>
            <p:cNvSpPr/>
            <p:nvPr/>
          </p:nvSpPr>
          <p:spPr>
            <a:xfrm>
              <a:off x="7160222" y="3730558"/>
              <a:ext cx="239888" cy="577463"/>
            </a:xfrm>
            <a:prstGeom prst="rect">
              <a:avLst/>
            </a:prstGeom>
            <a:solidFill>
              <a:srgbClr val="80BD41">
                <a:alpha val="100000"/>
              </a:srgbClr>
            </a:solidFill>
          </p:spPr>
          <p:txBody>
            <a:bodyPr/>
            <a:lstStyle/>
            <a:p/>
          </p:txBody>
        </p:sp>
        <p:sp>
          <p:nvSpPr>
            <p:cNvPr id="69" name="rc69"/>
            <p:cNvSpPr/>
            <p:nvPr/>
          </p:nvSpPr>
          <p:spPr>
            <a:xfrm>
              <a:off x="7160222" y="3419576"/>
              <a:ext cx="239888" cy="310982"/>
            </a:xfrm>
            <a:prstGeom prst="rect">
              <a:avLst/>
            </a:prstGeom>
            <a:solidFill>
              <a:srgbClr val="1CABE2">
                <a:alpha val="100000"/>
              </a:srgbClr>
            </a:solidFill>
          </p:spPr>
          <p:txBody>
            <a:bodyPr/>
            <a:lstStyle/>
            <a:p/>
          </p:txBody>
        </p:sp>
        <p:sp>
          <p:nvSpPr>
            <p:cNvPr id="70" name="rc70"/>
            <p:cNvSpPr/>
            <p:nvPr/>
          </p:nvSpPr>
          <p:spPr>
            <a:xfrm>
              <a:off x="7426765" y="3659435"/>
              <a:ext cx="239888" cy="648586"/>
            </a:xfrm>
            <a:prstGeom prst="rect">
              <a:avLst/>
            </a:prstGeom>
            <a:solidFill>
              <a:srgbClr val="80BD41">
                <a:alpha val="100000"/>
              </a:srgbClr>
            </a:solidFill>
          </p:spPr>
          <p:txBody>
            <a:bodyPr/>
            <a:lstStyle/>
            <a:p/>
          </p:txBody>
        </p:sp>
        <p:sp>
          <p:nvSpPr>
            <p:cNvPr id="71" name="rc71"/>
            <p:cNvSpPr/>
            <p:nvPr/>
          </p:nvSpPr>
          <p:spPr>
            <a:xfrm>
              <a:off x="7426765" y="3419576"/>
              <a:ext cx="239888" cy="239859"/>
            </a:xfrm>
            <a:prstGeom prst="rect">
              <a:avLst/>
            </a:prstGeom>
            <a:solidFill>
              <a:srgbClr val="1CABE2">
                <a:alpha val="100000"/>
              </a:srgbClr>
            </a:solidFill>
          </p:spPr>
          <p:txBody>
            <a:bodyPr/>
            <a:lstStyle/>
            <a:p/>
          </p:txBody>
        </p:sp>
        <p:sp>
          <p:nvSpPr>
            <p:cNvPr id="72" name="rc72"/>
            <p:cNvSpPr/>
            <p:nvPr/>
          </p:nvSpPr>
          <p:spPr>
            <a:xfrm>
              <a:off x="7693308" y="3755723"/>
              <a:ext cx="239888" cy="552298"/>
            </a:xfrm>
            <a:prstGeom prst="rect">
              <a:avLst/>
            </a:prstGeom>
            <a:solidFill>
              <a:srgbClr val="80BD41">
                <a:alpha val="100000"/>
              </a:srgbClr>
            </a:solidFill>
          </p:spPr>
          <p:txBody>
            <a:bodyPr/>
            <a:lstStyle/>
            <a:p/>
          </p:txBody>
        </p:sp>
        <p:sp>
          <p:nvSpPr>
            <p:cNvPr id="73" name="rc73"/>
            <p:cNvSpPr/>
            <p:nvPr/>
          </p:nvSpPr>
          <p:spPr>
            <a:xfrm>
              <a:off x="7693308" y="3417192"/>
              <a:ext cx="239888" cy="338531"/>
            </a:xfrm>
            <a:prstGeom prst="rect">
              <a:avLst/>
            </a:prstGeom>
            <a:solidFill>
              <a:srgbClr val="1CABE2">
                <a:alpha val="100000"/>
              </a:srgbClr>
            </a:solidFill>
          </p:spPr>
          <p:txBody>
            <a:bodyPr/>
            <a:lstStyle/>
            <a:p/>
          </p:txBody>
        </p:sp>
        <p:sp>
          <p:nvSpPr>
            <p:cNvPr id="74" name="rc74"/>
            <p:cNvSpPr/>
            <p:nvPr/>
          </p:nvSpPr>
          <p:spPr>
            <a:xfrm>
              <a:off x="7959851" y="3726850"/>
              <a:ext cx="239888" cy="581171"/>
            </a:xfrm>
            <a:prstGeom prst="rect">
              <a:avLst/>
            </a:prstGeom>
            <a:solidFill>
              <a:srgbClr val="80BD41">
                <a:alpha val="100000"/>
              </a:srgbClr>
            </a:solidFill>
          </p:spPr>
          <p:txBody>
            <a:bodyPr/>
            <a:lstStyle/>
            <a:p/>
          </p:txBody>
        </p:sp>
        <p:sp>
          <p:nvSpPr>
            <p:cNvPr id="75" name="rc75"/>
            <p:cNvSpPr/>
            <p:nvPr/>
          </p:nvSpPr>
          <p:spPr>
            <a:xfrm>
              <a:off x="7959851" y="3413880"/>
              <a:ext cx="239888" cy="312969"/>
            </a:xfrm>
            <a:prstGeom prst="rect">
              <a:avLst/>
            </a:prstGeom>
            <a:solidFill>
              <a:srgbClr val="1CABE2">
                <a:alpha val="100000"/>
              </a:srgbClr>
            </a:solidFill>
          </p:spPr>
          <p:txBody>
            <a:bodyPr/>
            <a:lstStyle/>
            <a:p/>
          </p:txBody>
        </p:sp>
        <p:sp>
          <p:nvSpPr>
            <p:cNvPr id="76" name="pl76"/>
            <p:cNvSpPr/>
            <p:nvPr/>
          </p:nvSpPr>
          <p:spPr>
            <a:xfrm>
              <a:off x="1416218" y="2363265"/>
              <a:ext cx="6663577" cy="558837"/>
            </a:xfrm>
            <a:custGeom>
              <a:avLst/>
              <a:pathLst>
                <a:path w="6663577" h="558837">
                  <a:moveTo>
                    <a:pt x="0" y="402363"/>
                  </a:moveTo>
                  <a:lnTo>
                    <a:pt x="266543" y="402363"/>
                  </a:lnTo>
                  <a:lnTo>
                    <a:pt x="533086" y="402363"/>
                  </a:lnTo>
                  <a:lnTo>
                    <a:pt x="799629" y="402363"/>
                  </a:lnTo>
                  <a:lnTo>
                    <a:pt x="1066172" y="402363"/>
                  </a:lnTo>
                  <a:lnTo>
                    <a:pt x="1332715" y="402363"/>
                  </a:lnTo>
                  <a:lnTo>
                    <a:pt x="1599258" y="402363"/>
                  </a:lnTo>
                  <a:lnTo>
                    <a:pt x="1865801" y="134121"/>
                  </a:lnTo>
                  <a:lnTo>
                    <a:pt x="2132344" y="44707"/>
                  </a:lnTo>
                  <a:lnTo>
                    <a:pt x="2398888" y="134121"/>
                  </a:lnTo>
                  <a:lnTo>
                    <a:pt x="2665431" y="111767"/>
                  </a:lnTo>
                  <a:lnTo>
                    <a:pt x="2931974" y="111767"/>
                  </a:lnTo>
                  <a:lnTo>
                    <a:pt x="3198517" y="22353"/>
                  </a:lnTo>
                  <a:lnTo>
                    <a:pt x="3465060" y="156474"/>
                  </a:lnTo>
                  <a:lnTo>
                    <a:pt x="3731603" y="223535"/>
                  </a:lnTo>
                  <a:lnTo>
                    <a:pt x="3998146" y="0"/>
                  </a:lnTo>
                  <a:lnTo>
                    <a:pt x="4264689" y="89414"/>
                  </a:lnTo>
                  <a:lnTo>
                    <a:pt x="4531233" y="134121"/>
                  </a:lnTo>
                  <a:lnTo>
                    <a:pt x="4797776" y="201181"/>
                  </a:lnTo>
                  <a:lnTo>
                    <a:pt x="5064319" y="223535"/>
                  </a:lnTo>
                  <a:lnTo>
                    <a:pt x="5330862" y="402363"/>
                  </a:lnTo>
                  <a:lnTo>
                    <a:pt x="5597405" y="245888"/>
                  </a:lnTo>
                  <a:lnTo>
                    <a:pt x="5863948" y="491777"/>
                  </a:lnTo>
                  <a:lnTo>
                    <a:pt x="6130491" y="312949"/>
                  </a:lnTo>
                  <a:lnTo>
                    <a:pt x="6397034" y="558837"/>
                  </a:lnTo>
                  <a:lnTo>
                    <a:pt x="6663577" y="49177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420247"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8" name="tx88"/>
            <p:cNvSpPr/>
            <p:nvPr/>
          </p:nvSpPr>
          <p:spPr>
            <a:xfrm>
              <a:off x="1324790" y="36321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a:t>
              </a:r>
            </a:p>
          </p:txBody>
        </p:sp>
        <p:sp>
          <p:nvSpPr>
            <p:cNvPr id="89" name="tx89"/>
            <p:cNvSpPr/>
            <p:nvPr/>
          </p:nvSpPr>
          <p:spPr>
            <a:xfrm>
              <a:off x="2657505" y="3564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45.9</a:t>
              </a:r>
            </a:p>
          </p:txBody>
        </p:sp>
        <p:sp>
          <p:nvSpPr>
            <p:cNvPr id="90" name="tx90"/>
            <p:cNvSpPr/>
            <p:nvPr/>
          </p:nvSpPr>
          <p:spPr>
            <a:xfrm>
              <a:off x="3990221" y="3446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54.8</a:t>
              </a:r>
            </a:p>
          </p:txBody>
        </p:sp>
        <p:sp>
          <p:nvSpPr>
            <p:cNvPr id="91" name="tx91"/>
            <p:cNvSpPr/>
            <p:nvPr/>
          </p:nvSpPr>
          <p:spPr>
            <a:xfrm>
              <a:off x="5322937" y="3357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2" name="tx92"/>
            <p:cNvSpPr/>
            <p:nvPr/>
          </p:nvSpPr>
          <p:spPr>
            <a:xfrm>
              <a:off x="6389109" y="3291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a:t>
              </a:r>
            </a:p>
          </p:txBody>
        </p:sp>
        <p:sp>
          <p:nvSpPr>
            <p:cNvPr id="93" name="tx93"/>
            <p:cNvSpPr/>
            <p:nvPr/>
          </p:nvSpPr>
          <p:spPr>
            <a:xfrm>
              <a:off x="6655652" y="3287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a:t>
              </a:r>
            </a:p>
          </p:txBody>
        </p:sp>
        <p:sp>
          <p:nvSpPr>
            <p:cNvPr id="94" name="tx94"/>
            <p:cNvSpPr/>
            <p:nvPr/>
          </p:nvSpPr>
          <p:spPr>
            <a:xfrm>
              <a:off x="6961372" y="328444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5" name="tx95"/>
            <p:cNvSpPr/>
            <p:nvPr/>
          </p:nvSpPr>
          <p:spPr>
            <a:xfrm>
              <a:off x="7188738" y="3283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6" name="tx96"/>
            <p:cNvSpPr/>
            <p:nvPr/>
          </p:nvSpPr>
          <p:spPr>
            <a:xfrm>
              <a:off x="7455282" y="3283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7" name="tx97"/>
            <p:cNvSpPr/>
            <p:nvPr/>
          </p:nvSpPr>
          <p:spPr>
            <a:xfrm>
              <a:off x="7721825" y="3281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67.2</a:t>
              </a:r>
            </a:p>
          </p:txBody>
        </p:sp>
        <p:sp>
          <p:nvSpPr>
            <p:cNvPr id="98" name="tx98"/>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67.5</a:t>
              </a:r>
            </a:p>
          </p:txBody>
        </p:sp>
        <p:sp>
          <p:nvSpPr>
            <p:cNvPr id="99" name="pl99"/>
            <p:cNvSpPr/>
            <p:nvPr/>
          </p:nvSpPr>
          <p:spPr>
            <a:xfrm>
              <a:off x="1416218"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40866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11" name="tx111"/>
            <p:cNvSpPr/>
            <p:nvPr/>
          </p:nvSpPr>
          <p:spPr>
            <a:xfrm>
              <a:off x="1324790" y="3816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2" name="tx112"/>
            <p:cNvSpPr/>
            <p:nvPr/>
          </p:nvSpPr>
          <p:spPr>
            <a:xfrm>
              <a:off x="2657505" y="40631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13" name="tx113"/>
            <p:cNvSpPr/>
            <p:nvPr/>
          </p:nvSpPr>
          <p:spPr>
            <a:xfrm>
              <a:off x="2657505" y="37604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4" name="tx114"/>
            <p:cNvSpPr/>
            <p:nvPr/>
          </p:nvSpPr>
          <p:spPr>
            <a:xfrm>
              <a:off x="3990221" y="39755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a:t>
              </a:r>
            </a:p>
          </p:txBody>
        </p:sp>
        <p:sp>
          <p:nvSpPr>
            <p:cNvPr id="115" name="tx115"/>
            <p:cNvSpPr/>
            <p:nvPr/>
          </p:nvSpPr>
          <p:spPr>
            <a:xfrm>
              <a:off x="4016347" y="36127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6" name="tx116"/>
            <p:cNvSpPr/>
            <p:nvPr/>
          </p:nvSpPr>
          <p:spPr>
            <a:xfrm>
              <a:off x="5322937" y="39186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17" name="tx117"/>
            <p:cNvSpPr/>
            <p:nvPr/>
          </p:nvSpPr>
          <p:spPr>
            <a:xfrm>
              <a:off x="5388239" y="351147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8" name="tx118"/>
            <p:cNvSpPr/>
            <p:nvPr/>
          </p:nvSpPr>
          <p:spPr>
            <a:xfrm>
              <a:off x="6389109" y="3933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19" name="tx119"/>
            <p:cNvSpPr/>
            <p:nvPr/>
          </p:nvSpPr>
          <p:spPr>
            <a:xfrm>
              <a:off x="6389109" y="34934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20" name="tx120"/>
            <p:cNvSpPr/>
            <p:nvPr/>
          </p:nvSpPr>
          <p:spPr>
            <a:xfrm>
              <a:off x="6655652" y="39677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21" name="tx121"/>
            <p:cNvSpPr/>
            <p:nvPr/>
          </p:nvSpPr>
          <p:spPr>
            <a:xfrm>
              <a:off x="6655652" y="35253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22" name="tx122"/>
            <p:cNvSpPr/>
            <p:nvPr/>
          </p:nvSpPr>
          <p:spPr>
            <a:xfrm>
              <a:off x="6922195" y="39357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23" name="tx123"/>
            <p:cNvSpPr/>
            <p:nvPr/>
          </p:nvSpPr>
          <p:spPr>
            <a:xfrm>
              <a:off x="6922195" y="34919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4" name="tx124"/>
            <p:cNvSpPr/>
            <p:nvPr/>
          </p:nvSpPr>
          <p:spPr>
            <a:xfrm>
              <a:off x="7188738" y="39841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25" name="tx125"/>
            <p:cNvSpPr/>
            <p:nvPr/>
          </p:nvSpPr>
          <p:spPr>
            <a:xfrm>
              <a:off x="7188738" y="35399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26" name="tx126"/>
            <p:cNvSpPr/>
            <p:nvPr/>
          </p:nvSpPr>
          <p:spPr>
            <a:xfrm>
              <a:off x="7494458" y="394868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7" name="tx127"/>
            <p:cNvSpPr/>
            <p:nvPr/>
          </p:nvSpPr>
          <p:spPr>
            <a:xfrm>
              <a:off x="7455282" y="3504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8" name="tx128"/>
            <p:cNvSpPr/>
            <p:nvPr/>
          </p:nvSpPr>
          <p:spPr>
            <a:xfrm>
              <a:off x="7721825" y="39979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29" name="tx129"/>
            <p:cNvSpPr/>
            <p:nvPr/>
          </p:nvSpPr>
          <p:spPr>
            <a:xfrm>
              <a:off x="7721825" y="35514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30" name="tx130"/>
            <p:cNvSpPr/>
            <p:nvPr/>
          </p:nvSpPr>
          <p:spPr>
            <a:xfrm>
              <a:off x="7988368" y="39823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a:t>
              </a:r>
            </a:p>
          </p:txBody>
        </p:sp>
        <p:sp>
          <p:nvSpPr>
            <p:cNvPr id="131" name="tx131"/>
            <p:cNvSpPr/>
            <p:nvPr/>
          </p:nvSpPr>
          <p:spPr>
            <a:xfrm>
              <a:off x="7988368" y="35352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3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655386" y="2931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2692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3" name="tx153"/>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4" name="pl154"/>
            <p:cNvSpPr/>
            <p:nvPr/>
          </p:nvSpPr>
          <p:spPr>
            <a:xfrm>
              <a:off x="2547370"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814469"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6" name="rc156"/>
            <p:cNvSpPr/>
            <p:nvPr/>
          </p:nvSpPr>
          <p:spPr>
            <a:xfrm>
              <a:off x="4157761" y="5180747"/>
              <a:ext cx="201456" cy="201456"/>
            </a:xfrm>
            <a:prstGeom prst="rect">
              <a:avLst/>
            </a:prstGeom>
            <a:solidFill>
              <a:srgbClr val="1CABE2">
                <a:alpha val="100000"/>
              </a:srgbClr>
            </a:solidFill>
          </p:spPr>
          <p:txBody>
            <a:bodyPr/>
            <a:lstStyle/>
            <a:p/>
          </p:txBody>
        </p:sp>
        <p:sp>
          <p:nvSpPr>
            <p:cNvPr id="157" name="rc157"/>
            <p:cNvSpPr/>
            <p:nvPr/>
          </p:nvSpPr>
          <p:spPr>
            <a:xfrm>
              <a:off x="6123695" y="5180747"/>
              <a:ext cx="201456" cy="201456"/>
            </a:xfrm>
            <a:prstGeom prst="rect">
              <a:avLst/>
            </a:prstGeom>
            <a:solidFill>
              <a:srgbClr val="80BD41">
                <a:alpha val="100000"/>
              </a:srgbClr>
            </a:solidFill>
          </p:spPr>
          <p:txBody>
            <a:bodyPr/>
            <a:lstStyle/>
            <a:p/>
          </p:txBody>
        </p:sp>
        <p:sp>
          <p:nvSpPr>
            <p:cNvPr id="158" name="tx158"/>
            <p:cNvSpPr/>
            <p:nvPr/>
          </p:nvSpPr>
          <p:spPr>
            <a:xfrm>
              <a:off x="4437806"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9" name="tx159"/>
            <p:cNvSpPr/>
            <p:nvPr/>
          </p:nvSpPr>
          <p:spPr>
            <a:xfrm>
              <a:off x="6403740"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0" name="tx160"/>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1" name="tx161"/>
            <p:cNvSpPr/>
            <p:nvPr/>
          </p:nvSpPr>
          <p:spPr>
            <a:xfrm>
              <a:off x="951100"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2000-2025</a:t>
              </a:r>
            </a:p>
          </p:txBody>
        </p:sp>
        <p:sp>
          <p:nvSpPr>
            <p:cNvPr id="162" name="pl162"/>
            <p:cNvSpPr/>
            <p:nvPr/>
          </p:nvSpPr>
          <p:spPr>
            <a:xfrm>
              <a:off x="22701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179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657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1135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440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918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3961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4986315" cy="129091"/>
            </a:xfrm>
            <a:prstGeom prst="rect">
              <a:avLst/>
            </a:prstGeom>
            <a:solidFill>
              <a:srgbClr val="80BD41">
                <a:alpha val="100000"/>
              </a:srgbClr>
            </a:solidFill>
          </p:spPr>
          <p:txBody>
            <a:bodyPr/>
            <a:lstStyle/>
            <a:p/>
          </p:txBody>
        </p:sp>
        <p:sp>
          <p:nvSpPr>
            <p:cNvPr id="174" name="rc174"/>
            <p:cNvSpPr/>
            <p:nvPr/>
          </p:nvSpPr>
          <p:spPr>
            <a:xfrm>
              <a:off x="6282589" y="5954972"/>
              <a:ext cx="1490051" cy="129091"/>
            </a:xfrm>
            <a:prstGeom prst="rect">
              <a:avLst/>
            </a:prstGeom>
            <a:solidFill>
              <a:srgbClr val="1CABE2">
                <a:alpha val="100000"/>
              </a:srgbClr>
            </a:solidFill>
          </p:spPr>
          <p:txBody>
            <a:bodyPr/>
            <a:lstStyle/>
            <a:p/>
          </p:txBody>
        </p:sp>
        <p:sp>
          <p:nvSpPr>
            <p:cNvPr id="175" name="rc175"/>
            <p:cNvSpPr/>
            <p:nvPr/>
          </p:nvSpPr>
          <p:spPr>
            <a:xfrm>
              <a:off x="1296273" y="5793607"/>
              <a:ext cx="4061120" cy="129091"/>
            </a:xfrm>
            <a:prstGeom prst="rect">
              <a:avLst/>
            </a:prstGeom>
            <a:solidFill>
              <a:srgbClr val="80BD41">
                <a:alpha val="100000"/>
              </a:srgbClr>
            </a:solidFill>
          </p:spPr>
          <p:txBody>
            <a:bodyPr/>
            <a:lstStyle/>
            <a:p/>
          </p:txBody>
        </p:sp>
        <p:sp>
          <p:nvSpPr>
            <p:cNvPr id="176" name="rc176"/>
            <p:cNvSpPr/>
            <p:nvPr/>
          </p:nvSpPr>
          <p:spPr>
            <a:xfrm>
              <a:off x="5357394" y="5793607"/>
              <a:ext cx="2489262" cy="129091"/>
            </a:xfrm>
            <a:prstGeom prst="rect">
              <a:avLst/>
            </a:prstGeom>
            <a:solidFill>
              <a:srgbClr val="1CABE2">
                <a:alpha val="100000"/>
              </a:srgbClr>
            </a:solidFill>
          </p:spPr>
          <p:txBody>
            <a:bodyPr/>
            <a:lstStyle/>
            <a:p/>
          </p:txBody>
        </p:sp>
        <p:sp>
          <p:nvSpPr>
            <p:cNvPr id="177" name="rc177"/>
            <p:cNvSpPr/>
            <p:nvPr/>
          </p:nvSpPr>
          <p:spPr>
            <a:xfrm>
              <a:off x="1296273" y="5632243"/>
              <a:ext cx="4273428" cy="129091"/>
            </a:xfrm>
            <a:prstGeom prst="rect">
              <a:avLst/>
            </a:prstGeom>
            <a:solidFill>
              <a:srgbClr val="80BD41">
                <a:alpha val="100000"/>
              </a:srgbClr>
            </a:solidFill>
          </p:spPr>
          <p:txBody>
            <a:bodyPr/>
            <a:lstStyle/>
            <a:p/>
          </p:txBody>
        </p:sp>
        <p:sp>
          <p:nvSpPr>
            <p:cNvPr id="178" name="rc178"/>
            <p:cNvSpPr/>
            <p:nvPr/>
          </p:nvSpPr>
          <p:spPr>
            <a:xfrm>
              <a:off x="5569702" y="5632243"/>
              <a:ext cx="2301301" cy="129091"/>
            </a:xfrm>
            <a:prstGeom prst="rect">
              <a:avLst/>
            </a:prstGeom>
            <a:solidFill>
              <a:srgbClr val="1CABE2">
                <a:alpha val="100000"/>
              </a:srgbClr>
            </a:solidFill>
          </p:spPr>
          <p:txBody>
            <a:bodyPr/>
            <a:lstStyle/>
            <a:p/>
          </p:txBody>
        </p:sp>
        <p:sp>
          <p:nvSpPr>
            <p:cNvPr id="179" name="tx179"/>
            <p:cNvSpPr/>
            <p:nvPr/>
          </p:nvSpPr>
          <p:spPr>
            <a:xfrm>
              <a:off x="7983932"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66.5</a:t>
              </a:r>
            </a:p>
          </p:txBody>
        </p:sp>
        <p:sp>
          <p:nvSpPr>
            <p:cNvPr id="180" name="tx180"/>
            <p:cNvSpPr/>
            <p:nvPr/>
          </p:nvSpPr>
          <p:spPr>
            <a:xfrm>
              <a:off x="806062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81" name="tx181"/>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67.5</a:t>
              </a:r>
            </a:p>
          </p:txBody>
        </p:sp>
        <p:sp>
          <p:nvSpPr>
            <p:cNvPr id="182" name="tx182"/>
            <p:cNvSpPr/>
            <p:nvPr/>
          </p:nvSpPr>
          <p:spPr>
            <a:xfrm>
              <a:off x="368393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51.2</a:t>
              </a:r>
            </a:p>
          </p:txBody>
        </p:sp>
        <p:sp>
          <p:nvSpPr>
            <p:cNvPr id="183" name="tx183"/>
            <p:cNvSpPr/>
            <p:nvPr/>
          </p:nvSpPr>
          <p:spPr>
            <a:xfrm>
              <a:off x="6922121"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84" name="tx184"/>
            <p:cNvSpPr/>
            <p:nvPr/>
          </p:nvSpPr>
          <p:spPr>
            <a:xfrm>
              <a:off x="3221340"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41.7</a:t>
              </a:r>
            </a:p>
          </p:txBody>
        </p:sp>
        <p:sp>
          <p:nvSpPr>
            <p:cNvPr id="185" name="tx185"/>
            <p:cNvSpPr/>
            <p:nvPr/>
          </p:nvSpPr>
          <p:spPr>
            <a:xfrm>
              <a:off x="649653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86" name="tx186"/>
            <p:cNvSpPr/>
            <p:nvPr/>
          </p:nvSpPr>
          <p:spPr>
            <a:xfrm>
              <a:off x="3327494"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43.9</a:t>
              </a:r>
            </a:p>
          </p:txBody>
        </p:sp>
        <p:sp>
          <p:nvSpPr>
            <p:cNvPr id="187" name="tx187"/>
            <p:cNvSpPr/>
            <p:nvPr/>
          </p:nvSpPr>
          <p:spPr>
            <a:xfrm>
              <a:off x="6614859"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23.6</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6635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3" name="tx193"/>
            <p:cNvSpPr/>
            <p:nvPr/>
          </p:nvSpPr>
          <p:spPr>
            <a:xfrm>
              <a:off x="511413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4" name="tx194"/>
            <p:cNvSpPr/>
            <p:nvPr/>
          </p:nvSpPr>
          <p:spPr>
            <a:xfrm>
              <a:off x="706191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5" name="tx195"/>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6" name="tx196"/>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(65 %) était inférieur à celui de 2019 (77 %).
Le nombre d’enfants vaccinés par le DTP1 a diminué de 14 % par rapport à 2019.
Le nombre de nourrissons survivants a augmenté d’environ 2 % par rapport à 2019.
En 2025, le nombre d’enfants vaccinés était inférieur à celui de 2019.
En 2025, le nombre de nourrissons survivants (population cible) était plus élevé qu’en 2019.
Pour que la couverture vaccinale augmente, le nombre d’enfants vaccinés doit croître à un rythme plus rapide que celui de la croissance démographique.</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41264"/>
              <a:ext cx="3397293" cy="776522"/>
            </a:xfrm>
            <a:custGeom>
              <a:avLst/>
              <a:pathLst>
                <a:path w="3397293" h="776522">
                  <a:moveTo>
                    <a:pt x="0" y="776522"/>
                  </a:moveTo>
                  <a:lnTo>
                    <a:pt x="135891" y="776522"/>
                  </a:lnTo>
                  <a:lnTo>
                    <a:pt x="271783" y="776522"/>
                  </a:lnTo>
                  <a:lnTo>
                    <a:pt x="407675" y="776522"/>
                  </a:lnTo>
                  <a:lnTo>
                    <a:pt x="543566" y="776522"/>
                  </a:lnTo>
                  <a:lnTo>
                    <a:pt x="679458" y="776522"/>
                  </a:lnTo>
                  <a:lnTo>
                    <a:pt x="815350" y="776522"/>
                  </a:lnTo>
                  <a:lnTo>
                    <a:pt x="951242" y="20987"/>
                  </a:lnTo>
                  <a:lnTo>
                    <a:pt x="1087133" y="0"/>
                  </a:lnTo>
                  <a:lnTo>
                    <a:pt x="1223025" y="125922"/>
                  </a:lnTo>
                  <a:lnTo>
                    <a:pt x="1358917" y="314806"/>
                  </a:lnTo>
                  <a:lnTo>
                    <a:pt x="1494809" y="146909"/>
                  </a:lnTo>
                  <a:lnTo>
                    <a:pt x="1630700" y="0"/>
                  </a:lnTo>
                  <a:lnTo>
                    <a:pt x="1766592" y="62961"/>
                  </a:lnTo>
                  <a:lnTo>
                    <a:pt x="1902484" y="251845"/>
                  </a:lnTo>
                  <a:lnTo>
                    <a:pt x="2038375" y="41974"/>
                  </a:lnTo>
                  <a:lnTo>
                    <a:pt x="2174267" y="146909"/>
                  </a:lnTo>
                  <a:lnTo>
                    <a:pt x="2310159" y="146909"/>
                  </a:lnTo>
                  <a:lnTo>
                    <a:pt x="2446051" y="251845"/>
                  </a:lnTo>
                  <a:lnTo>
                    <a:pt x="2581942" y="251845"/>
                  </a:lnTo>
                  <a:lnTo>
                    <a:pt x="2717834" y="398754"/>
                  </a:lnTo>
                  <a:lnTo>
                    <a:pt x="2853726" y="146909"/>
                  </a:lnTo>
                  <a:lnTo>
                    <a:pt x="2989618" y="461716"/>
                  </a:lnTo>
                  <a:lnTo>
                    <a:pt x="3125509" y="251845"/>
                  </a:lnTo>
                  <a:lnTo>
                    <a:pt x="3261401" y="440728"/>
                  </a:lnTo>
                  <a:lnTo>
                    <a:pt x="3397293" y="4197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51134"/>
              <a:ext cx="3397293" cy="671587"/>
            </a:xfrm>
            <a:custGeom>
              <a:avLst/>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41264"/>
              <a:ext cx="3397293" cy="776522"/>
            </a:xfrm>
            <a:custGeom>
              <a:avLst/>
              <a:pathLst>
                <a:path w="3397293" h="776522">
                  <a:moveTo>
                    <a:pt x="0" y="776522"/>
                  </a:moveTo>
                  <a:lnTo>
                    <a:pt x="135891" y="776522"/>
                  </a:lnTo>
                  <a:lnTo>
                    <a:pt x="271783" y="776522"/>
                  </a:lnTo>
                  <a:lnTo>
                    <a:pt x="407675" y="776522"/>
                  </a:lnTo>
                  <a:lnTo>
                    <a:pt x="543566" y="776522"/>
                  </a:lnTo>
                  <a:lnTo>
                    <a:pt x="679458" y="776522"/>
                  </a:lnTo>
                  <a:lnTo>
                    <a:pt x="815350" y="776522"/>
                  </a:lnTo>
                  <a:lnTo>
                    <a:pt x="951242" y="20987"/>
                  </a:lnTo>
                  <a:lnTo>
                    <a:pt x="1087133" y="0"/>
                  </a:lnTo>
                  <a:lnTo>
                    <a:pt x="1223025" y="125922"/>
                  </a:lnTo>
                  <a:lnTo>
                    <a:pt x="1358917" y="314806"/>
                  </a:lnTo>
                  <a:lnTo>
                    <a:pt x="1494809" y="146909"/>
                  </a:lnTo>
                  <a:lnTo>
                    <a:pt x="1630700" y="0"/>
                  </a:lnTo>
                  <a:lnTo>
                    <a:pt x="1766592" y="62961"/>
                  </a:lnTo>
                  <a:lnTo>
                    <a:pt x="1902484" y="251845"/>
                  </a:lnTo>
                  <a:lnTo>
                    <a:pt x="2038375" y="41974"/>
                  </a:lnTo>
                  <a:lnTo>
                    <a:pt x="2174267" y="146909"/>
                  </a:lnTo>
                  <a:lnTo>
                    <a:pt x="2310159" y="146909"/>
                  </a:lnTo>
                  <a:lnTo>
                    <a:pt x="2446051" y="251845"/>
                  </a:lnTo>
                  <a:lnTo>
                    <a:pt x="2581942" y="251845"/>
                  </a:lnTo>
                  <a:lnTo>
                    <a:pt x="2717834" y="398754"/>
                  </a:lnTo>
                  <a:lnTo>
                    <a:pt x="2853726" y="146909"/>
                  </a:lnTo>
                  <a:lnTo>
                    <a:pt x="2989618" y="461716"/>
                  </a:lnTo>
                  <a:lnTo>
                    <a:pt x="3125509" y="251845"/>
                  </a:lnTo>
                  <a:lnTo>
                    <a:pt x="3261401" y="440728"/>
                  </a:lnTo>
                  <a:lnTo>
                    <a:pt x="3397293" y="4197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196264"/>
            </a:xfrm>
            <a:custGeom>
              <a:avLst/>
              <a:pathLst>
                <a:path w="0" h="1196264">
                  <a:moveTo>
                    <a:pt x="0" y="0"/>
                  </a:moveTo>
                  <a:lnTo>
                    <a:pt x="0" y="119626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196264"/>
            </a:xfrm>
            <a:custGeom>
              <a:avLst/>
              <a:pathLst>
                <a:path w="0" h="1196264">
                  <a:moveTo>
                    <a:pt x="0" y="0"/>
                  </a:moveTo>
                  <a:lnTo>
                    <a:pt x="0" y="119626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734548"/>
            </a:xfrm>
            <a:custGeom>
              <a:avLst/>
              <a:pathLst>
                <a:path w="0" h="734548">
                  <a:moveTo>
                    <a:pt x="0" y="0"/>
                  </a:moveTo>
                  <a:lnTo>
                    <a:pt x="0" y="73454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671587"/>
            </a:xfrm>
            <a:custGeom>
              <a:avLst/>
              <a:pathLst>
                <a:path w="0" h="671587">
                  <a:moveTo>
                    <a:pt x="0" y="0"/>
                  </a:moveTo>
                  <a:lnTo>
                    <a:pt x="0" y="67158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860470"/>
            </a:xfrm>
            <a:custGeom>
              <a:avLst/>
              <a:pathLst>
                <a:path w="0" h="860470">
                  <a:moveTo>
                    <a:pt x="0" y="0"/>
                  </a:moveTo>
                  <a:lnTo>
                    <a:pt x="0" y="8604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839483"/>
            </a:xfrm>
            <a:custGeom>
              <a:avLst/>
              <a:pathLst>
                <a:path w="0" h="839483">
                  <a:moveTo>
                    <a:pt x="0" y="0"/>
                  </a:moveTo>
                  <a:lnTo>
                    <a:pt x="0" y="839483"/>
                  </a:lnTo>
                </a:path>
              </a:pathLst>
            </a:custGeom>
            <a:ln w="13550" cap="flat">
              <a:solidFill>
                <a:srgbClr val="0058AB">
                  <a:alpha val="100000"/>
                </a:srgbClr>
              </a:solidFill>
              <a:prstDash val="dot"/>
              <a:round/>
            </a:ln>
          </p:spPr>
          <p:txBody>
            <a:bodyPr/>
            <a:lstStyle/>
            <a:p/>
          </p:txBody>
        </p:sp>
        <p:sp>
          <p:nvSpPr>
            <p:cNvPr id="32" name="pl32"/>
            <p:cNvSpPr/>
            <p:nvPr/>
          </p:nvSpPr>
          <p:spPr>
            <a:xfrm>
              <a:off x="1120965" y="2241264"/>
              <a:ext cx="3397293" cy="776522"/>
            </a:xfrm>
            <a:custGeom>
              <a:avLst/>
              <a:pathLst>
                <a:path w="3397293" h="776522">
                  <a:moveTo>
                    <a:pt x="0" y="776522"/>
                  </a:moveTo>
                  <a:lnTo>
                    <a:pt x="135891" y="776522"/>
                  </a:lnTo>
                  <a:lnTo>
                    <a:pt x="271783" y="776522"/>
                  </a:lnTo>
                  <a:lnTo>
                    <a:pt x="407675" y="776522"/>
                  </a:lnTo>
                  <a:lnTo>
                    <a:pt x="543566" y="776522"/>
                  </a:lnTo>
                  <a:lnTo>
                    <a:pt x="679458" y="776522"/>
                  </a:lnTo>
                  <a:lnTo>
                    <a:pt x="815350" y="776522"/>
                  </a:lnTo>
                  <a:lnTo>
                    <a:pt x="951242" y="20987"/>
                  </a:lnTo>
                  <a:lnTo>
                    <a:pt x="1087133" y="0"/>
                  </a:lnTo>
                  <a:lnTo>
                    <a:pt x="1223025" y="125922"/>
                  </a:lnTo>
                  <a:lnTo>
                    <a:pt x="1358917" y="314806"/>
                  </a:lnTo>
                  <a:lnTo>
                    <a:pt x="1494809" y="146909"/>
                  </a:lnTo>
                  <a:lnTo>
                    <a:pt x="1630700" y="0"/>
                  </a:lnTo>
                  <a:lnTo>
                    <a:pt x="1766592" y="62961"/>
                  </a:lnTo>
                  <a:lnTo>
                    <a:pt x="1902484" y="251845"/>
                  </a:lnTo>
                  <a:lnTo>
                    <a:pt x="2038375" y="41974"/>
                  </a:lnTo>
                  <a:lnTo>
                    <a:pt x="2174267" y="146909"/>
                  </a:lnTo>
                  <a:lnTo>
                    <a:pt x="2310159" y="146909"/>
                  </a:lnTo>
                  <a:lnTo>
                    <a:pt x="2446051" y="251845"/>
                  </a:lnTo>
                  <a:lnTo>
                    <a:pt x="2581942" y="251845"/>
                  </a:lnTo>
                  <a:lnTo>
                    <a:pt x="2717834" y="398754"/>
                  </a:lnTo>
                  <a:lnTo>
                    <a:pt x="2853726" y="146909"/>
                  </a:lnTo>
                  <a:lnTo>
                    <a:pt x="2989618" y="461716"/>
                  </a:lnTo>
                  <a:lnTo>
                    <a:pt x="3125509" y="251845"/>
                  </a:lnTo>
                  <a:lnTo>
                    <a:pt x="3261401" y="440728"/>
                  </a:lnTo>
                  <a:lnTo>
                    <a:pt x="3397293" y="4197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4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40134" y="16914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336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86838"/>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0" name="tx60"/>
            <p:cNvSpPr/>
            <p:nvPr/>
          </p:nvSpPr>
          <p:spPr>
            <a:xfrm>
              <a:off x="2758540"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65772" y="1414185"/>
              <a:ext cx="2507679"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Gabon, 2000-2025</a:t>
              </a:r>
            </a:p>
          </p:txBody>
        </p:sp>
        <p:sp>
          <p:nvSpPr>
            <p:cNvPr id="63" name="pl63"/>
            <p:cNvSpPr/>
            <p:nvPr/>
          </p:nvSpPr>
          <p:spPr>
            <a:xfrm>
              <a:off x="5267799" y="3880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44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482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725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563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401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66643"/>
              <a:ext cx="3397293" cy="1509904"/>
            </a:xfrm>
            <a:custGeom>
              <a:avLst/>
              <a:pathLst>
                <a:path w="3397293" h="1509904">
                  <a:moveTo>
                    <a:pt x="0" y="1509904"/>
                  </a:moveTo>
                  <a:lnTo>
                    <a:pt x="135891" y="1509904"/>
                  </a:lnTo>
                  <a:lnTo>
                    <a:pt x="271783" y="1509904"/>
                  </a:lnTo>
                  <a:lnTo>
                    <a:pt x="407675" y="1509904"/>
                  </a:lnTo>
                  <a:lnTo>
                    <a:pt x="543566" y="1509904"/>
                  </a:lnTo>
                  <a:lnTo>
                    <a:pt x="679458" y="1509904"/>
                  </a:lnTo>
                  <a:lnTo>
                    <a:pt x="815350" y="1509904"/>
                  </a:lnTo>
                  <a:lnTo>
                    <a:pt x="951242" y="40808"/>
                  </a:lnTo>
                  <a:lnTo>
                    <a:pt x="1087133" y="0"/>
                  </a:lnTo>
                  <a:lnTo>
                    <a:pt x="1223025" y="244849"/>
                  </a:lnTo>
                  <a:lnTo>
                    <a:pt x="1358917" y="612123"/>
                  </a:lnTo>
                  <a:lnTo>
                    <a:pt x="1494809" y="285657"/>
                  </a:lnTo>
                  <a:lnTo>
                    <a:pt x="1630700" y="0"/>
                  </a:lnTo>
                  <a:lnTo>
                    <a:pt x="1766592" y="122424"/>
                  </a:lnTo>
                  <a:lnTo>
                    <a:pt x="1902484" y="489698"/>
                  </a:lnTo>
                  <a:lnTo>
                    <a:pt x="2038375" y="81616"/>
                  </a:lnTo>
                  <a:lnTo>
                    <a:pt x="2174267" y="285657"/>
                  </a:lnTo>
                  <a:lnTo>
                    <a:pt x="2310159" y="285657"/>
                  </a:lnTo>
                  <a:lnTo>
                    <a:pt x="2446051" y="489698"/>
                  </a:lnTo>
                  <a:lnTo>
                    <a:pt x="2581942" y="489698"/>
                  </a:lnTo>
                  <a:lnTo>
                    <a:pt x="2717834" y="775356"/>
                  </a:lnTo>
                  <a:lnTo>
                    <a:pt x="2853726" y="285657"/>
                  </a:lnTo>
                  <a:lnTo>
                    <a:pt x="2989618" y="897781"/>
                  </a:lnTo>
                  <a:lnTo>
                    <a:pt x="3125509" y="489698"/>
                  </a:lnTo>
                  <a:lnTo>
                    <a:pt x="3261401" y="856973"/>
                  </a:lnTo>
                  <a:lnTo>
                    <a:pt x="3397293" y="816164"/>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56342"/>
              <a:ext cx="3397293" cy="571315"/>
            </a:xfrm>
            <a:custGeom>
              <a:avLst/>
              <a:pathLst>
                <a:path w="3397293" h="571315">
                  <a:moveTo>
                    <a:pt x="0" y="571315"/>
                  </a:moveTo>
                  <a:lnTo>
                    <a:pt x="135891" y="571315"/>
                  </a:lnTo>
                  <a:lnTo>
                    <a:pt x="271783" y="571315"/>
                  </a:lnTo>
                  <a:lnTo>
                    <a:pt x="407675" y="489698"/>
                  </a:lnTo>
                  <a:lnTo>
                    <a:pt x="543566" y="408082"/>
                  </a:lnTo>
                  <a:lnTo>
                    <a:pt x="679458" y="367274"/>
                  </a:lnTo>
                  <a:lnTo>
                    <a:pt x="815350" y="326465"/>
                  </a:lnTo>
                  <a:lnTo>
                    <a:pt x="951242" y="326465"/>
                  </a:lnTo>
                  <a:lnTo>
                    <a:pt x="1087133" y="204041"/>
                  </a:lnTo>
                  <a:lnTo>
                    <a:pt x="1223025" y="122424"/>
                  </a:lnTo>
                  <a:lnTo>
                    <a:pt x="1358917" y="122424"/>
                  </a:lnTo>
                  <a:lnTo>
                    <a:pt x="1494809" y="81616"/>
                  </a:lnTo>
                  <a:lnTo>
                    <a:pt x="1630700" y="81616"/>
                  </a:lnTo>
                  <a:lnTo>
                    <a:pt x="1766592" y="81616"/>
                  </a:lnTo>
                  <a:lnTo>
                    <a:pt x="1902484" y="81616"/>
                  </a:lnTo>
                  <a:lnTo>
                    <a:pt x="2038375" y="40808"/>
                  </a:lnTo>
                  <a:lnTo>
                    <a:pt x="2174267" y="0"/>
                  </a:lnTo>
                  <a:lnTo>
                    <a:pt x="2310159" y="0"/>
                  </a:lnTo>
                  <a:lnTo>
                    <a:pt x="2446051" y="0"/>
                  </a:lnTo>
                  <a:lnTo>
                    <a:pt x="2581942" y="0"/>
                  </a:lnTo>
                  <a:lnTo>
                    <a:pt x="2717834" y="122424"/>
                  </a:lnTo>
                  <a:lnTo>
                    <a:pt x="2853726" y="204041"/>
                  </a:lnTo>
                  <a:lnTo>
                    <a:pt x="2989618" y="40808"/>
                  </a:lnTo>
                  <a:lnTo>
                    <a:pt x="3125509" y="81616"/>
                  </a:lnTo>
                  <a:lnTo>
                    <a:pt x="3261401" y="81616"/>
                  </a:lnTo>
                  <a:lnTo>
                    <a:pt x="3397293" y="40808"/>
                  </a:lnTo>
                </a:path>
              </a:pathLst>
            </a:custGeom>
            <a:ln w="27101" cap="flat">
              <a:solidFill>
                <a:srgbClr val="80BD41">
                  <a:alpha val="100000"/>
                </a:srgbClr>
              </a:solidFill>
              <a:prstDash val="solid"/>
              <a:round/>
            </a:ln>
          </p:spPr>
          <p:txBody>
            <a:bodyPr/>
            <a:lstStyle/>
            <a:p/>
          </p:txBody>
        </p:sp>
        <p:sp>
          <p:nvSpPr>
            <p:cNvPr id="78" name="pl78"/>
            <p:cNvSpPr/>
            <p:nvPr/>
          </p:nvSpPr>
          <p:spPr>
            <a:xfrm>
              <a:off x="5437664" y="2656342"/>
              <a:ext cx="3397293" cy="1305863"/>
            </a:xfrm>
            <a:custGeom>
              <a:avLst/>
              <a:pathLst>
                <a:path w="3397293" h="1305863">
                  <a:moveTo>
                    <a:pt x="0" y="1265055"/>
                  </a:moveTo>
                  <a:lnTo>
                    <a:pt x="135891" y="1305863"/>
                  </a:lnTo>
                  <a:lnTo>
                    <a:pt x="271783" y="1224247"/>
                  </a:lnTo>
                  <a:lnTo>
                    <a:pt x="407675" y="1061014"/>
                  </a:lnTo>
                  <a:lnTo>
                    <a:pt x="543566" y="856973"/>
                  </a:lnTo>
                  <a:lnTo>
                    <a:pt x="679458" y="693740"/>
                  </a:lnTo>
                  <a:lnTo>
                    <a:pt x="815350" y="571315"/>
                  </a:lnTo>
                  <a:lnTo>
                    <a:pt x="951242" y="489698"/>
                  </a:lnTo>
                  <a:lnTo>
                    <a:pt x="1087133" y="285657"/>
                  </a:lnTo>
                  <a:lnTo>
                    <a:pt x="1223025" y="81616"/>
                  </a:lnTo>
                  <a:lnTo>
                    <a:pt x="1358917" y="244849"/>
                  </a:lnTo>
                  <a:lnTo>
                    <a:pt x="1494809" y="326465"/>
                  </a:lnTo>
                  <a:lnTo>
                    <a:pt x="1630700" y="408082"/>
                  </a:lnTo>
                  <a:lnTo>
                    <a:pt x="1766592" y="408082"/>
                  </a:lnTo>
                  <a:lnTo>
                    <a:pt x="1902484" y="367274"/>
                  </a:lnTo>
                  <a:lnTo>
                    <a:pt x="2038375" y="408082"/>
                  </a:lnTo>
                  <a:lnTo>
                    <a:pt x="2174267" y="204041"/>
                  </a:lnTo>
                  <a:lnTo>
                    <a:pt x="2310159" y="163232"/>
                  </a:lnTo>
                  <a:lnTo>
                    <a:pt x="2446051" y="81616"/>
                  </a:lnTo>
                  <a:lnTo>
                    <a:pt x="2581942" y="0"/>
                  </a:lnTo>
                  <a:lnTo>
                    <a:pt x="2717834" y="122424"/>
                  </a:lnTo>
                  <a:lnTo>
                    <a:pt x="2853726" y="285657"/>
                  </a:lnTo>
                  <a:lnTo>
                    <a:pt x="2989618" y="204041"/>
                  </a:lnTo>
                  <a:lnTo>
                    <a:pt x="3125509" y="81616"/>
                  </a:lnTo>
                  <a:lnTo>
                    <a:pt x="3261401" y="40808"/>
                  </a:lnTo>
                  <a:lnTo>
                    <a:pt x="3397293" y="40808"/>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5634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66643"/>
              <a:ext cx="3397293" cy="1509904"/>
            </a:xfrm>
            <a:custGeom>
              <a:avLst/>
              <a:pathLst>
                <a:path w="3397293" h="1509904">
                  <a:moveTo>
                    <a:pt x="0" y="1509904"/>
                  </a:moveTo>
                  <a:lnTo>
                    <a:pt x="135891" y="1509904"/>
                  </a:lnTo>
                  <a:lnTo>
                    <a:pt x="271783" y="1509904"/>
                  </a:lnTo>
                  <a:lnTo>
                    <a:pt x="407675" y="1509904"/>
                  </a:lnTo>
                  <a:lnTo>
                    <a:pt x="543566" y="1509904"/>
                  </a:lnTo>
                  <a:lnTo>
                    <a:pt x="679458" y="1509904"/>
                  </a:lnTo>
                  <a:lnTo>
                    <a:pt x="815350" y="1509904"/>
                  </a:lnTo>
                  <a:lnTo>
                    <a:pt x="951242" y="40808"/>
                  </a:lnTo>
                  <a:lnTo>
                    <a:pt x="1087133" y="0"/>
                  </a:lnTo>
                  <a:lnTo>
                    <a:pt x="1223025" y="244849"/>
                  </a:lnTo>
                  <a:lnTo>
                    <a:pt x="1358917" y="612123"/>
                  </a:lnTo>
                  <a:lnTo>
                    <a:pt x="1494809" y="285657"/>
                  </a:lnTo>
                  <a:lnTo>
                    <a:pt x="1630700" y="0"/>
                  </a:lnTo>
                  <a:lnTo>
                    <a:pt x="1766592" y="122424"/>
                  </a:lnTo>
                  <a:lnTo>
                    <a:pt x="1902484" y="489698"/>
                  </a:lnTo>
                  <a:lnTo>
                    <a:pt x="2038375" y="81616"/>
                  </a:lnTo>
                  <a:lnTo>
                    <a:pt x="2174267" y="285657"/>
                  </a:lnTo>
                  <a:lnTo>
                    <a:pt x="2310159" y="285657"/>
                  </a:lnTo>
                  <a:lnTo>
                    <a:pt x="2446051" y="489698"/>
                  </a:lnTo>
                  <a:lnTo>
                    <a:pt x="2581942" y="489698"/>
                  </a:lnTo>
                  <a:lnTo>
                    <a:pt x="2717834" y="775356"/>
                  </a:lnTo>
                  <a:lnTo>
                    <a:pt x="2853726" y="285657"/>
                  </a:lnTo>
                  <a:lnTo>
                    <a:pt x="2989618" y="897781"/>
                  </a:lnTo>
                  <a:lnTo>
                    <a:pt x="3125509" y="489698"/>
                  </a:lnTo>
                  <a:lnTo>
                    <a:pt x="3261401" y="856973"/>
                  </a:lnTo>
                  <a:lnTo>
                    <a:pt x="3397293" y="816164"/>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82966"/>
              <a:ext cx="0" cy="1493581"/>
            </a:xfrm>
            <a:custGeom>
              <a:avLst/>
              <a:pathLst>
                <a:path w="0" h="1493581">
                  <a:moveTo>
                    <a:pt x="0" y="1493581"/>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82966"/>
              <a:ext cx="0" cy="1493581"/>
            </a:xfrm>
            <a:custGeom>
              <a:avLst/>
              <a:pathLst>
                <a:path w="0" h="1493581">
                  <a:moveTo>
                    <a:pt x="0" y="149358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82966"/>
              <a:ext cx="0" cy="595800"/>
            </a:xfrm>
            <a:custGeom>
              <a:avLst/>
              <a:pathLst>
                <a:path w="0" h="595800">
                  <a:moveTo>
                    <a:pt x="0" y="59580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82966"/>
              <a:ext cx="0" cy="65293"/>
            </a:xfrm>
            <a:custGeom>
              <a:avLst/>
              <a:pathLst>
                <a:path w="0" h="65293">
                  <a:moveTo>
                    <a:pt x="0" y="6529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82966"/>
              <a:ext cx="0" cy="473375"/>
            </a:xfrm>
            <a:custGeom>
              <a:avLst/>
              <a:pathLst>
                <a:path w="0" h="473375">
                  <a:moveTo>
                    <a:pt x="0" y="4733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82966"/>
              <a:ext cx="0" cy="840649"/>
            </a:xfrm>
            <a:custGeom>
              <a:avLst/>
              <a:pathLst>
                <a:path w="0" h="840649">
                  <a:moveTo>
                    <a:pt x="0" y="84064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82966"/>
              <a:ext cx="0" cy="799841"/>
            </a:xfrm>
            <a:custGeom>
              <a:avLst/>
              <a:pathLst>
                <a:path w="0" h="799841">
                  <a:moveTo>
                    <a:pt x="0" y="7998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66643"/>
              <a:ext cx="3397293" cy="1509904"/>
            </a:xfrm>
            <a:custGeom>
              <a:avLst/>
              <a:pathLst>
                <a:path w="3397293" h="1509904">
                  <a:moveTo>
                    <a:pt x="0" y="1509904"/>
                  </a:moveTo>
                  <a:lnTo>
                    <a:pt x="135891" y="1509904"/>
                  </a:lnTo>
                  <a:lnTo>
                    <a:pt x="271783" y="1509904"/>
                  </a:lnTo>
                  <a:lnTo>
                    <a:pt x="407675" y="1509904"/>
                  </a:lnTo>
                  <a:lnTo>
                    <a:pt x="543566" y="1509904"/>
                  </a:lnTo>
                  <a:lnTo>
                    <a:pt x="679458" y="1509904"/>
                  </a:lnTo>
                  <a:lnTo>
                    <a:pt x="815350" y="1509904"/>
                  </a:lnTo>
                  <a:lnTo>
                    <a:pt x="951242" y="40808"/>
                  </a:lnTo>
                  <a:lnTo>
                    <a:pt x="1087133" y="0"/>
                  </a:lnTo>
                  <a:lnTo>
                    <a:pt x="1223025" y="244849"/>
                  </a:lnTo>
                  <a:lnTo>
                    <a:pt x="1358917" y="612123"/>
                  </a:lnTo>
                  <a:lnTo>
                    <a:pt x="1494809" y="285657"/>
                  </a:lnTo>
                  <a:lnTo>
                    <a:pt x="1630700" y="0"/>
                  </a:lnTo>
                  <a:lnTo>
                    <a:pt x="1766592" y="122424"/>
                  </a:lnTo>
                  <a:lnTo>
                    <a:pt x="1902484" y="489698"/>
                  </a:lnTo>
                  <a:lnTo>
                    <a:pt x="2038375" y="81616"/>
                  </a:lnTo>
                  <a:lnTo>
                    <a:pt x="2174267" y="285657"/>
                  </a:lnTo>
                  <a:lnTo>
                    <a:pt x="2310159" y="285657"/>
                  </a:lnTo>
                  <a:lnTo>
                    <a:pt x="2446051" y="489698"/>
                  </a:lnTo>
                  <a:lnTo>
                    <a:pt x="2581942" y="489698"/>
                  </a:lnTo>
                  <a:lnTo>
                    <a:pt x="2717834" y="775356"/>
                  </a:lnTo>
                  <a:lnTo>
                    <a:pt x="2853726" y="285657"/>
                  </a:lnTo>
                  <a:lnTo>
                    <a:pt x="2989618" y="897781"/>
                  </a:lnTo>
                  <a:lnTo>
                    <a:pt x="3125509" y="489698"/>
                  </a:lnTo>
                  <a:lnTo>
                    <a:pt x="3261401" y="856973"/>
                  </a:lnTo>
                  <a:lnTo>
                    <a:pt x="3397293" y="816164"/>
                  </a:lnTo>
                </a:path>
              </a:pathLst>
            </a:custGeom>
            <a:ln w="27101" cap="flat">
              <a:solidFill>
                <a:srgbClr val="0058AB">
                  <a:alpha val="100000"/>
                </a:srgbClr>
              </a:solidFill>
              <a:prstDash val="solid"/>
              <a:round/>
            </a:ln>
          </p:spPr>
          <p:txBody>
            <a:bodyPr/>
            <a:lstStyle/>
            <a:p/>
          </p:txBody>
        </p:sp>
        <p:sp>
          <p:nvSpPr>
            <p:cNvPr id="89" name="tx89"/>
            <p:cNvSpPr/>
            <p:nvPr/>
          </p:nvSpPr>
          <p:spPr>
            <a:xfrm>
              <a:off x="5359324" y="212620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0" name="tx90"/>
            <p:cNvSpPr/>
            <p:nvPr/>
          </p:nvSpPr>
          <p:spPr>
            <a:xfrm>
              <a:off x="6038783" y="212620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1" name="tx91"/>
            <p:cNvSpPr/>
            <p:nvPr/>
          </p:nvSpPr>
          <p:spPr>
            <a:xfrm>
              <a:off x="6748386" y="21261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415750" y="2126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7989462" y="2126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1262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8786762" y="21262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8902429" y="26580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6580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4203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6042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7880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3006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3006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08140"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7059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97164" y="4886838"/>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14" name="tx114"/>
            <p:cNvSpPr/>
            <p:nvPr/>
          </p:nvSpPr>
          <p:spPr>
            <a:xfrm>
              <a:off x="707523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3769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71287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50427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29568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10857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89998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772498"/>
              <a:ext cx="5568844" cy="110182"/>
            </a:xfrm>
            <a:prstGeom prst="rect">
              <a:avLst/>
            </a:prstGeom>
            <a:solidFill>
              <a:srgbClr val="1CABE2">
                <a:alpha val="80000"/>
              </a:srgbClr>
            </a:solidFill>
          </p:spPr>
          <p:txBody>
            <a:bodyPr/>
            <a:lstStyle/>
            <a:p/>
          </p:txBody>
        </p:sp>
        <p:sp>
          <p:nvSpPr>
            <p:cNvPr id="127" name="rc127"/>
            <p:cNvSpPr/>
            <p:nvPr/>
          </p:nvSpPr>
          <p:spPr>
            <a:xfrm>
              <a:off x="1317178" y="5634770"/>
              <a:ext cx="7321564" cy="110182"/>
            </a:xfrm>
            <a:prstGeom prst="rect">
              <a:avLst/>
            </a:prstGeom>
            <a:solidFill>
              <a:srgbClr val="1CABE2">
                <a:alpha val="80000"/>
              </a:srgbClr>
            </a:solidFill>
          </p:spPr>
          <p:txBody>
            <a:bodyPr/>
            <a:lstStyle/>
            <a:p/>
          </p:txBody>
        </p:sp>
        <p:sp>
          <p:nvSpPr>
            <p:cNvPr id="128" name="rc128"/>
            <p:cNvSpPr/>
            <p:nvPr/>
          </p:nvSpPr>
          <p:spPr>
            <a:xfrm>
              <a:off x="1317178" y="5497042"/>
              <a:ext cx="7161059" cy="110182"/>
            </a:xfrm>
            <a:prstGeom prst="rect">
              <a:avLst/>
            </a:prstGeom>
            <a:solidFill>
              <a:srgbClr val="1CABE2">
                <a:alpha val="80000"/>
              </a:srgbClr>
            </a:solidFill>
          </p:spPr>
          <p:txBody>
            <a:bodyPr/>
            <a:lstStyle/>
            <a:p/>
          </p:txBody>
        </p:sp>
        <p:sp>
          <p:nvSpPr>
            <p:cNvPr id="129" name="tx129"/>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68129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4" name="tx134"/>
            <p:cNvSpPr/>
            <p:nvPr/>
          </p:nvSpPr>
          <p:spPr>
            <a:xfrm>
              <a:off x="647269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5" name="tx135"/>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36" name="tx136"/>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7" name="tx137"/>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8" name="tx138"/>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du DTP3 au Gabon (62 %) était inférieure de 23 points de pourcentage à la moyenne mondiale (85 %) et de 9 points de pourcentage à la moyenne de l'ensemble des pays de l'WCAR e (71 %).
La couverture nationale de la DTP3 était inférieure de 8 points de pourcentage à celle de 2019 (70 %).
Cela correspond à 26 000 enfants non vaccinés ou sous-vaccinés en 2025, contre 20 000 enfants non vaccinés ou sous-vaccinés en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DTP3 au Gabon s'élevait à 62 %, soit 8 points de pourcentage de moins qu'en 2019 et un niveau inférieur aux moyennes mondiales et régionales.</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le Gabon occupait la 2e place sur 24 pays en termes de couverture vaccinale la plus faible pour le DTP3 (en cas d'égalité de classement).
Le Gabon ne figurait pas parmi les 10 pays comptant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Gabon figurait parmi les pays présentant la couverture vaccinale la plus faible, mais ne figurait pas parmi les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37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73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09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4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55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91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027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78440"/>
              <a:ext cx="239888" cy="233569"/>
            </a:xfrm>
            <a:prstGeom prst="rect">
              <a:avLst/>
            </a:prstGeom>
            <a:solidFill>
              <a:srgbClr val="80BD41">
                <a:alpha val="100000"/>
              </a:srgbClr>
            </a:solidFill>
          </p:spPr>
          <p:txBody>
            <a:bodyPr/>
            <a:lstStyle/>
            <a:p/>
          </p:txBody>
        </p:sp>
        <p:sp>
          <p:nvSpPr>
            <p:cNvPr id="25" name="rc25"/>
            <p:cNvSpPr/>
            <p:nvPr/>
          </p:nvSpPr>
          <p:spPr>
            <a:xfrm>
              <a:off x="1296273" y="3693065"/>
              <a:ext cx="239888" cy="285374"/>
            </a:xfrm>
            <a:prstGeom prst="rect">
              <a:avLst/>
            </a:prstGeom>
            <a:solidFill>
              <a:srgbClr val="1CABE2">
                <a:alpha val="100000"/>
              </a:srgbClr>
            </a:solidFill>
          </p:spPr>
          <p:txBody>
            <a:bodyPr/>
            <a:lstStyle/>
            <a:p/>
          </p:txBody>
        </p:sp>
        <p:sp>
          <p:nvSpPr>
            <p:cNvPr id="26" name="rc26"/>
            <p:cNvSpPr/>
            <p:nvPr/>
          </p:nvSpPr>
          <p:spPr>
            <a:xfrm>
              <a:off x="1562816" y="3973603"/>
              <a:ext cx="239888" cy="238406"/>
            </a:xfrm>
            <a:prstGeom prst="rect">
              <a:avLst/>
            </a:prstGeom>
            <a:solidFill>
              <a:srgbClr val="80BD41">
                <a:alpha val="100000"/>
              </a:srgbClr>
            </a:solidFill>
          </p:spPr>
          <p:txBody>
            <a:bodyPr/>
            <a:lstStyle/>
            <a:p/>
          </p:txBody>
        </p:sp>
        <p:sp>
          <p:nvSpPr>
            <p:cNvPr id="27" name="rc27"/>
            <p:cNvSpPr/>
            <p:nvPr/>
          </p:nvSpPr>
          <p:spPr>
            <a:xfrm>
              <a:off x="1562816" y="3682118"/>
              <a:ext cx="239888" cy="291484"/>
            </a:xfrm>
            <a:prstGeom prst="rect">
              <a:avLst/>
            </a:prstGeom>
            <a:solidFill>
              <a:srgbClr val="1CABE2">
                <a:alpha val="100000"/>
              </a:srgbClr>
            </a:solidFill>
          </p:spPr>
          <p:txBody>
            <a:bodyPr/>
            <a:lstStyle/>
            <a:p/>
          </p:txBody>
        </p:sp>
        <p:sp>
          <p:nvSpPr>
            <p:cNvPr id="28" name="rc28"/>
            <p:cNvSpPr/>
            <p:nvPr/>
          </p:nvSpPr>
          <p:spPr>
            <a:xfrm>
              <a:off x="1829360" y="3968002"/>
              <a:ext cx="239888" cy="244006"/>
            </a:xfrm>
            <a:prstGeom prst="rect">
              <a:avLst/>
            </a:prstGeom>
            <a:solidFill>
              <a:srgbClr val="80BD41">
                <a:alpha val="100000"/>
              </a:srgbClr>
            </a:solidFill>
          </p:spPr>
          <p:txBody>
            <a:bodyPr/>
            <a:lstStyle/>
            <a:p/>
          </p:txBody>
        </p:sp>
        <p:sp>
          <p:nvSpPr>
            <p:cNvPr id="29" name="rc29"/>
            <p:cNvSpPr/>
            <p:nvPr/>
          </p:nvSpPr>
          <p:spPr>
            <a:xfrm>
              <a:off x="1829360" y="3669899"/>
              <a:ext cx="239888" cy="298103"/>
            </a:xfrm>
            <a:prstGeom prst="rect">
              <a:avLst/>
            </a:prstGeom>
            <a:solidFill>
              <a:srgbClr val="1CABE2">
                <a:alpha val="100000"/>
              </a:srgbClr>
            </a:solidFill>
          </p:spPr>
          <p:txBody>
            <a:bodyPr/>
            <a:lstStyle/>
            <a:p/>
          </p:txBody>
        </p:sp>
        <p:sp>
          <p:nvSpPr>
            <p:cNvPr id="30" name="rc30"/>
            <p:cNvSpPr/>
            <p:nvPr/>
          </p:nvSpPr>
          <p:spPr>
            <a:xfrm>
              <a:off x="2095903" y="3962656"/>
              <a:ext cx="239888" cy="249352"/>
            </a:xfrm>
            <a:prstGeom prst="rect">
              <a:avLst/>
            </a:prstGeom>
            <a:solidFill>
              <a:srgbClr val="80BD41">
                <a:alpha val="100000"/>
              </a:srgbClr>
            </a:solidFill>
          </p:spPr>
          <p:txBody>
            <a:bodyPr/>
            <a:lstStyle/>
            <a:p/>
          </p:txBody>
        </p:sp>
        <p:sp>
          <p:nvSpPr>
            <p:cNvPr id="31" name="rc31"/>
            <p:cNvSpPr/>
            <p:nvPr/>
          </p:nvSpPr>
          <p:spPr>
            <a:xfrm>
              <a:off x="2095903" y="3657934"/>
              <a:ext cx="239888" cy="304722"/>
            </a:xfrm>
            <a:prstGeom prst="rect">
              <a:avLst/>
            </a:prstGeom>
            <a:solidFill>
              <a:srgbClr val="1CABE2">
                <a:alpha val="100000"/>
              </a:srgbClr>
            </a:solidFill>
          </p:spPr>
          <p:txBody>
            <a:bodyPr/>
            <a:lstStyle/>
            <a:p/>
          </p:txBody>
        </p:sp>
        <p:sp>
          <p:nvSpPr>
            <p:cNvPr id="32" name="rc32"/>
            <p:cNvSpPr/>
            <p:nvPr/>
          </p:nvSpPr>
          <p:spPr>
            <a:xfrm>
              <a:off x="2362446" y="3956292"/>
              <a:ext cx="239888" cy="255717"/>
            </a:xfrm>
            <a:prstGeom prst="rect">
              <a:avLst/>
            </a:prstGeom>
            <a:solidFill>
              <a:srgbClr val="80BD41">
                <a:alpha val="100000"/>
              </a:srgbClr>
            </a:solidFill>
          </p:spPr>
          <p:txBody>
            <a:bodyPr/>
            <a:lstStyle/>
            <a:p/>
          </p:txBody>
        </p:sp>
        <p:sp>
          <p:nvSpPr>
            <p:cNvPr id="33" name="rc33"/>
            <p:cNvSpPr/>
            <p:nvPr/>
          </p:nvSpPr>
          <p:spPr>
            <a:xfrm>
              <a:off x="2362446" y="3643805"/>
              <a:ext cx="239888" cy="312486"/>
            </a:xfrm>
            <a:prstGeom prst="rect">
              <a:avLst/>
            </a:prstGeom>
            <a:solidFill>
              <a:srgbClr val="1CABE2">
                <a:alpha val="100000"/>
              </a:srgbClr>
            </a:solidFill>
          </p:spPr>
          <p:txBody>
            <a:bodyPr/>
            <a:lstStyle/>
            <a:p/>
          </p:txBody>
        </p:sp>
        <p:sp>
          <p:nvSpPr>
            <p:cNvPr id="34" name="rc34"/>
            <p:cNvSpPr/>
            <p:nvPr/>
          </p:nvSpPr>
          <p:spPr>
            <a:xfrm>
              <a:off x="2628989" y="3949164"/>
              <a:ext cx="239888" cy="262845"/>
            </a:xfrm>
            <a:prstGeom prst="rect">
              <a:avLst/>
            </a:prstGeom>
            <a:solidFill>
              <a:srgbClr val="80BD41">
                <a:alpha val="100000"/>
              </a:srgbClr>
            </a:solidFill>
          </p:spPr>
          <p:txBody>
            <a:bodyPr/>
            <a:lstStyle/>
            <a:p/>
          </p:txBody>
        </p:sp>
        <p:sp>
          <p:nvSpPr>
            <p:cNvPr id="35" name="rc35"/>
            <p:cNvSpPr/>
            <p:nvPr/>
          </p:nvSpPr>
          <p:spPr>
            <a:xfrm>
              <a:off x="2628989" y="3627895"/>
              <a:ext cx="239888" cy="321269"/>
            </a:xfrm>
            <a:prstGeom prst="rect">
              <a:avLst/>
            </a:prstGeom>
            <a:solidFill>
              <a:srgbClr val="1CABE2">
                <a:alpha val="100000"/>
              </a:srgbClr>
            </a:solidFill>
          </p:spPr>
          <p:txBody>
            <a:bodyPr/>
            <a:lstStyle/>
            <a:p/>
          </p:txBody>
        </p:sp>
        <p:sp>
          <p:nvSpPr>
            <p:cNvPr id="36" name="rc36"/>
            <p:cNvSpPr/>
            <p:nvPr/>
          </p:nvSpPr>
          <p:spPr>
            <a:xfrm>
              <a:off x="2895532" y="3941400"/>
              <a:ext cx="239888" cy="270609"/>
            </a:xfrm>
            <a:prstGeom prst="rect">
              <a:avLst/>
            </a:prstGeom>
            <a:solidFill>
              <a:srgbClr val="80BD41">
                <a:alpha val="100000"/>
              </a:srgbClr>
            </a:solidFill>
          </p:spPr>
          <p:txBody>
            <a:bodyPr/>
            <a:lstStyle/>
            <a:p/>
          </p:txBody>
        </p:sp>
        <p:sp>
          <p:nvSpPr>
            <p:cNvPr id="37" name="rc37"/>
            <p:cNvSpPr/>
            <p:nvPr/>
          </p:nvSpPr>
          <p:spPr>
            <a:xfrm>
              <a:off x="2895532" y="3610711"/>
              <a:ext cx="239888" cy="330688"/>
            </a:xfrm>
            <a:prstGeom prst="rect">
              <a:avLst/>
            </a:prstGeom>
            <a:solidFill>
              <a:srgbClr val="1CABE2">
                <a:alpha val="100000"/>
              </a:srgbClr>
            </a:solidFill>
          </p:spPr>
          <p:txBody>
            <a:bodyPr/>
            <a:lstStyle/>
            <a:p/>
          </p:txBody>
        </p:sp>
        <p:sp>
          <p:nvSpPr>
            <p:cNvPr id="38" name="rc38"/>
            <p:cNvSpPr/>
            <p:nvPr/>
          </p:nvSpPr>
          <p:spPr>
            <a:xfrm>
              <a:off x="3162075" y="3709358"/>
              <a:ext cx="239888" cy="502651"/>
            </a:xfrm>
            <a:prstGeom prst="rect">
              <a:avLst/>
            </a:prstGeom>
            <a:solidFill>
              <a:srgbClr val="80BD41">
                <a:alpha val="100000"/>
              </a:srgbClr>
            </a:solidFill>
          </p:spPr>
          <p:txBody>
            <a:bodyPr/>
            <a:lstStyle/>
            <a:p/>
          </p:txBody>
        </p:sp>
        <p:sp>
          <p:nvSpPr>
            <p:cNvPr id="39" name="rc39"/>
            <p:cNvSpPr/>
            <p:nvPr/>
          </p:nvSpPr>
          <p:spPr>
            <a:xfrm>
              <a:off x="3162075" y="3591491"/>
              <a:ext cx="239888" cy="117866"/>
            </a:xfrm>
            <a:prstGeom prst="rect">
              <a:avLst/>
            </a:prstGeom>
            <a:solidFill>
              <a:srgbClr val="1CABE2">
                <a:alpha val="100000"/>
              </a:srgbClr>
            </a:solidFill>
          </p:spPr>
          <p:txBody>
            <a:bodyPr/>
            <a:lstStyle/>
            <a:p/>
          </p:txBody>
        </p:sp>
        <p:sp>
          <p:nvSpPr>
            <p:cNvPr id="40" name="rc40"/>
            <p:cNvSpPr/>
            <p:nvPr/>
          </p:nvSpPr>
          <p:spPr>
            <a:xfrm>
              <a:off x="3428618" y="3685555"/>
              <a:ext cx="239888" cy="526454"/>
            </a:xfrm>
            <a:prstGeom prst="rect">
              <a:avLst/>
            </a:prstGeom>
            <a:solidFill>
              <a:srgbClr val="80BD41">
                <a:alpha val="100000"/>
              </a:srgbClr>
            </a:solidFill>
          </p:spPr>
          <p:txBody>
            <a:bodyPr/>
            <a:lstStyle/>
            <a:p/>
          </p:txBody>
        </p:sp>
        <p:sp>
          <p:nvSpPr>
            <p:cNvPr id="41" name="rc41"/>
            <p:cNvSpPr/>
            <p:nvPr/>
          </p:nvSpPr>
          <p:spPr>
            <a:xfrm>
              <a:off x="3428618" y="3569980"/>
              <a:ext cx="239888" cy="115575"/>
            </a:xfrm>
            <a:prstGeom prst="rect">
              <a:avLst/>
            </a:prstGeom>
            <a:solidFill>
              <a:srgbClr val="1CABE2">
                <a:alpha val="100000"/>
              </a:srgbClr>
            </a:solidFill>
          </p:spPr>
          <p:txBody>
            <a:bodyPr/>
            <a:lstStyle/>
            <a:p/>
          </p:txBody>
        </p:sp>
        <p:sp>
          <p:nvSpPr>
            <p:cNvPr id="42" name="rc42"/>
            <p:cNvSpPr/>
            <p:nvPr/>
          </p:nvSpPr>
          <p:spPr>
            <a:xfrm>
              <a:off x="3695161" y="3703121"/>
              <a:ext cx="239888" cy="508888"/>
            </a:xfrm>
            <a:prstGeom prst="rect">
              <a:avLst/>
            </a:prstGeom>
            <a:solidFill>
              <a:srgbClr val="80BD41">
                <a:alpha val="100000"/>
              </a:srgbClr>
            </a:solidFill>
          </p:spPr>
          <p:txBody>
            <a:bodyPr/>
            <a:lstStyle/>
            <a:p/>
          </p:txBody>
        </p:sp>
        <p:sp>
          <p:nvSpPr>
            <p:cNvPr id="43" name="rc43"/>
            <p:cNvSpPr/>
            <p:nvPr/>
          </p:nvSpPr>
          <p:spPr>
            <a:xfrm>
              <a:off x="3695161" y="3542359"/>
              <a:ext cx="239888" cy="160761"/>
            </a:xfrm>
            <a:prstGeom prst="rect">
              <a:avLst/>
            </a:prstGeom>
            <a:solidFill>
              <a:srgbClr val="1CABE2">
                <a:alpha val="100000"/>
              </a:srgbClr>
            </a:solidFill>
          </p:spPr>
          <p:txBody>
            <a:bodyPr/>
            <a:lstStyle/>
            <a:p/>
          </p:txBody>
        </p:sp>
        <p:sp>
          <p:nvSpPr>
            <p:cNvPr id="44" name="rc44"/>
            <p:cNvSpPr/>
            <p:nvPr/>
          </p:nvSpPr>
          <p:spPr>
            <a:xfrm>
              <a:off x="3961705" y="3744870"/>
              <a:ext cx="239888" cy="467138"/>
            </a:xfrm>
            <a:prstGeom prst="rect">
              <a:avLst/>
            </a:prstGeom>
            <a:solidFill>
              <a:srgbClr val="80BD41">
                <a:alpha val="100000"/>
              </a:srgbClr>
            </a:solidFill>
          </p:spPr>
          <p:txBody>
            <a:bodyPr/>
            <a:lstStyle/>
            <a:p/>
          </p:txBody>
        </p:sp>
        <p:sp>
          <p:nvSpPr>
            <p:cNvPr id="45" name="rc45"/>
            <p:cNvSpPr/>
            <p:nvPr/>
          </p:nvSpPr>
          <p:spPr>
            <a:xfrm>
              <a:off x="3961705" y="3514738"/>
              <a:ext cx="239888" cy="230132"/>
            </a:xfrm>
            <a:prstGeom prst="rect">
              <a:avLst/>
            </a:prstGeom>
            <a:solidFill>
              <a:srgbClr val="1CABE2">
                <a:alpha val="100000"/>
              </a:srgbClr>
            </a:solidFill>
          </p:spPr>
          <p:txBody>
            <a:bodyPr/>
            <a:lstStyle/>
            <a:p/>
          </p:txBody>
        </p:sp>
        <p:sp>
          <p:nvSpPr>
            <p:cNvPr id="46" name="rc46"/>
            <p:cNvSpPr/>
            <p:nvPr/>
          </p:nvSpPr>
          <p:spPr>
            <a:xfrm>
              <a:off x="4228248" y="3669899"/>
              <a:ext cx="239888" cy="542110"/>
            </a:xfrm>
            <a:prstGeom prst="rect">
              <a:avLst/>
            </a:prstGeom>
            <a:solidFill>
              <a:srgbClr val="80BD41">
                <a:alpha val="100000"/>
              </a:srgbClr>
            </a:solidFill>
          </p:spPr>
          <p:txBody>
            <a:bodyPr/>
            <a:lstStyle/>
            <a:p/>
          </p:txBody>
        </p:sp>
        <p:sp>
          <p:nvSpPr>
            <p:cNvPr id="47" name="rc47"/>
            <p:cNvSpPr/>
            <p:nvPr/>
          </p:nvSpPr>
          <p:spPr>
            <a:xfrm>
              <a:off x="4228248" y="3489153"/>
              <a:ext cx="239888" cy="180745"/>
            </a:xfrm>
            <a:prstGeom prst="rect">
              <a:avLst/>
            </a:prstGeom>
            <a:solidFill>
              <a:srgbClr val="1CABE2">
                <a:alpha val="100000"/>
              </a:srgbClr>
            </a:solidFill>
          </p:spPr>
          <p:txBody>
            <a:bodyPr/>
            <a:lstStyle/>
            <a:p/>
          </p:txBody>
        </p:sp>
        <p:sp>
          <p:nvSpPr>
            <p:cNvPr id="48" name="rc48"/>
            <p:cNvSpPr/>
            <p:nvPr/>
          </p:nvSpPr>
          <p:spPr>
            <a:xfrm>
              <a:off x="4494791" y="3606765"/>
              <a:ext cx="239888" cy="605244"/>
            </a:xfrm>
            <a:prstGeom prst="rect">
              <a:avLst/>
            </a:prstGeom>
            <a:solidFill>
              <a:srgbClr val="80BD41">
                <a:alpha val="100000"/>
              </a:srgbClr>
            </a:solidFill>
          </p:spPr>
          <p:txBody>
            <a:bodyPr/>
            <a:lstStyle/>
            <a:p/>
          </p:txBody>
        </p:sp>
        <p:sp>
          <p:nvSpPr>
            <p:cNvPr id="49" name="rc49"/>
            <p:cNvSpPr/>
            <p:nvPr/>
          </p:nvSpPr>
          <p:spPr>
            <a:xfrm>
              <a:off x="4494791" y="3473879"/>
              <a:ext cx="239888" cy="132886"/>
            </a:xfrm>
            <a:prstGeom prst="rect">
              <a:avLst/>
            </a:prstGeom>
            <a:solidFill>
              <a:srgbClr val="1CABE2">
                <a:alpha val="100000"/>
              </a:srgbClr>
            </a:solidFill>
          </p:spPr>
          <p:txBody>
            <a:bodyPr/>
            <a:lstStyle/>
            <a:p/>
          </p:txBody>
        </p:sp>
        <p:sp>
          <p:nvSpPr>
            <p:cNvPr id="50" name="rc50"/>
            <p:cNvSpPr/>
            <p:nvPr/>
          </p:nvSpPr>
          <p:spPr>
            <a:xfrm>
              <a:off x="4761334" y="3618094"/>
              <a:ext cx="239888" cy="593915"/>
            </a:xfrm>
            <a:prstGeom prst="rect">
              <a:avLst/>
            </a:prstGeom>
            <a:solidFill>
              <a:srgbClr val="80BD41">
                <a:alpha val="100000"/>
              </a:srgbClr>
            </a:solidFill>
          </p:spPr>
          <p:txBody>
            <a:bodyPr/>
            <a:lstStyle/>
            <a:p/>
          </p:txBody>
        </p:sp>
        <p:sp>
          <p:nvSpPr>
            <p:cNvPr id="51" name="rc51"/>
            <p:cNvSpPr/>
            <p:nvPr/>
          </p:nvSpPr>
          <p:spPr>
            <a:xfrm>
              <a:off x="4761334" y="3460259"/>
              <a:ext cx="239888" cy="157834"/>
            </a:xfrm>
            <a:prstGeom prst="rect">
              <a:avLst/>
            </a:prstGeom>
            <a:solidFill>
              <a:srgbClr val="1CABE2">
                <a:alpha val="100000"/>
              </a:srgbClr>
            </a:solidFill>
          </p:spPr>
          <p:txBody>
            <a:bodyPr/>
            <a:lstStyle/>
            <a:p/>
          </p:txBody>
        </p:sp>
        <p:sp>
          <p:nvSpPr>
            <p:cNvPr id="52" name="rc52"/>
            <p:cNvSpPr/>
            <p:nvPr/>
          </p:nvSpPr>
          <p:spPr>
            <a:xfrm>
              <a:off x="5027877" y="3676390"/>
              <a:ext cx="239888" cy="535618"/>
            </a:xfrm>
            <a:prstGeom prst="rect">
              <a:avLst/>
            </a:prstGeom>
            <a:solidFill>
              <a:srgbClr val="80BD41">
                <a:alpha val="100000"/>
              </a:srgbClr>
            </a:solidFill>
          </p:spPr>
          <p:txBody>
            <a:bodyPr/>
            <a:lstStyle/>
            <a:p/>
          </p:txBody>
        </p:sp>
        <p:sp>
          <p:nvSpPr>
            <p:cNvPr id="53" name="rc53"/>
            <p:cNvSpPr/>
            <p:nvPr/>
          </p:nvSpPr>
          <p:spPr>
            <a:xfrm>
              <a:off x="5027877" y="3446767"/>
              <a:ext cx="239888" cy="229623"/>
            </a:xfrm>
            <a:prstGeom prst="rect">
              <a:avLst/>
            </a:prstGeom>
            <a:solidFill>
              <a:srgbClr val="1CABE2">
                <a:alpha val="100000"/>
              </a:srgbClr>
            </a:solidFill>
          </p:spPr>
          <p:txBody>
            <a:bodyPr/>
            <a:lstStyle/>
            <a:p/>
          </p:txBody>
        </p:sp>
        <p:sp>
          <p:nvSpPr>
            <p:cNvPr id="54" name="rc54"/>
            <p:cNvSpPr/>
            <p:nvPr/>
          </p:nvSpPr>
          <p:spPr>
            <a:xfrm>
              <a:off x="5294420" y="3585890"/>
              <a:ext cx="239888" cy="626118"/>
            </a:xfrm>
            <a:prstGeom prst="rect">
              <a:avLst/>
            </a:prstGeom>
            <a:solidFill>
              <a:srgbClr val="80BD41">
                <a:alpha val="100000"/>
              </a:srgbClr>
            </a:solidFill>
          </p:spPr>
          <p:txBody>
            <a:bodyPr/>
            <a:lstStyle/>
            <a:p/>
          </p:txBody>
        </p:sp>
        <p:sp>
          <p:nvSpPr>
            <p:cNvPr id="55" name="rc55"/>
            <p:cNvSpPr/>
            <p:nvPr/>
          </p:nvSpPr>
          <p:spPr>
            <a:xfrm>
              <a:off x="5294420" y="3429329"/>
              <a:ext cx="239888" cy="156561"/>
            </a:xfrm>
            <a:prstGeom prst="rect">
              <a:avLst/>
            </a:prstGeom>
            <a:solidFill>
              <a:srgbClr val="1CABE2">
                <a:alpha val="100000"/>
              </a:srgbClr>
            </a:solidFill>
          </p:spPr>
          <p:txBody>
            <a:bodyPr/>
            <a:lstStyle/>
            <a:p/>
          </p:txBody>
        </p:sp>
        <p:sp>
          <p:nvSpPr>
            <p:cNvPr id="56" name="rc56"/>
            <p:cNvSpPr/>
            <p:nvPr/>
          </p:nvSpPr>
          <p:spPr>
            <a:xfrm>
              <a:off x="5560963" y="3609311"/>
              <a:ext cx="239888" cy="602698"/>
            </a:xfrm>
            <a:prstGeom prst="rect">
              <a:avLst/>
            </a:prstGeom>
            <a:solidFill>
              <a:srgbClr val="80BD41">
                <a:alpha val="100000"/>
              </a:srgbClr>
            </a:solidFill>
          </p:spPr>
          <p:txBody>
            <a:bodyPr/>
            <a:lstStyle/>
            <a:p/>
          </p:txBody>
        </p:sp>
        <p:sp>
          <p:nvSpPr>
            <p:cNvPr id="57" name="rc57"/>
            <p:cNvSpPr/>
            <p:nvPr/>
          </p:nvSpPr>
          <p:spPr>
            <a:xfrm>
              <a:off x="5560963" y="3408454"/>
              <a:ext cx="239888" cy="200857"/>
            </a:xfrm>
            <a:prstGeom prst="rect">
              <a:avLst/>
            </a:prstGeom>
            <a:solidFill>
              <a:srgbClr val="1CABE2">
                <a:alpha val="100000"/>
              </a:srgbClr>
            </a:solidFill>
          </p:spPr>
          <p:txBody>
            <a:bodyPr/>
            <a:lstStyle/>
            <a:p/>
          </p:txBody>
        </p:sp>
        <p:sp>
          <p:nvSpPr>
            <p:cNvPr id="58" name="rc58"/>
            <p:cNvSpPr/>
            <p:nvPr/>
          </p:nvSpPr>
          <p:spPr>
            <a:xfrm>
              <a:off x="5827506" y="3596710"/>
              <a:ext cx="239888" cy="615299"/>
            </a:xfrm>
            <a:prstGeom prst="rect">
              <a:avLst/>
            </a:prstGeom>
            <a:solidFill>
              <a:srgbClr val="80BD41">
                <a:alpha val="100000"/>
              </a:srgbClr>
            </a:solidFill>
          </p:spPr>
          <p:txBody>
            <a:bodyPr/>
            <a:lstStyle/>
            <a:p/>
          </p:txBody>
        </p:sp>
        <p:sp>
          <p:nvSpPr>
            <p:cNvPr id="59" name="rc59"/>
            <p:cNvSpPr/>
            <p:nvPr/>
          </p:nvSpPr>
          <p:spPr>
            <a:xfrm>
              <a:off x="5827506" y="3391652"/>
              <a:ext cx="239888" cy="205057"/>
            </a:xfrm>
            <a:prstGeom prst="rect">
              <a:avLst/>
            </a:prstGeom>
            <a:solidFill>
              <a:srgbClr val="1CABE2">
                <a:alpha val="100000"/>
              </a:srgbClr>
            </a:solidFill>
          </p:spPr>
          <p:txBody>
            <a:bodyPr/>
            <a:lstStyle/>
            <a:p/>
          </p:txBody>
        </p:sp>
        <p:sp>
          <p:nvSpPr>
            <p:cNvPr id="60" name="rc60"/>
            <p:cNvSpPr/>
            <p:nvPr/>
          </p:nvSpPr>
          <p:spPr>
            <a:xfrm>
              <a:off x="6094049" y="3627004"/>
              <a:ext cx="239888" cy="585005"/>
            </a:xfrm>
            <a:prstGeom prst="rect">
              <a:avLst/>
            </a:prstGeom>
            <a:solidFill>
              <a:srgbClr val="80BD41">
                <a:alpha val="100000"/>
              </a:srgbClr>
            </a:solidFill>
          </p:spPr>
          <p:txBody>
            <a:bodyPr/>
            <a:lstStyle/>
            <a:p/>
          </p:txBody>
        </p:sp>
        <p:sp>
          <p:nvSpPr>
            <p:cNvPr id="61" name="rc61"/>
            <p:cNvSpPr/>
            <p:nvPr/>
          </p:nvSpPr>
          <p:spPr>
            <a:xfrm>
              <a:off x="6094049" y="3376251"/>
              <a:ext cx="239888" cy="250753"/>
            </a:xfrm>
            <a:prstGeom prst="rect">
              <a:avLst/>
            </a:prstGeom>
            <a:solidFill>
              <a:srgbClr val="1CABE2">
                <a:alpha val="100000"/>
              </a:srgbClr>
            </a:solidFill>
          </p:spPr>
          <p:txBody>
            <a:bodyPr/>
            <a:lstStyle/>
            <a:p/>
          </p:txBody>
        </p:sp>
        <p:sp>
          <p:nvSpPr>
            <p:cNvPr id="62" name="rc62"/>
            <p:cNvSpPr/>
            <p:nvPr/>
          </p:nvSpPr>
          <p:spPr>
            <a:xfrm>
              <a:off x="6360593" y="3619494"/>
              <a:ext cx="239888" cy="592515"/>
            </a:xfrm>
            <a:prstGeom prst="rect">
              <a:avLst/>
            </a:prstGeom>
            <a:solidFill>
              <a:srgbClr val="80BD41">
                <a:alpha val="100000"/>
              </a:srgbClr>
            </a:solidFill>
          </p:spPr>
          <p:txBody>
            <a:bodyPr/>
            <a:lstStyle/>
            <a:p/>
          </p:txBody>
        </p:sp>
        <p:sp>
          <p:nvSpPr>
            <p:cNvPr id="63" name="rc63"/>
            <p:cNvSpPr/>
            <p:nvPr/>
          </p:nvSpPr>
          <p:spPr>
            <a:xfrm>
              <a:off x="6360593" y="3365559"/>
              <a:ext cx="239888" cy="253935"/>
            </a:xfrm>
            <a:prstGeom prst="rect">
              <a:avLst/>
            </a:prstGeom>
            <a:solidFill>
              <a:srgbClr val="1CABE2">
                <a:alpha val="100000"/>
              </a:srgbClr>
            </a:solidFill>
          </p:spPr>
          <p:txBody>
            <a:bodyPr/>
            <a:lstStyle/>
            <a:p/>
          </p:txBody>
        </p:sp>
        <p:sp>
          <p:nvSpPr>
            <p:cNvPr id="64" name="rc64"/>
            <p:cNvSpPr/>
            <p:nvPr/>
          </p:nvSpPr>
          <p:spPr>
            <a:xfrm>
              <a:off x="6627136" y="3676390"/>
              <a:ext cx="239888" cy="535618"/>
            </a:xfrm>
            <a:prstGeom prst="rect">
              <a:avLst/>
            </a:prstGeom>
            <a:solidFill>
              <a:srgbClr val="80BD41">
                <a:alpha val="100000"/>
              </a:srgbClr>
            </a:solidFill>
          </p:spPr>
          <p:txBody>
            <a:bodyPr/>
            <a:lstStyle/>
            <a:p/>
          </p:txBody>
        </p:sp>
        <p:sp>
          <p:nvSpPr>
            <p:cNvPr id="65" name="rc65"/>
            <p:cNvSpPr/>
            <p:nvPr/>
          </p:nvSpPr>
          <p:spPr>
            <a:xfrm>
              <a:off x="6627136" y="3361740"/>
              <a:ext cx="239888" cy="314650"/>
            </a:xfrm>
            <a:prstGeom prst="rect">
              <a:avLst/>
            </a:prstGeom>
            <a:solidFill>
              <a:srgbClr val="1CABE2">
                <a:alpha val="100000"/>
              </a:srgbClr>
            </a:solidFill>
          </p:spPr>
          <p:txBody>
            <a:bodyPr/>
            <a:lstStyle/>
            <a:p/>
          </p:txBody>
        </p:sp>
        <p:sp>
          <p:nvSpPr>
            <p:cNvPr id="66" name="rc66"/>
            <p:cNvSpPr/>
            <p:nvPr/>
          </p:nvSpPr>
          <p:spPr>
            <a:xfrm>
              <a:off x="6893679" y="3572271"/>
              <a:ext cx="239888" cy="639738"/>
            </a:xfrm>
            <a:prstGeom prst="rect">
              <a:avLst/>
            </a:prstGeom>
            <a:solidFill>
              <a:srgbClr val="80BD41">
                <a:alpha val="100000"/>
              </a:srgbClr>
            </a:solidFill>
          </p:spPr>
          <p:txBody>
            <a:bodyPr/>
            <a:lstStyle/>
            <a:p/>
          </p:txBody>
        </p:sp>
        <p:sp>
          <p:nvSpPr>
            <p:cNvPr id="67" name="rc67"/>
            <p:cNvSpPr/>
            <p:nvPr/>
          </p:nvSpPr>
          <p:spPr>
            <a:xfrm>
              <a:off x="6893679" y="3359067"/>
              <a:ext cx="239888" cy="213203"/>
            </a:xfrm>
            <a:prstGeom prst="rect">
              <a:avLst/>
            </a:prstGeom>
            <a:solidFill>
              <a:srgbClr val="1CABE2">
                <a:alpha val="100000"/>
              </a:srgbClr>
            </a:solidFill>
          </p:spPr>
          <p:txBody>
            <a:bodyPr/>
            <a:lstStyle/>
            <a:p/>
          </p:txBody>
        </p:sp>
        <p:sp>
          <p:nvSpPr>
            <p:cNvPr id="68" name="rc68"/>
            <p:cNvSpPr/>
            <p:nvPr/>
          </p:nvSpPr>
          <p:spPr>
            <a:xfrm>
              <a:off x="7160222" y="3699684"/>
              <a:ext cx="239888" cy="512325"/>
            </a:xfrm>
            <a:prstGeom prst="rect">
              <a:avLst/>
            </a:prstGeom>
            <a:solidFill>
              <a:srgbClr val="80BD41">
                <a:alpha val="100000"/>
              </a:srgbClr>
            </a:solidFill>
          </p:spPr>
          <p:txBody>
            <a:bodyPr/>
            <a:lstStyle/>
            <a:p/>
          </p:txBody>
        </p:sp>
        <p:sp>
          <p:nvSpPr>
            <p:cNvPr id="69" name="rc69"/>
            <p:cNvSpPr/>
            <p:nvPr/>
          </p:nvSpPr>
          <p:spPr>
            <a:xfrm>
              <a:off x="7160222" y="3358176"/>
              <a:ext cx="239888" cy="341507"/>
            </a:xfrm>
            <a:prstGeom prst="rect">
              <a:avLst/>
            </a:prstGeom>
            <a:solidFill>
              <a:srgbClr val="1CABE2">
                <a:alpha val="100000"/>
              </a:srgbClr>
            </a:solidFill>
          </p:spPr>
          <p:txBody>
            <a:bodyPr/>
            <a:lstStyle/>
            <a:p/>
          </p:txBody>
        </p:sp>
        <p:sp>
          <p:nvSpPr>
            <p:cNvPr id="70" name="rc70"/>
            <p:cNvSpPr/>
            <p:nvPr/>
          </p:nvSpPr>
          <p:spPr>
            <a:xfrm>
              <a:off x="7426765" y="3614275"/>
              <a:ext cx="239888" cy="597734"/>
            </a:xfrm>
            <a:prstGeom prst="rect">
              <a:avLst/>
            </a:prstGeom>
            <a:solidFill>
              <a:srgbClr val="80BD41">
                <a:alpha val="100000"/>
              </a:srgbClr>
            </a:solidFill>
          </p:spPr>
          <p:txBody>
            <a:bodyPr/>
            <a:lstStyle/>
            <a:p/>
          </p:txBody>
        </p:sp>
        <p:sp>
          <p:nvSpPr>
            <p:cNvPr id="71" name="rc71"/>
            <p:cNvSpPr/>
            <p:nvPr/>
          </p:nvSpPr>
          <p:spPr>
            <a:xfrm>
              <a:off x="7426765" y="3358176"/>
              <a:ext cx="239888" cy="256099"/>
            </a:xfrm>
            <a:prstGeom prst="rect">
              <a:avLst/>
            </a:prstGeom>
            <a:solidFill>
              <a:srgbClr val="1CABE2">
                <a:alpha val="100000"/>
              </a:srgbClr>
            </a:solidFill>
          </p:spPr>
          <p:txBody>
            <a:bodyPr/>
            <a:lstStyle/>
            <a:p/>
          </p:txBody>
        </p:sp>
        <p:sp>
          <p:nvSpPr>
            <p:cNvPr id="72" name="rc72"/>
            <p:cNvSpPr/>
            <p:nvPr/>
          </p:nvSpPr>
          <p:spPr>
            <a:xfrm>
              <a:off x="7693308" y="3689883"/>
              <a:ext cx="239888" cy="522126"/>
            </a:xfrm>
            <a:prstGeom prst="rect">
              <a:avLst/>
            </a:prstGeom>
            <a:solidFill>
              <a:srgbClr val="80BD41">
                <a:alpha val="100000"/>
              </a:srgbClr>
            </a:solidFill>
          </p:spPr>
          <p:txBody>
            <a:bodyPr/>
            <a:lstStyle/>
            <a:p/>
          </p:txBody>
        </p:sp>
        <p:sp>
          <p:nvSpPr>
            <p:cNvPr id="73" name="rc73"/>
            <p:cNvSpPr/>
            <p:nvPr/>
          </p:nvSpPr>
          <p:spPr>
            <a:xfrm>
              <a:off x="7693308" y="3356012"/>
              <a:ext cx="239888" cy="333870"/>
            </a:xfrm>
            <a:prstGeom prst="rect">
              <a:avLst/>
            </a:prstGeom>
            <a:solidFill>
              <a:srgbClr val="1CABE2">
                <a:alpha val="100000"/>
              </a:srgbClr>
            </a:solidFill>
          </p:spPr>
          <p:txBody>
            <a:bodyPr/>
            <a:lstStyle/>
            <a:p/>
          </p:txBody>
        </p:sp>
        <p:sp>
          <p:nvSpPr>
            <p:cNvPr id="74" name="rc74"/>
            <p:cNvSpPr/>
            <p:nvPr/>
          </p:nvSpPr>
          <p:spPr>
            <a:xfrm>
              <a:off x="7959851" y="3679191"/>
              <a:ext cx="239888" cy="532818"/>
            </a:xfrm>
            <a:prstGeom prst="rect">
              <a:avLst/>
            </a:prstGeom>
            <a:solidFill>
              <a:srgbClr val="80BD41">
                <a:alpha val="100000"/>
              </a:srgbClr>
            </a:solidFill>
          </p:spPr>
          <p:txBody>
            <a:bodyPr/>
            <a:lstStyle/>
            <a:p/>
          </p:txBody>
        </p:sp>
        <p:sp>
          <p:nvSpPr>
            <p:cNvPr id="75" name="rc75"/>
            <p:cNvSpPr/>
            <p:nvPr/>
          </p:nvSpPr>
          <p:spPr>
            <a:xfrm>
              <a:off x="7959851" y="3352703"/>
              <a:ext cx="239888" cy="326488"/>
            </a:xfrm>
            <a:prstGeom prst="rect">
              <a:avLst/>
            </a:prstGeom>
            <a:solidFill>
              <a:srgbClr val="1CABE2">
                <a:alpha val="100000"/>
              </a:srgbClr>
            </a:solidFill>
          </p:spPr>
          <p:txBody>
            <a:bodyPr/>
            <a:lstStyle/>
            <a:p/>
          </p:txBody>
        </p:sp>
        <p:sp>
          <p:nvSpPr>
            <p:cNvPr id="76" name="pl76"/>
            <p:cNvSpPr/>
            <p:nvPr/>
          </p:nvSpPr>
          <p:spPr>
            <a:xfrm>
              <a:off x="1416218" y="2450431"/>
              <a:ext cx="6663577" cy="794858"/>
            </a:xfrm>
            <a:custGeom>
              <a:avLst/>
              <a:pathLst>
                <a:path w="6663577" h="794858">
                  <a:moveTo>
                    <a:pt x="0" y="794858"/>
                  </a:moveTo>
                  <a:lnTo>
                    <a:pt x="266543" y="794858"/>
                  </a:lnTo>
                  <a:lnTo>
                    <a:pt x="533086" y="794858"/>
                  </a:lnTo>
                  <a:lnTo>
                    <a:pt x="799629" y="794858"/>
                  </a:lnTo>
                  <a:lnTo>
                    <a:pt x="1066172" y="794858"/>
                  </a:lnTo>
                  <a:lnTo>
                    <a:pt x="1332715" y="794858"/>
                  </a:lnTo>
                  <a:lnTo>
                    <a:pt x="1599258" y="794858"/>
                  </a:lnTo>
                  <a:lnTo>
                    <a:pt x="1865801" y="21482"/>
                  </a:lnTo>
                  <a:lnTo>
                    <a:pt x="2132344" y="0"/>
                  </a:lnTo>
                  <a:lnTo>
                    <a:pt x="2398888" y="128895"/>
                  </a:lnTo>
                  <a:lnTo>
                    <a:pt x="2665431" y="322239"/>
                  </a:lnTo>
                  <a:lnTo>
                    <a:pt x="2931974" y="150378"/>
                  </a:lnTo>
                  <a:lnTo>
                    <a:pt x="3198517" y="0"/>
                  </a:lnTo>
                  <a:lnTo>
                    <a:pt x="3465060" y="64447"/>
                  </a:lnTo>
                  <a:lnTo>
                    <a:pt x="3731603" y="257791"/>
                  </a:lnTo>
                  <a:lnTo>
                    <a:pt x="3998146" y="42965"/>
                  </a:lnTo>
                  <a:lnTo>
                    <a:pt x="4264689" y="150378"/>
                  </a:lnTo>
                  <a:lnTo>
                    <a:pt x="4531233" y="150378"/>
                  </a:lnTo>
                  <a:lnTo>
                    <a:pt x="4797776" y="257791"/>
                  </a:lnTo>
                  <a:lnTo>
                    <a:pt x="5064319" y="257791"/>
                  </a:lnTo>
                  <a:lnTo>
                    <a:pt x="5330862" y="408170"/>
                  </a:lnTo>
                  <a:lnTo>
                    <a:pt x="5597405" y="150378"/>
                  </a:lnTo>
                  <a:lnTo>
                    <a:pt x="5863948" y="472618"/>
                  </a:lnTo>
                  <a:lnTo>
                    <a:pt x="6130491" y="257791"/>
                  </a:lnTo>
                  <a:lnTo>
                    <a:pt x="6397034" y="451135"/>
                  </a:lnTo>
                  <a:lnTo>
                    <a:pt x="6663577" y="4296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8" name="tx78"/>
            <p:cNvSpPr/>
            <p:nvPr/>
          </p:nvSpPr>
          <p:spPr>
            <a:xfrm>
              <a:off x="2688644"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3" name="tx83"/>
            <p:cNvSpPr/>
            <p:nvPr/>
          </p:nvSpPr>
          <p:spPr>
            <a:xfrm>
              <a:off x="695333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8" name="tx88"/>
            <p:cNvSpPr/>
            <p:nvPr/>
          </p:nvSpPr>
          <p:spPr>
            <a:xfrm>
              <a:off x="1324790" y="35571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a:t>
              </a:r>
            </a:p>
          </p:txBody>
        </p:sp>
        <p:sp>
          <p:nvSpPr>
            <p:cNvPr id="89" name="tx89"/>
            <p:cNvSpPr/>
            <p:nvPr/>
          </p:nvSpPr>
          <p:spPr>
            <a:xfrm>
              <a:off x="2657505" y="34919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45.9</a:t>
              </a:r>
            </a:p>
          </p:txBody>
        </p:sp>
        <p:sp>
          <p:nvSpPr>
            <p:cNvPr id="90" name="tx90"/>
            <p:cNvSpPr/>
            <p:nvPr/>
          </p:nvSpPr>
          <p:spPr>
            <a:xfrm>
              <a:off x="3990221" y="3378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54.8</a:t>
              </a:r>
            </a:p>
          </p:txBody>
        </p:sp>
        <p:sp>
          <p:nvSpPr>
            <p:cNvPr id="91" name="tx91"/>
            <p:cNvSpPr/>
            <p:nvPr/>
          </p:nvSpPr>
          <p:spPr>
            <a:xfrm>
              <a:off x="5322937" y="3293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2" name="tx92"/>
            <p:cNvSpPr/>
            <p:nvPr/>
          </p:nvSpPr>
          <p:spPr>
            <a:xfrm>
              <a:off x="6389109" y="32296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a:t>
              </a:r>
            </a:p>
          </p:txBody>
        </p:sp>
        <p:sp>
          <p:nvSpPr>
            <p:cNvPr id="93" name="tx93"/>
            <p:cNvSpPr/>
            <p:nvPr/>
          </p:nvSpPr>
          <p:spPr>
            <a:xfrm>
              <a:off x="6655652" y="32258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a:t>
              </a:r>
            </a:p>
          </p:txBody>
        </p:sp>
        <p:sp>
          <p:nvSpPr>
            <p:cNvPr id="94" name="tx94"/>
            <p:cNvSpPr/>
            <p:nvPr/>
          </p:nvSpPr>
          <p:spPr>
            <a:xfrm>
              <a:off x="6961372" y="322301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5" name="tx95"/>
            <p:cNvSpPr/>
            <p:nvPr/>
          </p:nvSpPr>
          <p:spPr>
            <a:xfrm>
              <a:off x="7188738" y="3222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6" name="tx96"/>
            <p:cNvSpPr/>
            <p:nvPr/>
          </p:nvSpPr>
          <p:spPr>
            <a:xfrm>
              <a:off x="7455282" y="3222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7" name="tx97"/>
            <p:cNvSpPr/>
            <p:nvPr/>
          </p:nvSpPr>
          <p:spPr>
            <a:xfrm>
              <a:off x="7721825" y="32200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67.2</a:t>
              </a:r>
            </a:p>
          </p:txBody>
        </p:sp>
        <p:sp>
          <p:nvSpPr>
            <p:cNvPr id="98" name="tx98"/>
            <p:cNvSpPr/>
            <p:nvPr/>
          </p:nvSpPr>
          <p:spPr>
            <a:xfrm>
              <a:off x="7988368" y="3216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67.5</a:t>
              </a:r>
            </a:p>
          </p:txBody>
        </p:sp>
        <p:sp>
          <p:nvSpPr>
            <p:cNvPr id="99" name="pl99"/>
            <p:cNvSpPr/>
            <p:nvPr/>
          </p:nvSpPr>
          <p:spPr>
            <a:xfrm>
              <a:off x="1416218" y="2063743"/>
              <a:ext cx="0" cy="1181546"/>
            </a:xfrm>
            <a:custGeom>
              <a:avLst/>
              <a:pathLst>
                <a:path w="0" h="1181546">
                  <a:moveTo>
                    <a:pt x="0" y="118154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181546"/>
            </a:xfrm>
            <a:custGeom>
              <a:avLst/>
              <a:pathLst>
                <a:path w="0" h="1181546">
                  <a:moveTo>
                    <a:pt x="0" y="118154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794858"/>
            </a:xfrm>
            <a:custGeom>
              <a:avLst/>
              <a:pathLst>
                <a:path w="0" h="794858">
                  <a:moveTo>
                    <a:pt x="0" y="79485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837823"/>
            </a:xfrm>
            <a:custGeom>
              <a:avLst/>
              <a:pathLst>
                <a:path w="0" h="837823">
                  <a:moveTo>
                    <a:pt x="0" y="83782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40601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11" name="tx111"/>
            <p:cNvSpPr/>
            <p:nvPr/>
          </p:nvSpPr>
          <p:spPr>
            <a:xfrm>
              <a:off x="1324790" y="38018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2" name="tx112"/>
            <p:cNvSpPr/>
            <p:nvPr/>
          </p:nvSpPr>
          <p:spPr>
            <a:xfrm>
              <a:off x="2657505" y="40455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3" name="tx113"/>
            <p:cNvSpPr/>
            <p:nvPr/>
          </p:nvSpPr>
          <p:spPr>
            <a:xfrm>
              <a:off x="2657505" y="37534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14" name="tx114"/>
            <p:cNvSpPr/>
            <p:nvPr/>
          </p:nvSpPr>
          <p:spPr>
            <a:xfrm>
              <a:off x="3990221" y="39433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15" name="tx115"/>
            <p:cNvSpPr/>
            <p:nvPr/>
          </p:nvSpPr>
          <p:spPr>
            <a:xfrm>
              <a:off x="3990221" y="3594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6" name="tx116"/>
            <p:cNvSpPr/>
            <p:nvPr/>
          </p:nvSpPr>
          <p:spPr>
            <a:xfrm>
              <a:off x="5322937" y="3863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17" name="tx117"/>
            <p:cNvSpPr/>
            <p:nvPr/>
          </p:nvSpPr>
          <p:spPr>
            <a:xfrm>
              <a:off x="5322937" y="34725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8" name="tx118"/>
            <p:cNvSpPr/>
            <p:nvPr/>
          </p:nvSpPr>
          <p:spPr>
            <a:xfrm>
              <a:off x="6389109" y="3880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19" name="tx119"/>
            <p:cNvSpPr/>
            <p:nvPr/>
          </p:nvSpPr>
          <p:spPr>
            <a:xfrm>
              <a:off x="6428286" y="345747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20" name="tx120"/>
            <p:cNvSpPr/>
            <p:nvPr/>
          </p:nvSpPr>
          <p:spPr>
            <a:xfrm>
              <a:off x="6655652" y="39102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21" name="tx121"/>
            <p:cNvSpPr/>
            <p:nvPr/>
          </p:nvSpPr>
          <p:spPr>
            <a:xfrm>
              <a:off x="6655652" y="34851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22" name="tx122"/>
            <p:cNvSpPr/>
            <p:nvPr/>
          </p:nvSpPr>
          <p:spPr>
            <a:xfrm>
              <a:off x="6922195" y="38570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50.3</a:t>
              </a:r>
            </a:p>
          </p:txBody>
        </p:sp>
        <p:sp>
          <p:nvSpPr>
            <p:cNvPr id="123" name="tx123"/>
            <p:cNvSpPr/>
            <p:nvPr/>
          </p:nvSpPr>
          <p:spPr>
            <a:xfrm>
              <a:off x="6922195" y="34306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4" name="tx124"/>
            <p:cNvSpPr/>
            <p:nvPr/>
          </p:nvSpPr>
          <p:spPr>
            <a:xfrm>
              <a:off x="7188738" y="39207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25" name="tx125"/>
            <p:cNvSpPr/>
            <p:nvPr/>
          </p:nvSpPr>
          <p:spPr>
            <a:xfrm>
              <a:off x="7188738" y="3493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a:t>
              </a:r>
            </a:p>
          </p:txBody>
        </p:sp>
        <p:sp>
          <p:nvSpPr>
            <p:cNvPr id="126" name="tx126"/>
            <p:cNvSpPr/>
            <p:nvPr/>
          </p:nvSpPr>
          <p:spPr>
            <a:xfrm>
              <a:off x="7494458" y="3879516"/>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7" name="tx127"/>
            <p:cNvSpPr/>
            <p:nvPr/>
          </p:nvSpPr>
          <p:spPr>
            <a:xfrm>
              <a:off x="7455282" y="34511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28" name="tx128"/>
            <p:cNvSpPr/>
            <p:nvPr/>
          </p:nvSpPr>
          <p:spPr>
            <a:xfrm>
              <a:off x="7761002" y="391704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9" name="tx129"/>
            <p:cNvSpPr/>
            <p:nvPr/>
          </p:nvSpPr>
          <p:spPr>
            <a:xfrm>
              <a:off x="7721825" y="3487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30" name="tx130"/>
            <p:cNvSpPr/>
            <p:nvPr/>
          </p:nvSpPr>
          <p:spPr>
            <a:xfrm>
              <a:off x="7988368" y="3910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31" name="tx131"/>
            <p:cNvSpPr/>
            <p:nvPr/>
          </p:nvSpPr>
          <p:spPr>
            <a:xfrm>
              <a:off x="7988368" y="3480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234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655386" y="28870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2506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3" name="tx153"/>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4" name="pl154"/>
            <p:cNvSpPr/>
            <p:nvPr/>
          </p:nvSpPr>
          <p:spPr>
            <a:xfrm>
              <a:off x="292005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87150"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6" name="rc156"/>
            <p:cNvSpPr/>
            <p:nvPr/>
          </p:nvSpPr>
          <p:spPr>
            <a:xfrm>
              <a:off x="4530442" y="5080163"/>
              <a:ext cx="201456" cy="201456"/>
            </a:xfrm>
            <a:prstGeom prst="rect">
              <a:avLst/>
            </a:prstGeom>
            <a:solidFill>
              <a:srgbClr val="1CABE2">
                <a:alpha val="100000"/>
              </a:srgbClr>
            </a:solidFill>
          </p:spPr>
          <p:txBody>
            <a:bodyPr/>
            <a:lstStyle/>
            <a:p/>
          </p:txBody>
        </p:sp>
        <p:sp>
          <p:nvSpPr>
            <p:cNvPr id="157" name="rc157"/>
            <p:cNvSpPr/>
            <p:nvPr/>
          </p:nvSpPr>
          <p:spPr>
            <a:xfrm>
              <a:off x="5751014" y="5080163"/>
              <a:ext cx="201456" cy="201456"/>
            </a:xfrm>
            <a:prstGeom prst="rect">
              <a:avLst/>
            </a:prstGeom>
            <a:solidFill>
              <a:srgbClr val="80BD41">
                <a:alpha val="100000"/>
              </a:srgbClr>
            </a:solidFill>
          </p:spPr>
          <p:txBody>
            <a:bodyPr/>
            <a:lstStyle/>
            <a:p/>
          </p:txBody>
        </p:sp>
        <p:sp>
          <p:nvSpPr>
            <p:cNvPr id="158" name="tx158"/>
            <p:cNvSpPr/>
            <p:nvPr/>
          </p:nvSpPr>
          <p:spPr>
            <a:xfrm>
              <a:off x="4810487"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9" name="tx159"/>
            <p:cNvSpPr/>
            <p:nvPr/>
          </p:nvSpPr>
          <p:spPr>
            <a:xfrm>
              <a:off x="6031059"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0" name="tx160"/>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1" name="tx161"/>
            <p:cNvSpPr/>
            <p:nvPr/>
          </p:nvSpPr>
          <p:spPr>
            <a:xfrm>
              <a:off x="951100"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2000-2025</a:t>
              </a:r>
            </a:p>
          </p:txBody>
        </p:sp>
        <p:sp>
          <p:nvSpPr>
            <p:cNvPr id="162" name="pl162"/>
            <p:cNvSpPr/>
            <p:nvPr/>
          </p:nvSpPr>
          <p:spPr>
            <a:xfrm>
              <a:off x="22701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1794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657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1135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4405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918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3961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4533457" cy="124062"/>
            </a:xfrm>
            <a:prstGeom prst="rect">
              <a:avLst/>
            </a:prstGeom>
            <a:solidFill>
              <a:srgbClr val="80BD41">
                <a:alpha val="100000"/>
              </a:srgbClr>
            </a:solidFill>
          </p:spPr>
          <p:txBody>
            <a:bodyPr/>
            <a:lstStyle/>
            <a:p/>
          </p:txBody>
        </p:sp>
        <p:sp>
          <p:nvSpPr>
            <p:cNvPr id="174" name="rc174"/>
            <p:cNvSpPr/>
            <p:nvPr/>
          </p:nvSpPr>
          <p:spPr>
            <a:xfrm>
              <a:off x="5829731" y="5840557"/>
              <a:ext cx="1942910" cy="124062"/>
            </a:xfrm>
            <a:prstGeom prst="rect">
              <a:avLst/>
            </a:prstGeom>
            <a:solidFill>
              <a:srgbClr val="1CABE2">
                <a:alpha val="100000"/>
              </a:srgbClr>
            </a:solidFill>
          </p:spPr>
          <p:txBody>
            <a:bodyPr/>
            <a:lstStyle/>
            <a:p/>
          </p:txBody>
        </p:sp>
        <p:sp>
          <p:nvSpPr>
            <p:cNvPr id="175" name="rc175"/>
            <p:cNvSpPr/>
            <p:nvPr/>
          </p:nvSpPr>
          <p:spPr>
            <a:xfrm>
              <a:off x="1296273" y="5685479"/>
              <a:ext cx="3994896" cy="124062"/>
            </a:xfrm>
            <a:prstGeom prst="rect">
              <a:avLst/>
            </a:prstGeom>
            <a:solidFill>
              <a:srgbClr val="80BD41">
                <a:alpha val="100000"/>
              </a:srgbClr>
            </a:solidFill>
          </p:spPr>
          <p:txBody>
            <a:bodyPr/>
            <a:lstStyle/>
            <a:p/>
          </p:txBody>
        </p:sp>
        <p:sp>
          <p:nvSpPr>
            <p:cNvPr id="176" name="rc176"/>
            <p:cNvSpPr/>
            <p:nvPr/>
          </p:nvSpPr>
          <p:spPr>
            <a:xfrm>
              <a:off x="5291169" y="5685479"/>
              <a:ext cx="2554513" cy="124062"/>
            </a:xfrm>
            <a:prstGeom prst="rect">
              <a:avLst/>
            </a:prstGeom>
            <a:solidFill>
              <a:srgbClr val="1CABE2">
                <a:alpha val="100000"/>
              </a:srgbClr>
            </a:solidFill>
          </p:spPr>
          <p:txBody>
            <a:bodyPr/>
            <a:lstStyle/>
            <a:p/>
          </p:txBody>
        </p:sp>
        <p:sp>
          <p:nvSpPr>
            <p:cNvPr id="177" name="rc177"/>
            <p:cNvSpPr/>
            <p:nvPr/>
          </p:nvSpPr>
          <p:spPr>
            <a:xfrm>
              <a:off x="1296273" y="5530401"/>
              <a:ext cx="4076702" cy="124062"/>
            </a:xfrm>
            <a:prstGeom prst="rect">
              <a:avLst/>
            </a:prstGeom>
            <a:solidFill>
              <a:srgbClr val="80BD41">
                <a:alpha val="100000"/>
              </a:srgbClr>
            </a:solidFill>
          </p:spPr>
          <p:txBody>
            <a:bodyPr/>
            <a:lstStyle/>
            <a:p/>
          </p:txBody>
        </p:sp>
        <p:sp>
          <p:nvSpPr>
            <p:cNvPr id="178" name="rc178"/>
            <p:cNvSpPr/>
            <p:nvPr/>
          </p:nvSpPr>
          <p:spPr>
            <a:xfrm>
              <a:off x="5372976" y="5530401"/>
              <a:ext cx="2498027" cy="124062"/>
            </a:xfrm>
            <a:prstGeom prst="rect">
              <a:avLst/>
            </a:prstGeom>
            <a:solidFill>
              <a:srgbClr val="1CABE2">
                <a:alpha val="100000"/>
              </a:srgbClr>
            </a:solidFill>
          </p:spPr>
          <p:txBody>
            <a:bodyPr/>
            <a:lstStyle/>
            <a:p/>
          </p:txBody>
        </p:sp>
        <p:sp>
          <p:nvSpPr>
            <p:cNvPr id="179" name="tx179"/>
            <p:cNvSpPr/>
            <p:nvPr/>
          </p:nvSpPr>
          <p:spPr>
            <a:xfrm>
              <a:off x="798393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66.5</a:t>
              </a:r>
            </a:p>
          </p:txBody>
        </p:sp>
        <p:sp>
          <p:nvSpPr>
            <p:cNvPr id="180" name="tx180"/>
            <p:cNvSpPr/>
            <p:nvPr/>
          </p:nvSpPr>
          <p:spPr>
            <a:xfrm>
              <a:off x="806062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81" name="tx181"/>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67.5</a:t>
              </a:r>
            </a:p>
          </p:txBody>
        </p:sp>
        <p:sp>
          <p:nvSpPr>
            <p:cNvPr id="182" name="tx182"/>
            <p:cNvSpPr/>
            <p:nvPr/>
          </p:nvSpPr>
          <p:spPr>
            <a:xfrm>
              <a:off x="3457508"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183" name="tx183"/>
            <p:cNvSpPr/>
            <p:nvPr/>
          </p:nvSpPr>
          <p:spPr>
            <a:xfrm>
              <a:off x="6740896"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84" name="tx184"/>
            <p:cNvSpPr/>
            <p:nvPr/>
          </p:nvSpPr>
          <p:spPr>
            <a:xfrm>
              <a:off x="3233432" y="57083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5" name="tx185"/>
            <p:cNvSpPr/>
            <p:nvPr/>
          </p:nvSpPr>
          <p:spPr>
            <a:xfrm>
              <a:off x="6462932"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186" name="tx186"/>
            <p:cNvSpPr/>
            <p:nvPr/>
          </p:nvSpPr>
          <p:spPr>
            <a:xfrm>
              <a:off x="3229131"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41.9</a:t>
              </a:r>
            </a:p>
          </p:txBody>
        </p:sp>
        <p:sp>
          <p:nvSpPr>
            <p:cNvPr id="187" name="tx187"/>
            <p:cNvSpPr/>
            <p:nvPr/>
          </p:nvSpPr>
          <p:spPr>
            <a:xfrm>
              <a:off x="651649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6635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3" name="tx193"/>
            <p:cNvSpPr/>
            <p:nvPr/>
          </p:nvSpPr>
          <p:spPr>
            <a:xfrm>
              <a:off x="511413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4" name="tx194"/>
            <p:cNvSpPr/>
            <p:nvPr/>
          </p:nvSpPr>
          <p:spPr>
            <a:xfrm>
              <a:off x="706191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5" name="tx195"/>
            <p:cNvSpPr/>
            <p:nvPr/>
          </p:nvSpPr>
          <p:spPr>
            <a:xfrm>
              <a:off x="4006567"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6" name="tx196"/>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7" name="tx197"/>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(62 %) était inférieur à celui de 2019 (70 %).
Le nombre d’enfants vaccinés par le DTP3 a diminué de 10 % par rapport à 2019.
Le nombre de nourrissons survivants a augmenté d’environ 2 % par rapport à 2019.
En 2025, moins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5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13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775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437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082576"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415291"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4748007"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947451"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613809"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6880352"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146895"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413438"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79981"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946524"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3678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31444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26106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951100" y="20768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4" name="pl2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5" name="rc35"/>
            <p:cNvSpPr/>
            <p:nvPr/>
          </p:nvSpPr>
          <p:spPr>
            <a:xfrm>
              <a:off x="1296273" y="3722346"/>
              <a:ext cx="239888" cy="489663"/>
            </a:xfrm>
            <a:prstGeom prst="rect">
              <a:avLst/>
            </a:prstGeom>
            <a:solidFill>
              <a:srgbClr val="E2231A">
                <a:alpha val="90196"/>
              </a:srgbClr>
            </a:solidFill>
          </p:spPr>
          <p:txBody>
            <a:bodyPr/>
            <a:lstStyle/>
            <a:p/>
          </p:txBody>
        </p:sp>
        <p:sp>
          <p:nvSpPr>
            <p:cNvPr id="36" name="rc36"/>
            <p:cNvSpPr/>
            <p:nvPr/>
          </p:nvSpPr>
          <p:spPr>
            <a:xfrm>
              <a:off x="1562816" y="3712044"/>
              <a:ext cx="239888" cy="499965"/>
            </a:xfrm>
            <a:prstGeom prst="rect">
              <a:avLst/>
            </a:prstGeom>
            <a:solidFill>
              <a:srgbClr val="E2231A">
                <a:alpha val="90196"/>
              </a:srgbClr>
            </a:solidFill>
          </p:spPr>
          <p:txBody>
            <a:bodyPr/>
            <a:lstStyle/>
            <a:p/>
          </p:txBody>
        </p:sp>
        <p:sp>
          <p:nvSpPr>
            <p:cNvPr id="37" name="rc37"/>
            <p:cNvSpPr/>
            <p:nvPr/>
          </p:nvSpPr>
          <p:spPr>
            <a:xfrm>
              <a:off x="1829360" y="3700514"/>
              <a:ext cx="239888" cy="511495"/>
            </a:xfrm>
            <a:prstGeom prst="rect">
              <a:avLst/>
            </a:prstGeom>
            <a:solidFill>
              <a:srgbClr val="E2231A">
                <a:alpha val="90196"/>
              </a:srgbClr>
            </a:solidFill>
          </p:spPr>
          <p:txBody>
            <a:bodyPr/>
            <a:lstStyle/>
            <a:p/>
          </p:txBody>
        </p:sp>
        <p:sp>
          <p:nvSpPr>
            <p:cNvPr id="38" name="rc38"/>
            <p:cNvSpPr/>
            <p:nvPr/>
          </p:nvSpPr>
          <p:spPr>
            <a:xfrm>
              <a:off x="2095903" y="3689251"/>
              <a:ext cx="239888" cy="522757"/>
            </a:xfrm>
            <a:prstGeom prst="rect">
              <a:avLst/>
            </a:prstGeom>
            <a:solidFill>
              <a:srgbClr val="E2231A">
                <a:alpha val="90196"/>
              </a:srgbClr>
            </a:solidFill>
          </p:spPr>
          <p:txBody>
            <a:bodyPr/>
            <a:lstStyle/>
            <a:p/>
          </p:txBody>
        </p:sp>
        <p:sp>
          <p:nvSpPr>
            <p:cNvPr id="39" name="rc39"/>
            <p:cNvSpPr/>
            <p:nvPr/>
          </p:nvSpPr>
          <p:spPr>
            <a:xfrm>
              <a:off x="2362446" y="3675960"/>
              <a:ext cx="239888" cy="536049"/>
            </a:xfrm>
            <a:prstGeom prst="rect">
              <a:avLst/>
            </a:prstGeom>
            <a:solidFill>
              <a:srgbClr val="E2231A">
                <a:alpha val="90196"/>
              </a:srgbClr>
            </a:solidFill>
          </p:spPr>
          <p:txBody>
            <a:bodyPr/>
            <a:lstStyle/>
            <a:p/>
          </p:txBody>
        </p:sp>
        <p:sp>
          <p:nvSpPr>
            <p:cNvPr id="40" name="rc40"/>
            <p:cNvSpPr/>
            <p:nvPr/>
          </p:nvSpPr>
          <p:spPr>
            <a:xfrm>
              <a:off x="2628989" y="3660827"/>
              <a:ext cx="239888" cy="551181"/>
            </a:xfrm>
            <a:prstGeom prst="rect">
              <a:avLst/>
            </a:prstGeom>
            <a:solidFill>
              <a:srgbClr val="E2231A">
                <a:alpha val="90196"/>
              </a:srgbClr>
            </a:solidFill>
          </p:spPr>
          <p:txBody>
            <a:bodyPr/>
            <a:lstStyle/>
            <a:p/>
          </p:txBody>
        </p:sp>
        <p:sp>
          <p:nvSpPr>
            <p:cNvPr id="41" name="rc41"/>
            <p:cNvSpPr/>
            <p:nvPr/>
          </p:nvSpPr>
          <p:spPr>
            <a:xfrm>
              <a:off x="2895532" y="3644627"/>
              <a:ext cx="239888" cy="567381"/>
            </a:xfrm>
            <a:prstGeom prst="rect">
              <a:avLst/>
            </a:prstGeom>
            <a:solidFill>
              <a:srgbClr val="E2231A">
                <a:alpha val="90196"/>
              </a:srgbClr>
            </a:solidFill>
          </p:spPr>
          <p:txBody>
            <a:bodyPr/>
            <a:lstStyle/>
            <a:p/>
          </p:txBody>
        </p:sp>
        <p:sp>
          <p:nvSpPr>
            <p:cNvPr id="42" name="rc42"/>
            <p:cNvSpPr/>
            <p:nvPr/>
          </p:nvSpPr>
          <p:spPr>
            <a:xfrm>
              <a:off x="3162075" y="3717622"/>
              <a:ext cx="239888" cy="494387"/>
            </a:xfrm>
            <a:prstGeom prst="rect">
              <a:avLst/>
            </a:prstGeom>
            <a:solidFill>
              <a:srgbClr val="E2231A">
                <a:alpha val="90196"/>
              </a:srgbClr>
            </a:solidFill>
          </p:spPr>
          <p:txBody>
            <a:bodyPr/>
            <a:lstStyle/>
            <a:p/>
          </p:txBody>
        </p:sp>
        <p:sp>
          <p:nvSpPr>
            <p:cNvPr id="43" name="rc43"/>
            <p:cNvSpPr/>
            <p:nvPr/>
          </p:nvSpPr>
          <p:spPr>
            <a:xfrm>
              <a:off x="3428618" y="3767717"/>
              <a:ext cx="239888" cy="444292"/>
            </a:xfrm>
            <a:prstGeom prst="rect">
              <a:avLst/>
            </a:prstGeom>
            <a:solidFill>
              <a:srgbClr val="E2231A">
                <a:alpha val="90196"/>
              </a:srgbClr>
            </a:solidFill>
          </p:spPr>
          <p:txBody>
            <a:bodyPr/>
            <a:lstStyle/>
            <a:p/>
          </p:txBody>
        </p:sp>
        <p:sp>
          <p:nvSpPr>
            <p:cNvPr id="44" name="rc44"/>
            <p:cNvSpPr/>
            <p:nvPr/>
          </p:nvSpPr>
          <p:spPr>
            <a:xfrm>
              <a:off x="3695161" y="3692507"/>
              <a:ext cx="239888" cy="519501"/>
            </a:xfrm>
            <a:prstGeom prst="rect">
              <a:avLst/>
            </a:prstGeom>
            <a:solidFill>
              <a:srgbClr val="E2231A">
                <a:alpha val="90196"/>
              </a:srgbClr>
            </a:solidFill>
          </p:spPr>
          <p:txBody>
            <a:bodyPr/>
            <a:lstStyle/>
            <a:p/>
          </p:txBody>
        </p:sp>
        <p:sp>
          <p:nvSpPr>
            <p:cNvPr id="45" name="rc45"/>
            <p:cNvSpPr/>
            <p:nvPr/>
          </p:nvSpPr>
          <p:spPr>
            <a:xfrm>
              <a:off x="3961705" y="3656450"/>
              <a:ext cx="239888" cy="555558"/>
            </a:xfrm>
            <a:prstGeom prst="rect">
              <a:avLst/>
            </a:prstGeom>
            <a:solidFill>
              <a:srgbClr val="E2231A">
                <a:alpha val="90196"/>
              </a:srgbClr>
            </a:solidFill>
          </p:spPr>
          <p:txBody>
            <a:bodyPr/>
            <a:lstStyle/>
            <a:p/>
          </p:txBody>
        </p:sp>
        <p:sp>
          <p:nvSpPr>
            <p:cNvPr id="46" name="rc46"/>
            <p:cNvSpPr/>
            <p:nvPr/>
          </p:nvSpPr>
          <p:spPr>
            <a:xfrm>
              <a:off x="4228248" y="3787680"/>
              <a:ext cx="239888" cy="424328"/>
            </a:xfrm>
            <a:prstGeom prst="rect">
              <a:avLst/>
            </a:prstGeom>
            <a:solidFill>
              <a:srgbClr val="E2231A">
                <a:alpha val="90196"/>
              </a:srgbClr>
            </a:solidFill>
          </p:spPr>
          <p:txBody>
            <a:bodyPr/>
            <a:lstStyle/>
            <a:p/>
          </p:txBody>
        </p:sp>
        <p:sp>
          <p:nvSpPr>
            <p:cNvPr id="47" name="rc47"/>
            <p:cNvSpPr/>
            <p:nvPr/>
          </p:nvSpPr>
          <p:spPr>
            <a:xfrm>
              <a:off x="4494791" y="3763233"/>
              <a:ext cx="239888" cy="448775"/>
            </a:xfrm>
            <a:prstGeom prst="rect">
              <a:avLst/>
            </a:prstGeom>
            <a:solidFill>
              <a:srgbClr val="E2231A">
                <a:alpha val="90196"/>
              </a:srgbClr>
            </a:solidFill>
          </p:spPr>
          <p:txBody>
            <a:bodyPr/>
            <a:lstStyle/>
            <a:p/>
          </p:txBody>
        </p:sp>
        <p:sp>
          <p:nvSpPr>
            <p:cNvPr id="48" name="rc48"/>
            <p:cNvSpPr/>
            <p:nvPr/>
          </p:nvSpPr>
          <p:spPr>
            <a:xfrm>
              <a:off x="4761334" y="3739080"/>
              <a:ext cx="239888" cy="472929"/>
            </a:xfrm>
            <a:prstGeom prst="rect">
              <a:avLst/>
            </a:prstGeom>
            <a:solidFill>
              <a:srgbClr val="E2231A">
                <a:alpha val="90196"/>
              </a:srgbClr>
            </a:solidFill>
          </p:spPr>
          <p:txBody>
            <a:bodyPr/>
            <a:lstStyle/>
            <a:p/>
          </p:txBody>
        </p:sp>
        <p:sp>
          <p:nvSpPr>
            <p:cNvPr id="49" name="rc49"/>
            <p:cNvSpPr/>
            <p:nvPr/>
          </p:nvSpPr>
          <p:spPr>
            <a:xfrm>
              <a:off x="5027877" y="3586232"/>
              <a:ext cx="239888" cy="625777"/>
            </a:xfrm>
            <a:prstGeom prst="rect">
              <a:avLst/>
            </a:prstGeom>
            <a:solidFill>
              <a:srgbClr val="E2231A">
                <a:alpha val="90196"/>
              </a:srgbClr>
            </a:solidFill>
          </p:spPr>
          <p:txBody>
            <a:bodyPr/>
            <a:lstStyle/>
            <a:p/>
          </p:txBody>
        </p:sp>
        <p:sp>
          <p:nvSpPr>
            <p:cNvPr id="50" name="rc50"/>
            <p:cNvSpPr/>
            <p:nvPr/>
          </p:nvSpPr>
          <p:spPr>
            <a:xfrm>
              <a:off x="5294420" y="3686849"/>
              <a:ext cx="239888" cy="525159"/>
            </a:xfrm>
            <a:prstGeom prst="rect">
              <a:avLst/>
            </a:prstGeom>
            <a:solidFill>
              <a:srgbClr val="E2231A">
                <a:alpha val="90196"/>
              </a:srgbClr>
            </a:solidFill>
          </p:spPr>
          <p:txBody>
            <a:bodyPr/>
            <a:lstStyle/>
            <a:p/>
          </p:txBody>
        </p:sp>
        <p:sp>
          <p:nvSpPr>
            <p:cNvPr id="51" name="rc51"/>
            <p:cNvSpPr/>
            <p:nvPr/>
          </p:nvSpPr>
          <p:spPr>
            <a:xfrm>
              <a:off x="5560963" y="3605421"/>
              <a:ext cx="239888" cy="606588"/>
            </a:xfrm>
            <a:prstGeom prst="rect">
              <a:avLst/>
            </a:prstGeom>
            <a:solidFill>
              <a:srgbClr val="E2231A">
                <a:alpha val="90196"/>
              </a:srgbClr>
            </a:solidFill>
          </p:spPr>
          <p:txBody>
            <a:bodyPr/>
            <a:lstStyle/>
            <a:p/>
          </p:txBody>
        </p:sp>
        <p:sp>
          <p:nvSpPr>
            <p:cNvPr id="52" name="rc52"/>
            <p:cNvSpPr/>
            <p:nvPr/>
          </p:nvSpPr>
          <p:spPr>
            <a:xfrm>
              <a:off x="5827506" y="3575503"/>
              <a:ext cx="239888" cy="636506"/>
            </a:xfrm>
            <a:prstGeom prst="rect">
              <a:avLst/>
            </a:prstGeom>
            <a:solidFill>
              <a:srgbClr val="E2231A">
                <a:alpha val="90196"/>
              </a:srgbClr>
            </a:solidFill>
          </p:spPr>
          <p:txBody>
            <a:bodyPr/>
            <a:lstStyle/>
            <a:p/>
          </p:txBody>
        </p:sp>
        <p:sp>
          <p:nvSpPr>
            <p:cNvPr id="53" name="rc53"/>
            <p:cNvSpPr/>
            <p:nvPr/>
          </p:nvSpPr>
          <p:spPr>
            <a:xfrm>
              <a:off x="6094049" y="3493514"/>
              <a:ext cx="239888" cy="718495"/>
            </a:xfrm>
            <a:prstGeom prst="rect">
              <a:avLst/>
            </a:prstGeom>
            <a:solidFill>
              <a:srgbClr val="E2231A">
                <a:alpha val="90196"/>
              </a:srgbClr>
            </a:solidFill>
          </p:spPr>
          <p:txBody>
            <a:bodyPr/>
            <a:lstStyle/>
            <a:p/>
          </p:txBody>
        </p:sp>
        <p:sp>
          <p:nvSpPr>
            <p:cNvPr id="54" name="rc54"/>
            <p:cNvSpPr/>
            <p:nvPr/>
          </p:nvSpPr>
          <p:spPr>
            <a:xfrm>
              <a:off x="6360593" y="3537578"/>
              <a:ext cx="239888" cy="674431"/>
            </a:xfrm>
            <a:prstGeom prst="rect">
              <a:avLst/>
            </a:prstGeom>
            <a:solidFill>
              <a:srgbClr val="E2231A">
                <a:alpha val="90196"/>
              </a:srgbClr>
            </a:solidFill>
          </p:spPr>
          <p:txBody>
            <a:bodyPr/>
            <a:lstStyle/>
            <a:p/>
          </p:txBody>
        </p:sp>
        <p:sp>
          <p:nvSpPr>
            <p:cNvPr id="55" name="rc55"/>
            <p:cNvSpPr/>
            <p:nvPr/>
          </p:nvSpPr>
          <p:spPr>
            <a:xfrm>
              <a:off x="6627136" y="3374134"/>
              <a:ext cx="239888" cy="837875"/>
            </a:xfrm>
            <a:prstGeom prst="rect">
              <a:avLst/>
            </a:prstGeom>
            <a:solidFill>
              <a:srgbClr val="E2231A">
                <a:alpha val="90196"/>
              </a:srgbClr>
            </a:solidFill>
          </p:spPr>
          <p:txBody>
            <a:bodyPr/>
            <a:lstStyle/>
            <a:p/>
          </p:txBody>
        </p:sp>
        <p:sp>
          <p:nvSpPr>
            <p:cNvPr id="56" name="rc56"/>
            <p:cNvSpPr/>
            <p:nvPr/>
          </p:nvSpPr>
          <p:spPr>
            <a:xfrm>
              <a:off x="6893679" y="3568136"/>
              <a:ext cx="239888" cy="643872"/>
            </a:xfrm>
            <a:prstGeom prst="rect">
              <a:avLst/>
            </a:prstGeom>
            <a:solidFill>
              <a:srgbClr val="E2231A">
                <a:alpha val="90196"/>
              </a:srgbClr>
            </a:solidFill>
          </p:spPr>
          <p:txBody>
            <a:bodyPr/>
            <a:lstStyle/>
            <a:p/>
          </p:txBody>
        </p:sp>
        <p:sp>
          <p:nvSpPr>
            <p:cNvPr id="57" name="rc57"/>
            <p:cNvSpPr/>
            <p:nvPr/>
          </p:nvSpPr>
          <p:spPr>
            <a:xfrm>
              <a:off x="7160222" y="3352703"/>
              <a:ext cx="239888" cy="859306"/>
            </a:xfrm>
            <a:prstGeom prst="rect">
              <a:avLst/>
            </a:prstGeom>
            <a:solidFill>
              <a:srgbClr val="E2231A">
                <a:alpha val="90196"/>
              </a:srgbClr>
            </a:solidFill>
          </p:spPr>
          <p:txBody>
            <a:bodyPr/>
            <a:lstStyle/>
            <a:p/>
          </p:txBody>
        </p:sp>
        <p:sp>
          <p:nvSpPr>
            <p:cNvPr id="58" name="rc58"/>
            <p:cNvSpPr/>
            <p:nvPr/>
          </p:nvSpPr>
          <p:spPr>
            <a:xfrm>
              <a:off x="7426765" y="3603259"/>
              <a:ext cx="239888" cy="608749"/>
            </a:xfrm>
            <a:prstGeom prst="rect">
              <a:avLst/>
            </a:prstGeom>
            <a:solidFill>
              <a:srgbClr val="E2231A">
                <a:alpha val="90196"/>
              </a:srgbClr>
            </a:solidFill>
          </p:spPr>
          <p:txBody>
            <a:bodyPr/>
            <a:lstStyle/>
            <a:p/>
          </p:txBody>
        </p:sp>
        <p:sp>
          <p:nvSpPr>
            <p:cNvPr id="59" name="rc59"/>
            <p:cNvSpPr/>
            <p:nvPr/>
          </p:nvSpPr>
          <p:spPr>
            <a:xfrm>
              <a:off x="7693308" y="3440189"/>
              <a:ext cx="239888" cy="771819"/>
            </a:xfrm>
            <a:prstGeom prst="rect">
              <a:avLst/>
            </a:prstGeom>
            <a:solidFill>
              <a:srgbClr val="E2231A">
                <a:alpha val="90196"/>
              </a:srgbClr>
            </a:solidFill>
          </p:spPr>
          <p:txBody>
            <a:bodyPr/>
            <a:lstStyle/>
            <a:p/>
          </p:txBody>
        </p:sp>
        <p:sp>
          <p:nvSpPr>
            <p:cNvPr id="60" name="rc60"/>
            <p:cNvSpPr/>
            <p:nvPr/>
          </p:nvSpPr>
          <p:spPr>
            <a:xfrm>
              <a:off x="7959851" y="3419238"/>
              <a:ext cx="239888" cy="792770"/>
            </a:xfrm>
            <a:prstGeom prst="rect">
              <a:avLst/>
            </a:prstGeom>
            <a:solidFill>
              <a:srgbClr val="E2231A">
                <a:alpha val="90196"/>
              </a:srgbClr>
            </a:solidFill>
          </p:spPr>
          <p:txBody>
            <a:bodyPr/>
            <a:lstStyle/>
            <a:p/>
          </p:txBody>
        </p:sp>
        <p:sp>
          <p:nvSpPr>
            <p:cNvPr id="61" name="pl61"/>
            <p:cNvSpPr/>
            <p:nvPr/>
          </p:nvSpPr>
          <p:spPr>
            <a:xfrm>
              <a:off x="1416218" y="2665257"/>
              <a:ext cx="6663577" cy="429653"/>
            </a:xfrm>
            <a:custGeom>
              <a:avLst/>
              <a:pathLst>
                <a:path w="6663577" h="429653">
                  <a:moveTo>
                    <a:pt x="0" y="365205"/>
                  </a:moveTo>
                  <a:lnTo>
                    <a:pt x="266543" y="365205"/>
                  </a:lnTo>
                  <a:lnTo>
                    <a:pt x="533086" y="365205"/>
                  </a:lnTo>
                  <a:lnTo>
                    <a:pt x="799629" y="365205"/>
                  </a:lnTo>
                  <a:lnTo>
                    <a:pt x="1066172" y="365205"/>
                  </a:lnTo>
                  <a:lnTo>
                    <a:pt x="1332715" y="365205"/>
                  </a:lnTo>
                  <a:lnTo>
                    <a:pt x="1599258" y="365205"/>
                  </a:lnTo>
                  <a:lnTo>
                    <a:pt x="1865801" y="214826"/>
                  </a:lnTo>
                  <a:lnTo>
                    <a:pt x="2132344" y="107413"/>
                  </a:lnTo>
                  <a:lnTo>
                    <a:pt x="2398888" y="193343"/>
                  </a:lnTo>
                  <a:lnTo>
                    <a:pt x="2665431" y="214826"/>
                  </a:lnTo>
                  <a:lnTo>
                    <a:pt x="2931974" y="0"/>
                  </a:lnTo>
                  <a:lnTo>
                    <a:pt x="3198517" y="21482"/>
                  </a:lnTo>
                  <a:lnTo>
                    <a:pt x="3465060" y="42965"/>
                  </a:lnTo>
                  <a:lnTo>
                    <a:pt x="3731603" y="236309"/>
                  </a:lnTo>
                  <a:lnTo>
                    <a:pt x="3998146" y="85930"/>
                  </a:lnTo>
                  <a:lnTo>
                    <a:pt x="4264689" y="171861"/>
                  </a:lnTo>
                  <a:lnTo>
                    <a:pt x="4531233" y="193343"/>
                  </a:lnTo>
                  <a:lnTo>
                    <a:pt x="4797776" y="279274"/>
                  </a:lnTo>
                  <a:lnTo>
                    <a:pt x="5064319" y="214826"/>
                  </a:lnTo>
                  <a:lnTo>
                    <a:pt x="5330862" y="408170"/>
                  </a:lnTo>
                  <a:lnTo>
                    <a:pt x="5597405" y="171861"/>
                  </a:lnTo>
                  <a:lnTo>
                    <a:pt x="5863948" y="429653"/>
                  </a:lnTo>
                  <a:lnTo>
                    <a:pt x="6130491" y="128895"/>
                  </a:lnTo>
                  <a:lnTo>
                    <a:pt x="6397034" y="322239"/>
                  </a:lnTo>
                  <a:lnTo>
                    <a:pt x="6663577" y="343722"/>
                  </a:lnTo>
                </a:path>
              </a:pathLst>
            </a:custGeom>
            <a:ln w="27101" cap="flat">
              <a:solidFill>
                <a:srgbClr val="3283FE">
                  <a:alpha val="100000"/>
                </a:srgbClr>
              </a:solidFill>
              <a:prstDash val="solid"/>
              <a:round/>
            </a:ln>
          </p:spPr>
          <p:txBody>
            <a:bodyPr/>
            <a:lstStyle/>
            <a:p/>
          </p:txBody>
        </p:sp>
        <p:sp>
          <p:nvSpPr>
            <p:cNvPr id="62" name="tx62"/>
            <p:cNvSpPr/>
            <p:nvPr/>
          </p:nvSpPr>
          <p:spPr>
            <a:xfrm>
              <a:off x="1345880" y="2849091"/>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55</a:t>
              </a:r>
            </a:p>
          </p:txBody>
        </p:sp>
        <p:sp>
          <p:nvSpPr>
            <p:cNvPr id="63" name="tx63"/>
            <p:cNvSpPr/>
            <p:nvPr/>
          </p:nvSpPr>
          <p:spPr>
            <a:xfrm>
              <a:off x="2678595" y="2849091"/>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55</a:t>
              </a:r>
            </a:p>
          </p:txBody>
        </p:sp>
        <p:sp>
          <p:nvSpPr>
            <p:cNvPr id="64" name="tx64"/>
            <p:cNvSpPr/>
            <p:nvPr/>
          </p:nvSpPr>
          <p:spPr>
            <a:xfrm>
              <a:off x="4011311"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5" name="tx65"/>
            <p:cNvSpPr/>
            <p:nvPr/>
          </p:nvSpPr>
          <p:spPr>
            <a:xfrm>
              <a:off x="5344027"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66" name="tx66"/>
            <p:cNvSpPr/>
            <p:nvPr/>
          </p:nvSpPr>
          <p:spPr>
            <a:xfrm>
              <a:off x="6410199"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7" name="tx67"/>
            <p:cNvSpPr/>
            <p:nvPr/>
          </p:nvSpPr>
          <p:spPr>
            <a:xfrm>
              <a:off x="6676742"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68" name="tx68"/>
            <p:cNvSpPr/>
            <p:nvPr/>
          </p:nvSpPr>
          <p:spPr>
            <a:xfrm>
              <a:off x="6943285" y="2654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69" name="tx69"/>
            <p:cNvSpPr/>
            <p:nvPr/>
          </p:nvSpPr>
          <p:spPr>
            <a:xfrm>
              <a:off x="7209828"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70" name="tx70"/>
            <p:cNvSpPr/>
            <p:nvPr/>
          </p:nvSpPr>
          <p:spPr>
            <a:xfrm>
              <a:off x="7476372" y="26111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71" name="tx71"/>
            <p:cNvSpPr/>
            <p:nvPr/>
          </p:nvSpPr>
          <p:spPr>
            <a:xfrm>
              <a:off x="7742915"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72" name="tx72"/>
            <p:cNvSpPr/>
            <p:nvPr/>
          </p:nvSpPr>
          <p:spPr>
            <a:xfrm>
              <a:off x="8009458" y="2826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56</a:t>
              </a:r>
            </a:p>
          </p:txBody>
        </p:sp>
        <p:sp>
          <p:nvSpPr>
            <p:cNvPr id="73" name="tx73"/>
            <p:cNvSpPr/>
            <p:nvPr/>
          </p:nvSpPr>
          <p:spPr>
            <a:xfrm>
              <a:off x="1310724" y="392668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74" name="tx74"/>
            <p:cNvSpPr/>
            <p:nvPr/>
          </p:nvSpPr>
          <p:spPr>
            <a:xfrm>
              <a:off x="2643440" y="38959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75" name="tx75"/>
            <p:cNvSpPr/>
            <p:nvPr/>
          </p:nvSpPr>
          <p:spPr>
            <a:xfrm>
              <a:off x="3976155" y="38937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76" name="tx76"/>
            <p:cNvSpPr/>
            <p:nvPr/>
          </p:nvSpPr>
          <p:spPr>
            <a:xfrm>
              <a:off x="5308871" y="39089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77" name="tx77"/>
            <p:cNvSpPr/>
            <p:nvPr/>
          </p:nvSpPr>
          <p:spPr>
            <a:xfrm>
              <a:off x="6375043" y="383430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78" name="tx78"/>
            <p:cNvSpPr/>
            <p:nvPr/>
          </p:nvSpPr>
          <p:spPr>
            <a:xfrm>
              <a:off x="6641586" y="37525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79" name="tx79"/>
            <p:cNvSpPr/>
            <p:nvPr/>
          </p:nvSpPr>
          <p:spPr>
            <a:xfrm>
              <a:off x="6908130" y="385095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80" name="tx80"/>
            <p:cNvSpPr/>
            <p:nvPr/>
          </p:nvSpPr>
          <p:spPr>
            <a:xfrm>
              <a:off x="7174673" y="374186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81" name="tx81"/>
            <p:cNvSpPr/>
            <p:nvPr/>
          </p:nvSpPr>
          <p:spPr>
            <a:xfrm>
              <a:off x="7441216" y="38671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82" name="tx82"/>
            <p:cNvSpPr/>
            <p:nvPr/>
          </p:nvSpPr>
          <p:spPr>
            <a:xfrm>
              <a:off x="7707759" y="37856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83" name="tx83"/>
            <p:cNvSpPr/>
            <p:nvPr/>
          </p:nvSpPr>
          <p:spPr>
            <a:xfrm>
              <a:off x="7974302" y="37751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a:t>
              </a:r>
            </a:p>
          </p:txBody>
        </p:sp>
        <p:sp>
          <p:nvSpPr>
            <p:cNvPr id="84" name="tx84"/>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5" name="tx85"/>
            <p:cNvSpPr/>
            <p:nvPr/>
          </p:nvSpPr>
          <p:spPr>
            <a:xfrm>
              <a:off x="639902" y="362611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86" name="tx86"/>
            <p:cNvSpPr/>
            <p:nvPr/>
          </p:nvSpPr>
          <p:spPr>
            <a:xfrm>
              <a:off x="639902" y="309233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87" name="tx87"/>
            <p:cNvSpPr/>
            <p:nvPr/>
          </p:nvSpPr>
          <p:spPr>
            <a:xfrm>
              <a:off x="639902" y="255855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88" name="tx88"/>
            <p:cNvSpPr/>
            <p:nvPr/>
          </p:nvSpPr>
          <p:spPr>
            <a:xfrm>
              <a:off x="639902" y="202477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89" name="tx8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1" name="tx9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2" name="tx9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3" name="tx9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4" name="tx9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5" name="tx105"/>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6" name="tx106"/>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7" name="pl107"/>
            <p:cNvSpPr/>
            <p:nvPr/>
          </p:nvSpPr>
          <p:spPr>
            <a:xfrm>
              <a:off x="3844901"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08" name="tx108"/>
            <p:cNvSpPr/>
            <p:nvPr/>
          </p:nvSpPr>
          <p:spPr>
            <a:xfrm>
              <a:off x="411200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9" name="rc109"/>
            <p:cNvSpPr/>
            <p:nvPr/>
          </p:nvSpPr>
          <p:spPr>
            <a:xfrm>
              <a:off x="4787488" y="5080163"/>
              <a:ext cx="201456" cy="201456"/>
            </a:xfrm>
            <a:prstGeom prst="rect">
              <a:avLst/>
            </a:prstGeom>
            <a:solidFill>
              <a:srgbClr val="E2231A">
                <a:alpha val="90196"/>
              </a:srgbClr>
            </a:solidFill>
          </p:spPr>
          <p:txBody>
            <a:bodyPr/>
            <a:lstStyle/>
            <a:p/>
          </p:txBody>
        </p:sp>
        <p:sp>
          <p:nvSpPr>
            <p:cNvPr id="110" name="tx110"/>
            <p:cNvSpPr/>
            <p:nvPr/>
          </p:nvSpPr>
          <p:spPr>
            <a:xfrm>
              <a:off x="5067533"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1" name="tx111"/>
            <p:cNvSpPr/>
            <p:nvPr/>
          </p:nvSpPr>
          <p:spPr>
            <a:xfrm>
              <a:off x="951100"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2" name="tx112"/>
            <p:cNvSpPr/>
            <p:nvPr/>
          </p:nvSpPr>
          <p:spPr>
            <a:xfrm>
              <a:off x="951100"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2000-2025</a:t>
              </a:r>
            </a:p>
          </p:txBody>
        </p:sp>
        <p:sp>
          <p:nvSpPr>
            <p:cNvPr id="113" name="pl113"/>
            <p:cNvSpPr/>
            <p:nvPr/>
          </p:nvSpPr>
          <p:spPr>
            <a:xfrm>
              <a:off x="245831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47824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71064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6203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444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2685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96273" y="5840557"/>
              <a:ext cx="5872966" cy="124062"/>
            </a:xfrm>
            <a:prstGeom prst="rect">
              <a:avLst/>
            </a:prstGeom>
            <a:solidFill>
              <a:srgbClr val="E2231A">
                <a:alpha val="100000"/>
              </a:srgbClr>
            </a:solidFill>
          </p:spPr>
          <p:txBody>
            <a:bodyPr/>
            <a:lstStyle/>
            <a:p/>
          </p:txBody>
        </p:sp>
        <p:sp>
          <p:nvSpPr>
            <p:cNvPr id="124" name="rc124"/>
            <p:cNvSpPr/>
            <p:nvPr/>
          </p:nvSpPr>
          <p:spPr>
            <a:xfrm>
              <a:off x="1296273" y="5685479"/>
              <a:ext cx="6721025" cy="124062"/>
            </a:xfrm>
            <a:prstGeom prst="rect">
              <a:avLst/>
            </a:prstGeom>
            <a:solidFill>
              <a:srgbClr val="E2231A">
                <a:alpha val="100000"/>
              </a:srgbClr>
            </a:solidFill>
          </p:spPr>
          <p:txBody>
            <a:bodyPr/>
            <a:lstStyle/>
            <a:p/>
          </p:txBody>
        </p:sp>
        <p:sp>
          <p:nvSpPr>
            <p:cNvPr id="125" name="rc125"/>
            <p:cNvSpPr/>
            <p:nvPr/>
          </p:nvSpPr>
          <p:spPr>
            <a:xfrm>
              <a:off x="1296273" y="5530401"/>
              <a:ext cx="6903466" cy="124062"/>
            </a:xfrm>
            <a:prstGeom prst="rect">
              <a:avLst/>
            </a:prstGeom>
            <a:solidFill>
              <a:srgbClr val="E2231A">
                <a:alpha val="100000"/>
              </a:srgbClr>
            </a:solidFill>
          </p:spPr>
          <p:txBody>
            <a:bodyPr/>
            <a:lstStyle/>
            <a:p/>
          </p:txBody>
        </p:sp>
        <p:sp>
          <p:nvSpPr>
            <p:cNvPr id="126" name="tx126"/>
            <p:cNvSpPr/>
            <p:nvPr/>
          </p:nvSpPr>
          <p:spPr>
            <a:xfrm>
              <a:off x="4120230"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25.3</a:t>
              </a:r>
            </a:p>
          </p:txBody>
        </p:sp>
        <p:sp>
          <p:nvSpPr>
            <p:cNvPr id="127" name="tx127"/>
            <p:cNvSpPr/>
            <p:nvPr/>
          </p:nvSpPr>
          <p:spPr>
            <a:xfrm>
              <a:off x="454426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28.9</a:t>
              </a:r>
            </a:p>
          </p:txBody>
        </p:sp>
        <p:sp>
          <p:nvSpPr>
            <p:cNvPr id="128" name="tx128"/>
            <p:cNvSpPr/>
            <p:nvPr/>
          </p:nvSpPr>
          <p:spPr>
            <a:xfrm>
              <a:off x="4635480"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29.7</a:t>
              </a:r>
            </a:p>
          </p:txBody>
        </p:sp>
        <p:sp>
          <p:nvSpPr>
            <p:cNvPr id="129" name="tx12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349607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4" name="tx134"/>
            <p:cNvSpPr/>
            <p:nvPr/>
          </p:nvSpPr>
          <p:spPr>
            <a:xfrm>
              <a:off x="582016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5" name="tx135"/>
            <p:cNvSpPr/>
            <p:nvPr/>
          </p:nvSpPr>
          <p:spPr>
            <a:xfrm>
              <a:off x="8144249"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6" name="tx136"/>
            <p:cNvSpPr/>
            <p:nvPr/>
          </p:nvSpPr>
          <p:spPr>
            <a:xfrm>
              <a:off x="3311716"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37" name="tx137"/>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8" name="tx138"/>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relativement stable (à moins de 1 % près) à 56 %. Ce chiffre est inférieur à celui de 2019, où la couverture vaccinale était de 62 %.
30 000 enfants n’ont pas reçu leur première dose de vaccin contre la rougeole dans le cadre du calendrier de vaccination systématique.
En 2025, le Gabon n’a pas organisé de campagne de vaccination de rattrapage (MCV2).</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Le taux de couverture vaccinale contre la rougeole (MCV1) est resté relativement stable (à moins de 1 % près) à 57 % en 2025, soit un niveau inférieur aux 95 % nécessaires pour prévenir les épidémies, laissant ainsi 30 000 enfants sans aucune protection contre la rougeole.</a:t>
            </a:r>
          </a:p>
        </p:txBody>
      </p:sp>
      <p:grpSp xmlns:pic="http://schemas.openxmlformats.org/drawingml/2006/picture">
        <p:nvGrpSpPr>
          <p:cNvPr id="141" name=""/>
          <p:cNvGrpSpPr/>
          <p:nvPr/>
        </p:nvGrpSpPr>
        <p:grpSpPr>
          <a:xfrm>
            <a:off x="292608" y="1097280"/>
            <a:ext cx="8595360" cy="28575"/>
            <a:chOff x="292608" y="1097280"/>
            <a:chExt cx="8595360" cy="28575"/>
          </a:xfrm>
        </p:grpSpPr>
        <p:sp>
          <p:nvSpPr>
            <p:cNvPr id="14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451134"/>
              <a:ext cx="3397293" cy="419741"/>
            </a:xfrm>
            <a:custGeom>
              <a:avLst/>
              <a:pathLst>
                <a:path w="3397293" h="419741">
                  <a:moveTo>
                    <a:pt x="0" y="356780"/>
                  </a:moveTo>
                  <a:lnTo>
                    <a:pt x="135891" y="356780"/>
                  </a:lnTo>
                  <a:lnTo>
                    <a:pt x="271783" y="356780"/>
                  </a:lnTo>
                  <a:lnTo>
                    <a:pt x="407675" y="356780"/>
                  </a:lnTo>
                  <a:lnTo>
                    <a:pt x="543566" y="356780"/>
                  </a:lnTo>
                  <a:lnTo>
                    <a:pt x="679458" y="356780"/>
                  </a:lnTo>
                  <a:lnTo>
                    <a:pt x="815350" y="356780"/>
                  </a:lnTo>
                  <a:lnTo>
                    <a:pt x="951242" y="209870"/>
                  </a:lnTo>
                  <a:lnTo>
                    <a:pt x="1087133" y="104935"/>
                  </a:lnTo>
                  <a:lnTo>
                    <a:pt x="1223025" y="188883"/>
                  </a:lnTo>
                  <a:lnTo>
                    <a:pt x="1358917" y="209870"/>
                  </a:lnTo>
                  <a:lnTo>
                    <a:pt x="1494809" y="0"/>
                  </a:lnTo>
                  <a:lnTo>
                    <a:pt x="1630700" y="20987"/>
                  </a:lnTo>
                  <a:lnTo>
                    <a:pt x="1766592" y="41974"/>
                  </a:lnTo>
                  <a:lnTo>
                    <a:pt x="1902484" y="230858"/>
                  </a:lnTo>
                  <a:lnTo>
                    <a:pt x="2038375" y="83948"/>
                  </a:lnTo>
                  <a:lnTo>
                    <a:pt x="2174267" y="167896"/>
                  </a:lnTo>
                  <a:lnTo>
                    <a:pt x="2310159" y="188883"/>
                  </a:lnTo>
                  <a:lnTo>
                    <a:pt x="2446051" y="272832"/>
                  </a:lnTo>
                  <a:lnTo>
                    <a:pt x="2581942" y="209870"/>
                  </a:lnTo>
                  <a:lnTo>
                    <a:pt x="2717834" y="398754"/>
                  </a:lnTo>
                  <a:lnTo>
                    <a:pt x="2853726" y="167896"/>
                  </a:lnTo>
                  <a:lnTo>
                    <a:pt x="2989618" y="419741"/>
                  </a:lnTo>
                  <a:lnTo>
                    <a:pt x="3125509" y="125922"/>
                  </a:lnTo>
                  <a:lnTo>
                    <a:pt x="3261401" y="314806"/>
                  </a:lnTo>
                  <a:lnTo>
                    <a:pt x="3397293" y="33579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35083"/>
              <a:ext cx="3397293" cy="566651"/>
            </a:xfrm>
            <a:custGeom>
              <a:avLst/>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451134"/>
              <a:ext cx="3397293" cy="419741"/>
            </a:xfrm>
            <a:custGeom>
              <a:avLst/>
              <a:pathLst>
                <a:path w="3397293" h="419741">
                  <a:moveTo>
                    <a:pt x="0" y="356780"/>
                  </a:moveTo>
                  <a:lnTo>
                    <a:pt x="135891" y="356780"/>
                  </a:lnTo>
                  <a:lnTo>
                    <a:pt x="271783" y="356780"/>
                  </a:lnTo>
                  <a:lnTo>
                    <a:pt x="407675" y="356780"/>
                  </a:lnTo>
                  <a:lnTo>
                    <a:pt x="543566" y="356780"/>
                  </a:lnTo>
                  <a:lnTo>
                    <a:pt x="679458" y="356780"/>
                  </a:lnTo>
                  <a:lnTo>
                    <a:pt x="815350" y="356780"/>
                  </a:lnTo>
                  <a:lnTo>
                    <a:pt x="951242" y="209870"/>
                  </a:lnTo>
                  <a:lnTo>
                    <a:pt x="1087133" y="104935"/>
                  </a:lnTo>
                  <a:lnTo>
                    <a:pt x="1223025" y="188883"/>
                  </a:lnTo>
                  <a:lnTo>
                    <a:pt x="1358917" y="209870"/>
                  </a:lnTo>
                  <a:lnTo>
                    <a:pt x="1494809" y="0"/>
                  </a:lnTo>
                  <a:lnTo>
                    <a:pt x="1630700" y="20987"/>
                  </a:lnTo>
                  <a:lnTo>
                    <a:pt x="1766592" y="41974"/>
                  </a:lnTo>
                  <a:lnTo>
                    <a:pt x="1902484" y="230858"/>
                  </a:lnTo>
                  <a:lnTo>
                    <a:pt x="2038375" y="83948"/>
                  </a:lnTo>
                  <a:lnTo>
                    <a:pt x="2174267" y="167896"/>
                  </a:lnTo>
                  <a:lnTo>
                    <a:pt x="2310159" y="188883"/>
                  </a:lnTo>
                  <a:lnTo>
                    <a:pt x="2446051" y="272832"/>
                  </a:lnTo>
                  <a:lnTo>
                    <a:pt x="2581942" y="209870"/>
                  </a:lnTo>
                  <a:lnTo>
                    <a:pt x="2717834" y="398754"/>
                  </a:lnTo>
                  <a:lnTo>
                    <a:pt x="2853726" y="167896"/>
                  </a:lnTo>
                  <a:lnTo>
                    <a:pt x="2989618" y="419741"/>
                  </a:lnTo>
                  <a:lnTo>
                    <a:pt x="3125509" y="125922"/>
                  </a:lnTo>
                  <a:lnTo>
                    <a:pt x="3261401" y="314806"/>
                  </a:lnTo>
                  <a:lnTo>
                    <a:pt x="3397293" y="33579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986393"/>
            </a:xfrm>
            <a:custGeom>
              <a:avLst/>
              <a:pathLst>
                <a:path w="0" h="986393">
                  <a:moveTo>
                    <a:pt x="0" y="0"/>
                  </a:moveTo>
                  <a:lnTo>
                    <a:pt x="0" y="98639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986393"/>
            </a:xfrm>
            <a:custGeom>
              <a:avLst/>
              <a:pathLst>
                <a:path w="0" h="986393">
                  <a:moveTo>
                    <a:pt x="0" y="0"/>
                  </a:moveTo>
                  <a:lnTo>
                    <a:pt x="0" y="98639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839483"/>
            </a:xfrm>
            <a:custGeom>
              <a:avLst/>
              <a:pathLst>
                <a:path w="0" h="839483">
                  <a:moveTo>
                    <a:pt x="0" y="0"/>
                  </a:moveTo>
                  <a:lnTo>
                    <a:pt x="0" y="83948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713561"/>
            </a:xfrm>
            <a:custGeom>
              <a:avLst/>
              <a:pathLst>
                <a:path w="0" h="713561">
                  <a:moveTo>
                    <a:pt x="0" y="0"/>
                  </a:moveTo>
                  <a:lnTo>
                    <a:pt x="0" y="7135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839483"/>
            </a:xfrm>
            <a:custGeom>
              <a:avLst/>
              <a:pathLst>
                <a:path w="0" h="839483">
                  <a:moveTo>
                    <a:pt x="0" y="0"/>
                  </a:moveTo>
                  <a:lnTo>
                    <a:pt x="0" y="8394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944419"/>
            </a:xfrm>
            <a:custGeom>
              <a:avLst/>
              <a:pathLst>
                <a:path w="0" h="944419">
                  <a:moveTo>
                    <a:pt x="0" y="0"/>
                  </a:moveTo>
                  <a:lnTo>
                    <a:pt x="0" y="94441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965406"/>
            </a:xfrm>
            <a:custGeom>
              <a:avLst/>
              <a:pathLst>
                <a:path w="0" h="965406">
                  <a:moveTo>
                    <a:pt x="0" y="0"/>
                  </a:moveTo>
                  <a:lnTo>
                    <a:pt x="0" y="965406"/>
                  </a:lnTo>
                </a:path>
              </a:pathLst>
            </a:custGeom>
            <a:ln w="13550" cap="flat">
              <a:solidFill>
                <a:srgbClr val="0058AB">
                  <a:alpha val="100000"/>
                </a:srgbClr>
              </a:solidFill>
              <a:prstDash val="dot"/>
              <a:round/>
            </a:ln>
          </p:spPr>
          <p:txBody>
            <a:bodyPr/>
            <a:lstStyle/>
            <a:p/>
          </p:txBody>
        </p:sp>
        <p:sp>
          <p:nvSpPr>
            <p:cNvPr id="32" name="pl32"/>
            <p:cNvSpPr/>
            <p:nvPr/>
          </p:nvSpPr>
          <p:spPr>
            <a:xfrm>
              <a:off x="1120965" y="2451134"/>
              <a:ext cx="3397293" cy="419741"/>
            </a:xfrm>
            <a:custGeom>
              <a:avLst/>
              <a:pathLst>
                <a:path w="3397293" h="419741">
                  <a:moveTo>
                    <a:pt x="0" y="356780"/>
                  </a:moveTo>
                  <a:lnTo>
                    <a:pt x="135891" y="356780"/>
                  </a:lnTo>
                  <a:lnTo>
                    <a:pt x="271783" y="356780"/>
                  </a:lnTo>
                  <a:lnTo>
                    <a:pt x="407675" y="356780"/>
                  </a:lnTo>
                  <a:lnTo>
                    <a:pt x="543566" y="356780"/>
                  </a:lnTo>
                  <a:lnTo>
                    <a:pt x="679458" y="356780"/>
                  </a:lnTo>
                  <a:lnTo>
                    <a:pt x="815350" y="356780"/>
                  </a:lnTo>
                  <a:lnTo>
                    <a:pt x="951242" y="209870"/>
                  </a:lnTo>
                  <a:lnTo>
                    <a:pt x="1087133" y="104935"/>
                  </a:lnTo>
                  <a:lnTo>
                    <a:pt x="1223025" y="188883"/>
                  </a:lnTo>
                  <a:lnTo>
                    <a:pt x="1358917" y="209870"/>
                  </a:lnTo>
                  <a:lnTo>
                    <a:pt x="1494809" y="0"/>
                  </a:lnTo>
                  <a:lnTo>
                    <a:pt x="1630700" y="20987"/>
                  </a:lnTo>
                  <a:lnTo>
                    <a:pt x="1766592" y="41974"/>
                  </a:lnTo>
                  <a:lnTo>
                    <a:pt x="1902484" y="230858"/>
                  </a:lnTo>
                  <a:lnTo>
                    <a:pt x="2038375" y="83948"/>
                  </a:lnTo>
                  <a:lnTo>
                    <a:pt x="2174267" y="167896"/>
                  </a:lnTo>
                  <a:lnTo>
                    <a:pt x="2310159" y="188883"/>
                  </a:lnTo>
                  <a:lnTo>
                    <a:pt x="2446051" y="272832"/>
                  </a:lnTo>
                  <a:lnTo>
                    <a:pt x="2581942" y="209870"/>
                  </a:lnTo>
                  <a:lnTo>
                    <a:pt x="2717834" y="398754"/>
                  </a:lnTo>
                  <a:lnTo>
                    <a:pt x="2853726" y="167896"/>
                  </a:lnTo>
                  <a:lnTo>
                    <a:pt x="2989618" y="419741"/>
                  </a:lnTo>
                  <a:lnTo>
                    <a:pt x="3125509" y="125922"/>
                  </a:lnTo>
                  <a:lnTo>
                    <a:pt x="3261401" y="314806"/>
                  </a:lnTo>
                  <a:lnTo>
                    <a:pt x="3397293" y="33579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25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4" name="tx34"/>
            <p:cNvSpPr/>
            <p:nvPr/>
          </p:nvSpPr>
          <p:spPr>
            <a:xfrm>
              <a:off x="1740134" y="16925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8" name="tx38"/>
            <p:cNvSpPr/>
            <p:nvPr/>
          </p:nvSpPr>
          <p:spPr>
            <a:xfrm>
              <a:off x="4322076"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1336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86838"/>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0" name="tx60"/>
            <p:cNvSpPr/>
            <p:nvPr/>
          </p:nvSpPr>
          <p:spPr>
            <a:xfrm>
              <a:off x="2758540"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48842" y="1414185"/>
              <a:ext cx="254153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Gabon, 2000-2025</a:t>
              </a:r>
            </a:p>
          </p:txBody>
        </p:sp>
        <p:sp>
          <p:nvSpPr>
            <p:cNvPr id="63" name="pl63"/>
            <p:cNvSpPr/>
            <p:nvPr/>
          </p:nvSpPr>
          <p:spPr>
            <a:xfrm>
              <a:off x="5267799" y="40122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114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106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098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089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618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10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602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593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58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59389"/>
              <a:ext cx="3397293" cy="1001656"/>
            </a:xfrm>
            <a:custGeom>
              <a:avLst/>
              <a:pathLst>
                <a:path w="3397293" h="1001656">
                  <a:moveTo>
                    <a:pt x="0" y="851408"/>
                  </a:moveTo>
                  <a:lnTo>
                    <a:pt x="135891" y="851408"/>
                  </a:lnTo>
                  <a:lnTo>
                    <a:pt x="271783" y="851408"/>
                  </a:lnTo>
                  <a:lnTo>
                    <a:pt x="407675" y="851408"/>
                  </a:lnTo>
                  <a:lnTo>
                    <a:pt x="543566" y="851408"/>
                  </a:lnTo>
                  <a:lnTo>
                    <a:pt x="679458" y="851408"/>
                  </a:lnTo>
                  <a:lnTo>
                    <a:pt x="815350" y="851408"/>
                  </a:lnTo>
                  <a:lnTo>
                    <a:pt x="951242" y="500828"/>
                  </a:lnTo>
                  <a:lnTo>
                    <a:pt x="1087133" y="250414"/>
                  </a:lnTo>
                  <a:lnTo>
                    <a:pt x="1223025" y="450745"/>
                  </a:lnTo>
                  <a:lnTo>
                    <a:pt x="1358917" y="500828"/>
                  </a:lnTo>
                  <a:lnTo>
                    <a:pt x="1494809" y="0"/>
                  </a:lnTo>
                  <a:lnTo>
                    <a:pt x="1630700" y="50082"/>
                  </a:lnTo>
                  <a:lnTo>
                    <a:pt x="1766592" y="100165"/>
                  </a:lnTo>
                  <a:lnTo>
                    <a:pt x="1902484" y="550911"/>
                  </a:lnTo>
                  <a:lnTo>
                    <a:pt x="2038375" y="200331"/>
                  </a:lnTo>
                  <a:lnTo>
                    <a:pt x="2174267" y="400662"/>
                  </a:lnTo>
                  <a:lnTo>
                    <a:pt x="2310159" y="450745"/>
                  </a:lnTo>
                  <a:lnTo>
                    <a:pt x="2446051" y="651076"/>
                  </a:lnTo>
                  <a:lnTo>
                    <a:pt x="2581942" y="500828"/>
                  </a:lnTo>
                  <a:lnTo>
                    <a:pt x="2717834" y="951573"/>
                  </a:lnTo>
                  <a:lnTo>
                    <a:pt x="2853726" y="400662"/>
                  </a:lnTo>
                  <a:lnTo>
                    <a:pt x="2989618" y="1001656"/>
                  </a:lnTo>
                  <a:lnTo>
                    <a:pt x="3125509" y="300497"/>
                  </a:lnTo>
                  <a:lnTo>
                    <a:pt x="3261401" y="751242"/>
                  </a:lnTo>
                  <a:lnTo>
                    <a:pt x="3397293" y="80132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60217"/>
              <a:ext cx="3397293" cy="751242"/>
            </a:xfrm>
            <a:custGeom>
              <a:avLst/>
              <a:pathLst>
                <a:path w="3397293" h="751242">
                  <a:moveTo>
                    <a:pt x="0" y="751242"/>
                  </a:moveTo>
                  <a:lnTo>
                    <a:pt x="135891" y="701159"/>
                  </a:lnTo>
                  <a:lnTo>
                    <a:pt x="271783" y="701159"/>
                  </a:lnTo>
                  <a:lnTo>
                    <a:pt x="407675" y="651076"/>
                  </a:lnTo>
                  <a:lnTo>
                    <a:pt x="543566" y="550911"/>
                  </a:lnTo>
                  <a:lnTo>
                    <a:pt x="679458" y="450745"/>
                  </a:lnTo>
                  <a:lnTo>
                    <a:pt x="815350" y="350579"/>
                  </a:lnTo>
                  <a:lnTo>
                    <a:pt x="951242" y="350579"/>
                  </a:lnTo>
                  <a:lnTo>
                    <a:pt x="1087133" y="250414"/>
                  </a:lnTo>
                  <a:lnTo>
                    <a:pt x="1223025" y="150248"/>
                  </a:lnTo>
                  <a:lnTo>
                    <a:pt x="1358917" y="100165"/>
                  </a:lnTo>
                  <a:lnTo>
                    <a:pt x="1494809" y="100165"/>
                  </a:lnTo>
                  <a:lnTo>
                    <a:pt x="1630700" y="100165"/>
                  </a:lnTo>
                  <a:lnTo>
                    <a:pt x="1766592" y="100165"/>
                  </a:lnTo>
                  <a:lnTo>
                    <a:pt x="1902484" y="100165"/>
                  </a:lnTo>
                  <a:lnTo>
                    <a:pt x="2038375" y="100165"/>
                  </a:lnTo>
                  <a:lnTo>
                    <a:pt x="2174267" y="50082"/>
                  </a:lnTo>
                  <a:lnTo>
                    <a:pt x="2310159" y="50082"/>
                  </a:lnTo>
                  <a:lnTo>
                    <a:pt x="2446051" y="0"/>
                  </a:lnTo>
                  <a:lnTo>
                    <a:pt x="2581942" y="0"/>
                  </a:lnTo>
                  <a:lnTo>
                    <a:pt x="2717834" y="150248"/>
                  </a:lnTo>
                  <a:lnTo>
                    <a:pt x="2853726" y="250414"/>
                  </a:lnTo>
                  <a:lnTo>
                    <a:pt x="2989618" y="150248"/>
                  </a:lnTo>
                  <a:lnTo>
                    <a:pt x="3125509" y="150248"/>
                  </a:lnTo>
                  <a:lnTo>
                    <a:pt x="3261401" y="100165"/>
                  </a:lnTo>
                  <a:lnTo>
                    <a:pt x="3397293" y="10016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609969"/>
              <a:ext cx="3397293" cy="1352236"/>
            </a:xfrm>
            <a:custGeom>
              <a:avLst/>
              <a:pathLst>
                <a:path w="3397293" h="1352236">
                  <a:moveTo>
                    <a:pt x="0" y="1352236"/>
                  </a:moveTo>
                  <a:lnTo>
                    <a:pt x="135891" y="1252071"/>
                  </a:lnTo>
                  <a:lnTo>
                    <a:pt x="271783" y="1201988"/>
                  </a:lnTo>
                  <a:lnTo>
                    <a:pt x="407675" y="1001656"/>
                  </a:lnTo>
                  <a:lnTo>
                    <a:pt x="543566" y="801325"/>
                  </a:lnTo>
                  <a:lnTo>
                    <a:pt x="679458" y="600994"/>
                  </a:lnTo>
                  <a:lnTo>
                    <a:pt x="815350" y="500828"/>
                  </a:lnTo>
                  <a:lnTo>
                    <a:pt x="951242" y="500828"/>
                  </a:lnTo>
                  <a:lnTo>
                    <a:pt x="1087133" y="300497"/>
                  </a:lnTo>
                  <a:lnTo>
                    <a:pt x="1223025" y="0"/>
                  </a:lnTo>
                  <a:lnTo>
                    <a:pt x="1358917" y="150248"/>
                  </a:lnTo>
                  <a:lnTo>
                    <a:pt x="1494809" y="300497"/>
                  </a:lnTo>
                  <a:lnTo>
                    <a:pt x="1630700" y="350579"/>
                  </a:lnTo>
                  <a:lnTo>
                    <a:pt x="1766592" y="350579"/>
                  </a:lnTo>
                  <a:lnTo>
                    <a:pt x="1902484" y="400662"/>
                  </a:lnTo>
                  <a:lnTo>
                    <a:pt x="2038375" y="400662"/>
                  </a:lnTo>
                  <a:lnTo>
                    <a:pt x="2174267" y="300497"/>
                  </a:lnTo>
                  <a:lnTo>
                    <a:pt x="2310159" y="200331"/>
                  </a:lnTo>
                  <a:lnTo>
                    <a:pt x="2446051" y="200331"/>
                  </a:lnTo>
                  <a:lnTo>
                    <a:pt x="2581942" y="150248"/>
                  </a:lnTo>
                  <a:lnTo>
                    <a:pt x="2717834" y="200331"/>
                  </a:lnTo>
                  <a:lnTo>
                    <a:pt x="2853726" y="400662"/>
                  </a:lnTo>
                  <a:lnTo>
                    <a:pt x="2989618" y="400662"/>
                  </a:lnTo>
                  <a:lnTo>
                    <a:pt x="3125509" y="300497"/>
                  </a:lnTo>
                  <a:lnTo>
                    <a:pt x="3261401" y="150248"/>
                  </a:lnTo>
                  <a:lnTo>
                    <a:pt x="3397293" y="20033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6021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59389"/>
              <a:ext cx="3397293" cy="1001656"/>
            </a:xfrm>
            <a:custGeom>
              <a:avLst/>
              <a:pathLst>
                <a:path w="3397293" h="1001656">
                  <a:moveTo>
                    <a:pt x="0" y="851408"/>
                  </a:moveTo>
                  <a:lnTo>
                    <a:pt x="135891" y="851408"/>
                  </a:lnTo>
                  <a:lnTo>
                    <a:pt x="271783" y="851408"/>
                  </a:lnTo>
                  <a:lnTo>
                    <a:pt x="407675" y="851408"/>
                  </a:lnTo>
                  <a:lnTo>
                    <a:pt x="543566" y="851408"/>
                  </a:lnTo>
                  <a:lnTo>
                    <a:pt x="679458" y="851408"/>
                  </a:lnTo>
                  <a:lnTo>
                    <a:pt x="815350" y="851408"/>
                  </a:lnTo>
                  <a:lnTo>
                    <a:pt x="951242" y="500828"/>
                  </a:lnTo>
                  <a:lnTo>
                    <a:pt x="1087133" y="250414"/>
                  </a:lnTo>
                  <a:lnTo>
                    <a:pt x="1223025" y="450745"/>
                  </a:lnTo>
                  <a:lnTo>
                    <a:pt x="1358917" y="500828"/>
                  </a:lnTo>
                  <a:lnTo>
                    <a:pt x="1494809" y="0"/>
                  </a:lnTo>
                  <a:lnTo>
                    <a:pt x="1630700" y="50082"/>
                  </a:lnTo>
                  <a:lnTo>
                    <a:pt x="1766592" y="100165"/>
                  </a:lnTo>
                  <a:lnTo>
                    <a:pt x="1902484" y="550911"/>
                  </a:lnTo>
                  <a:lnTo>
                    <a:pt x="2038375" y="200331"/>
                  </a:lnTo>
                  <a:lnTo>
                    <a:pt x="2174267" y="400662"/>
                  </a:lnTo>
                  <a:lnTo>
                    <a:pt x="2310159" y="450745"/>
                  </a:lnTo>
                  <a:lnTo>
                    <a:pt x="2446051" y="651076"/>
                  </a:lnTo>
                  <a:lnTo>
                    <a:pt x="2581942" y="500828"/>
                  </a:lnTo>
                  <a:lnTo>
                    <a:pt x="2717834" y="951573"/>
                  </a:lnTo>
                  <a:lnTo>
                    <a:pt x="2853726" y="400662"/>
                  </a:lnTo>
                  <a:lnTo>
                    <a:pt x="2989618" y="1001656"/>
                  </a:lnTo>
                  <a:lnTo>
                    <a:pt x="3125509" y="300497"/>
                  </a:lnTo>
                  <a:lnTo>
                    <a:pt x="3261401" y="751242"/>
                  </a:lnTo>
                  <a:lnTo>
                    <a:pt x="3397293" y="80132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79256"/>
              <a:ext cx="0" cy="931540"/>
            </a:xfrm>
            <a:custGeom>
              <a:avLst/>
              <a:pathLst>
                <a:path w="0" h="931540">
                  <a:moveTo>
                    <a:pt x="0" y="93154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79256"/>
              <a:ext cx="0" cy="931540"/>
            </a:xfrm>
            <a:custGeom>
              <a:avLst/>
              <a:pathLst>
                <a:path w="0" h="931540">
                  <a:moveTo>
                    <a:pt x="0" y="93154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79256"/>
              <a:ext cx="0" cy="580960"/>
            </a:xfrm>
            <a:custGeom>
              <a:avLst/>
              <a:pathLst>
                <a:path w="0" h="580960">
                  <a:moveTo>
                    <a:pt x="0" y="5809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79256"/>
              <a:ext cx="0" cy="280463"/>
            </a:xfrm>
            <a:custGeom>
              <a:avLst/>
              <a:pathLst>
                <a:path w="0" h="280463">
                  <a:moveTo>
                    <a:pt x="0" y="2804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79256"/>
              <a:ext cx="0" cy="580960"/>
            </a:xfrm>
            <a:custGeom>
              <a:avLst/>
              <a:pathLst>
                <a:path w="0" h="580960">
                  <a:moveTo>
                    <a:pt x="0" y="58096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79256"/>
              <a:ext cx="0" cy="831375"/>
            </a:xfrm>
            <a:custGeom>
              <a:avLst/>
              <a:pathLst>
                <a:path w="0" h="831375">
                  <a:moveTo>
                    <a:pt x="0" y="8313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79256"/>
              <a:ext cx="0" cy="881457"/>
            </a:xfrm>
            <a:custGeom>
              <a:avLst/>
              <a:pathLst>
                <a:path w="0" h="881457">
                  <a:moveTo>
                    <a:pt x="0" y="88145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59389"/>
              <a:ext cx="3397293" cy="1001656"/>
            </a:xfrm>
            <a:custGeom>
              <a:avLst/>
              <a:pathLst>
                <a:path w="3397293" h="1001656">
                  <a:moveTo>
                    <a:pt x="0" y="851408"/>
                  </a:moveTo>
                  <a:lnTo>
                    <a:pt x="135891" y="851408"/>
                  </a:lnTo>
                  <a:lnTo>
                    <a:pt x="271783" y="851408"/>
                  </a:lnTo>
                  <a:lnTo>
                    <a:pt x="407675" y="851408"/>
                  </a:lnTo>
                  <a:lnTo>
                    <a:pt x="543566" y="851408"/>
                  </a:lnTo>
                  <a:lnTo>
                    <a:pt x="679458" y="851408"/>
                  </a:lnTo>
                  <a:lnTo>
                    <a:pt x="815350" y="851408"/>
                  </a:lnTo>
                  <a:lnTo>
                    <a:pt x="951242" y="500828"/>
                  </a:lnTo>
                  <a:lnTo>
                    <a:pt x="1087133" y="250414"/>
                  </a:lnTo>
                  <a:lnTo>
                    <a:pt x="1223025" y="450745"/>
                  </a:lnTo>
                  <a:lnTo>
                    <a:pt x="1358917" y="500828"/>
                  </a:lnTo>
                  <a:lnTo>
                    <a:pt x="1494809" y="0"/>
                  </a:lnTo>
                  <a:lnTo>
                    <a:pt x="1630700" y="50082"/>
                  </a:lnTo>
                  <a:lnTo>
                    <a:pt x="1766592" y="100165"/>
                  </a:lnTo>
                  <a:lnTo>
                    <a:pt x="1902484" y="550911"/>
                  </a:lnTo>
                  <a:lnTo>
                    <a:pt x="2038375" y="200331"/>
                  </a:lnTo>
                  <a:lnTo>
                    <a:pt x="2174267" y="400662"/>
                  </a:lnTo>
                  <a:lnTo>
                    <a:pt x="2310159" y="450745"/>
                  </a:lnTo>
                  <a:lnTo>
                    <a:pt x="2446051" y="651076"/>
                  </a:lnTo>
                  <a:lnTo>
                    <a:pt x="2581942" y="500828"/>
                  </a:lnTo>
                  <a:lnTo>
                    <a:pt x="2717834" y="951573"/>
                  </a:lnTo>
                  <a:lnTo>
                    <a:pt x="2853726" y="400662"/>
                  </a:lnTo>
                  <a:lnTo>
                    <a:pt x="2989618" y="1001656"/>
                  </a:lnTo>
                  <a:lnTo>
                    <a:pt x="3125509" y="300497"/>
                  </a:lnTo>
                  <a:lnTo>
                    <a:pt x="3261401" y="751242"/>
                  </a:lnTo>
                  <a:lnTo>
                    <a:pt x="3397293" y="801325"/>
                  </a:lnTo>
                </a:path>
              </a:pathLst>
            </a:custGeom>
            <a:ln w="27101" cap="flat">
              <a:solidFill>
                <a:srgbClr val="0058AB">
                  <a:alpha val="100000"/>
                </a:srgbClr>
              </a:solidFill>
              <a:prstDash val="solid"/>
              <a:round/>
            </a:ln>
          </p:spPr>
          <p:txBody>
            <a:bodyPr/>
            <a:lstStyle/>
            <a:p/>
          </p:txBody>
        </p:sp>
        <p:sp>
          <p:nvSpPr>
            <p:cNvPr id="93" name="tx93"/>
            <p:cNvSpPr/>
            <p:nvPr/>
          </p:nvSpPr>
          <p:spPr>
            <a:xfrm>
              <a:off x="5389469" y="212143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68928" y="212143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766436" y="21187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1187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989462" y="21187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2015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786762" y="21187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902429" y="28212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7711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7097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0893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7081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2072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7064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3006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06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08140"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7059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164" y="4886838"/>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20" name="tx120"/>
            <p:cNvSpPr/>
            <p:nvPr/>
          </p:nvSpPr>
          <p:spPr>
            <a:xfrm>
              <a:off x="707523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3769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54959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1444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47928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8202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24686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71170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6228654" cy="110182"/>
            </a:xfrm>
            <a:prstGeom prst="rect">
              <a:avLst/>
            </a:prstGeom>
            <a:solidFill>
              <a:srgbClr val="E2231A">
                <a:alpha val="80000"/>
              </a:srgbClr>
            </a:solidFill>
          </p:spPr>
          <p:txBody>
            <a:bodyPr/>
            <a:lstStyle/>
            <a:p/>
          </p:txBody>
        </p:sp>
        <p:sp>
          <p:nvSpPr>
            <p:cNvPr id="134" name="rc134"/>
            <p:cNvSpPr/>
            <p:nvPr/>
          </p:nvSpPr>
          <p:spPr>
            <a:xfrm>
              <a:off x="1317178" y="5634770"/>
              <a:ext cx="7128074" cy="110182"/>
            </a:xfrm>
            <a:prstGeom prst="rect">
              <a:avLst/>
            </a:prstGeom>
            <a:solidFill>
              <a:srgbClr val="E2231A">
                <a:alpha val="80000"/>
              </a:srgbClr>
            </a:solidFill>
          </p:spPr>
          <p:txBody>
            <a:bodyPr/>
            <a:lstStyle/>
            <a:p/>
          </p:txBody>
        </p:sp>
        <p:sp>
          <p:nvSpPr>
            <p:cNvPr id="135" name="rc135"/>
            <p:cNvSpPr/>
            <p:nvPr/>
          </p:nvSpPr>
          <p:spPr>
            <a:xfrm>
              <a:off x="1317178" y="5497042"/>
              <a:ext cx="7321564" cy="110182"/>
            </a:xfrm>
            <a:prstGeom prst="rect">
              <a:avLst/>
            </a:prstGeom>
            <a:solidFill>
              <a:srgbClr val="E2231A">
                <a:alpha val="80000"/>
              </a:srgbClr>
            </a:solidFill>
          </p:spPr>
          <p:txBody>
            <a:bodyPr/>
            <a:lstStyle/>
            <a:p/>
          </p:txBody>
        </p:sp>
        <p:sp>
          <p:nvSpPr>
            <p:cNvPr id="136" name="tx13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5473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81957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828441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4" name="tx144"/>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5" name="tx145"/>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au Gabon (56 %) était inférieure de 28 points de pourcentage à la moyenne mondiale (84 %) et de 8 points de pourcentage à la moyenne de l’ensemble des pays de l’ WCAR e (64 %).
La couverture nationale du MCV1 était inférieure de 6 points de pourcentage à celle de 2019 (62 %).
Cela correspond à 30 000 enfants non vaccinés en 2025, contre 25 000 en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vaccin MCV1 au Gabon s'élevait à 56 %, soit 6 points de pourcentage de moins qu'en 2019 et un niveau inférieur aux moyennes mondiales et régionales.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le Gabon occupait la 4e place sur 24 pays en termes de couverture vaccinale la plus faible contre le MCV1 (en cas d'ex æquo).
Le Gabon ne figurait pas parmi les 10 pays comptant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Gabon figurait parmi les pays affichant la couverture vaccinale la plus élevée et ne figurait pas parmi les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9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46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24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02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5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3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13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11078"/>
              <a:ext cx="239888" cy="296943"/>
            </a:xfrm>
            <a:prstGeom prst="rect">
              <a:avLst/>
            </a:prstGeom>
            <a:solidFill>
              <a:srgbClr val="80BD41">
                <a:alpha val="100000"/>
              </a:srgbClr>
            </a:solidFill>
          </p:spPr>
          <p:txBody>
            <a:bodyPr/>
            <a:lstStyle/>
            <a:p/>
          </p:txBody>
        </p:sp>
        <p:sp>
          <p:nvSpPr>
            <p:cNvPr id="25" name="rc25"/>
            <p:cNvSpPr/>
            <p:nvPr/>
          </p:nvSpPr>
          <p:spPr>
            <a:xfrm>
              <a:off x="1296273" y="3768040"/>
              <a:ext cx="239888" cy="243037"/>
            </a:xfrm>
            <a:prstGeom prst="rect">
              <a:avLst/>
            </a:prstGeom>
            <a:solidFill>
              <a:srgbClr val="E2231A">
                <a:alpha val="100000"/>
              </a:srgbClr>
            </a:solidFill>
          </p:spPr>
          <p:txBody>
            <a:bodyPr/>
            <a:lstStyle/>
            <a:p/>
          </p:txBody>
        </p:sp>
        <p:sp>
          <p:nvSpPr>
            <p:cNvPr id="26" name="rc26"/>
            <p:cNvSpPr/>
            <p:nvPr/>
          </p:nvSpPr>
          <p:spPr>
            <a:xfrm>
              <a:off x="1562816" y="4004721"/>
              <a:ext cx="239888" cy="303300"/>
            </a:xfrm>
            <a:prstGeom prst="rect">
              <a:avLst/>
            </a:prstGeom>
            <a:solidFill>
              <a:srgbClr val="80BD41">
                <a:alpha val="100000"/>
              </a:srgbClr>
            </a:solidFill>
          </p:spPr>
          <p:txBody>
            <a:bodyPr/>
            <a:lstStyle/>
            <a:p/>
          </p:txBody>
        </p:sp>
        <p:sp>
          <p:nvSpPr>
            <p:cNvPr id="27" name="rc27"/>
            <p:cNvSpPr/>
            <p:nvPr/>
          </p:nvSpPr>
          <p:spPr>
            <a:xfrm>
              <a:off x="1562816" y="3756650"/>
              <a:ext cx="239888" cy="248070"/>
            </a:xfrm>
            <a:prstGeom prst="rect">
              <a:avLst/>
            </a:prstGeom>
            <a:solidFill>
              <a:srgbClr val="E2231A">
                <a:alpha val="100000"/>
              </a:srgbClr>
            </a:solidFill>
          </p:spPr>
          <p:txBody>
            <a:bodyPr/>
            <a:lstStyle/>
            <a:p/>
          </p:txBody>
        </p:sp>
        <p:sp>
          <p:nvSpPr>
            <p:cNvPr id="28" name="rc28"/>
            <p:cNvSpPr/>
            <p:nvPr/>
          </p:nvSpPr>
          <p:spPr>
            <a:xfrm>
              <a:off x="1829360" y="3997833"/>
              <a:ext cx="239888" cy="310187"/>
            </a:xfrm>
            <a:prstGeom prst="rect">
              <a:avLst/>
            </a:prstGeom>
            <a:solidFill>
              <a:srgbClr val="80BD41">
                <a:alpha val="100000"/>
              </a:srgbClr>
            </a:solidFill>
          </p:spPr>
          <p:txBody>
            <a:bodyPr/>
            <a:lstStyle/>
            <a:p/>
          </p:txBody>
        </p:sp>
        <p:sp>
          <p:nvSpPr>
            <p:cNvPr id="29" name="rc29"/>
            <p:cNvSpPr/>
            <p:nvPr/>
          </p:nvSpPr>
          <p:spPr>
            <a:xfrm>
              <a:off x="1829360" y="3744067"/>
              <a:ext cx="239888" cy="253765"/>
            </a:xfrm>
            <a:prstGeom prst="rect">
              <a:avLst/>
            </a:prstGeom>
            <a:solidFill>
              <a:srgbClr val="E2231A">
                <a:alpha val="100000"/>
              </a:srgbClr>
            </a:solidFill>
          </p:spPr>
          <p:txBody>
            <a:bodyPr/>
            <a:lstStyle/>
            <a:p/>
          </p:txBody>
        </p:sp>
        <p:sp>
          <p:nvSpPr>
            <p:cNvPr id="30" name="rc30"/>
            <p:cNvSpPr/>
            <p:nvPr/>
          </p:nvSpPr>
          <p:spPr>
            <a:xfrm>
              <a:off x="2095903" y="3990946"/>
              <a:ext cx="239888" cy="317074"/>
            </a:xfrm>
            <a:prstGeom prst="rect">
              <a:avLst/>
            </a:prstGeom>
            <a:solidFill>
              <a:srgbClr val="80BD41">
                <a:alpha val="100000"/>
              </a:srgbClr>
            </a:solidFill>
          </p:spPr>
          <p:txBody>
            <a:bodyPr/>
            <a:lstStyle/>
            <a:p/>
          </p:txBody>
        </p:sp>
        <p:sp>
          <p:nvSpPr>
            <p:cNvPr id="31" name="rc31"/>
            <p:cNvSpPr/>
            <p:nvPr/>
          </p:nvSpPr>
          <p:spPr>
            <a:xfrm>
              <a:off x="2095903" y="3731485"/>
              <a:ext cx="239888" cy="259461"/>
            </a:xfrm>
            <a:prstGeom prst="rect">
              <a:avLst/>
            </a:prstGeom>
            <a:solidFill>
              <a:srgbClr val="E2231A">
                <a:alpha val="100000"/>
              </a:srgbClr>
            </a:solidFill>
          </p:spPr>
          <p:txBody>
            <a:bodyPr/>
            <a:lstStyle/>
            <a:p/>
          </p:txBody>
        </p:sp>
        <p:sp>
          <p:nvSpPr>
            <p:cNvPr id="32" name="rc32"/>
            <p:cNvSpPr/>
            <p:nvPr/>
          </p:nvSpPr>
          <p:spPr>
            <a:xfrm>
              <a:off x="2362446" y="3982867"/>
              <a:ext cx="239888" cy="325154"/>
            </a:xfrm>
            <a:prstGeom prst="rect">
              <a:avLst/>
            </a:prstGeom>
            <a:solidFill>
              <a:srgbClr val="80BD41">
                <a:alpha val="100000"/>
              </a:srgbClr>
            </a:solidFill>
          </p:spPr>
          <p:txBody>
            <a:bodyPr/>
            <a:lstStyle/>
            <a:p/>
          </p:txBody>
        </p:sp>
        <p:sp>
          <p:nvSpPr>
            <p:cNvPr id="33" name="rc33"/>
            <p:cNvSpPr/>
            <p:nvPr/>
          </p:nvSpPr>
          <p:spPr>
            <a:xfrm>
              <a:off x="2362446" y="3716784"/>
              <a:ext cx="239888" cy="266083"/>
            </a:xfrm>
            <a:prstGeom prst="rect">
              <a:avLst/>
            </a:prstGeom>
            <a:solidFill>
              <a:srgbClr val="E2231A">
                <a:alpha val="100000"/>
              </a:srgbClr>
            </a:solidFill>
          </p:spPr>
          <p:txBody>
            <a:bodyPr/>
            <a:lstStyle/>
            <a:p/>
          </p:txBody>
        </p:sp>
        <p:sp>
          <p:nvSpPr>
            <p:cNvPr id="34" name="rc34"/>
            <p:cNvSpPr/>
            <p:nvPr/>
          </p:nvSpPr>
          <p:spPr>
            <a:xfrm>
              <a:off x="2628989" y="3973728"/>
              <a:ext cx="239888" cy="334292"/>
            </a:xfrm>
            <a:prstGeom prst="rect">
              <a:avLst/>
            </a:prstGeom>
            <a:solidFill>
              <a:srgbClr val="80BD41">
                <a:alpha val="100000"/>
              </a:srgbClr>
            </a:solidFill>
          </p:spPr>
          <p:txBody>
            <a:bodyPr/>
            <a:lstStyle/>
            <a:p/>
          </p:txBody>
        </p:sp>
        <p:sp>
          <p:nvSpPr>
            <p:cNvPr id="35" name="rc35"/>
            <p:cNvSpPr/>
            <p:nvPr/>
          </p:nvSpPr>
          <p:spPr>
            <a:xfrm>
              <a:off x="2628989" y="3700228"/>
              <a:ext cx="239888" cy="273500"/>
            </a:xfrm>
            <a:prstGeom prst="rect">
              <a:avLst/>
            </a:prstGeom>
            <a:solidFill>
              <a:srgbClr val="E2231A">
                <a:alpha val="100000"/>
              </a:srgbClr>
            </a:solidFill>
          </p:spPr>
          <p:txBody>
            <a:bodyPr/>
            <a:lstStyle/>
            <a:p/>
          </p:txBody>
        </p:sp>
        <p:sp>
          <p:nvSpPr>
            <p:cNvPr id="36" name="rc36"/>
            <p:cNvSpPr/>
            <p:nvPr/>
          </p:nvSpPr>
          <p:spPr>
            <a:xfrm>
              <a:off x="2895532" y="3963927"/>
              <a:ext cx="239888" cy="344093"/>
            </a:xfrm>
            <a:prstGeom prst="rect">
              <a:avLst/>
            </a:prstGeom>
            <a:solidFill>
              <a:srgbClr val="80BD41">
                <a:alpha val="100000"/>
              </a:srgbClr>
            </a:solidFill>
          </p:spPr>
          <p:txBody>
            <a:bodyPr/>
            <a:lstStyle/>
            <a:p/>
          </p:txBody>
        </p:sp>
        <p:sp>
          <p:nvSpPr>
            <p:cNvPr id="37" name="rc37"/>
            <p:cNvSpPr/>
            <p:nvPr/>
          </p:nvSpPr>
          <p:spPr>
            <a:xfrm>
              <a:off x="2895532" y="3682348"/>
              <a:ext cx="239888" cy="281579"/>
            </a:xfrm>
            <a:prstGeom prst="rect">
              <a:avLst/>
            </a:prstGeom>
            <a:solidFill>
              <a:srgbClr val="E2231A">
                <a:alpha val="100000"/>
              </a:srgbClr>
            </a:solidFill>
          </p:spPr>
          <p:txBody>
            <a:bodyPr/>
            <a:lstStyle/>
            <a:p/>
          </p:txBody>
        </p:sp>
        <p:sp>
          <p:nvSpPr>
            <p:cNvPr id="38" name="rc38"/>
            <p:cNvSpPr/>
            <p:nvPr/>
          </p:nvSpPr>
          <p:spPr>
            <a:xfrm>
              <a:off x="3162075" y="3907770"/>
              <a:ext cx="239888" cy="400250"/>
            </a:xfrm>
            <a:prstGeom prst="rect">
              <a:avLst/>
            </a:prstGeom>
            <a:solidFill>
              <a:srgbClr val="80BD41">
                <a:alpha val="100000"/>
              </a:srgbClr>
            </a:solidFill>
          </p:spPr>
          <p:txBody>
            <a:bodyPr/>
            <a:lstStyle/>
            <a:p/>
          </p:txBody>
        </p:sp>
        <p:sp>
          <p:nvSpPr>
            <p:cNvPr id="39" name="rc39"/>
            <p:cNvSpPr/>
            <p:nvPr/>
          </p:nvSpPr>
          <p:spPr>
            <a:xfrm>
              <a:off x="3162075" y="3662481"/>
              <a:ext cx="239888" cy="245289"/>
            </a:xfrm>
            <a:prstGeom prst="rect">
              <a:avLst/>
            </a:prstGeom>
            <a:solidFill>
              <a:srgbClr val="E2231A">
                <a:alpha val="100000"/>
              </a:srgbClr>
            </a:solidFill>
          </p:spPr>
          <p:txBody>
            <a:bodyPr/>
            <a:lstStyle/>
            <a:p/>
          </p:txBody>
        </p:sp>
        <p:sp>
          <p:nvSpPr>
            <p:cNvPr id="40" name="rc40"/>
            <p:cNvSpPr/>
            <p:nvPr/>
          </p:nvSpPr>
          <p:spPr>
            <a:xfrm>
              <a:off x="3428618" y="3860355"/>
              <a:ext cx="239888" cy="447666"/>
            </a:xfrm>
            <a:prstGeom prst="rect">
              <a:avLst/>
            </a:prstGeom>
            <a:solidFill>
              <a:srgbClr val="80BD41">
                <a:alpha val="100000"/>
              </a:srgbClr>
            </a:solidFill>
          </p:spPr>
          <p:txBody>
            <a:bodyPr/>
            <a:lstStyle/>
            <a:p/>
          </p:txBody>
        </p:sp>
        <p:sp>
          <p:nvSpPr>
            <p:cNvPr id="41" name="rc41"/>
            <p:cNvSpPr/>
            <p:nvPr/>
          </p:nvSpPr>
          <p:spPr>
            <a:xfrm>
              <a:off x="3428618" y="3639833"/>
              <a:ext cx="239888" cy="220522"/>
            </a:xfrm>
            <a:prstGeom prst="rect">
              <a:avLst/>
            </a:prstGeom>
            <a:solidFill>
              <a:srgbClr val="E2231A">
                <a:alpha val="100000"/>
              </a:srgbClr>
            </a:solidFill>
          </p:spPr>
          <p:txBody>
            <a:bodyPr/>
            <a:lstStyle/>
            <a:p/>
          </p:txBody>
        </p:sp>
        <p:sp>
          <p:nvSpPr>
            <p:cNvPr id="42" name="rc42"/>
            <p:cNvSpPr/>
            <p:nvPr/>
          </p:nvSpPr>
          <p:spPr>
            <a:xfrm>
              <a:off x="3695161" y="3869096"/>
              <a:ext cx="239888" cy="438924"/>
            </a:xfrm>
            <a:prstGeom prst="rect">
              <a:avLst/>
            </a:prstGeom>
            <a:solidFill>
              <a:srgbClr val="80BD41">
                <a:alpha val="100000"/>
              </a:srgbClr>
            </a:solidFill>
          </p:spPr>
          <p:txBody>
            <a:bodyPr/>
            <a:lstStyle/>
            <a:p/>
          </p:txBody>
        </p:sp>
        <p:sp>
          <p:nvSpPr>
            <p:cNvPr id="43" name="rc43"/>
            <p:cNvSpPr/>
            <p:nvPr/>
          </p:nvSpPr>
          <p:spPr>
            <a:xfrm>
              <a:off x="3695161" y="3611357"/>
              <a:ext cx="239888" cy="257739"/>
            </a:xfrm>
            <a:prstGeom prst="rect">
              <a:avLst/>
            </a:prstGeom>
            <a:solidFill>
              <a:srgbClr val="E2231A">
                <a:alpha val="100000"/>
              </a:srgbClr>
            </a:solidFill>
          </p:spPr>
          <p:txBody>
            <a:bodyPr/>
            <a:lstStyle/>
            <a:p/>
          </p:txBody>
        </p:sp>
        <p:sp>
          <p:nvSpPr>
            <p:cNvPr id="44" name="rc44"/>
            <p:cNvSpPr/>
            <p:nvPr/>
          </p:nvSpPr>
          <p:spPr>
            <a:xfrm>
              <a:off x="3961705" y="3858236"/>
              <a:ext cx="239888" cy="449785"/>
            </a:xfrm>
            <a:prstGeom prst="rect">
              <a:avLst/>
            </a:prstGeom>
            <a:solidFill>
              <a:srgbClr val="80BD41">
                <a:alpha val="100000"/>
              </a:srgbClr>
            </a:solidFill>
          </p:spPr>
          <p:txBody>
            <a:bodyPr/>
            <a:lstStyle/>
            <a:p/>
          </p:txBody>
        </p:sp>
        <p:sp>
          <p:nvSpPr>
            <p:cNvPr id="45" name="rc45"/>
            <p:cNvSpPr/>
            <p:nvPr/>
          </p:nvSpPr>
          <p:spPr>
            <a:xfrm>
              <a:off x="3961705" y="3582484"/>
              <a:ext cx="239888" cy="275751"/>
            </a:xfrm>
            <a:prstGeom prst="rect">
              <a:avLst/>
            </a:prstGeom>
            <a:solidFill>
              <a:srgbClr val="E2231A">
                <a:alpha val="100000"/>
              </a:srgbClr>
            </a:solidFill>
          </p:spPr>
          <p:txBody>
            <a:bodyPr/>
            <a:lstStyle/>
            <a:p/>
          </p:txBody>
        </p:sp>
        <p:sp>
          <p:nvSpPr>
            <p:cNvPr id="46" name="rc46"/>
            <p:cNvSpPr/>
            <p:nvPr/>
          </p:nvSpPr>
          <p:spPr>
            <a:xfrm>
              <a:off x="4228248" y="3766583"/>
              <a:ext cx="239888" cy="541437"/>
            </a:xfrm>
            <a:prstGeom prst="rect">
              <a:avLst/>
            </a:prstGeom>
            <a:solidFill>
              <a:srgbClr val="80BD41">
                <a:alpha val="100000"/>
              </a:srgbClr>
            </a:solidFill>
          </p:spPr>
          <p:txBody>
            <a:bodyPr/>
            <a:lstStyle/>
            <a:p/>
          </p:txBody>
        </p:sp>
        <p:sp>
          <p:nvSpPr>
            <p:cNvPr id="47" name="rc47"/>
            <p:cNvSpPr/>
            <p:nvPr/>
          </p:nvSpPr>
          <p:spPr>
            <a:xfrm>
              <a:off x="4228248" y="3555995"/>
              <a:ext cx="239888" cy="210588"/>
            </a:xfrm>
            <a:prstGeom prst="rect">
              <a:avLst/>
            </a:prstGeom>
            <a:solidFill>
              <a:srgbClr val="E2231A">
                <a:alpha val="100000"/>
              </a:srgbClr>
            </a:solidFill>
          </p:spPr>
          <p:txBody>
            <a:bodyPr/>
            <a:lstStyle/>
            <a:p/>
          </p:txBody>
        </p:sp>
        <p:sp>
          <p:nvSpPr>
            <p:cNvPr id="48" name="rc48"/>
            <p:cNvSpPr/>
            <p:nvPr/>
          </p:nvSpPr>
          <p:spPr>
            <a:xfrm>
              <a:off x="4494791" y="3762742"/>
              <a:ext cx="239888" cy="545278"/>
            </a:xfrm>
            <a:prstGeom prst="rect">
              <a:avLst/>
            </a:prstGeom>
            <a:solidFill>
              <a:srgbClr val="80BD41">
                <a:alpha val="100000"/>
              </a:srgbClr>
            </a:solidFill>
          </p:spPr>
          <p:txBody>
            <a:bodyPr/>
            <a:lstStyle/>
            <a:p/>
          </p:txBody>
        </p:sp>
        <p:sp>
          <p:nvSpPr>
            <p:cNvPr id="49" name="rc49"/>
            <p:cNvSpPr/>
            <p:nvPr/>
          </p:nvSpPr>
          <p:spPr>
            <a:xfrm>
              <a:off x="4494791" y="3539969"/>
              <a:ext cx="239888" cy="222773"/>
            </a:xfrm>
            <a:prstGeom prst="rect">
              <a:avLst/>
            </a:prstGeom>
            <a:solidFill>
              <a:srgbClr val="E2231A">
                <a:alpha val="100000"/>
              </a:srgbClr>
            </a:solidFill>
          </p:spPr>
          <p:txBody>
            <a:bodyPr/>
            <a:lstStyle/>
            <a:p/>
          </p:txBody>
        </p:sp>
        <p:sp>
          <p:nvSpPr>
            <p:cNvPr id="50" name="rc50"/>
            <p:cNvSpPr/>
            <p:nvPr/>
          </p:nvSpPr>
          <p:spPr>
            <a:xfrm>
              <a:off x="4761334" y="3760358"/>
              <a:ext cx="239888" cy="547662"/>
            </a:xfrm>
            <a:prstGeom prst="rect">
              <a:avLst/>
            </a:prstGeom>
            <a:solidFill>
              <a:srgbClr val="80BD41">
                <a:alpha val="100000"/>
              </a:srgbClr>
            </a:solidFill>
          </p:spPr>
          <p:txBody>
            <a:bodyPr/>
            <a:lstStyle/>
            <a:p/>
          </p:txBody>
        </p:sp>
        <p:sp>
          <p:nvSpPr>
            <p:cNvPr id="51" name="rc51"/>
            <p:cNvSpPr/>
            <p:nvPr/>
          </p:nvSpPr>
          <p:spPr>
            <a:xfrm>
              <a:off x="4761334" y="3525665"/>
              <a:ext cx="239888" cy="234693"/>
            </a:xfrm>
            <a:prstGeom prst="rect">
              <a:avLst/>
            </a:prstGeom>
            <a:solidFill>
              <a:srgbClr val="E2231A">
                <a:alpha val="100000"/>
              </a:srgbClr>
            </a:solidFill>
          </p:spPr>
          <p:txBody>
            <a:bodyPr/>
            <a:lstStyle/>
            <a:p/>
          </p:txBody>
        </p:sp>
        <p:sp>
          <p:nvSpPr>
            <p:cNvPr id="52" name="rc52"/>
            <p:cNvSpPr/>
            <p:nvPr/>
          </p:nvSpPr>
          <p:spPr>
            <a:xfrm>
              <a:off x="5027877" y="3822343"/>
              <a:ext cx="239888" cy="485678"/>
            </a:xfrm>
            <a:prstGeom prst="rect">
              <a:avLst/>
            </a:prstGeom>
            <a:solidFill>
              <a:srgbClr val="80BD41">
                <a:alpha val="100000"/>
              </a:srgbClr>
            </a:solidFill>
          </p:spPr>
          <p:txBody>
            <a:bodyPr/>
            <a:lstStyle/>
            <a:p/>
          </p:txBody>
        </p:sp>
        <p:sp>
          <p:nvSpPr>
            <p:cNvPr id="53" name="rc53"/>
            <p:cNvSpPr/>
            <p:nvPr/>
          </p:nvSpPr>
          <p:spPr>
            <a:xfrm>
              <a:off x="5027877" y="3511758"/>
              <a:ext cx="239888" cy="310585"/>
            </a:xfrm>
            <a:prstGeom prst="rect">
              <a:avLst/>
            </a:prstGeom>
            <a:solidFill>
              <a:srgbClr val="E2231A">
                <a:alpha val="100000"/>
              </a:srgbClr>
            </a:solidFill>
          </p:spPr>
          <p:txBody>
            <a:bodyPr/>
            <a:lstStyle/>
            <a:p/>
          </p:txBody>
        </p:sp>
        <p:sp>
          <p:nvSpPr>
            <p:cNvPr id="54" name="rc54"/>
            <p:cNvSpPr/>
            <p:nvPr/>
          </p:nvSpPr>
          <p:spPr>
            <a:xfrm>
              <a:off x="5294420" y="3754266"/>
              <a:ext cx="239888" cy="553755"/>
            </a:xfrm>
            <a:prstGeom prst="rect">
              <a:avLst/>
            </a:prstGeom>
            <a:solidFill>
              <a:srgbClr val="80BD41">
                <a:alpha val="100000"/>
              </a:srgbClr>
            </a:solidFill>
          </p:spPr>
          <p:txBody>
            <a:bodyPr/>
            <a:lstStyle/>
            <a:p/>
          </p:txBody>
        </p:sp>
        <p:sp>
          <p:nvSpPr>
            <p:cNvPr id="55" name="rc55"/>
            <p:cNvSpPr/>
            <p:nvPr/>
          </p:nvSpPr>
          <p:spPr>
            <a:xfrm>
              <a:off x="5294420" y="3493613"/>
              <a:ext cx="239888" cy="260653"/>
            </a:xfrm>
            <a:prstGeom prst="rect">
              <a:avLst/>
            </a:prstGeom>
            <a:solidFill>
              <a:srgbClr val="E2231A">
                <a:alpha val="100000"/>
              </a:srgbClr>
            </a:solidFill>
          </p:spPr>
          <p:txBody>
            <a:bodyPr/>
            <a:lstStyle/>
            <a:p/>
          </p:txBody>
        </p:sp>
        <p:sp>
          <p:nvSpPr>
            <p:cNvPr id="56" name="rc56"/>
            <p:cNvSpPr/>
            <p:nvPr/>
          </p:nvSpPr>
          <p:spPr>
            <a:xfrm>
              <a:off x="5560963" y="3772941"/>
              <a:ext cx="239888" cy="535080"/>
            </a:xfrm>
            <a:prstGeom prst="rect">
              <a:avLst/>
            </a:prstGeom>
            <a:solidFill>
              <a:srgbClr val="80BD41">
                <a:alpha val="100000"/>
              </a:srgbClr>
            </a:solidFill>
          </p:spPr>
          <p:txBody>
            <a:bodyPr/>
            <a:lstStyle/>
            <a:p/>
          </p:txBody>
        </p:sp>
        <p:sp>
          <p:nvSpPr>
            <p:cNvPr id="57" name="rc57"/>
            <p:cNvSpPr/>
            <p:nvPr/>
          </p:nvSpPr>
          <p:spPr>
            <a:xfrm>
              <a:off x="5560963" y="3471892"/>
              <a:ext cx="239888" cy="301049"/>
            </a:xfrm>
            <a:prstGeom prst="rect">
              <a:avLst/>
            </a:prstGeom>
            <a:solidFill>
              <a:srgbClr val="E2231A">
                <a:alpha val="100000"/>
              </a:srgbClr>
            </a:solidFill>
          </p:spPr>
          <p:txBody>
            <a:bodyPr/>
            <a:lstStyle/>
            <a:p/>
          </p:txBody>
        </p:sp>
        <p:sp>
          <p:nvSpPr>
            <p:cNvPr id="58" name="rc58"/>
            <p:cNvSpPr/>
            <p:nvPr/>
          </p:nvSpPr>
          <p:spPr>
            <a:xfrm>
              <a:off x="5827506" y="3770159"/>
              <a:ext cx="239888" cy="537861"/>
            </a:xfrm>
            <a:prstGeom prst="rect">
              <a:avLst/>
            </a:prstGeom>
            <a:solidFill>
              <a:srgbClr val="80BD41">
                <a:alpha val="100000"/>
              </a:srgbClr>
            </a:solidFill>
          </p:spPr>
          <p:txBody>
            <a:bodyPr/>
            <a:lstStyle/>
            <a:p/>
          </p:txBody>
        </p:sp>
        <p:sp>
          <p:nvSpPr>
            <p:cNvPr id="59" name="rc59"/>
            <p:cNvSpPr/>
            <p:nvPr/>
          </p:nvSpPr>
          <p:spPr>
            <a:xfrm>
              <a:off x="5827506" y="3454276"/>
              <a:ext cx="239888" cy="315882"/>
            </a:xfrm>
            <a:prstGeom prst="rect">
              <a:avLst/>
            </a:prstGeom>
            <a:solidFill>
              <a:srgbClr val="E2231A">
                <a:alpha val="100000"/>
              </a:srgbClr>
            </a:solidFill>
          </p:spPr>
          <p:txBody>
            <a:bodyPr/>
            <a:lstStyle/>
            <a:p/>
          </p:txBody>
        </p:sp>
        <p:sp>
          <p:nvSpPr>
            <p:cNvPr id="60" name="rc60"/>
            <p:cNvSpPr/>
            <p:nvPr/>
          </p:nvSpPr>
          <p:spPr>
            <a:xfrm>
              <a:off x="6094049" y="3794927"/>
              <a:ext cx="239888" cy="513094"/>
            </a:xfrm>
            <a:prstGeom prst="rect">
              <a:avLst/>
            </a:prstGeom>
            <a:solidFill>
              <a:srgbClr val="80BD41">
                <a:alpha val="100000"/>
              </a:srgbClr>
            </a:solidFill>
          </p:spPr>
          <p:txBody>
            <a:bodyPr/>
            <a:lstStyle/>
            <a:p/>
          </p:txBody>
        </p:sp>
        <p:sp>
          <p:nvSpPr>
            <p:cNvPr id="61" name="rc61"/>
            <p:cNvSpPr/>
            <p:nvPr/>
          </p:nvSpPr>
          <p:spPr>
            <a:xfrm>
              <a:off x="6094049" y="3438383"/>
              <a:ext cx="239888" cy="356543"/>
            </a:xfrm>
            <a:prstGeom prst="rect">
              <a:avLst/>
            </a:prstGeom>
            <a:solidFill>
              <a:srgbClr val="E2231A">
                <a:alpha val="100000"/>
              </a:srgbClr>
            </a:solidFill>
          </p:spPr>
          <p:txBody>
            <a:bodyPr/>
            <a:lstStyle/>
            <a:p/>
          </p:txBody>
        </p:sp>
        <p:sp>
          <p:nvSpPr>
            <p:cNvPr id="62" name="rc62"/>
            <p:cNvSpPr/>
            <p:nvPr/>
          </p:nvSpPr>
          <p:spPr>
            <a:xfrm>
              <a:off x="6360593" y="3761948"/>
              <a:ext cx="239888" cy="546073"/>
            </a:xfrm>
            <a:prstGeom prst="rect">
              <a:avLst/>
            </a:prstGeom>
            <a:solidFill>
              <a:srgbClr val="80BD41">
                <a:alpha val="100000"/>
              </a:srgbClr>
            </a:solidFill>
          </p:spPr>
          <p:txBody>
            <a:bodyPr/>
            <a:lstStyle/>
            <a:p/>
          </p:txBody>
        </p:sp>
        <p:sp>
          <p:nvSpPr>
            <p:cNvPr id="63" name="rc63"/>
            <p:cNvSpPr/>
            <p:nvPr/>
          </p:nvSpPr>
          <p:spPr>
            <a:xfrm>
              <a:off x="6360593" y="3427257"/>
              <a:ext cx="239888" cy="334690"/>
            </a:xfrm>
            <a:prstGeom prst="rect">
              <a:avLst/>
            </a:prstGeom>
            <a:solidFill>
              <a:srgbClr val="E2231A">
                <a:alpha val="100000"/>
              </a:srgbClr>
            </a:solidFill>
          </p:spPr>
          <p:txBody>
            <a:bodyPr/>
            <a:lstStyle/>
            <a:p/>
          </p:txBody>
        </p:sp>
        <p:sp>
          <p:nvSpPr>
            <p:cNvPr id="64" name="rc64"/>
            <p:cNvSpPr/>
            <p:nvPr/>
          </p:nvSpPr>
          <p:spPr>
            <a:xfrm>
              <a:off x="6627136" y="3839163"/>
              <a:ext cx="239888" cy="468857"/>
            </a:xfrm>
            <a:prstGeom prst="rect">
              <a:avLst/>
            </a:prstGeom>
            <a:solidFill>
              <a:srgbClr val="80BD41">
                <a:alpha val="100000"/>
              </a:srgbClr>
            </a:solidFill>
          </p:spPr>
          <p:txBody>
            <a:bodyPr/>
            <a:lstStyle/>
            <a:p/>
          </p:txBody>
        </p:sp>
        <p:sp>
          <p:nvSpPr>
            <p:cNvPr id="65" name="rc65"/>
            <p:cNvSpPr/>
            <p:nvPr/>
          </p:nvSpPr>
          <p:spPr>
            <a:xfrm>
              <a:off x="6627136" y="3423416"/>
              <a:ext cx="239888" cy="415746"/>
            </a:xfrm>
            <a:prstGeom prst="rect">
              <a:avLst/>
            </a:prstGeom>
            <a:solidFill>
              <a:srgbClr val="E2231A">
                <a:alpha val="100000"/>
              </a:srgbClr>
            </a:solidFill>
          </p:spPr>
          <p:txBody>
            <a:bodyPr/>
            <a:lstStyle/>
            <a:p/>
          </p:txBody>
        </p:sp>
        <p:sp>
          <p:nvSpPr>
            <p:cNvPr id="66" name="rc66"/>
            <p:cNvSpPr/>
            <p:nvPr/>
          </p:nvSpPr>
          <p:spPr>
            <a:xfrm>
              <a:off x="6893679" y="3739962"/>
              <a:ext cx="239888" cy="568059"/>
            </a:xfrm>
            <a:prstGeom prst="rect">
              <a:avLst/>
            </a:prstGeom>
            <a:solidFill>
              <a:srgbClr val="80BD41">
                <a:alpha val="100000"/>
              </a:srgbClr>
            </a:solidFill>
          </p:spPr>
          <p:txBody>
            <a:bodyPr/>
            <a:lstStyle/>
            <a:p/>
          </p:txBody>
        </p:sp>
        <p:sp>
          <p:nvSpPr>
            <p:cNvPr id="67" name="rc67"/>
            <p:cNvSpPr/>
            <p:nvPr/>
          </p:nvSpPr>
          <p:spPr>
            <a:xfrm>
              <a:off x="6893679" y="3420503"/>
              <a:ext cx="239888" cy="319458"/>
            </a:xfrm>
            <a:prstGeom prst="rect">
              <a:avLst/>
            </a:prstGeom>
            <a:solidFill>
              <a:srgbClr val="E2231A">
                <a:alpha val="100000"/>
              </a:srgbClr>
            </a:solidFill>
          </p:spPr>
          <p:txBody>
            <a:bodyPr/>
            <a:lstStyle/>
            <a:p/>
          </p:txBody>
        </p:sp>
        <p:sp>
          <p:nvSpPr>
            <p:cNvPr id="68" name="rc68"/>
            <p:cNvSpPr/>
            <p:nvPr/>
          </p:nvSpPr>
          <p:spPr>
            <a:xfrm>
              <a:off x="7160222" y="3846051"/>
              <a:ext cx="239888" cy="461970"/>
            </a:xfrm>
            <a:prstGeom prst="rect">
              <a:avLst/>
            </a:prstGeom>
            <a:solidFill>
              <a:srgbClr val="80BD41">
                <a:alpha val="100000"/>
              </a:srgbClr>
            </a:solidFill>
          </p:spPr>
          <p:txBody>
            <a:bodyPr/>
            <a:lstStyle/>
            <a:p/>
          </p:txBody>
        </p:sp>
        <p:sp>
          <p:nvSpPr>
            <p:cNvPr id="69" name="rc69"/>
            <p:cNvSpPr/>
            <p:nvPr/>
          </p:nvSpPr>
          <p:spPr>
            <a:xfrm>
              <a:off x="7160222" y="3419576"/>
              <a:ext cx="239888" cy="426475"/>
            </a:xfrm>
            <a:prstGeom prst="rect">
              <a:avLst/>
            </a:prstGeom>
            <a:solidFill>
              <a:srgbClr val="E2231A">
                <a:alpha val="100000"/>
              </a:srgbClr>
            </a:solidFill>
          </p:spPr>
          <p:txBody>
            <a:bodyPr/>
            <a:lstStyle/>
            <a:p/>
          </p:txBody>
        </p:sp>
        <p:sp>
          <p:nvSpPr>
            <p:cNvPr id="70" name="rc70"/>
            <p:cNvSpPr/>
            <p:nvPr/>
          </p:nvSpPr>
          <p:spPr>
            <a:xfrm>
              <a:off x="7426765" y="3721684"/>
              <a:ext cx="239888" cy="586337"/>
            </a:xfrm>
            <a:prstGeom prst="rect">
              <a:avLst/>
            </a:prstGeom>
            <a:solidFill>
              <a:srgbClr val="80BD41">
                <a:alpha val="100000"/>
              </a:srgbClr>
            </a:solidFill>
          </p:spPr>
          <p:txBody>
            <a:bodyPr/>
            <a:lstStyle/>
            <a:p/>
          </p:txBody>
        </p:sp>
        <p:sp>
          <p:nvSpPr>
            <p:cNvPr id="71" name="rc71"/>
            <p:cNvSpPr/>
            <p:nvPr/>
          </p:nvSpPr>
          <p:spPr>
            <a:xfrm>
              <a:off x="7426765" y="3419576"/>
              <a:ext cx="239888" cy="302108"/>
            </a:xfrm>
            <a:prstGeom prst="rect">
              <a:avLst/>
            </a:prstGeom>
            <a:solidFill>
              <a:srgbClr val="E2231A">
                <a:alpha val="100000"/>
              </a:srgbClr>
            </a:solidFill>
          </p:spPr>
          <p:txBody>
            <a:bodyPr/>
            <a:lstStyle/>
            <a:p/>
          </p:txBody>
        </p:sp>
        <p:sp>
          <p:nvSpPr>
            <p:cNvPr id="72" name="rc72"/>
            <p:cNvSpPr/>
            <p:nvPr/>
          </p:nvSpPr>
          <p:spPr>
            <a:xfrm>
              <a:off x="7693308" y="3800357"/>
              <a:ext cx="239888" cy="507664"/>
            </a:xfrm>
            <a:prstGeom prst="rect">
              <a:avLst/>
            </a:prstGeom>
            <a:solidFill>
              <a:srgbClr val="80BD41">
                <a:alpha val="100000"/>
              </a:srgbClr>
            </a:solidFill>
          </p:spPr>
          <p:txBody>
            <a:bodyPr/>
            <a:lstStyle/>
            <a:p/>
          </p:txBody>
        </p:sp>
        <p:sp>
          <p:nvSpPr>
            <p:cNvPr id="73" name="rc73"/>
            <p:cNvSpPr/>
            <p:nvPr/>
          </p:nvSpPr>
          <p:spPr>
            <a:xfrm>
              <a:off x="7693308" y="3417324"/>
              <a:ext cx="239888" cy="383032"/>
            </a:xfrm>
            <a:prstGeom prst="rect">
              <a:avLst/>
            </a:prstGeom>
            <a:solidFill>
              <a:srgbClr val="E2231A">
                <a:alpha val="100000"/>
              </a:srgbClr>
            </a:solidFill>
          </p:spPr>
          <p:txBody>
            <a:bodyPr/>
            <a:lstStyle/>
            <a:p/>
          </p:txBody>
        </p:sp>
        <p:sp>
          <p:nvSpPr>
            <p:cNvPr id="74" name="rc74"/>
            <p:cNvSpPr/>
            <p:nvPr/>
          </p:nvSpPr>
          <p:spPr>
            <a:xfrm>
              <a:off x="7959851" y="3807244"/>
              <a:ext cx="239888" cy="500777"/>
            </a:xfrm>
            <a:prstGeom prst="rect">
              <a:avLst/>
            </a:prstGeom>
            <a:solidFill>
              <a:srgbClr val="80BD41">
                <a:alpha val="100000"/>
              </a:srgbClr>
            </a:solidFill>
          </p:spPr>
          <p:txBody>
            <a:bodyPr/>
            <a:lstStyle/>
            <a:p/>
          </p:txBody>
        </p:sp>
        <p:sp>
          <p:nvSpPr>
            <p:cNvPr id="75" name="rc75"/>
            <p:cNvSpPr/>
            <p:nvPr/>
          </p:nvSpPr>
          <p:spPr>
            <a:xfrm>
              <a:off x="7959851" y="3413880"/>
              <a:ext cx="239888" cy="393363"/>
            </a:xfrm>
            <a:prstGeom prst="rect">
              <a:avLst/>
            </a:prstGeom>
            <a:solidFill>
              <a:srgbClr val="E2231A">
                <a:alpha val="100000"/>
              </a:srgbClr>
            </a:solidFill>
          </p:spPr>
          <p:txBody>
            <a:bodyPr/>
            <a:lstStyle/>
            <a:p/>
          </p:txBody>
        </p:sp>
        <p:sp>
          <p:nvSpPr>
            <p:cNvPr id="76" name="pl76"/>
            <p:cNvSpPr/>
            <p:nvPr/>
          </p:nvSpPr>
          <p:spPr>
            <a:xfrm>
              <a:off x="1416218" y="2698568"/>
              <a:ext cx="6663577" cy="447070"/>
            </a:xfrm>
            <a:custGeom>
              <a:avLst/>
              <a:pathLst>
                <a:path w="6663577" h="447070">
                  <a:moveTo>
                    <a:pt x="0" y="380009"/>
                  </a:moveTo>
                  <a:lnTo>
                    <a:pt x="266543" y="380009"/>
                  </a:lnTo>
                  <a:lnTo>
                    <a:pt x="533086" y="380009"/>
                  </a:lnTo>
                  <a:lnTo>
                    <a:pt x="799629" y="380009"/>
                  </a:lnTo>
                  <a:lnTo>
                    <a:pt x="1066172" y="380009"/>
                  </a:lnTo>
                  <a:lnTo>
                    <a:pt x="1332715" y="380009"/>
                  </a:lnTo>
                  <a:lnTo>
                    <a:pt x="1599258" y="380009"/>
                  </a:lnTo>
                  <a:lnTo>
                    <a:pt x="1865801" y="223535"/>
                  </a:lnTo>
                  <a:lnTo>
                    <a:pt x="2132344" y="111767"/>
                  </a:lnTo>
                  <a:lnTo>
                    <a:pt x="2398888" y="201181"/>
                  </a:lnTo>
                  <a:lnTo>
                    <a:pt x="2665431" y="223535"/>
                  </a:lnTo>
                  <a:lnTo>
                    <a:pt x="2931974" y="0"/>
                  </a:lnTo>
                  <a:lnTo>
                    <a:pt x="3198517" y="22353"/>
                  </a:lnTo>
                  <a:lnTo>
                    <a:pt x="3465060" y="44707"/>
                  </a:lnTo>
                  <a:lnTo>
                    <a:pt x="3731603" y="245888"/>
                  </a:lnTo>
                  <a:lnTo>
                    <a:pt x="3998146" y="89414"/>
                  </a:lnTo>
                  <a:lnTo>
                    <a:pt x="4264689" y="178828"/>
                  </a:lnTo>
                  <a:lnTo>
                    <a:pt x="4531233" y="201181"/>
                  </a:lnTo>
                  <a:lnTo>
                    <a:pt x="4797776" y="290595"/>
                  </a:lnTo>
                  <a:lnTo>
                    <a:pt x="5064319" y="223535"/>
                  </a:lnTo>
                  <a:lnTo>
                    <a:pt x="5330862" y="424716"/>
                  </a:lnTo>
                  <a:lnTo>
                    <a:pt x="5597405" y="178828"/>
                  </a:lnTo>
                  <a:lnTo>
                    <a:pt x="5863948" y="447070"/>
                  </a:lnTo>
                  <a:lnTo>
                    <a:pt x="6130491" y="134121"/>
                  </a:lnTo>
                  <a:lnTo>
                    <a:pt x="6397034" y="335302"/>
                  </a:lnTo>
                  <a:lnTo>
                    <a:pt x="6663577" y="357656"/>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500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8" name="tx78"/>
            <p:cNvSpPr/>
            <p:nvPr/>
          </p:nvSpPr>
          <p:spPr>
            <a:xfrm>
              <a:off x="2688644" y="19500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6" name="tx86"/>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8" name="tx88"/>
            <p:cNvSpPr/>
            <p:nvPr/>
          </p:nvSpPr>
          <p:spPr>
            <a:xfrm>
              <a:off x="1324790" y="36321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a:t>
              </a:r>
            </a:p>
          </p:txBody>
        </p:sp>
        <p:sp>
          <p:nvSpPr>
            <p:cNvPr id="89" name="tx89"/>
            <p:cNvSpPr/>
            <p:nvPr/>
          </p:nvSpPr>
          <p:spPr>
            <a:xfrm>
              <a:off x="2657505" y="3564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45.9</a:t>
              </a:r>
            </a:p>
          </p:txBody>
        </p:sp>
        <p:sp>
          <p:nvSpPr>
            <p:cNvPr id="90" name="tx90"/>
            <p:cNvSpPr/>
            <p:nvPr/>
          </p:nvSpPr>
          <p:spPr>
            <a:xfrm>
              <a:off x="3990221" y="3446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54.8</a:t>
              </a:r>
            </a:p>
          </p:txBody>
        </p:sp>
        <p:sp>
          <p:nvSpPr>
            <p:cNvPr id="91" name="tx91"/>
            <p:cNvSpPr/>
            <p:nvPr/>
          </p:nvSpPr>
          <p:spPr>
            <a:xfrm>
              <a:off x="5322937" y="3357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2" name="tx92"/>
            <p:cNvSpPr/>
            <p:nvPr/>
          </p:nvSpPr>
          <p:spPr>
            <a:xfrm>
              <a:off x="6389109" y="3291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a:t>
              </a:r>
            </a:p>
          </p:txBody>
        </p:sp>
        <p:sp>
          <p:nvSpPr>
            <p:cNvPr id="93" name="tx93"/>
            <p:cNvSpPr/>
            <p:nvPr/>
          </p:nvSpPr>
          <p:spPr>
            <a:xfrm>
              <a:off x="6655652" y="3287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a:t>
              </a:r>
            </a:p>
          </p:txBody>
        </p:sp>
        <p:sp>
          <p:nvSpPr>
            <p:cNvPr id="94" name="tx94"/>
            <p:cNvSpPr/>
            <p:nvPr/>
          </p:nvSpPr>
          <p:spPr>
            <a:xfrm>
              <a:off x="6961372" y="328444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5" name="tx95"/>
            <p:cNvSpPr/>
            <p:nvPr/>
          </p:nvSpPr>
          <p:spPr>
            <a:xfrm>
              <a:off x="7188738" y="3283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6" name="tx96"/>
            <p:cNvSpPr/>
            <p:nvPr/>
          </p:nvSpPr>
          <p:spPr>
            <a:xfrm>
              <a:off x="7455282" y="3283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7" name="tx97"/>
            <p:cNvSpPr/>
            <p:nvPr/>
          </p:nvSpPr>
          <p:spPr>
            <a:xfrm>
              <a:off x="7721825" y="3281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67.2</a:t>
              </a:r>
            </a:p>
          </p:txBody>
        </p:sp>
        <p:sp>
          <p:nvSpPr>
            <p:cNvPr id="98" name="tx98"/>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67.5</a:t>
              </a:r>
            </a:p>
          </p:txBody>
        </p:sp>
        <p:sp>
          <p:nvSpPr>
            <p:cNvPr id="99" name="pl99"/>
            <p:cNvSpPr/>
            <p:nvPr/>
          </p:nvSpPr>
          <p:spPr>
            <a:xfrm>
              <a:off x="1416218" y="2072669"/>
              <a:ext cx="0" cy="1005908"/>
            </a:xfrm>
            <a:custGeom>
              <a:avLst/>
              <a:pathLst>
                <a:path w="0" h="1005908">
                  <a:moveTo>
                    <a:pt x="0" y="100590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005908"/>
            </a:xfrm>
            <a:custGeom>
              <a:avLst/>
              <a:pathLst>
                <a:path w="0" h="1005908">
                  <a:moveTo>
                    <a:pt x="0" y="100590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41256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1" name="tx111"/>
            <p:cNvSpPr/>
            <p:nvPr/>
          </p:nvSpPr>
          <p:spPr>
            <a:xfrm>
              <a:off x="1324790" y="38545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12" name="tx112"/>
            <p:cNvSpPr/>
            <p:nvPr/>
          </p:nvSpPr>
          <p:spPr>
            <a:xfrm>
              <a:off x="2657505" y="41058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13" name="tx113"/>
            <p:cNvSpPr/>
            <p:nvPr/>
          </p:nvSpPr>
          <p:spPr>
            <a:xfrm>
              <a:off x="2657505" y="38019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4" name="tx114"/>
            <p:cNvSpPr/>
            <p:nvPr/>
          </p:nvSpPr>
          <p:spPr>
            <a:xfrm>
              <a:off x="4029398" y="404803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5" name="tx115"/>
            <p:cNvSpPr/>
            <p:nvPr/>
          </p:nvSpPr>
          <p:spPr>
            <a:xfrm>
              <a:off x="3990221" y="36853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6" name="tx116"/>
            <p:cNvSpPr/>
            <p:nvPr/>
          </p:nvSpPr>
          <p:spPr>
            <a:xfrm>
              <a:off x="5322937" y="39960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41.8</a:t>
              </a:r>
            </a:p>
          </p:txBody>
        </p:sp>
        <p:sp>
          <p:nvSpPr>
            <p:cNvPr id="117" name="tx117"/>
            <p:cNvSpPr/>
            <p:nvPr/>
          </p:nvSpPr>
          <p:spPr>
            <a:xfrm>
              <a:off x="5322937" y="35888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18" name="tx118"/>
            <p:cNvSpPr/>
            <p:nvPr/>
          </p:nvSpPr>
          <p:spPr>
            <a:xfrm>
              <a:off x="6389109" y="40010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19" name="tx119"/>
            <p:cNvSpPr/>
            <p:nvPr/>
          </p:nvSpPr>
          <p:spPr>
            <a:xfrm>
              <a:off x="6389109" y="35595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20" name="tx120"/>
            <p:cNvSpPr/>
            <p:nvPr/>
          </p:nvSpPr>
          <p:spPr>
            <a:xfrm>
              <a:off x="6655652" y="40384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21" name="tx121"/>
            <p:cNvSpPr/>
            <p:nvPr/>
          </p:nvSpPr>
          <p:spPr>
            <a:xfrm>
              <a:off x="6655652" y="35961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22" name="tx122"/>
            <p:cNvSpPr/>
            <p:nvPr/>
          </p:nvSpPr>
          <p:spPr>
            <a:xfrm>
              <a:off x="6922195" y="3988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23" name="tx123"/>
            <p:cNvSpPr/>
            <p:nvPr/>
          </p:nvSpPr>
          <p:spPr>
            <a:xfrm>
              <a:off x="6922195" y="354633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a:t>
              </a:r>
            </a:p>
          </p:txBody>
        </p:sp>
        <p:sp>
          <p:nvSpPr>
            <p:cNvPr id="124" name="tx124"/>
            <p:cNvSpPr/>
            <p:nvPr/>
          </p:nvSpPr>
          <p:spPr>
            <a:xfrm>
              <a:off x="7188738" y="4041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25" name="tx125"/>
            <p:cNvSpPr/>
            <p:nvPr/>
          </p:nvSpPr>
          <p:spPr>
            <a:xfrm>
              <a:off x="7188738" y="3597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26" name="tx126"/>
            <p:cNvSpPr/>
            <p:nvPr/>
          </p:nvSpPr>
          <p:spPr>
            <a:xfrm>
              <a:off x="7455282" y="39797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a:t>
              </a:r>
            </a:p>
          </p:txBody>
        </p:sp>
        <p:sp>
          <p:nvSpPr>
            <p:cNvPr id="127" name="tx127"/>
            <p:cNvSpPr/>
            <p:nvPr/>
          </p:nvSpPr>
          <p:spPr>
            <a:xfrm>
              <a:off x="7455282" y="3535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28" name="tx128"/>
            <p:cNvSpPr/>
            <p:nvPr/>
          </p:nvSpPr>
          <p:spPr>
            <a:xfrm>
              <a:off x="7721825" y="40190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38.3</a:t>
              </a:r>
            </a:p>
          </p:txBody>
        </p:sp>
        <p:sp>
          <p:nvSpPr>
            <p:cNvPr id="129" name="tx129"/>
            <p:cNvSpPr/>
            <p:nvPr/>
          </p:nvSpPr>
          <p:spPr>
            <a:xfrm>
              <a:off x="7721825" y="3573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a:t>
              </a:r>
            </a:p>
          </p:txBody>
        </p:sp>
        <p:sp>
          <p:nvSpPr>
            <p:cNvPr id="130" name="tx130"/>
            <p:cNvSpPr/>
            <p:nvPr/>
          </p:nvSpPr>
          <p:spPr>
            <a:xfrm>
              <a:off x="7988368" y="40225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31" name="tx131"/>
            <p:cNvSpPr/>
            <p:nvPr/>
          </p:nvSpPr>
          <p:spPr>
            <a:xfrm>
              <a:off x="7988368" y="35755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3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655386" y="2931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2692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3" name="tx153"/>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4" name="pl154"/>
            <p:cNvSpPr/>
            <p:nvPr/>
          </p:nvSpPr>
          <p:spPr>
            <a:xfrm>
              <a:off x="290453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1632"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6" name="rc156"/>
            <p:cNvSpPr/>
            <p:nvPr/>
          </p:nvSpPr>
          <p:spPr>
            <a:xfrm>
              <a:off x="4545960" y="5180747"/>
              <a:ext cx="201456" cy="201456"/>
            </a:xfrm>
            <a:prstGeom prst="rect">
              <a:avLst/>
            </a:prstGeom>
            <a:solidFill>
              <a:srgbClr val="E2231A">
                <a:alpha val="100000"/>
              </a:srgbClr>
            </a:solidFill>
          </p:spPr>
          <p:txBody>
            <a:bodyPr/>
            <a:lstStyle/>
            <a:p/>
          </p:txBody>
        </p:sp>
        <p:sp>
          <p:nvSpPr>
            <p:cNvPr id="157" name="rc157"/>
            <p:cNvSpPr/>
            <p:nvPr/>
          </p:nvSpPr>
          <p:spPr>
            <a:xfrm>
              <a:off x="5766533" y="5180747"/>
              <a:ext cx="201456" cy="201456"/>
            </a:xfrm>
            <a:prstGeom prst="rect">
              <a:avLst/>
            </a:prstGeom>
            <a:solidFill>
              <a:srgbClr val="80BD41">
                <a:alpha val="100000"/>
              </a:srgbClr>
            </a:solidFill>
          </p:spPr>
          <p:txBody>
            <a:bodyPr/>
            <a:lstStyle/>
            <a:p/>
          </p:txBody>
        </p:sp>
        <p:sp>
          <p:nvSpPr>
            <p:cNvPr id="158" name="tx158"/>
            <p:cNvSpPr/>
            <p:nvPr/>
          </p:nvSpPr>
          <p:spPr>
            <a:xfrm>
              <a:off x="4826005"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9" name="tx159"/>
            <p:cNvSpPr/>
            <p:nvPr/>
          </p:nvSpPr>
          <p:spPr>
            <a:xfrm>
              <a:off x="6046578"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0" name="tx160"/>
            <p:cNvSpPr/>
            <p:nvPr/>
          </p:nvSpPr>
          <p:spPr>
            <a:xfrm>
              <a:off x="951100"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1" name="tx161"/>
            <p:cNvSpPr/>
            <p:nvPr/>
          </p:nvSpPr>
          <p:spPr>
            <a:xfrm>
              <a:off x="951100"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2000-2025</a:t>
              </a:r>
            </a:p>
          </p:txBody>
        </p:sp>
        <p:sp>
          <p:nvSpPr>
            <p:cNvPr id="162" name="pl162"/>
            <p:cNvSpPr/>
            <p:nvPr/>
          </p:nvSpPr>
          <p:spPr>
            <a:xfrm>
              <a:off x="22701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179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657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1135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440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918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3961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4015347" cy="129091"/>
            </a:xfrm>
            <a:prstGeom prst="rect">
              <a:avLst/>
            </a:prstGeom>
            <a:solidFill>
              <a:srgbClr val="80BD41">
                <a:alpha val="100000"/>
              </a:srgbClr>
            </a:solidFill>
          </p:spPr>
          <p:txBody>
            <a:bodyPr/>
            <a:lstStyle/>
            <a:p/>
          </p:txBody>
        </p:sp>
        <p:sp>
          <p:nvSpPr>
            <p:cNvPr id="174" name="rc174"/>
            <p:cNvSpPr/>
            <p:nvPr/>
          </p:nvSpPr>
          <p:spPr>
            <a:xfrm>
              <a:off x="5311621" y="5954972"/>
              <a:ext cx="2461019" cy="129091"/>
            </a:xfrm>
            <a:prstGeom prst="rect">
              <a:avLst/>
            </a:prstGeom>
            <a:solidFill>
              <a:srgbClr val="E2231A">
                <a:alpha val="100000"/>
              </a:srgbClr>
            </a:solidFill>
          </p:spPr>
          <p:txBody>
            <a:bodyPr/>
            <a:lstStyle/>
            <a:p/>
          </p:txBody>
        </p:sp>
        <p:sp>
          <p:nvSpPr>
            <p:cNvPr id="175" name="rc175"/>
            <p:cNvSpPr/>
            <p:nvPr/>
          </p:nvSpPr>
          <p:spPr>
            <a:xfrm>
              <a:off x="1296273" y="5793607"/>
              <a:ext cx="3732919" cy="129091"/>
            </a:xfrm>
            <a:prstGeom prst="rect">
              <a:avLst/>
            </a:prstGeom>
            <a:solidFill>
              <a:srgbClr val="80BD41">
                <a:alpha val="100000"/>
              </a:srgbClr>
            </a:solidFill>
          </p:spPr>
          <p:txBody>
            <a:bodyPr/>
            <a:lstStyle/>
            <a:p/>
          </p:txBody>
        </p:sp>
        <p:sp>
          <p:nvSpPr>
            <p:cNvPr id="176" name="rc176"/>
            <p:cNvSpPr/>
            <p:nvPr/>
          </p:nvSpPr>
          <p:spPr>
            <a:xfrm>
              <a:off x="5029193" y="5793607"/>
              <a:ext cx="2816489" cy="129091"/>
            </a:xfrm>
            <a:prstGeom prst="rect">
              <a:avLst/>
            </a:prstGeom>
            <a:solidFill>
              <a:srgbClr val="E2231A">
                <a:alpha val="100000"/>
              </a:srgbClr>
            </a:solidFill>
          </p:spPr>
          <p:txBody>
            <a:bodyPr/>
            <a:lstStyle/>
            <a:p/>
          </p:txBody>
        </p:sp>
        <p:sp>
          <p:nvSpPr>
            <p:cNvPr id="177" name="rc177"/>
            <p:cNvSpPr/>
            <p:nvPr/>
          </p:nvSpPr>
          <p:spPr>
            <a:xfrm>
              <a:off x="1296273" y="5632243"/>
              <a:ext cx="3682277" cy="129091"/>
            </a:xfrm>
            <a:prstGeom prst="rect">
              <a:avLst/>
            </a:prstGeom>
            <a:solidFill>
              <a:srgbClr val="80BD41">
                <a:alpha val="100000"/>
              </a:srgbClr>
            </a:solidFill>
          </p:spPr>
          <p:txBody>
            <a:bodyPr/>
            <a:lstStyle/>
            <a:p/>
          </p:txBody>
        </p:sp>
        <p:sp>
          <p:nvSpPr>
            <p:cNvPr id="178" name="rc178"/>
            <p:cNvSpPr/>
            <p:nvPr/>
          </p:nvSpPr>
          <p:spPr>
            <a:xfrm>
              <a:off x="4978551" y="5632243"/>
              <a:ext cx="2892452" cy="129091"/>
            </a:xfrm>
            <a:prstGeom prst="rect">
              <a:avLst/>
            </a:prstGeom>
            <a:solidFill>
              <a:srgbClr val="E2231A">
                <a:alpha val="100000"/>
              </a:srgbClr>
            </a:solidFill>
          </p:spPr>
          <p:txBody>
            <a:bodyPr/>
            <a:lstStyle/>
            <a:p/>
          </p:txBody>
        </p:sp>
        <p:sp>
          <p:nvSpPr>
            <p:cNvPr id="179" name="tx179"/>
            <p:cNvSpPr/>
            <p:nvPr/>
          </p:nvSpPr>
          <p:spPr>
            <a:xfrm>
              <a:off x="7983932"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66.5</a:t>
              </a:r>
            </a:p>
          </p:txBody>
        </p:sp>
        <p:sp>
          <p:nvSpPr>
            <p:cNvPr id="180" name="tx180"/>
            <p:cNvSpPr/>
            <p:nvPr/>
          </p:nvSpPr>
          <p:spPr>
            <a:xfrm>
              <a:off x="806062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81" name="tx181"/>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67.5</a:t>
              </a:r>
            </a:p>
          </p:txBody>
        </p:sp>
        <p:sp>
          <p:nvSpPr>
            <p:cNvPr id="182" name="tx182"/>
            <p:cNvSpPr/>
            <p:nvPr/>
          </p:nvSpPr>
          <p:spPr>
            <a:xfrm>
              <a:off x="3198454"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a:t>
              </a:r>
            </a:p>
          </p:txBody>
        </p:sp>
        <p:sp>
          <p:nvSpPr>
            <p:cNvPr id="183" name="tx183"/>
            <p:cNvSpPr/>
            <p:nvPr/>
          </p:nvSpPr>
          <p:spPr>
            <a:xfrm>
              <a:off x="6436637"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84" name="tx184"/>
            <p:cNvSpPr/>
            <p:nvPr/>
          </p:nvSpPr>
          <p:spPr>
            <a:xfrm>
              <a:off x="305723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38.3</a:t>
              </a:r>
            </a:p>
          </p:txBody>
        </p:sp>
        <p:sp>
          <p:nvSpPr>
            <p:cNvPr id="185" name="tx185"/>
            <p:cNvSpPr/>
            <p:nvPr/>
          </p:nvSpPr>
          <p:spPr>
            <a:xfrm>
              <a:off x="633194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186" name="tx186"/>
            <p:cNvSpPr/>
            <p:nvPr/>
          </p:nvSpPr>
          <p:spPr>
            <a:xfrm>
              <a:off x="3031918"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37.8</a:t>
              </a:r>
            </a:p>
          </p:txBody>
        </p:sp>
        <p:sp>
          <p:nvSpPr>
            <p:cNvPr id="187" name="tx187"/>
            <p:cNvSpPr/>
            <p:nvPr/>
          </p:nvSpPr>
          <p:spPr>
            <a:xfrm>
              <a:off x="631928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6635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3" name="tx193"/>
            <p:cNvSpPr/>
            <p:nvPr/>
          </p:nvSpPr>
          <p:spPr>
            <a:xfrm>
              <a:off x="511413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4" name="tx194"/>
            <p:cNvSpPr/>
            <p:nvPr/>
          </p:nvSpPr>
          <p:spPr>
            <a:xfrm>
              <a:off x="706191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5" name="tx195"/>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6" name="tx196"/>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couverture vaccinale contre le MCV1 en 2025 (56 %) était inférieure à celle de 2019 (62 %).
Le nombre d’enfants vaccinés par le MCV1 a diminué de 8 % par rapport à 2019.
Le nombre de nourrissons survivants a augmenté d’environ 2 % par rapport à 2019.
En 2025, le nombre d’enfants vaccinés était inférieur à celui de 2019.
En 2025, le nombre de nourrissons survivants (population cible) était plus élevé qu’en 2019.
Pour que la couverture vaccinale augmente, le nombre d’enfants vaccinés doit croître à un rythme plus rapide que celui de la croissance démographique.</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4105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94831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35558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7628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217011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483741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24468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6519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305921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246648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888543" y="187374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5" name="pl15"/>
            <p:cNvSpPr/>
            <p:nvPr/>
          </p:nvSpPr>
          <p:spPr>
            <a:xfrm>
              <a:off x="116856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525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0195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6864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534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0203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6873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3543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0212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6882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83551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30221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6890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3560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958547" y="4828527"/>
              <a:ext cx="420026" cy="8891"/>
            </a:xfrm>
            <a:prstGeom prst="rect">
              <a:avLst/>
            </a:prstGeom>
            <a:solidFill>
              <a:srgbClr val="1CABE2">
                <a:alpha val="100000"/>
              </a:srgbClr>
            </a:solidFill>
          </p:spPr>
          <p:txBody>
            <a:bodyPr/>
            <a:lstStyle/>
            <a:p/>
          </p:txBody>
        </p:sp>
        <p:sp>
          <p:nvSpPr>
            <p:cNvPr id="30" name="rc30"/>
            <p:cNvSpPr/>
            <p:nvPr/>
          </p:nvSpPr>
          <p:spPr>
            <a:xfrm>
              <a:off x="1425243" y="4762141"/>
              <a:ext cx="420026" cy="75277"/>
            </a:xfrm>
            <a:prstGeom prst="rect">
              <a:avLst/>
            </a:prstGeom>
            <a:solidFill>
              <a:srgbClr val="1CABE2">
                <a:alpha val="100000"/>
              </a:srgbClr>
            </a:solidFill>
          </p:spPr>
          <p:txBody>
            <a:bodyPr/>
            <a:lstStyle/>
            <a:p/>
          </p:txBody>
        </p:sp>
        <p:sp>
          <p:nvSpPr>
            <p:cNvPr id="31" name="rc31"/>
            <p:cNvSpPr/>
            <p:nvPr/>
          </p:nvSpPr>
          <p:spPr>
            <a:xfrm>
              <a:off x="1891939" y="4811338"/>
              <a:ext cx="420026" cy="26080"/>
            </a:xfrm>
            <a:prstGeom prst="rect">
              <a:avLst/>
            </a:prstGeom>
            <a:solidFill>
              <a:srgbClr val="1CABE2">
                <a:alpha val="100000"/>
              </a:srgbClr>
            </a:solidFill>
          </p:spPr>
          <p:txBody>
            <a:bodyPr/>
            <a:lstStyle/>
            <a:p/>
          </p:txBody>
        </p:sp>
        <p:sp>
          <p:nvSpPr>
            <p:cNvPr id="32" name="rc32"/>
            <p:cNvSpPr/>
            <p:nvPr/>
          </p:nvSpPr>
          <p:spPr>
            <a:xfrm>
              <a:off x="2358635" y="4817858"/>
              <a:ext cx="420026" cy="19560"/>
            </a:xfrm>
            <a:prstGeom prst="rect">
              <a:avLst/>
            </a:prstGeom>
            <a:solidFill>
              <a:srgbClr val="1CABE2">
                <a:alpha val="100000"/>
              </a:srgbClr>
            </a:solidFill>
          </p:spPr>
          <p:txBody>
            <a:bodyPr/>
            <a:lstStyle/>
            <a:p/>
          </p:txBody>
        </p:sp>
        <p:sp>
          <p:nvSpPr>
            <p:cNvPr id="33" name="rc33"/>
            <p:cNvSpPr/>
            <p:nvPr/>
          </p:nvSpPr>
          <p:spPr>
            <a:xfrm>
              <a:off x="2825330" y="3933499"/>
              <a:ext cx="420026" cy="903919"/>
            </a:xfrm>
            <a:prstGeom prst="rect">
              <a:avLst/>
            </a:prstGeom>
            <a:solidFill>
              <a:srgbClr val="1CABE2">
                <a:alpha val="100000"/>
              </a:srgbClr>
            </a:solidFill>
          </p:spPr>
          <p:txBody>
            <a:bodyPr/>
            <a:lstStyle/>
            <a:p/>
          </p:txBody>
        </p:sp>
        <p:sp>
          <p:nvSpPr>
            <p:cNvPr id="34" name="rc34"/>
            <p:cNvSpPr/>
            <p:nvPr/>
          </p:nvSpPr>
          <p:spPr>
            <a:xfrm>
              <a:off x="3292026" y="4195487"/>
              <a:ext cx="420026" cy="641930"/>
            </a:xfrm>
            <a:prstGeom prst="rect">
              <a:avLst/>
            </a:prstGeom>
            <a:solidFill>
              <a:srgbClr val="1CABE2">
                <a:alpha val="100000"/>
              </a:srgbClr>
            </a:solidFill>
          </p:spPr>
          <p:txBody>
            <a:bodyPr/>
            <a:lstStyle/>
            <a:p/>
          </p:txBody>
        </p:sp>
        <p:sp>
          <p:nvSpPr>
            <p:cNvPr id="35" name="rc35"/>
            <p:cNvSpPr/>
            <p:nvPr/>
          </p:nvSpPr>
          <p:spPr>
            <a:xfrm>
              <a:off x="3758722" y="4834455"/>
              <a:ext cx="420026" cy="2963"/>
            </a:xfrm>
            <a:prstGeom prst="rect">
              <a:avLst/>
            </a:prstGeom>
            <a:solidFill>
              <a:srgbClr val="1CABE2">
                <a:alpha val="100000"/>
              </a:srgbClr>
            </a:solidFill>
          </p:spPr>
          <p:txBody>
            <a:bodyPr/>
            <a:lstStyle/>
            <a:p/>
          </p:txBody>
        </p:sp>
        <p:sp>
          <p:nvSpPr>
            <p:cNvPr id="36" name="rc36"/>
            <p:cNvSpPr/>
            <p:nvPr/>
          </p:nvSpPr>
          <p:spPr>
            <a:xfrm>
              <a:off x="4225417" y="4836233"/>
              <a:ext cx="420026" cy="1185"/>
            </a:xfrm>
            <a:prstGeom prst="rect">
              <a:avLst/>
            </a:prstGeom>
            <a:solidFill>
              <a:srgbClr val="1CABE2">
                <a:alpha val="100000"/>
              </a:srgbClr>
            </a:solidFill>
          </p:spPr>
          <p:txBody>
            <a:bodyPr/>
            <a:lstStyle/>
            <a:p/>
          </p:txBody>
        </p:sp>
        <p:sp>
          <p:nvSpPr>
            <p:cNvPr id="37" name="rc37"/>
            <p:cNvSpPr/>
            <p:nvPr/>
          </p:nvSpPr>
          <p:spPr>
            <a:xfrm>
              <a:off x="4692113" y="4830898"/>
              <a:ext cx="420026" cy="6520"/>
            </a:xfrm>
            <a:prstGeom prst="rect">
              <a:avLst/>
            </a:prstGeom>
            <a:solidFill>
              <a:srgbClr val="1CABE2">
                <a:alpha val="100000"/>
              </a:srgbClr>
            </a:solidFill>
          </p:spPr>
          <p:txBody>
            <a:bodyPr/>
            <a:lstStyle/>
            <a:p/>
          </p:txBody>
        </p:sp>
        <p:sp>
          <p:nvSpPr>
            <p:cNvPr id="38" name="rc38"/>
            <p:cNvSpPr/>
            <p:nvPr/>
          </p:nvSpPr>
          <p:spPr>
            <a:xfrm>
              <a:off x="5158809" y="4800669"/>
              <a:ext cx="420026" cy="36749"/>
            </a:xfrm>
            <a:prstGeom prst="rect">
              <a:avLst/>
            </a:prstGeom>
            <a:solidFill>
              <a:srgbClr val="1CABE2">
                <a:alpha val="100000"/>
              </a:srgbClr>
            </a:solidFill>
          </p:spPr>
          <p:txBody>
            <a:bodyPr/>
            <a:lstStyle/>
            <a:p/>
          </p:txBody>
        </p:sp>
        <p:sp>
          <p:nvSpPr>
            <p:cNvPr id="39" name="rc39"/>
            <p:cNvSpPr/>
            <p:nvPr/>
          </p:nvSpPr>
          <p:spPr>
            <a:xfrm>
              <a:off x="5625505" y="4110134"/>
              <a:ext cx="420026" cy="727284"/>
            </a:xfrm>
            <a:prstGeom prst="rect">
              <a:avLst/>
            </a:prstGeom>
            <a:solidFill>
              <a:srgbClr val="1CABE2">
                <a:alpha val="100000"/>
              </a:srgbClr>
            </a:solidFill>
          </p:spPr>
          <p:txBody>
            <a:bodyPr/>
            <a:lstStyle/>
            <a:p/>
          </p:txBody>
        </p:sp>
        <p:sp>
          <p:nvSpPr>
            <p:cNvPr id="40" name="rc40"/>
            <p:cNvSpPr/>
            <p:nvPr/>
          </p:nvSpPr>
          <p:spPr>
            <a:xfrm>
              <a:off x="6092200" y="4146883"/>
              <a:ext cx="420026" cy="690535"/>
            </a:xfrm>
            <a:prstGeom prst="rect">
              <a:avLst/>
            </a:prstGeom>
            <a:solidFill>
              <a:srgbClr val="1CABE2">
                <a:alpha val="100000"/>
              </a:srgbClr>
            </a:solidFill>
          </p:spPr>
          <p:txBody>
            <a:bodyPr/>
            <a:lstStyle/>
            <a:p/>
          </p:txBody>
        </p:sp>
        <p:sp>
          <p:nvSpPr>
            <p:cNvPr id="41" name="rc41"/>
            <p:cNvSpPr/>
            <p:nvPr/>
          </p:nvSpPr>
          <p:spPr>
            <a:xfrm>
              <a:off x="6558896" y="4819636"/>
              <a:ext cx="420026" cy="17782"/>
            </a:xfrm>
            <a:prstGeom prst="rect">
              <a:avLst/>
            </a:prstGeom>
            <a:solidFill>
              <a:srgbClr val="1CABE2">
                <a:alpha val="100000"/>
              </a:srgbClr>
            </a:solidFill>
          </p:spPr>
          <p:txBody>
            <a:bodyPr/>
            <a:lstStyle/>
            <a:p/>
          </p:txBody>
        </p:sp>
        <p:sp>
          <p:nvSpPr>
            <p:cNvPr id="42" name="rc42"/>
            <p:cNvSpPr/>
            <p:nvPr/>
          </p:nvSpPr>
          <p:spPr>
            <a:xfrm>
              <a:off x="7025592" y="4832676"/>
              <a:ext cx="420026" cy="4741"/>
            </a:xfrm>
            <a:prstGeom prst="rect">
              <a:avLst/>
            </a:prstGeom>
            <a:solidFill>
              <a:srgbClr val="1CABE2">
                <a:alpha val="100000"/>
              </a:srgbClr>
            </a:solidFill>
          </p:spPr>
          <p:txBody>
            <a:bodyPr/>
            <a:lstStyle/>
            <a:p/>
          </p:txBody>
        </p:sp>
        <p:sp>
          <p:nvSpPr>
            <p:cNvPr id="43" name="pl43"/>
            <p:cNvSpPr/>
            <p:nvPr/>
          </p:nvSpPr>
          <p:spPr>
            <a:xfrm>
              <a:off x="1168561" y="2698142"/>
              <a:ext cx="6067044" cy="572482"/>
            </a:xfrm>
            <a:custGeom>
              <a:avLst/>
              <a:pathLst>
                <a:path w="6067044" h="572482">
                  <a:moveTo>
                    <a:pt x="0" y="0"/>
                  </a:moveTo>
                  <a:lnTo>
                    <a:pt x="466695" y="30130"/>
                  </a:lnTo>
                  <a:lnTo>
                    <a:pt x="933391" y="301306"/>
                  </a:lnTo>
                  <a:lnTo>
                    <a:pt x="1400087" y="90391"/>
                  </a:lnTo>
                  <a:lnTo>
                    <a:pt x="1866782" y="210914"/>
                  </a:lnTo>
                  <a:lnTo>
                    <a:pt x="2333478" y="241045"/>
                  </a:lnTo>
                  <a:lnTo>
                    <a:pt x="2800174" y="361567"/>
                  </a:lnTo>
                  <a:lnTo>
                    <a:pt x="3266869" y="271175"/>
                  </a:lnTo>
                  <a:lnTo>
                    <a:pt x="3733565" y="542351"/>
                  </a:lnTo>
                  <a:lnTo>
                    <a:pt x="4200261" y="210914"/>
                  </a:lnTo>
                  <a:lnTo>
                    <a:pt x="4666957" y="572482"/>
                  </a:lnTo>
                  <a:lnTo>
                    <a:pt x="5133652" y="150653"/>
                  </a:lnTo>
                  <a:lnTo>
                    <a:pt x="5600348" y="421829"/>
                  </a:lnTo>
                  <a:lnTo>
                    <a:pt x="6067044" y="451959"/>
                  </a:lnTo>
                </a:path>
              </a:pathLst>
            </a:custGeom>
            <a:ln w="27101" cap="flat">
              <a:solidFill>
                <a:srgbClr val="00833D">
                  <a:alpha val="100000"/>
                </a:srgbClr>
              </a:solidFill>
              <a:prstDash val="solid"/>
              <a:round/>
            </a:ln>
          </p:spPr>
          <p:txBody>
            <a:bodyPr/>
            <a:lstStyle/>
            <a:p/>
          </p:txBody>
        </p:sp>
        <p:sp>
          <p:nvSpPr>
            <p:cNvPr id="44" name="pt44"/>
            <p:cNvSpPr/>
            <p:nvPr/>
          </p:nvSpPr>
          <p:spPr>
            <a:xfrm>
              <a:off x="1136959" y="26665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03655" y="26966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070351" y="29678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37046" y="27569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03742" y="28774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70438" y="29075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37134" y="30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03829" y="2937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70525" y="32088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37221" y="287745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03916" y="3239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70612" y="28171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37308" y="30883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04004" y="311850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tx58"/>
            <p:cNvSpPr/>
            <p:nvPr/>
          </p:nvSpPr>
          <p:spPr>
            <a:xfrm>
              <a:off x="1102242" y="469868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59" name="tx59"/>
            <p:cNvSpPr/>
            <p:nvPr/>
          </p:nvSpPr>
          <p:spPr>
            <a:xfrm>
              <a:off x="1535778" y="4633754"/>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a:t>
              </a:r>
            </a:p>
          </p:txBody>
        </p:sp>
        <p:sp>
          <p:nvSpPr>
            <p:cNvPr id="60" name="tx60"/>
            <p:cNvSpPr/>
            <p:nvPr/>
          </p:nvSpPr>
          <p:spPr>
            <a:xfrm>
              <a:off x="2035633" y="4683300"/>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a:t>
              </a:r>
            </a:p>
          </p:txBody>
        </p:sp>
        <p:sp>
          <p:nvSpPr>
            <p:cNvPr id="61" name="tx61"/>
            <p:cNvSpPr/>
            <p:nvPr/>
          </p:nvSpPr>
          <p:spPr>
            <a:xfrm>
              <a:off x="2502329" y="468795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a:t>
              </a:r>
            </a:p>
          </p:txBody>
        </p:sp>
        <p:sp>
          <p:nvSpPr>
            <p:cNvPr id="62" name="tx62"/>
            <p:cNvSpPr/>
            <p:nvPr/>
          </p:nvSpPr>
          <p:spPr>
            <a:xfrm>
              <a:off x="2886141" y="378822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1,525</a:t>
              </a:r>
            </a:p>
          </p:txBody>
        </p:sp>
        <p:sp>
          <p:nvSpPr>
            <p:cNvPr id="63" name="tx63"/>
            <p:cNvSpPr/>
            <p:nvPr/>
          </p:nvSpPr>
          <p:spPr>
            <a:xfrm>
              <a:off x="3352837" y="405021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1,083</a:t>
              </a:r>
            </a:p>
          </p:txBody>
        </p:sp>
        <p:sp>
          <p:nvSpPr>
            <p:cNvPr id="64" name="tx64"/>
            <p:cNvSpPr/>
            <p:nvPr/>
          </p:nvSpPr>
          <p:spPr>
            <a:xfrm>
              <a:off x="3935575" y="4706126"/>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65" name="tx65"/>
            <p:cNvSpPr/>
            <p:nvPr/>
          </p:nvSpPr>
          <p:spPr>
            <a:xfrm>
              <a:off x="4402271" y="470784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6" name="tx66"/>
            <p:cNvSpPr/>
            <p:nvPr/>
          </p:nvSpPr>
          <p:spPr>
            <a:xfrm>
              <a:off x="4835808" y="470251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7" name="tx67"/>
            <p:cNvSpPr/>
            <p:nvPr/>
          </p:nvSpPr>
          <p:spPr>
            <a:xfrm>
              <a:off x="5302503" y="467082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62</a:t>
              </a:r>
            </a:p>
          </p:txBody>
        </p:sp>
        <p:sp>
          <p:nvSpPr>
            <p:cNvPr id="68" name="tx68"/>
            <p:cNvSpPr/>
            <p:nvPr/>
          </p:nvSpPr>
          <p:spPr>
            <a:xfrm>
              <a:off x="5686315" y="396486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1,227</a:t>
              </a:r>
            </a:p>
          </p:txBody>
        </p:sp>
        <p:sp>
          <p:nvSpPr>
            <p:cNvPr id="69" name="tx69"/>
            <p:cNvSpPr/>
            <p:nvPr/>
          </p:nvSpPr>
          <p:spPr>
            <a:xfrm>
              <a:off x="6153011" y="400161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1,165</a:t>
              </a:r>
            </a:p>
          </p:txBody>
        </p:sp>
        <p:sp>
          <p:nvSpPr>
            <p:cNvPr id="70" name="tx70"/>
            <p:cNvSpPr/>
            <p:nvPr/>
          </p:nvSpPr>
          <p:spPr>
            <a:xfrm>
              <a:off x="6702590" y="468973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71" name="tx71"/>
            <p:cNvSpPr/>
            <p:nvPr/>
          </p:nvSpPr>
          <p:spPr>
            <a:xfrm>
              <a:off x="7202445" y="470283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2" name="pl72"/>
            <p:cNvSpPr/>
            <p:nvPr/>
          </p:nvSpPr>
          <p:spPr>
            <a:xfrm>
              <a:off x="7254862" y="3150139"/>
              <a:ext cx="607441" cy="1153"/>
            </a:xfrm>
            <a:custGeom>
              <a:avLst/>
              <a:pathLst>
                <a:path w="607441" h="1153">
                  <a:moveTo>
                    <a:pt x="607441" y="1153"/>
                  </a:moveTo>
                  <a:lnTo>
                    <a:pt x="0" y="0"/>
                  </a:lnTo>
                </a:path>
              </a:pathLst>
            </a:custGeom>
          </p:spPr>
          <p:txBody>
            <a:bodyPr/>
            <a:lstStyle/>
            <a:p/>
          </p:txBody>
        </p:sp>
        <p:sp>
          <p:nvSpPr>
            <p:cNvPr id="73" name="pg73"/>
            <p:cNvSpPr/>
            <p:nvPr/>
          </p:nvSpPr>
          <p:spPr>
            <a:xfrm>
              <a:off x="7793724" y="30628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4" name="tx74"/>
            <p:cNvSpPr/>
            <p:nvPr/>
          </p:nvSpPr>
          <p:spPr>
            <a:xfrm>
              <a:off x="7816584" y="310401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56%</a:t>
              </a:r>
            </a:p>
          </p:txBody>
        </p:sp>
        <p:sp>
          <p:nvSpPr>
            <p:cNvPr id="75" name="rc75"/>
            <p:cNvSpPr/>
            <p:nvPr/>
          </p:nvSpPr>
          <p:spPr>
            <a:xfrm>
              <a:off x="888543" y="1578789"/>
              <a:ext cx="7747148" cy="3413801"/>
            </a:xfrm>
            <a:prstGeom prst="rect">
              <a:avLst/>
            </a:prstGeom>
            <a:ln w="13550" cap="rnd">
              <a:solidFill>
                <a:srgbClr val="BEBEBE">
                  <a:alpha val="100000"/>
                </a:srgbClr>
              </a:solidFill>
              <a:prstDash val="solid"/>
              <a:round/>
            </a:ln>
          </p:spPr>
          <p:txBody>
            <a:bodyPr/>
            <a:lstStyle/>
            <a:p/>
          </p:txBody>
        </p:sp>
        <p:sp>
          <p:nvSpPr>
            <p:cNvPr id="76" name="tx76"/>
            <p:cNvSpPr/>
            <p:nvPr/>
          </p:nvSpPr>
          <p:spPr>
            <a:xfrm>
              <a:off x="75528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418087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8" name="tx78"/>
            <p:cNvSpPr/>
            <p:nvPr/>
          </p:nvSpPr>
          <p:spPr>
            <a:xfrm>
              <a:off x="508103" y="358814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79" name="tx79"/>
            <p:cNvSpPr/>
            <p:nvPr/>
          </p:nvSpPr>
          <p:spPr>
            <a:xfrm>
              <a:off x="508103" y="299540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0" name="tx80"/>
            <p:cNvSpPr/>
            <p:nvPr/>
          </p:nvSpPr>
          <p:spPr>
            <a:xfrm>
              <a:off x="508103" y="240267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1" name="tx81"/>
            <p:cNvSpPr/>
            <p:nvPr/>
          </p:nvSpPr>
          <p:spPr>
            <a:xfrm>
              <a:off x="508103" y="180993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2" name="tx82"/>
            <p:cNvSpPr/>
            <p:nvPr/>
          </p:nvSpPr>
          <p:spPr>
            <a:xfrm>
              <a:off x="869832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48873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1874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388606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5848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2835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298220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680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23795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20782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177697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102633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4" name="tx94"/>
            <p:cNvSpPr/>
            <p:nvPr/>
          </p:nvSpPr>
          <p:spPr>
            <a:xfrm rot="-5400000">
              <a:off x="1493001"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5" name="tx95"/>
            <p:cNvSpPr/>
            <p:nvPr/>
          </p:nvSpPr>
          <p:spPr>
            <a:xfrm rot="-5400000">
              <a:off x="195972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6" name="tx96"/>
            <p:cNvSpPr/>
            <p:nvPr/>
          </p:nvSpPr>
          <p:spPr>
            <a:xfrm rot="-5400000">
              <a:off x="2401123"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7" name="tx97"/>
            <p:cNvSpPr/>
            <p:nvPr/>
          </p:nvSpPr>
          <p:spPr>
            <a:xfrm rot="-5400000">
              <a:off x="2893120"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8" name="tx98"/>
            <p:cNvSpPr/>
            <p:nvPr/>
          </p:nvSpPr>
          <p:spPr>
            <a:xfrm rot="-5400000">
              <a:off x="335981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9" name="tx99"/>
            <p:cNvSpPr/>
            <p:nvPr/>
          </p:nvSpPr>
          <p:spPr>
            <a:xfrm rot="-5400000">
              <a:off x="3826511"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0" name="tx100"/>
            <p:cNvSpPr/>
            <p:nvPr/>
          </p:nvSpPr>
          <p:spPr>
            <a:xfrm rot="-5400000">
              <a:off x="429320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1" name="tx101"/>
            <p:cNvSpPr/>
            <p:nvPr/>
          </p:nvSpPr>
          <p:spPr>
            <a:xfrm rot="-5400000">
              <a:off x="4759902"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2" name="tx102"/>
            <p:cNvSpPr/>
            <p:nvPr/>
          </p:nvSpPr>
          <p:spPr>
            <a:xfrm rot="-5400000">
              <a:off x="522659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3" name="tx103"/>
            <p:cNvSpPr/>
            <p:nvPr/>
          </p:nvSpPr>
          <p:spPr>
            <a:xfrm rot="-5400000">
              <a:off x="5662908"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4" name="tx104"/>
            <p:cNvSpPr/>
            <p:nvPr/>
          </p:nvSpPr>
          <p:spPr>
            <a:xfrm rot="-5400000">
              <a:off x="6159958"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5" name="tx105"/>
            <p:cNvSpPr/>
            <p:nvPr/>
          </p:nvSpPr>
          <p:spPr>
            <a:xfrm rot="-5400000">
              <a:off x="662668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6" name="tx106"/>
            <p:cNvSpPr/>
            <p:nvPr/>
          </p:nvSpPr>
          <p:spPr>
            <a:xfrm rot="-5400000">
              <a:off x="7093381"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7" name="tx107"/>
            <p:cNvSpPr/>
            <p:nvPr/>
          </p:nvSpPr>
          <p:spPr>
            <a:xfrm rot="-5400000">
              <a:off x="-482797" y="3220990"/>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8" name="tx108"/>
            <p:cNvSpPr/>
            <p:nvPr/>
          </p:nvSpPr>
          <p:spPr>
            <a:xfrm rot="5400000">
              <a:off x="8255788" y="3220137"/>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9" name="pl109"/>
            <p:cNvSpPr/>
            <p:nvPr/>
          </p:nvSpPr>
          <p:spPr>
            <a:xfrm>
              <a:off x="3393049"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0" name="pt110"/>
            <p:cNvSpPr/>
            <p:nvPr/>
          </p:nvSpPr>
          <p:spPr>
            <a:xfrm>
              <a:off x="3449230"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1" name="tx111"/>
            <p:cNvSpPr/>
            <p:nvPr/>
          </p:nvSpPr>
          <p:spPr>
            <a:xfrm>
              <a:off x="3660149"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2" name="rc112"/>
            <p:cNvSpPr/>
            <p:nvPr/>
          </p:nvSpPr>
          <p:spPr>
            <a:xfrm>
              <a:off x="4949143" y="5779301"/>
              <a:ext cx="201456" cy="201456"/>
            </a:xfrm>
            <a:prstGeom prst="rect">
              <a:avLst/>
            </a:prstGeom>
            <a:solidFill>
              <a:srgbClr val="1CABE2">
                <a:alpha val="100000"/>
              </a:srgbClr>
            </a:solidFill>
          </p:spPr>
          <p:txBody>
            <a:bodyPr/>
            <a:lstStyle/>
            <a:p/>
          </p:txBody>
        </p:sp>
        <p:sp>
          <p:nvSpPr>
            <p:cNvPr id="113" name="tx113"/>
            <p:cNvSpPr/>
            <p:nvPr/>
          </p:nvSpPr>
          <p:spPr>
            <a:xfrm>
              <a:off x="5229188"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4" name="tx114"/>
            <p:cNvSpPr/>
            <p:nvPr/>
          </p:nvSpPr>
          <p:spPr>
            <a:xfrm>
              <a:off x="1470746" y="1334104"/>
              <a:ext cx="65827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Gabon, 2012-2025</a:t>
              </a:r>
            </a:p>
          </p:txBody>
        </p:sp>
        <p:sp>
          <p:nvSpPr>
            <p:cNvPr id="115" name="tx115"/>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6" name="tx116"/>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17" name="tx117"/>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18" name="tx118"/>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9" name="tx119"/>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on a recensé au total 8 cas confirmés de rougeole au Gabon. La même année, la couverture vaccinale contre la rougeole (MCV1) était de 56 %. Il n’y a pas eu de campagne de vaccination de rappel contre la rougeole (MCV2) en 2025.
Le nombre de cas en 2025 était inférieur de 73 % à celui de 2024 (n = 30).
C'est en 2016 que le nombre de cas de rougeole a été le plus élevé (n = 1 525). Cette année-là, la couverture vaccinale de la première dose du vaccin contre la rougeole (MCV1) était de 64 %.
Le Gabon a signalé des ruptures de stock de vaccins contre la rougeole en 2006, 2009 et 2015.
Des activités ou campagnes de vaccination d’appoint à base de vaccins contenant le virus de la rougeole ont été menées en 2022.</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Gabon a enregistré une baisse du nombre de cas de rougeole par rapport à 2024, tandis que le taux de couverture vaccinale contre la rougeole (MCV1) s'élevait à 56 %.</a:t>
            </a:r>
          </a:p>
        </p:txBody>
      </p:sp>
      <p:grpSp xmlns:pic="http://schemas.openxmlformats.org/drawingml/2006/picture">
        <p:nvGrpSpPr>
          <p:cNvPr id="122" name=""/>
          <p:cNvGrpSpPr/>
          <p:nvPr/>
        </p:nvGrpSpPr>
        <p:grpSpPr>
          <a:xfrm>
            <a:off x="292608" y="1097280"/>
            <a:ext cx="8595360" cy="28575"/>
            <a:chOff x="292608" y="1097280"/>
            <a:chExt cx="8595360" cy="28575"/>
          </a:xfrm>
        </p:grpSpPr>
        <p:sp>
          <p:nvSpPr>
            <p:cNvPr id="12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686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61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035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773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948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123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2421028"/>
              <a:ext cx="3520101" cy="2738907"/>
            </a:xfrm>
            <a:custGeom>
              <a:avLst/>
              <a:pathLst>
                <a:path w="3520101" h="2738907">
                  <a:moveTo>
                    <a:pt x="0" y="0"/>
                  </a:moveTo>
                  <a:lnTo>
                    <a:pt x="140804" y="0"/>
                  </a:lnTo>
                  <a:lnTo>
                    <a:pt x="281608" y="0"/>
                  </a:lnTo>
                  <a:lnTo>
                    <a:pt x="422412" y="0"/>
                  </a:lnTo>
                  <a:lnTo>
                    <a:pt x="563216" y="0"/>
                  </a:lnTo>
                  <a:lnTo>
                    <a:pt x="704020" y="0"/>
                  </a:lnTo>
                  <a:lnTo>
                    <a:pt x="844824" y="0"/>
                  </a:lnTo>
                  <a:lnTo>
                    <a:pt x="985628" y="2738907"/>
                  </a:lnTo>
                  <a:lnTo>
                    <a:pt x="1126432" y="2425889"/>
                  </a:lnTo>
                  <a:lnTo>
                    <a:pt x="1267236" y="2269380"/>
                  </a:lnTo>
                  <a:lnTo>
                    <a:pt x="1408040" y="1330326"/>
                  </a:lnTo>
                  <a:lnTo>
                    <a:pt x="1548844" y="2034617"/>
                  </a:lnTo>
                  <a:lnTo>
                    <a:pt x="1689648" y="2347635"/>
                  </a:lnTo>
                  <a:lnTo>
                    <a:pt x="1830452" y="2660653"/>
                  </a:lnTo>
                  <a:lnTo>
                    <a:pt x="1971256" y="2034617"/>
                  </a:lnTo>
                  <a:lnTo>
                    <a:pt x="2112061" y="2112871"/>
                  </a:lnTo>
                  <a:lnTo>
                    <a:pt x="2252865" y="1956362"/>
                  </a:lnTo>
                  <a:lnTo>
                    <a:pt x="2393669" y="2191126"/>
                  </a:lnTo>
                  <a:lnTo>
                    <a:pt x="2534473" y="1956362"/>
                  </a:lnTo>
                  <a:lnTo>
                    <a:pt x="2675277" y="2034617"/>
                  </a:lnTo>
                  <a:lnTo>
                    <a:pt x="2816081" y="2034617"/>
                  </a:lnTo>
                  <a:lnTo>
                    <a:pt x="2956885" y="2660653"/>
                  </a:lnTo>
                  <a:lnTo>
                    <a:pt x="3097689" y="2112871"/>
                  </a:lnTo>
                  <a:lnTo>
                    <a:pt x="3238493" y="2425889"/>
                  </a:lnTo>
                  <a:lnTo>
                    <a:pt x="3379297" y="2582398"/>
                  </a:lnTo>
                  <a:lnTo>
                    <a:pt x="3520101" y="2347635"/>
                  </a:lnTo>
                </a:path>
              </a:pathLst>
            </a:custGeom>
            <a:ln w="27101" cap="flat">
              <a:solidFill>
                <a:srgbClr val="0058AB">
                  <a:alpha val="80000"/>
                </a:srgbClr>
              </a:solidFill>
              <a:prstDash val="solid"/>
              <a:round/>
            </a:ln>
          </p:spPr>
          <p:txBody>
            <a:bodyPr/>
            <a:lstStyle/>
            <a:p/>
          </p:txBody>
        </p:sp>
        <p:sp>
          <p:nvSpPr>
            <p:cNvPr id="22" name="pl22"/>
            <p:cNvSpPr/>
            <p:nvPr/>
          </p:nvSpPr>
          <p:spPr>
            <a:xfrm>
              <a:off x="943464" y="4142628"/>
              <a:ext cx="3520101" cy="704290"/>
            </a:xfrm>
            <a:custGeom>
              <a:avLst/>
              <a:pathLst>
                <a:path w="3520101" h="704290">
                  <a:moveTo>
                    <a:pt x="0" y="0"/>
                  </a:moveTo>
                  <a:lnTo>
                    <a:pt x="140804" y="78254"/>
                  </a:lnTo>
                  <a:lnTo>
                    <a:pt x="281608" y="0"/>
                  </a:lnTo>
                  <a:lnTo>
                    <a:pt x="422412" y="156509"/>
                  </a:lnTo>
                  <a:lnTo>
                    <a:pt x="563216" y="234763"/>
                  </a:lnTo>
                  <a:lnTo>
                    <a:pt x="704020" y="156509"/>
                  </a:lnTo>
                  <a:lnTo>
                    <a:pt x="844824" y="234763"/>
                  </a:lnTo>
                  <a:lnTo>
                    <a:pt x="985628" y="234763"/>
                  </a:lnTo>
                  <a:lnTo>
                    <a:pt x="1126432" y="391272"/>
                  </a:lnTo>
                  <a:lnTo>
                    <a:pt x="1267236" y="469527"/>
                  </a:lnTo>
                  <a:lnTo>
                    <a:pt x="1408040" y="547781"/>
                  </a:lnTo>
                  <a:lnTo>
                    <a:pt x="1548844" y="547781"/>
                  </a:lnTo>
                  <a:lnTo>
                    <a:pt x="1689648" y="547781"/>
                  </a:lnTo>
                  <a:lnTo>
                    <a:pt x="1830452" y="547781"/>
                  </a:lnTo>
                  <a:lnTo>
                    <a:pt x="1971256" y="626036"/>
                  </a:lnTo>
                  <a:lnTo>
                    <a:pt x="2112061" y="626036"/>
                  </a:lnTo>
                  <a:lnTo>
                    <a:pt x="2252865" y="626036"/>
                  </a:lnTo>
                  <a:lnTo>
                    <a:pt x="2393669" y="626036"/>
                  </a:lnTo>
                  <a:lnTo>
                    <a:pt x="2534473" y="704290"/>
                  </a:lnTo>
                  <a:lnTo>
                    <a:pt x="2675277" y="704290"/>
                  </a:lnTo>
                  <a:lnTo>
                    <a:pt x="2816081" y="626036"/>
                  </a:lnTo>
                  <a:lnTo>
                    <a:pt x="2956885" y="547781"/>
                  </a:lnTo>
                  <a:lnTo>
                    <a:pt x="3097689" y="547781"/>
                  </a:lnTo>
                  <a:lnTo>
                    <a:pt x="3238493" y="547781"/>
                  </a:lnTo>
                  <a:lnTo>
                    <a:pt x="3379297" y="626036"/>
                  </a:lnTo>
                  <a:lnTo>
                    <a:pt x="3520101" y="626036"/>
                  </a:lnTo>
                </a:path>
              </a:pathLst>
            </a:custGeom>
            <a:ln w="27101" cap="flat">
              <a:solidFill>
                <a:srgbClr val="1CABE2">
                  <a:alpha val="80000"/>
                </a:srgbClr>
              </a:solidFill>
              <a:prstDash val="solid"/>
              <a:round/>
            </a:ln>
          </p:spPr>
          <p:txBody>
            <a:bodyPr/>
            <a:lstStyle/>
            <a:p/>
          </p:txBody>
        </p:sp>
        <p:sp>
          <p:nvSpPr>
            <p:cNvPr id="23" name="pl23"/>
            <p:cNvSpPr/>
            <p:nvPr/>
          </p:nvSpPr>
          <p:spPr>
            <a:xfrm>
              <a:off x="943464" y="2890556"/>
              <a:ext cx="3520101" cy="1486835"/>
            </a:xfrm>
            <a:custGeom>
              <a:avLst/>
              <a:pathLst>
                <a:path w="3520101" h="1486835">
                  <a:moveTo>
                    <a:pt x="0" y="78254"/>
                  </a:moveTo>
                  <a:lnTo>
                    <a:pt x="140804" y="0"/>
                  </a:lnTo>
                  <a:lnTo>
                    <a:pt x="281608" y="234763"/>
                  </a:lnTo>
                  <a:lnTo>
                    <a:pt x="422412" y="469527"/>
                  </a:lnTo>
                  <a:lnTo>
                    <a:pt x="563216" y="704290"/>
                  </a:lnTo>
                  <a:lnTo>
                    <a:pt x="704020" y="1017308"/>
                  </a:lnTo>
                  <a:lnTo>
                    <a:pt x="844824" y="1095563"/>
                  </a:lnTo>
                  <a:lnTo>
                    <a:pt x="985628" y="1173817"/>
                  </a:lnTo>
                  <a:lnTo>
                    <a:pt x="1126432" y="1252072"/>
                  </a:lnTo>
                  <a:lnTo>
                    <a:pt x="1267236" y="1330326"/>
                  </a:lnTo>
                  <a:lnTo>
                    <a:pt x="1408040" y="1486835"/>
                  </a:lnTo>
                  <a:lnTo>
                    <a:pt x="1548844" y="1330326"/>
                  </a:lnTo>
                  <a:lnTo>
                    <a:pt x="1689648" y="1330326"/>
                  </a:lnTo>
                  <a:lnTo>
                    <a:pt x="1830452" y="1408581"/>
                  </a:lnTo>
                  <a:lnTo>
                    <a:pt x="1971256" y="1408581"/>
                  </a:lnTo>
                  <a:lnTo>
                    <a:pt x="2112061" y="1252072"/>
                  </a:lnTo>
                  <a:lnTo>
                    <a:pt x="2252865" y="1330326"/>
                  </a:lnTo>
                  <a:lnTo>
                    <a:pt x="2393669" y="1330326"/>
                  </a:lnTo>
                  <a:lnTo>
                    <a:pt x="2534473" y="1408581"/>
                  </a:lnTo>
                  <a:lnTo>
                    <a:pt x="2675277" y="1486835"/>
                  </a:lnTo>
                  <a:lnTo>
                    <a:pt x="2816081" y="1330326"/>
                  </a:lnTo>
                  <a:lnTo>
                    <a:pt x="2956885" y="1252072"/>
                  </a:lnTo>
                  <a:lnTo>
                    <a:pt x="3097689" y="1252072"/>
                  </a:lnTo>
                  <a:lnTo>
                    <a:pt x="3238493" y="1252072"/>
                  </a:lnTo>
                  <a:lnTo>
                    <a:pt x="3379297" y="1330326"/>
                  </a:lnTo>
                  <a:lnTo>
                    <a:pt x="3520101" y="1330326"/>
                  </a:lnTo>
                </a:path>
              </a:pathLst>
            </a:custGeom>
            <a:ln w="27101" cap="flat">
              <a:solidFill>
                <a:srgbClr val="00833D">
                  <a:alpha val="80000"/>
                </a:srgbClr>
              </a:solidFill>
              <a:prstDash val="solid"/>
              <a:round/>
            </a:ln>
          </p:spPr>
          <p:txBody>
            <a:bodyPr/>
            <a:lstStyle/>
            <a:p/>
          </p:txBody>
        </p:sp>
        <p:sp>
          <p:nvSpPr>
            <p:cNvPr id="24" name="pl24"/>
            <p:cNvSpPr/>
            <p:nvPr/>
          </p:nvSpPr>
          <p:spPr>
            <a:xfrm>
              <a:off x="943464" y="2421028"/>
              <a:ext cx="3520101" cy="2738907"/>
            </a:xfrm>
            <a:custGeom>
              <a:avLst/>
              <a:pathLst>
                <a:path w="3520101" h="2738907">
                  <a:moveTo>
                    <a:pt x="0" y="0"/>
                  </a:moveTo>
                  <a:lnTo>
                    <a:pt x="140804" y="0"/>
                  </a:lnTo>
                  <a:lnTo>
                    <a:pt x="281608" y="0"/>
                  </a:lnTo>
                  <a:lnTo>
                    <a:pt x="422412" y="0"/>
                  </a:lnTo>
                  <a:lnTo>
                    <a:pt x="563216" y="0"/>
                  </a:lnTo>
                  <a:lnTo>
                    <a:pt x="704020" y="0"/>
                  </a:lnTo>
                  <a:lnTo>
                    <a:pt x="844824" y="0"/>
                  </a:lnTo>
                  <a:lnTo>
                    <a:pt x="985628" y="2738907"/>
                  </a:lnTo>
                  <a:lnTo>
                    <a:pt x="1126432" y="2425889"/>
                  </a:lnTo>
                  <a:lnTo>
                    <a:pt x="1267236" y="2269380"/>
                  </a:lnTo>
                  <a:lnTo>
                    <a:pt x="1408040" y="1330326"/>
                  </a:lnTo>
                  <a:lnTo>
                    <a:pt x="1548844" y="2034617"/>
                  </a:lnTo>
                  <a:lnTo>
                    <a:pt x="1689648" y="2347635"/>
                  </a:lnTo>
                  <a:lnTo>
                    <a:pt x="1830452" y="2660653"/>
                  </a:lnTo>
                  <a:lnTo>
                    <a:pt x="1971256" y="2034617"/>
                  </a:lnTo>
                  <a:lnTo>
                    <a:pt x="2112061" y="2112871"/>
                  </a:lnTo>
                  <a:lnTo>
                    <a:pt x="2252865" y="1956362"/>
                  </a:lnTo>
                  <a:lnTo>
                    <a:pt x="2393669" y="2191126"/>
                  </a:lnTo>
                  <a:lnTo>
                    <a:pt x="2534473" y="1956362"/>
                  </a:lnTo>
                  <a:lnTo>
                    <a:pt x="2675277" y="2034617"/>
                  </a:lnTo>
                  <a:lnTo>
                    <a:pt x="2816081" y="2034617"/>
                  </a:lnTo>
                  <a:lnTo>
                    <a:pt x="2956885" y="2660653"/>
                  </a:lnTo>
                  <a:lnTo>
                    <a:pt x="3097689" y="2112871"/>
                  </a:lnTo>
                  <a:lnTo>
                    <a:pt x="3238493" y="2425889"/>
                  </a:lnTo>
                  <a:lnTo>
                    <a:pt x="3379297" y="2582398"/>
                  </a:lnTo>
                  <a:lnTo>
                    <a:pt x="3520101" y="2347635"/>
                  </a:lnTo>
                </a:path>
              </a:pathLst>
            </a:custGeom>
            <a:ln w="43362" cap="flat">
              <a:solidFill>
                <a:srgbClr val="000000">
                  <a:alpha val="100000"/>
                </a:srgbClr>
              </a:solidFill>
              <a:prstDash val="solid"/>
              <a:round/>
            </a:ln>
          </p:spPr>
          <p:txBody>
            <a:bodyPr/>
            <a:lstStyle/>
            <a:p/>
          </p:txBody>
        </p:sp>
        <p:sp>
          <p:nvSpPr>
            <p:cNvPr id="25" name="pl25"/>
            <p:cNvSpPr/>
            <p:nvPr/>
          </p:nvSpPr>
          <p:spPr>
            <a:xfrm>
              <a:off x="943464" y="2421028"/>
              <a:ext cx="3520101" cy="2738907"/>
            </a:xfrm>
            <a:custGeom>
              <a:avLst/>
              <a:pathLst>
                <a:path w="3520101" h="2738907">
                  <a:moveTo>
                    <a:pt x="0" y="0"/>
                  </a:moveTo>
                  <a:lnTo>
                    <a:pt x="140804" y="0"/>
                  </a:lnTo>
                  <a:lnTo>
                    <a:pt x="281608" y="0"/>
                  </a:lnTo>
                  <a:lnTo>
                    <a:pt x="422412" y="0"/>
                  </a:lnTo>
                  <a:lnTo>
                    <a:pt x="563216" y="0"/>
                  </a:lnTo>
                  <a:lnTo>
                    <a:pt x="704020" y="0"/>
                  </a:lnTo>
                  <a:lnTo>
                    <a:pt x="844824" y="0"/>
                  </a:lnTo>
                  <a:lnTo>
                    <a:pt x="985628" y="2738907"/>
                  </a:lnTo>
                  <a:lnTo>
                    <a:pt x="1126432" y="2425889"/>
                  </a:lnTo>
                  <a:lnTo>
                    <a:pt x="1267236" y="2269380"/>
                  </a:lnTo>
                  <a:lnTo>
                    <a:pt x="1408040" y="1330326"/>
                  </a:lnTo>
                  <a:lnTo>
                    <a:pt x="1548844" y="2034617"/>
                  </a:lnTo>
                  <a:lnTo>
                    <a:pt x="1689648" y="2347635"/>
                  </a:lnTo>
                  <a:lnTo>
                    <a:pt x="1830452" y="2660653"/>
                  </a:lnTo>
                  <a:lnTo>
                    <a:pt x="1971256" y="2034617"/>
                  </a:lnTo>
                  <a:lnTo>
                    <a:pt x="2112061" y="2112871"/>
                  </a:lnTo>
                  <a:lnTo>
                    <a:pt x="2252865" y="1956362"/>
                  </a:lnTo>
                  <a:lnTo>
                    <a:pt x="2393669" y="2191126"/>
                  </a:lnTo>
                  <a:lnTo>
                    <a:pt x="2534473" y="1956362"/>
                  </a:lnTo>
                  <a:lnTo>
                    <a:pt x="2675277" y="2034617"/>
                  </a:lnTo>
                  <a:lnTo>
                    <a:pt x="2816081" y="2034617"/>
                  </a:lnTo>
                  <a:lnTo>
                    <a:pt x="2956885" y="2660653"/>
                  </a:lnTo>
                  <a:lnTo>
                    <a:pt x="3097689" y="2112871"/>
                  </a:lnTo>
                  <a:lnTo>
                    <a:pt x="3238493" y="2425889"/>
                  </a:lnTo>
                  <a:lnTo>
                    <a:pt x="3379297" y="2582398"/>
                  </a:lnTo>
                  <a:lnTo>
                    <a:pt x="3520101" y="2347635"/>
                  </a:lnTo>
                </a:path>
              </a:pathLst>
            </a:custGeom>
            <a:ln w="27101" cap="flat">
              <a:solidFill>
                <a:srgbClr val="0058AB">
                  <a:alpha val="100000"/>
                </a:srgbClr>
              </a:solidFill>
              <a:prstDash val="solid"/>
              <a:round/>
            </a:ln>
          </p:spPr>
          <p:txBody>
            <a:bodyPr/>
            <a:lstStyle/>
            <a:p/>
          </p:txBody>
        </p:sp>
        <p:sp>
          <p:nvSpPr>
            <p:cNvPr id="26" name="pl26"/>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2186265"/>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2186265"/>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3516592"/>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299137"/>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220882"/>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768664"/>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533900"/>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21196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214847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35</a:t>
              </a:r>
            </a:p>
          </p:txBody>
        </p:sp>
        <p:sp>
          <p:nvSpPr>
            <p:cNvPr id="36" name="pg36"/>
            <p:cNvSpPr/>
            <p:nvPr/>
          </p:nvSpPr>
          <p:spPr>
            <a:xfrm>
              <a:off x="1560860" y="21196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591214" y="214847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35</a:t>
              </a:r>
            </a:p>
          </p:txBody>
        </p:sp>
        <p:sp>
          <p:nvSpPr>
            <p:cNvPr id="38" name="pg38"/>
            <p:cNvSpPr/>
            <p:nvPr/>
          </p:nvSpPr>
          <p:spPr>
            <a:xfrm>
              <a:off x="2264881" y="34500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295234" y="347884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0" name="pg40"/>
            <p:cNvSpPr/>
            <p:nvPr/>
          </p:nvSpPr>
          <p:spPr>
            <a:xfrm>
              <a:off x="2997036" y="423257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2613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2" name="pg42"/>
            <p:cNvSpPr/>
            <p:nvPr/>
          </p:nvSpPr>
          <p:spPr>
            <a:xfrm>
              <a:off x="3560252"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1831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4" name="pg44"/>
            <p:cNvSpPr/>
            <p:nvPr/>
          </p:nvSpPr>
          <p:spPr>
            <a:xfrm>
              <a:off x="4264273" y="47020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73215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pg46"/>
            <p:cNvSpPr/>
            <p:nvPr/>
          </p:nvSpPr>
          <p:spPr>
            <a:xfrm>
              <a:off x="440507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49744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8" name="tx48"/>
            <p:cNvSpPr/>
            <p:nvPr/>
          </p:nvSpPr>
          <p:spPr>
            <a:xfrm>
              <a:off x="4523855" y="472960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1817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50" name="tx50"/>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577692" y="43347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3552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a:off x="577692" y="276960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4" name="tx54"/>
            <p:cNvSpPr/>
            <p:nvPr/>
          </p:nvSpPr>
          <p:spPr>
            <a:xfrm>
              <a:off x="577692"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3" name="pl63"/>
            <p:cNvSpPr/>
            <p:nvPr/>
          </p:nvSpPr>
          <p:spPr>
            <a:xfrm>
              <a:off x="15972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972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7534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3779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64368" y="6119132"/>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8" name="tx68"/>
            <p:cNvSpPr/>
            <p:nvPr/>
          </p:nvSpPr>
          <p:spPr>
            <a:xfrm>
              <a:off x="264244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04898"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1" name="pl71"/>
            <p:cNvSpPr/>
            <p:nvPr/>
          </p:nvSpPr>
          <p:spPr>
            <a:xfrm>
              <a:off x="5132709" y="47686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9861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2035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3773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5948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8123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281828"/>
              <a:ext cx="3520101" cy="1252072"/>
            </a:xfrm>
            <a:custGeom>
              <a:avLst/>
              <a:pathLst>
                <a:path w="3520101" h="1252072">
                  <a:moveTo>
                    <a:pt x="0" y="313018"/>
                  </a:moveTo>
                  <a:lnTo>
                    <a:pt x="140804" y="313018"/>
                  </a:lnTo>
                  <a:lnTo>
                    <a:pt x="281608" y="313018"/>
                  </a:lnTo>
                  <a:lnTo>
                    <a:pt x="422412" y="313018"/>
                  </a:lnTo>
                  <a:lnTo>
                    <a:pt x="563216" y="313018"/>
                  </a:lnTo>
                  <a:lnTo>
                    <a:pt x="704020" y="313018"/>
                  </a:lnTo>
                  <a:lnTo>
                    <a:pt x="844824" y="313018"/>
                  </a:lnTo>
                  <a:lnTo>
                    <a:pt x="985628" y="78254"/>
                  </a:lnTo>
                  <a:lnTo>
                    <a:pt x="1126432" y="234763"/>
                  </a:lnTo>
                  <a:lnTo>
                    <a:pt x="1267236" y="156509"/>
                  </a:lnTo>
                  <a:lnTo>
                    <a:pt x="1408040" y="0"/>
                  </a:lnTo>
                  <a:lnTo>
                    <a:pt x="1548844" y="939054"/>
                  </a:lnTo>
                  <a:lnTo>
                    <a:pt x="1689648" y="547781"/>
                  </a:lnTo>
                  <a:lnTo>
                    <a:pt x="1830452" y="860799"/>
                  </a:lnTo>
                  <a:lnTo>
                    <a:pt x="1971256" y="234763"/>
                  </a:lnTo>
                  <a:lnTo>
                    <a:pt x="2112061" y="156509"/>
                  </a:lnTo>
                  <a:lnTo>
                    <a:pt x="2252865" y="78254"/>
                  </a:lnTo>
                  <a:lnTo>
                    <a:pt x="2393669" y="156509"/>
                  </a:lnTo>
                  <a:lnTo>
                    <a:pt x="2534473" y="0"/>
                  </a:lnTo>
                  <a:lnTo>
                    <a:pt x="2675277" y="391272"/>
                  </a:lnTo>
                  <a:lnTo>
                    <a:pt x="2816081" y="78254"/>
                  </a:lnTo>
                  <a:lnTo>
                    <a:pt x="2956885" y="626036"/>
                  </a:lnTo>
                  <a:lnTo>
                    <a:pt x="3097689" y="313018"/>
                  </a:lnTo>
                  <a:lnTo>
                    <a:pt x="3238493" y="1095563"/>
                  </a:lnTo>
                  <a:lnTo>
                    <a:pt x="3379297" y="1252072"/>
                  </a:lnTo>
                  <a:lnTo>
                    <a:pt x="3520101" y="782545"/>
                  </a:lnTo>
                </a:path>
              </a:pathLst>
            </a:custGeom>
            <a:ln w="27101" cap="flat">
              <a:solidFill>
                <a:srgbClr val="0058AB">
                  <a:alpha val="80000"/>
                </a:srgbClr>
              </a:solidFill>
              <a:prstDash val="solid"/>
              <a:round/>
            </a:ln>
          </p:spPr>
          <p:txBody>
            <a:bodyPr/>
            <a:lstStyle/>
            <a:p/>
          </p:txBody>
        </p:sp>
        <p:sp>
          <p:nvSpPr>
            <p:cNvPr id="88" name="pl88"/>
            <p:cNvSpPr/>
            <p:nvPr/>
          </p:nvSpPr>
          <p:spPr>
            <a:xfrm>
              <a:off x="5308715" y="4064373"/>
              <a:ext cx="3520101" cy="704290"/>
            </a:xfrm>
            <a:custGeom>
              <a:avLst/>
              <a:pathLst>
                <a:path w="3520101" h="704290">
                  <a:moveTo>
                    <a:pt x="0" y="0"/>
                  </a:moveTo>
                  <a:lnTo>
                    <a:pt x="140804" y="78254"/>
                  </a:lnTo>
                  <a:lnTo>
                    <a:pt x="281608" y="78254"/>
                  </a:lnTo>
                  <a:lnTo>
                    <a:pt x="422412" y="156509"/>
                  </a:lnTo>
                  <a:lnTo>
                    <a:pt x="563216" y="234763"/>
                  </a:lnTo>
                  <a:lnTo>
                    <a:pt x="704020" y="234763"/>
                  </a:lnTo>
                  <a:lnTo>
                    <a:pt x="844824" y="313018"/>
                  </a:lnTo>
                  <a:lnTo>
                    <a:pt x="985628" y="391272"/>
                  </a:lnTo>
                  <a:lnTo>
                    <a:pt x="1126432" y="469527"/>
                  </a:lnTo>
                  <a:lnTo>
                    <a:pt x="1267236" y="547781"/>
                  </a:lnTo>
                  <a:lnTo>
                    <a:pt x="1408040" y="626036"/>
                  </a:lnTo>
                  <a:lnTo>
                    <a:pt x="1548844" y="626036"/>
                  </a:lnTo>
                  <a:lnTo>
                    <a:pt x="1689648" y="626036"/>
                  </a:lnTo>
                  <a:lnTo>
                    <a:pt x="1830452" y="626036"/>
                  </a:lnTo>
                  <a:lnTo>
                    <a:pt x="1971256" y="626036"/>
                  </a:lnTo>
                  <a:lnTo>
                    <a:pt x="2112061" y="704290"/>
                  </a:lnTo>
                  <a:lnTo>
                    <a:pt x="2252865" y="626036"/>
                  </a:lnTo>
                  <a:lnTo>
                    <a:pt x="2393669" y="626036"/>
                  </a:lnTo>
                  <a:lnTo>
                    <a:pt x="2534473" y="704290"/>
                  </a:lnTo>
                  <a:lnTo>
                    <a:pt x="2675277" y="704290"/>
                  </a:lnTo>
                  <a:lnTo>
                    <a:pt x="2816081" y="704290"/>
                  </a:lnTo>
                  <a:lnTo>
                    <a:pt x="2956885" y="626036"/>
                  </a:lnTo>
                  <a:lnTo>
                    <a:pt x="3097689" y="547781"/>
                  </a:lnTo>
                  <a:lnTo>
                    <a:pt x="3238493" y="547781"/>
                  </a:lnTo>
                  <a:lnTo>
                    <a:pt x="3379297" y="626036"/>
                  </a:lnTo>
                  <a:lnTo>
                    <a:pt x="3520101" y="626036"/>
                  </a:lnTo>
                </a:path>
              </a:pathLst>
            </a:custGeom>
            <a:ln w="27101" cap="flat">
              <a:solidFill>
                <a:srgbClr val="1CABE2">
                  <a:alpha val="80000"/>
                </a:srgbClr>
              </a:solidFill>
              <a:prstDash val="solid"/>
              <a:round/>
            </a:ln>
          </p:spPr>
          <p:txBody>
            <a:bodyPr/>
            <a:lstStyle/>
            <a:p/>
          </p:txBody>
        </p:sp>
        <p:sp>
          <p:nvSpPr>
            <p:cNvPr id="89" name="pl89"/>
            <p:cNvSpPr/>
            <p:nvPr/>
          </p:nvSpPr>
          <p:spPr>
            <a:xfrm>
              <a:off x="5308715" y="3047065"/>
              <a:ext cx="3520101" cy="1252072"/>
            </a:xfrm>
            <a:custGeom>
              <a:avLst/>
              <a:pathLst>
                <a:path w="3520101" h="1252072">
                  <a:moveTo>
                    <a:pt x="0" y="0"/>
                  </a:moveTo>
                  <a:lnTo>
                    <a:pt x="140804" y="156509"/>
                  </a:lnTo>
                  <a:lnTo>
                    <a:pt x="281608" y="234763"/>
                  </a:lnTo>
                  <a:lnTo>
                    <a:pt x="422412" y="547781"/>
                  </a:lnTo>
                  <a:lnTo>
                    <a:pt x="563216" y="704290"/>
                  </a:lnTo>
                  <a:lnTo>
                    <a:pt x="704020" y="939054"/>
                  </a:lnTo>
                  <a:lnTo>
                    <a:pt x="844824" y="1017308"/>
                  </a:lnTo>
                  <a:lnTo>
                    <a:pt x="985628" y="704290"/>
                  </a:lnTo>
                  <a:lnTo>
                    <a:pt x="1126432" y="782545"/>
                  </a:lnTo>
                  <a:lnTo>
                    <a:pt x="1267236" y="939054"/>
                  </a:lnTo>
                  <a:lnTo>
                    <a:pt x="1408040" y="1252072"/>
                  </a:lnTo>
                  <a:lnTo>
                    <a:pt x="1548844" y="1017308"/>
                  </a:lnTo>
                  <a:lnTo>
                    <a:pt x="1689648" y="1017308"/>
                  </a:lnTo>
                  <a:lnTo>
                    <a:pt x="1830452" y="1173817"/>
                  </a:lnTo>
                  <a:lnTo>
                    <a:pt x="1971256" y="1017308"/>
                  </a:lnTo>
                  <a:lnTo>
                    <a:pt x="2112061" y="860799"/>
                  </a:lnTo>
                  <a:lnTo>
                    <a:pt x="2252865" y="626036"/>
                  </a:lnTo>
                  <a:lnTo>
                    <a:pt x="2393669" y="782545"/>
                  </a:lnTo>
                  <a:lnTo>
                    <a:pt x="2534473" y="704290"/>
                  </a:lnTo>
                  <a:lnTo>
                    <a:pt x="2675277" y="704290"/>
                  </a:lnTo>
                  <a:lnTo>
                    <a:pt x="2816081" y="704290"/>
                  </a:lnTo>
                  <a:lnTo>
                    <a:pt x="2956885" y="547781"/>
                  </a:lnTo>
                  <a:lnTo>
                    <a:pt x="3097689" y="391272"/>
                  </a:lnTo>
                  <a:lnTo>
                    <a:pt x="3238493" y="391272"/>
                  </a:lnTo>
                  <a:lnTo>
                    <a:pt x="3379297" y="547781"/>
                  </a:lnTo>
                  <a:lnTo>
                    <a:pt x="3520101" y="469527"/>
                  </a:lnTo>
                </a:path>
              </a:pathLst>
            </a:custGeom>
            <a:ln w="27101" cap="flat">
              <a:solidFill>
                <a:srgbClr val="00833D">
                  <a:alpha val="80000"/>
                </a:srgbClr>
              </a:solidFill>
              <a:prstDash val="solid"/>
              <a:round/>
            </a:ln>
          </p:spPr>
          <p:txBody>
            <a:bodyPr/>
            <a:lstStyle/>
            <a:p/>
          </p:txBody>
        </p:sp>
        <p:sp>
          <p:nvSpPr>
            <p:cNvPr id="90" name="pl90"/>
            <p:cNvSpPr/>
            <p:nvPr/>
          </p:nvSpPr>
          <p:spPr>
            <a:xfrm>
              <a:off x="5308715" y="3281828"/>
              <a:ext cx="3520101" cy="1252072"/>
            </a:xfrm>
            <a:custGeom>
              <a:avLst/>
              <a:pathLst>
                <a:path w="3520101" h="1252072">
                  <a:moveTo>
                    <a:pt x="0" y="313018"/>
                  </a:moveTo>
                  <a:lnTo>
                    <a:pt x="140804" y="313018"/>
                  </a:lnTo>
                  <a:lnTo>
                    <a:pt x="281608" y="313018"/>
                  </a:lnTo>
                  <a:lnTo>
                    <a:pt x="422412" y="313018"/>
                  </a:lnTo>
                  <a:lnTo>
                    <a:pt x="563216" y="313018"/>
                  </a:lnTo>
                  <a:lnTo>
                    <a:pt x="704020" y="313018"/>
                  </a:lnTo>
                  <a:lnTo>
                    <a:pt x="844824" y="313018"/>
                  </a:lnTo>
                  <a:lnTo>
                    <a:pt x="985628" y="78254"/>
                  </a:lnTo>
                  <a:lnTo>
                    <a:pt x="1126432" y="234763"/>
                  </a:lnTo>
                  <a:lnTo>
                    <a:pt x="1267236" y="156509"/>
                  </a:lnTo>
                  <a:lnTo>
                    <a:pt x="1408040" y="0"/>
                  </a:lnTo>
                  <a:lnTo>
                    <a:pt x="1548844" y="939054"/>
                  </a:lnTo>
                  <a:lnTo>
                    <a:pt x="1689648" y="547781"/>
                  </a:lnTo>
                  <a:lnTo>
                    <a:pt x="1830452" y="860799"/>
                  </a:lnTo>
                  <a:lnTo>
                    <a:pt x="1971256" y="234763"/>
                  </a:lnTo>
                  <a:lnTo>
                    <a:pt x="2112061" y="156509"/>
                  </a:lnTo>
                  <a:lnTo>
                    <a:pt x="2252865" y="78254"/>
                  </a:lnTo>
                  <a:lnTo>
                    <a:pt x="2393669" y="156509"/>
                  </a:lnTo>
                  <a:lnTo>
                    <a:pt x="2534473" y="0"/>
                  </a:lnTo>
                  <a:lnTo>
                    <a:pt x="2675277" y="391272"/>
                  </a:lnTo>
                  <a:lnTo>
                    <a:pt x="2816081" y="78254"/>
                  </a:lnTo>
                  <a:lnTo>
                    <a:pt x="2956885" y="626036"/>
                  </a:lnTo>
                  <a:lnTo>
                    <a:pt x="3097689" y="313018"/>
                  </a:lnTo>
                  <a:lnTo>
                    <a:pt x="3238493" y="1095563"/>
                  </a:lnTo>
                  <a:lnTo>
                    <a:pt x="3379297" y="1252072"/>
                  </a:lnTo>
                  <a:lnTo>
                    <a:pt x="3520101" y="782545"/>
                  </a:lnTo>
                </a:path>
              </a:pathLst>
            </a:custGeom>
            <a:ln w="43362" cap="flat">
              <a:solidFill>
                <a:srgbClr val="000000">
                  <a:alpha val="100000"/>
                </a:srgbClr>
              </a:solidFill>
              <a:prstDash val="solid"/>
              <a:round/>
            </a:ln>
          </p:spPr>
          <p:txBody>
            <a:bodyPr/>
            <a:lstStyle/>
            <a:p/>
          </p:txBody>
        </p:sp>
        <p:sp>
          <p:nvSpPr>
            <p:cNvPr id="91" name="pl91"/>
            <p:cNvSpPr/>
            <p:nvPr/>
          </p:nvSpPr>
          <p:spPr>
            <a:xfrm>
              <a:off x="5308715" y="3281828"/>
              <a:ext cx="3520101" cy="1252072"/>
            </a:xfrm>
            <a:custGeom>
              <a:avLst/>
              <a:pathLst>
                <a:path w="3520101" h="1252072">
                  <a:moveTo>
                    <a:pt x="0" y="313018"/>
                  </a:moveTo>
                  <a:lnTo>
                    <a:pt x="140804" y="313018"/>
                  </a:lnTo>
                  <a:lnTo>
                    <a:pt x="281608" y="313018"/>
                  </a:lnTo>
                  <a:lnTo>
                    <a:pt x="422412" y="313018"/>
                  </a:lnTo>
                  <a:lnTo>
                    <a:pt x="563216" y="313018"/>
                  </a:lnTo>
                  <a:lnTo>
                    <a:pt x="704020" y="313018"/>
                  </a:lnTo>
                  <a:lnTo>
                    <a:pt x="844824" y="313018"/>
                  </a:lnTo>
                  <a:lnTo>
                    <a:pt x="985628" y="78254"/>
                  </a:lnTo>
                  <a:lnTo>
                    <a:pt x="1126432" y="234763"/>
                  </a:lnTo>
                  <a:lnTo>
                    <a:pt x="1267236" y="156509"/>
                  </a:lnTo>
                  <a:lnTo>
                    <a:pt x="1408040" y="0"/>
                  </a:lnTo>
                  <a:lnTo>
                    <a:pt x="1548844" y="939054"/>
                  </a:lnTo>
                  <a:lnTo>
                    <a:pt x="1689648" y="547781"/>
                  </a:lnTo>
                  <a:lnTo>
                    <a:pt x="1830452" y="860799"/>
                  </a:lnTo>
                  <a:lnTo>
                    <a:pt x="1971256" y="234763"/>
                  </a:lnTo>
                  <a:lnTo>
                    <a:pt x="2112061" y="156509"/>
                  </a:lnTo>
                  <a:lnTo>
                    <a:pt x="2252865" y="78254"/>
                  </a:lnTo>
                  <a:lnTo>
                    <a:pt x="2393669" y="156509"/>
                  </a:lnTo>
                  <a:lnTo>
                    <a:pt x="2534473" y="0"/>
                  </a:lnTo>
                  <a:lnTo>
                    <a:pt x="2675277" y="391272"/>
                  </a:lnTo>
                  <a:lnTo>
                    <a:pt x="2816081" y="78254"/>
                  </a:lnTo>
                  <a:lnTo>
                    <a:pt x="2956885" y="626036"/>
                  </a:lnTo>
                  <a:lnTo>
                    <a:pt x="3097689" y="313018"/>
                  </a:lnTo>
                  <a:lnTo>
                    <a:pt x="3238493" y="1095563"/>
                  </a:lnTo>
                  <a:lnTo>
                    <a:pt x="3379297" y="1252072"/>
                  </a:lnTo>
                  <a:lnTo>
                    <a:pt x="3520101" y="782545"/>
                  </a:lnTo>
                </a:path>
              </a:pathLst>
            </a:custGeom>
            <a:ln w="27101" cap="flat">
              <a:solidFill>
                <a:srgbClr val="0058AB">
                  <a:alpha val="100000"/>
                </a:srgbClr>
              </a:solidFill>
              <a:prstDash val="solid"/>
              <a:round/>
            </a:ln>
          </p:spPr>
          <p:txBody>
            <a:bodyPr/>
            <a:lstStyle/>
            <a:p/>
          </p:txBody>
        </p:sp>
        <p:sp>
          <p:nvSpPr>
            <p:cNvPr id="92" name="pl92"/>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360083"/>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3360083"/>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3047065"/>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3203574"/>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438337"/>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299137"/>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829610"/>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329351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332233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2" name="pg102"/>
            <p:cNvSpPr/>
            <p:nvPr/>
          </p:nvSpPr>
          <p:spPr>
            <a:xfrm>
              <a:off x="5926111" y="329351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56465" y="332233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4" name="pg104"/>
            <p:cNvSpPr/>
            <p:nvPr/>
          </p:nvSpPr>
          <p:spPr>
            <a:xfrm>
              <a:off x="6630131" y="29804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60485" y="301055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6" name="pg106"/>
            <p:cNvSpPr/>
            <p:nvPr/>
          </p:nvSpPr>
          <p:spPr>
            <a:xfrm>
              <a:off x="7334152" y="31370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64505" y="316706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8" name="pg108"/>
            <p:cNvSpPr/>
            <p:nvPr/>
          </p:nvSpPr>
          <p:spPr>
            <a:xfrm>
              <a:off x="7897368" y="33717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27722" y="340059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0" name="pg110"/>
            <p:cNvSpPr/>
            <p:nvPr/>
          </p:nvSpPr>
          <p:spPr>
            <a:xfrm>
              <a:off x="8629524" y="423257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2613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2" name="pg112"/>
            <p:cNvSpPr/>
            <p:nvPr/>
          </p:nvSpPr>
          <p:spPr>
            <a:xfrm>
              <a:off x="8742193" y="37630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379310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14" name="tx114"/>
            <p:cNvSpPr/>
            <p:nvPr/>
          </p:nvSpPr>
          <p:spPr>
            <a:xfrm>
              <a:off x="8889106" y="46499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477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6" name="tx116"/>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4942943" y="43347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8" name="tx118"/>
            <p:cNvSpPr/>
            <p:nvPr/>
          </p:nvSpPr>
          <p:spPr>
            <a:xfrm>
              <a:off x="4942943" y="3552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9" name="tx119"/>
            <p:cNvSpPr/>
            <p:nvPr/>
          </p:nvSpPr>
          <p:spPr>
            <a:xfrm>
              <a:off x="4942943" y="276960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0" name="tx120"/>
            <p:cNvSpPr/>
            <p:nvPr/>
          </p:nvSpPr>
          <p:spPr>
            <a:xfrm>
              <a:off x="4942943"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9" name="pl129"/>
            <p:cNvSpPr/>
            <p:nvPr/>
          </p:nvSpPr>
          <p:spPr>
            <a:xfrm>
              <a:off x="59625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625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4059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0304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29619" y="6119132"/>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34" name="tx134"/>
            <p:cNvSpPr/>
            <p:nvPr/>
          </p:nvSpPr>
          <p:spPr>
            <a:xfrm>
              <a:off x="700769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70149"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7" name="tx137"/>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8" name="tx138"/>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9" name="tx139"/>
            <p:cNvSpPr/>
            <p:nvPr/>
          </p:nvSpPr>
          <p:spPr>
            <a:xfrm>
              <a:off x="2980208" y="1342252"/>
              <a:ext cx="345790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Gabon, 2000-2025</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5 % des enfants ayant reçu le DTP1 n’ont pas reçu le DTP3 (à gauche), et 14 % des enfants ayant reçu le DTP1 n’ont pas reçu le MCV1 (à droite).
Le taux moyen d’abandon du DTP témoigne d’une capacité modérée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du DTP au Gabon était identique au taux mondial, tandis que le taux d’abandon du DTP-MCV était supérieur au taux mondial.</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entre la DTP1 et la DTP3 était modéré (5 %) et celui entre la DTP1 et le MCV1 élevé (14 %) au Gabon, ce qui indique une capacité modérée à administrer la série primaire dès le début, mais une faible capacité à assurer le cycle complet de vaccination pendant la petite enfance.</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64967"/>
              <a:ext cx="2135265" cy="264150"/>
            </a:xfrm>
            <a:custGeom>
              <a:avLst/>
              <a:pathLst>
                <a:path w="2135265" h="264150">
                  <a:moveTo>
                    <a:pt x="0" y="111221"/>
                  </a:moveTo>
                  <a:lnTo>
                    <a:pt x="85410" y="97318"/>
                  </a:lnTo>
                  <a:lnTo>
                    <a:pt x="170821" y="97318"/>
                  </a:lnTo>
                  <a:lnTo>
                    <a:pt x="256231" y="83416"/>
                  </a:lnTo>
                  <a:lnTo>
                    <a:pt x="341642" y="83416"/>
                  </a:lnTo>
                  <a:lnTo>
                    <a:pt x="427053" y="69513"/>
                  </a:lnTo>
                  <a:lnTo>
                    <a:pt x="512463" y="69513"/>
                  </a:lnTo>
                  <a:lnTo>
                    <a:pt x="597874" y="69513"/>
                  </a:lnTo>
                  <a:lnTo>
                    <a:pt x="683284" y="55610"/>
                  </a:lnTo>
                  <a:lnTo>
                    <a:pt x="768695" y="55610"/>
                  </a:lnTo>
                  <a:lnTo>
                    <a:pt x="854106" y="41708"/>
                  </a:lnTo>
                  <a:lnTo>
                    <a:pt x="939516" y="41708"/>
                  </a:lnTo>
                  <a:lnTo>
                    <a:pt x="1024927" y="13902"/>
                  </a:lnTo>
                  <a:lnTo>
                    <a:pt x="1110337" y="83416"/>
                  </a:lnTo>
                  <a:lnTo>
                    <a:pt x="1195748" y="97318"/>
                  </a:lnTo>
                  <a:lnTo>
                    <a:pt x="1281159" y="0"/>
                  </a:lnTo>
                  <a:lnTo>
                    <a:pt x="1366569" y="69513"/>
                  </a:lnTo>
                  <a:lnTo>
                    <a:pt x="1451980" y="97318"/>
                  </a:lnTo>
                  <a:lnTo>
                    <a:pt x="1537390" y="166832"/>
                  </a:lnTo>
                  <a:lnTo>
                    <a:pt x="1622801" y="111221"/>
                  </a:lnTo>
                  <a:lnTo>
                    <a:pt x="1708212" y="208540"/>
                  </a:lnTo>
                  <a:lnTo>
                    <a:pt x="1793622" y="194637"/>
                  </a:lnTo>
                  <a:lnTo>
                    <a:pt x="1879033" y="250248"/>
                  </a:lnTo>
                  <a:lnTo>
                    <a:pt x="1964443" y="180734"/>
                  </a:lnTo>
                  <a:lnTo>
                    <a:pt x="2049854" y="264150"/>
                  </a:lnTo>
                  <a:lnTo>
                    <a:pt x="2135265" y="22244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164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415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839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1" name="tx51"/>
            <p:cNvSpPr/>
            <p:nvPr/>
          </p:nvSpPr>
          <p:spPr>
            <a:xfrm>
              <a:off x="3223926" y="21951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2" name="tx52"/>
            <p:cNvSpPr/>
            <p:nvPr/>
          </p:nvSpPr>
          <p:spPr>
            <a:xfrm>
              <a:off x="2624645" y="20350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3" name="tx53"/>
            <p:cNvSpPr/>
            <p:nvPr/>
          </p:nvSpPr>
          <p:spPr>
            <a:xfrm>
              <a:off x="3051698" y="21879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4337500"/>
              <a:ext cx="768695" cy="208540"/>
            </a:xfrm>
            <a:custGeom>
              <a:avLst/>
              <a:pathLst>
                <a:path w="768695" h="208540">
                  <a:moveTo>
                    <a:pt x="0" y="13902"/>
                  </a:moveTo>
                  <a:lnTo>
                    <a:pt x="85410" y="0"/>
                  </a:lnTo>
                  <a:lnTo>
                    <a:pt x="170821" y="69513"/>
                  </a:lnTo>
                  <a:lnTo>
                    <a:pt x="256231" y="69513"/>
                  </a:lnTo>
                  <a:lnTo>
                    <a:pt x="341642" y="166832"/>
                  </a:lnTo>
                  <a:lnTo>
                    <a:pt x="427053" y="13902"/>
                  </a:lnTo>
                  <a:lnTo>
                    <a:pt x="512463" y="208540"/>
                  </a:lnTo>
                  <a:lnTo>
                    <a:pt x="597874" y="152929"/>
                  </a:lnTo>
                  <a:lnTo>
                    <a:pt x="683284" y="194637"/>
                  </a:lnTo>
                  <a:lnTo>
                    <a:pt x="768695" y="194637"/>
                  </a:lnTo>
                </a:path>
              </a:pathLst>
            </a:custGeom>
            <a:ln w="27101" cap="flat">
              <a:solidFill>
                <a:srgbClr val="1CABE2">
                  <a:alpha val="100000"/>
                </a:srgbClr>
              </a:solidFill>
              <a:prstDash val="solid"/>
              <a:round/>
            </a:ln>
          </p:spPr>
          <p:txBody>
            <a:bodyPr/>
            <a:lstStyle/>
            <a:p/>
          </p:txBody>
        </p:sp>
        <p:sp>
          <p:nvSpPr>
            <p:cNvPr id="74" name="pt74"/>
            <p:cNvSpPr/>
            <p:nvPr/>
          </p:nvSpPr>
          <p:spPr>
            <a:xfrm>
              <a:off x="2404623"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43889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746266"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45279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426061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85" name="tx85"/>
            <p:cNvSpPr/>
            <p:nvPr/>
          </p:nvSpPr>
          <p:spPr>
            <a:xfrm>
              <a:off x="3223926" y="4439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86" name="tx86"/>
            <p:cNvSpPr/>
            <p:nvPr/>
          </p:nvSpPr>
          <p:spPr>
            <a:xfrm>
              <a:off x="2624645" y="4265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87" name="tx87"/>
            <p:cNvSpPr/>
            <p:nvPr/>
          </p:nvSpPr>
          <p:spPr>
            <a:xfrm>
              <a:off x="3051698" y="43909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88" name="pl88"/>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850292" y="2203994"/>
              <a:ext cx="2135265" cy="347566"/>
            </a:xfrm>
            <a:custGeom>
              <a:avLst/>
              <a:pathLst>
                <a:path w="2135265" h="347566">
                  <a:moveTo>
                    <a:pt x="0" y="250248"/>
                  </a:moveTo>
                  <a:lnTo>
                    <a:pt x="85410" y="250248"/>
                  </a:lnTo>
                  <a:lnTo>
                    <a:pt x="170821" y="250248"/>
                  </a:lnTo>
                  <a:lnTo>
                    <a:pt x="256231" y="250248"/>
                  </a:lnTo>
                  <a:lnTo>
                    <a:pt x="341642" y="250248"/>
                  </a:lnTo>
                  <a:lnTo>
                    <a:pt x="427053" y="250248"/>
                  </a:lnTo>
                  <a:lnTo>
                    <a:pt x="512463" y="250248"/>
                  </a:lnTo>
                  <a:lnTo>
                    <a:pt x="597874" y="83416"/>
                  </a:lnTo>
                  <a:lnTo>
                    <a:pt x="683284" y="27805"/>
                  </a:lnTo>
                  <a:lnTo>
                    <a:pt x="768695" y="83416"/>
                  </a:lnTo>
                  <a:lnTo>
                    <a:pt x="854106" y="69513"/>
                  </a:lnTo>
                  <a:lnTo>
                    <a:pt x="939516" y="69513"/>
                  </a:lnTo>
                  <a:lnTo>
                    <a:pt x="1024927" y="13902"/>
                  </a:lnTo>
                  <a:lnTo>
                    <a:pt x="1110337" y="97318"/>
                  </a:lnTo>
                  <a:lnTo>
                    <a:pt x="1195748" y="139026"/>
                  </a:lnTo>
                  <a:lnTo>
                    <a:pt x="1281159" y="0"/>
                  </a:lnTo>
                  <a:lnTo>
                    <a:pt x="1366569" y="55610"/>
                  </a:lnTo>
                  <a:lnTo>
                    <a:pt x="1451980" y="83416"/>
                  </a:lnTo>
                  <a:lnTo>
                    <a:pt x="1537390" y="125124"/>
                  </a:lnTo>
                  <a:lnTo>
                    <a:pt x="1622801" y="139026"/>
                  </a:lnTo>
                  <a:lnTo>
                    <a:pt x="1708212" y="250248"/>
                  </a:lnTo>
                  <a:lnTo>
                    <a:pt x="1793622" y="152929"/>
                  </a:lnTo>
                  <a:lnTo>
                    <a:pt x="1879033" y="305858"/>
                  </a:lnTo>
                  <a:lnTo>
                    <a:pt x="1964443" y="194637"/>
                  </a:lnTo>
                  <a:lnTo>
                    <a:pt x="2049854" y="347566"/>
                  </a:lnTo>
                  <a:lnTo>
                    <a:pt x="2135265" y="305858"/>
                  </a:lnTo>
                </a:path>
              </a:pathLst>
            </a:custGeom>
            <a:ln w="27101" cap="flat">
              <a:solidFill>
                <a:srgbClr val="1CABE2">
                  <a:alpha val="100000"/>
                </a:srgbClr>
              </a:solidFill>
              <a:prstDash val="solid"/>
              <a:round/>
            </a:ln>
          </p:spPr>
          <p:txBody>
            <a:bodyPr/>
            <a:lstStyle/>
            <a:p/>
          </p:txBody>
        </p:sp>
        <p:sp>
          <p:nvSpPr>
            <p:cNvPr id="108" name="pt108"/>
            <p:cNvSpPr/>
            <p:nvPr/>
          </p:nvSpPr>
          <p:spPr>
            <a:xfrm>
              <a:off x="3832241"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917652"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03062"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88473"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173883"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259294"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344705" y="243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4430115"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515526"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600936" y="22693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4686347" y="22554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4771758" y="22554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4857168"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942579"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027989"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113400"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519881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284221"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369632" y="23110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5455042" y="232497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5540453"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625864"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11274"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96685" y="23805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882095" y="25335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967506"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tx134"/>
            <p:cNvSpPr/>
            <p:nvPr/>
          </p:nvSpPr>
          <p:spPr>
            <a:xfrm>
              <a:off x="3698362" y="23619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35" name="tx135"/>
            <p:cNvSpPr/>
            <p:nvPr/>
          </p:nvSpPr>
          <p:spPr>
            <a:xfrm>
              <a:off x="6018113" y="24175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36" name="tx136"/>
            <p:cNvSpPr/>
            <p:nvPr/>
          </p:nvSpPr>
          <p:spPr>
            <a:xfrm>
              <a:off x="5418832" y="22042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37" name="tx137"/>
            <p:cNvSpPr/>
            <p:nvPr/>
          </p:nvSpPr>
          <p:spPr>
            <a:xfrm>
              <a:off x="5845885" y="24104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38" name="pl138"/>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0292" y="4379208"/>
              <a:ext cx="2135265" cy="278053"/>
            </a:xfrm>
            <a:custGeom>
              <a:avLst/>
              <a:pathLst>
                <a:path w="2135265" h="278053">
                  <a:moveTo>
                    <a:pt x="0" y="236345"/>
                  </a:moveTo>
                  <a:lnTo>
                    <a:pt x="85410" y="236345"/>
                  </a:lnTo>
                  <a:lnTo>
                    <a:pt x="170821" y="236345"/>
                  </a:lnTo>
                  <a:lnTo>
                    <a:pt x="256231" y="236345"/>
                  </a:lnTo>
                  <a:lnTo>
                    <a:pt x="341642" y="236345"/>
                  </a:lnTo>
                  <a:lnTo>
                    <a:pt x="427053" y="236345"/>
                  </a:lnTo>
                  <a:lnTo>
                    <a:pt x="512463" y="236345"/>
                  </a:lnTo>
                  <a:lnTo>
                    <a:pt x="597874" y="139026"/>
                  </a:lnTo>
                  <a:lnTo>
                    <a:pt x="683284" y="69513"/>
                  </a:lnTo>
                  <a:lnTo>
                    <a:pt x="768695" y="125124"/>
                  </a:lnTo>
                  <a:lnTo>
                    <a:pt x="854106" y="139026"/>
                  </a:lnTo>
                  <a:lnTo>
                    <a:pt x="939516" y="0"/>
                  </a:lnTo>
                  <a:lnTo>
                    <a:pt x="1024927" y="13902"/>
                  </a:lnTo>
                  <a:lnTo>
                    <a:pt x="1110337" y="27805"/>
                  </a:lnTo>
                  <a:lnTo>
                    <a:pt x="1195748" y="152929"/>
                  </a:lnTo>
                  <a:lnTo>
                    <a:pt x="1281159" y="55610"/>
                  </a:lnTo>
                  <a:lnTo>
                    <a:pt x="1366569" y="111221"/>
                  </a:lnTo>
                  <a:lnTo>
                    <a:pt x="1451980" y="125124"/>
                  </a:lnTo>
                  <a:lnTo>
                    <a:pt x="1537390" y="180734"/>
                  </a:lnTo>
                  <a:lnTo>
                    <a:pt x="1622801" y="139026"/>
                  </a:lnTo>
                  <a:lnTo>
                    <a:pt x="1708212" y="264150"/>
                  </a:lnTo>
                  <a:lnTo>
                    <a:pt x="1793622" y="111221"/>
                  </a:lnTo>
                  <a:lnTo>
                    <a:pt x="1879033" y="278053"/>
                  </a:lnTo>
                  <a:lnTo>
                    <a:pt x="1964443" y="83416"/>
                  </a:lnTo>
                  <a:lnTo>
                    <a:pt x="2049854" y="208540"/>
                  </a:lnTo>
                  <a:lnTo>
                    <a:pt x="2135265" y="222442"/>
                  </a:lnTo>
                </a:path>
              </a:pathLst>
            </a:custGeom>
            <a:ln w="27101" cap="flat">
              <a:solidFill>
                <a:srgbClr val="1CABE2">
                  <a:alpha val="100000"/>
                </a:srgbClr>
              </a:solidFill>
              <a:prstDash val="solid"/>
              <a:round/>
            </a:ln>
          </p:spPr>
          <p:txBody>
            <a:bodyPr/>
            <a:lstStyle/>
            <a:p/>
          </p:txBody>
        </p:sp>
        <p:sp>
          <p:nvSpPr>
            <p:cNvPr id="158" name="pt158"/>
            <p:cNvSpPr/>
            <p:nvPr/>
          </p:nvSpPr>
          <p:spPr>
            <a:xfrm>
              <a:off x="3832241"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3917652"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03062"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88473"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173883"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259294"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344705" y="45975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4430115"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515526"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00936" y="4486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4686347"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771758"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857168"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942579"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027989"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113400" y="44167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4" name="pt174"/>
            <p:cNvSpPr/>
            <p:nvPr/>
          </p:nvSpPr>
          <p:spPr>
            <a:xfrm>
              <a:off x="5198811"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284221"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369632"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455042"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540453" y="46253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625864"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11274" y="4639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96685"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882095" y="45696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967506"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tx184"/>
            <p:cNvSpPr/>
            <p:nvPr/>
          </p:nvSpPr>
          <p:spPr>
            <a:xfrm>
              <a:off x="3698362" y="4524525"/>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85" name="tx185"/>
            <p:cNvSpPr/>
            <p:nvPr/>
          </p:nvSpPr>
          <p:spPr>
            <a:xfrm>
              <a:off x="6018113" y="45093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86" name="tx186"/>
            <p:cNvSpPr/>
            <p:nvPr/>
          </p:nvSpPr>
          <p:spPr>
            <a:xfrm>
              <a:off x="5418832" y="4377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87" name="tx187"/>
            <p:cNvSpPr/>
            <p:nvPr/>
          </p:nvSpPr>
          <p:spPr>
            <a:xfrm>
              <a:off x="5845885" y="444778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88" name="pl188"/>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644479" y="2273507"/>
              <a:ext cx="2135265" cy="514398"/>
            </a:xfrm>
            <a:custGeom>
              <a:avLst/>
              <a:pathLst>
                <a:path w="2135265" h="514398">
                  <a:moveTo>
                    <a:pt x="0" y="514398"/>
                  </a:moveTo>
                  <a:lnTo>
                    <a:pt x="85410" y="514398"/>
                  </a:lnTo>
                  <a:lnTo>
                    <a:pt x="170821" y="514398"/>
                  </a:lnTo>
                  <a:lnTo>
                    <a:pt x="256231" y="514398"/>
                  </a:lnTo>
                  <a:lnTo>
                    <a:pt x="341642" y="514398"/>
                  </a:lnTo>
                  <a:lnTo>
                    <a:pt x="427053" y="514398"/>
                  </a:lnTo>
                  <a:lnTo>
                    <a:pt x="512463" y="514398"/>
                  </a:lnTo>
                  <a:lnTo>
                    <a:pt x="597874" y="13902"/>
                  </a:lnTo>
                  <a:lnTo>
                    <a:pt x="683284" y="0"/>
                  </a:lnTo>
                  <a:lnTo>
                    <a:pt x="768695" y="83416"/>
                  </a:lnTo>
                  <a:lnTo>
                    <a:pt x="854106" y="208540"/>
                  </a:lnTo>
                  <a:lnTo>
                    <a:pt x="939516" y="97318"/>
                  </a:lnTo>
                  <a:lnTo>
                    <a:pt x="1024927" y="0"/>
                  </a:lnTo>
                  <a:lnTo>
                    <a:pt x="1110337" y="41708"/>
                  </a:lnTo>
                  <a:lnTo>
                    <a:pt x="1195748" y="166832"/>
                  </a:lnTo>
                  <a:lnTo>
                    <a:pt x="1281159" y="27805"/>
                  </a:lnTo>
                  <a:lnTo>
                    <a:pt x="1366569" y="97318"/>
                  </a:lnTo>
                  <a:lnTo>
                    <a:pt x="1451980" y="97318"/>
                  </a:lnTo>
                  <a:lnTo>
                    <a:pt x="1537390" y="166832"/>
                  </a:lnTo>
                  <a:lnTo>
                    <a:pt x="1622801" y="166832"/>
                  </a:lnTo>
                  <a:lnTo>
                    <a:pt x="1708212" y="264150"/>
                  </a:lnTo>
                  <a:lnTo>
                    <a:pt x="1793622" y="97318"/>
                  </a:lnTo>
                  <a:lnTo>
                    <a:pt x="1879033" y="305858"/>
                  </a:lnTo>
                  <a:lnTo>
                    <a:pt x="1964443" y="166832"/>
                  </a:lnTo>
                  <a:lnTo>
                    <a:pt x="2049854" y="291956"/>
                  </a:lnTo>
                  <a:lnTo>
                    <a:pt x="2135265" y="278053"/>
                  </a:lnTo>
                </a:path>
              </a:pathLst>
            </a:custGeom>
            <a:ln w="27101" cap="flat">
              <a:solidFill>
                <a:srgbClr val="1CABE2">
                  <a:alpha val="100000"/>
                </a:srgbClr>
              </a:solidFill>
              <a:prstDash val="solid"/>
              <a:round/>
            </a:ln>
          </p:spPr>
          <p:txBody>
            <a:bodyPr/>
            <a:lstStyle/>
            <a:p/>
          </p:txBody>
        </p:sp>
        <p:sp>
          <p:nvSpPr>
            <p:cNvPr id="208" name="pt208"/>
            <p:cNvSpPr/>
            <p:nvPr/>
          </p:nvSpPr>
          <p:spPr>
            <a:xfrm>
              <a:off x="6626428"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11839"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97249"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882660"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968071"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053481"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138892" y="27698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7224302"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309713"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95124" y="23388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7480534" y="24639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7565945" y="23527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7651355"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736766"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822177"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07587" y="2283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pt224"/>
            <p:cNvSpPr/>
            <p:nvPr/>
          </p:nvSpPr>
          <p:spPr>
            <a:xfrm>
              <a:off x="7992998"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078408"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4222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8249230" y="24222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8" name="pt228"/>
            <p:cNvSpPr/>
            <p:nvPr/>
          </p:nvSpPr>
          <p:spPr>
            <a:xfrm>
              <a:off x="8334640" y="25196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5335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6492549" y="2695925"/>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235" name="tx235"/>
            <p:cNvSpPr/>
            <p:nvPr/>
          </p:nvSpPr>
          <p:spPr>
            <a:xfrm>
              <a:off x="8812300" y="24592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36" name="tx236"/>
            <p:cNvSpPr/>
            <p:nvPr/>
          </p:nvSpPr>
          <p:spPr>
            <a:xfrm>
              <a:off x="8213020" y="22991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37" name="tx237"/>
            <p:cNvSpPr/>
            <p:nvPr/>
          </p:nvSpPr>
          <p:spPr>
            <a:xfrm>
              <a:off x="8640073" y="24243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38" name="pl23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6900711" y="4393111"/>
              <a:ext cx="1879033" cy="778549"/>
            </a:xfrm>
            <a:custGeom>
              <a:avLst/>
              <a:pathLst>
                <a:path w="1879033" h="778549">
                  <a:moveTo>
                    <a:pt x="0" y="778549"/>
                  </a:moveTo>
                  <a:lnTo>
                    <a:pt x="85410" y="597814"/>
                  </a:lnTo>
                  <a:lnTo>
                    <a:pt x="170821" y="403177"/>
                  </a:lnTo>
                  <a:lnTo>
                    <a:pt x="256231" y="222442"/>
                  </a:lnTo>
                  <a:lnTo>
                    <a:pt x="341642" y="83416"/>
                  </a:lnTo>
                  <a:lnTo>
                    <a:pt x="427053" y="13902"/>
                  </a:lnTo>
                  <a:lnTo>
                    <a:pt x="512463" y="55610"/>
                  </a:lnTo>
                  <a:lnTo>
                    <a:pt x="597874" y="139026"/>
                  </a:lnTo>
                  <a:lnTo>
                    <a:pt x="683284" y="0"/>
                  </a:lnTo>
                  <a:lnTo>
                    <a:pt x="768695" y="0"/>
                  </a:lnTo>
                  <a:lnTo>
                    <a:pt x="854106" y="27805"/>
                  </a:lnTo>
                  <a:lnTo>
                    <a:pt x="939516" y="152929"/>
                  </a:lnTo>
                  <a:lnTo>
                    <a:pt x="1024927" y="41708"/>
                  </a:lnTo>
                  <a:lnTo>
                    <a:pt x="1110337" y="97318"/>
                  </a:lnTo>
                  <a:lnTo>
                    <a:pt x="1195748" y="111221"/>
                  </a:lnTo>
                  <a:lnTo>
                    <a:pt x="1281159" y="166832"/>
                  </a:lnTo>
                  <a:lnTo>
                    <a:pt x="1366569" y="139026"/>
                  </a:lnTo>
                  <a:lnTo>
                    <a:pt x="1451980" y="264150"/>
                  </a:lnTo>
                  <a:lnTo>
                    <a:pt x="1537390" y="97318"/>
                  </a:lnTo>
                  <a:lnTo>
                    <a:pt x="1622801" y="278053"/>
                  </a:lnTo>
                  <a:lnTo>
                    <a:pt x="1708212" y="125124"/>
                  </a:lnTo>
                  <a:lnTo>
                    <a:pt x="1793622" y="208540"/>
                  </a:lnTo>
                  <a:lnTo>
                    <a:pt x="1879033" y="208540"/>
                  </a:lnTo>
                </a:path>
              </a:pathLst>
            </a:custGeom>
            <a:ln w="27101" cap="flat">
              <a:solidFill>
                <a:srgbClr val="1CABE2">
                  <a:alpha val="100000"/>
                </a:srgbClr>
              </a:solidFill>
              <a:prstDash val="solid"/>
              <a:round/>
            </a:ln>
          </p:spPr>
          <p:txBody>
            <a:bodyPr/>
            <a:lstStyle/>
            <a:p/>
          </p:txBody>
        </p:sp>
        <p:sp>
          <p:nvSpPr>
            <p:cNvPr id="258" name="pt258"/>
            <p:cNvSpPr/>
            <p:nvPr/>
          </p:nvSpPr>
          <p:spPr>
            <a:xfrm>
              <a:off x="6882660" y="51536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6968071" y="49728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053481" y="47782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138892" y="45975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7224302"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309713"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395124" y="44306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7480534"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565945"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651355"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736766"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822177" y="45279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907587"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992998"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078408"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163819" y="4541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4" name="pt274"/>
            <p:cNvSpPr/>
            <p:nvPr/>
          </p:nvSpPr>
          <p:spPr>
            <a:xfrm>
              <a:off x="8249230"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334640" y="4639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420051"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505461" y="46531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590872"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676283"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761693"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tx281"/>
            <p:cNvSpPr/>
            <p:nvPr/>
          </p:nvSpPr>
          <p:spPr>
            <a:xfrm>
              <a:off x="6748781" y="50793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282" name="tx282"/>
            <p:cNvSpPr/>
            <p:nvPr/>
          </p:nvSpPr>
          <p:spPr>
            <a:xfrm>
              <a:off x="8812300" y="45093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83" name="tx283"/>
            <p:cNvSpPr/>
            <p:nvPr/>
          </p:nvSpPr>
          <p:spPr>
            <a:xfrm>
              <a:off x="8213020" y="43909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84" name="tx284"/>
            <p:cNvSpPr/>
            <p:nvPr/>
          </p:nvSpPr>
          <p:spPr>
            <a:xfrm>
              <a:off x="8640073" y="44604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85" name="tx285"/>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6" name="tx286"/>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7" name="tx287"/>
            <p:cNvSpPr/>
            <p:nvPr/>
          </p:nvSpPr>
          <p:spPr>
            <a:xfrm>
              <a:off x="7603435" y="362701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88" name="tx28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9" name="tx28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0" name="tx29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1" name="tx29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2" name="tx29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3" name="tx29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4" name="tx29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5" name="tx29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6" name="tx29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7" name="tx29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8" name="tx29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9" name="tx29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0" name="tx30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1" name="tx30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2" name="tx30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3" name="tx30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4" name="tx30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5" name="tx305"/>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6" name="tx306"/>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7" name="tx307"/>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8" name="tx308"/>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9" name="tx309"/>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0" name="tx310"/>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1" name="tx311"/>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2" name="tx312"/>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3" name="tx313"/>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4" name="tx314"/>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5" name="tx315"/>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6" name="tx316"/>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7" name="tx317"/>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8" name="tx318"/>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9" name="tx319"/>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0" name="tx320"/>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1" name="tx321"/>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2" name="tx322"/>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3" name="tx323"/>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4" name="tx324"/>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25" name="pt32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7" name="tx32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8" name="tx32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9" name="tx329"/>
            <p:cNvSpPr/>
            <p:nvPr/>
          </p:nvSpPr>
          <p:spPr>
            <a:xfrm>
              <a:off x="2206093" y="1332675"/>
              <a:ext cx="542366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Gabon, 2000-2025</a:t>
              </a:r>
            </a:p>
          </p:txBody>
        </p:sp>
        <p:sp>
          <p:nvSpPr>
            <p:cNvPr id="330" name="tx330"/>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31" name="tx331"/>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3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MCV1 et le YFV affichaient la couverture la plus faible (56 %), suivis par l’IPV1 (61 %).
Par rapport à 2019, la couverture vaccinale de six vaccins a diminué (BCG, DTP1, DTP3, IPV1, MCV1 et YFV).
Par rapport à 2024, la couverture vaccinale de trois vaccins a augmenté (BCG, DTP1 et DTP3), celle de deux vaccins est restée stable (IPV1 et YFV) et celle d’un vaccin a diminué (MCV1).</a:t>
            </a:r>
          </a:p>
        </p:txBody>
      </p:sp>
      <p:sp>
        <p:nvSpPr>
          <p:cNvPr id="3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Gabon a enregistré son taux de couverture le plus faible pour le vaccin contre la rougeole (MCV1) et celui contre la fièvre jaune (YFV) (56 %), tandis que la plupart des autres vaccins de routine se situaient entre 61 et 81 % ; six antigènes ont connu une baisse depuis 2019, et trois antigènes ont connu une hausse depuis 2024.</a:t>
            </a:r>
          </a:p>
        </p:txBody>
      </p:sp>
      <p:grpSp xmlns:pic="http://schemas.openxmlformats.org/drawingml/2006/picture">
        <p:nvGrpSpPr>
          <p:cNvPr id="334" name=""/>
          <p:cNvGrpSpPr/>
          <p:nvPr/>
        </p:nvGrpSpPr>
        <p:grpSpPr>
          <a:xfrm>
            <a:off x="292608" y="1097280"/>
            <a:ext cx="8595360" cy="28575"/>
            <a:chOff x="292608" y="1097280"/>
            <a:chExt cx="8595360" cy="28575"/>
          </a:xfrm>
        </p:grpSpPr>
        <p:sp>
          <p:nvSpPr>
            <p:cNvPr id="3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737442"/>
              <a:ext cx="6518190" cy="1755635"/>
            </a:xfrm>
            <a:custGeom>
              <a:avLst/>
              <a:pathLst>
                <a:path w="6518190" h="1755635">
                  <a:moveTo>
                    <a:pt x="0" y="1755635"/>
                  </a:moveTo>
                  <a:lnTo>
                    <a:pt x="260727" y="1755635"/>
                  </a:lnTo>
                  <a:lnTo>
                    <a:pt x="521455" y="1755635"/>
                  </a:lnTo>
                  <a:lnTo>
                    <a:pt x="782182" y="1755635"/>
                  </a:lnTo>
                  <a:lnTo>
                    <a:pt x="1042910" y="1755635"/>
                  </a:lnTo>
                  <a:lnTo>
                    <a:pt x="1303638" y="1755635"/>
                  </a:lnTo>
                  <a:lnTo>
                    <a:pt x="1564365" y="1755635"/>
                  </a:lnTo>
                  <a:lnTo>
                    <a:pt x="1825093" y="47449"/>
                  </a:lnTo>
                  <a:lnTo>
                    <a:pt x="2085820" y="0"/>
                  </a:lnTo>
                  <a:lnTo>
                    <a:pt x="2346548" y="284697"/>
                  </a:lnTo>
                  <a:lnTo>
                    <a:pt x="2607276" y="711744"/>
                  </a:lnTo>
                  <a:lnTo>
                    <a:pt x="2868003" y="332147"/>
                  </a:lnTo>
                  <a:lnTo>
                    <a:pt x="3128731" y="0"/>
                  </a:lnTo>
                  <a:lnTo>
                    <a:pt x="3389458" y="142348"/>
                  </a:lnTo>
                  <a:lnTo>
                    <a:pt x="3650186" y="569395"/>
                  </a:lnTo>
                  <a:lnTo>
                    <a:pt x="3910914" y="94899"/>
                  </a:lnTo>
                  <a:lnTo>
                    <a:pt x="4171641" y="332147"/>
                  </a:lnTo>
                  <a:lnTo>
                    <a:pt x="4432369" y="332147"/>
                  </a:lnTo>
                  <a:lnTo>
                    <a:pt x="4693096" y="569395"/>
                  </a:lnTo>
                  <a:lnTo>
                    <a:pt x="4953824" y="569395"/>
                  </a:lnTo>
                  <a:lnTo>
                    <a:pt x="5214552" y="901542"/>
                  </a:lnTo>
                  <a:lnTo>
                    <a:pt x="5475279" y="332147"/>
                  </a:lnTo>
                  <a:lnTo>
                    <a:pt x="5736007" y="1043891"/>
                  </a:lnTo>
                  <a:lnTo>
                    <a:pt x="5996734" y="569395"/>
                  </a:lnTo>
                  <a:lnTo>
                    <a:pt x="6257462" y="996441"/>
                  </a:lnTo>
                  <a:lnTo>
                    <a:pt x="6518190" y="948992"/>
                  </a:lnTo>
                </a:path>
              </a:pathLst>
            </a:custGeom>
            <a:ln w="27101" cap="flat">
              <a:solidFill>
                <a:srgbClr val="1C86EE">
                  <a:alpha val="100000"/>
                </a:srgbClr>
              </a:solidFill>
              <a:prstDash val="solid"/>
              <a:round/>
            </a:ln>
          </p:spPr>
          <p:txBody>
            <a:bodyPr/>
            <a:lstStyle/>
            <a:p/>
          </p:txBody>
        </p:sp>
        <p:sp>
          <p:nvSpPr>
            <p:cNvPr id="39" name="pl39"/>
            <p:cNvSpPr/>
            <p:nvPr/>
          </p:nvSpPr>
          <p:spPr>
            <a:xfrm>
              <a:off x="2438893" y="1737442"/>
              <a:ext cx="5214552" cy="2562279"/>
            </a:xfrm>
            <a:custGeom>
              <a:avLst/>
              <a:pathLst>
                <a:path w="5214552" h="2562279">
                  <a:moveTo>
                    <a:pt x="0" y="2562279"/>
                  </a:moveTo>
                  <a:lnTo>
                    <a:pt x="260727" y="1423488"/>
                  </a:lnTo>
                  <a:lnTo>
                    <a:pt x="521455" y="332147"/>
                  </a:lnTo>
                  <a:lnTo>
                    <a:pt x="782182" y="0"/>
                  </a:lnTo>
                  <a:lnTo>
                    <a:pt x="1042910" y="142348"/>
                  </a:lnTo>
                  <a:lnTo>
                    <a:pt x="1303638" y="711744"/>
                  </a:lnTo>
                  <a:lnTo>
                    <a:pt x="1564365" y="332147"/>
                  </a:lnTo>
                  <a:lnTo>
                    <a:pt x="1825093" y="0"/>
                  </a:lnTo>
                  <a:lnTo>
                    <a:pt x="2085820" y="142348"/>
                  </a:lnTo>
                  <a:lnTo>
                    <a:pt x="2346548" y="569395"/>
                  </a:lnTo>
                  <a:lnTo>
                    <a:pt x="2607276" y="94899"/>
                  </a:lnTo>
                  <a:lnTo>
                    <a:pt x="2868003" y="332147"/>
                  </a:lnTo>
                  <a:lnTo>
                    <a:pt x="3128731" y="332147"/>
                  </a:lnTo>
                  <a:lnTo>
                    <a:pt x="3389458" y="569395"/>
                  </a:lnTo>
                  <a:lnTo>
                    <a:pt x="3650186" y="569395"/>
                  </a:lnTo>
                  <a:lnTo>
                    <a:pt x="3910914" y="901542"/>
                  </a:lnTo>
                  <a:lnTo>
                    <a:pt x="4171641" y="332147"/>
                  </a:lnTo>
                  <a:lnTo>
                    <a:pt x="4432369" y="1043891"/>
                  </a:lnTo>
                  <a:lnTo>
                    <a:pt x="4693096" y="569395"/>
                  </a:lnTo>
                  <a:lnTo>
                    <a:pt x="4953824" y="996441"/>
                  </a:lnTo>
                  <a:lnTo>
                    <a:pt x="5214552" y="948992"/>
                  </a:lnTo>
                </a:path>
              </a:pathLst>
            </a:custGeom>
            <a:ln w="27101" cap="flat">
              <a:solidFill>
                <a:srgbClr val="80BD41">
                  <a:alpha val="100000"/>
                </a:srgbClr>
              </a:solidFill>
              <a:prstDash val="solid"/>
              <a:round/>
            </a:ln>
          </p:spPr>
          <p:txBody>
            <a:bodyPr/>
            <a:lstStyle/>
            <a:p/>
          </p:txBody>
        </p:sp>
        <p:sp>
          <p:nvSpPr>
            <p:cNvPr id="40" name="pl40"/>
            <p:cNvSpPr/>
            <p:nvPr/>
          </p:nvSpPr>
          <p:spPr>
            <a:xfrm>
              <a:off x="3742531" y="1737442"/>
              <a:ext cx="3910914" cy="1043891"/>
            </a:xfrm>
            <a:custGeom>
              <a:avLst/>
              <a:pathLst>
                <a:path w="3910914" h="1043891">
                  <a:moveTo>
                    <a:pt x="0" y="711744"/>
                  </a:moveTo>
                  <a:lnTo>
                    <a:pt x="260727" y="332147"/>
                  </a:lnTo>
                  <a:lnTo>
                    <a:pt x="521455" y="0"/>
                  </a:lnTo>
                  <a:lnTo>
                    <a:pt x="782182" y="142348"/>
                  </a:lnTo>
                  <a:lnTo>
                    <a:pt x="1042910" y="569395"/>
                  </a:lnTo>
                  <a:lnTo>
                    <a:pt x="1303638" y="94899"/>
                  </a:lnTo>
                  <a:lnTo>
                    <a:pt x="1564365" y="332147"/>
                  </a:lnTo>
                  <a:lnTo>
                    <a:pt x="1825093" y="332147"/>
                  </a:lnTo>
                  <a:lnTo>
                    <a:pt x="2085820" y="569395"/>
                  </a:lnTo>
                  <a:lnTo>
                    <a:pt x="2346548" y="569395"/>
                  </a:lnTo>
                  <a:lnTo>
                    <a:pt x="2607276" y="901542"/>
                  </a:lnTo>
                  <a:lnTo>
                    <a:pt x="2868003" y="332147"/>
                  </a:lnTo>
                  <a:lnTo>
                    <a:pt x="3128731" y="1043891"/>
                  </a:lnTo>
                  <a:lnTo>
                    <a:pt x="3389458" y="569395"/>
                  </a:lnTo>
                  <a:lnTo>
                    <a:pt x="3650186" y="996441"/>
                  </a:lnTo>
                  <a:lnTo>
                    <a:pt x="3910914" y="948992"/>
                  </a:lnTo>
                </a:path>
              </a:pathLst>
            </a:custGeom>
            <a:ln w="27101" cap="flat">
              <a:solidFill>
                <a:srgbClr val="EE00EE">
                  <a:alpha val="100000"/>
                </a:srgbClr>
              </a:solidFill>
              <a:prstDash val="solid"/>
              <a:round/>
            </a:ln>
          </p:spPr>
          <p:txBody>
            <a:bodyPr/>
            <a:lstStyle/>
            <a:p/>
          </p:txBody>
        </p:sp>
        <p:sp>
          <p:nvSpPr>
            <p:cNvPr id="41" name="pl41"/>
            <p:cNvSpPr/>
            <p:nvPr/>
          </p:nvSpPr>
          <p:spPr>
            <a:xfrm>
              <a:off x="5306897" y="2069589"/>
              <a:ext cx="2346548" cy="711744"/>
            </a:xfrm>
            <a:custGeom>
              <a:avLst/>
              <a:pathLst>
                <a:path w="2346548" h="711744">
                  <a:moveTo>
                    <a:pt x="0" y="47449"/>
                  </a:moveTo>
                  <a:lnTo>
                    <a:pt x="260727" y="0"/>
                  </a:lnTo>
                  <a:lnTo>
                    <a:pt x="521455" y="237248"/>
                  </a:lnTo>
                  <a:lnTo>
                    <a:pt x="782182" y="237248"/>
                  </a:lnTo>
                  <a:lnTo>
                    <a:pt x="1042910" y="569395"/>
                  </a:lnTo>
                  <a:lnTo>
                    <a:pt x="1303638" y="47449"/>
                  </a:lnTo>
                  <a:lnTo>
                    <a:pt x="1564365" y="711744"/>
                  </a:lnTo>
                  <a:lnTo>
                    <a:pt x="1825093" y="521945"/>
                  </a:lnTo>
                  <a:lnTo>
                    <a:pt x="2085820" y="664294"/>
                  </a:lnTo>
                  <a:lnTo>
                    <a:pt x="2346548" y="664294"/>
                  </a:lnTo>
                </a:path>
              </a:pathLst>
            </a:custGeom>
            <a:ln w="27101" cap="flat">
              <a:solidFill>
                <a:srgbClr val="6A3D9A">
                  <a:alpha val="100000"/>
                </a:srgbClr>
              </a:solidFill>
              <a:prstDash val="solid"/>
              <a:round/>
            </a:ln>
          </p:spPr>
          <p:txBody>
            <a:bodyPr/>
            <a:lstStyle/>
            <a:p/>
          </p:txBody>
        </p:sp>
        <p:sp>
          <p:nvSpPr>
            <p:cNvPr id="42" name="pl42"/>
            <p:cNvSpPr/>
            <p:nvPr/>
          </p:nvSpPr>
          <p:spPr>
            <a:xfrm>
              <a:off x="1135255" y="2211938"/>
              <a:ext cx="6518190" cy="948992"/>
            </a:xfrm>
            <a:custGeom>
              <a:avLst/>
              <a:pathLst>
                <a:path w="6518190" h="948992">
                  <a:moveTo>
                    <a:pt x="0" y="806643"/>
                  </a:moveTo>
                  <a:lnTo>
                    <a:pt x="260727" y="806643"/>
                  </a:lnTo>
                  <a:lnTo>
                    <a:pt x="521455" y="806643"/>
                  </a:lnTo>
                  <a:lnTo>
                    <a:pt x="782182" y="806643"/>
                  </a:lnTo>
                  <a:lnTo>
                    <a:pt x="1042910" y="806643"/>
                  </a:lnTo>
                  <a:lnTo>
                    <a:pt x="1303638" y="806643"/>
                  </a:lnTo>
                  <a:lnTo>
                    <a:pt x="1564365" y="806643"/>
                  </a:lnTo>
                  <a:lnTo>
                    <a:pt x="1825093" y="474496"/>
                  </a:lnTo>
                  <a:lnTo>
                    <a:pt x="2085820" y="237248"/>
                  </a:lnTo>
                  <a:lnTo>
                    <a:pt x="2346548" y="427046"/>
                  </a:lnTo>
                  <a:lnTo>
                    <a:pt x="2607276" y="474496"/>
                  </a:lnTo>
                  <a:lnTo>
                    <a:pt x="2868003" y="0"/>
                  </a:lnTo>
                  <a:lnTo>
                    <a:pt x="3128731" y="47449"/>
                  </a:lnTo>
                  <a:lnTo>
                    <a:pt x="3389458" y="94899"/>
                  </a:lnTo>
                  <a:lnTo>
                    <a:pt x="3650186" y="521945"/>
                  </a:lnTo>
                  <a:lnTo>
                    <a:pt x="3910914" y="189798"/>
                  </a:lnTo>
                  <a:lnTo>
                    <a:pt x="4171641" y="379596"/>
                  </a:lnTo>
                  <a:lnTo>
                    <a:pt x="4432369" y="427046"/>
                  </a:lnTo>
                  <a:lnTo>
                    <a:pt x="4693096" y="616844"/>
                  </a:lnTo>
                  <a:lnTo>
                    <a:pt x="4953824" y="474496"/>
                  </a:lnTo>
                  <a:lnTo>
                    <a:pt x="5214552" y="901542"/>
                  </a:lnTo>
                  <a:lnTo>
                    <a:pt x="5475279" y="379596"/>
                  </a:lnTo>
                  <a:lnTo>
                    <a:pt x="5736007" y="948992"/>
                  </a:lnTo>
                  <a:lnTo>
                    <a:pt x="5996734" y="284697"/>
                  </a:lnTo>
                  <a:lnTo>
                    <a:pt x="6257462" y="711744"/>
                  </a:lnTo>
                  <a:lnTo>
                    <a:pt x="6518190" y="759193"/>
                  </a:lnTo>
                </a:path>
              </a:pathLst>
            </a:custGeom>
            <a:ln w="27101" cap="flat">
              <a:solidFill>
                <a:srgbClr val="E31A1C">
                  <a:alpha val="100000"/>
                </a:srgbClr>
              </a:solidFill>
              <a:prstDash val="solid"/>
              <a:round/>
            </a:ln>
          </p:spPr>
          <p:txBody>
            <a:bodyPr/>
            <a:lstStyle/>
            <a:p/>
          </p:txBody>
        </p:sp>
        <p:sp>
          <p:nvSpPr>
            <p:cNvPr id="43" name="pl43"/>
            <p:cNvSpPr/>
            <p:nvPr/>
          </p:nvSpPr>
          <p:spPr>
            <a:xfrm>
              <a:off x="7666406" y="2238133"/>
              <a:ext cx="716539" cy="440336"/>
            </a:xfrm>
            <a:custGeom>
              <a:avLst/>
              <a:pathLst>
                <a:path w="716539" h="440336">
                  <a:moveTo>
                    <a:pt x="716539" y="0"/>
                  </a:moveTo>
                  <a:lnTo>
                    <a:pt x="0" y="440336"/>
                  </a:lnTo>
                </a:path>
              </a:pathLst>
            </a:custGeom>
          </p:spPr>
          <p:txBody>
            <a:bodyPr/>
            <a:lstStyle/>
            <a:p/>
          </p:txBody>
        </p:sp>
        <p:sp>
          <p:nvSpPr>
            <p:cNvPr id="44" name="pl44"/>
            <p:cNvSpPr/>
            <p:nvPr/>
          </p:nvSpPr>
          <p:spPr>
            <a:xfrm>
              <a:off x="7670040" y="2499403"/>
              <a:ext cx="658543" cy="182434"/>
            </a:xfrm>
            <a:custGeom>
              <a:avLst/>
              <a:pathLst>
                <a:path w="658543" h="182434">
                  <a:moveTo>
                    <a:pt x="658543" y="0"/>
                  </a:moveTo>
                  <a:lnTo>
                    <a:pt x="0" y="182434"/>
                  </a:lnTo>
                </a:path>
              </a:pathLst>
            </a:custGeom>
          </p:spPr>
          <p:txBody>
            <a:bodyPr/>
            <a:lstStyle/>
            <a:p/>
          </p:txBody>
        </p:sp>
        <p:sp>
          <p:nvSpPr>
            <p:cNvPr id="45" name="pl45"/>
            <p:cNvSpPr/>
            <p:nvPr/>
          </p:nvSpPr>
          <p:spPr>
            <a:xfrm>
              <a:off x="7671417" y="2687981"/>
              <a:ext cx="765677" cy="65875"/>
            </a:xfrm>
            <a:custGeom>
              <a:avLst/>
              <a:pathLst>
                <a:path w="765677" h="65875">
                  <a:moveTo>
                    <a:pt x="765677" y="65875"/>
                  </a:moveTo>
                  <a:lnTo>
                    <a:pt x="0" y="0"/>
                  </a:lnTo>
                </a:path>
              </a:pathLst>
            </a:custGeom>
          </p:spPr>
          <p:txBody>
            <a:bodyPr/>
            <a:lstStyle/>
            <a:p/>
          </p:txBody>
        </p:sp>
        <p:sp>
          <p:nvSpPr>
            <p:cNvPr id="46" name="pl46"/>
            <p:cNvSpPr/>
            <p:nvPr/>
          </p:nvSpPr>
          <p:spPr>
            <a:xfrm>
              <a:off x="7669207" y="2739519"/>
              <a:ext cx="755818" cy="270193"/>
            </a:xfrm>
            <a:custGeom>
              <a:avLst/>
              <a:pathLst>
                <a:path w="755818" h="270193">
                  <a:moveTo>
                    <a:pt x="755818" y="270193"/>
                  </a:moveTo>
                  <a:lnTo>
                    <a:pt x="0" y="0"/>
                  </a:lnTo>
                </a:path>
              </a:pathLst>
            </a:custGeom>
          </p:spPr>
          <p:txBody>
            <a:bodyPr/>
            <a:lstStyle/>
            <a:p/>
          </p:txBody>
        </p:sp>
        <p:sp>
          <p:nvSpPr>
            <p:cNvPr id="47" name="pl47"/>
            <p:cNvSpPr/>
            <p:nvPr/>
          </p:nvSpPr>
          <p:spPr>
            <a:xfrm>
              <a:off x="7668452" y="2977528"/>
              <a:ext cx="690409" cy="294251"/>
            </a:xfrm>
            <a:custGeom>
              <a:avLst/>
              <a:pathLst>
                <a:path w="690409" h="294251">
                  <a:moveTo>
                    <a:pt x="690409" y="294251"/>
                  </a:moveTo>
                  <a:lnTo>
                    <a:pt x="0" y="0"/>
                  </a:lnTo>
                </a:path>
              </a:pathLst>
            </a:custGeom>
          </p:spPr>
          <p:txBody>
            <a:bodyPr/>
            <a:lstStyle/>
            <a:p/>
          </p:txBody>
        </p:sp>
        <p:sp>
          <p:nvSpPr>
            <p:cNvPr id="48" name="pg48"/>
            <p:cNvSpPr/>
            <p:nvPr/>
          </p:nvSpPr>
          <p:spPr>
            <a:xfrm>
              <a:off x="8314365" y="21462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49" name="tx49"/>
            <p:cNvSpPr/>
            <p:nvPr/>
          </p:nvSpPr>
          <p:spPr>
            <a:xfrm>
              <a:off x="8337225" y="21877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62%</a:t>
              </a:r>
            </a:p>
          </p:txBody>
        </p:sp>
        <p:sp>
          <p:nvSpPr>
            <p:cNvPr id="50" name="pg50"/>
            <p:cNvSpPr/>
            <p:nvPr/>
          </p:nvSpPr>
          <p:spPr>
            <a:xfrm>
              <a:off x="8260004" y="240978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1" name="tx51"/>
            <p:cNvSpPr/>
            <p:nvPr/>
          </p:nvSpPr>
          <p:spPr>
            <a:xfrm>
              <a:off x="8282864" y="243263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62%</a:t>
              </a:r>
            </a:p>
          </p:txBody>
        </p:sp>
        <p:sp>
          <p:nvSpPr>
            <p:cNvPr id="52" name="pg52"/>
            <p:cNvSpPr/>
            <p:nvPr/>
          </p:nvSpPr>
          <p:spPr>
            <a:xfrm>
              <a:off x="8368515" y="266998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3" name="tx53"/>
            <p:cNvSpPr/>
            <p:nvPr/>
          </p:nvSpPr>
          <p:spPr>
            <a:xfrm>
              <a:off x="8391375" y="271151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62%</a:t>
              </a:r>
            </a:p>
          </p:txBody>
        </p:sp>
        <p:sp>
          <p:nvSpPr>
            <p:cNvPr id="54" name="pg54"/>
            <p:cNvSpPr/>
            <p:nvPr/>
          </p:nvSpPr>
          <p:spPr>
            <a:xfrm>
              <a:off x="8356446" y="293082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5" name="tx55"/>
            <p:cNvSpPr/>
            <p:nvPr/>
          </p:nvSpPr>
          <p:spPr>
            <a:xfrm>
              <a:off x="8379306" y="297236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61%</a:t>
              </a:r>
            </a:p>
          </p:txBody>
        </p:sp>
        <p:sp>
          <p:nvSpPr>
            <p:cNvPr id="56" name="pg56"/>
            <p:cNvSpPr/>
            <p:nvPr/>
          </p:nvSpPr>
          <p:spPr>
            <a:xfrm>
              <a:off x="8290281" y="319405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7" name="tx57"/>
            <p:cNvSpPr/>
            <p:nvPr/>
          </p:nvSpPr>
          <p:spPr>
            <a:xfrm>
              <a:off x="8313141" y="323559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56%</a:t>
              </a:r>
            </a:p>
          </p:txBody>
        </p:sp>
        <p:sp>
          <p:nvSpPr>
            <p:cNvPr id="58" name="pl5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59" name="rc5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0" name="tx6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 name="tx6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2" name="tx6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 name="tx6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4" name="tx6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 name="tx6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6" name="tx6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 name="tx6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8" name="tx6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0" name="tx7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 name="tx7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2" name="tx7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3" name="tx7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4" name="tx7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5" name="tx7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6" name="tx7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7" name="tx7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8" name="tx7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9" name="tx7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0" name="tx8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1" name="tx8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2" name="tx82"/>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83" name="tx83"/>
            <p:cNvSpPr/>
            <p:nvPr/>
          </p:nvSpPr>
          <p:spPr>
            <a:xfrm>
              <a:off x="3382466" y="401416"/>
              <a:ext cx="30666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Gabon, 2000-2025</a:t>
              </a:r>
            </a:p>
          </p:txBody>
        </p:sp>
        <p:sp>
          <p:nvSpPr>
            <p:cNvPr id="84" name="tx84"/>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5" name="tx85"/>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cinq vaccins (série complète).
En 2025, le MCV1 affichait la couverture la plus faible de tous les vaccins (56 %), suivi de l'IPV1 (61 %).
La couverture vaccinale de cinq vaccins a diminué (DTP3, HEPB3, HIB3, IPV1 et MCV1) par rapport à leur couverture respective en 2019.
La couverture vaccinale de trois vaccins a augmenté (DTP3, HEPB3 et HIB3), celle d’un vaccin est restée inchangée (IPV1) et celle d’un vaccin a diminué (MCV1) par rapport à leur couverture respective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458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3819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8180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2541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6902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1263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5624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9985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1053" y="998557"/>
              <a:ext cx="799886" cy="0"/>
            </a:xfrm>
            <a:custGeom>
              <a:avLst/>
              <a:pathLst>
                <a:path w="799886" h="0">
                  <a:moveTo>
                    <a:pt x="0" y="0"/>
                  </a:moveTo>
                  <a:lnTo>
                    <a:pt x="72716" y="0"/>
                  </a:lnTo>
                  <a:lnTo>
                    <a:pt x="218150" y="0"/>
                  </a:lnTo>
                  <a:lnTo>
                    <a:pt x="290867" y="0"/>
                  </a:lnTo>
                  <a:lnTo>
                    <a:pt x="363584" y="0"/>
                  </a:lnTo>
                  <a:lnTo>
                    <a:pt x="436301" y="0"/>
                  </a:lnTo>
                  <a:lnTo>
                    <a:pt x="799886" y="0"/>
                  </a:lnTo>
                </a:path>
              </a:pathLst>
            </a:custGeom>
            <a:ln w="116535" cap="flat">
              <a:solidFill>
                <a:srgbClr val="E8E8E8">
                  <a:alpha val="100000"/>
                </a:srgbClr>
              </a:solidFill>
              <a:prstDash val="solid"/>
              <a:round/>
            </a:ln>
          </p:spPr>
          <p:txBody>
            <a:bodyPr/>
            <a:lstStyle/>
            <a:p/>
          </p:txBody>
        </p:sp>
        <p:sp>
          <p:nvSpPr>
            <p:cNvPr id="18" name="pl18"/>
            <p:cNvSpPr/>
            <p:nvPr/>
          </p:nvSpPr>
          <p:spPr>
            <a:xfrm>
              <a:off x="5947581" y="1562457"/>
              <a:ext cx="1090754" cy="0"/>
            </a:xfrm>
            <a:custGeom>
              <a:avLst/>
              <a:pathLst>
                <a:path w="1090754" h="0">
                  <a:moveTo>
                    <a:pt x="0" y="0"/>
                  </a:moveTo>
                  <a:lnTo>
                    <a:pt x="218150" y="0"/>
                  </a:lnTo>
                  <a:lnTo>
                    <a:pt x="218150" y="0"/>
                  </a:lnTo>
                  <a:lnTo>
                    <a:pt x="509018" y="0"/>
                  </a:lnTo>
                  <a:lnTo>
                    <a:pt x="799886" y="0"/>
                  </a:lnTo>
                  <a:lnTo>
                    <a:pt x="1018037" y="0"/>
                  </a:lnTo>
                  <a:lnTo>
                    <a:pt x="1090754" y="0"/>
                  </a:lnTo>
                </a:path>
              </a:pathLst>
            </a:custGeom>
            <a:ln w="116535" cap="flat">
              <a:solidFill>
                <a:srgbClr val="E8E8E8">
                  <a:alpha val="100000"/>
                </a:srgbClr>
              </a:solidFill>
              <a:prstDash val="solid"/>
              <a:round/>
            </a:ln>
          </p:spPr>
          <p:txBody>
            <a:bodyPr/>
            <a:lstStyle/>
            <a:p/>
          </p:txBody>
        </p:sp>
        <p:sp>
          <p:nvSpPr>
            <p:cNvPr id="19" name="pl19"/>
            <p:cNvSpPr/>
            <p:nvPr/>
          </p:nvSpPr>
          <p:spPr>
            <a:xfrm>
              <a:off x="5802148" y="2126357"/>
              <a:ext cx="1090754" cy="0"/>
            </a:xfrm>
            <a:custGeom>
              <a:avLst/>
              <a:pathLst>
                <a:path w="1090754" h="0">
                  <a:moveTo>
                    <a:pt x="0" y="0"/>
                  </a:moveTo>
                  <a:lnTo>
                    <a:pt x="72716" y="0"/>
                  </a:lnTo>
                  <a:lnTo>
                    <a:pt x="145433" y="0"/>
                  </a:lnTo>
                  <a:lnTo>
                    <a:pt x="218150" y="0"/>
                  </a:lnTo>
                  <a:lnTo>
                    <a:pt x="727169" y="0"/>
                  </a:lnTo>
                  <a:lnTo>
                    <a:pt x="727169" y="0"/>
                  </a:lnTo>
                  <a:lnTo>
                    <a:pt x="1090754" y="0"/>
                  </a:lnTo>
                </a:path>
              </a:pathLst>
            </a:custGeom>
            <a:ln w="116535" cap="flat">
              <a:solidFill>
                <a:srgbClr val="E8E8E8">
                  <a:alpha val="100000"/>
                </a:srgbClr>
              </a:solidFill>
              <a:prstDash val="solid"/>
              <a:round/>
            </a:ln>
          </p:spPr>
          <p:txBody>
            <a:bodyPr/>
            <a:lstStyle/>
            <a:p/>
          </p:txBody>
        </p:sp>
        <p:sp>
          <p:nvSpPr>
            <p:cNvPr id="20" name="pl20"/>
            <p:cNvSpPr/>
            <p:nvPr/>
          </p:nvSpPr>
          <p:spPr>
            <a:xfrm>
              <a:off x="5802148" y="2690257"/>
              <a:ext cx="1090754" cy="0"/>
            </a:xfrm>
            <a:custGeom>
              <a:avLst/>
              <a:pathLst>
                <a:path w="1090754" h="0">
                  <a:moveTo>
                    <a:pt x="0" y="0"/>
                  </a:moveTo>
                  <a:lnTo>
                    <a:pt x="72716" y="0"/>
                  </a:lnTo>
                  <a:lnTo>
                    <a:pt x="145433" y="0"/>
                  </a:lnTo>
                  <a:lnTo>
                    <a:pt x="218150" y="0"/>
                  </a:lnTo>
                  <a:lnTo>
                    <a:pt x="727169" y="0"/>
                  </a:lnTo>
                  <a:lnTo>
                    <a:pt x="727169" y="0"/>
                  </a:lnTo>
                  <a:lnTo>
                    <a:pt x="1090754" y="0"/>
                  </a:lnTo>
                </a:path>
              </a:pathLst>
            </a:custGeom>
            <a:ln w="116535" cap="flat">
              <a:solidFill>
                <a:srgbClr val="E8E8E8">
                  <a:alpha val="100000"/>
                </a:srgbClr>
              </a:solidFill>
              <a:prstDash val="solid"/>
              <a:round/>
            </a:ln>
          </p:spPr>
          <p:txBody>
            <a:bodyPr/>
            <a:lstStyle/>
            <a:p/>
          </p:txBody>
        </p:sp>
        <p:sp>
          <p:nvSpPr>
            <p:cNvPr id="21" name="pl21"/>
            <p:cNvSpPr/>
            <p:nvPr/>
          </p:nvSpPr>
          <p:spPr>
            <a:xfrm>
              <a:off x="5802148" y="3254156"/>
              <a:ext cx="1090754" cy="0"/>
            </a:xfrm>
            <a:custGeom>
              <a:avLst/>
              <a:pathLst>
                <a:path w="1090754" h="0">
                  <a:moveTo>
                    <a:pt x="0" y="0"/>
                  </a:moveTo>
                  <a:lnTo>
                    <a:pt x="72716" y="0"/>
                  </a:lnTo>
                  <a:lnTo>
                    <a:pt x="145433" y="0"/>
                  </a:lnTo>
                  <a:lnTo>
                    <a:pt x="218150" y="0"/>
                  </a:lnTo>
                  <a:lnTo>
                    <a:pt x="727169" y="0"/>
                  </a:lnTo>
                  <a:lnTo>
                    <a:pt x="727169" y="0"/>
                  </a:lnTo>
                  <a:lnTo>
                    <a:pt x="1090754" y="0"/>
                  </a:lnTo>
                </a:path>
              </a:pathLst>
            </a:custGeom>
            <a:ln w="116535" cap="flat">
              <a:solidFill>
                <a:srgbClr val="E8E8E8">
                  <a:alpha val="100000"/>
                </a:srgbClr>
              </a:solidFill>
              <a:prstDash val="solid"/>
              <a:round/>
            </a:ln>
          </p:spPr>
          <p:txBody>
            <a:bodyPr/>
            <a:lstStyle/>
            <a:p/>
          </p:txBody>
        </p:sp>
        <p:sp>
          <p:nvSpPr>
            <p:cNvPr id="22" name="pl22"/>
            <p:cNvSpPr/>
            <p:nvPr/>
          </p:nvSpPr>
          <p:spPr>
            <a:xfrm>
              <a:off x="5802148" y="3818056"/>
              <a:ext cx="1018037" cy="0"/>
            </a:xfrm>
            <a:custGeom>
              <a:avLst/>
              <a:pathLst>
                <a:path w="1018037" h="0">
                  <a:moveTo>
                    <a:pt x="0" y="0"/>
                  </a:moveTo>
                  <a:lnTo>
                    <a:pt x="72716" y="0"/>
                  </a:lnTo>
                  <a:lnTo>
                    <a:pt x="72716" y="0"/>
                  </a:lnTo>
                  <a:lnTo>
                    <a:pt x="218150" y="0"/>
                  </a:lnTo>
                  <a:lnTo>
                    <a:pt x="290867" y="0"/>
                  </a:lnTo>
                  <a:lnTo>
                    <a:pt x="727169" y="0"/>
                  </a:lnTo>
                  <a:lnTo>
                    <a:pt x="1018037" y="0"/>
                  </a:lnTo>
                </a:path>
              </a:pathLst>
            </a:custGeom>
            <a:ln w="116535" cap="flat">
              <a:solidFill>
                <a:srgbClr val="E8E8E8">
                  <a:alpha val="100000"/>
                </a:srgbClr>
              </a:solidFill>
              <a:prstDash val="solid"/>
              <a:round/>
            </a:ln>
          </p:spPr>
          <p:txBody>
            <a:bodyPr/>
            <a:lstStyle/>
            <a:p/>
          </p:txBody>
        </p:sp>
        <p:sp>
          <p:nvSpPr>
            <p:cNvPr id="23" name="pl23"/>
            <p:cNvSpPr/>
            <p:nvPr/>
          </p:nvSpPr>
          <p:spPr>
            <a:xfrm>
              <a:off x="5220412" y="4381956"/>
              <a:ext cx="1018037" cy="0"/>
            </a:xfrm>
            <a:custGeom>
              <a:avLst/>
              <a:pathLst>
                <a:path w="1018037" h="0">
                  <a:moveTo>
                    <a:pt x="0" y="0"/>
                  </a:moveTo>
                  <a:lnTo>
                    <a:pt x="72716" y="0"/>
                  </a:lnTo>
                  <a:lnTo>
                    <a:pt x="290867" y="0"/>
                  </a:lnTo>
                  <a:lnTo>
                    <a:pt x="363584"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4" name="pl24"/>
            <p:cNvSpPr/>
            <p:nvPr/>
          </p:nvSpPr>
          <p:spPr>
            <a:xfrm>
              <a:off x="5147695" y="4945856"/>
              <a:ext cx="945320" cy="0"/>
            </a:xfrm>
            <a:custGeom>
              <a:avLst/>
              <a:pathLst>
                <a:path w="945320" h="0">
                  <a:moveTo>
                    <a:pt x="0" y="0"/>
                  </a:moveTo>
                  <a:lnTo>
                    <a:pt x="72716" y="0"/>
                  </a:lnTo>
                  <a:lnTo>
                    <a:pt x="363584" y="0"/>
                  </a:lnTo>
                  <a:lnTo>
                    <a:pt x="363584" y="0"/>
                  </a:lnTo>
                  <a:lnTo>
                    <a:pt x="727169" y="0"/>
                  </a:lnTo>
                  <a:lnTo>
                    <a:pt x="799886" y="0"/>
                  </a:lnTo>
                  <a:lnTo>
                    <a:pt x="945320" y="0"/>
                  </a:lnTo>
                </a:path>
              </a:pathLst>
            </a:custGeom>
            <a:ln w="116535" cap="flat">
              <a:solidFill>
                <a:srgbClr val="E8E8E8">
                  <a:alpha val="100000"/>
                </a:srgbClr>
              </a:solidFill>
              <a:prstDash val="solid"/>
              <a:round/>
            </a:ln>
          </p:spPr>
          <p:txBody>
            <a:bodyPr/>
            <a:lstStyle/>
            <a:p/>
          </p:txBody>
        </p:sp>
        <p:sp>
          <p:nvSpPr>
            <p:cNvPr id="25" name="pt25"/>
            <p:cNvSpPr/>
            <p:nvPr/>
          </p:nvSpPr>
          <p:spPr>
            <a:xfrm>
              <a:off x="7906439"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7397421"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470137"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179270"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54285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106553"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32470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03383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452100"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96111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16123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742968"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943081"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16123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524817"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01579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8840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79764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524817"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870365"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943081"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524817"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01579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8840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79764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24817"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870365"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943081"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524817"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015798"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8840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797648"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24817"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870365"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43081"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524817"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01579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1568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79764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8851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87036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87036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43081"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28862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08851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215912"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23394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57949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506780"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870365"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21591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088515"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143195"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4308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50678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50678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8172"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7048285"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7266436"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6975568"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5884814"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6102965"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6466549"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5812097"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5884814"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6466549"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5812097"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884814"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6466549"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5812097"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5884814"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6466549"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5812097"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5812097"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884814"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521229"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448512"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812097"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5448512"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448512"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691825" y="486939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06" name="tx106"/>
            <p:cNvSpPr/>
            <p:nvPr/>
          </p:nvSpPr>
          <p:spPr>
            <a:xfrm>
              <a:off x="55421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07" name="tx107"/>
            <p:cNvSpPr/>
            <p:nvPr/>
          </p:nvSpPr>
          <p:spPr>
            <a:xfrm>
              <a:off x="654984" y="37411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08" name="tx108"/>
            <p:cNvSpPr/>
            <p:nvPr/>
          </p:nvSpPr>
          <p:spPr>
            <a:xfrm>
              <a:off x="673364" y="31751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09" name="tx109"/>
            <p:cNvSpPr/>
            <p:nvPr/>
          </p:nvSpPr>
          <p:spPr>
            <a:xfrm>
              <a:off x="508103" y="25804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10" name="tx110"/>
            <p:cNvSpPr/>
            <p:nvPr/>
          </p:nvSpPr>
          <p:spPr>
            <a:xfrm>
              <a:off x="590895" y="20473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11" name="tx111"/>
            <p:cNvSpPr/>
            <p:nvPr/>
          </p:nvSpPr>
          <p:spPr>
            <a:xfrm>
              <a:off x="590895" y="14855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12" name="tx112"/>
            <p:cNvSpPr/>
            <p:nvPr/>
          </p:nvSpPr>
          <p:spPr>
            <a:xfrm>
              <a:off x="655145" y="918063"/>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13" name="tx113"/>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0141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19" name="pt119"/>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075546" y="398022"/>
              <a:ext cx="33733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Gabon, 2019-2025</a:t>
              </a:r>
            </a:p>
          </p:txBody>
        </p:sp>
        <p:sp>
          <p:nvSpPr>
            <p:cNvPr id="126" name="tx126"/>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7" name="tx127"/>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28" name="tx128"/>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29" name="tx129"/>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La couverture du DTP1 a diminué entre 2019 (77 %) et 2024 (62 %). En 2025, elle a augmenté (65 %) par rapport à 2024, mais restait inférieure à celle de 2019. Entre 2019 et 2025, le taux de couverture du DTP1 a atteint son niveau le plus bas en 2024 (62 %).
En 2024, 8 vaccins présentaient un taux de couverture inférieur à celui de 2019.
En 2025, 8 vaccins présentaient un taux de couverture inférieur à celui de 2019.
En 2025, 1 vaccin présentait un taux de couverture inférieur à celui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849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21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4592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4644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803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14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37857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7657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1528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400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27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3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78734"/>
              <a:ext cx="6481656" cy="1133772"/>
            </a:xfrm>
            <a:custGeom>
              <a:avLst/>
              <a:pathLst>
                <a:path w="6481656" h="1133772">
                  <a:moveTo>
                    <a:pt x="0" y="1133772"/>
                  </a:moveTo>
                  <a:lnTo>
                    <a:pt x="259266" y="1133772"/>
                  </a:lnTo>
                  <a:lnTo>
                    <a:pt x="518532" y="1133772"/>
                  </a:lnTo>
                  <a:lnTo>
                    <a:pt x="777798" y="1133772"/>
                  </a:lnTo>
                  <a:lnTo>
                    <a:pt x="1037065" y="1133772"/>
                  </a:lnTo>
                  <a:lnTo>
                    <a:pt x="1296331" y="1133772"/>
                  </a:lnTo>
                  <a:lnTo>
                    <a:pt x="1555597" y="1133772"/>
                  </a:lnTo>
                  <a:lnTo>
                    <a:pt x="1814863" y="30642"/>
                  </a:lnTo>
                  <a:lnTo>
                    <a:pt x="2074130" y="0"/>
                  </a:lnTo>
                  <a:lnTo>
                    <a:pt x="2333396" y="183855"/>
                  </a:lnTo>
                  <a:lnTo>
                    <a:pt x="2592662" y="459637"/>
                  </a:lnTo>
                  <a:lnTo>
                    <a:pt x="2851928" y="214497"/>
                  </a:lnTo>
                  <a:lnTo>
                    <a:pt x="3111195" y="0"/>
                  </a:lnTo>
                  <a:lnTo>
                    <a:pt x="3370461" y="91927"/>
                  </a:lnTo>
                  <a:lnTo>
                    <a:pt x="3629727" y="367710"/>
                  </a:lnTo>
                  <a:lnTo>
                    <a:pt x="3888994" y="61285"/>
                  </a:lnTo>
                  <a:lnTo>
                    <a:pt x="4148260" y="214497"/>
                  </a:lnTo>
                  <a:lnTo>
                    <a:pt x="4407526" y="214497"/>
                  </a:lnTo>
                  <a:lnTo>
                    <a:pt x="4666792" y="367710"/>
                  </a:lnTo>
                  <a:lnTo>
                    <a:pt x="4926059" y="367710"/>
                  </a:lnTo>
                  <a:lnTo>
                    <a:pt x="5185325" y="582207"/>
                  </a:lnTo>
                  <a:lnTo>
                    <a:pt x="5444591" y="214497"/>
                  </a:lnTo>
                  <a:lnTo>
                    <a:pt x="5703857" y="674135"/>
                  </a:lnTo>
                  <a:lnTo>
                    <a:pt x="5963124" y="367710"/>
                  </a:lnTo>
                  <a:lnTo>
                    <a:pt x="6222390" y="643492"/>
                  </a:lnTo>
                  <a:lnTo>
                    <a:pt x="6481656" y="612850"/>
                  </a:lnTo>
                </a:path>
              </a:pathLst>
            </a:custGeom>
            <a:ln w="27101" cap="flat">
              <a:solidFill>
                <a:srgbClr val="F8766D">
                  <a:alpha val="100000"/>
                </a:srgbClr>
              </a:solidFill>
              <a:prstDash val="solid"/>
              <a:round/>
            </a:ln>
          </p:spPr>
          <p:txBody>
            <a:bodyPr/>
            <a:lstStyle/>
            <a:p/>
          </p:txBody>
        </p:sp>
        <p:sp>
          <p:nvSpPr>
            <p:cNvPr id="28" name="pl28"/>
            <p:cNvSpPr/>
            <p:nvPr/>
          </p:nvSpPr>
          <p:spPr>
            <a:xfrm>
              <a:off x="803816" y="2233594"/>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82299" y="305320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1400642" y="357413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l31"/>
            <p:cNvSpPr/>
            <p:nvPr/>
          </p:nvSpPr>
          <p:spPr>
            <a:xfrm>
              <a:off x="7940012" y="3091585"/>
              <a:ext cx="239929" cy="3"/>
            </a:xfrm>
            <a:custGeom>
              <a:avLst/>
              <a:pathLst>
                <a:path w="239929" h="3">
                  <a:moveTo>
                    <a:pt x="239929" y="3"/>
                  </a:moveTo>
                  <a:lnTo>
                    <a:pt x="0" y="0"/>
                  </a:lnTo>
                </a:path>
              </a:pathLst>
            </a:custGeom>
          </p:spPr>
          <p:txBody>
            <a:bodyPr/>
            <a:lstStyle/>
            <a:p/>
          </p:txBody>
        </p:sp>
        <p:sp>
          <p:nvSpPr>
            <p:cNvPr id="32" name="pg32"/>
            <p:cNvSpPr/>
            <p:nvPr/>
          </p:nvSpPr>
          <p:spPr>
            <a:xfrm>
              <a:off x="8111362" y="300060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3" name="tx33"/>
            <p:cNvSpPr/>
            <p:nvPr/>
          </p:nvSpPr>
          <p:spPr>
            <a:xfrm>
              <a:off x="8134222" y="304144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62%</a:t>
              </a:r>
            </a:p>
          </p:txBody>
        </p:sp>
        <p:sp>
          <p:nvSpPr>
            <p:cNvPr id="34" name="pg34"/>
            <p:cNvSpPr/>
            <p:nvPr/>
          </p:nvSpPr>
          <p:spPr>
            <a:xfrm>
              <a:off x="1143519" y="359467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35" name="tx35"/>
            <p:cNvSpPr/>
            <p:nvPr/>
          </p:nvSpPr>
          <p:spPr>
            <a:xfrm>
              <a:off x="1189239" y="3638849"/>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45</a:t>
              </a:r>
            </a:p>
          </p:txBody>
        </p:sp>
        <p:sp>
          <p:nvSpPr>
            <p:cNvPr id="36" name="tx36"/>
            <p:cNvSpPr/>
            <p:nvPr/>
          </p:nvSpPr>
          <p:spPr>
            <a:xfrm>
              <a:off x="663492" y="49393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85797" y="43264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8" name="tx38"/>
            <p:cNvSpPr/>
            <p:nvPr/>
          </p:nvSpPr>
          <p:spPr>
            <a:xfrm>
              <a:off x="585797" y="3713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39" name="tx39"/>
            <p:cNvSpPr/>
            <p:nvPr/>
          </p:nvSpPr>
          <p:spPr>
            <a:xfrm>
              <a:off x="585797" y="3100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585797" y="2487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1" name="tx41"/>
            <p:cNvSpPr/>
            <p:nvPr/>
          </p:nvSpPr>
          <p:spPr>
            <a:xfrm>
              <a:off x="508103" y="1875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a:off x="585797" y="21814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9" name="tx49"/>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0" name="tx50"/>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1" name="tx51"/>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3" name="tx53"/>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5211" y="33937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4637989"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6" name="tx56"/>
            <p:cNvSpPr/>
            <p:nvPr/>
          </p:nvSpPr>
          <p:spPr>
            <a:xfrm>
              <a:off x="4905089"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57" name="tx5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58" name="tx58"/>
            <p:cNvSpPr/>
            <p:nvPr/>
          </p:nvSpPr>
          <p:spPr>
            <a:xfrm>
              <a:off x="3079889" y="1511762"/>
              <a:ext cx="37184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Gabon, 2000-2025</a:t>
              </a:r>
            </a:p>
          </p:txBody>
        </p:sp>
        <p:sp>
          <p:nvSpPr>
            <p:cNvPr id="59" name="tx59"/>
            <p:cNvSpPr/>
            <p:nvPr/>
          </p:nvSpPr>
          <p:spPr>
            <a:xfrm>
              <a:off x="4775852" y="6232392"/>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60" name="tx60"/>
            <p:cNvSpPr/>
            <p:nvPr/>
          </p:nvSpPr>
          <p:spPr>
            <a:xfrm>
              <a:off x="1853558" y="6346708"/>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61" name="tx61"/>
            <p:cNvSpPr/>
            <p:nvPr/>
          </p:nvSpPr>
          <p:spPr>
            <a:xfrm>
              <a:off x="2161389" y="6466154"/>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62" name="tx62"/>
            <p:cNvSpPr/>
            <p:nvPr/>
          </p:nvSpPr>
          <p:spPr>
            <a:xfrm>
              <a:off x="1092356" y="6586855"/>
              <a:ext cx="79820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(MCV2, PCVC, and HPVc).</a:t>
              </a:r>
            </a:p>
          </p:txBody>
        </p:sp>
      </p:grpSp>
      <p:sp>
        <p:nvSpPr>
          <p:cNvPr id="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Gabon dispose d'un seul des quatre vaccins visés par les ODD.
En 2025, le Gabon avait atteint une couverture d'au moins 90 % pour aucun des quatre vaccins.</a:t>
            </a:r>
          </a:p>
        </p:txBody>
      </p:sp>
      <p:sp>
        <p:nvSpPr>
          <p:cNvPr id="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65" name=""/>
          <p:cNvGrpSpPr/>
          <p:nvPr/>
        </p:nvGrpSpPr>
        <p:grpSpPr>
          <a:xfrm>
            <a:off x="292608" y="914400"/>
            <a:ext cx="8595360" cy="28575"/>
            <a:chOff x="292608" y="914400"/>
            <a:chExt cx="8595360" cy="28575"/>
          </a:xfrm>
        </p:grpSpPr>
        <p:sp>
          <p:nvSpPr>
            <p:cNvPr id="6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augmenté de 3 points de pourcentage, passant de 62 % en 2024 à 65 % en 2025.
• La couverture vaccinale contre la DTP3 a augmenté de 1 point de pourcentage, passant de 61 % en 2024 à 62 % en 2025.
• On comptait 2 000 enfants de moins n’ayant reçu aucune dose en 2025. Il reste donc 24 000 enfants non vaccinés, exposés aux maladies évitables par la vaccination, et 2 000 autres dont la protection est incomplète.
• Le Gabon représentait 0,6 % des enfants n’ayant reçu aucune dose en Afrique de l’Ouest et centrale (WCAR) et 0,2 % des enfants n’ayant reçu aucune dose à l’échelle mondiale.
• La couverture vaccinale pour la première dose du vaccin contre la rougeole (MCV1) a baissé d’un point de pourcentage, passant de 57 % en 2024 à 56 % en 2025. 30 000 enfants n’ont pas reçu la première dose de vaccin contre la rougeole.
• La deuxième dose de vaccin contre la rougeole (MCV2) n’a pas été introduite.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Gabon,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Gabon.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P7TF5XRZ5TZD-1674051314-8219</_dlc_DocId>
    <_dlc_DocIdUrl xmlns="5ce71423-0d49-4a04-8822-86064e799dcd">
      <Url>https://unicef.sharepoint.com/teams/DAPM-DataComm/_layouts/15/DocIdRedir.aspx?ID=P7TF5XRZ5TZD-1674051314-8219</Url>
      <Description>P7TF5XRZ5TZD-1674051314-8219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2D058D5-BE20-4865-9262-9BCBAB8E80D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2026-07-11T18:45:14Z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90b1f74e-57bf-4fb1-a7a4-0fd3ebb06b6c</vt:lpwstr>
  </property>
</Properties>
</file>