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E8C44E-52B7-46C7-AF8A-5520E36D2451}" v="5" dt="2026-07-12T19:38:20.6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57" d="100"/>
          <a:sy n="57" d="100"/>
        </p:scale>
        <p:origin x="96" y="120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LayoutChg chg="delSp modSp mod">
          <pc:chgData name="Lauren Francis" userId="b7c8c318-11b6-44df-a20d-cbfd05c86935" providerId="ADAL" clId="{7DF8D789-081D-4C54-A01C-20FBD4C1C0B0}" dt="2026-07-12T19:38:24.901" v="744" actId="14100"/>
          <pc:sldLayoutMkLst>
            <pc:docMk/>
            <pc:sldMasterMk cId="783407565" sldId="2147483648"/>
            <pc:sldLayoutMk cId="947816863" sldId="2147483686"/>
          </pc:sldLayoutMkLst>
          <pc:spChg chg="mod">
            <ac:chgData name="Lauren Francis" userId="b7c8c318-11b6-44df-a20d-cbfd05c86935" providerId="ADAL" clId="{7DF8D789-081D-4C54-A01C-20FBD4C1C0B0}" dt="2026-07-12T19:38:24.901" v="744" actId="14100"/>
            <ac:spMkLst>
              <pc:docMk/>
              <pc:sldMasterMk cId="783407565" sldId="2147483648"/>
              <pc:sldLayoutMk cId="947816863" sldId="2147483686"/>
              <ac:spMk id="2" creationId="{C18E8DB6-3CA7-1F05-B33F-1964EA526C80}"/>
            </ac:spMkLst>
          </pc:spChg>
          <pc:picChg chg="del">
            <ac:chgData name="Lauren Francis" userId="b7c8c318-11b6-44df-a20d-cbfd05c86935" providerId="ADAL" clId="{7DF8D789-081D-4C54-A01C-20FBD4C1C0B0}" dt="2026-07-12T19:38:18.821" v="742" actId="478"/>
            <ac:picMkLst>
              <pc:docMk/>
              <pc:sldMasterMk cId="783407565" sldId="2147483648"/>
              <pc:sldLayoutMk cId="947816863" sldId="2147483686"/>
              <ac:picMk id="3" creationId="{D9D5272F-0F72-89F7-6CCC-C19CFAA22F1E}"/>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4" creationId="{0ECFDE73-E990-C301-C35B-65B947B12DE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5" creationId="{CF77AA7D-F038-DAD8-3CBF-A0816EFE0665}"/>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6" creationId="{C3C2B28E-3ADD-ADDE-6E6A-3B3D2130AAB1}"/>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28" creationId="{61C620AE-04BC-9658-5D39-B68085046DB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30" creationId="{090915AE-5D12-2EE6-6A20-6EF6BEF50E56}"/>
            </ac:picMkLst>
          </pc:pic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523220"/>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a:t>
            </a:r>
            <a:r>
              <a:rPr lang="en-US" sz="2800" b="1" dirty="0">
                <a:solidFill>
                  <a:schemeClr val="bg1"/>
                </a:solidFill>
              </a:rPr>
              <a:t>5</a:t>
            </a:r>
            <a:r>
              <a:rPr lang="ar" sz="2800" b="1" dirty="0">
                <a:solidFill>
                  <a:schemeClr val="bg1"/>
                </a:solidFill>
              </a:rPr>
              <a:t>202</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23165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a:t>
            </a:r>
            <a:r>
              <a:rPr lang="en-US" sz="1700" b="0" i="0" u="none" cap="none" dirty="0">
                <a:solidFill>
                  <a:srgbClr val="FFFFFF">
                    <a:alpha val="100000"/>
                  </a:srgbClr>
                </a:solidFill>
                <a:latin typeface="Calibri"/>
                <a:cs typeface="Calibri"/>
                <a:sym typeface="Calibri"/>
              </a:rPr>
              <a:t>2026</a:t>
            </a:r>
            <a:r>
              <a:rPr lang="ar" sz="1700" b="0" i="0" u="none" cap="none" dirty="0">
                <a:solidFill>
                  <a:srgbClr val="FFFFFF">
                    <a:alpha val="100000"/>
                  </a:srgbClr>
                </a:solidFill>
                <a:latin typeface="Calibri"/>
                <a:cs typeface="Calibri"/>
                <a:sym typeface="Calibri"/>
              </a:rPr>
              <a:t>).</a:t>
            </a:r>
          </a:p>
        </p:txBody>
      </p:sp>
    </p:spTree>
    <p:extLst>
      <p:ext uri="{BB962C8B-B14F-4D97-AF65-F5344CB8AC3E}">
        <p14:creationId xmlns:p14="http://schemas.microsoft.com/office/powerpoint/2010/main" val="26266393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693866"/>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باسيلوس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1</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والجرعة الثالثة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(IPV1)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والجرعة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(IPVC)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2</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(PCVC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a:t>
            </a:r>
            <a:r>
              <a:rPr lang="en-US"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2030</a:t>
            </a: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a:t>
            </a:r>
            <a:r>
              <a:rPr lang="en-US" sz="1300" dirty="0">
                <a:solidFill>
                  <a:schemeClr val="bg1"/>
                </a:solidFill>
                <a:latin typeface="Calibri" panose="020F0502020204030204" pitchFamily="34" charset="0"/>
                <a:ea typeface="Calibri" panose="020F0502020204030204" pitchFamily="34" charset="0"/>
                <a:cs typeface="Calibri" panose="020F0502020204030204" pitchFamily="34" charset="0"/>
              </a:rPr>
              <a:t>2030</a:t>
            </a: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640344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016758"/>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a:t>
            </a:r>
            <a:r>
              <a:rPr lang="en-US" sz="1600" b="0" i="0" dirty="0">
                <a:solidFill>
                  <a:schemeClr val="bg1"/>
                </a:solidFill>
                <a:effectLst/>
                <a:latin typeface="Simplified Arabic"/>
              </a:rPr>
              <a:t>3</a:t>
            </a:r>
            <a:r>
              <a:rPr lang="ar" sz="1600" b="0" i="0" dirty="0">
                <a:solidFill>
                  <a:schemeClr val="bg1"/>
                </a:solidFill>
                <a:effectLst/>
                <a:latin typeface="Simplified Arabic"/>
              </a:rPr>
              <a:t>) مؤشراً واسع الاستخدام لأداء برنامج التحصين. وهو يعكس قدرة البلد على تقديم خدمات التحصين الروتينية ويضمن حماية الأطفال من الأمراض الخطيرة. يتم تتبع لقاح DTP</a:t>
            </a:r>
            <a:r>
              <a:rPr lang="en-US" sz="1600" b="0" i="0" dirty="0">
                <a:solidFill>
                  <a:schemeClr val="bg1"/>
                </a:solidFill>
                <a:effectLst/>
                <a:latin typeface="Simplified Arabic"/>
              </a:rPr>
              <a:t>3</a:t>
            </a:r>
            <a:r>
              <a:rPr lang="ar" sz="1600" b="0" i="0" dirty="0">
                <a:solidFill>
                  <a:schemeClr val="bg1"/>
                </a:solidFill>
                <a:effectLst/>
                <a:latin typeface="Simplified Arabic"/>
              </a:rPr>
              <a:t>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4770537"/>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a:t>
            </a:r>
            <a:r>
              <a:rPr lang="en-US" sz="1600" b="0" dirty="0">
                <a:solidFill>
                  <a:schemeClr val="bg1"/>
                </a:solidFill>
                <a:latin typeface="Simplified Arabic"/>
              </a:rPr>
              <a:t>DTP3-DTP1</a:t>
            </a:r>
            <a:r>
              <a:rPr lang="ar" sz="1600" b="0" dirty="0">
                <a:solidFill>
                  <a:schemeClr val="bg1"/>
                </a:solidFill>
                <a:latin typeface="Simplified Arabic"/>
              </a:rPr>
              <a:t>) النسبة المئوية للأطفال الذين تلقوا لقاح الدفتيريا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a:t>
            </a:r>
            <a:r>
              <a:rPr lang="en-US" sz="1600" b="0">
                <a:solidFill>
                  <a:schemeClr val="bg1"/>
                </a:solidFill>
                <a:latin typeface="Simplified Arabic"/>
              </a:rPr>
              <a:t>1</a:t>
            </a:r>
            <a:r>
              <a:rPr lang="ar" sz="1600" b="0">
                <a:solidFill>
                  <a:schemeClr val="bg1"/>
                </a:solidFill>
                <a:latin typeface="Simplified Arabic"/>
              </a:rPr>
              <a:t>) </a:t>
            </a:r>
            <a:r>
              <a:rPr lang="ar" sz="1600" b="0" dirty="0">
                <a:solidFill>
                  <a:schemeClr val="bg1"/>
                </a:solidFill>
                <a:latin typeface="Simplified Arabic"/>
              </a:rPr>
              <a:t>(الذي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4966220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947816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 id="2147483683" r:id="rId11"/>
    <p:sldLayoutId id="2147483684" r:id="rId12"/>
    <p:sldLayoutId id="2147483685" r:id="rId13"/>
    <p:sldLayoutId id="2147483686" r:id="rId14"/>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92fa2e55c55319204fcdb10d896e56248ea0afa1.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 Id="rId2" Type="http://schemas.openxmlformats.org/officeDocument/2006/relationships/image" Target="../media/3d333a33b7b55557f0cb0bbfff6ac941943a6a5e.png"/>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d1fe28ecf753e3c3435d168cf0caa647f9ead74.png"/>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4cb79c941a990b1b40a46426bd334ce4eae2f74.png"/>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1aea27d1198f95fcc160b4dd23f7cb82aa35c97.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2260da67317cc1e0f1397c86fb541641ad236b3.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e6384cf53173490518978f76f75d8330377b7c33.png"/>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8ff3be3f95d5ed37a69ee7466a9741cb5471b9e.png"/>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67daf4f988c43c3f58722c72f9a68cc3b629af8.png"/>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b6e0731fdec9ae6daee63acb25cb6942700d203.png"/>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94e007041538ee212942ab1553a667032913a37.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c78230e19feb4f24af044848ee11e1618104d11.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172bfcb15afb08eb4eba16bb5ad8433cf51c62c.png"/>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787634fa2dc805636ecef0f684167e6ecaabd63.png"/>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f4527179a541d456d059c0078fe9561ab9b870f.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510165bfa51a00099896035bcdbb4232a67a90a.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11.xm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ef8c5f8b9fb44a81290de535c2c6661dd278d791.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fd989ed80ed520184e69ac6385dd6f5e24abd18.png"/>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0bdd8f98c0ea7a24b27acc4bd77c499227e5ac5.png"/>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a66b11b10cd77c1fd10d2b59c4df6921a0e07a8.png"/>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b93af6ca370f309d3c3aac43fa18223b2bb40b9.png"/>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4.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12.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13.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2950a429af2743b5f8642261282f661d885a653.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اتجاهات التغطية للقاحات DTP والحصبة. هذه مستضدات رئيسية لتقييم برامج التطعيم الوطنية.
في عام 2025، بلغت نسبة التغطية بلقاح DTP1 (الذي يُعتبر مؤشراً على مدى إمكانية الوصول إلى خدمات التحصين) 97%.
وتجاوزت نسبة التغطية بلقاح DTP3 — الذي يُعد مؤشراً على مدى كفاءة الدول في تقديم خدمات التحصين للأطفال — الهدف المحدد بنسبة 90% لعام 2030.
توصي منظمة الصحة العالمية بأن تحقق الدول تغطية لا تقل عن 95٪ من خلال الجرعة الأولى (MCV1) والثانية (MCV2) من لقاح الحصبة. يوفر MCV1 حماية أولية، بينما يضمن MCV2 مناعة طويلة الأمد ويغلق الفجوات في التغطية.
في عام 2025، تجاوزت تغطية لقاح MCV1 الهدف المحدد بنسبة 95٪، كما تجاوزت تغطية لقاح MCV2 الهدف المحدد بنسبة 95٪.
بين عامي 2024 و2025، ارتفعت تغطية لقاح واحد، وانخفضت تغطية صفر، وظلت تغطية 3 لقاحات دون تغيير.</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11658600" cy="64008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الهدف الرئيسي لأجندة التطعيم 2030 هو جعل التطعيم متاحا للجميع، في كل مكان، بحلول عام 2030.
يظهر هذا الرسم البياني اتجاهات تغطية اللقاح الذي يحتوي على الدفتيريا، الكزاز، والسعال الديكي الدوائي الجرعة الأولى (DTP1) والجرعة الثالثة (DTP3)، وعدد الأطفال الذين يحصلون على جرعات صفرية، ونسبة الانسحاب من العلاج بالحقن في Egypt.
في عام 2025، ظلت نسبة التغطية بلقاح DTP1 في مصر ثابتة عند 99%. وظل عدد الأطفال الذين لم يتلقوا أي جرعة من لقاح DTP (الأطفال الذين لم يتلقوا أي جرعة) ثابتًا عند 24,000 طفل في عام 2024 و24,000 طفل في عام 2025.
وظلت تغطية لقاح DTP3 ثابتة نسبيًا في حدود 1% عند 98% في عام 2025، مما ترك 48,000 طفل معرضين للإصابة بأمراض يمكن الوقاية منها باللقاح.</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DTP1 99% وبلقاح DTP3 98%، مما ترك 48,000 طفل لم يتلقوا التطعيم أو لم يكتمل تطعيمهم، منهم 24,000 طفل لم يتلقوا أي جرعة و24,000 طفل يتمتعون بحماية جزئية فقط.</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تغطية لقاح DTP1 في مصر (99%) أعلى بـ 9 نقاط مئوية من المتوسط العالمي (90%)، وأعلى بـ 10 نقاط مئوية من المتوسط في جميع بلدان مبادرة « MENA » (89%).
وكانت التغطية الوطنية بلقاح DTP1 أعلى بـ 3 نقاط مئوية عما كانت عليه في عام 2019 (96%).
وهذا يعادل 24,000 طفل لم يتلقوا الجرعة الأولى في عام 2025 مقارنة بـ 94,000 طفل لم يتلقوا الجرعة الأولى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DTP1 في مصر 99% — وهو ما يمثل ارتفاعًا بمقدار 3 نقاط مئوية عن عام 2019، كما أنه أعلى من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DTP1 في الدول التي MENA من الأدنى إلى الأعلى، وترتيب أفضل 10 دول لديها أكبر عدد من الأطفال الذين يتلقون جرعات صفرية، بناء على الأرقام المطلقة.
في عام 2025، احتلت مصر المرتبة 13 من بين 20 دولة من حيث أدنى معدل تغطية بلقاح DTP1 (بناءً على المراتب المتساوية).
وكانت مصر ضمن الدول العشر الأولى التي تضم أكبر عدد من الأطفال الذين لم يتلقوا أي جرعة (المرتبة = 5).
ملاحظة: قد يكون لدى الدول ذات الدفعات الكبيرة أعداد عالية من الأطفال الذين يتلقون جرعات صفرية رغم التغطية العالية للقاحات.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سجلت مصر أعلى معدل تغطية، لكنها كانت من بين الدول العشر الأولى في المنطقة من حيث عدد الأطفال الذين لم يتلقوا أي جرعة من اللقاح.</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يقارن هذا الرسم البياني ترتيب دول المنطقة بناءً على العدد المطلق للأطفال الذين لم يتلقوا أي جرعة من اللقاح، حيث يمثل الترتيب رقم 1 الدولة التي تضم أكبر عدد من هؤلاء الأطفال.
في عام 2021، احتلت مصر المرتبة السادسة من بين 20 دولة، حيث بلغ عدد الأطفال الذين لم يتلقوا أي جرعة من اللقاح 69,000 طفل.
في عام 2025، احتلت مصر المرتبة الخامسة من بين 20 دولة، حيث بلغ عدد الأطفال الذين لم يتلقوا أي جرعة من اللقاح 24,000 طفل.
ملاحظة: الأعداد المطلقة للأطفال الذين يتلقون جرعات صفرية تعتمد على مزيج من أداء البرنامج وحجم السكان المستهدفين للرضع الذين بقوا على قيد الحياة. قد ترتقي الدول إلى مرتبة أعلى رغم انخفاض عدد الأطفال الذين يتلقون جرعات صفرية، حيث يعتمد التصنيف أيضا على أداء الدول الأخرى في المنطقة.</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تدعو IA2030 جميع الدول إلى تقليل عدد الأطفال الذين يتلقون جرعات صفرية في عام 2019 إلى النصف بحلول عام 2030. يظهر هذا الرسم البياني العدد السنوي للأطفال الذين يجب أن يتم تطعيمهم للوصول إلى هدف ZD.
تدعو مبادرة IA2030 جميع الدول إلى خفض عدد الأطفال الذين لم يتلقوا أي جرعة من اللقاح في عام 2019 إلى النصف بحلول عام 2030. ويوضح هذا الرسم البياني العدد السنوي للأطفال الذين يتعين تطعيمهم للوصول إلى الهدف المحدد بشأن الأطفال الذين لم يتلقوا أي جرعة من اللقاح.
من المتوقع أن تشهد مصر زيادة كبيرة (10,000-50,000) في عدد الرضع الناجين بحلول عام 2030. ولذلك، فإن الحفاظ على التغطية الحالية يتطلب تطعيم عدد متزايد من الأطفال.
 </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يلزم تطعيم المزيد من الأطفال كل عام لتحقيق هدف مبادرة IA2030 المتمثل في خفض عدد الأطفال الذين لم يتلقوا أي جرعة من اللقاح إلى النصف بحلول عام 2030، مع توقع حدوث زيادة كبيرة في أعداد الرضع الناجين.</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تهدف IA2030 إلى عدم ترك أحد خلف الركاب مع التطعيم وتدعو جميع الدول إلى تقليل عدد الأطفال الذين يتلقون جرعات صفرية إلى النصف بحلول عام 2030.
يظهر هذا الرسم البياني ما يلي:
• عدد الأطفال الذين يتلقون جرعة صفرية في عام 2000-2025 (أشرطة زرقاء داكنة)
• هدف الجرعة الصفرية بحلول عام 2030 (شريط أزرق فاتح)
• المسار للوصول إلى هدف 2030 بناء على انخفاض خطي (نقاط
في عام 2025، كان عدد الأطفال الذين لم يتلقوا أي جرعة أقل بنحو 66٪ من (أي أن البلد كان قد حقق) العدد السنوي المقترح للوصول إلى الهدف، استنادًا إلى مسار انخفاض خطي.</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كان عدد الأطفال الذين لم يتلقوا أي جرعة أقل بنسبة 66% من الهدف السنوي المحدد في مبادرة IA2030، مما يضع البرنامج في وضع يتيح له بلوغ هدف عام 2030، بل وربما تجاوزه، إذا استمر التقدم الحالي.</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كانت نسبة التغطية بلقاح DTP1 في عام 2025 (99٪) أعلى منها في عام 2019 (96٪).
ارتفع عدد الأطفال الذين تم تطعيمهم بلقاح DTP1 بنسبة 6% مقارنة بعام 2019.
ارتفع عدد الرضع الناجين بنسبة 3% تقريبًا مقارنة بعام 2019.
في عام 2025، تم تطعيم 100,000 طفل إضافي مقارنة بعام 2019.
في عام 2025، زاد عدد الرضع الناجين (السكان المستهدفون) بمقدار 100,000 طفل مقارنة بعام 2019.
ولزيادة تغطية اللقاح، يجب أن يزداد عدد الأطفال الذين تم تطعيمهم بمعدل أسرع من معدل نمو السكان.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باللقاحات، يجب أن يزداد عدد الأطفال الذين يتم تطعيمهم بمعدل أسرع من معدل نمو السكان.</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Egypt / مصر</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strike="noStrike">
                <a:solidFill>
                  <a:srgbClr val="FFFFFF">
                    <a:alpha val="100000"/>
                  </a:srgbClr>
                </a:solidFill>
                <a:latin typeface="Arial"/>
                <a:cs typeface="Arial"/>
                <a:ea typeface="Arial"/>
                <a:sym typeface="Arial"/>
              </a:rPr>
              <a:t>مراجعة WUENIC 2025،
نشر في 15 يوليو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تمت الترجمة باستخدام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تغطية لقاح DTP3 في مصر (98%) أعلى بـ 13 نقطة مئوية من المتوسط العالمي (85%)، وأعلى بـ 15 نقطة مئوية من المتوسط في جميع بلدان مبادرة « MENA » (83%).
وكانت التغطية الوطنية للقاح DTP3 أعلى بـ 3 نقاط مئوية عما كانت عليه في عام 2019 (95%).
وهذا يعادل 48,000 طفل لم يتلقوا اللقاح أو لم يتم تطعيمهم في عام 2025 مقارنة بـ 118,000 طفل لم يتلقوا اللقاح أو لم يتم تطعيمهم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تغطية لقاح DTP3 في مصر 98% — وهو ما يمثل ارتفاعًا بمقدار 3 نقاط مئوية عن عام 2019، وارتفاعًا بأكثر من 10 نقاط مئوية عن كل من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DTP3 في الدول التي MENA من الأدنى إلى الأعلى، وترتيب أفضل 10 دول لديها أكبر عدد من الأطفال غير الملقحين أو غير المتلقين، بناء على الأرقام المطلقة.
في عام 2025، احتلت مصر المرتبة 14 من بين 20 دولة من حيث أدنى معدل تغطية بلقاح DTP3 (بناءً على المراتب المتساوية).
وكانت مصر ضمن الدول العشر الأولى التي تضم أكبر عدد من الأطفال غير الملقحين أو الذين لم يكملوا جرعات التطعيم (المرتبة = 6).
ملاحظة: قد يكون لدى الدول ذات الدفعات الكبيرة أعداد عالية من الأطفال غير الملقحين أو غير المحصنين بشكل كاف رغم تغطية اللقاحات المرتفعة.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كانت مصر من بين الدول التي تتمتع بأعلى معدلات التغطية، لكنها كانت أيضًا ضمن الدول العشر الأولى التي تضم أكبر عدد من الأطفال غير الملقحين أو الذين لم يكملوا جرعات التطعيم في المنطقة.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كانت نسبة التغطية بلقاح DTP3 في عام 2025 (98٪) أعلى منها في عام 2019 (95٪).
ارتفع عدد الأطفال الذين تلقوا لقاح DTP3 بنسبة 6٪ مقارنة بعام 2019.
ارتفع عدد الرضع الناجين بنسبة 3٪ تقريبًا مقارنة بعام 2019.
في عام 2025، تم تطعيم 100,000 طفل إضافي مقارنة بعام 2019.
في عام 2025، زاد عدد الرضع الناجين (السكان المستهدفون) بمقدار 100,000 طفل مقارنة بعام 2019.
ولزيادة تغطية اللقاح، يجب أن يزداد عدد الأطفال الذين تم تطعيمهم بمعدل أسرع من معدل نمو السكان.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باللقاحات، يجب أن يزداد عدد الأطفال الذين يتم تطعيمهم بمعدل أسرع من معدل نمو السكان.</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تعمل الحصبة، بسبب قابليتها العالية للانتقال، ك"كناري في منجم الفحم"، مما يكشف بسرعة عن أي فجوات في المناعة لدى السكان. لذا غالبا ما يستخدم تغطية لقاح الحصبة (MCV) كمؤشر للحماية.
ظلت النسبة المئوية للأطفال الذين تلقوا الجرعة الأولى من لقاح الحصبة (MCV1) — عادةً في عمر 9 أو 12 شهراً وفقاً لجدول التطعيم الوطني — ثابتة عند 97%. وتعد هذه النسبة أعلى مما كانت عليه في عام 2019، حيث بلغت التغطية 95%.
لم يتلقَ 73,000 طفل الجرعة الأولى الروتينية من لقاح الحصبة.
يُعطى اللقاح الثاني ضد الحصبة (MCV2) عادةً للأطفال الذين تتراوح أعمارهم بين 18 شهراً وخمس سنوات. وظلت نسبة التغطية باللقاح الثاني ضد الحصبة ثابتة عند 96% في عام 2025.</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ظلت نسبة التغطية بلقاح الحصبة (MCV1) ثابتة عند 97% في عام 2025، مما ترك 73,000 طفل دون أي حماية ضد الحصبة. كما ظلت نسبة التغطية بلقاح الحصبة (MCV2) ثابتة عند 96%</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نسبة تغطية لقاح MCV1 في مصر (97%) أعلى بـ 13 نقطة مئوية من المتوسط العالمي (84%)، وأعلى بـ 13 نقطة مئوية من المتوسط في جميع بلدان مبادرة « MENA » (84%).
وكانت التغطية الوطنية للقاح MCV1 أعلى بنقطتين مئويتين عن عام 2019 (95%).
وهذا يعادل 73,000 طفل غير مطعّم في عام 2025 مقارنة بـ 118,000 طفل غير مطعّم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MCV1 في مصر 97% — وهو ما يمثل ارتفاعًا بمقدار نقطتين مئويتين عن عام 2019، وارتفاعًا بأكثر من 10 نقاط مئوية عن كل من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MCV1 في الدول التي MENA من الأدنى إلى الأعلى، وترتيب أفضل 10 دول لديها أكبر عدد من الأطفال غير المطعمين، بناء على الأرقام المطلقة.
في عام 2025، احتلت مصر المرتبة 11 من بين 20 دولة من حيث أدنى معدل تغطية بلقاح MCV1 (بناءً على تعادل في المراتب).
وكانت مصر ضمن الدول العشر الأولى التي تضم أكبر عدد من الأطفال غير الملقحين (المرتبة = 4).
ملاحظة: قد يكون لدى الدول ذات الدفعات الكبيرة أعداد كبيرة من الأطفال غير المطعمين رغم التغطية العالية للقاحات.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كانت مصر من بين الدول التي تتمتع بأعلى معدلات التغطية، لكنها كانت في الوقت نفسه ضمن الدول العشر الأولى التي تضم أكبر عدد من الأطفال غير الملقحين في المنطقة.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كانت نسبة التغطية بلقاح MCV1 في عام 2025 (97٪) أعلى منها في عام 2019 (95٪).
ارتفع عدد الأطفال الذين تلقوا لقاح MCV1 بنسبة 5٪ مقارنة بعام 2019.
ارتفع عدد الرضع الناجين بنسبة 3٪ تقريبًا مقارنة بعام 2019.
في عام 2025، تم تطعيم 100,000 طفل إضافي مقارنة بعام 2019.
في عام 2025، زاد عدد الرضع الناجين (السكان المستهدفون) بمقدار 100,000 طفل مقارنة بعام 2019.
ولزيادة تغطية اللقاح، يجب أن يزداد عدد الأطفال الذين تم تطعيمهم بمعدل أسرع من معدل نمو السكان.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باللقاحات، يجب أن يزداد عدد الأطفال الذين يتم تطعيمهم بمعدل أسرع من معدل نمو السكان.</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التطعيم في مرحلة الطفولة:
قوائم إضافية</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تظهر معدلات التسرب نسبة الأطفال الذين تلقوا DTP1، لكنها لم تظهر نسبة الأطفال الذين تلقوا DTP3/MCV1. تشير معدلات الانسحاب المنخفضة إلى احتفاظ الأطفال ببرامج عالية في برامج التطعيم.
يظهر هذا الرسم البياني اتجاهات معدلات الانسحاب بين DTP1 وDTP3، وDTP1 وMCV1.
في عام 2025، لم يتلقَّ 1% من الأطفال الذين تلقَّوا جرعة DTP1 جرعة DTP3 (يسار)، ولم يتلقَّ 2% من الأطفال الذين تلقَّوا جرعة DTP1 جرعة MCV1 (يمين).
ويشير انخفاض معدل التسرب من لقاح DTP إلى قدرة جيدة على توفير سلسلة كاملة من اللقاحات في مرحلة مبكرة من الحياة. كما يشير انخفاض معدل التسرب من لقاحي DTP وMCV إلى استمرار جيد في برامج التحصين والقدرة على توفير دورة كاملة من اللقاحات في مرحلة الرضاعة (حتى سن سنة واحدة).
في عام 2025، كان معدل التسرب من لقاح DTP في مصر أقل من المعدل العالمي، في حين كان معدل التسرب من لقاحي DTP وMCV أقل من المعدل العالمي.</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في عام 2025، كانت معدلات التسرب من لقاحي DTP1 وDTP3/MCV1 منخفضة في مصر، مما يشير إلى استمرار مشاركة الأطفال في برامج التحصين بشكل جيد، وإلى نجاح الجهود الحالية الرامية إلى ضمان متابعة الأطفال.</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اتجاهات في تغطية لقاحات روتينية أساسية مختارة موصى بها في مرحلة الطفولة.
في عام 2025، سجلت اللقاح MCV2 أدنى معدل تغطية (96٪)، تليها اللقاح MCV1 (97٪).
وبالمقارنة مع عام 2019، ارتفعت نسبة التغطية لستة لقاحات (BCG، وDTP1، وDTP3، وIPV1، وMCV1، وMCV2).
مقارنةً بعام 2024، ارتفعت نسبة التغطية للقاحين (BCG وDTP3) وظلت نسبة التغطية لأربعة لقاحات ثابتة (DTP1، IPV1، MCV1 وMCV2).</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سجلت مصر أدنى معدل تغطية للقاح MCV2 (96٪)، في حين تراوحت معدلات التغطية لمعظم اللقاحات الروتينية الأخرى بين 97 و99٪؛ وقد ارتفع عدد المستضدات الستة منذ عام 2019، بينما ظل عدد المستضدات الأربعة ثابتًا منذ عام 2024.</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يوضح هذا الرسم البياني اتجاهات التغطية لـ 8 لقاحات (السلسلة الكاملة).
في عام 2025، سجلت لقاح MCV2 أدنى معدل تغطية بين جميع اللقاحات (96٪)، تليها لقاح MCV1 ولقاح الحصبة الألمانية (97٪).
ارتفعت نسبة التغطية لـ 7 لقاحات (DTP3، HEPB3، HIB3، IPV1، MCV1، MCV2، والحصبة الألمانية) مقارنةً بنسب التغطية المقابلة في عام 2019.
وارتفعت نسبة التغطية لأربعة لقاحات (DTP3، HEPB3، HIB3 وIPVC)، بينما بقيت نسبة التغطية لأربعة لقاحات أخرى على حالها (IPV1، MCV1، MCV2 وRUBELLA) مقارنةً بنسب التغطية في عام 2024.</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نطاق التغطية عبر جميع سنوات 2019 إلى 2025 (الأشرطة الرمادية)، والتغطية في السنوات المحددة (نقاط)، حسب اللقاح. يمكن استخدام المخطط لتقييم التعافي حتى مستويات ما قبل الجائحة.
ارتفعت نسبة التغطية بلقاح DTP1 بين عامي 2019 (96٪) و2024 (99٪). وظلت نسبة التغطية بلقاح DTP1 في عام 2025 (99٪) على حالها مقارنة بعام 2024، وكانت أعلى مما كانت عليه في عام 2019. في الفترة 2019-2025، بلغت تغطية لقاح DTP1 أدنى مستوياتها في عام 2020 (95٪).
في عام 2024، لم يكن هناك أي لقاح تقل تغطيته عن عام 2019.
في عام 2025، لم يكن هناك أي لقاح تقل تغطيته عن عام 2019.
في عام 2025، لم يكن هناك أي لقاح تقل تغطيته عن عام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تساهم أربعة مؤشرات تغطية للتطعيم في هدف التنمية المستدامة 3، المؤشر b.1: DTP3، PCV3، MCV2 وHPV.
الهدف العالمي ليوم IA2030 هو تغطية 90٪ لجميع المستضدات الأربعة بحلول عام 2030.
تمتلك مصر لقاحين من أصل اللقاحات الأربعة المحددة في أهداف التنمية المستدامة.
في عام 2025، حققت مصر تغطية لا تقل عن 90% بالنسبة للقاحين من أصل اللقاحات الأربعة.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حققت مصر هدف تغطية 90% من اللقاحات المرتبطة بأهداف التنمية المستدامة.</a:t>
            </a:r>
          </a:p>
        </p:txBody>
      </p:sp>
      <p:grpSp xmlns:pic="http://schemas.openxmlformats.org/drawingml/2006/picture">
        <p:nvGrpSpPr>
          <p:cNvPr id="5" name=""/>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موارد إضافية</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موارد إضافية</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يمكن الاطلاع على موارد إضافية لبيانات التطعيم على:
يمكن الاطلاع على الملفات التعريفية التفاعلية للبلدان الخاصة بشبكة WUENIC على الرابط التالي:</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r"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الرسائل الرئيسية</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ظلت نسبة التغطية بلقاح DTP1 ثابتة عند 99% بين عامي 2024 و2025.
• ارتفعت نسبة التغطية بلقاح DTP3 بنقطة مئوية واحدة من 97% في عام 2024 إلى 98% في عام 2025.
• كان عدد الأطفال الذين لم يتلقوا أي جرعة من اللقاح في عام 2025 متقاربًا تقريبًا. وهذا يعني أن هناك 24,000 طفل لم يتلقوا التطعيم، مما يجعلهم عرضة للأمراض التي يمكن الوقاية منها باللقاحات، بالإضافة إلى 24,000 طفل آخرين يتمتعون بحماية غير كاملة.
• شكلت مصر 1.9% من الأطفال الذين لم يتلقوا أي جرعة في منطقة الشرق الأوسط وشمال أفريقيا (MENA) و0.2% من الأطفال الذين لم يتلقوا أي جرعة على مستوى العالم.
• ظلت تغطية اللقاح الأول ضد الحصبة (MCV1) ثابتة عند 97% بين عامي 2024 و2025. وكان هناك 73,000 طفل لم يتلقوا الجرعة الأولى من لقاح الحصبة.
• ظلت تغطية الجرعة الثانية من لقاح الحصبة (MCV2) ثابتة عند 96% بين عامي 2024 و2025.
• لم يتم إدخال لقاح فيروس الورم الحليمي البشري (HPV).</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جدول التطعيم، 2025</a:t>
            </a:r>
          </a:p>
        </p:txBody>
      </p:sp>
      <p:graphicFrame>
        <p:nvGraphicFramePr>
          <p:cNvPr id="3" name=""/>
          <p:cNvGraphicFramePr>
            <a:graphicFrameLocks noGrp="true"/>
          </p:cNvGraphicFramePr>
          <p:nvPr/>
        </p:nvGraphicFramePr>
        <p:xfrm rot="0">
          <a:off x="548640" y="1371600"/>
          <a:ext cx="9052560" cy="4572000"/>
        </p:xfrm>
        <a:graphic>
          <a:graphicData uri="http://schemas.openxmlformats.org/drawingml/2006/table">
            <a:tbl>
              <a:tblPr/>
              <a:tblGrid>
                <a:gridCol w="914400"/>
                <a:gridCol w="1737360"/>
                <a:gridCol w="914400"/>
                <a:gridCol w="91440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strike="noStrike">
                        <a:solidFill>
                          <a:srgbClr val="000000">
                            <a:alpha val="100000"/>
                          </a:srgbClr>
                        </a:solidFill>
                        <a:latin typeface="Arial"/>
                        <a:cs typeface="Arial"/>
                        <a:ea typeface="Arial"/>
                        <a:sym typeface="Arial"/>
                      </a:endParaRPr>
                      <a:r>
                        <a:rPr cap="none" sz="1100" i="0" b="1"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strike="noStrike">
                        <a:solidFill>
                          <a:srgbClr val="000000">
                            <a:alpha val="100000"/>
                          </a:srgbClr>
                        </a:solidFill>
                        <a:latin typeface="Arial"/>
                        <a:cs typeface="Arial"/>
                        <a:ea typeface="Arial"/>
                        <a:sym typeface="Arial"/>
                      </a:endParaRPr>
                      <a:r>
                        <a:rPr cap="none" sz="1100" i="0" b="1"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7">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6</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7</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يعرض هذا الجدول جدول التطعيم الوطني 2025 للخدمات الروتينية في Egypt، والذي يتم الإبلاغ عنه من خلال نموذج التقارير المشترك حول التطعيم بين منظمة الصحة العالمية واليونيسف (JRF).
كل صف يتوافق مع لقاح أو لقاح مركب، مما يشير إلى ما إذا كان يتم تقديمه على المستوى الوطني أو دون الوطني. يحدد الجدول عدد الجرعات والأعمار الموصى بها للاستخدام. يتم تضمين لقاحات الطفولة والمراهقة ذات الصلة ب WUENIC فقط.</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سنوات إدخال اللقاح</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يعرض هذا الجدول سنة تقديم كل لقاح في Egypt. إذا تم تعليق اللقاح، لا يعرض سنة الإدخال السابقة، ولكن إذا تم تعليق اللقاح وأعيد تقديمه لاحقا، يتم ذكر سنة إعادة الإدخال. يمكن أن تعكس سنوات الإدخال الانتشار على مستوى البلاد، أو النشر الجزئي (دون الوطني)، أو الإدخال الموجه لمجموعات خطر محددة أو مناطق عالية الخطورة، كما هو موضح في رؤوس الأعمدة.</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تظهر هذه الخريطة الحرارية اتجاهات في تغطية اللقاحات منذ 2000، حيث تشير الخلايا الخضراء إلى تغطية بنسبة 90٪ أو أكثر.
في عام 2025، حققت جميع اللقاحات الـ 11 (100٪) المدرجة في جدول التطعيم تغطية بلغت 90٪ أو أكثر. وتراوحت تغطية اللقاحات بين 96٪ و99٪.
منذ عام 2014، أُجريت تقديرات لأربعة لقاحات جديدة. ويُعد لقاح IPVC أحدث لقاح تم الإبلاغ عنه (2021)، حيث حقق تغطية بلغت 98% في عام 2025.
في عام 2025، لم تبلغ مصر عن أي نقص في مخزون اللقاحات أو المستلزمات.</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ارتفعت نسبة التغطية بالنسبة لستة مستضدات، وظلت دون تغيير بالنسبة لخمسة مستضدات، ولم تنخفض بالنسبة لأي منها، مما يشير إلى إحراز تقدم عام في أداء التطعيم الروتيني؛ حيث حققت 11 منها نسبة تغطية لا تقل عن 90%.</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P7TF5XRZ5TZD-1674051314-8216</_dlc_DocId>
    <_dlc_DocIdUrl xmlns="5ce71423-0d49-4a04-8822-86064e799dcd">
      <Url>https://unicef.sharepoint.com/teams/DAPM-DataComm/_layouts/15/DocIdRedir.aspx?ID=P7TF5XRZ5TZD-1674051314-8216</Url>
      <Description>P7TF5XRZ5TZD-1674051314-8216</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customXml/itemProps2.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3.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4.xml><?xml version="1.0" encoding="utf-8"?>
<ds:datastoreItem xmlns:ds="http://schemas.openxmlformats.org/officeDocument/2006/customXml" ds:itemID="{D9FC143C-1B3F-4BEC-AE25-78FD15C86723}"/>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vt:i4>
      </vt:variant>
    </vt:vector>
  </HeadingPairs>
  <TitlesOfParts>
    <vt:vector size="9" baseType="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2026-07-17T12:04:05Z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eb87bcb7-3b2e-487f-b9d6-2a00f94c0958</vt:lpwstr>
  </property>
</Properties>
</file>