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105" d="100"/>
          <a:sy n="105" d="100"/>
        </p:scale>
        <p:origin x="246"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addMainMaster delMainMaster modMainMaster">
      <pc:chgData name="Lauren Francis" userId="b7c8c318-11b6-44df-a20d-cbfd05c86935" providerId="ADAL" clId="{7DF8D789-081D-4C54-A01C-20FBD4C1C0B0}" dt="2026-07-17T14:54:40.378" v="756" actId="1076"/>
      <pc:docMkLst>
        <pc:docMk/>
      </pc:docMkLst>
      <pc:sldChg chg="modSp mod">
        <pc:chgData name="Lauren Francis" userId="b7c8c318-11b6-44df-a20d-cbfd05c86935" providerId="ADAL" clId="{7DF8D789-081D-4C54-A01C-20FBD4C1C0B0}" dt="2026-07-17T14:52:44.214" v="751" actId="121"/>
        <pc:sldMkLst>
          <pc:docMk/>
          <pc:sldMk cId="0" sldId="261"/>
        </pc:sldMkLst>
        <pc:spChg chg="mod">
          <ac:chgData name="Lauren Francis" userId="b7c8c318-11b6-44df-a20d-cbfd05c86935" providerId="ADAL" clId="{7DF8D789-081D-4C54-A01C-20FBD4C1C0B0}" dt="2026-07-17T14:52:44.214" v="751" actId="121"/>
          <ac:spMkLst>
            <pc:docMk/>
            <pc:sldMk cId="0" sldId="261"/>
            <ac:spMk id="2" creationId="{00000000-0000-0000-0000-000000000000}"/>
          </ac:spMkLst>
        </pc:spChg>
        <pc:spChg chg="mod">
          <ac:chgData name="Lauren Francis" userId="b7c8c318-11b6-44df-a20d-cbfd05c86935" providerId="ADAL" clId="{7DF8D789-081D-4C54-A01C-20FBD4C1C0B0}" dt="2026-07-17T14:52:21.222" v="745" actId="782"/>
          <ac:spMkLst>
            <pc:docMk/>
            <pc:sldMk cId="0" sldId="261"/>
            <ac:spMk id="3" creationId="{00000000-0000-0000-0000-000000000000}"/>
          </ac:spMkLst>
        </pc:spChg>
      </pc:sldChg>
      <pc:sldChg chg="modSp mod">
        <pc:chgData name="Lauren Francis" userId="b7c8c318-11b6-44df-a20d-cbfd05c86935" providerId="ADAL" clId="{7DF8D789-081D-4C54-A01C-20FBD4C1C0B0}" dt="2026-07-17T14:54:25.230" v="754" actId="782"/>
        <pc:sldMkLst>
          <pc:docMk/>
          <pc:sldMk cId="0" sldId="262"/>
        </pc:sldMkLst>
        <pc:spChg chg="mod">
          <ac:chgData name="Lauren Francis" userId="b7c8c318-11b6-44df-a20d-cbfd05c86935" providerId="ADAL" clId="{7DF8D789-081D-4C54-A01C-20FBD4C1C0B0}" dt="2026-07-17T14:54:25.230" v="754" actId="782"/>
          <ac:spMkLst>
            <pc:docMk/>
            <pc:sldMk cId="0" sldId="262"/>
            <ac:spMk id="2" creationId="{00000000-0000-0000-0000-000000000000}"/>
          </ac:spMkLst>
        </pc:spChg>
        <pc:spChg chg="mod">
          <ac:chgData name="Lauren Francis" userId="b7c8c318-11b6-44df-a20d-cbfd05c86935" providerId="ADAL" clId="{7DF8D789-081D-4C54-A01C-20FBD4C1C0B0}" dt="2026-07-17T14:54:12.724" v="753" actId="121"/>
          <ac:spMkLst>
            <pc:docMk/>
            <pc:sldMk cId="0" sldId="262"/>
            <ac:spMk id="4" creationId="{00000000-0000-0000-0000-000000000000}"/>
          </ac:spMkLst>
        </pc:spChg>
      </pc:sldChg>
      <pc:sldChg chg="modSp mod">
        <pc:chgData name="Lauren Francis" userId="b7c8c318-11b6-44df-a20d-cbfd05c86935" providerId="ADAL" clId="{7DF8D789-081D-4C54-A01C-20FBD4C1C0B0}" dt="2026-07-17T14:54:40.378" v="756" actId="1076"/>
        <pc:sldMkLst>
          <pc:docMk/>
          <pc:sldMk cId="0" sldId="263"/>
        </pc:sldMkLst>
        <pc:spChg chg="mod">
          <ac:chgData name="Lauren Francis" userId="b7c8c318-11b6-44df-a20d-cbfd05c86935" providerId="ADAL" clId="{7DF8D789-081D-4C54-A01C-20FBD4C1C0B0}" dt="2026-07-17T14:54:33.651" v="755" actId="782"/>
          <ac:spMkLst>
            <pc:docMk/>
            <pc:sldMk cId="0" sldId="263"/>
            <ac:spMk id="2" creationId="{00000000-0000-0000-0000-000000000000}"/>
          </ac:spMkLst>
        </pc:spChg>
        <pc:graphicFrameChg chg="mod">
          <ac:chgData name="Lauren Francis" userId="b7c8c318-11b6-44df-a20d-cbfd05c86935" providerId="ADAL" clId="{7DF8D789-081D-4C54-A01C-20FBD4C1C0B0}" dt="2026-07-17T14:54:40.378" v="756" actId="1076"/>
          <ac:graphicFrameMkLst>
            <pc:docMk/>
            <pc:sldMk cId="0" sldId="263"/>
            <ac:graphicFrameMk id="3" creationId="{00000000-0000-0000-0000-000000000000}"/>
          </ac:graphicFrameMkLst>
        </pc:graphicFrameChg>
      </pc:sldChg>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2800" b="0" i="0" u="none" strike="noStrike" cap="none">
                <a:solidFill>
                  <a:srgbClr val="FFFFFF">
                    <a:alpha val="100000"/>
                  </a:srgbClr>
                </a:solidFill>
                <a:latin typeface="Arial"/>
                <a:cs typeface="Arial"/>
                <a:sym typeface="Arial"/>
              </a:rPr>
              <a:t>Algeria / الجزائر</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strike="noStrike" cap="none">
                <a:solidFill>
                  <a:srgbClr val="FFFFFF">
                    <a:alpha val="100000"/>
                  </a:srgbClr>
                </a:solidFill>
                <a:latin typeface="Arial"/>
                <a:cs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تمت الترجمة باستخدام DeepL API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strike="noStrik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200" b="0" i="0" u="none" strike="noStrike" cap="none">
                <a:solidFill>
                  <a:srgbClr val="FFFFFF">
                    <a:alpha val="100000"/>
                  </a:srgbClr>
                </a:solidFill>
                <a:latin typeface="Arial"/>
                <a:cs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Algeria.
في عام 2025، ظلت تغطية لقاح DTP1 في الجزائر ثابتة نسبيًا في حدود 1٪ عند نسبة 99٪. وانخفض عدد الأطفال الذين لم يتلقوا أي جرعة من لقاح DTP (الأطفال الذين لم يتلقوا أي جرعة) من 17,000 طفل في عام 2024 إلى 8,000 طفل في عام 2025.
وارتفعت تغطية لقاح DTP3 إلى 94% في عام 2025، مما ترك 51,000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بلغت نسبة التغطية بلقاح DTP1 99%، وبلغت نسبة التغطية بلقاح DTP3 94%، مما ترك 51,000 طفل لم يتلقوا التطعيم أو تلقوا تطعيمًا غير كافٍ، منهم 8,000 طفل لم يتلقوا أي جرعة و42,000 طفل يتمتعون بحماية جزئية فقط.</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في عام 2025، كانت تغطية لقاح DTP1 في الجزائر (99%) أعلى بـ 9 نقاط مئوية من المتوسط العالمي (90%)، وأعلى بـ 10 نقاط مئوية من المتوسط في جميع بلدان مبادرة « MENA » (89%).
وكانت التغطية الوطنية بلقاح DTP1 أعلى بـ 4 نقاط مئوية عما كانت عليه في عام 2019 (95%).
وهذا يعادل 8,000 طفل لم يتلقوا الجرعة الأولى في عام 2025 مقارنة بـ 50,000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بلغت نسبة التغطية بلقاح DTP1 في الجزائر 99% — وهو ما يمثل ارتفاعًا بمقدار 4 نقاط مئوية عن عام 2019، كما أنه أعلى من المتوسطين العالمي والإقليمي.</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الجزائر المرتبة 13 من بين 20 دولة من حيث أدنى معدل تغطية بلقاح DTP1 (بناءً على المراتب المتساوية).
وكانت الجزائر ضمن الدول العشر الأولى التي تضم أكبر عدد من الأطفال الذين لم يتلقوا أي جرعة (المرتبة = 10).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سجلت الجزائر أعلى معدل تغطية، لكنها كانت من بين الدول العشر الأولى في المنطقة من حيث عدد الأطفال الذين لم يتلقوا أي جرعة من اللقاح.</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50" b="0" i="0" u="none" strike="noStrike" cap="none">
                <a:solidFill>
                  <a:srgbClr val="FFFFFF">
                    <a:alpha val="100000"/>
                  </a:srgbClr>
                </a:solidFill>
                <a:latin typeface="Arial"/>
                <a:cs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الجزائر المرتبة الخامسة من بين 20 دولة، حيث بلغ عدد الأطفال الذين لم يتلقوا أي جرعة من اللقاح 75,000 طفل.
في عام 2025، احتلت الجزائر المرتبة العاشرة من بين 20 دولة، حيث بلغ عدد الأطفال الذين لم يتلقوا أي جرعة من اللقاح 8,000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الجزائر انخفاضاً في عدد الرضع الناجين بحلول عام 2030. ولتحقيق هدف «صفر جرعة» الذي حددته مبادرة IA2030، ستكون الجهود الحالية كافية؛ ومع ذلك، يجب على الدول تعزيز جهودها بما يتجاوز هذه الأهداف.</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تسير الجزائر على الطريق الصحيح لخفض عدد الأطفال الذين لم يتلقوا أي جرعة من اللقاح إلى النصف بحلول عام 2030، لكن الحفاظ على هذا التقدم سيتطلب مواصلة تعزيز أنظمة التحصين.</a:t>
            </a:r>
          </a:p>
        </p:txBody>
      </p:sp>
      <p:grpSp>
        <p:nvGrpSpPr>
          <p:cNvPr id="5" name="Group 4"/>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أقل بنحو 77٪ من (أي أن البلد كان قد حقق) العدد السنوي المقترح للوصول إلى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كان عدد الأطفال الذين لم يتلقوا أي جرعة أقل بنسبة 77% من الهدف السنوي لخطة «IA2030»، مما يضع البرنامج في وضع يسمح له بتحقيق هدف عام 2030، بل وربما تجاوزه، إذا استمر التقدم الحالي.</a:t>
            </a:r>
          </a:p>
        </p:txBody>
      </p:sp>
      <p:grpSp>
        <p:nvGrpSpPr>
          <p:cNvPr id="5" name="Group 4"/>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كانت نسبة التغطية بلقاح DTP1 في عام 2025 (99٪) أعلى منها في عام 2019 (95٪).
انخفض عدد الأطفال الذين تم تطعيمهم بلقاح DTP1 بنسبة 12٪ مقارنة بعام 2019.
انخفض عدد الرضع الناجين بنسبة 15٪ تقريبًا مقارنة بعام 2019.
في عام 2025، انخفض عدد الأطفال الذين تم تطعيمهم بمقدار 100,000 طفل مقارنة بعام 2019.
في عام 2025، انخفض عدد الرضع الناجين (السكان المستهدفون) بمقدار 200,000 طفل مقارنة بعام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ولزيادة معدل التغطية باللقاح، يجب أن يزداد عدد الأطفال الذين يتم تطعيمهم، أو أن ينخفض بمعدل أبطأ من معدل الانخفاض في عدد الرضع الباقين على قيد الحياة ضمن الفئة المستهدفة.</a:t>
            </a:r>
          </a:p>
        </p:txBody>
      </p:sp>
      <p:grpSp>
        <p:nvGrpSpPr>
          <p:cNvPr id="5" name="Group 4"/>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strike="noStrike" cap="none">
                <a:solidFill>
                  <a:srgbClr val="FFFFFF">
                    <a:alpha val="100000"/>
                  </a:srgbClr>
                </a:solidFill>
                <a:latin typeface="Arial"/>
                <a:cs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في عام 2025، كانت نسبة التغطية بلقاح DTP3 في الجزائر (94٪) أعلى بـ 9 نقاط مئوية من المتوسط العالمي (85٪)، وأعلى بـ 11 نقطة مئوية من المتوسط في جميع بلدان مبادرة « MENA » (83٪).
وكانت التغطية الوطنية بلقاح DTP3 أعلى بـ 6 نقاط مئوية عما كانت عليه في عام 2019 (88٪).
وهذا يعادل 51,000 طفل لم يتلقوا اللقاح أو لم يتم تطعيمهم في عام 2025 مقارنة بـ 119,000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بلغت نسبة التغطية بلقاح DTP3 في الجزائر 94% — وهو ما يمثل ارتفاعًا بمقدار 6 نقاط مئوية مقارنة بعام 2019، كما أنه أعلى من المتوسطين العالمي والإقليمي.</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الجزائر المرتبة الثامنة من بين 20 دولة من حيث أدنى معدل تغطية بلقاح DTP3 (بناءً على تعادل في المراتب).
وكانت الجزائر ضمن الدول العشر الأولى التي تضم أكبر عدد من الأطفال غير الملقحين أو الذين لم يكملوا جرعات التطعيم (المرتبة = 5).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كانت الجزائر من بين الدول التي تتمتع بأعلى معدلات التغطية، لكنها كانت أيضًا ضمن الدول العشر الأولى التي تضم أكبر عدد من الأطفال غير الملقحين أو الذين لم يكملوا جرعات التطعيم في المنطقة.</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كانت نسبة التغطية بلقاح DTP3 في عام 2025 (94٪) أعلى منها في عام 2019 (88٪).
انخفض عدد الأطفال الذين تم تطعيمهم بلقاح DTP3 بنسبة 9٪ مقارنة بعام 2019.
انخفض عدد الرضع الناجين بنسبة 15٪ تقريبًا مقارنة بعام 2019.
في عام 2025، انخفض عدد الأطفال الذين تم تطعيمهم بمقدار 100,000 طفل مقارنة بعام 2019.
في عام 2025، انخفض عدد الرضع الناجين (السكان المستهدفون) بمقدار 200,000 طفل مقارنة بعام 2019.
ولزيادة تغطية اللقاح، يجب أن يزداد عدد الأطفال الذين تم تطعيمهم أو أن ينخفض بمعدل أبطأ من معدل انخفاض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strike="noStrike" cap="none">
                <a:solidFill>
                  <a:srgbClr val="FFFFFF">
                    <a:alpha val="100000"/>
                  </a:srgbClr>
                </a:solidFill>
                <a:latin typeface="Arial"/>
                <a:cs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200" b="0" i="0" u="none" strike="noStrike" cap="none">
                <a:solidFill>
                  <a:srgbClr val="FFFFFF">
                    <a:alpha val="100000"/>
                  </a:srgbClr>
                </a:solidFill>
                <a:latin typeface="Arial"/>
                <a:cs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ارتفعت النسبة المئوية للأطفال الذين تلقوا الجرعة الأولى من لقاح الحصبة (MCV1) — والتي تُعطى عادةً في عمر 9 أو 12 شهراً وفقاً لجدول التطعيم الوطني — إلى 96%. وتعد هذه النسبة أعلى مما كانت عليه في عام 2019، حيث بلغت التغطية 80%.
لم يتلقَ 34,000 طفل الجرعة الأولى الروتينية من لقاح الحصبة.
يُعطى اللقاح MCV2 عادةً للأطفال الذين تتراوح أعمارهم بين 18 شهراً وخمس سنوات. وارتفعت نسبة التغطية بلقاح MCV2 إلى 92%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ارتفعت نسبة التغطية للحملة الثانية للتحصين ضد الحصبة (MCV1) من 94% في عام 2024 إلى 96% في عام 2025، مما ترك 34,000 طفل دون أي حماية ضد الحصبة. وارتفعت نسبة التغطية للحملة الثانية للتحصين ضد الحصبة (MCV2) من 90% في عام 2024 إلى 92% في عام 2025</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في عام 2025، كانت نسبة تغطية لقاح MCV1 في الجزائر (96٪) أعلى بـ 12 نقطة مئوية من المتوسط العالمي (84٪) وأعلى بـ 12 نقطة مئوية من المتوسط في جميع بلدان مبادرة « MENA » (84٪).
وكانت التغطية الوطنية للقاح MCV1 أعلى بـ 16 نقطة مئوية عما كانت عليه في عام 2019 (80٪).
وهذا يعادل 34,000 طفل غير مطعّم في عام 2025 مقارنة بـ 199,000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بلغت نسبة التغطية بلقاح MCV1 في الجزائر 96% — وهو ما يمثل ارتفاعًا بمقدار 16 نقطة مئوية مقارنة بعام 2019، وارتفاعًا بأكثر من 10 نقاط مئوية عن كل من المتوسطين العالمي والإقليمي.</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الجزائر المرتبة التاسعة من بين 20 دولة من حيث أدنى معدل تغطية بلقاح MCV1 (بناءً على تعادل في المراتب).
وكانت الجزائر ضمن الدول العشر الأولى التي تضم أكبر عدد من الأطفال غير الملقحين (المرتبة = 6).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كانت الجزائر من بين الدول التي تتمتع بأعلى معدلات التغطية، لكنها كانت في الوقت نفسه ضمن الدول العشر الأولى التي تضم أكبر عدد من الأطفال غير الملقحين في المنطقة.</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كانت نسبة التغطية بلقاح MCV1 في عام 2025 (96٪) أعلى منها في عام 2019 (80٪).
ارتفع عدد الأطفال الذين تلقوا اللقاح الأول من سلسلة لقاحات الرضع (MCV1) بنسبة 2% مقارنة بعام 2019.
انخفض عدد الرضع الناجين بنسبة 15% تقريبًا مقارنة بعام 2019.
في عام 2025، تلقى عدد أكبر من الأطفال اللقاح مقارنة بعام 2019.
في عام 2025، كان عدد الرضع الناجين (السكان المستهدفون) أقل بمقدار 200,000 طفل مقارنة بعام 2019.
ولزيادة تغطية اللقاح، يجب أن يزداد عدد الأطفال الذين تم تطعيمهم أو أن ينخفض بمعدل أبطأ من معدل انخفاض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ولزيادة معدل التغطية باللقاح، يجب أن يزداد عدد الأطفال الذين يتم تطعيمهم، أو أن ينخفض بمعدل أبطأ من معدل الانخفاض في عدد الرضع الباقين على قيد الحياة ضمن الفئة المستهدفة.</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في عام 2025، بلغ إجمالي حالات الحصبة المؤكدة في الجزائر 648 حالة. وفي العام نفسه، بلغت نسبة التغطية للقاح MCV1 96%، بينما بلغت نسبة التغطية للقاح MCV2 92%.
وكان عدد الحالات في عام 2025 أعلى بـ 8.5 مرة من عدد الحالات في عام 2024 (n=76).
وسُجل أعلى عدد لحالات الحصبة في عام 2019 (n=2,585). وفي هذا العام، بلغت تغطية اللقاح الأول ضد الحصبة (MCV1) 80%.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شهدت الجزائر ارتفاعًا في حالات الإصابة بالحصبة مقارنةً بعام 2024، في حين بلغت نسبة التغطية بالجرعة الأولى من لقاح الحصبة (MCV1) 96%، وبلغت نسبة التغطية بالجرعة الثانية (MCV2) 92%.</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strike="noStrike" cap="none">
                <a:solidFill>
                  <a:srgbClr val="FFFFFF">
                    <a:alpha val="100000"/>
                  </a:srgbClr>
                </a:solidFill>
                <a:latin typeface="Arial"/>
                <a:cs typeface="Arial"/>
                <a:sym typeface="Arial"/>
              </a:rPr>
              <a:t>التطعيم في مرحلة الطفولة:
قوائم إضافية</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200" b="0" i="0" u="none" strike="noStrike" cap="none">
                <a:solidFill>
                  <a:srgbClr val="FFFFFF">
                    <a:alpha val="100000"/>
                  </a:srgbClr>
                </a:solidFill>
                <a:latin typeface="Arial"/>
                <a:cs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5% من الأطفال الذين تلقَّوا جرعة DTP1 جرعة DTP3 (على اليسار)، ولم يتلقَّ 3% من الأطفال الذين تلقَّوا جرعة DTP1 جرعة MCV1 (على اليمين).
ويشير معدل التسرب المتوسط من لقاح DTP إلى قدرة معتدلة على توفير سلسلة كاملة من اللقاحات في مرحلة مبكرة من الحياة. ويشير معدل التسرب المنخفض من لقاحي DTP وMCV إلى استمرار جيد في برامج التحصين والقدرة على توفير دورة كاملة من اللقاحات في مرحلة الرضاعة (حتى عام واحد).
في عام 2025، كان معدل التسرب من لقاح DTP في الجزائر مساوياً للمعدل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00" b="0" i="0" u="none" strike="noStrike" cap="none">
                <a:solidFill>
                  <a:srgbClr val="000000">
                    <a:alpha val="100000"/>
                  </a:srgbClr>
                </a:solidFill>
                <a:latin typeface="Arial"/>
                <a:cs typeface="Arial"/>
                <a:sym typeface="Arial"/>
              </a:rPr>
              <a:t>في عام 2025، كانت نسبة التسرب من برنامج DTP1-DTP3 معتدلة (5٪)، بينما كانت نسبة التسرب من برنامج DTP1-MCV1 منخفضة (3٪) في الجزائر، مما يشير إلى قدرة معتدلة على تقديم السلسلة الأولية في مرحلة مبكرة، ولكن قدرة جيدة على توفير الدورة الكاملة من اللقاحات خلال مرحلة الرضاعة.</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يظهر هذا الرسم البياني اتجاهات في تغطية لقاحات روتينية أساسية مختارة موصى بها في مرحلة الطفولة.
في عام 2025، سجلت لقاح MCV2 أدنى معدل تغطية (92٪)، تليها لقاح DTP3 (94٪).
مقارنةً بعام 2019، انخفضت تغطية لقاح واحد (BCG) وزادت تغطية 5 لقاحات (DTP1، DTP3، IPV1، MCV1 وMCV2).
مقارنةً بعام 2024، بقيت تغطية لقاح واحد ثابتة (BCG) وزادت تغطية 5 لقاحات (DTP1، DTP3، IPV1،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سجلت الجزائر أدنى معدل تغطية للقاح MCV2 (92٪)، في حين تراوحت معدلات التغطية لمعظم اللقاحات الروتينية الأخرى بين 94 و99٪؛ وقد ارتفعت معدلات التغطية لخمسة مستضدات منذ عام 2019، وارتفعت لخمسة مستضدات أخرى منذ عام 2024.</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يوضح هذا الرسم البياني اتجاهات التغطية لـ 8 لقاحات (السلسلة الكاملة).
في عام 2025، سجل لقاح MCV2 أدنى معدل تغطية بين جميع اللقاحات (92٪)، يليه لقاح DTP3، ثم HepB3، وHib3، وIPVC (94٪).
ارتفعت نسبة التغطية لـ 7 لقاحات (DTP3، HEPB3، HIB3، IPV1، MCV1، MCV2، و RUBELLA) مقارنةً بنسب التغطية الخاصة بها في عام 2019.
ارتفعت تغطية 8 لقاحات (DTP3، وHEPB3، وHIB3، وIPV1، وIPVC، وMCV1، وMCV2، وRUBELLA) مقارنةً بالتغطية الخاصة بها في عام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ارتفعت نسبة التغطية بلقاح DTP1 بين عامي 2019 (95٪) و2024 (98٪). كما ارتفعت نسبة التغطية بلقاح DTP1 في عام 2025 (99٪) مقارنةً بعام 2024، وكانت أعلى مما كانت عليه في عام 2019. في الفترة من 2019 إلى 2025، بلغت تغطية لقاح DTP1 أدنى مستوياتها في عام 2022 (91٪).
في عام 2024، كان هناك لقاحان حققا تغطية أقل مقارنة بعام 2019.
في عام 2025، كان هناك لقاحان حققا تغطية أقل مقارنة بعام 2019.
في عام 2025، لم يكن هناك أي لقاح حقق تغطية أقل مقارنة بعام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strike="noStrike" cap="none">
                <a:solidFill>
                  <a:srgbClr val="FFFFFF">
                    <a:alpha val="100000"/>
                  </a:srgbClr>
                </a:solidFill>
                <a:latin typeface="Arial"/>
                <a:cs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تمتلك الجزائر 3 لقاحات من أصل 4 لقاحات تهدف إلى تحقيق أهداف التنمية المستدامة.
في عام 2025، حققت الجزائر تغطية بلغت 90% على الأقل لثلاثة لقاحات من أصل 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حققت الجزائر هدف تغطية 90% من اللقاحات المتعلقة بأهداف التنمية المستدامة.</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strike="noStrike" cap="none">
                <a:solidFill>
                  <a:srgbClr val="FFFFFF">
                    <a:alpha val="100000"/>
                  </a:srgbClr>
                </a:solidFill>
                <a:latin typeface="Arial"/>
                <a:cs typeface="Arial"/>
                <a:sym typeface="Arial"/>
              </a:rPr>
              <a:t>موارد إضافية</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strike="noStrike" cap="none">
                <a:solidFill>
                  <a:srgbClr val="FFFFFF">
                    <a:alpha val="100000"/>
                  </a:srgbClr>
                </a:solidFill>
                <a:latin typeface="Aptos (Body)"/>
                <a:cs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strike="noStrike" cap="none">
                <a:solidFill>
                  <a:srgbClr val="FFFFFF">
                    <a:alpha val="100000"/>
                  </a:srgbClr>
                </a:solidFill>
                <a:latin typeface="Aptos (Body)"/>
                <a:cs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strike="noStrike"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strike="noStrike" cap="none">
                <a:hlinkClick r:id="rId3"/>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strike="noStrike" cap="none">
                <a:hlinkClick r:id="rId2"/>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r" rtl="1">
              <a:lnSpc>
                <a:spcPct val="100000"/>
              </a:lnSpc>
              <a:spcBef>
                <a:spcPts val="0"/>
              </a:spcBef>
              <a:spcAft>
                <a:spcPts val="0"/>
              </a:spcAft>
              <a:buNone/>
            </a:pPr>
            <a:r>
              <a:rPr sz="3200" b="1" i="0" u="none" strike="noStrike" cap="none" dirty="0" err="1">
                <a:solidFill>
                  <a:srgbClr val="FFFFFF">
                    <a:alpha val="100000"/>
                  </a:srgbClr>
                </a:solidFill>
                <a:latin typeface="Arial"/>
                <a:cs typeface="Arial"/>
                <a:sym typeface="Arial"/>
              </a:rPr>
              <a:t>الرسائل</a:t>
            </a:r>
            <a:r>
              <a:rPr sz="3200" b="1" i="0" u="none" strike="noStrike" cap="none" dirty="0">
                <a:solidFill>
                  <a:srgbClr val="FFFFFF">
                    <a:alpha val="100000"/>
                  </a:srgbClr>
                </a:solidFill>
                <a:latin typeface="Arial"/>
                <a:cs typeface="Arial"/>
                <a:sym typeface="Arial"/>
              </a:rPr>
              <a:t> </a:t>
            </a:r>
            <a:r>
              <a:rPr sz="3200" b="1" i="0" u="none" strike="noStrike" cap="none" dirty="0" err="1">
                <a:solidFill>
                  <a:srgbClr val="FFFFFF">
                    <a:alpha val="100000"/>
                  </a:srgbClr>
                </a:solidFill>
                <a:latin typeface="Arial"/>
                <a:cs typeface="Arial"/>
                <a:sym typeface="Arial"/>
              </a:rPr>
              <a:t>الرئيسية</a:t>
            </a:r>
            <a:endParaRPr sz="3200" b="1" i="0" u="none" strike="noStrike" cap="none" dirty="0">
              <a:solidFill>
                <a:srgbClr val="FFFFFF">
                  <a:alpha val="100000"/>
                </a:srgbClr>
              </a:solidFill>
              <a:latin typeface="Arial"/>
              <a:cs typeface="Arial"/>
              <a:sym typeface="Arial"/>
            </a:endParaRP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r" rtl="1">
              <a:lnSpc>
                <a:spcPct val="100000"/>
              </a:lnSpc>
              <a:spcBef>
                <a:spcPts val="0"/>
              </a:spcBef>
              <a:spcAft>
                <a:spcPts val="0"/>
              </a:spcAft>
              <a:buNone/>
            </a:pP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ارتفعت</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نسبة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تغطية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لقاح</a:t>
            </a:r>
            <a:r>
              <a:rPr sz="1700" b="0" i="0" u="none" strike="noStrike" cap="none" dirty="0">
                <a:solidFill>
                  <a:srgbClr val="FFFFFF">
                    <a:alpha val="100000"/>
                  </a:srgbClr>
                </a:solidFill>
                <a:latin typeface="Arial"/>
                <a:cs typeface="Arial"/>
                <a:sym typeface="Arial"/>
              </a:rPr>
              <a:t> DTP1 </a:t>
            </a:r>
            <a:r>
              <a:rPr sz="1700" b="0" i="0" u="none" strike="noStrike" cap="none" dirty="0" err="1">
                <a:solidFill>
                  <a:srgbClr val="FFFFFF">
                    <a:alpha val="100000"/>
                  </a:srgbClr>
                </a:solidFill>
                <a:latin typeface="Arial"/>
                <a:cs typeface="Arial"/>
                <a:sym typeface="Arial"/>
              </a:rPr>
              <a:t>بنقطة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مئوية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واحدة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98%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2024 </a:t>
            </a:r>
            <a:r>
              <a:rPr sz="1700" b="0" i="0" u="none" strike="noStrike" cap="none" dirty="0" err="1">
                <a:solidFill>
                  <a:srgbClr val="FFFFFF">
                    <a:alpha val="100000"/>
                  </a:srgbClr>
                </a:solidFill>
                <a:latin typeface="Arial"/>
                <a:cs typeface="Arial"/>
                <a:sym typeface="Arial"/>
              </a:rPr>
              <a:t>إلى</a:t>
            </a:r>
            <a:r>
              <a:rPr sz="1700" b="0" i="0" u="none" strike="noStrike" cap="none" dirty="0">
                <a:solidFill>
                  <a:srgbClr val="FFFFFF">
                    <a:alpha val="100000"/>
                  </a:srgbClr>
                </a:solidFill>
                <a:latin typeface="Arial"/>
                <a:cs typeface="Arial"/>
                <a:sym typeface="Arial"/>
              </a:rPr>
              <a:t> 99%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2025.
• </a:t>
            </a:r>
            <a:r>
              <a:rPr sz="1700" b="0" i="0" u="none" strike="noStrike" cap="none" dirty="0" err="1">
                <a:solidFill>
                  <a:srgbClr val="FFFFFF">
                    <a:alpha val="100000"/>
                  </a:srgbClr>
                </a:solidFill>
                <a:latin typeface="Arial"/>
                <a:cs typeface="Arial"/>
                <a:sym typeface="Arial"/>
              </a:rPr>
              <a:t>ارتفعت</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نسبة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تغطية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لقاح</a:t>
            </a:r>
            <a:r>
              <a:rPr sz="1700" b="0" i="0" u="none" strike="noStrike" cap="none" dirty="0">
                <a:solidFill>
                  <a:srgbClr val="FFFFFF">
                    <a:alpha val="100000"/>
                  </a:srgbClr>
                </a:solidFill>
                <a:latin typeface="Arial"/>
                <a:cs typeface="Arial"/>
                <a:sym typeface="Arial"/>
              </a:rPr>
              <a:t> DTP3 </a:t>
            </a:r>
            <a:r>
              <a:rPr sz="1700" b="0" i="0" u="none" strike="noStrike" cap="none" dirty="0" err="1">
                <a:solidFill>
                  <a:srgbClr val="FFFFFF">
                    <a:alpha val="100000"/>
                  </a:srgbClr>
                </a:solidFill>
                <a:latin typeface="Arial"/>
                <a:cs typeface="Arial"/>
                <a:sym typeface="Arial"/>
              </a:rPr>
              <a:t>بنقطتين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مئويتين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92%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2024 </a:t>
            </a:r>
            <a:r>
              <a:rPr sz="1700" b="0" i="0" u="none" strike="noStrike" cap="none" dirty="0" err="1">
                <a:solidFill>
                  <a:srgbClr val="FFFFFF">
                    <a:alpha val="100000"/>
                  </a:srgbClr>
                </a:solidFill>
                <a:latin typeface="Arial"/>
                <a:cs typeface="Arial"/>
                <a:sym typeface="Arial"/>
              </a:rPr>
              <a:t>إلى</a:t>
            </a:r>
            <a:r>
              <a:rPr sz="1700" b="0" i="0" u="none" strike="noStrike" cap="none" dirty="0">
                <a:solidFill>
                  <a:srgbClr val="FFFFFF">
                    <a:alpha val="100000"/>
                  </a:srgbClr>
                </a:solidFill>
                <a:latin typeface="Arial"/>
                <a:cs typeface="Arial"/>
                <a:sym typeface="Arial"/>
              </a:rPr>
              <a:t> 94%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2025.
• </a:t>
            </a:r>
            <a:r>
              <a:rPr sz="1700" b="0" i="0" u="none" strike="noStrike" cap="none" dirty="0" err="1">
                <a:solidFill>
                  <a:srgbClr val="FFFFFF">
                    <a:alpha val="100000"/>
                  </a:srgbClr>
                </a:solidFill>
                <a:latin typeface="Arial"/>
                <a:cs typeface="Arial"/>
                <a:sym typeface="Arial"/>
              </a:rPr>
              <a:t>انخفض</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عدد</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الأطفال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الذين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لم</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يتلقوا</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أي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جرعة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اللقاح</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بمقدار</a:t>
            </a:r>
            <a:r>
              <a:rPr sz="1700" b="0" i="0" u="none" strike="noStrike" cap="none" dirty="0">
                <a:solidFill>
                  <a:srgbClr val="FFFFFF">
                    <a:alpha val="100000"/>
                  </a:srgbClr>
                </a:solidFill>
                <a:latin typeface="Arial"/>
                <a:cs typeface="Arial"/>
                <a:sym typeface="Arial"/>
              </a:rPr>
              <a:t> 9,000 </a:t>
            </a:r>
            <a:r>
              <a:rPr sz="1700" b="0" i="0" u="none" strike="noStrike" cap="none" dirty="0" err="1">
                <a:solidFill>
                  <a:srgbClr val="FFFFFF">
                    <a:alpha val="100000"/>
                  </a:srgbClr>
                </a:solidFill>
                <a:latin typeface="Arial"/>
                <a:cs typeface="Arial"/>
                <a:sym typeface="Arial"/>
              </a:rPr>
              <a:t>طفل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2025. </a:t>
            </a:r>
            <a:r>
              <a:rPr sz="1700" b="0" i="0" u="none" strike="noStrike" cap="none" dirty="0" err="1">
                <a:solidFill>
                  <a:srgbClr val="FFFFFF">
                    <a:alpha val="100000"/>
                  </a:srgbClr>
                </a:solidFill>
                <a:latin typeface="Arial"/>
                <a:cs typeface="Arial"/>
                <a:sym typeface="Arial"/>
              </a:rPr>
              <a:t>وبذلك</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يبقى</a:t>
            </a:r>
            <a:r>
              <a:rPr sz="1700" b="0" i="0" u="none" strike="noStrike" cap="none" dirty="0">
                <a:solidFill>
                  <a:srgbClr val="FFFFFF">
                    <a:alpha val="100000"/>
                  </a:srgbClr>
                </a:solidFill>
                <a:latin typeface="Arial"/>
                <a:cs typeface="Arial"/>
                <a:sym typeface="Arial"/>
              </a:rPr>
              <a:t> 8,000 </a:t>
            </a:r>
            <a:r>
              <a:rPr sz="1700" b="0" i="0" u="none" strike="noStrike" cap="none" dirty="0" err="1">
                <a:solidFill>
                  <a:srgbClr val="FFFFFF">
                    <a:alpha val="100000"/>
                  </a:srgbClr>
                </a:solidFill>
                <a:latin typeface="Arial"/>
                <a:cs typeface="Arial"/>
                <a:sym typeface="Arial"/>
              </a:rPr>
              <a:t>طفل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دون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تلقيح</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معرضين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للإصابة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بأمراض</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يمكن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الوقاية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منها</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باللقاح</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بالإضافة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إلى</a:t>
            </a:r>
            <a:r>
              <a:rPr sz="1700" b="0" i="0" u="none" strike="noStrike" cap="none" dirty="0">
                <a:solidFill>
                  <a:srgbClr val="FFFFFF">
                    <a:alpha val="100000"/>
                  </a:srgbClr>
                </a:solidFill>
                <a:latin typeface="Arial"/>
                <a:cs typeface="Arial"/>
                <a:sym typeface="Arial"/>
              </a:rPr>
              <a:t> 42,000 </a:t>
            </a:r>
            <a:r>
              <a:rPr sz="1700" b="0" i="0" u="none" strike="noStrike" cap="none" dirty="0" err="1">
                <a:solidFill>
                  <a:srgbClr val="FFFFFF">
                    <a:alpha val="100000"/>
                  </a:srgbClr>
                </a:solidFill>
                <a:latin typeface="Arial"/>
                <a:cs typeface="Arial"/>
                <a:sym typeface="Arial"/>
              </a:rPr>
              <a:t>طفل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آخرين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يتمتعون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بحماية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غير</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كاملة</a:t>
            </a:r>
            <a:r>
              <a:rPr sz="1700" b="0" i="0" u="none" strike="noStrike" cap="none" dirty="0">
                <a:solidFill>
                  <a:srgbClr val="FFFFFF">
                    <a:alpha val="100000"/>
                  </a:srgbClr>
                </a:solidFill>
                <a:latin typeface="Arial"/>
                <a:cs typeface="Arial"/>
                <a:sym typeface="Arial"/>
              </a:rPr>
              <a:t>.
• </a:t>
            </a:r>
            <a:r>
              <a:rPr sz="1700" b="0" i="0" u="none" strike="noStrike" cap="none" dirty="0" err="1">
                <a:solidFill>
                  <a:srgbClr val="FFFFFF">
                    <a:alpha val="100000"/>
                  </a:srgbClr>
                </a:solidFill>
                <a:latin typeface="Arial"/>
                <a:cs typeface="Arial"/>
                <a:sym typeface="Arial"/>
              </a:rPr>
              <a:t>شكلت</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الجزائر</a:t>
            </a:r>
            <a:r>
              <a:rPr sz="1700" b="0" i="0" u="none" strike="noStrike" cap="none" dirty="0">
                <a:solidFill>
                  <a:srgbClr val="FFFFFF">
                    <a:alpha val="100000"/>
                  </a:srgbClr>
                </a:solidFill>
                <a:latin typeface="Arial"/>
                <a:cs typeface="Arial"/>
                <a:sym typeface="Arial"/>
              </a:rPr>
              <a:t> 0.7%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الأطفال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الذين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لم</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يتلقوا</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أي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جرعة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منطقة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الشرق</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الأوسط</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وشمال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أفريقيا</a:t>
            </a:r>
            <a:r>
              <a:rPr sz="1700" b="0" i="0" u="none" strike="noStrike" cap="none" dirty="0">
                <a:solidFill>
                  <a:srgbClr val="FFFFFF">
                    <a:alpha val="100000"/>
                  </a:srgbClr>
                </a:solidFill>
                <a:latin typeface="Arial"/>
                <a:cs typeface="Arial"/>
                <a:sym typeface="Arial"/>
              </a:rPr>
              <a:t> (MENA) و0.1%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الأطفال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الذين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لم</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يتلقوا</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أي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جرعة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على</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الصعيد</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العالمي</a:t>
            </a:r>
            <a:r>
              <a:rPr sz="1700" b="0" i="0" u="none" strike="noStrike" cap="none" dirty="0">
                <a:solidFill>
                  <a:srgbClr val="FFFFFF">
                    <a:alpha val="100000"/>
                  </a:srgbClr>
                </a:solidFill>
                <a:latin typeface="Arial"/>
                <a:cs typeface="Arial"/>
                <a:sym typeface="Arial"/>
              </a:rPr>
              <a:t>.
• </a:t>
            </a:r>
            <a:r>
              <a:rPr sz="1700" b="0" i="0" u="none" strike="noStrike" cap="none" dirty="0" err="1">
                <a:solidFill>
                  <a:srgbClr val="FFFFFF">
                    <a:alpha val="100000"/>
                  </a:srgbClr>
                </a:solidFill>
                <a:latin typeface="Arial"/>
                <a:cs typeface="Arial"/>
                <a:sym typeface="Arial"/>
              </a:rPr>
              <a:t>ارتفعت</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تغطية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اللقاح</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الأول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ضد</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الحصبة</a:t>
            </a:r>
            <a:r>
              <a:rPr sz="1700" b="0" i="0" u="none" strike="noStrike" cap="none" dirty="0">
                <a:solidFill>
                  <a:srgbClr val="FFFFFF">
                    <a:alpha val="100000"/>
                  </a:srgbClr>
                </a:solidFill>
                <a:latin typeface="Arial"/>
                <a:cs typeface="Arial"/>
                <a:sym typeface="Arial"/>
              </a:rPr>
              <a:t> (MCV1) </a:t>
            </a:r>
            <a:r>
              <a:rPr sz="1700" b="0" i="0" u="none" strike="noStrike" cap="none" dirty="0" err="1">
                <a:solidFill>
                  <a:srgbClr val="FFFFFF">
                    <a:alpha val="100000"/>
                  </a:srgbClr>
                </a:solidFill>
                <a:latin typeface="Arial"/>
                <a:cs typeface="Arial"/>
                <a:sym typeface="Arial"/>
              </a:rPr>
              <a:t>بنقطتين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مئويتين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94%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2024 </a:t>
            </a:r>
            <a:r>
              <a:rPr sz="1700" b="0" i="0" u="none" strike="noStrike" cap="none" dirty="0" err="1">
                <a:solidFill>
                  <a:srgbClr val="FFFFFF">
                    <a:alpha val="100000"/>
                  </a:srgbClr>
                </a:solidFill>
                <a:latin typeface="Arial"/>
                <a:cs typeface="Arial"/>
                <a:sym typeface="Arial"/>
              </a:rPr>
              <a:t>إلى</a:t>
            </a:r>
            <a:r>
              <a:rPr sz="1700" b="0" i="0" u="none" strike="noStrike" cap="none" dirty="0">
                <a:solidFill>
                  <a:srgbClr val="FFFFFF">
                    <a:alpha val="100000"/>
                  </a:srgbClr>
                </a:solidFill>
                <a:latin typeface="Arial"/>
                <a:cs typeface="Arial"/>
                <a:sym typeface="Arial"/>
              </a:rPr>
              <a:t> 96%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2025. </a:t>
            </a:r>
            <a:r>
              <a:rPr sz="1700" b="0" i="0" u="none" strike="noStrike" cap="none" dirty="0" err="1">
                <a:solidFill>
                  <a:srgbClr val="FFFFFF">
                    <a:alpha val="100000"/>
                  </a:srgbClr>
                </a:solidFill>
                <a:latin typeface="Arial"/>
                <a:cs typeface="Arial"/>
                <a:sym typeface="Arial"/>
              </a:rPr>
              <a:t>وكان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هناك</a:t>
            </a:r>
            <a:r>
              <a:rPr sz="1700" b="0" i="0" u="none" strike="noStrike" cap="none" dirty="0">
                <a:solidFill>
                  <a:srgbClr val="FFFFFF">
                    <a:alpha val="100000"/>
                  </a:srgbClr>
                </a:solidFill>
                <a:latin typeface="Arial"/>
                <a:cs typeface="Arial"/>
                <a:sym typeface="Arial"/>
              </a:rPr>
              <a:t> 34,000 </a:t>
            </a:r>
            <a:r>
              <a:rPr sz="1700" b="0" i="0" u="none" strike="noStrike" cap="none" dirty="0" err="1">
                <a:solidFill>
                  <a:srgbClr val="FFFFFF">
                    <a:alpha val="100000"/>
                  </a:srgbClr>
                </a:solidFill>
                <a:latin typeface="Arial"/>
                <a:cs typeface="Arial"/>
                <a:sym typeface="Arial"/>
              </a:rPr>
              <a:t>طفل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لم</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يتلقوا</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الجرعة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الأولى</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لقاح</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الحصبة</a:t>
            </a:r>
            <a:r>
              <a:rPr sz="1700" b="0" i="0" u="none" strike="noStrike" cap="none" dirty="0">
                <a:solidFill>
                  <a:srgbClr val="FFFFFF">
                    <a:alpha val="100000"/>
                  </a:srgbClr>
                </a:solidFill>
                <a:latin typeface="Arial"/>
                <a:cs typeface="Arial"/>
                <a:sym typeface="Arial"/>
              </a:rPr>
              <a:t>.
• </a:t>
            </a:r>
            <a:r>
              <a:rPr sz="1700" b="0" i="0" u="none" strike="noStrike" cap="none" dirty="0" err="1">
                <a:solidFill>
                  <a:srgbClr val="FFFFFF">
                    <a:alpha val="100000"/>
                  </a:srgbClr>
                </a:solidFill>
                <a:latin typeface="Arial"/>
                <a:cs typeface="Arial"/>
                <a:sym typeface="Arial"/>
              </a:rPr>
              <a:t>ارتفعت</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تغطية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الجرعة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الثانية</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لقاح</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الحصبة</a:t>
            </a:r>
            <a:r>
              <a:rPr sz="1700" b="0" i="0" u="none" strike="noStrike" cap="none" dirty="0">
                <a:solidFill>
                  <a:srgbClr val="FFFFFF">
                    <a:alpha val="100000"/>
                  </a:srgbClr>
                </a:solidFill>
                <a:latin typeface="Arial"/>
                <a:cs typeface="Arial"/>
                <a:sym typeface="Arial"/>
              </a:rPr>
              <a:t> (MCV2) </a:t>
            </a:r>
            <a:r>
              <a:rPr sz="1700" b="0" i="0" u="none" strike="noStrike" cap="none" dirty="0" err="1">
                <a:solidFill>
                  <a:srgbClr val="FFFFFF">
                    <a:alpha val="100000"/>
                  </a:srgbClr>
                </a:solidFill>
                <a:latin typeface="Arial"/>
                <a:cs typeface="Arial"/>
                <a:sym typeface="Arial"/>
              </a:rPr>
              <a:t>بنقطتين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مئويتين</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من</a:t>
            </a:r>
            <a:r>
              <a:rPr sz="1700" b="0" i="0" u="none" strike="noStrike" cap="none" dirty="0">
                <a:solidFill>
                  <a:srgbClr val="FFFFFF">
                    <a:alpha val="100000"/>
                  </a:srgbClr>
                </a:solidFill>
                <a:latin typeface="Arial"/>
                <a:cs typeface="Arial"/>
                <a:sym typeface="Arial"/>
              </a:rPr>
              <a:t> 90%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2024 </a:t>
            </a:r>
            <a:r>
              <a:rPr sz="1700" b="0" i="0" u="none" strike="noStrike" cap="none" dirty="0" err="1">
                <a:solidFill>
                  <a:srgbClr val="FFFFFF">
                    <a:alpha val="100000"/>
                  </a:srgbClr>
                </a:solidFill>
                <a:latin typeface="Arial"/>
                <a:cs typeface="Arial"/>
                <a:sym typeface="Arial"/>
              </a:rPr>
              <a:t>إلى</a:t>
            </a:r>
            <a:r>
              <a:rPr sz="1700" b="0" i="0" u="none" strike="noStrike" cap="none" dirty="0">
                <a:solidFill>
                  <a:srgbClr val="FFFFFF">
                    <a:alpha val="100000"/>
                  </a:srgbClr>
                </a:solidFill>
                <a:latin typeface="Arial"/>
                <a:cs typeface="Arial"/>
                <a:sym typeface="Arial"/>
              </a:rPr>
              <a:t> 92% </a:t>
            </a:r>
            <a:r>
              <a:rPr sz="1700" b="0" i="0" u="none" strike="noStrike" cap="none" dirty="0" err="1">
                <a:solidFill>
                  <a:srgbClr val="FFFFFF">
                    <a:alpha val="100000"/>
                  </a:srgbClr>
                </a:solidFill>
                <a:latin typeface="Arial"/>
                <a:cs typeface="Arial"/>
                <a:sym typeface="Arial"/>
              </a:rPr>
              <a:t>في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عام</a:t>
            </a:r>
            <a:r>
              <a:rPr sz="1700" b="0" i="0" u="none" strike="noStrike" cap="none" dirty="0">
                <a:solidFill>
                  <a:srgbClr val="FFFFFF">
                    <a:alpha val="100000"/>
                  </a:srgbClr>
                </a:solidFill>
                <a:latin typeface="Arial"/>
                <a:cs typeface="Arial"/>
                <a:sym typeface="Arial"/>
              </a:rPr>
              <a:t> 2025.
• </a:t>
            </a:r>
            <a:r>
              <a:rPr sz="1700" b="0" i="0" u="none" strike="noStrike" cap="none" dirty="0" err="1">
                <a:solidFill>
                  <a:srgbClr val="FFFFFF">
                    <a:alpha val="100000"/>
                  </a:srgbClr>
                </a:solidFill>
                <a:latin typeface="Arial"/>
                <a:cs typeface="Arial"/>
                <a:sym typeface="Arial"/>
              </a:rPr>
              <a:t>لم</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يتم</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إدخال</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لقاح</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فيروس</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الورم</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الحليمي</a:t>
            </a:r>
            <a:r>
              <a:rPr sz="1700" b="0" i="0" u="none" strike="noStrike" cap="none" dirty="0">
                <a:solidFill>
                  <a:srgbClr val="FFFFFF">
                    <a:alpha val="100000"/>
                  </a:srgbClr>
                </a:solidFill>
                <a:latin typeface="Arial"/>
                <a:cs typeface="Arial"/>
                <a:sym typeface="Arial"/>
              </a:rPr>
              <a:t> </a:t>
            </a:r>
            <a:r>
              <a:rPr sz="1700" b="0" i="0" u="none" strike="noStrike" cap="none" dirty="0" err="1">
                <a:solidFill>
                  <a:srgbClr val="FFFFFF">
                    <a:alpha val="100000"/>
                  </a:srgbClr>
                </a:solidFill>
                <a:latin typeface="Arial"/>
                <a:cs typeface="Arial"/>
                <a:sym typeface="Arial"/>
              </a:rPr>
              <a:t>البشري</a:t>
            </a:r>
            <a:r>
              <a:rPr sz="1700" b="0" i="0" u="none" strike="noStrike" cap="none" dirty="0">
                <a:solidFill>
                  <a:srgbClr val="FFFFFF">
                    <a:alpha val="100000"/>
                  </a:srgbClr>
                </a:solidFill>
                <a:latin typeface="Arial"/>
                <a:cs typeface="Arial"/>
                <a:sym typeface="Arial"/>
              </a:rPr>
              <a:t> (HPV).</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r" rtl="1">
              <a:lnSpc>
                <a:spcPct val="100000"/>
              </a:lnSpc>
              <a:spcBef>
                <a:spcPts val="0"/>
              </a:spcBef>
              <a:spcAft>
                <a:spcPts val="0"/>
              </a:spcAft>
              <a:buNone/>
            </a:pPr>
            <a:r>
              <a:rPr sz="2800" b="0" i="0" u="none" strike="noStrike" cap="none" dirty="0" err="1">
                <a:solidFill>
                  <a:srgbClr val="000000">
                    <a:alpha val="100000"/>
                  </a:srgbClr>
                </a:solidFill>
                <a:latin typeface="Calibri"/>
                <a:cs typeface="Calibri"/>
                <a:sym typeface="Calibri"/>
              </a:rPr>
              <a:t>جدول</a:t>
            </a:r>
            <a:r>
              <a:rPr sz="2800" b="0" i="0" u="none" strike="noStrike" cap="none" dirty="0">
                <a:solidFill>
                  <a:srgbClr val="000000">
                    <a:alpha val="100000"/>
                  </a:srgbClr>
                </a:solidFill>
                <a:latin typeface="Calibri"/>
                <a:cs typeface="Calibri"/>
                <a:sym typeface="Calibri"/>
              </a:rPr>
              <a:t> </a:t>
            </a:r>
            <a:r>
              <a:rPr sz="2800" b="0" i="0" u="none" strike="noStrike" cap="none" dirty="0" err="1">
                <a:solidFill>
                  <a:srgbClr val="000000">
                    <a:alpha val="100000"/>
                  </a:srgbClr>
                </a:solidFill>
                <a:latin typeface="Calibri"/>
                <a:cs typeface="Calibri"/>
                <a:sym typeface="Calibri"/>
              </a:rPr>
              <a:t>التطعيم</a:t>
            </a:r>
            <a:r>
              <a:rPr sz="2800" b="0" i="0" u="none" strike="noStrike" cap="none" dirty="0">
                <a:solidFill>
                  <a:srgbClr val="000000">
                    <a:alpha val="100000"/>
                  </a:srgbClr>
                </a:solidFill>
                <a:latin typeface="Calibri"/>
                <a:cs typeface="Calibri"/>
                <a:sym typeface="Calibri"/>
              </a:rPr>
              <a:t>، 2025</a:t>
            </a:r>
          </a:p>
        </p:txBody>
      </p:sp>
      <p:graphicFrame>
        <p:nvGraphicFramePr>
          <p:cNvPr id="3" name="Table 2"/>
          <p:cNvGraphicFramePr>
            <a:graphicFrameLocks noGrp="1"/>
          </p:cNvGraphicFramePr>
          <p:nvPr/>
        </p:nvGraphicFramePr>
        <p:xfrm>
          <a:off x="548640" y="1371600"/>
          <a:ext cx="5394960" cy="235712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tblGrid>
              <a:tr h="228600">
                <a:tc gridSpan="2">
                  <a:txBody>
                    <a:bodyPr/>
                    <a:lstStyle/>
                    <a:p>
                      <a:pPr marL="63500" marR="63500" algn="l">
                        <a:lnSpc>
                          <a:spcPct val="100000"/>
                        </a:lnSpc>
                        <a:spcBef>
                          <a:spcPts val="500"/>
                        </a:spcBef>
                        <a:spcAft>
                          <a:spcPts val="500"/>
                        </a:spcAft>
                        <a:buNone/>
                      </a:pPr>
                      <a:endParaRPr sz="1100" b="1" i="0" u="none" strike="noStrik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strike="noStrik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3">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strike="noStrik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strike="noStrik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DTAPHIBHEPBIPV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12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strike="noStrik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strike="noStrik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MMR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11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18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strike="noStrik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12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12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7"/>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strike="noStrike" cap="none" dirty="0" err="1">
                <a:solidFill>
                  <a:srgbClr val="FFFFFF">
                    <a:alpha val="100000"/>
                  </a:srgbClr>
                </a:solidFill>
                <a:latin typeface="Arial"/>
                <a:cs typeface="Arial"/>
                <a:sym typeface="Arial"/>
              </a:rPr>
              <a:t>يعرض</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هذا</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الجدول</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جدول</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التطعيم</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الوطني</a:t>
            </a:r>
            <a:r>
              <a:rPr sz="1100" b="0" i="0" u="none" strike="noStrike" cap="none" dirty="0">
                <a:solidFill>
                  <a:srgbClr val="FFFFFF">
                    <a:alpha val="100000"/>
                  </a:srgbClr>
                </a:solidFill>
                <a:latin typeface="Arial"/>
                <a:cs typeface="Arial"/>
                <a:sym typeface="Arial"/>
              </a:rPr>
              <a:t> 2025 </a:t>
            </a:r>
            <a:r>
              <a:rPr sz="1100" b="0" i="0" u="none" strike="noStrike" cap="none" dirty="0" err="1">
                <a:solidFill>
                  <a:srgbClr val="FFFFFF">
                    <a:alpha val="100000"/>
                  </a:srgbClr>
                </a:solidFill>
                <a:latin typeface="Arial"/>
                <a:cs typeface="Arial"/>
                <a:sym typeface="Arial"/>
              </a:rPr>
              <a:t>للخدمات</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الروتينية</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في</a:t>
            </a:r>
            <a:r>
              <a:rPr sz="1100" b="0" i="0" u="none" strike="noStrike" cap="none" dirty="0">
                <a:solidFill>
                  <a:srgbClr val="FFFFFF">
                    <a:alpha val="100000"/>
                  </a:srgbClr>
                </a:solidFill>
                <a:latin typeface="Arial"/>
                <a:cs typeface="Arial"/>
                <a:sym typeface="Arial"/>
              </a:rPr>
              <a:t> Algeria، </a:t>
            </a:r>
            <a:r>
              <a:rPr sz="1100" b="0" i="0" u="none" strike="noStrike" cap="none" dirty="0" err="1">
                <a:solidFill>
                  <a:srgbClr val="FFFFFF">
                    <a:alpha val="100000"/>
                  </a:srgbClr>
                </a:solidFill>
                <a:latin typeface="Arial"/>
                <a:cs typeface="Arial"/>
                <a:sym typeface="Arial"/>
              </a:rPr>
              <a:t>والذي</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يتم</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الإبلاغ</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عنه</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من</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خلال</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نموذج</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التقارير</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المشترك</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حول</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التطعيم</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بين</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منظمة</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الصحة</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العالمية</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واليونيسف</a:t>
            </a:r>
            <a:r>
              <a:rPr sz="1100" b="0" i="0" u="none" strike="noStrike" cap="none" dirty="0">
                <a:solidFill>
                  <a:srgbClr val="FFFFFF">
                    <a:alpha val="100000"/>
                  </a:srgbClr>
                </a:solidFill>
                <a:latin typeface="Arial"/>
                <a:cs typeface="Arial"/>
                <a:sym typeface="Arial"/>
              </a:rPr>
              <a:t> (JRF).
</a:t>
            </a:r>
            <a:r>
              <a:rPr sz="1100" b="0" i="0" u="none" strike="noStrike" cap="none" dirty="0" err="1">
                <a:solidFill>
                  <a:srgbClr val="FFFFFF">
                    <a:alpha val="100000"/>
                  </a:srgbClr>
                </a:solidFill>
                <a:latin typeface="Arial"/>
                <a:cs typeface="Arial"/>
                <a:sym typeface="Arial"/>
              </a:rPr>
              <a:t>كل</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صف</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يتوافق</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مع</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لقاح</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أو</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لقاح</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مركب</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مما</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يشير</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إلى</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ما</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إذا</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كان</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يتم</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تقديمه</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على</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المستوى</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الوطني</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أو</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دون</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الوطني</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يحدد</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الجدول</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عدد</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الجرعات</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والأعمار</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الموصى</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بها</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للاستخدام</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يتم</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تضمين</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لقاحات</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الطفولة</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والمراهقة</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ذات</a:t>
            </a:r>
            <a:r>
              <a:rPr sz="1100" b="0" i="0" u="none" strike="noStrike" cap="none" dirty="0">
                <a:solidFill>
                  <a:srgbClr val="FFFFFF">
                    <a:alpha val="100000"/>
                  </a:srgbClr>
                </a:solidFill>
                <a:latin typeface="Arial"/>
                <a:cs typeface="Arial"/>
                <a:sym typeface="Arial"/>
              </a:rPr>
              <a:t> </a:t>
            </a:r>
            <a:r>
              <a:rPr sz="1100" b="0" i="0" u="none" strike="noStrike" cap="none" dirty="0" err="1">
                <a:solidFill>
                  <a:srgbClr val="FFFFFF">
                    <a:alpha val="100000"/>
                  </a:srgbClr>
                </a:solidFill>
                <a:latin typeface="Arial"/>
                <a:cs typeface="Arial"/>
                <a:sym typeface="Arial"/>
              </a:rPr>
              <a:t>الصلة</a:t>
            </a:r>
            <a:r>
              <a:rPr sz="1100" b="0" i="0" u="none" strike="noStrike" cap="none" dirty="0">
                <a:solidFill>
                  <a:srgbClr val="FFFFFF">
                    <a:alpha val="100000"/>
                  </a:srgbClr>
                </a:solidFill>
                <a:latin typeface="Arial"/>
                <a:cs typeface="Arial"/>
                <a:sym typeface="Arial"/>
              </a:rPr>
              <a:t> ب WUENIC </a:t>
            </a:r>
            <a:r>
              <a:rPr sz="1100" b="0" i="0" u="none" strike="noStrike" cap="none" dirty="0" err="1">
                <a:solidFill>
                  <a:srgbClr val="FFFFFF">
                    <a:alpha val="100000"/>
                  </a:srgbClr>
                </a:solidFill>
                <a:latin typeface="Arial"/>
                <a:cs typeface="Arial"/>
                <a:sym typeface="Arial"/>
              </a:rPr>
              <a:t>فقط</a:t>
            </a:r>
            <a:r>
              <a:rPr sz="1100" b="0" i="0" u="none" strike="noStrike" cap="none" dirty="0">
                <a:solidFill>
                  <a:srgbClr val="FFFFFF">
                    <a:alpha val="100000"/>
                  </a:srgbClr>
                </a:solidFill>
                <a:latin typeface="Arial"/>
                <a:cs typeface="Arial"/>
                <a:sym typeface="Arial"/>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r" rtl="1">
              <a:lnSpc>
                <a:spcPct val="100000"/>
              </a:lnSpc>
              <a:spcBef>
                <a:spcPts val="0"/>
              </a:spcBef>
              <a:spcAft>
                <a:spcPts val="0"/>
              </a:spcAft>
              <a:buNone/>
            </a:pPr>
            <a:r>
              <a:rPr sz="2800" b="0" i="0" u="none" strike="noStrike" cap="none" dirty="0" err="1">
                <a:solidFill>
                  <a:srgbClr val="000000">
                    <a:alpha val="100000"/>
                  </a:srgbClr>
                </a:solidFill>
                <a:latin typeface="Calibri"/>
                <a:cs typeface="Calibri"/>
                <a:sym typeface="Calibri"/>
              </a:rPr>
              <a:t>سنوات</a:t>
            </a:r>
            <a:r>
              <a:rPr sz="2800" b="0" i="0" u="none" strike="noStrike" cap="none" dirty="0">
                <a:solidFill>
                  <a:srgbClr val="000000">
                    <a:alpha val="100000"/>
                  </a:srgbClr>
                </a:solidFill>
                <a:latin typeface="Calibri"/>
                <a:cs typeface="Calibri"/>
                <a:sym typeface="Calibri"/>
              </a:rPr>
              <a:t> </a:t>
            </a:r>
            <a:r>
              <a:rPr sz="2800" b="0" i="0" u="none" strike="noStrike" cap="none" dirty="0" err="1">
                <a:solidFill>
                  <a:srgbClr val="000000">
                    <a:alpha val="100000"/>
                  </a:srgbClr>
                </a:solidFill>
                <a:latin typeface="Calibri"/>
                <a:cs typeface="Calibri"/>
                <a:sym typeface="Calibri"/>
              </a:rPr>
              <a:t>إدخال</a:t>
            </a:r>
            <a:r>
              <a:rPr sz="2800" b="0" i="0" u="none" strike="noStrike" cap="none" dirty="0">
                <a:solidFill>
                  <a:srgbClr val="000000">
                    <a:alpha val="100000"/>
                  </a:srgbClr>
                </a:solidFill>
                <a:latin typeface="Calibri"/>
                <a:cs typeface="Calibri"/>
                <a:sym typeface="Calibri"/>
              </a:rPr>
              <a:t> </a:t>
            </a:r>
            <a:r>
              <a:rPr sz="2800" b="0" i="0" u="none" strike="noStrike" cap="none" dirty="0" err="1">
                <a:solidFill>
                  <a:srgbClr val="000000">
                    <a:alpha val="100000"/>
                  </a:srgbClr>
                </a:solidFill>
                <a:latin typeface="Calibri"/>
                <a:cs typeface="Calibri"/>
                <a:sym typeface="Calibri"/>
              </a:rPr>
              <a:t>اللقاح</a:t>
            </a:r>
            <a:endParaRPr sz="2800" b="0" i="0" u="none" strike="noStrike" cap="none" dirty="0">
              <a:solidFill>
                <a:srgbClr val="000000">
                  <a:alpha val="100000"/>
                </a:srgbClr>
              </a:solidFill>
              <a:latin typeface="Calibri"/>
              <a:cs typeface="Calibri"/>
              <a:sym typeface="Calibri"/>
            </a:endParaRPr>
          </a:p>
        </p:txBody>
      </p:sp>
      <p:graphicFrame>
        <p:nvGraphicFramePr>
          <p:cNvPr id="3" name="Table 2"/>
          <p:cNvGraphicFramePr>
            <a:graphicFrameLocks noGrp="1"/>
          </p:cNvGraphicFramePr>
          <p:nvPr>
            <p:extLst>
              <p:ext uri="{D42A27DB-BD31-4B8C-83A1-F6EECF244321}">
                <p14:modId xmlns:p14="http://schemas.microsoft.com/office/powerpoint/2010/main" val="780646090"/>
              </p:ext>
            </p:extLst>
          </p:nvPr>
        </p:nvGraphicFramePr>
        <p:xfrm>
          <a:off x="548640" y="923544"/>
          <a:ext cx="4114800" cy="5679440"/>
        </p:xfrm>
        <a:graphic>
          <a:graphicData uri="http://schemas.openxmlformats.org/drawingml/2006/table">
            <a:tbl>
              <a:tblPr/>
              <a:tblGrid>
                <a:gridCol w="2743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tblGrid>
              <a:tr h="228600">
                <a:tc>
                  <a:txBody>
                    <a:bodyPr/>
                    <a:lstStyle/>
                    <a:p>
                      <a:pPr marL="63500" marR="63500" algn="l">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strike="noStrik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HPV (Human papillomavirus)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2001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2001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1997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Meningococcal meningitis vaccines (any strain)</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dirty="0">
                          <a:solidFill>
                            <a:srgbClr val="000000">
                              <a:alpha val="100000"/>
                            </a:srgbClr>
                          </a:solidFill>
                          <a:latin typeface="Arial"/>
                          <a:cs typeface="Arial"/>
                          <a:sym typeface="Arial"/>
                        </a:rPr>
                        <a:t>2017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2016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RSV (Respiratory syncytial virus) immunization strategy</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4"/>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Typhoid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5"/>
                  </a:ext>
                </a:extLst>
              </a:tr>
              <a:tr h="228600">
                <a:tc>
                  <a:txBody>
                    <a:bodyPr/>
                    <a:lstStyle/>
                    <a:p>
                      <a:pPr marL="63500" marR="63500" algn="l">
                        <a:lnSpc>
                          <a:spcPct val="100000"/>
                        </a:lnSpc>
                        <a:spcBef>
                          <a:spcPts val="500"/>
                        </a:spcBef>
                        <a:spcAft>
                          <a:spcPts val="500"/>
                        </a:spcAft>
                        <a:buNone/>
                      </a:pPr>
                      <a:r>
                        <a:rPr sz="1100" b="0" i="0" u="none" strike="noStrik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strike="noStrike" cap="none" dirty="0">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يعرض هذا الجدول سنة تقديم كل لقاح في Algeria.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تظهر هذه الخريطة الحرارية اتجاهات في تغطية اللقاحات منذ 2000، حيث تشير الخلايا الخضراء إلى تغطية بنسبة 90٪ أو أكثر.
في عام 2025، حققت جميع اللقاحات الـ 12 (100٪) المدرجة في جدول التطعيم تغطية بلغت 90٪ أو أكثر. وتراوحت نسبة تغطية اللقاحات بين 92٪ و99٪.
منذ عام 2004، أُجريت تقديرات لـ 7 لقاحات جديدة. ويُعد لقاح IPVC أحدث لقاح تم الإبلاغ عنه (2023)، حيث حقق تغطية بلغت 94% في عام 2025.
في عام 2025، لم تبلغ الجزائر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a:lnSpc>
                <a:spcPct val="100000"/>
              </a:lnSpc>
              <a:spcBef>
                <a:spcPts val="0"/>
              </a:spcBef>
              <a:spcAft>
                <a:spcPts val="0"/>
              </a:spcAft>
              <a:buNone/>
            </a:pPr>
            <a:r>
              <a:rPr sz="1450" b="0" i="0" u="none" strike="noStrike" cap="none">
                <a:solidFill>
                  <a:srgbClr val="000000">
                    <a:alpha val="100000"/>
                  </a:srgbClr>
                </a:solidFill>
                <a:latin typeface="Arial"/>
                <a:cs typeface="Arial"/>
                <a:sym typeface="Arial"/>
              </a:rPr>
              <a:t>في عام 2025، ارتفعت نسبة التغطية بالنسبة لـ 11 مستضدًا، وظلت دون تغيير بالنسبة لمستضد واحد، ولم تنخفض بالنسبة لأي مستضد، مما يشير إلى إحراز تقدم عام في أداء التطعيم الروتيني؛ حيث حققت 12 مستضدًا نسبة تغطية لا تقل عن 90٪.</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a:lnSpc>
                <a:spcPct val="100000"/>
              </a:lnSpc>
              <a:spcBef>
                <a:spcPts val="0"/>
              </a:spcBef>
              <a:spcAft>
                <a:spcPts val="0"/>
              </a:spcAft>
              <a:buNone/>
            </a:pPr>
            <a:r>
              <a:rPr sz="1100" b="0" i="0" u="none" strike="noStrike" cap="none">
                <a:solidFill>
                  <a:srgbClr val="FFFFFF">
                    <a:alpha val="100000"/>
                  </a:srgbClr>
                </a:solidFill>
                <a:latin typeface="Arial"/>
                <a:cs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96%.
وتجاوزت تغطية لقاح DTP3 — التي تُعد مؤشراً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تغطية لقاح MCV1 الهدف المحدد بنسبة 95٪، بينما كانت تغطية لقاح MCV2 أقل من هذا الهدف، لكنها كانت قريبة منه.
بين عامي 2024 و2025، ارتفعت تغطية 4 لقاحات، ولم تنخفض تغطية أي لقاح، وظلت تغطية لقاح واحد دون تغيير.</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P7TF5XRZ5TZD-1674051314-8224</_dlc_DocId>
    <_dlc_DocIdUrl xmlns="5ce71423-0d49-4a04-8822-86064e799dcd">
      <Url>https://unicef.sharepoint.com/teams/DAPM-DataComm/_layouts/15/DocIdRedir.aspx?ID=P7TF5XRZ5TZD-1674051314-8224</Url>
      <Description>P7TF5XRZ5TZD-1674051314-8224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BB781B64-DFAC-4F48-9248-BC0DC3413385}"/>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2512</TotalTime>
  <Words>3968</Words>
  <Application>Microsoft Office PowerPoint</Application>
  <PresentationFormat>Widescreen</PresentationFormat>
  <Paragraphs>125</Paragraphs>
  <Slides>38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2026-07-17T14:54:46Z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ff464913-5c92-4c72-8f7d-b88f9c9aac30</vt:lpwstr>
  </property>
</Properties>
</file>