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a209606d06c33dccf9626a73d9318b2f108c4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d862710bbd913c4b5cac547be8045426d398a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b180a72863b91cfe914b39354d3decc936a394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1037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1037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1037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3" name="rc133"/>
            <p:cNvSpPr/>
            <p:nvPr/>
          </p:nvSpPr>
          <p:spPr>
            <a:xfrm>
              <a:off x="1266997" y="2993459"/>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4" name="rc134"/>
            <p:cNvSpPr/>
            <p:nvPr/>
          </p:nvSpPr>
          <p:spPr>
            <a:xfrm>
              <a:off x="1578050" y="2993459"/>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5" name="rc135"/>
            <p:cNvSpPr/>
            <p:nvPr/>
          </p:nvSpPr>
          <p:spPr>
            <a:xfrm>
              <a:off x="1889102"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6" name="rc136"/>
            <p:cNvSpPr/>
            <p:nvPr/>
          </p:nvSpPr>
          <p:spPr>
            <a:xfrm>
              <a:off x="2200154"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7" name="rc137"/>
            <p:cNvSpPr/>
            <p:nvPr/>
          </p:nvSpPr>
          <p:spPr>
            <a:xfrm>
              <a:off x="251120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2822259"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9" name="rc139"/>
            <p:cNvSpPr/>
            <p:nvPr/>
          </p:nvSpPr>
          <p:spPr>
            <a:xfrm>
              <a:off x="3133311"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3444364"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1" name="rc141"/>
            <p:cNvSpPr/>
            <p:nvPr/>
          </p:nvSpPr>
          <p:spPr>
            <a:xfrm>
              <a:off x="3755416" y="299345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6468"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4377521"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73"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7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7" name="rc147"/>
            <p:cNvSpPr/>
            <p:nvPr/>
          </p:nvSpPr>
          <p:spPr>
            <a:xfrm>
              <a:off x="5621730" y="299345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8" name="rc148"/>
            <p:cNvSpPr/>
            <p:nvPr/>
          </p:nvSpPr>
          <p:spPr>
            <a:xfrm>
              <a:off x="5932782" y="299345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6243834" y="299345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30" y="4037565"/>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096" y="4298591"/>
              <a:ext cx="311052"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48"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1"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955945"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4" name="rc174"/>
            <p:cNvSpPr/>
            <p:nvPr/>
          </p:nvSpPr>
          <p:spPr>
            <a:xfrm>
              <a:off x="1266997"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1578050"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6" name="rc176"/>
            <p:cNvSpPr/>
            <p:nvPr/>
          </p:nvSpPr>
          <p:spPr>
            <a:xfrm>
              <a:off x="1889102"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7" name="rc177"/>
            <p:cNvSpPr/>
            <p:nvPr/>
          </p:nvSpPr>
          <p:spPr>
            <a:xfrm>
              <a:off x="2200154"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8" name="rc178"/>
            <p:cNvSpPr/>
            <p:nvPr/>
          </p:nvSpPr>
          <p:spPr>
            <a:xfrm>
              <a:off x="2511207"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2822259"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0" name="rc180"/>
            <p:cNvSpPr/>
            <p:nvPr/>
          </p:nvSpPr>
          <p:spPr>
            <a:xfrm>
              <a:off x="313331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3444364"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2" name="rc182"/>
            <p:cNvSpPr/>
            <p:nvPr/>
          </p:nvSpPr>
          <p:spPr>
            <a:xfrm>
              <a:off x="3755416"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3" name="rc183"/>
            <p:cNvSpPr/>
            <p:nvPr/>
          </p:nvSpPr>
          <p:spPr>
            <a:xfrm>
              <a:off x="4066468"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4377521"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4688573"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87" y="5081671"/>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0" name="rc200"/>
            <p:cNvSpPr/>
            <p:nvPr/>
          </p:nvSpPr>
          <p:spPr>
            <a:xfrm>
              <a:off x="6865939"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1" name="rc201"/>
            <p:cNvSpPr/>
            <p:nvPr/>
          </p:nvSpPr>
          <p:spPr>
            <a:xfrm>
              <a:off x="7176991" y="5081671"/>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2" name="rc202"/>
            <p:cNvSpPr/>
            <p:nvPr/>
          </p:nvSpPr>
          <p:spPr>
            <a:xfrm>
              <a:off x="7488044"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3" name="rc203"/>
            <p:cNvSpPr/>
            <p:nvPr/>
          </p:nvSpPr>
          <p:spPr>
            <a:xfrm>
              <a:off x="7799096" y="5081671"/>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4" name="rc204"/>
            <p:cNvSpPr/>
            <p:nvPr/>
          </p:nvSpPr>
          <p:spPr>
            <a:xfrm>
              <a:off x="8110148" y="5081671"/>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8421201"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7" name="rc207"/>
            <p:cNvSpPr/>
            <p:nvPr/>
          </p:nvSpPr>
          <p:spPr>
            <a:xfrm>
              <a:off x="5310677" y="3515512"/>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08" name="rc208"/>
            <p:cNvSpPr/>
            <p:nvPr/>
          </p:nvSpPr>
          <p:spPr>
            <a:xfrm>
              <a:off x="5621730" y="3515512"/>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09" name="rc209"/>
            <p:cNvSpPr/>
            <p:nvPr/>
          </p:nvSpPr>
          <p:spPr>
            <a:xfrm>
              <a:off x="5932782" y="3515512"/>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34" y="351551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87" y="351551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39" y="351551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351551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351551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351551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2200154"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0" name="rc220"/>
            <p:cNvSpPr/>
            <p:nvPr/>
          </p:nvSpPr>
          <p:spPr>
            <a:xfrm>
              <a:off x="2511207"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1" name="rc221"/>
            <p:cNvSpPr/>
            <p:nvPr/>
          </p:nvSpPr>
          <p:spPr>
            <a:xfrm>
              <a:off x="2822259"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313331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3" name="rc223"/>
            <p:cNvSpPr/>
            <p:nvPr/>
          </p:nvSpPr>
          <p:spPr>
            <a:xfrm>
              <a:off x="3444364"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4" name="rc224"/>
            <p:cNvSpPr/>
            <p:nvPr/>
          </p:nvSpPr>
          <p:spPr>
            <a:xfrm>
              <a:off x="3755416"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5" name="rc225"/>
            <p:cNvSpPr/>
            <p:nvPr/>
          </p:nvSpPr>
          <p:spPr>
            <a:xfrm>
              <a:off x="4066468"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6" name="rc226"/>
            <p:cNvSpPr/>
            <p:nvPr/>
          </p:nvSpPr>
          <p:spPr>
            <a:xfrm>
              <a:off x="4377521"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7" name="rc227"/>
            <p:cNvSpPr/>
            <p:nvPr/>
          </p:nvSpPr>
          <p:spPr>
            <a:xfrm>
              <a:off x="4688573"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4999625"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5310677"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0" name="rc230"/>
            <p:cNvSpPr/>
            <p:nvPr/>
          </p:nvSpPr>
          <p:spPr>
            <a:xfrm>
              <a:off x="5621730"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5932782"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2" name="rc232"/>
            <p:cNvSpPr/>
            <p:nvPr/>
          </p:nvSpPr>
          <p:spPr>
            <a:xfrm>
              <a:off x="6243834"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554887"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3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4"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7" name="rc237"/>
            <p:cNvSpPr/>
            <p:nvPr/>
          </p:nvSpPr>
          <p:spPr>
            <a:xfrm>
              <a:off x="7799096"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8110148"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842120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8732253"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3776538"/>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377653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377653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377653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5" name="rc255"/>
            <p:cNvSpPr/>
            <p:nvPr/>
          </p:nvSpPr>
          <p:spPr>
            <a:xfrm>
              <a:off x="6243834"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6" name="rc256"/>
            <p:cNvSpPr/>
            <p:nvPr/>
          </p:nvSpPr>
          <p:spPr>
            <a:xfrm>
              <a:off x="6554887" y="5342698"/>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57" name="rc257"/>
            <p:cNvSpPr/>
            <p:nvPr/>
          </p:nvSpPr>
          <p:spPr>
            <a:xfrm>
              <a:off x="6865939" y="5342698"/>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58" name="rc258"/>
            <p:cNvSpPr/>
            <p:nvPr/>
          </p:nvSpPr>
          <p:spPr>
            <a:xfrm>
              <a:off x="7176991"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4" y="5342698"/>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0" name="rc260"/>
            <p:cNvSpPr/>
            <p:nvPr/>
          </p:nvSpPr>
          <p:spPr>
            <a:xfrm>
              <a:off x="7799096" y="534269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534269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534269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4" name="tx26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5" name="tx26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2" name="tx27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662903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725113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5" name="tx285"/>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5" name="tx295"/>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6" name="tx296"/>
            <p:cNvSpPr/>
            <p:nvPr/>
          </p:nvSpPr>
          <p:spPr>
            <a:xfrm>
              <a:off x="2917495"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7" name="tx297"/>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8" name="tx298"/>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9" name="tx299"/>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2" name="tx302"/>
            <p:cNvSpPr/>
            <p:nvPr/>
          </p:nvSpPr>
          <p:spPr>
            <a:xfrm>
              <a:off x="4783809"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694008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7" name="tx317"/>
            <p:cNvSpPr/>
            <p:nvPr/>
          </p:nvSpPr>
          <p:spPr>
            <a:xfrm>
              <a:off x="1362234"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8" name="tx318"/>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9" name="tx319"/>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0" name="tx320"/>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1" name="tx321"/>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2" name="tx322"/>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5" name="tx325"/>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8" name="tx328"/>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509486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0" name="tx330"/>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2" name="tx332"/>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3" name="tx333"/>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4" name="tx334"/>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694008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7" name="tx337"/>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8" name="tx338"/>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9" name="tx339"/>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1" name="tx341"/>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2" name="tx342"/>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3" name="tx343"/>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4" name="tx344"/>
            <p:cNvSpPr/>
            <p:nvPr/>
          </p:nvSpPr>
          <p:spPr>
            <a:xfrm>
              <a:off x="1673286"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45" name="tx345"/>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6" name="tx346"/>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7" name="tx347"/>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9" name="tx349"/>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2" name="tx352"/>
            <p:cNvSpPr/>
            <p:nvPr/>
          </p:nvSpPr>
          <p:spPr>
            <a:xfrm>
              <a:off x="41617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4783809" y="334619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5" name="tx355"/>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8" name="tx358"/>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9" name="tx359"/>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0" name="tx360"/>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1" name="tx361"/>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3" name="tx363"/>
            <p:cNvSpPr/>
            <p:nvPr/>
          </p:nvSpPr>
          <p:spPr>
            <a:xfrm>
              <a:off x="758328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6" name="tx366"/>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7" name="tx367"/>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9" name="tx369"/>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1" name="tx371"/>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2" name="tx372"/>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5" name="tx375"/>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6" name="tx376"/>
            <p:cNvSpPr/>
            <p:nvPr/>
          </p:nvSpPr>
          <p:spPr>
            <a:xfrm>
              <a:off x="385065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7" name="tx377"/>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9" name="tx379"/>
            <p:cNvSpPr/>
            <p:nvPr/>
          </p:nvSpPr>
          <p:spPr>
            <a:xfrm>
              <a:off x="4783809"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0" name="tx380"/>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1" name="tx38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2" name="tx382"/>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3" name="tx38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4" name="tx38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6" name="tx38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7272228"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8" name="tx38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9" name="tx389"/>
            <p:cNvSpPr/>
            <p:nvPr/>
          </p:nvSpPr>
          <p:spPr>
            <a:xfrm>
              <a:off x="7873239"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0" name="tx390"/>
            <p:cNvSpPr/>
            <p:nvPr/>
          </p:nvSpPr>
          <p:spPr>
            <a:xfrm>
              <a:off x="8205385"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1" name="tx39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2" name="tx39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1984338"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4" name="tx394"/>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5" name="tx395"/>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8" name="tx398"/>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3850652"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0" name="tx400"/>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1" name="tx401"/>
            <p:cNvSpPr/>
            <p:nvPr/>
          </p:nvSpPr>
          <p:spPr>
            <a:xfrm>
              <a:off x="4451664"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3" name="tx403"/>
            <p:cNvSpPr/>
            <p:nvPr/>
          </p:nvSpPr>
          <p:spPr>
            <a:xfrm>
              <a:off x="5094862"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4" name="tx404"/>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6" name="tx406"/>
            <p:cNvSpPr/>
            <p:nvPr/>
          </p:nvSpPr>
          <p:spPr>
            <a:xfrm>
              <a:off x="602801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7" name="tx407"/>
            <p:cNvSpPr/>
            <p:nvPr/>
          </p:nvSpPr>
          <p:spPr>
            <a:xfrm>
              <a:off x="6339071"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8" name="tx408"/>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9" name="tx409"/>
            <p:cNvSpPr/>
            <p:nvPr/>
          </p:nvSpPr>
          <p:spPr>
            <a:xfrm>
              <a:off x="694008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1" name="tx411"/>
            <p:cNvSpPr/>
            <p:nvPr/>
          </p:nvSpPr>
          <p:spPr>
            <a:xfrm>
              <a:off x="758328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2" name="tx412"/>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6" name="tx416"/>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1" name="tx421"/>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6" name="tx426"/>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8" name="tx428"/>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9" name="tx429"/>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0" name="tx430"/>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1" name="tx431"/>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2" name="tx432"/>
            <p:cNvSpPr/>
            <p:nvPr/>
          </p:nvSpPr>
          <p:spPr>
            <a:xfrm>
              <a:off x="198433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3" name="tx433"/>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4" name="tx434"/>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5" name="tx435"/>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6" name="tx436"/>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7" name="tx437"/>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9" name="tx439"/>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0" name="tx440"/>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1" name="tx441"/>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2" name="tx442"/>
            <p:cNvSpPr/>
            <p:nvPr/>
          </p:nvSpPr>
          <p:spPr>
            <a:xfrm>
              <a:off x="5094862"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3" name="tx443"/>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6" name="tx446"/>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0" name="tx450"/>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56" name="tx456"/>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57" name="tx457"/>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58" name="tx458"/>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9" name="tx459"/>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0" name="tx460"/>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1" name="tx461"/>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62" name="tx46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3" name="tx46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4" name="tx464"/>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5" name="tx46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6" name="tx466"/>
            <p:cNvSpPr/>
            <p:nvPr/>
          </p:nvSpPr>
          <p:spPr>
            <a:xfrm>
              <a:off x="789433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7" name="tx46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8" name="tx46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9" name="tx469"/>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0" name="tx47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1" name="tx471"/>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2" name="tx47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3" name="tx47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4" name="tx474"/>
            <p:cNvSpPr/>
            <p:nvPr/>
          </p:nvSpPr>
          <p:spPr>
            <a:xfrm>
              <a:off x="353960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5" name="tx47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6" name="tx476"/>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7" name="tx47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8" name="tx478"/>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9" name="tx479"/>
            <p:cNvSpPr/>
            <p:nvPr/>
          </p:nvSpPr>
          <p:spPr>
            <a:xfrm>
              <a:off x="509486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0" name="tx48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1" name="tx48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2" name="tx48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3" name="tx48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4" name="tx484"/>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5" name="tx485"/>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7" name="tx48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8" name="tx48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9" name="tx489"/>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1" name="tx491"/>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2" name="tx492"/>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93" name="tx493"/>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4" name="tx494"/>
            <p:cNvSpPr/>
            <p:nvPr/>
          </p:nvSpPr>
          <p:spPr>
            <a:xfrm>
              <a:off x="5716966"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5" name="tx495"/>
            <p:cNvSpPr/>
            <p:nvPr/>
          </p:nvSpPr>
          <p:spPr>
            <a:xfrm>
              <a:off x="602801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6" name="tx496"/>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7" name="tx497"/>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8" name="tx498"/>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9" name="tx499"/>
            <p:cNvSpPr/>
            <p:nvPr/>
          </p:nvSpPr>
          <p:spPr>
            <a:xfrm>
              <a:off x="7272228"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00" name="tx500"/>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1" name="tx501"/>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2" name="tx502"/>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3" name="tx503"/>
            <p:cNvSpPr/>
            <p:nvPr/>
          </p:nvSpPr>
          <p:spPr>
            <a:xfrm>
              <a:off x="8516437"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4" name="tx504"/>
            <p:cNvSpPr/>
            <p:nvPr/>
          </p:nvSpPr>
          <p:spPr>
            <a:xfrm>
              <a:off x="882748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5" name="tx505"/>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06" name="tx506"/>
            <p:cNvSpPr/>
            <p:nvPr/>
          </p:nvSpPr>
          <p:spPr>
            <a:xfrm>
              <a:off x="1673286"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07" name="tx507"/>
            <p:cNvSpPr/>
            <p:nvPr/>
          </p:nvSpPr>
          <p:spPr>
            <a:xfrm>
              <a:off x="5747111" y="41276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08" name="tx508"/>
            <p:cNvSpPr/>
            <p:nvPr/>
          </p:nvSpPr>
          <p:spPr>
            <a:xfrm>
              <a:off x="7894332"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09" name="tx509"/>
            <p:cNvSpPr/>
            <p:nvPr/>
          </p:nvSpPr>
          <p:spPr>
            <a:xfrm>
              <a:off x="6650123"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10" name="tx510"/>
            <p:cNvSpPr/>
            <p:nvPr/>
          </p:nvSpPr>
          <p:spPr>
            <a:xfrm>
              <a:off x="7272228" y="51731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11" name="tx511"/>
            <p:cNvSpPr/>
            <p:nvPr/>
          </p:nvSpPr>
          <p:spPr>
            <a:xfrm>
              <a:off x="5405914"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512" name="tx512"/>
            <p:cNvSpPr/>
            <p:nvPr/>
          </p:nvSpPr>
          <p:spPr>
            <a:xfrm>
              <a:off x="5716966"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13" name="tx513"/>
            <p:cNvSpPr/>
            <p:nvPr/>
          </p:nvSpPr>
          <p:spPr>
            <a:xfrm>
              <a:off x="6028019"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14" name="tx514"/>
            <p:cNvSpPr/>
            <p:nvPr/>
          </p:nvSpPr>
          <p:spPr>
            <a:xfrm>
              <a:off x="4813954"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15" name="tx515"/>
            <p:cNvSpPr/>
            <p:nvPr/>
          </p:nvSpPr>
          <p:spPr>
            <a:xfrm>
              <a:off x="6339071"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16" name="tx516"/>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17" name="tx517"/>
            <p:cNvSpPr/>
            <p:nvPr/>
          </p:nvSpPr>
          <p:spPr>
            <a:xfrm>
              <a:off x="6991320"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18" name="tx518"/>
            <p:cNvSpPr/>
            <p:nvPr/>
          </p:nvSpPr>
          <p:spPr>
            <a:xfrm>
              <a:off x="7302373"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19" name="tx519"/>
            <p:cNvSpPr/>
            <p:nvPr/>
          </p:nvSpPr>
          <p:spPr>
            <a:xfrm>
              <a:off x="7613425"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20" name="tx520"/>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21" name="tx521"/>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22" name="tx522"/>
            <p:cNvSpPr/>
            <p:nvPr/>
          </p:nvSpPr>
          <p:spPr>
            <a:xfrm>
              <a:off x="8516437"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23" name="tx523"/>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4" name="tx52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5" name="tx52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26" name="tx52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27" name="tx52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28" name="tx52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29" name="tx52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0" name="tx53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1" name="tx53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2" name="tx53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3" name="tx53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4" name="tx53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5" name="tx53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36" name="tx53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37" name="tx53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38" name="tx53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39" name="tx53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0" name="tx54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1" name="tx54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2" name="tx54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3" name="tx54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4" name="tx54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5" name="tx54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46" name="tx54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47" name="tx54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48" name="tx54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49" name="tx54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50" name="tx55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51" name="tx55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52" name="tx55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53" name="tx55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54" name="tx55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55" name="tx55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56" name="tx55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57" name="tx55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58" name="tx55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59" name="tx55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60" name="tx56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61" name="tx56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62" name="tx56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63" name="tx56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64" name="tx56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65" name="pic565"/>
            <p:cNvPicPr/>
            <p:nvPr/>
          </p:nvPicPr>
          <p:blipFill>
            <a:blip r:embed="rId2" cstate="print"/>
            <a:stretch>
              <a:fillRect/>
            </a:stretch>
          </p:blipFill>
          <p:spPr>
            <a:xfrm>
              <a:off x="4653227" y="5838594"/>
              <a:ext cx="2160000" cy="219455"/>
            </a:xfrm>
            <a:prstGeom prst="rect">
              <a:avLst/>
            </a:prstGeom>
          </p:spPr>
        </p:pic>
        <p:sp>
          <p:nvSpPr>
            <p:cNvPr id="566" name="pl56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2" name="pl57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pl57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8" name="tx57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9" name="tx57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80" name="tx58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1" name="tx58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2" name="tx58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3" name="tx58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4" name="tx584"/>
            <p:cNvSpPr/>
            <p:nvPr/>
          </p:nvSpPr>
          <p:spPr>
            <a:xfrm>
              <a:off x="924840" y="1332266"/>
              <a:ext cx="38114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Dominican Republic, 2000-2025</a:t>
              </a:r>
            </a:p>
          </p:txBody>
        </p:sp>
        <p:sp>
          <p:nvSpPr>
            <p:cNvPr id="585" name="tx58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86" name="tx58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87" name="tx58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14 (36%) vaccines in the schedule achieved coverage of 90% or more. Vaccine coverage ranged from 76% to 99%.
Since 2001, estimates have been made for 9 new vaccines. IPVC is the newest vaccine reported (2022), which achieved 88% coverage in 2025.
In 2025, Dominican Republic did not report any stockouts of vaccines or supplies.</a:t>
            </a:r>
          </a:p>
        </p:txBody>
      </p:sp>
      <p:sp>
        <p:nvSpPr>
          <p:cNvPr id="5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13, and declined for none, indicating overall progress in routine immunization performance; five achieved at least 90% coverage.</a:t>
            </a:r>
          </a:p>
        </p:txBody>
      </p:sp>
      <p:grpSp xmlns:pic="http://schemas.openxmlformats.org/drawingml/2006/picture">
        <p:nvGrpSpPr>
          <p:cNvPr id="590" name=""/>
          <p:cNvGrpSpPr/>
          <p:nvPr/>
        </p:nvGrpSpPr>
        <p:grpSpPr>
          <a:xfrm>
            <a:off x="292608" y="1005840"/>
            <a:ext cx="8595360" cy="28575"/>
            <a:chOff x="292608" y="1005840"/>
            <a:chExt cx="8595360" cy="28575"/>
          </a:xfrm>
        </p:grpSpPr>
        <p:sp>
          <p:nvSpPr>
            <p:cNvPr id="5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58638"/>
            </a:xfrm>
            <a:custGeom>
              <a:avLst/>
              <a:pathLst>
                <a:path w="6481656" h="558638">
                  <a:moveTo>
                    <a:pt x="0" y="319221"/>
                  </a:moveTo>
                  <a:lnTo>
                    <a:pt x="259266" y="159610"/>
                  </a:lnTo>
                  <a:lnTo>
                    <a:pt x="518532" y="279319"/>
                  </a:lnTo>
                  <a:lnTo>
                    <a:pt x="777798" y="438929"/>
                  </a:lnTo>
                  <a:lnTo>
                    <a:pt x="1037065" y="478832"/>
                  </a:lnTo>
                  <a:lnTo>
                    <a:pt x="1296331" y="279319"/>
                  </a:lnTo>
                  <a:lnTo>
                    <a:pt x="1555597" y="239416"/>
                  </a:lnTo>
                  <a:lnTo>
                    <a:pt x="1814863" y="478832"/>
                  </a:lnTo>
                  <a:lnTo>
                    <a:pt x="2074130" y="518735"/>
                  </a:lnTo>
                  <a:lnTo>
                    <a:pt x="2333396" y="558638"/>
                  </a:lnTo>
                  <a:lnTo>
                    <a:pt x="2592662" y="119708"/>
                  </a:lnTo>
                  <a:lnTo>
                    <a:pt x="2851928" y="319221"/>
                  </a:lnTo>
                  <a:lnTo>
                    <a:pt x="3111195" y="239416"/>
                  </a:lnTo>
                  <a:lnTo>
                    <a:pt x="3370461" y="319221"/>
                  </a:lnTo>
                  <a:lnTo>
                    <a:pt x="3629727" y="159610"/>
                  </a:lnTo>
                  <a:lnTo>
                    <a:pt x="3888994" y="0"/>
                  </a:lnTo>
                  <a:lnTo>
                    <a:pt x="4148260" y="39902"/>
                  </a:lnTo>
                  <a:lnTo>
                    <a:pt x="4407526" y="0"/>
                  </a:lnTo>
                  <a:lnTo>
                    <a:pt x="4666792" y="39902"/>
                  </a:lnTo>
                  <a:lnTo>
                    <a:pt x="4926059" y="119708"/>
                  </a:lnTo>
                  <a:lnTo>
                    <a:pt x="5185325" y="518735"/>
                  </a:lnTo>
                  <a:lnTo>
                    <a:pt x="5444591" y="0"/>
                  </a:lnTo>
                  <a:lnTo>
                    <a:pt x="5703857" y="39902"/>
                  </a:lnTo>
                  <a:lnTo>
                    <a:pt x="5963124" y="39902"/>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37834"/>
              <a:ext cx="6481656" cy="758151"/>
            </a:xfrm>
            <a:custGeom>
              <a:avLst/>
              <a:pathLst>
                <a:path w="6481656" h="758151">
                  <a:moveTo>
                    <a:pt x="0" y="518735"/>
                  </a:moveTo>
                  <a:lnTo>
                    <a:pt x="259266" y="758151"/>
                  </a:lnTo>
                  <a:lnTo>
                    <a:pt x="518532" y="359124"/>
                  </a:lnTo>
                  <a:lnTo>
                    <a:pt x="777798" y="478832"/>
                  </a:lnTo>
                  <a:lnTo>
                    <a:pt x="1037065" y="478832"/>
                  </a:lnTo>
                  <a:lnTo>
                    <a:pt x="1296331" y="159610"/>
                  </a:lnTo>
                  <a:lnTo>
                    <a:pt x="1555597" y="79805"/>
                  </a:lnTo>
                  <a:lnTo>
                    <a:pt x="1814863" y="239416"/>
                  </a:lnTo>
                  <a:lnTo>
                    <a:pt x="2074130" y="359124"/>
                  </a:lnTo>
                  <a:lnTo>
                    <a:pt x="2333396" y="359124"/>
                  </a:lnTo>
                  <a:lnTo>
                    <a:pt x="2592662" y="119708"/>
                  </a:lnTo>
                  <a:lnTo>
                    <a:pt x="2851928" y="279319"/>
                  </a:lnTo>
                  <a:lnTo>
                    <a:pt x="3111195" y="239416"/>
                  </a:lnTo>
                  <a:lnTo>
                    <a:pt x="3370461" y="319221"/>
                  </a:lnTo>
                  <a:lnTo>
                    <a:pt x="3629727" y="0"/>
                  </a:lnTo>
                  <a:lnTo>
                    <a:pt x="3888994" y="239416"/>
                  </a:lnTo>
                  <a:lnTo>
                    <a:pt x="4148260" y="159610"/>
                  </a:lnTo>
                  <a:lnTo>
                    <a:pt x="4407526" y="279319"/>
                  </a:lnTo>
                  <a:lnTo>
                    <a:pt x="4666792" y="159610"/>
                  </a:lnTo>
                  <a:lnTo>
                    <a:pt x="4926059" y="79805"/>
                  </a:lnTo>
                  <a:lnTo>
                    <a:pt x="5185325" y="359124"/>
                  </a:lnTo>
                  <a:lnTo>
                    <a:pt x="5444591" y="279319"/>
                  </a:lnTo>
                  <a:lnTo>
                    <a:pt x="5703857" y="119708"/>
                  </a:lnTo>
                  <a:lnTo>
                    <a:pt x="5963124" y="39902"/>
                  </a:lnTo>
                  <a:lnTo>
                    <a:pt x="6222390" y="159610"/>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678346"/>
            </a:xfrm>
            <a:custGeom>
              <a:avLst/>
              <a:pathLst>
                <a:path w="6481656" h="678346">
                  <a:moveTo>
                    <a:pt x="0" y="438929"/>
                  </a:moveTo>
                  <a:lnTo>
                    <a:pt x="259266" y="319221"/>
                  </a:lnTo>
                  <a:lnTo>
                    <a:pt x="518532" y="399027"/>
                  </a:lnTo>
                  <a:lnTo>
                    <a:pt x="777798" y="518735"/>
                  </a:lnTo>
                  <a:lnTo>
                    <a:pt x="1037065" y="598540"/>
                  </a:lnTo>
                  <a:lnTo>
                    <a:pt x="1296331" y="678346"/>
                  </a:lnTo>
                  <a:lnTo>
                    <a:pt x="1555597" y="598540"/>
                  </a:lnTo>
                  <a:lnTo>
                    <a:pt x="1814863" y="558638"/>
                  </a:lnTo>
                  <a:lnTo>
                    <a:pt x="2074130" y="518735"/>
                  </a:lnTo>
                  <a:lnTo>
                    <a:pt x="2333396" y="478832"/>
                  </a:lnTo>
                  <a:lnTo>
                    <a:pt x="2592662" y="438929"/>
                  </a:lnTo>
                  <a:lnTo>
                    <a:pt x="2851928" y="359124"/>
                  </a:lnTo>
                  <a:lnTo>
                    <a:pt x="3111195" y="319221"/>
                  </a:lnTo>
                  <a:lnTo>
                    <a:pt x="3370461" y="518735"/>
                  </a:lnTo>
                  <a:lnTo>
                    <a:pt x="3629727" y="319221"/>
                  </a:lnTo>
                  <a:lnTo>
                    <a:pt x="3888994" y="239416"/>
                  </a:lnTo>
                  <a:lnTo>
                    <a:pt x="4148260" y="438929"/>
                  </a:lnTo>
                  <a:lnTo>
                    <a:pt x="4407526" y="399027"/>
                  </a:lnTo>
                  <a:lnTo>
                    <a:pt x="4666792" y="199513"/>
                  </a:lnTo>
                  <a:lnTo>
                    <a:pt x="4926059" y="0"/>
                  </a:lnTo>
                  <a:lnTo>
                    <a:pt x="5185325" y="558638"/>
                  </a:lnTo>
                  <a:lnTo>
                    <a:pt x="5444591" y="319221"/>
                  </a:lnTo>
                  <a:lnTo>
                    <a:pt x="5703857" y="199513"/>
                  </a:lnTo>
                  <a:lnTo>
                    <a:pt x="5963124" y="79805"/>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6105812" y="2156570"/>
              <a:ext cx="1814863" cy="1875427"/>
            </a:xfrm>
            <a:custGeom>
              <a:avLst/>
              <a:pathLst>
                <a:path w="1814863" h="1875427">
                  <a:moveTo>
                    <a:pt x="0" y="1875427"/>
                  </a:moveTo>
                  <a:lnTo>
                    <a:pt x="259266" y="718249"/>
                  </a:lnTo>
                  <a:lnTo>
                    <a:pt x="518532" y="917762"/>
                  </a:lnTo>
                  <a:lnTo>
                    <a:pt x="777798" y="718249"/>
                  </a:lnTo>
                  <a:lnTo>
                    <a:pt x="1037065" y="518735"/>
                  </a:lnTo>
                  <a:lnTo>
                    <a:pt x="1296331" y="319221"/>
                  </a:lnTo>
                  <a:lnTo>
                    <a:pt x="1555597" y="0"/>
                  </a:lnTo>
                  <a:lnTo>
                    <a:pt x="1814863"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067435"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362" y="1304015"/>
              <a:ext cx="243579" cy="88690"/>
            </a:xfrm>
            <a:custGeom>
              <a:avLst/>
              <a:pathLst>
                <a:path w="243579" h="88690">
                  <a:moveTo>
                    <a:pt x="243579" y="0"/>
                  </a:moveTo>
                  <a:lnTo>
                    <a:pt x="0" y="88690"/>
                  </a:lnTo>
                </a:path>
              </a:pathLst>
            </a:custGeom>
          </p:spPr>
          <p:txBody>
            <a:bodyPr/>
            <a:lstStyle/>
            <a:p/>
          </p:txBody>
        </p:sp>
        <p:sp>
          <p:nvSpPr>
            <p:cNvPr id="42" name="pl42"/>
            <p:cNvSpPr/>
            <p:nvPr/>
          </p:nvSpPr>
          <p:spPr>
            <a:xfrm>
              <a:off x="7937379" y="1482849"/>
              <a:ext cx="242562" cy="67171"/>
            </a:xfrm>
            <a:custGeom>
              <a:avLst/>
              <a:pathLst>
                <a:path w="242562" h="67171">
                  <a:moveTo>
                    <a:pt x="242562" y="67171"/>
                  </a:moveTo>
                  <a:lnTo>
                    <a:pt x="0" y="0"/>
                  </a:lnTo>
                </a:path>
              </a:pathLst>
            </a:custGeom>
          </p:spPr>
          <p:txBody>
            <a:bodyPr/>
            <a:lstStyle/>
            <a:p/>
          </p:txBody>
        </p:sp>
        <p:sp>
          <p:nvSpPr>
            <p:cNvPr id="43" name="pl43"/>
            <p:cNvSpPr/>
            <p:nvPr/>
          </p:nvSpPr>
          <p:spPr>
            <a:xfrm>
              <a:off x="7938611" y="1800064"/>
              <a:ext cx="241330" cy="35237"/>
            </a:xfrm>
            <a:custGeom>
              <a:avLst/>
              <a:pathLst>
                <a:path w="241330" h="35237">
                  <a:moveTo>
                    <a:pt x="241330" y="35237"/>
                  </a:moveTo>
                  <a:lnTo>
                    <a:pt x="0" y="0"/>
                  </a:lnTo>
                </a:path>
              </a:pathLst>
            </a:custGeom>
          </p:spPr>
          <p:txBody>
            <a:bodyPr/>
            <a:lstStyle/>
            <a:p/>
          </p:txBody>
        </p:sp>
        <p:sp>
          <p:nvSpPr>
            <p:cNvPr id="44" name="pl44"/>
            <p:cNvSpPr/>
            <p:nvPr/>
          </p:nvSpPr>
          <p:spPr>
            <a:xfrm>
              <a:off x="7939163" y="2156570"/>
              <a:ext cx="240778" cy="2"/>
            </a:xfrm>
            <a:custGeom>
              <a:avLst/>
              <a:pathLst>
                <a:path w="240778" h="2">
                  <a:moveTo>
                    <a:pt x="240778" y="2"/>
                  </a:moveTo>
                  <a:lnTo>
                    <a:pt x="0" y="0"/>
                  </a:lnTo>
                </a:path>
              </a:pathLst>
            </a:custGeom>
          </p:spPr>
          <p:txBody>
            <a:bodyPr/>
            <a:lstStyle/>
            <a:p/>
          </p:txBody>
        </p:sp>
        <p:sp>
          <p:nvSpPr>
            <p:cNvPr id="45" name="pg45"/>
            <p:cNvSpPr/>
            <p:nvPr/>
          </p:nvSpPr>
          <p:spPr>
            <a:xfrm>
              <a:off x="8111362" y="11959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368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4687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0963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9" name="pg49"/>
            <p:cNvSpPr/>
            <p:nvPr/>
          </p:nvSpPr>
          <p:spPr>
            <a:xfrm>
              <a:off x="8111362" y="17455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864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51" name="pg51"/>
            <p:cNvSpPr/>
            <p:nvPr/>
          </p:nvSpPr>
          <p:spPr>
            <a:xfrm>
              <a:off x="8111362" y="20655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64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4699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Dominican Republic,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455564"/>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3108657"/>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2194327"/>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3308798"/>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1933090"/>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3369894"/>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2912729"/>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3613944"/>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(88%)</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dom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552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338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123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909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945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7311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516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302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717430"/>
              <a:ext cx="239399" cy="398567"/>
            </a:xfrm>
            <a:prstGeom prst="rect">
              <a:avLst/>
            </a:prstGeom>
            <a:solidFill>
              <a:srgbClr val="1CABE2">
                <a:alpha val="85098"/>
              </a:srgbClr>
            </a:solidFill>
          </p:spPr>
          <p:txBody>
            <a:bodyPr/>
            <a:lstStyle/>
            <a:p/>
          </p:txBody>
        </p:sp>
        <p:sp>
          <p:nvSpPr>
            <p:cNvPr id="26" name="rc26"/>
            <p:cNvSpPr/>
            <p:nvPr/>
          </p:nvSpPr>
          <p:spPr>
            <a:xfrm>
              <a:off x="1577053" y="3895157"/>
              <a:ext cx="239399" cy="220840"/>
            </a:xfrm>
            <a:prstGeom prst="rect">
              <a:avLst/>
            </a:prstGeom>
            <a:solidFill>
              <a:srgbClr val="1CABE2">
                <a:alpha val="85098"/>
              </a:srgbClr>
            </a:solidFill>
          </p:spPr>
          <p:txBody>
            <a:bodyPr/>
            <a:lstStyle/>
            <a:p/>
          </p:txBody>
        </p:sp>
        <p:sp>
          <p:nvSpPr>
            <p:cNvPr id="27" name="rc27"/>
            <p:cNvSpPr/>
            <p:nvPr/>
          </p:nvSpPr>
          <p:spPr>
            <a:xfrm>
              <a:off x="1843053" y="3766612"/>
              <a:ext cx="239399" cy="349385"/>
            </a:xfrm>
            <a:prstGeom prst="rect">
              <a:avLst/>
            </a:prstGeom>
            <a:solidFill>
              <a:srgbClr val="1CABE2">
                <a:alpha val="85098"/>
              </a:srgbClr>
            </a:solidFill>
          </p:spPr>
          <p:txBody>
            <a:bodyPr/>
            <a:lstStyle/>
            <a:p/>
          </p:txBody>
        </p:sp>
        <p:sp>
          <p:nvSpPr>
            <p:cNvPr id="28" name="rc28"/>
            <p:cNvSpPr/>
            <p:nvPr/>
          </p:nvSpPr>
          <p:spPr>
            <a:xfrm>
              <a:off x="2109053" y="3597749"/>
              <a:ext cx="239399" cy="518248"/>
            </a:xfrm>
            <a:prstGeom prst="rect">
              <a:avLst/>
            </a:prstGeom>
            <a:solidFill>
              <a:srgbClr val="1CABE2">
                <a:alpha val="85098"/>
              </a:srgbClr>
            </a:solidFill>
          </p:spPr>
          <p:txBody>
            <a:bodyPr/>
            <a:lstStyle/>
            <a:p/>
          </p:txBody>
        </p:sp>
        <p:sp>
          <p:nvSpPr>
            <p:cNvPr id="29" name="rc29"/>
            <p:cNvSpPr/>
            <p:nvPr/>
          </p:nvSpPr>
          <p:spPr>
            <a:xfrm>
              <a:off x="2375052" y="3560914"/>
              <a:ext cx="239399" cy="555082"/>
            </a:xfrm>
            <a:prstGeom prst="rect">
              <a:avLst/>
            </a:prstGeom>
            <a:solidFill>
              <a:srgbClr val="1CABE2">
                <a:alpha val="85098"/>
              </a:srgbClr>
            </a:solidFill>
          </p:spPr>
          <p:txBody>
            <a:bodyPr/>
            <a:lstStyle/>
            <a:p/>
          </p:txBody>
        </p:sp>
        <p:sp>
          <p:nvSpPr>
            <p:cNvPr id="30" name="rc30"/>
            <p:cNvSpPr/>
            <p:nvPr/>
          </p:nvSpPr>
          <p:spPr>
            <a:xfrm>
              <a:off x="2641052" y="3779106"/>
              <a:ext cx="239399" cy="336891"/>
            </a:xfrm>
            <a:prstGeom prst="rect">
              <a:avLst/>
            </a:prstGeom>
            <a:solidFill>
              <a:srgbClr val="1CABE2">
                <a:alpha val="85098"/>
              </a:srgbClr>
            </a:solidFill>
          </p:spPr>
          <p:txBody>
            <a:bodyPr/>
            <a:lstStyle/>
            <a:p/>
          </p:txBody>
        </p:sp>
        <p:sp>
          <p:nvSpPr>
            <p:cNvPr id="31" name="rc31"/>
            <p:cNvSpPr/>
            <p:nvPr/>
          </p:nvSpPr>
          <p:spPr>
            <a:xfrm>
              <a:off x="2907052" y="3825451"/>
              <a:ext cx="239399" cy="290546"/>
            </a:xfrm>
            <a:prstGeom prst="rect">
              <a:avLst/>
            </a:prstGeom>
            <a:solidFill>
              <a:srgbClr val="1CABE2">
                <a:alpha val="85098"/>
              </a:srgbClr>
            </a:solidFill>
          </p:spPr>
          <p:txBody>
            <a:bodyPr/>
            <a:lstStyle/>
            <a:p/>
          </p:txBody>
        </p:sp>
        <p:sp>
          <p:nvSpPr>
            <p:cNvPr id="32" name="rc32"/>
            <p:cNvSpPr/>
            <p:nvPr/>
          </p:nvSpPr>
          <p:spPr>
            <a:xfrm>
              <a:off x="3173051" y="3570488"/>
              <a:ext cx="239399" cy="545509"/>
            </a:xfrm>
            <a:prstGeom prst="rect">
              <a:avLst/>
            </a:prstGeom>
            <a:solidFill>
              <a:srgbClr val="1CABE2">
                <a:alpha val="85098"/>
              </a:srgbClr>
            </a:solidFill>
          </p:spPr>
          <p:txBody>
            <a:bodyPr/>
            <a:lstStyle/>
            <a:p/>
          </p:txBody>
        </p:sp>
        <p:sp>
          <p:nvSpPr>
            <p:cNvPr id="33" name="rc33"/>
            <p:cNvSpPr/>
            <p:nvPr/>
          </p:nvSpPr>
          <p:spPr>
            <a:xfrm>
              <a:off x="3439051" y="3513338"/>
              <a:ext cx="239399" cy="602658"/>
            </a:xfrm>
            <a:prstGeom prst="rect">
              <a:avLst/>
            </a:prstGeom>
            <a:solidFill>
              <a:srgbClr val="1CABE2">
                <a:alpha val="85098"/>
              </a:srgbClr>
            </a:solidFill>
          </p:spPr>
          <p:txBody>
            <a:bodyPr/>
            <a:lstStyle/>
            <a:p/>
          </p:txBody>
        </p:sp>
        <p:sp>
          <p:nvSpPr>
            <p:cNvPr id="34" name="rc34"/>
            <p:cNvSpPr/>
            <p:nvPr/>
          </p:nvSpPr>
          <p:spPr>
            <a:xfrm>
              <a:off x="3705050" y="3455375"/>
              <a:ext cx="239399" cy="660622"/>
            </a:xfrm>
            <a:prstGeom prst="rect">
              <a:avLst/>
            </a:prstGeom>
            <a:solidFill>
              <a:srgbClr val="1CABE2">
                <a:alpha val="85098"/>
              </a:srgbClr>
            </a:solidFill>
          </p:spPr>
          <p:txBody>
            <a:bodyPr/>
            <a:lstStyle/>
            <a:p/>
          </p:txBody>
        </p:sp>
        <p:sp>
          <p:nvSpPr>
            <p:cNvPr id="35" name="rc35"/>
            <p:cNvSpPr/>
            <p:nvPr/>
          </p:nvSpPr>
          <p:spPr>
            <a:xfrm>
              <a:off x="3971050" y="3938958"/>
              <a:ext cx="239399" cy="177039"/>
            </a:xfrm>
            <a:prstGeom prst="rect">
              <a:avLst/>
            </a:prstGeom>
            <a:solidFill>
              <a:srgbClr val="1CABE2">
                <a:alpha val="85098"/>
              </a:srgbClr>
            </a:solidFill>
          </p:spPr>
          <p:txBody>
            <a:bodyPr/>
            <a:lstStyle/>
            <a:p/>
          </p:txBody>
        </p:sp>
        <p:sp>
          <p:nvSpPr>
            <p:cNvPr id="36" name="rc36"/>
            <p:cNvSpPr/>
            <p:nvPr/>
          </p:nvSpPr>
          <p:spPr>
            <a:xfrm>
              <a:off x="4237050" y="3717847"/>
              <a:ext cx="239399" cy="398150"/>
            </a:xfrm>
            <a:prstGeom prst="rect">
              <a:avLst/>
            </a:prstGeom>
            <a:solidFill>
              <a:srgbClr val="1CABE2">
                <a:alpha val="85098"/>
              </a:srgbClr>
            </a:solidFill>
          </p:spPr>
          <p:txBody>
            <a:bodyPr/>
            <a:lstStyle/>
            <a:p/>
          </p:txBody>
        </p:sp>
        <p:sp>
          <p:nvSpPr>
            <p:cNvPr id="37" name="rc37"/>
            <p:cNvSpPr/>
            <p:nvPr/>
          </p:nvSpPr>
          <p:spPr>
            <a:xfrm>
              <a:off x="4503049" y="3807388"/>
              <a:ext cx="239399" cy="308608"/>
            </a:xfrm>
            <a:prstGeom prst="rect">
              <a:avLst/>
            </a:prstGeom>
            <a:solidFill>
              <a:srgbClr val="1CABE2">
                <a:alpha val="85098"/>
              </a:srgbClr>
            </a:solidFill>
          </p:spPr>
          <p:txBody>
            <a:bodyPr/>
            <a:lstStyle/>
            <a:p/>
          </p:txBody>
        </p:sp>
        <p:sp>
          <p:nvSpPr>
            <p:cNvPr id="38" name="rc38"/>
            <p:cNvSpPr/>
            <p:nvPr/>
          </p:nvSpPr>
          <p:spPr>
            <a:xfrm>
              <a:off x="4769049" y="3720746"/>
              <a:ext cx="239399" cy="395251"/>
            </a:xfrm>
            <a:prstGeom prst="rect">
              <a:avLst/>
            </a:prstGeom>
            <a:solidFill>
              <a:srgbClr val="1CABE2">
                <a:alpha val="85098"/>
              </a:srgbClr>
            </a:solidFill>
          </p:spPr>
          <p:txBody>
            <a:bodyPr/>
            <a:lstStyle/>
            <a:p/>
          </p:txBody>
        </p:sp>
        <p:sp>
          <p:nvSpPr>
            <p:cNvPr id="39" name="rc39"/>
            <p:cNvSpPr/>
            <p:nvPr/>
          </p:nvSpPr>
          <p:spPr>
            <a:xfrm>
              <a:off x="5035049" y="3897305"/>
              <a:ext cx="239399" cy="218691"/>
            </a:xfrm>
            <a:prstGeom prst="rect">
              <a:avLst/>
            </a:prstGeom>
            <a:solidFill>
              <a:srgbClr val="1CABE2">
                <a:alpha val="85098"/>
              </a:srgbClr>
            </a:solidFill>
          </p:spPr>
          <p:txBody>
            <a:bodyPr/>
            <a:lstStyle/>
            <a:p/>
          </p:txBody>
        </p:sp>
        <p:sp>
          <p:nvSpPr>
            <p:cNvPr id="40" name="rc40"/>
            <p:cNvSpPr/>
            <p:nvPr/>
          </p:nvSpPr>
          <p:spPr>
            <a:xfrm>
              <a:off x="5301048" y="4072405"/>
              <a:ext cx="239399" cy="43592"/>
            </a:xfrm>
            <a:prstGeom prst="rect">
              <a:avLst/>
            </a:prstGeom>
            <a:solidFill>
              <a:srgbClr val="1CABE2">
                <a:alpha val="85098"/>
              </a:srgbClr>
            </a:solidFill>
          </p:spPr>
          <p:txBody>
            <a:bodyPr/>
            <a:lstStyle/>
            <a:p/>
          </p:txBody>
        </p:sp>
        <p:sp>
          <p:nvSpPr>
            <p:cNvPr id="41" name="rc41"/>
            <p:cNvSpPr/>
            <p:nvPr/>
          </p:nvSpPr>
          <p:spPr>
            <a:xfrm>
              <a:off x="5567048" y="4029105"/>
              <a:ext cx="239399" cy="86892"/>
            </a:xfrm>
            <a:prstGeom prst="rect">
              <a:avLst/>
            </a:prstGeom>
            <a:solidFill>
              <a:srgbClr val="1CABE2">
                <a:alpha val="85098"/>
              </a:srgbClr>
            </a:solidFill>
          </p:spPr>
          <p:txBody>
            <a:bodyPr/>
            <a:lstStyle/>
            <a:p/>
          </p:txBody>
        </p:sp>
        <p:sp>
          <p:nvSpPr>
            <p:cNvPr id="42" name="rc42"/>
            <p:cNvSpPr/>
            <p:nvPr/>
          </p:nvSpPr>
          <p:spPr>
            <a:xfrm>
              <a:off x="5833047" y="4072572"/>
              <a:ext cx="239399" cy="43425"/>
            </a:xfrm>
            <a:prstGeom prst="rect">
              <a:avLst/>
            </a:prstGeom>
            <a:solidFill>
              <a:srgbClr val="1CABE2">
                <a:alpha val="85098"/>
              </a:srgbClr>
            </a:solidFill>
          </p:spPr>
          <p:txBody>
            <a:bodyPr/>
            <a:lstStyle/>
            <a:p/>
          </p:txBody>
        </p:sp>
        <p:sp>
          <p:nvSpPr>
            <p:cNvPr id="43" name="rc43"/>
            <p:cNvSpPr/>
            <p:nvPr/>
          </p:nvSpPr>
          <p:spPr>
            <a:xfrm>
              <a:off x="6099047" y="4028896"/>
              <a:ext cx="239399" cy="87101"/>
            </a:xfrm>
            <a:prstGeom prst="rect">
              <a:avLst/>
            </a:prstGeom>
            <a:solidFill>
              <a:srgbClr val="1CABE2">
                <a:alpha val="85098"/>
              </a:srgbClr>
            </a:solidFill>
          </p:spPr>
          <p:txBody>
            <a:bodyPr/>
            <a:lstStyle/>
            <a:p/>
          </p:txBody>
        </p:sp>
        <p:sp>
          <p:nvSpPr>
            <p:cNvPr id="44" name="rc44"/>
            <p:cNvSpPr/>
            <p:nvPr/>
          </p:nvSpPr>
          <p:spPr>
            <a:xfrm>
              <a:off x="6365047" y="3943672"/>
              <a:ext cx="239399" cy="172325"/>
            </a:xfrm>
            <a:prstGeom prst="rect">
              <a:avLst/>
            </a:prstGeom>
            <a:solidFill>
              <a:srgbClr val="1CABE2">
                <a:alpha val="85098"/>
              </a:srgbClr>
            </a:solidFill>
          </p:spPr>
          <p:txBody>
            <a:bodyPr/>
            <a:lstStyle/>
            <a:p/>
          </p:txBody>
        </p:sp>
        <p:sp>
          <p:nvSpPr>
            <p:cNvPr id="45" name="rc45"/>
            <p:cNvSpPr/>
            <p:nvPr/>
          </p:nvSpPr>
          <p:spPr>
            <a:xfrm>
              <a:off x="6631046" y="3521160"/>
              <a:ext cx="239399" cy="594837"/>
            </a:xfrm>
            <a:prstGeom prst="rect">
              <a:avLst/>
            </a:prstGeom>
            <a:solidFill>
              <a:srgbClr val="1CABE2">
                <a:alpha val="85098"/>
              </a:srgbClr>
            </a:solidFill>
          </p:spPr>
          <p:txBody>
            <a:bodyPr/>
            <a:lstStyle/>
            <a:p/>
          </p:txBody>
        </p:sp>
        <p:sp>
          <p:nvSpPr>
            <p:cNvPr id="46" name="rc46"/>
            <p:cNvSpPr/>
            <p:nvPr/>
          </p:nvSpPr>
          <p:spPr>
            <a:xfrm>
              <a:off x="6897046" y="4073927"/>
              <a:ext cx="239399" cy="42069"/>
            </a:xfrm>
            <a:prstGeom prst="rect">
              <a:avLst/>
            </a:prstGeom>
            <a:solidFill>
              <a:srgbClr val="1CABE2">
                <a:alpha val="85098"/>
              </a:srgbClr>
            </a:solidFill>
          </p:spPr>
          <p:txBody>
            <a:bodyPr/>
            <a:lstStyle/>
            <a:p/>
          </p:txBody>
        </p:sp>
        <p:sp>
          <p:nvSpPr>
            <p:cNvPr id="47" name="rc47"/>
            <p:cNvSpPr/>
            <p:nvPr/>
          </p:nvSpPr>
          <p:spPr>
            <a:xfrm>
              <a:off x="7163045" y="4032442"/>
              <a:ext cx="239399" cy="83555"/>
            </a:xfrm>
            <a:prstGeom prst="rect">
              <a:avLst/>
            </a:prstGeom>
            <a:solidFill>
              <a:srgbClr val="1CABE2">
                <a:alpha val="85098"/>
              </a:srgbClr>
            </a:solidFill>
          </p:spPr>
          <p:txBody>
            <a:bodyPr/>
            <a:lstStyle/>
            <a:p/>
          </p:txBody>
        </p:sp>
        <p:sp>
          <p:nvSpPr>
            <p:cNvPr id="48" name="rc48"/>
            <p:cNvSpPr/>
            <p:nvPr/>
          </p:nvSpPr>
          <p:spPr>
            <a:xfrm>
              <a:off x="7429045" y="4033172"/>
              <a:ext cx="239399" cy="82825"/>
            </a:xfrm>
            <a:prstGeom prst="rect">
              <a:avLst/>
            </a:prstGeom>
            <a:solidFill>
              <a:srgbClr val="1CABE2">
                <a:alpha val="85098"/>
              </a:srgbClr>
            </a:solidFill>
          </p:spPr>
          <p:txBody>
            <a:bodyPr/>
            <a:lstStyle/>
            <a:p/>
          </p:txBody>
        </p:sp>
        <p:sp>
          <p:nvSpPr>
            <p:cNvPr id="49" name="rc49"/>
            <p:cNvSpPr/>
            <p:nvPr/>
          </p:nvSpPr>
          <p:spPr>
            <a:xfrm>
              <a:off x="7695045" y="3992833"/>
              <a:ext cx="239399" cy="123163"/>
            </a:xfrm>
            <a:prstGeom prst="rect">
              <a:avLst/>
            </a:prstGeom>
            <a:solidFill>
              <a:srgbClr val="1CABE2">
                <a:alpha val="85098"/>
              </a:srgbClr>
            </a:solidFill>
          </p:spPr>
          <p:txBody>
            <a:bodyPr/>
            <a:lstStyle/>
            <a:p/>
          </p:txBody>
        </p:sp>
        <p:sp>
          <p:nvSpPr>
            <p:cNvPr id="50" name="rc50"/>
            <p:cNvSpPr/>
            <p:nvPr/>
          </p:nvSpPr>
          <p:spPr>
            <a:xfrm>
              <a:off x="7961044" y="3994210"/>
              <a:ext cx="239399" cy="121787"/>
            </a:xfrm>
            <a:prstGeom prst="rect">
              <a:avLst/>
            </a:prstGeom>
            <a:solidFill>
              <a:srgbClr val="1CABE2">
                <a:alpha val="85098"/>
              </a:srgbClr>
            </a:solidFill>
          </p:spPr>
          <p:txBody>
            <a:bodyPr/>
            <a:lstStyle/>
            <a:p/>
          </p:txBody>
        </p:sp>
        <p:sp>
          <p:nvSpPr>
            <p:cNvPr id="51" name="rc51"/>
            <p:cNvSpPr/>
            <p:nvPr/>
          </p:nvSpPr>
          <p:spPr>
            <a:xfrm>
              <a:off x="1311054" y="3141719"/>
              <a:ext cx="239399" cy="575710"/>
            </a:xfrm>
            <a:prstGeom prst="rect">
              <a:avLst/>
            </a:prstGeom>
            <a:solidFill>
              <a:srgbClr val="B3B3B3">
                <a:alpha val="85098"/>
              </a:srgbClr>
            </a:solidFill>
          </p:spPr>
          <p:txBody>
            <a:bodyPr/>
            <a:lstStyle/>
            <a:p/>
          </p:txBody>
        </p:sp>
        <p:sp>
          <p:nvSpPr>
            <p:cNvPr id="52" name="rc52"/>
            <p:cNvSpPr/>
            <p:nvPr/>
          </p:nvSpPr>
          <p:spPr>
            <a:xfrm>
              <a:off x="1577053" y="2879289"/>
              <a:ext cx="239399" cy="1015868"/>
            </a:xfrm>
            <a:prstGeom prst="rect">
              <a:avLst/>
            </a:prstGeom>
            <a:solidFill>
              <a:srgbClr val="B3B3B3">
                <a:alpha val="85098"/>
              </a:srgbClr>
            </a:solidFill>
          </p:spPr>
          <p:txBody>
            <a:bodyPr/>
            <a:lstStyle/>
            <a:p/>
          </p:txBody>
        </p:sp>
        <p:sp>
          <p:nvSpPr>
            <p:cNvPr id="53" name="rc53"/>
            <p:cNvSpPr/>
            <p:nvPr/>
          </p:nvSpPr>
          <p:spPr>
            <a:xfrm>
              <a:off x="1843053" y="3329875"/>
              <a:ext cx="239399" cy="436736"/>
            </a:xfrm>
            <a:prstGeom prst="rect">
              <a:avLst/>
            </a:prstGeom>
            <a:solidFill>
              <a:srgbClr val="B3B3B3">
                <a:alpha val="85098"/>
              </a:srgbClr>
            </a:solidFill>
          </p:spPr>
          <p:txBody>
            <a:bodyPr/>
            <a:lstStyle/>
            <a:p/>
          </p:txBody>
        </p:sp>
        <p:sp>
          <p:nvSpPr>
            <p:cNvPr id="54" name="rc54"/>
            <p:cNvSpPr/>
            <p:nvPr/>
          </p:nvSpPr>
          <p:spPr>
            <a:xfrm>
              <a:off x="2109053" y="3209047"/>
              <a:ext cx="239399" cy="388701"/>
            </a:xfrm>
            <a:prstGeom prst="rect">
              <a:avLst/>
            </a:prstGeom>
            <a:solidFill>
              <a:srgbClr val="B3B3B3">
                <a:alpha val="85098"/>
              </a:srgbClr>
            </a:solidFill>
          </p:spPr>
          <p:txBody>
            <a:bodyPr/>
            <a:lstStyle/>
            <a:p/>
          </p:txBody>
        </p:sp>
        <p:sp>
          <p:nvSpPr>
            <p:cNvPr id="55" name="rc55"/>
            <p:cNvSpPr/>
            <p:nvPr/>
          </p:nvSpPr>
          <p:spPr>
            <a:xfrm>
              <a:off x="2375052" y="3219309"/>
              <a:ext cx="239399" cy="341605"/>
            </a:xfrm>
            <a:prstGeom prst="rect">
              <a:avLst/>
            </a:prstGeom>
            <a:solidFill>
              <a:srgbClr val="B3B3B3">
                <a:alpha val="85098"/>
              </a:srgbClr>
            </a:solidFill>
          </p:spPr>
          <p:txBody>
            <a:bodyPr/>
            <a:lstStyle/>
            <a:p/>
          </p:txBody>
        </p:sp>
        <p:sp>
          <p:nvSpPr>
            <p:cNvPr id="56" name="rc56"/>
            <p:cNvSpPr/>
            <p:nvPr/>
          </p:nvSpPr>
          <p:spPr>
            <a:xfrm>
              <a:off x="2641052" y="3568548"/>
              <a:ext cx="239399" cy="210557"/>
            </a:xfrm>
            <a:prstGeom prst="rect">
              <a:avLst/>
            </a:prstGeom>
            <a:solidFill>
              <a:srgbClr val="B3B3B3">
                <a:alpha val="85098"/>
              </a:srgbClr>
            </a:solidFill>
          </p:spPr>
          <p:txBody>
            <a:bodyPr/>
            <a:lstStyle/>
            <a:p/>
          </p:txBody>
        </p:sp>
        <p:sp>
          <p:nvSpPr>
            <p:cNvPr id="57" name="rc57"/>
            <p:cNvSpPr/>
            <p:nvPr/>
          </p:nvSpPr>
          <p:spPr>
            <a:xfrm>
              <a:off x="2907052" y="3659425"/>
              <a:ext cx="239399" cy="166026"/>
            </a:xfrm>
            <a:prstGeom prst="rect">
              <a:avLst/>
            </a:prstGeom>
            <a:solidFill>
              <a:srgbClr val="B3B3B3">
                <a:alpha val="85098"/>
              </a:srgbClr>
            </a:solidFill>
          </p:spPr>
          <p:txBody>
            <a:bodyPr/>
            <a:lstStyle/>
            <a:p/>
          </p:txBody>
        </p:sp>
        <p:sp>
          <p:nvSpPr>
            <p:cNvPr id="58" name="rc58"/>
            <p:cNvSpPr/>
            <p:nvPr/>
          </p:nvSpPr>
          <p:spPr>
            <a:xfrm>
              <a:off x="3173051" y="3486557"/>
              <a:ext cx="239399" cy="83930"/>
            </a:xfrm>
            <a:prstGeom prst="rect">
              <a:avLst/>
            </a:prstGeom>
            <a:solidFill>
              <a:srgbClr val="B3B3B3">
                <a:alpha val="85098"/>
              </a:srgbClr>
            </a:solidFill>
          </p:spPr>
          <p:txBody>
            <a:bodyPr/>
            <a:lstStyle/>
            <a:p/>
          </p:txBody>
        </p:sp>
        <p:sp>
          <p:nvSpPr>
            <p:cNvPr id="59" name="rc59"/>
            <p:cNvSpPr/>
            <p:nvPr/>
          </p:nvSpPr>
          <p:spPr>
            <a:xfrm>
              <a:off x="3439051" y="3341159"/>
              <a:ext cx="239399" cy="172179"/>
            </a:xfrm>
            <a:prstGeom prst="rect">
              <a:avLst/>
            </a:prstGeom>
            <a:solidFill>
              <a:srgbClr val="B3B3B3">
                <a:alpha val="85098"/>
              </a:srgbClr>
            </a:solidFill>
          </p:spPr>
          <p:txBody>
            <a:bodyPr/>
            <a:lstStyle/>
            <a:p/>
          </p:txBody>
        </p:sp>
        <p:sp>
          <p:nvSpPr>
            <p:cNvPr id="60" name="rc60"/>
            <p:cNvSpPr/>
            <p:nvPr/>
          </p:nvSpPr>
          <p:spPr>
            <a:xfrm>
              <a:off x="3705050" y="3323242"/>
              <a:ext cx="239399" cy="132132"/>
            </a:xfrm>
            <a:prstGeom prst="rect">
              <a:avLst/>
            </a:prstGeom>
            <a:solidFill>
              <a:srgbClr val="B3B3B3">
                <a:alpha val="85098"/>
              </a:srgbClr>
            </a:solidFill>
          </p:spPr>
          <p:txBody>
            <a:bodyPr/>
            <a:lstStyle/>
            <a:p/>
          </p:txBody>
        </p:sp>
        <p:sp>
          <p:nvSpPr>
            <p:cNvPr id="61" name="rc61"/>
            <p:cNvSpPr/>
            <p:nvPr/>
          </p:nvSpPr>
          <p:spPr>
            <a:xfrm>
              <a:off x="3971050" y="3584859"/>
              <a:ext cx="239399" cy="354099"/>
            </a:xfrm>
            <a:prstGeom prst="rect">
              <a:avLst/>
            </a:prstGeom>
            <a:solidFill>
              <a:srgbClr val="B3B3B3">
                <a:alpha val="85098"/>
              </a:srgbClr>
            </a:solidFill>
          </p:spPr>
          <p:txBody>
            <a:bodyPr/>
            <a:lstStyle/>
            <a:p/>
          </p:txBody>
        </p:sp>
        <p:sp>
          <p:nvSpPr>
            <p:cNvPr id="62" name="rc62"/>
            <p:cNvSpPr/>
            <p:nvPr/>
          </p:nvSpPr>
          <p:spPr>
            <a:xfrm>
              <a:off x="4237050" y="3408174"/>
              <a:ext cx="239399" cy="309672"/>
            </a:xfrm>
            <a:prstGeom prst="rect">
              <a:avLst/>
            </a:prstGeom>
            <a:solidFill>
              <a:srgbClr val="B3B3B3">
                <a:alpha val="85098"/>
              </a:srgbClr>
            </a:solidFill>
          </p:spPr>
          <p:txBody>
            <a:bodyPr/>
            <a:lstStyle/>
            <a:p/>
          </p:txBody>
        </p:sp>
        <p:sp>
          <p:nvSpPr>
            <p:cNvPr id="63" name="rc63"/>
            <p:cNvSpPr/>
            <p:nvPr/>
          </p:nvSpPr>
          <p:spPr>
            <a:xfrm>
              <a:off x="4503049" y="3454708"/>
              <a:ext cx="239399" cy="352680"/>
            </a:xfrm>
            <a:prstGeom prst="rect">
              <a:avLst/>
            </a:prstGeom>
            <a:solidFill>
              <a:srgbClr val="B3B3B3">
                <a:alpha val="85098"/>
              </a:srgbClr>
            </a:solidFill>
          </p:spPr>
          <p:txBody>
            <a:bodyPr/>
            <a:lstStyle/>
            <a:p/>
          </p:txBody>
        </p:sp>
        <p:sp>
          <p:nvSpPr>
            <p:cNvPr id="64" name="rc64"/>
            <p:cNvSpPr/>
            <p:nvPr/>
          </p:nvSpPr>
          <p:spPr>
            <a:xfrm>
              <a:off x="4769049" y="3369421"/>
              <a:ext cx="239399" cy="351325"/>
            </a:xfrm>
            <a:prstGeom prst="rect">
              <a:avLst/>
            </a:prstGeom>
            <a:solidFill>
              <a:srgbClr val="B3B3B3">
                <a:alpha val="85098"/>
              </a:srgbClr>
            </a:solidFill>
          </p:spPr>
          <p:txBody>
            <a:bodyPr/>
            <a:lstStyle/>
            <a:p/>
          </p:txBody>
        </p:sp>
        <p:sp>
          <p:nvSpPr>
            <p:cNvPr id="65" name="rc65"/>
            <p:cNvSpPr/>
            <p:nvPr/>
          </p:nvSpPr>
          <p:spPr>
            <a:xfrm>
              <a:off x="5035049" y="3722352"/>
              <a:ext cx="239399" cy="174953"/>
            </a:xfrm>
            <a:prstGeom prst="rect">
              <a:avLst/>
            </a:prstGeom>
            <a:solidFill>
              <a:srgbClr val="B3B3B3">
                <a:alpha val="85098"/>
              </a:srgbClr>
            </a:solidFill>
          </p:spPr>
          <p:txBody>
            <a:bodyPr/>
            <a:lstStyle/>
            <a:p/>
          </p:txBody>
        </p:sp>
        <p:sp>
          <p:nvSpPr>
            <p:cNvPr id="66" name="rc66"/>
            <p:cNvSpPr/>
            <p:nvPr/>
          </p:nvSpPr>
          <p:spPr>
            <a:xfrm>
              <a:off x="5301048" y="3462050"/>
              <a:ext cx="239399" cy="610355"/>
            </a:xfrm>
            <a:prstGeom prst="rect">
              <a:avLst/>
            </a:prstGeom>
            <a:solidFill>
              <a:srgbClr val="B3B3B3">
                <a:alpha val="85098"/>
              </a:srgbClr>
            </a:solidFill>
          </p:spPr>
          <p:txBody>
            <a:bodyPr/>
            <a:lstStyle/>
            <a:p/>
          </p:txBody>
        </p:sp>
        <p:sp>
          <p:nvSpPr>
            <p:cNvPr id="67" name="rc67"/>
            <p:cNvSpPr/>
            <p:nvPr/>
          </p:nvSpPr>
          <p:spPr>
            <a:xfrm>
              <a:off x="5567048" y="3551237"/>
              <a:ext cx="239399" cy="477867"/>
            </a:xfrm>
            <a:prstGeom prst="rect">
              <a:avLst/>
            </a:prstGeom>
            <a:solidFill>
              <a:srgbClr val="B3B3B3">
                <a:alpha val="85098"/>
              </a:srgbClr>
            </a:solidFill>
          </p:spPr>
          <p:txBody>
            <a:bodyPr/>
            <a:lstStyle/>
            <a:p/>
          </p:txBody>
        </p:sp>
        <p:sp>
          <p:nvSpPr>
            <p:cNvPr id="68" name="rc68"/>
            <p:cNvSpPr/>
            <p:nvPr/>
          </p:nvSpPr>
          <p:spPr>
            <a:xfrm>
              <a:off x="5833047" y="3421231"/>
              <a:ext cx="239399" cy="651340"/>
            </a:xfrm>
            <a:prstGeom prst="rect">
              <a:avLst/>
            </a:prstGeom>
            <a:solidFill>
              <a:srgbClr val="B3B3B3">
                <a:alpha val="85098"/>
              </a:srgbClr>
            </a:solidFill>
          </p:spPr>
          <p:txBody>
            <a:bodyPr/>
            <a:lstStyle/>
            <a:p/>
          </p:txBody>
        </p:sp>
        <p:sp>
          <p:nvSpPr>
            <p:cNvPr id="69" name="rc69"/>
            <p:cNvSpPr/>
            <p:nvPr/>
          </p:nvSpPr>
          <p:spPr>
            <a:xfrm>
              <a:off x="6099047" y="3549881"/>
              <a:ext cx="239399" cy="479015"/>
            </a:xfrm>
            <a:prstGeom prst="rect">
              <a:avLst/>
            </a:prstGeom>
            <a:solidFill>
              <a:srgbClr val="B3B3B3">
                <a:alpha val="85098"/>
              </a:srgbClr>
            </a:solidFill>
          </p:spPr>
          <p:txBody>
            <a:bodyPr/>
            <a:lstStyle/>
            <a:p/>
          </p:txBody>
        </p:sp>
        <p:sp>
          <p:nvSpPr>
            <p:cNvPr id="70" name="rc70"/>
            <p:cNvSpPr/>
            <p:nvPr/>
          </p:nvSpPr>
          <p:spPr>
            <a:xfrm>
              <a:off x="6365047" y="3642092"/>
              <a:ext cx="239399" cy="301579"/>
            </a:xfrm>
            <a:prstGeom prst="rect">
              <a:avLst/>
            </a:prstGeom>
            <a:solidFill>
              <a:srgbClr val="B3B3B3">
                <a:alpha val="85098"/>
              </a:srgbClr>
            </a:solidFill>
          </p:spPr>
          <p:txBody>
            <a:bodyPr/>
            <a:lstStyle/>
            <a:p/>
          </p:txBody>
        </p:sp>
        <p:sp>
          <p:nvSpPr>
            <p:cNvPr id="71" name="rc71"/>
            <p:cNvSpPr/>
            <p:nvPr/>
          </p:nvSpPr>
          <p:spPr>
            <a:xfrm>
              <a:off x="6631046" y="3351212"/>
              <a:ext cx="239399" cy="169947"/>
            </a:xfrm>
            <a:prstGeom prst="rect">
              <a:avLst/>
            </a:prstGeom>
            <a:solidFill>
              <a:srgbClr val="B3B3B3">
                <a:alpha val="85098"/>
              </a:srgbClr>
            </a:solidFill>
          </p:spPr>
          <p:txBody>
            <a:bodyPr/>
            <a:lstStyle/>
            <a:p/>
          </p:txBody>
        </p:sp>
        <p:sp>
          <p:nvSpPr>
            <p:cNvPr id="72" name="rc72"/>
            <p:cNvSpPr/>
            <p:nvPr/>
          </p:nvSpPr>
          <p:spPr>
            <a:xfrm>
              <a:off x="6897046" y="3442798"/>
              <a:ext cx="239399" cy="631129"/>
            </a:xfrm>
            <a:prstGeom prst="rect">
              <a:avLst/>
            </a:prstGeom>
            <a:solidFill>
              <a:srgbClr val="B3B3B3">
                <a:alpha val="85098"/>
              </a:srgbClr>
            </a:solidFill>
          </p:spPr>
          <p:txBody>
            <a:bodyPr/>
            <a:lstStyle/>
            <a:p/>
          </p:txBody>
        </p:sp>
        <p:sp>
          <p:nvSpPr>
            <p:cNvPr id="73" name="rc73"/>
            <p:cNvSpPr/>
            <p:nvPr/>
          </p:nvSpPr>
          <p:spPr>
            <a:xfrm>
              <a:off x="7163045" y="3614727"/>
              <a:ext cx="239399" cy="417714"/>
            </a:xfrm>
            <a:prstGeom prst="rect">
              <a:avLst/>
            </a:prstGeom>
            <a:solidFill>
              <a:srgbClr val="B3B3B3">
                <a:alpha val="85098"/>
              </a:srgbClr>
            </a:solidFill>
          </p:spPr>
          <p:txBody>
            <a:bodyPr/>
            <a:lstStyle/>
            <a:p/>
          </p:txBody>
        </p:sp>
        <p:sp>
          <p:nvSpPr>
            <p:cNvPr id="74" name="rc74"/>
            <p:cNvSpPr/>
            <p:nvPr/>
          </p:nvSpPr>
          <p:spPr>
            <a:xfrm>
              <a:off x="7429045" y="3701828"/>
              <a:ext cx="239399" cy="331343"/>
            </a:xfrm>
            <a:prstGeom prst="rect">
              <a:avLst/>
            </a:prstGeom>
            <a:solidFill>
              <a:srgbClr val="B3B3B3">
                <a:alpha val="85098"/>
              </a:srgbClr>
            </a:solidFill>
          </p:spPr>
          <p:txBody>
            <a:bodyPr/>
            <a:lstStyle/>
            <a:p/>
          </p:txBody>
        </p:sp>
        <p:sp>
          <p:nvSpPr>
            <p:cNvPr id="75" name="rc75"/>
            <p:cNvSpPr/>
            <p:nvPr/>
          </p:nvSpPr>
          <p:spPr>
            <a:xfrm>
              <a:off x="7695045" y="3582293"/>
              <a:ext cx="239399" cy="410539"/>
            </a:xfrm>
            <a:prstGeom prst="rect">
              <a:avLst/>
            </a:prstGeom>
            <a:solidFill>
              <a:srgbClr val="B3B3B3">
                <a:alpha val="85098"/>
              </a:srgbClr>
            </a:solidFill>
          </p:spPr>
          <p:txBody>
            <a:bodyPr/>
            <a:lstStyle/>
            <a:p/>
          </p:txBody>
        </p:sp>
        <p:sp>
          <p:nvSpPr>
            <p:cNvPr id="76" name="rc76"/>
            <p:cNvSpPr/>
            <p:nvPr/>
          </p:nvSpPr>
          <p:spPr>
            <a:xfrm>
              <a:off x="7961044" y="3588259"/>
              <a:ext cx="239399" cy="405951"/>
            </a:xfrm>
            <a:prstGeom prst="rect">
              <a:avLst/>
            </a:prstGeom>
            <a:solidFill>
              <a:srgbClr val="B3B3B3">
                <a:alpha val="85098"/>
              </a:srgbClr>
            </a:solidFill>
          </p:spPr>
          <p:txBody>
            <a:bodyPr/>
            <a:lstStyle/>
            <a:p/>
          </p:txBody>
        </p:sp>
        <p:sp>
          <p:nvSpPr>
            <p:cNvPr id="77" name="pl77"/>
            <p:cNvSpPr/>
            <p:nvPr/>
          </p:nvSpPr>
          <p:spPr>
            <a:xfrm>
              <a:off x="1430754" y="2075428"/>
              <a:ext cx="6649990" cy="288565"/>
            </a:xfrm>
            <a:custGeom>
              <a:avLst/>
              <a:pathLst>
                <a:path w="6649990" h="288565">
                  <a:moveTo>
                    <a:pt x="0" y="164894"/>
                  </a:moveTo>
                  <a:lnTo>
                    <a:pt x="265999" y="82447"/>
                  </a:lnTo>
                  <a:lnTo>
                    <a:pt x="531999" y="144282"/>
                  </a:lnTo>
                  <a:lnTo>
                    <a:pt x="797998" y="226729"/>
                  </a:lnTo>
                  <a:lnTo>
                    <a:pt x="1063998" y="247341"/>
                  </a:lnTo>
                  <a:lnTo>
                    <a:pt x="1329998" y="144282"/>
                  </a:lnTo>
                  <a:lnTo>
                    <a:pt x="1595997" y="123670"/>
                  </a:lnTo>
                  <a:lnTo>
                    <a:pt x="1861997" y="247341"/>
                  </a:lnTo>
                  <a:lnTo>
                    <a:pt x="2127996" y="267953"/>
                  </a:lnTo>
                  <a:lnTo>
                    <a:pt x="2393996" y="288565"/>
                  </a:lnTo>
                  <a:lnTo>
                    <a:pt x="2659996" y="61835"/>
                  </a:lnTo>
                  <a:lnTo>
                    <a:pt x="2925995" y="164894"/>
                  </a:lnTo>
                  <a:lnTo>
                    <a:pt x="3191995" y="123670"/>
                  </a:lnTo>
                  <a:lnTo>
                    <a:pt x="3457995" y="164894"/>
                  </a:lnTo>
                  <a:lnTo>
                    <a:pt x="3723994" y="82447"/>
                  </a:lnTo>
                  <a:lnTo>
                    <a:pt x="3989994" y="0"/>
                  </a:lnTo>
                  <a:lnTo>
                    <a:pt x="4255993" y="20611"/>
                  </a:lnTo>
                  <a:lnTo>
                    <a:pt x="4521993" y="0"/>
                  </a:lnTo>
                  <a:lnTo>
                    <a:pt x="4787993" y="20611"/>
                  </a:lnTo>
                  <a:lnTo>
                    <a:pt x="5053992" y="61835"/>
                  </a:lnTo>
                  <a:lnTo>
                    <a:pt x="5319992" y="267953"/>
                  </a:lnTo>
                  <a:lnTo>
                    <a:pt x="5585991" y="0"/>
                  </a:lnTo>
                  <a:lnTo>
                    <a:pt x="5851991" y="20611"/>
                  </a:lnTo>
                  <a:lnTo>
                    <a:pt x="6117991" y="20611"/>
                  </a:lnTo>
                  <a:lnTo>
                    <a:pt x="6383990" y="41223"/>
                  </a:lnTo>
                  <a:lnTo>
                    <a:pt x="6649990" y="41223"/>
                  </a:lnTo>
                </a:path>
              </a:pathLst>
            </a:custGeom>
            <a:ln w="27101" cap="flat">
              <a:solidFill>
                <a:srgbClr val="0058AB">
                  <a:alpha val="100000"/>
                </a:srgbClr>
              </a:solidFill>
              <a:prstDash val="solid"/>
              <a:round/>
            </a:ln>
          </p:spPr>
          <p:txBody>
            <a:bodyPr/>
            <a:lstStyle/>
            <a:p/>
          </p:txBody>
        </p:sp>
        <p:sp>
          <p:nvSpPr>
            <p:cNvPr id="78" name="pl78"/>
            <p:cNvSpPr/>
            <p:nvPr/>
          </p:nvSpPr>
          <p:spPr>
            <a:xfrm>
              <a:off x="1430754" y="2240323"/>
              <a:ext cx="6649990" cy="391624"/>
            </a:xfrm>
            <a:custGeom>
              <a:avLst/>
              <a:pathLst>
                <a:path w="6649990" h="391624">
                  <a:moveTo>
                    <a:pt x="0" y="267953"/>
                  </a:moveTo>
                  <a:lnTo>
                    <a:pt x="265999" y="391624"/>
                  </a:lnTo>
                  <a:lnTo>
                    <a:pt x="531999" y="185506"/>
                  </a:lnTo>
                  <a:lnTo>
                    <a:pt x="797998" y="247341"/>
                  </a:lnTo>
                  <a:lnTo>
                    <a:pt x="1063998" y="247341"/>
                  </a:lnTo>
                  <a:lnTo>
                    <a:pt x="1329998" y="82447"/>
                  </a:lnTo>
                  <a:lnTo>
                    <a:pt x="1595997" y="41223"/>
                  </a:lnTo>
                  <a:lnTo>
                    <a:pt x="1861997" y="123670"/>
                  </a:lnTo>
                  <a:lnTo>
                    <a:pt x="2127996" y="185506"/>
                  </a:lnTo>
                  <a:lnTo>
                    <a:pt x="2393996" y="185506"/>
                  </a:lnTo>
                  <a:lnTo>
                    <a:pt x="2659996" y="61835"/>
                  </a:lnTo>
                  <a:lnTo>
                    <a:pt x="2925995" y="144282"/>
                  </a:lnTo>
                  <a:lnTo>
                    <a:pt x="3191995" y="123670"/>
                  </a:lnTo>
                  <a:lnTo>
                    <a:pt x="3457995" y="164894"/>
                  </a:lnTo>
                  <a:lnTo>
                    <a:pt x="3723994" y="0"/>
                  </a:lnTo>
                  <a:lnTo>
                    <a:pt x="3989994" y="123670"/>
                  </a:lnTo>
                  <a:lnTo>
                    <a:pt x="4255993" y="82447"/>
                  </a:lnTo>
                  <a:lnTo>
                    <a:pt x="4521993" y="144282"/>
                  </a:lnTo>
                  <a:lnTo>
                    <a:pt x="4787993" y="82447"/>
                  </a:lnTo>
                  <a:lnTo>
                    <a:pt x="5053992" y="41223"/>
                  </a:lnTo>
                  <a:lnTo>
                    <a:pt x="5319992" y="185506"/>
                  </a:lnTo>
                  <a:lnTo>
                    <a:pt x="5585991" y="144282"/>
                  </a:lnTo>
                  <a:lnTo>
                    <a:pt x="5851991" y="61835"/>
                  </a:lnTo>
                  <a:lnTo>
                    <a:pt x="6117991" y="20611"/>
                  </a:lnTo>
                  <a:lnTo>
                    <a:pt x="6383990" y="82447"/>
                  </a:lnTo>
                  <a:lnTo>
                    <a:pt x="6649990" y="82447"/>
                  </a:lnTo>
                </a:path>
              </a:pathLst>
            </a:custGeom>
            <a:ln w="27101" cap="flat">
              <a:solidFill>
                <a:srgbClr val="F26A21">
                  <a:alpha val="100000"/>
                </a:srgbClr>
              </a:solidFill>
              <a:prstDash val="solid"/>
              <a:round/>
            </a:ln>
          </p:spPr>
          <p:txBody>
            <a:bodyPr/>
            <a:lstStyle/>
            <a:p/>
          </p:txBody>
        </p:sp>
        <p:sp>
          <p:nvSpPr>
            <p:cNvPr id="79" name="tx79"/>
            <p:cNvSpPr/>
            <p:nvPr/>
          </p:nvSpPr>
          <p:spPr>
            <a:xfrm>
              <a:off x="137046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2700462"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90456"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22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4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2045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7046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1" name="tx91"/>
            <p:cNvSpPr/>
            <p:nvPr/>
          </p:nvSpPr>
          <p:spPr>
            <a:xfrm>
              <a:off x="2700462"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2" name="tx92"/>
            <p:cNvSpPr/>
            <p:nvPr/>
          </p:nvSpPr>
          <p:spPr>
            <a:xfrm>
              <a:off x="403046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5360458"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424457"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5" name="tx95"/>
            <p:cNvSpPr/>
            <p:nvPr/>
          </p:nvSpPr>
          <p:spPr>
            <a:xfrm>
              <a:off x="6690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6" name="tx96"/>
            <p:cNvSpPr/>
            <p:nvPr/>
          </p:nvSpPr>
          <p:spPr>
            <a:xfrm>
              <a:off x="6956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722245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8" name="tx98"/>
            <p:cNvSpPr/>
            <p:nvPr/>
          </p:nvSpPr>
          <p:spPr>
            <a:xfrm>
              <a:off x="7488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775445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0" name="tx100"/>
            <p:cNvSpPr/>
            <p:nvPr/>
          </p:nvSpPr>
          <p:spPr>
            <a:xfrm>
              <a:off x="802045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1" name="tx101"/>
            <p:cNvSpPr/>
            <p:nvPr/>
          </p:nvSpPr>
          <p:spPr>
            <a:xfrm>
              <a:off x="1325260" y="38762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2" name="tx102"/>
            <p:cNvSpPr/>
            <p:nvPr/>
          </p:nvSpPr>
          <p:spPr>
            <a:xfrm>
              <a:off x="2655258" y="39071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3" name="tx103"/>
            <p:cNvSpPr/>
            <p:nvPr/>
          </p:nvSpPr>
          <p:spPr>
            <a:xfrm>
              <a:off x="4015401" y="39870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4" name="tx104"/>
            <p:cNvSpPr/>
            <p:nvPr/>
          </p:nvSpPr>
          <p:spPr>
            <a:xfrm>
              <a:off x="5345399" y="40550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6409398" y="39893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6" name="tx106"/>
            <p:cNvSpPr/>
            <p:nvPr/>
          </p:nvSpPr>
          <p:spPr>
            <a:xfrm>
              <a:off x="6645252" y="37781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28.5</a:t>
              </a:r>
            </a:p>
          </p:txBody>
        </p:sp>
        <p:sp>
          <p:nvSpPr>
            <p:cNvPr id="107" name="tx107"/>
            <p:cNvSpPr/>
            <p:nvPr/>
          </p:nvSpPr>
          <p:spPr>
            <a:xfrm>
              <a:off x="6986601" y="4055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8" name="tx108"/>
            <p:cNvSpPr/>
            <p:nvPr/>
          </p:nvSpPr>
          <p:spPr>
            <a:xfrm>
              <a:off x="7252600" y="40354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9" name="tx109"/>
            <p:cNvSpPr/>
            <p:nvPr/>
          </p:nvSpPr>
          <p:spPr>
            <a:xfrm>
              <a:off x="7518600" y="40357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0" name="tx110"/>
            <p:cNvSpPr/>
            <p:nvPr/>
          </p:nvSpPr>
          <p:spPr>
            <a:xfrm>
              <a:off x="7739396" y="4013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1" name="tx111"/>
            <p:cNvSpPr/>
            <p:nvPr/>
          </p:nvSpPr>
          <p:spPr>
            <a:xfrm>
              <a:off x="8005395" y="40146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2" name="tx112"/>
            <p:cNvSpPr/>
            <p:nvPr/>
          </p:nvSpPr>
          <p:spPr>
            <a:xfrm>
              <a:off x="1325260" y="33891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13" name="tx113"/>
            <p:cNvSpPr/>
            <p:nvPr/>
          </p:nvSpPr>
          <p:spPr>
            <a:xfrm>
              <a:off x="2655258" y="36333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14" name="tx114"/>
            <p:cNvSpPr/>
            <p:nvPr/>
          </p:nvSpPr>
          <p:spPr>
            <a:xfrm>
              <a:off x="4030460" y="37227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5315254" y="372673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16" name="tx116"/>
            <p:cNvSpPr/>
            <p:nvPr/>
          </p:nvSpPr>
          <p:spPr>
            <a:xfrm>
              <a:off x="6379253" y="37524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17" name="tx117"/>
            <p:cNvSpPr/>
            <p:nvPr/>
          </p:nvSpPr>
          <p:spPr>
            <a:xfrm>
              <a:off x="6675397" y="33957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18" name="tx118"/>
            <p:cNvSpPr/>
            <p:nvPr/>
          </p:nvSpPr>
          <p:spPr>
            <a:xfrm>
              <a:off x="6911252" y="37178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19" name="tx119"/>
            <p:cNvSpPr/>
            <p:nvPr/>
          </p:nvSpPr>
          <p:spPr>
            <a:xfrm>
              <a:off x="7222456" y="37831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20" name="tx120"/>
            <p:cNvSpPr/>
            <p:nvPr/>
          </p:nvSpPr>
          <p:spPr>
            <a:xfrm>
              <a:off x="7443251" y="38270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21" name="tx121"/>
            <p:cNvSpPr/>
            <p:nvPr/>
          </p:nvSpPr>
          <p:spPr>
            <a:xfrm>
              <a:off x="7709251" y="37471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22" name="tx122"/>
            <p:cNvSpPr/>
            <p:nvPr/>
          </p:nvSpPr>
          <p:spPr>
            <a:xfrm>
              <a:off x="7975250" y="37507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23" name="tx123"/>
            <p:cNvSpPr/>
            <p:nvPr/>
          </p:nvSpPr>
          <p:spPr>
            <a:xfrm>
              <a:off x="1325260" y="30236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46.7</a:t>
              </a:r>
            </a:p>
          </p:txBody>
        </p:sp>
        <p:sp>
          <p:nvSpPr>
            <p:cNvPr id="124" name="tx124"/>
            <p:cNvSpPr/>
            <p:nvPr/>
          </p:nvSpPr>
          <p:spPr>
            <a:xfrm>
              <a:off x="2655258" y="34505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25" name="tx125"/>
            <p:cNvSpPr/>
            <p:nvPr/>
          </p:nvSpPr>
          <p:spPr>
            <a:xfrm>
              <a:off x="3985256" y="34668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26" name="tx126"/>
            <p:cNvSpPr/>
            <p:nvPr/>
          </p:nvSpPr>
          <p:spPr>
            <a:xfrm>
              <a:off x="5315254" y="33439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27" name="tx127"/>
            <p:cNvSpPr/>
            <p:nvPr/>
          </p:nvSpPr>
          <p:spPr>
            <a:xfrm>
              <a:off x="6379253" y="352537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28" name="tx128"/>
            <p:cNvSpPr/>
            <p:nvPr/>
          </p:nvSpPr>
          <p:spPr>
            <a:xfrm>
              <a:off x="6645252" y="32331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36.7</a:t>
              </a:r>
            </a:p>
          </p:txBody>
        </p:sp>
        <p:sp>
          <p:nvSpPr>
            <p:cNvPr id="129" name="tx129"/>
            <p:cNvSpPr/>
            <p:nvPr/>
          </p:nvSpPr>
          <p:spPr>
            <a:xfrm>
              <a:off x="6911252" y="332470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32.3</a:t>
              </a:r>
            </a:p>
          </p:txBody>
        </p:sp>
        <p:sp>
          <p:nvSpPr>
            <p:cNvPr id="130" name="tx130"/>
            <p:cNvSpPr/>
            <p:nvPr/>
          </p:nvSpPr>
          <p:spPr>
            <a:xfrm>
              <a:off x="7222456" y="3498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31" name="tx131"/>
            <p:cNvSpPr/>
            <p:nvPr/>
          </p:nvSpPr>
          <p:spPr>
            <a:xfrm>
              <a:off x="7443251" y="3583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32" name="tx132"/>
            <p:cNvSpPr/>
            <p:nvPr/>
          </p:nvSpPr>
          <p:spPr>
            <a:xfrm>
              <a:off x="7709251" y="34642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33" name="tx133"/>
            <p:cNvSpPr/>
            <p:nvPr/>
          </p:nvSpPr>
          <p:spPr>
            <a:xfrm>
              <a:off x="7975250" y="34701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55386" y="35424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6" name="tx136"/>
            <p:cNvSpPr/>
            <p:nvPr/>
          </p:nvSpPr>
          <p:spPr>
            <a:xfrm>
              <a:off x="655386" y="30210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7" name="tx137"/>
            <p:cNvSpPr/>
            <p:nvPr/>
          </p:nvSpPr>
          <p:spPr>
            <a:xfrm>
              <a:off x="655386" y="249997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8" name="tx138"/>
            <p:cNvSpPr/>
            <p:nvPr/>
          </p:nvSpPr>
          <p:spPr>
            <a:xfrm>
              <a:off x="577692" y="19781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66584" y="1584870"/>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2000-2025</a:t>
              </a:r>
            </a:p>
          </p:txBody>
        </p:sp>
        <p:sp>
          <p:nvSpPr>
            <p:cNvPr id="167" name="pl167"/>
            <p:cNvSpPr/>
            <p:nvPr/>
          </p:nvSpPr>
          <p:spPr>
            <a:xfrm>
              <a:off x="26572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3496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0421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034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6959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2224485" cy="119033"/>
            </a:xfrm>
            <a:prstGeom prst="rect">
              <a:avLst/>
            </a:prstGeom>
            <a:solidFill>
              <a:srgbClr val="1CABE2">
                <a:alpha val="85098"/>
              </a:srgbClr>
            </a:solidFill>
          </p:spPr>
          <p:txBody>
            <a:bodyPr/>
            <a:lstStyle/>
            <a:p/>
          </p:txBody>
        </p:sp>
        <p:sp>
          <p:nvSpPr>
            <p:cNvPr id="177" name="rc177"/>
            <p:cNvSpPr/>
            <p:nvPr/>
          </p:nvSpPr>
          <p:spPr>
            <a:xfrm>
              <a:off x="1311054" y="5577352"/>
              <a:ext cx="1589879" cy="119033"/>
            </a:xfrm>
            <a:prstGeom prst="rect">
              <a:avLst/>
            </a:prstGeom>
            <a:solidFill>
              <a:srgbClr val="1CABE2">
                <a:alpha val="85098"/>
              </a:srgbClr>
            </a:solidFill>
          </p:spPr>
          <p:txBody>
            <a:bodyPr/>
            <a:lstStyle/>
            <a:p/>
          </p:txBody>
        </p:sp>
        <p:sp>
          <p:nvSpPr>
            <p:cNvPr id="178" name="rc178"/>
            <p:cNvSpPr/>
            <p:nvPr/>
          </p:nvSpPr>
          <p:spPr>
            <a:xfrm>
              <a:off x="1311054" y="5428560"/>
              <a:ext cx="1572109" cy="119033"/>
            </a:xfrm>
            <a:prstGeom prst="rect">
              <a:avLst/>
            </a:prstGeom>
            <a:solidFill>
              <a:srgbClr val="1CABE2">
                <a:alpha val="85098"/>
              </a:srgbClr>
            </a:solidFill>
          </p:spPr>
          <p:txBody>
            <a:bodyPr/>
            <a:lstStyle/>
            <a:p/>
          </p:txBody>
        </p:sp>
        <p:sp>
          <p:nvSpPr>
            <p:cNvPr id="179" name="rc179"/>
            <p:cNvSpPr/>
            <p:nvPr/>
          </p:nvSpPr>
          <p:spPr>
            <a:xfrm>
              <a:off x="3535540" y="5726143"/>
              <a:ext cx="3892984" cy="119033"/>
            </a:xfrm>
            <a:prstGeom prst="rect">
              <a:avLst/>
            </a:prstGeom>
            <a:solidFill>
              <a:srgbClr val="B3B3B3">
                <a:alpha val="85098"/>
              </a:srgbClr>
            </a:solidFill>
          </p:spPr>
          <p:txBody>
            <a:bodyPr/>
            <a:lstStyle/>
            <a:p/>
          </p:txBody>
        </p:sp>
        <p:sp>
          <p:nvSpPr>
            <p:cNvPr id="180" name="rc180"/>
            <p:cNvSpPr/>
            <p:nvPr/>
          </p:nvSpPr>
          <p:spPr>
            <a:xfrm>
              <a:off x="2900934" y="5577352"/>
              <a:ext cx="5299510" cy="119033"/>
            </a:xfrm>
            <a:prstGeom prst="rect">
              <a:avLst/>
            </a:prstGeom>
            <a:solidFill>
              <a:srgbClr val="B3B3B3">
                <a:alpha val="85098"/>
              </a:srgbClr>
            </a:solidFill>
          </p:spPr>
          <p:txBody>
            <a:bodyPr/>
            <a:lstStyle/>
            <a:p/>
          </p:txBody>
        </p:sp>
        <p:sp>
          <p:nvSpPr>
            <p:cNvPr id="181" name="rc181"/>
            <p:cNvSpPr/>
            <p:nvPr/>
          </p:nvSpPr>
          <p:spPr>
            <a:xfrm>
              <a:off x="2883164" y="5428560"/>
              <a:ext cx="5240276" cy="119033"/>
            </a:xfrm>
            <a:prstGeom prst="rect">
              <a:avLst/>
            </a:prstGeom>
            <a:solidFill>
              <a:srgbClr val="B3B3B3">
                <a:alpha val="85098"/>
              </a:srgbClr>
            </a:solidFill>
          </p:spPr>
          <p:txBody>
            <a:bodyPr/>
            <a:lstStyle/>
            <a:p/>
          </p:txBody>
        </p:sp>
        <p:sp>
          <p:nvSpPr>
            <p:cNvPr id="182" name="tx182"/>
            <p:cNvSpPr/>
            <p:nvPr/>
          </p:nvSpPr>
          <p:spPr>
            <a:xfrm>
              <a:off x="754105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a:t>
              </a:r>
            </a:p>
          </p:txBody>
        </p:sp>
        <p:sp>
          <p:nvSpPr>
            <p:cNvPr id="183" name="tx183"/>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a:t>
              </a:r>
            </a:p>
          </p:txBody>
        </p:sp>
        <p:sp>
          <p:nvSpPr>
            <p:cNvPr id="184" name="tx184"/>
            <p:cNvSpPr/>
            <p:nvPr/>
          </p:nvSpPr>
          <p:spPr>
            <a:xfrm>
              <a:off x="82359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85" name="tx185"/>
            <p:cNvSpPr/>
            <p:nvPr/>
          </p:nvSpPr>
          <p:spPr>
            <a:xfrm>
              <a:off x="2342925"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86" name="tx186"/>
            <p:cNvSpPr/>
            <p:nvPr/>
          </p:nvSpPr>
          <p:spPr>
            <a:xfrm>
              <a:off x="202562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7" name="tx187"/>
            <p:cNvSpPr/>
            <p:nvPr/>
          </p:nvSpPr>
          <p:spPr>
            <a:xfrm>
              <a:off x="201673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a:t>
              </a:r>
            </a:p>
          </p:txBody>
        </p:sp>
        <p:sp>
          <p:nvSpPr>
            <p:cNvPr id="188" name="tx188"/>
            <p:cNvSpPr/>
            <p:nvPr/>
          </p:nvSpPr>
          <p:spPr>
            <a:xfrm>
              <a:off x="536950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89" name="tx189"/>
            <p:cNvSpPr/>
            <p:nvPr/>
          </p:nvSpPr>
          <p:spPr>
            <a:xfrm>
              <a:off x="543816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19.7</a:t>
              </a:r>
            </a:p>
          </p:txBody>
        </p:sp>
        <p:sp>
          <p:nvSpPr>
            <p:cNvPr id="190" name="tx190"/>
            <p:cNvSpPr/>
            <p:nvPr/>
          </p:nvSpPr>
          <p:spPr>
            <a:xfrm>
              <a:off x="539077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19.5</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87920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657163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Dominican Republic.
In 2025, DTP1 coverage in Dominican Republic remained constant 97%. The number of children missing out on any DTP vaccination (zero-dose children) remained constant at from 6,000 in 2024 to 6,000 in 2025.
DTP3 coverage remained constant 87% in 2025, leaving 25,000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87%, leaving 25,000 children un- or under-vaccinated, including 6,000 zero-dose and 19,000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174970"/>
                  </a:moveTo>
                  <a:lnTo>
                    <a:pt x="135891" y="87485"/>
                  </a:lnTo>
                  <a:lnTo>
                    <a:pt x="271783" y="153099"/>
                  </a:lnTo>
                  <a:lnTo>
                    <a:pt x="407675" y="240584"/>
                  </a:lnTo>
                  <a:lnTo>
                    <a:pt x="543566" y="262456"/>
                  </a:lnTo>
                  <a:lnTo>
                    <a:pt x="679458" y="153099"/>
                  </a:lnTo>
                  <a:lnTo>
                    <a:pt x="815350" y="131228"/>
                  </a:lnTo>
                  <a:lnTo>
                    <a:pt x="951242" y="262456"/>
                  </a:lnTo>
                  <a:lnTo>
                    <a:pt x="1087133" y="284327"/>
                  </a:lnTo>
                  <a:lnTo>
                    <a:pt x="1223025" y="306198"/>
                  </a:lnTo>
                  <a:lnTo>
                    <a:pt x="1358917" y="65614"/>
                  </a:lnTo>
                  <a:lnTo>
                    <a:pt x="1494809" y="174970"/>
                  </a:lnTo>
                  <a:lnTo>
                    <a:pt x="1630700" y="131228"/>
                  </a:lnTo>
                  <a:lnTo>
                    <a:pt x="1766592" y="174970"/>
                  </a:lnTo>
                  <a:lnTo>
                    <a:pt x="1902484" y="87485"/>
                  </a:lnTo>
                  <a:lnTo>
                    <a:pt x="2038375" y="0"/>
                  </a:lnTo>
                  <a:lnTo>
                    <a:pt x="2174267" y="21871"/>
                  </a:lnTo>
                  <a:lnTo>
                    <a:pt x="2310159" y="0"/>
                  </a:lnTo>
                  <a:lnTo>
                    <a:pt x="2446051" y="21871"/>
                  </a:lnTo>
                  <a:lnTo>
                    <a:pt x="2581942" y="65614"/>
                  </a:lnTo>
                  <a:lnTo>
                    <a:pt x="2717834" y="284327"/>
                  </a:lnTo>
                  <a:lnTo>
                    <a:pt x="2853726" y="0"/>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174970"/>
                  </a:moveTo>
                  <a:lnTo>
                    <a:pt x="135891" y="87485"/>
                  </a:lnTo>
                  <a:lnTo>
                    <a:pt x="271783" y="153099"/>
                  </a:lnTo>
                  <a:lnTo>
                    <a:pt x="407675" y="240584"/>
                  </a:lnTo>
                  <a:lnTo>
                    <a:pt x="543566" y="262456"/>
                  </a:lnTo>
                  <a:lnTo>
                    <a:pt x="679458" y="153099"/>
                  </a:lnTo>
                  <a:lnTo>
                    <a:pt x="815350" y="131228"/>
                  </a:lnTo>
                  <a:lnTo>
                    <a:pt x="951242" y="262456"/>
                  </a:lnTo>
                  <a:lnTo>
                    <a:pt x="1087133" y="284327"/>
                  </a:lnTo>
                  <a:lnTo>
                    <a:pt x="1223025" y="306198"/>
                  </a:lnTo>
                  <a:lnTo>
                    <a:pt x="1358917" y="65614"/>
                  </a:lnTo>
                  <a:lnTo>
                    <a:pt x="1494809" y="174970"/>
                  </a:lnTo>
                  <a:lnTo>
                    <a:pt x="1630700" y="131228"/>
                  </a:lnTo>
                  <a:lnTo>
                    <a:pt x="1766592" y="174970"/>
                  </a:lnTo>
                  <a:lnTo>
                    <a:pt x="1902484" y="87485"/>
                  </a:lnTo>
                  <a:lnTo>
                    <a:pt x="2038375" y="0"/>
                  </a:lnTo>
                  <a:lnTo>
                    <a:pt x="2174267" y="21871"/>
                  </a:lnTo>
                  <a:lnTo>
                    <a:pt x="2310159" y="0"/>
                  </a:lnTo>
                  <a:lnTo>
                    <a:pt x="2446051" y="21871"/>
                  </a:lnTo>
                  <a:lnTo>
                    <a:pt x="2581942" y="65614"/>
                  </a:lnTo>
                  <a:lnTo>
                    <a:pt x="2717834" y="284327"/>
                  </a:lnTo>
                  <a:lnTo>
                    <a:pt x="2853726" y="0"/>
                  </a:lnTo>
                  <a:lnTo>
                    <a:pt x="2989618" y="21871"/>
                  </a:lnTo>
                  <a:lnTo>
                    <a:pt x="3125509" y="21871"/>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174970"/>
                  </a:moveTo>
                  <a:lnTo>
                    <a:pt x="135891" y="87485"/>
                  </a:lnTo>
                  <a:lnTo>
                    <a:pt x="271783" y="153099"/>
                  </a:lnTo>
                  <a:lnTo>
                    <a:pt x="407675" y="240584"/>
                  </a:lnTo>
                  <a:lnTo>
                    <a:pt x="543566" y="262456"/>
                  </a:lnTo>
                  <a:lnTo>
                    <a:pt x="679458" y="153099"/>
                  </a:lnTo>
                  <a:lnTo>
                    <a:pt x="815350" y="131228"/>
                  </a:lnTo>
                  <a:lnTo>
                    <a:pt x="951242" y="262456"/>
                  </a:lnTo>
                  <a:lnTo>
                    <a:pt x="1087133" y="284327"/>
                  </a:lnTo>
                  <a:lnTo>
                    <a:pt x="1223025" y="306198"/>
                  </a:lnTo>
                  <a:lnTo>
                    <a:pt x="1358917" y="65614"/>
                  </a:lnTo>
                  <a:lnTo>
                    <a:pt x="1494809" y="174970"/>
                  </a:lnTo>
                  <a:lnTo>
                    <a:pt x="1630700" y="131228"/>
                  </a:lnTo>
                  <a:lnTo>
                    <a:pt x="1766592" y="174970"/>
                  </a:lnTo>
                  <a:lnTo>
                    <a:pt x="1902484" y="87485"/>
                  </a:lnTo>
                  <a:lnTo>
                    <a:pt x="2038375" y="0"/>
                  </a:lnTo>
                  <a:lnTo>
                    <a:pt x="2174267" y="21871"/>
                  </a:lnTo>
                  <a:lnTo>
                    <a:pt x="2310159" y="0"/>
                  </a:lnTo>
                  <a:lnTo>
                    <a:pt x="2446051" y="21871"/>
                  </a:lnTo>
                  <a:lnTo>
                    <a:pt x="2581942" y="65614"/>
                  </a:lnTo>
                  <a:lnTo>
                    <a:pt x="2717834" y="284327"/>
                  </a:lnTo>
                  <a:lnTo>
                    <a:pt x="2853726" y="0"/>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89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89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2998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24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96085" y="4964618"/>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0" name="tx60"/>
            <p:cNvSpPr/>
            <p:nvPr/>
          </p:nvSpPr>
          <p:spPr>
            <a:xfrm>
              <a:off x="31970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5953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63452" y="1405107"/>
              <a:ext cx="3312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Dominican Republic, 2000-2025</a:t>
              </a:r>
            </a:p>
          </p:txBody>
        </p:sp>
        <p:sp>
          <p:nvSpPr>
            <p:cNvPr id="63" name="pl63"/>
            <p:cNvSpPr/>
            <p:nvPr/>
          </p:nvSpPr>
          <p:spPr>
            <a:xfrm>
              <a:off x="5267799" y="36291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37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879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02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2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49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054979"/>
              <a:ext cx="3397293" cy="1004715"/>
            </a:xfrm>
            <a:custGeom>
              <a:avLst/>
              <a:pathLst>
                <a:path w="3397293" h="1004715">
                  <a:moveTo>
                    <a:pt x="0" y="574122"/>
                  </a:moveTo>
                  <a:lnTo>
                    <a:pt x="135891" y="287061"/>
                  </a:lnTo>
                  <a:lnTo>
                    <a:pt x="271783" y="502357"/>
                  </a:lnTo>
                  <a:lnTo>
                    <a:pt x="407675" y="789419"/>
                  </a:lnTo>
                  <a:lnTo>
                    <a:pt x="543566" y="861184"/>
                  </a:lnTo>
                  <a:lnTo>
                    <a:pt x="679458" y="502357"/>
                  </a:lnTo>
                  <a:lnTo>
                    <a:pt x="815350" y="430592"/>
                  </a:lnTo>
                  <a:lnTo>
                    <a:pt x="951242" y="861184"/>
                  </a:lnTo>
                  <a:lnTo>
                    <a:pt x="1087133" y="932949"/>
                  </a:lnTo>
                  <a:lnTo>
                    <a:pt x="1223025" y="1004715"/>
                  </a:lnTo>
                  <a:lnTo>
                    <a:pt x="1358917" y="215296"/>
                  </a:lnTo>
                  <a:lnTo>
                    <a:pt x="1494809" y="574122"/>
                  </a:lnTo>
                  <a:lnTo>
                    <a:pt x="1630700" y="430592"/>
                  </a:lnTo>
                  <a:lnTo>
                    <a:pt x="1766592" y="574122"/>
                  </a:lnTo>
                  <a:lnTo>
                    <a:pt x="1902484" y="287061"/>
                  </a:lnTo>
                  <a:lnTo>
                    <a:pt x="2038375" y="0"/>
                  </a:lnTo>
                  <a:lnTo>
                    <a:pt x="2174267" y="71765"/>
                  </a:lnTo>
                  <a:lnTo>
                    <a:pt x="2310159" y="0"/>
                  </a:lnTo>
                  <a:lnTo>
                    <a:pt x="2446051" y="71765"/>
                  </a:lnTo>
                  <a:lnTo>
                    <a:pt x="2581942" y="215296"/>
                  </a:lnTo>
                  <a:lnTo>
                    <a:pt x="2717834" y="932949"/>
                  </a:lnTo>
                  <a:lnTo>
                    <a:pt x="2853726" y="0"/>
                  </a:lnTo>
                  <a:lnTo>
                    <a:pt x="2989618" y="71765"/>
                  </a:lnTo>
                  <a:lnTo>
                    <a:pt x="3125509" y="71765"/>
                  </a:lnTo>
                  <a:lnTo>
                    <a:pt x="3261401" y="143530"/>
                  </a:lnTo>
                  <a:lnTo>
                    <a:pt x="3397293" y="14353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270275"/>
              <a:ext cx="3397293" cy="645888"/>
            </a:xfrm>
            <a:custGeom>
              <a:avLst/>
              <a:pathLst>
                <a:path w="3397293" h="645888">
                  <a:moveTo>
                    <a:pt x="0" y="645888"/>
                  </a:moveTo>
                  <a:lnTo>
                    <a:pt x="135891" y="574122"/>
                  </a:lnTo>
                  <a:lnTo>
                    <a:pt x="271783" y="574122"/>
                  </a:lnTo>
                  <a:lnTo>
                    <a:pt x="407675" y="502357"/>
                  </a:lnTo>
                  <a:lnTo>
                    <a:pt x="543566" y="430592"/>
                  </a:lnTo>
                  <a:lnTo>
                    <a:pt x="679458" y="358826"/>
                  </a:lnTo>
                  <a:lnTo>
                    <a:pt x="815350" y="287061"/>
                  </a:lnTo>
                  <a:lnTo>
                    <a:pt x="951242" y="287061"/>
                  </a:lnTo>
                  <a:lnTo>
                    <a:pt x="1087133" y="215296"/>
                  </a:lnTo>
                  <a:lnTo>
                    <a:pt x="1223025" y="143530"/>
                  </a:lnTo>
                  <a:lnTo>
                    <a:pt x="1358917" y="143530"/>
                  </a:lnTo>
                  <a:lnTo>
                    <a:pt x="1494809" y="71765"/>
                  </a:lnTo>
                  <a:lnTo>
                    <a:pt x="1630700" y="143530"/>
                  </a:lnTo>
                  <a:lnTo>
                    <a:pt x="1766592" y="143530"/>
                  </a:lnTo>
                  <a:lnTo>
                    <a:pt x="1902484" y="143530"/>
                  </a:lnTo>
                  <a:lnTo>
                    <a:pt x="2038375" y="143530"/>
                  </a:lnTo>
                  <a:lnTo>
                    <a:pt x="2174267" y="71765"/>
                  </a:lnTo>
                  <a:lnTo>
                    <a:pt x="2310159" y="71765"/>
                  </a:lnTo>
                  <a:lnTo>
                    <a:pt x="2446051" y="71765"/>
                  </a:lnTo>
                  <a:lnTo>
                    <a:pt x="2581942" y="0"/>
                  </a:lnTo>
                  <a:lnTo>
                    <a:pt x="2717834" y="215296"/>
                  </a:lnTo>
                  <a:lnTo>
                    <a:pt x="2853726" y="358826"/>
                  </a:lnTo>
                  <a:lnTo>
                    <a:pt x="2989618" y="143530"/>
                  </a:lnTo>
                  <a:lnTo>
                    <a:pt x="3125509" y="143530"/>
                  </a:lnTo>
                  <a:lnTo>
                    <a:pt x="3261401" y="143530"/>
                  </a:lnTo>
                  <a:lnTo>
                    <a:pt x="3397293" y="7176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80856"/>
              <a:ext cx="3397293" cy="1004715"/>
            </a:xfrm>
            <a:custGeom>
              <a:avLst/>
              <a:pathLst>
                <a:path w="3397293" h="1004715">
                  <a:moveTo>
                    <a:pt x="0" y="71765"/>
                  </a:moveTo>
                  <a:lnTo>
                    <a:pt x="135891" y="143530"/>
                  </a:lnTo>
                  <a:lnTo>
                    <a:pt x="271783" y="71765"/>
                  </a:lnTo>
                  <a:lnTo>
                    <a:pt x="407675" y="71765"/>
                  </a:lnTo>
                  <a:lnTo>
                    <a:pt x="543566" y="71765"/>
                  </a:lnTo>
                  <a:lnTo>
                    <a:pt x="679458" y="0"/>
                  </a:lnTo>
                  <a:lnTo>
                    <a:pt x="815350" y="71765"/>
                  </a:lnTo>
                  <a:lnTo>
                    <a:pt x="951242" y="143530"/>
                  </a:lnTo>
                  <a:lnTo>
                    <a:pt x="1087133" y="0"/>
                  </a:lnTo>
                  <a:lnTo>
                    <a:pt x="1223025" y="71765"/>
                  </a:lnTo>
                  <a:lnTo>
                    <a:pt x="1358917" y="71765"/>
                  </a:lnTo>
                  <a:lnTo>
                    <a:pt x="1494809" y="71765"/>
                  </a:lnTo>
                  <a:lnTo>
                    <a:pt x="1630700" y="71765"/>
                  </a:lnTo>
                  <a:lnTo>
                    <a:pt x="1766592" y="215296"/>
                  </a:lnTo>
                  <a:lnTo>
                    <a:pt x="1902484" y="143530"/>
                  </a:lnTo>
                  <a:lnTo>
                    <a:pt x="2038375" y="71765"/>
                  </a:lnTo>
                  <a:lnTo>
                    <a:pt x="2174267" y="143530"/>
                  </a:lnTo>
                  <a:lnTo>
                    <a:pt x="2310159" y="287061"/>
                  </a:lnTo>
                  <a:lnTo>
                    <a:pt x="2446051" y="502357"/>
                  </a:lnTo>
                  <a:lnTo>
                    <a:pt x="2581942" y="789419"/>
                  </a:lnTo>
                  <a:lnTo>
                    <a:pt x="2717834" y="861184"/>
                  </a:lnTo>
                  <a:lnTo>
                    <a:pt x="2853726" y="1004715"/>
                  </a:lnTo>
                  <a:lnTo>
                    <a:pt x="2989618" y="717653"/>
                  </a:lnTo>
                  <a:lnTo>
                    <a:pt x="3125509" y="717653"/>
                  </a:lnTo>
                  <a:lnTo>
                    <a:pt x="3261401" y="717653"/>
                  </a:lnTo>
                  <a:lnTo>
                    <a:pt x="3397293" y="574122"/>
                  </a:lnTo>
                </a:path>
              </a:pathLst>
            </a:custGeom>
            <a:ln w="27101" cap="flat">
              <a:solidFill>
                <a:srgbClr val="961A49">
                  <a:alpha val="100000"/>
                </a:srgbClr>
              </a:solidFill>
              <a:prstDash val="solid"/>
              <a:round/>
            </a:ln>
          </p:spPr>
          <p:txBody>
            <a:bodyPr/>
            <a:lstStyle/>
            <a:p/>
          </p:txBody>
        </p:sp>
        <p:sp>
          <p:nvSpPr>
            <p:cNvPr id="80" name="pl80"/>
            <p:cNvSpPr/>
            <p:nvPr/>
          </p:nvSpPr>
          <p:spPr>
            <a:xfrm>
              <a:off x="5437664" y="327027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054979"/>
              <a:ext cx="3397293" cy="1004715"/>
            </a:xfrm>
            <a:custGeom>
              <a:avLst/>
              <a:pathLst>
                <a:path w="3397293" h="1004715">
                  <a:moveTo>
                    <a:pt x="0" y="574122"/>
                  </a:moveTo>
                  <a:lnTo>
                    <a:pt x="135891" y="287061"/>
                  </a:lnTo>
                  <a:lnTo>
                    <a:pt x="271783" y="502357"/>
                  </a:lnTo>
                  <a:lnTo>
                    <a:pt x="407675" y="789419"/>
                  </a:lnTo>
                  <a:lnTo>
                    <a:pt x="543566" y="861184"/>
                  </a:lnTo>
                  <a:lnTo>
                    <a:pt x="679458" y="502357"/>
                  </a:lnTo>
                  <a:lnTo>
                    <a:pt x="815350" y="430592"/>
                  </a:lnTo>
                  <a:lnTo>
                    <a:pt x="951242" y="861184"/>
                  </a:lnTo>
                  <a:lnTo>
                    <a:pt x="1087133" y="932949"/>
                  </a:lnTo>
                  <a:lnTo>
                    <a:pt x="1223025" y="1004715"/>
                  </a:lnTo>
                  <a:lnTo>
                    <a:pt x="1358917" y="215296"/>
                  </a:lnTo>
                  <a:lnTo>
                    <a:pt x="1494809" y="574122"/>
                  </a:lnTo>
                  <a:lnTo>
                    <a:pt x="1630700" y="430592"/>
                  </a:lnTo>
                  <a:lnTo>
                    <a:pt x="1766592" y="574122"/>
                  </a:lnTo>
                  <a:lnTo>
                    <a:pt x="1902484" y="287061"/>
                  </a:lnTo>
                  <a:lnTo>
                    <a:pt x="2038375" y="0"/>
                  </a:lnTo>
                  <a:lnTo>
                    <a:pt x="2174267" y="71765"/>
                  </a:lnTo>
                  <a:lnTo>
                    <a:pt x="2310159" y="0"/>
                  </a:lnTo>
                  <a:lnTo>
                    <a:pt x="2446051" y="71765"/>
                  </a:lnTo>
                  <a:lnTo>
                    <a:pt x="2581942" y="215296"/>
                  </a:lnTo>
                  <a:lnTo>
                    <a:pt x="2717834" y="932949"/>
                  </a:lnTo>
                  <a:lnTo>
                    <a:pt x="2853726" y="0"/>
                  </a:lnTo>
                  <a:lnTo>
                    <a:pt x="2989618" y="71765"/>
                  </a:lnTo>
                  <a:lnTo>
                    <a:pt x="3125509" y="71765"/>
                  </a:lnTo>
                  <a:lnTo>
                    <a:pt x="3261401" y="143530"/>
                  </a:lnTo>
                  <a:lnTo>
                    <a:pt x="3397293" y="14353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09563"/>
              <a:ext cx="0" cy="1119539"/>
            </a:xfrm>
            <a:custGeom>
              <a:avLst/>
              <a:pathLst>
                <a:path w="0" h="1119539">
                  <a:moveTo>
                    <a:pt x="0" y="111953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09563"/>
              <a:ext cx="0" cy="1047774"/>
            </a:xfrm>
            <a:custGeom>
              <a:avLst/>
              <a:pathLst>
                <a:path w="0" h="1047774">
                  <a:moveTo>
                    <a:pt x="0" y="10477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09563"/>
              <a:ext cx="0" cy="760712"/>
            </a:xfrm>
            <a:custGeom>
              <a:avLst/>
              <a:pathLst>
                <a:path w="0" h="760712">
                  <a:moveTo>
                    <a:pt x="0" y="7607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09563"/>
              <a:ext cx="0" cy="545416"/>
            </a:xfrm>
            <a:custGeom>
              <a:avLst/>
              <a:pathLst>
                <a:path w="0" h="545416">
                  <a:moveTo>
                    <a:pt x="0" y="54541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09563"/>
              <a:ext cx="0" cy="760712"/>
            </a:xfrm>
            <a:custGeom>
              <a:avLst/>
              <a:pathLst>
                <a:path w="0" h="760712">
                  <a:moveTo>
                    <a:pt x="0" y="7607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09563"/>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09563"/>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054979"/>
              <a:ext cx="3397293" cy="1004715"/>
            </a:xfrm>
            <a:custGeom>
              <a:avLst/>
              <a:pathLst>
                <a:path w="3397293" h="1004715">
                  <a:moveTo>
                    <a:pt x="0" y="574122"/>
                  </a:moveTo>
                  <a:lnTo>
                    <a:pt x="135891" y="287061"/>
                  </a:lnTo>
                  <a:lnTo>
                    <a:pt x="271783" y="502357"/>
                  </a:lnTo>
                  <a:lnTo>
                    <a:pt x="407675" y="789419"/>
                  </a:lnTo>
                  <a:lnTo>
                    <a:pt x="543566" y="861184"/>
                  </a:lnTo>
                  <a:lnTo>
                    <a:pt x="679458" y="502357"/>
                  </a:lnTo>
                  <a:lnTo>
                    <a:pt x="815350" y="430592"/>
                  </a:lnTo>
                  <a:lnTo>
                    <a:pt x="951242" y="861184"/>
                  </a:lnTo>
                  <a:lnTo>
                    <a:pt x="1087133" y="932949"/>
                  </a:lnTo>
                  <a:lnTo>
                    <a:pt x="1223025" y="1004715"/>
                  </a:lnTo>
                  <a:lnTo>
                    <a:pt x="1358917" y="215296"/>
                  </a:lnTo>
                  <a:lnTo>
                    <a:pt x="1494809" y="574122"/>
                  </a:lnTo>
                  <a:lnTo>
                    <a:pt x="1630700" y="430592"/>
                  </a:lnTo>
                  <a:lnTo>
                    <a:pt x="1766592" y="574122"/>
                  </a:lnTo>
                  <a:lnTo>
                    <a:pt x="1902484" y="287061"/>
                  </a:lnTo>
                  <a:lnTo>
                    <a:pt x="2038375" y="0"/>
                  </a:lnTo>
                  <a:lnTo>
                    <a:pt x="2174267" y="71765"/>
                  </a:lnTo>
                  <a:lnTo>
                    <a:pt x="2310159" y="0"/>
                  </a:lnTo>
                  <a:lnTo>
                    <a:pt x="2446051" y="71765"/>
                  </a:lnTo>
                  <a:lnTo>
                    <a:pt x="2581942" y="215296"/>
                  </a:lnTo>
                  <a:lnTo>
                    <a:pt x="2717834" y="932949"/>
                  </a:lnTo>
                  <a:lnTo>
                    <a:pt x="2853726" y="0"/>
                  </a:lnTo>
                  <a:lnTo>
                    <a:pt x="2989618" y="71765"/>
                  </a:lnTo>
                  <a:lnTo>
                    <a:pt x="3125509" y="71765"/>
                  </a:lnTo>
                  <a:lnTo>
                    <a:pt x="3261401" y="143530"/>
                  </a:lnTo>
                  <a:lnTo>
                    <a:pt x="3397293" y="14353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4179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68928" y="244205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2440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4403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440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417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24417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3029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144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358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181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00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28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4568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4568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24668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0913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912784" y="4964618"/>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16" name="tx116"/>
            <p:cNvSpPr/>
            <p:nvPr/>
          </p:nvSpPr>
          <p:spPr>
            <a:xfrm>
              <a:off x="751378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27623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033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756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7480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203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895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618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342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065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5232854" cy="114824"/>
            </a:xfrm>
            <a:prstGeom prst="rect">
              <a:avLst/>
            </a:prstGeom>
            <a:solidFill>
              <a:srgbClr val="1CABE2">
                <a:alpha val="80000"/>
              </a:srgbClr>
            </a:solidFill>
          </p:spPr>
          <p:txBody>
            <a:bodyPr/>
            <a:lstStyle/>
            <a:p/>
          </p:txBody>
        </p:sp>
        <p:sp>
          <p:nvSpPr>
            <p:cNvPr id="133" name="rc133"/>
            <p:cNvSpPr/>
            <p:nvPr/>
          </p:nvSpPr>
          <p:spPr>
            <a:xfrm>
              <a:off x="1317178" y="5600334"/>
              <a:ext cx="5174366"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3993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451228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628462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805697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Dominican Republic (97%) was 7 percentage points higher than the global average (90%) and 8 percentage points higher than the average across all LACR countries (89%).
National DTP1 coverage was 1 percentage point higher than in 2019 (96%).
This equates to 6,000 zero-dose children in 2025 compared to 8,000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Dominican Republic DTP1 coverage was 97% - this is 1 percentage point higher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Dominican Republic ranked number 21 out of 33 countries for lowest DTP1 coverage (based on tied ranks).
Dominican Republic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Dominican Republic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F26A21">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Dominican Republic ranked number 17 out of 33 countries with 2,000 zero-dose children.
In 2025, Dominican Republic ranked number 13 out of 33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3943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475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556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637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934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015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096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1775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539489"/>
              <a:ext cx="203168" cy="1145897"/>
            </a:xfrm>
            <a:prstGeom prst="rect">
              <a:avLst/>
            </a:prstGeom>
            <a:solidFill>
              <a:srgbClr val="80BD41">
                <a:alpha val="100000"/>
              </a:srgbClr>
            </a:solidFill>
          </p:spPr>
          <p:txBody>
            <a:bodyPr/>
            <a:lstStyle/>
            <a:p/>
          </p:txBody>
        </p:sp>
        <p:sp>
          <p:nvSpPr>
            <p:cNvPr id="28" name="rc28"/>
            <p:cNvSpPr/>
            <p:nvPr/>
          </p:nvSpPr>
          <p:spPr>
            <a:xfrm>
              <a:off x="1332670" y="3216291"/>
              <a:ext cx="203168" cy="132216"/>
            </a:xfrm>
            <a:prstGeom prst="rect">
              <a:avLst/>
            </a:prstGeom>
            <a:solidFill>
              <a:srgbClr val="0058AB">
                <a:alpha val="100000"/>
              </a:srgbClr>
            </a:solidFill>
          </p:spPr>
          <p:txBody>
            <a:bodyPr/>
            <a:lstStyle/>
            <a:p/>
          </p:txBody>
        </p:sp>
        <p:sp>
          <p:nvSpPr>
            <p:cNvPr id="29" name="rc29"/>
            <p:cNvSpPr/>
            <p:nvPr/>
          </p:nvSpPr>
          <p:spPr>
            <a:xfrm>
              <a:off x="1332670" y="3348508"/>
              <a:ext cx="203168" cy="190980"/>
            </a:xfrm>
            <a:prstGeom prst="rect">
              <a:avLst/>
            </a:prstGeom>
            <a:solidFill>
              <a:srgbClr val="1CABE2">
                <a:alpha val="100000"/>
              </a:srgbClr>
            </a:solidFill>
          </p:spPr>
          <p:txBody>
            <a:bodyPr/>
            <a:lstStyle/>
            <a:p/>
          </p:txBody>
        </p:sp>
        <p:sp>
          <p:nvSpPr>
            <p:cNvPr id="30" name="rc30"/>
            <p:cNvSpPr/>
            <p:nvPr/>
          </p:nvSpPr>
          <p:spPr>
            <a:xfrm>
              <a:off x="1558413" y="3630447"/>
              <a:ext cx="203168" cy="1054939"/>
            </a:xfrm>
            <a:prstGeom prst="rect">
              <a:avLst/>
            </a:prstGeom>
            <a:solidFill>
              <a:srgbClr val="80BD41">
                <a:alpha val="100000"/>
              </a:srgbClr>
            </a:solidFill>
          </p:spPr>
          <p:txBody>
            <a:bodyPr/>
            <a:lstStyle/>
            <a:p/>
          </p:txBody>
        </p:sp>
        <p:sp>
          <p:nvSpPr>
            <p:cNvPr id="31" name="rc31"/>
            <p:cNvSpPr/>
            <p:nvPr/>
          </p:nvSpPr>
          <p:spPr>
            <a:xfrm>
              <a:off x="1558413" y="3220194"/>
              <a:ext cx="203168" cy="73259"/>
            </a:xfrm>
            <a:prstGeom prst="rect">
              <a:avLst/>
            </a:prstGeom>
            <a:solidFill>
              <a:srgbClr val="0058AB">
                <a:alpha val="100000"/>
              </a:srgbClr>
            </a:solidFill>
          </p:spPr>
          <p:txBody>
            <a:bodyPr/>
            <a:lstStyle/>
            <a:p/>
          </p:txBody>
        </p:sp>
        <p:sp>
          <p:nvSpPr>
            <p:cNvPr id="32" name="rc32"/>
            <p:cNvSpPr/>
            <p:nvPr/>
          </p:nvSpPr>
          <p:spPr>
            <a:xfrm>
              <a:off x="1558413" y="3293453"/>
              <a:ext cx="203168" cy="336994"/>
            </a:xfrm>
            <a:prstGeom prst="rect">
              <a:avLst/>
            </a:prstGeom>
            <a:solidFill>
              <a:srgbClr val="1CABE2">
                <a:alpha val="100000"/>
              </a:srgbClr>
            </a:solidFill>
          </p:spPr>
          <p:txBody>
            <a:bodyPr/>
            <a:lstStyle/>
            <a:p/>
          </p:txBody>
        </p:sp>
        <p:sp>
          <p:nvSpPr>
            <p:cNvPr id="33" name="rc33"/>
            <p:cNvSpPr/>
            <p:nvPr/>
          </p:nvSpPr>
          <p:spPr>
            <a:xfrm>
              <a:off x="1784155" y="3497386"/>
              <a:ext cx="203168" cy="1188000"/>
            </a:xfrm>
            <a:prstGeom prst="rect">
              <a:avLst/>
            </a:prstGeom>
            <a:solidFill>
              <a:srgbClr val="80BD41">
                <a:alpha val="100000"/>
              </a:srgbClr>
            </a:solidFill>
          </p:spPr>
          <p:txBody>
            <a:bodyPr/>
            <a:lstStyle/>
            <a:p/>
          </p:txBody>
        </p:sp>
        <p:sp>
          <p:nvSpPr>
            <p:cNvPr id="34" name="rc34"/>
            <p:cNvSpPr/>
            <p:nvPr/>
          </p:nvSpPr>
          <p:spPr>
            <a:xfrm>
              <a:off x="1784155" y="3236606"/>
              <a:ext cx="203168" cy="115901"/>
            </a:xfrm>
            <a:prstGeom prst="rect">
              <a:avLst/>
            </a:prstGeom>
            <a:solidFill>
              <a:srgbClr val="0058AB">
                <a:alpha val="100000"/>
              </a:srgbClr>
            </a:solidFill>
          </p:spPr>
          <p:txBody>
            <a:bodyPr/>
            <a:lstStyle/>
            <a:p/>
          </p:txBody>
        </p:sp>
        <p:sp>
          <p:nvSpPr>
            <p:cNvPr id="35" name="rc35"/>
            <p:cNvSpPr/>
            <p:nvPr/>
          </p:nvSpPr>
          <p:spPr>
            <a:xfrm>
              <a:off x="1784155" y="3352507"/>
              <a:ext cx="203168" cy="144878"/>
            </a:xfrm>
            <a:prstGeom prst="rect">
              <a:avLst/>
            </a:prstGeom>
            <a:solidFill>
              <a:srgbClr val="1CABE2">
                <a:alpha val="100000"/>
              </a:srgbClr>
            </a:solidFill>
          </p:spPr>
          <p:txBody>
            <a:bodyPr/>
            <a:lstStyle/>
            <a:p/>
          </p:txBody>
        </p:sp>
        <p:sp>
          <p:nvSpPr>
            <p:cNvPr id="36" name="rc36"/>
            <p:cNvSpPr/>
            <p:nvPr/>
          </p:nvSpPr>
          <p:spPr>
            <a:xfrm>
              <a:off x="2009898" y="3553583"/>
              <a:ext cx="203168" cy="1131803"/>
            </a:xfrm>
            <a:prstGeom prst="rect">
              <a:avLst/>
            </a:prstGeom>
            <a:solidFill>
              <a:srgbClr val="80BD41">
                <a:alpha val="100000"/>
              </a:srgbClr>
            </a:solidFill>
          </p:spPr>
          <p:txBody>
            <a:bodyPr/>
            <a:lstStyle/>
            <a:p/>
          </p:txBody>
        </p:sp>
        <p:sp>
          <p:nvSpPr>
            <p:cNvPr id="37" name="rc37"/>
            <p:cNvSpPr/>
            <p:nvPr/>
          </p:nvSpPr>
          <p:spPr>
            <a:xfrm>
              <a:off x="2009898" y="3252720"/>
              <a:ext cx="203168" cy="171918"/>
            </a:xfrm>
            <a:prstGeom prst="rect">
              <a:avLst/>
            </a:prstGeom>
            <a:solidFill>
              <a:srgbClr val="0058AB">
                <a:alpha val="100000"/>
              </a:srgbClr>
            </a:solidFill>
          </p:spPr>
          <p:txBody>
            <a:bodyPr/>
            <a:lstStyle/>
            <a:p/>
          </p:txBody>
        </p:sp>
        <p:sp>
          <p:nvSpPr>
            <p:cNvPr id="38" name="rc38"/>
            <p:cNvSpPr/>
            <p:nvPr/>
          </p:nvSpPr>
          <p:spPr>
            <a:xfrm>
              <a:off x="2009898" y="3424639"/>
              <a:ext cx="203168" cy="128944"/>
            </a:xfrm>
            <a:prstGeom prst="rect">
              <a:avLst/>
            </a:prstGeom>
            <a:solidFill>
              <a:srgbClr val="1CABE2">
                <a:alpha val="100000"/>
              </a:srgbClr>
            </a:solidFill>
          </p:spPr>
          <p:txBody>
            <a:bodyPr/>
            <a:lstStyle/>
            <a:p/>
          </p:txBody>
        </p:sp>
        <p:sp>
          <p:nvSpPr>
            <p:cNvPr id="39" name="rc39"/>
            <p:cNvSpPr/>
            <p:nvPr/>
          </p:nvSpPr>
          <p:spPr>
            <a:xfrm>
              <a:off x="2235640" y="3566376"/>
              <a:ext cx="203168" cy="1119010"/>
            </a:xfrm>
            <a:prstGeom prst="rect">
              <a:avLst/>
            </a:prstGeom>
            <a:solidFill>
              <a:srgbClr val="80BD41">
                <a:alpha val="100000"/>
              </a:srgbClr>
            </a:solidFill>
          </p:spPr>
          <p:txBody>
            <a:bodyPr/>
            <a:lstStyle/>
            <a:p/>
          </p:txBody>
        </p:sp>
        <p:sp>
          <p:nvSpPr>
            <p:cNvPr id="40" name="rc40"/>
            <p:cNvSpPr/>
            <p:nvPr/>
          </p:nvSpPr>
          <p:spPr>
            <a:xfrm>
              <a:off x="2235640" y="3268918"/>
              <a:ext cx="203168" cy="184137"/>
            </a:xfrm>
            <a:prstGeom prst="rect">
              <a:avLst/>
            </a:prstGeom>
            <a:solidFill>
              <a:srgbClr val="0058AB">
                <a:alpha val="100000"/>
              </a:srgbClr>
            </a:solidFill>
          </p:spPr>
          <p:txBody>
            <a:bodyPr/>
            <a:lstStyle/>
            <a:p/>
          </p:txBody>
        </p:sp>
        <p:sp>
          <p:nvSpPr>
            <p:cNvPr id="41" name="rc41"/>
            <p:cNvSpPr/>
            <p:nvPr/>
          </p:nvSpPr>
          <p:spPr>
            <a:xfrm>
              <a:off x="2235640" y="3453056"/>
              <a:ext cx="203168" cy="113320"/>
            </a:xfrm>
            <a:prstGeom prst="rect">
              <a:avLst/>
            </a:prstGeom>
            <a:solidFill>
              <a:srgbClr val="1CABE2">
                <a:alpha val="100000"/>
              </a:srgbClr>
            </a:solidFill>
          </p:spPr>
          <p:txBody>
            <a:bodyPr/>
            <a:lstStyle/>
            <a:p/>
          </p:txBody>
        </p:sp>
        <p:sp>
          <p:nvSpPr>
            <p:cNvPr id="42" name="rc42"/>
            <p:cNvSpPr/>
            <p:nvPr/>
          </p:nvSpPr>
          <p:spPr>
            <a:xfrm>
              <a:off x="2461382" y="3470035"/>
              <a:ext cx="203168" cy="1215351"/>
            </a:xfrm>
            <a:prstGeom prst="rect">
              <a:avLst/>
            </a:prstGeom>
            <a:solidFill>
              <a:srgbClr val="80BD41">
                <a:alpha val="100000"/>
              </a:srgbClr>
            </a:solidFill>
          </p:spPr>
          <p:txBody>
            <a:bodyPr/>
            <a:lstStyle/>
            <a:p/>
          </p:txBody>
        </p:sp>
        <p:sp>
          <p:nvSpPr>
            <p:cNvPr id="43" name="rc43"/>
            <p:cNvSpPr/>
            <p:nvPr/>
          </p:nvSpPr>
          <p:spPr>
            <a:xfrm>
              <a:off x="2461382" y="3288430"/>
              <a:ext cx="203168" cy="111757"/>
            </a:xfrm>
            <a:prstGeom prst="rect">
              <a:avLst/>
            </a:prstGeom>
            <a:solidFill>
              <a:srgbClr val="0058AB">
                <a:alpha val="100000"/>
              </a:srgbClr>
            </a:solidFill>
          </p:spPr>
          <p:txBody>
            <a:bodyPr/>
            <a:lstStyle/>
            <a:p/>
          </p:txBody>
        </p:sp>
        <p:sp>
          <p:nvSpPr>
            <p:cNvPr id="44" name="rc44"/>
            <p:cNvSpPr/>
            <p:nvPr/>
          </p:nvSpPr>
          <p:spPr>
            <a:xfrm>
              <a:off x="2461382" y="3400187"/>
              <a:ext cx="203168" cy="69848"/>
            </a:xfrm>
            <a:prstGeom prst="rect">
              <a:avLst/>
            </a:prstGeom>
            <a:solidFill>
              <a:srgbClr val="1CABE2">
                <a:alpha val="100000"/>
              </a:srgbClr>
            </a:solidFill>
          </p:spPr>
          <p:txBody>
            <a:bodyPr/>
            <a:lstStyle/>
            <a:p/>
          </p:txBody>
        </p:sp>
        <p:sp>
          <p:nvSpPr>
            <p:cNvPr id="45" name="rc45"/>
            <p:cNvSpPr/>
            <p:nvPr/>
          </p:nvSpPr>
          <p:spPr>
            <a:xfrm>
              <a:off x="2687125" y="3459919"/>
              <a:ext cx="203168" cy="1225467"/>
            </a:xfrm>
            <a:prstGeom prst="rect">
              <a:avLst/>
            </a:prstGeom>
            <a:solidFill>
              <a:srgbClr val="80BD41">
                <a:alpha val="100000"/>
              </a:srgbClr>
            </a:solidFill>
          </p:spPr>
          <p:txBody>
            <a:bodyPr/>
            <a:lstStyle/>
            <a:p/>
          </p:txBody>
        </p:sp>
        <p:sp>
          <p:nvSpPr>
            <p:cNvPr id="46" name="rc46"/>
            <p:cNvSpPr/>
            <p:nvPr/>
          </p:nvSpPr>
          <p:spPr>
            <a:xfrm>
              <a:off x="2687125" y="3308461"/>
              <a:ext cx="203168" cy="96382"/>
            </a:xfrm>
            <a:prstGeom prst="rect">
              <a:avLst/>
            </a:prstGeom>
            <a:solidFill>
              <a:srgbClr val="0058AB">
                <a:alpha val="100000"/>
              </a:srgbClr>
            </a:solidFill>
          </p:spPr>
          <p:txBody>
            <a:bodyPr/>
            <a:lstStyle/>
            <a:p/>
          </p:txBody>
        </p:sp>
        <p:sp>
          <p:nvSpPr>
            <p:cNvPr id="47" name="rc47"/>
            <p:cNvSpPr/>
            <p:nvPr/>
          </p:nvSpPr>
          <p:spPr>
            <a:xfrm>
              <a:off x="2687125" y="3404843"/>
              <a:ext cx="203168" cy="55075"/>
            </a:xfrm>
            <a:prstGeom prst="rect">
              <a:avLst/>
            </a:prstGeom>
            <a:solidFill>
              <a:srgbClr val="1CABE2">
                <a:alpha val="100000"/>
              </a:srgbClr>
            </a:solidFill>
          </p:spPr>
          <p:txBody>
            <a:bodyPr/>
            <a:lstStyle/>
            <a:p/>
          </p:txBody>
        </p:sp>
        <p:sp>
          <p:nvSpPr>
            <p:cNvPr id="48" name="rc48"/>
            <p:cNvSpPr/>
            <p:nvPr/>
          </p:nvSpPr>
          <p:spPr>
            <a:xfrm>
              <a:off x="2912867" y="3502174"/>
              <a:ext cx="203168" cy="1183212"/>
            </a:xfrm>
            <a:prstGeom prst="rect">
              <a:avLst/>
            </a:prstGeom>
            <a:solidFill>
              <a:srgbClr val="80BD41">
                <a:alpha val="100000"/>
              </a:srgbClr>
            </a:solidFill>
          </p:spPr>
          <p:txBody>
            <a:bodyPr/>
            <a:lstStyle/>
            <a:p/>
          </p:txBody>
        </p:sp>
        <p:sp>
          <p:nvSpPr>
            <p:cNvPr id="49" name="rc49"/>
            <p:cNvSpPr/>
            <p:nvPr/>
          </p:nvSpPr>
          <p:spPr>
            <a:xfrm>
              <a:off x="2912867" y="3293370"/>
              <a:ext cx="203168" cy="180961"/>
            </a:xfrm>
            <a:prstGeom prst="rect">
              <a:avLst/>
            </a:prstGeom>
            <a:solidFill>
              <a:srgbClr val="0058AB">
                <a:alpha val="100000"/>
              </a:srgbClr>
            </a:solidFill>
          </p:spPr>
          <p:txBody>
            <a:bodyPr/>
            <a:lstStyle/>
            <a:p/>
          </p:txBody>
        </p:sp>
        <p:sp>
          <p:nvSpPr>
            <p:cNvPr id="50" name="rc50"/>
            <p:cNvSpPr/>
            <p:nvPr/>
          </p:nvSpPr>
          <p:spPr>
            <a:xfrm>
              <a:off x="2912867" y="3474332"/>
              <a:ext cx="203168" cy="27842"/>
            </a:xfrm>
            <a:prstGeom prst="rect">
              <a:avLst/>
            </a:prstGeom>
            <a:solidFill>
              <a:srgbClr val="1CABE2">
                <a:alpha val="100000"/>
              </a:srgbClr>
            </a:solidFill>
          </p:spPr>
          <p:txBody>
            <a:bodyPr/>
            <a:lstStyle/>
            <a:p/>
          </p:txBody>
        </p:sp>
        <p:sp>
          <p:nvSpPr>
            <p:cNvPr id="51" name="rc51"/>
            <p:cNvSpPr/>
            <p:nvPr/>
          </p:nvSpPr>
          <p:spPr>
            <a:xfrm>
              <a:off x="3138609" y="3514421"/>
              <a:ext cx="203168" cy="1170965"/>
            </a:xfrm>
            <a:prstGeom prst="rect">
              <a:avLst/>
            </a:prstGeom>
            <a:solidFill>
              <a:srgbClr val="80BD41">
                <a:alpha val="100000"/>
              </a:srgbClr>
            </a:solidFill>
          </p:spPr>
          <p:txBody>
            <a:bodyPr/>
            <a:lstStyle/>
            <a:p/>
          </p:txBody>
        </p:sp>
        <p:sp>
          <p:nvSpPr>
            <p:cNvPr id="52" name="rc52"/>
            <p:cNvSpPr/>
            <p:nvPr/>
          </p:nvSpPr>
          <p:spPr>
            <a:xfrm>
              <a:off x="3138609" y="3257384"/>
              <a:ext cx="203168" cy="199920"/>
            </a:xfrm>
            <a:prstGeom prst="rect">
              <a:avLst/>
            </a:prstGeom>
            <a:solidFill>
              <a:srgbClr val="0058AB">
                <a:alpha val="100000"/>
              </a:srgbClr>
            </a:solidFill>
          </p:spPr>
          <p:txBody>
            <a:bodyPr/>
            <a:lstStyle/>
            <a:p/>
          </p:txBody>
        </p:sp>
        <p:sp>
          <p:nvSpPr>
            <p:cNvPr id="53" name="rc53"/>
            <p:cNvSpPr/>
            <p:nvPr/>
          </p:nvSpPr>
          <p:spPr>
            <a:xfrm>
              <a:off x="3138609" y="3457304"/>
              <a:ext cx="203168" cy="57117"/>
            </a:xfrm>
            <a:prstGeom prst="rect">
              <a:avLst/>
            </a:prstGeom>
            <a:solidFill>
              <a:srgbClr val="1CABE2">
                <a:alpha val="100000"/>
              </a:srgbClr>
            </a:solidFill>
          </p:spPr>
          <p:txBody>
            <a:bodyPr/>
            <a:lstStyle/>
            <a:p/>
          </p:txBody>
        </p:sp>
        <p:sp>
          <p:nvSpPr>
            <p:cNvPr id="54" name="rc54"/>
            <p:cNvSpPr/>
            <p:nvPr/>
          </p:nvSpPr>
          <p:spPr>
            <a:xfrm>
              <a:off x="3364352" y="3487367"/>
              <a:ext cx="203168" cy="1198019"/>
            </a:xfrm>
            <a:prstGeom prst="rect">
              <a:avLst/>
            </a:prstGeom>
            <a:solidFill>
              <a:srgbClr val="80BD41">
                <a:alpha val="100000"/>
              </a:srgbClr>
            </a:solidFill>
          </p:spPr>
          <p:txBody>
            <a:bodyPr/>
            <a:lstStyle/>
            <a:p/>
          </p:txBody>
        </p:sp>
        <p:sp>
          <p:nvSpPr>
            <p:cNvPr id="55" name="rc55"/>
            <p:cNvSpPr/>
            <p:nvPr/>
          </p:nvSpPr>
          <p:spPr>
            <a:xfrm>
              <a:off x="3364352" y="3224387"/>
              <a:ext cx="203168" cy="219148"/>
            </a:xfrm>
            <a:prstGeom prst="rect">
              <a:avLst/>
            </a:prstGeom>
            <a:solidFill>
              <a:srgbClr val="0058AB">
                <a:alpha val="100000"/>
              </a:srgbClr>
            </a:solidFill>
          </p:spPr>
          <p:txBody>
            <a:bodyPr/>
            <a:lstStyle/>
            <a:p/>
          </p:txBody>
        </p:sp>
        <p:sp>
          <p:nvSpPr>
            <p:cNvPr id="56" name="rc56"/>
            <p:cNvSpPr/>
            <p:nvPr/>
          </p:nvSpPr>
          <p:spPr>
            <a:xfrm>
              <a:off x="3364352" y="3443535"/>
              <a:ext cx="203168" cy="43832"/>
            </a:xfrm>
            <a:prstGeom prst="rect">
              <a:avLst/>
            </a:prstGeom>
            <a:solidFill>
              <a:srgbClr val="1CABE2">
                <a:alpha val="100000"/>
              </a:srgbClr>
            </a:solidFill>
          </p:spPr>
          <p:txBody>
            <a:bodyPr/>
            <a:lstStyle/>
            <a:p/>
          </p:txBody>
        </p:sp>
        <p:sp>
          <p:nvSpPr>
            <p:cNvPr id="57" name="rc57"/>
            <p:cNvSpPr/>
            <p:nvPr/>
          </p:nvSpPr>
          <p:spPr>
            <a:xfrm>
              <a:off x="3590094" y="3393275"/>
              <a:ext cx="203168" cy="1292111"/>
            </a:xfrm>
            <a:prstGeom prst="rect">
              <a:avLst/>
            </a:prstGeom>
            <a:solidFill>
              <a:srgbClr val="80BD41">
                <a:alpha val="100000"/>
              </a:srgbClr>
            </a:solidFill>
          </p:spPr>
          <p:txBody>
            <a:bodyPr/>
            <a:lstStyle/>
            <a:p/>
          </p:txBody>
        </p:sp>
        <p:sp>
          <p:nvSpPr>
            <p:cNvPr id="58" name="rc58"/>
            <p:cNvSpPr/>
            <p:nvPr/>
          </p:nvSpPr>
          <p:spPr>
            <a:xfrm>
              <a:off x="3590094" y="3217080"/>
              <a:ext cx="203168" cy="58729"/>
            </a:xfrm>
            <a:prstGeom prst="rect">
              <a:avLst/>
            </a:prstGeom>
            <a:solidFill>
              <a:srgbClr val="0058AB">
                <a:alpha val="100000"/>
              </a:srgbClr>
            </a:solidFill>
          </p:spPr>
          <p:txBody>
            <a:bodyPr/>
            <a:lstStyle/>
            <a:p/>
          </p:txBody>
        </p:sp>
        <p:sp>
          <p:nvSpPr>
            <p:cNvPr id="59" name="rc59"/>
            <p:cNvSpPr/>
            <p:nvPr/>
          </p:nvSpPr>
          <p:spPr>
            <a:xfrm>
              <a:off x="3590094" y="3275809"/>
              <a:ext cx="203168" cy="117465"/>
            </a:xfrm>
            <a:prstGeom prst="rect">
              <a:avLst/>
            </a:prstGeom>
            <a:solidFill>
              <a:srgbClr val="1CABE2">
                <a:alpha val="100000"/>
              </a:srgbClr>
            </a:solidFill>
          </p:spPr>
          <p:txBody>
            <a:bodyPr/>
            <a:lstStyle/>
            <a:p/>
          </p:txBody>
        </p:sp>
        <p:sp>
          <p:nvSpPr>
            <p:cNvPr id="60" name="rc60"/>
            <p:cNvSpPr/>
            <p:nvPr/>
          </p:nvSpPr>
          <p:spPr>
            <a:xfrm>
              <a:off x="3815836" y="3452640"/>
              <a:ext cx="203168" cy="1232746"/>
            </a:xfrm>
            <a:prstGeom prst="rect">
              <a:avLst/>
            </a:prstGeom>
            <a:solidFill>
              <a:srgbClr val="80BD41">
                <a:alpha val="100000"/>
              </a:srgbClr>
            </a:solidFill>
          </p:spPr>
          <p:txBody>
            <a:bodyPr/>
            <a:lstStyle/>
            <a:p/>
          </p:txBody>
        </p:sp>
        <p:sp>
          <p:nvSpPr>
            <p:cNvPr id="61" name="rc61"/>
            <p:cNvSpPr/>
            <p:nvPr/>
          </p:nvSpPr>
          <p:spPr>
            <a:xfrm>
              <a:off x="3815836" y="3217834"/>
              <a:ext cx="203168" cy="132078"/>
            </a:xfrm>
            <a:prstGeom prst="rect">
              <a:avLst/>
            </a:prstGeom>
            <a:solidFill>
              <a:srgbClr val="0058AB">
                <a:alpha val="100000"/>
              </a:srgbClr>
            </a:solidFill>
          </p:spPr>
          <p:txBody>
            <a:bodyPr/>
            <a:lstStyle/>
            <a:p/>
          </p:txBody>
        </p:sp>
        <p:sp>
          <p:nvSpPr>
            <p:cNvPr id="62" name="rc62"/>
            <p:cNvSpPr/>
            <p:nvPr/>
          </p:nvSpPr>
          <p:spPr>
            <a:xfrm>
              <a:off x="3815836" y="3349913"/>
              <a:ext cx="203168" cy="102727"/>
            </a:xfrm>
            <a:prstGeom prst="rect">
              <a:avLst/>
            </a:prstGeom>
            <a:solidFill>
              <a:srgbClr val="1CABE2">
                <a:alpha val="100000"/>
              </a:srgbClr>
            </a:solidFill>
          </p:spPr>
          <p:txBody>
            <a:bodyPr/>
            <a:lstStyle/>
            <a:p/>
          </p:txBody>
        </p:sp>
        <p:sp>
          <p:nvSpPr>
            <p:cNvPr id="63" name="rc63"/>
            <p:cNvSpPr/>
            <p:nvPr/>
          </p:nvSpPr>
          <p:spPr>
            <a:xfrm>
              <a:off x="4041579" y="3442303"/>
              <a:ext cx="203168" cy="1243083"/>
            </a:xfrm>
            <a:prstGeom prst="rect">
              <a:avLst/>
            </a:prstGeom>
            <a:solidFill>
              <a:srgbClr val="80BD41">
                <a:alpha val="100000"/>
              </a:srgbClr>
            </a:solidFill>
          </p:spPr>
          <p:txBody>
            <a:bodyPr/>
            <a:lstStyle/>
            <a:p/>
          </p:txBody>
        </p:sp>
        <p:sp>
          <p:nvSpPr>
            <p:cNvPr id="64" name="rc64"/>
            <p:cNvSpPr/>
            <p:nvPr/>
          </p:nvSpPr>
          <p:spPr>
            <a:xfrm>
              <a:off x="4041579" y="3222934"/>
              <a:ext cx="203168" cy="102374"/>
            </a:xfrm>
            <a:prstGeom prst="rect">
              <a:avLst/>
            </a:prstGeom>
            <a:solidFill>
              <a:srgbClr val="0058AB">
                <a:alpha val="100000"/>
              </a:srgbClr>
            </a:solidFill>
          </p:spPr>
          <p:txBody>
            <a:bodyPr/>
            <a:lstStyle/>
            <a:p/>
          </p:txBody>
        </p:sp>
        <p:sp>
          <p:nvSpPr>
            <p:cNvPr id="65" name="rc65"/>
            <p:cNvSpPr/>
            <p:nvPr/>
          </p:nvSpPr>
          <p:spPr>
            <a:xfrm>
              <a:off x="4041579" y="3325309"/>
              <a:ext cx="203168" cy="116994"/>
            </a:xfrm>
            <a:prstGeom prst="rect">
              <a:avLst/>
            </a:prstGeom>
            <a:solidFill>
              <a:srgbClr val="1CABE2">
                <a:alpha val="100000"/>
              </a:srgbClr>
            </a:solidFill>
          </p:spPr>
          <p:txBody>
            <a:bodyPr/>
            <a:lstStyle/>
            <a:p/>
          </p:txBody>
        </p:sp>
        <p:sp>
          <p:nvSpPr>
            <p:cNvPr id="66" name="rc66"/>
            <p:cNvSpPr/>
            <p:nvPr/>
          </p:nvSpPr>
          <p:spPr>
            <a:xfrm>
              <a:off x="4267321" y="3476200"/>
              <a:ext cx="203168" cy="1209186"/>
            </a:xfrm>
            <a:prstGeom prst="rect">
              <a:avLst/>
            </a:prstGeom>
            <a:solidFill>
              <a:srgbClr val="80BD41">
                <a:alpha val="100000"/>
              </a:srgbClr>
            </a:solidFill>
          </p:spPr>
          <p:txBody>
            <a:bodyPr/>
            <a:lstStyle/>
            <a:p/>
          </p:txBody>
        </p:sp>
        <p:sp>
          <p:nvSpPr>
            <p:cNvPr id="67" name="rc67"/>
            <p:cNvSpPr/>
            <p:nvPr/>
          </p:nvSpPr>
          <p:spPr>
            <a:xfrm>
              <a:off x="4267321" y="3228538"/>
              <a:ext cx="203168" cy="131116"/>
            </a:xfrm>
            <a:prstGeom prst="rect">
              <a:avLst/>
            </a:prstGeom>
            <a:solidFill>
              <a:srgbClr val="0058AB">
                <a:alpha val="100000"/>
              </a:srgbClr>
            </a:solidFill>
          </p:spPr>
          <p:txBody>
            <a:bodyPr/>
            <a:lstStyle/>
            <a:p/>
          </p:txBody>
        </p:sp>
        <p:sp>
          <p:nvSpPr>
            <p:cNvPr id="68" name="rc68"/>
            <p:cNvSpPr/>
            <p:nvPr/>
          </p:nvSpPr>
          <p:spPr>
            <a:xfrm>
              <a:off x="4267321" y="3359655"/>
              <a:ext cx="203168" cy="116545"/>
            </a:xfrm>
            <a:prstGeom prst="rect">
              <a:avLst/>
            </a:prstGeom>
            <a:solidFill>
              <a:srgbClr val="1CABE2">
                <a:alpha val="100000"/>
              </a:srgbClr>
            </a:solidFill>
          </p:spPr>
          <p:txBody>
            <a:bodyPr/>
            <a:lstStyle/>
            <a:p/>
          </p:txBody>
        </p:sp>
        <p:sp>
          <p:nvSpPr>
            <p:cNvPr id="69" name="rc69"/>
            <p:cNvSpPr/>
            <p:nvPr/>
          </p:nvSpPr>
          <p:spPr>
            <a:xfrm>
              <a:off x="4493063" y="3365010"/>
              <a:ext cx="203168" cy="1320376"/>
            </a:xfrm>
            <a:prstGeom prst="rect">
              <a:avLst/>
            </a:prstGeom>
            <a:solidFill>
              <a:srgbClr val="80BD41">
                <a:alpha val="100000"/>
              </a:srgbClr>
            </a:solidFill>
          </p:spPr>
          <p:txBody>
            <a:bodyPr/>
            <a:lstStyle/>
            <a:p/>
          </p:txBody>
        </p:sp>
        <p:sp>
          <p:nvSpPr>
            <p:cNvPr id="70" name="rc70"/>
            <p:cNvSpPr/>
            <p:nvPr/>
          </p:nvSpPr>
          <p:spPr>
            <a:xfrm>
              <a:off x="4493063" y="3234426"/>
              <a:ext cx="203168" cy="72546"/>
            </a:xfrm>
            <a:prstGeom prst="rect">
              <a:avLst/>
            </a:prstGeom>
            <a:solidFill>
              <a:srgbClr val="0058AB">
                <a:alpha val="100000"/>
              </a:srgbClr>
            </a:solidFill>
          </p:spPr>
          <p:txBody>
            <a:bodyPr/>
            <a:lstStyle/>
            <a:p/>
          </p:txBody>
        </p:sp>
        <p:sp>
          <p:nvSpPr>
            <p:cNvPr id="71" name="rc71"/>
            <p:cNvSpPr/>
            <p:nvPr/>
          </p:nvSpPr>
          <p:spPr>
            <a:xfrm>
              <a:off x="4493063" y="3306973"/>
              <a:ext cx="203168" cy="58037"/>
            </a:xfrm>
            <a:prstGeom prst="rect">
              <a:avLst/>
            </a:prstGeom>
            <a:solidFill>
              <a:srgbClr val="1CABE2">
                <a:alpha val="100000"/>
              </a:srgbClr>
            </a:solidFill>
          </p:spPr>
          <p:txBody>
            <a:bodyPr/>
            <a:lstStyle/>
            <a:p/>
          </p:txBody>
        </p:sp>
        <p:sp>
          <p:nvSpPr>
            <p:cNvPr id="72" name="rc72"/>
            <p:cNvSpPr/>
            <p:nvPr/>
          </p:nvSpPr>
          <p:spPr>
            <a:xfrm>
              <a:off x="4718806" y="3456114"/>
              <a:ext cx="203168" cy="1229272"/>
            </a:xfrm>
            <a:prstGeom prst="rect">
              <a:avLst/>
            </a:prstGeom>
            <a:solidFill>
              <a:srgbClr val="80BD41">
                <a:alpha val="100000"/>
              </a:srgbClr>
            </a:solidFill>
          </p:spPr>
          <p:txBody>
            <a:bodyPr/>
            <a:lstStyle/>
            <a:p/>
          </p:txBody>
        </p:sp>
        <p:sp>
          <p:nvSpPr>
            <p:cNvPr id="73" name="rc73"/>
            <p:cNvSpPr/>
            <p:nvPr/>
          </p:nvSpPr>
          <p:spPr>
            <a:xfrm>
              <a:off x="4718806" y="3239180"/>
              <a:ext cx="203168" cy="14460"/>
            </a:xfrm>
            <a:prstGeom prst="rect">
              <a:avLst/>
            </a:prstGeom>
            <a:solidFill>
              <a:srgbClr val="0058AB">
                <a:alpha val="100000"/>
              </a:srgbClr>
            </a:solidFill>
          </p:spPr>
          <p:txBody>
            <a:bodyPr/>
            <a:lstStyle/>
            <a:p/>
          </p:txBody>
        </p:sp>
        <p:sp>
          <p:nvSpPr>
            <p:cNvPr id="74" name="rc74"/>
            <p:cNvSpPr/>
            <p:nvPr/>
          </p:nvSpPr>
          <p:spPr>
            <a:xfrm>
              <a:off x="4718806" y="3253641"/>
              <a:ext cx="203168" cy="202473"/>
            </a:xfrm>
            <a:prstGeom prst="rect">
              <a:avLst/>
            </a:prstGeom>
            <a:solidFill>
              <a:srgbClr val="1CABE2">
                <a:alpha val="100000"/>
              </a:srgbClr>
            </a:solidFill>
          </p:spPr>
          <p:txBody>
            <a:bodyPr/>
            <a:lstStyle/>
            <a:p/>
          </p:txBody>
        </p:sp>
        <p:sp>
          <p:nvSpPr>
            <p:cNvPr id="75" name="rc75"/>
            <p:cNvSpPr/>
            <p:nvPr/>
          </p:nvSpPr>
          <p:spPr>
            <a:xfrm>
              <a:off x="4944548" y="3431586"/>
              <a:ext cx="203168" cy="1253801"/>
            </a:xfrm>
            <a:prstGeom prst="rect">
              <a:avLst/>
            </a:prstGeom>
            <a:solidFill>
              <a:srgbClr val="80BD41">
                <a:alpha val="100000"/>
              </a:srgbClr>
            </a:solidFill>
          </p:spPr>
          <p:txBody>
            <a:bodyPr/>
            <a:lstStyle/>
            <a:p/>
          </p:txBody>
        </p:sp>
        <p:sp>
          <p:nvSpPr>
            <p:cNvPr id="76" name="rc76"/>
            <p:cNvSpPr/>
            <p:nvPr/>
          </p:nvSpPr>
          <p:spPr>
            <a:xfrm>
              <a:off x="4944548" y="3244238"/>
              <a:ext cx="203168" cy="28824"/>
            </a:xfrm>
            <a:prstGeom prst="rect">
              <a:avLst/>
            </a:prstGeom>
            <a:solidFill>
              <a:srgbClr val="0058AB">
                <a:alpha val="100000"/>
              </a:srgbClr>
            </a:solidFill>
          </p:spPr>
          <p:txBody>
            <a:bodyPr/>
            <a:lstStyle/>
            <a:p/>
          </p:txBody>
        </p:sp>
        <p:sp>
          <p:nvSpPr>
            <p:cNvPr id="77" name="rc77"/>
            <p:cNvSpPr/>
            <p:nvPr/>
          </p:nvSpPr>
          <p:spPr>
            <a:xfrm>
              <a:off x="4944548" y="3273062"/>
              <a:ext cx="203168" cy="158523"/>
            </a:xfrm>
            <a:prstGeom prst="rect">
              <a:avLst/>
            </a:prstGeom>
            <a:solidFill>
              <a:srgbClr val="1CABE2">
                <a:alpha val="100000"/>
              </a:srgbClr>
            </a:solidFill>
          </p:spPr>
          <p:txBody>
            <a:bodyPr/>
            <a:lstStyle/>
            <a:p/>
          </p:txBody>
        </p:sp>
        <p:sp>
          <p:nvSpPr>
            <p:cNvPr id="78" name="rc78"/>
            <p:cNvSpPr/>
            <p:nvPr/>
          </p:nvSpPr>
          <p:spPr>
            <a:xfrm>
              <a:off x="5170291" y="3475384"/>
              <a:ext cx="203168" cy="1210003"/>
            </a:xfrm>
            <a:prstGeom prst="rect">
              <a:avLst/>
            </a:prstGeom>
            <a:solidFill>
              <a:srgbClr val="80BD41">
                <a:alpha val="100000"/>
              </a:srgbClr>
            </a:solidFill>
          </p:spPr>
          <p:txBody>
            <a:bodyPr/>
            <a:lstStyle/>
            <a:p/>
          </p:txBody>
        </p:sp>
        <p:sp>
          <p:nvSpPr>
            <p:cNvPr id="79" name="rc79"/>
            <p:cNvSpPr/>
            <p:nvPr/>
          </p:nvSpPr>
          <p:spPr>
            <a:xfrm>
              <a:off x="5170291" y="3244909"/>
              <a:ext cx="203168" cy="14405"/>
            </a:xfrm>
            <a:prstGeom prst="rect">
              <a:avLst/>
            </a:prstGeom>
            <a:solidFill>
              <a:srgbClr val="0058AB">
                <a:alpha val="100000"/>
              </a:srgbClr>
            </a:solidFill>
          </p:spPr>
          <p:txBody>
            <a:bodyPr/>
            <a:lstStyle/>
            <a:p/>
          </p:txBody>
        </p:sp>
        <p:sp>
          <p:nvSpPr>
            <p:cNvPr id="80" name="rc80"/>
            <p:cNvSpPr/>
            <p:nvPr/>
          </p:nvSpPr>
          <p:spPr>
            <a:xfrm>
              <a:off x="5170291" y="3259314"/>
              <a:ext cx="203168" cy="216069"/>
            </a:xfrm>
            <a:prstGeom prst="rect">
              <a:avLst/>
            </a:prstGeom>
            <a:solidFill>
              <a:srgbClr val="1CABE2">
                <a:alpha val="100000"/>
              </a:srgbClr>
            </a:solidFill>
          </p:spPr>
          <p:txBody>
            <a:bodyPr/>
            <a:lstStyle/>
            <a:p/>
          </p:txBody>
        </p:sp>
        <p:sp>
          <p:nvSpPr>
            <p:cNvPr id="81" name="rc81"/>
            <p:cNvSpPr/>
            <p:nvPr/>
          </p:nvSpPr>
          <p:spPr>
            <a:xfrm>
              <a:off x="5396033" y="3428597"/>
              <a:ext cx="203168" cy="1256790"/>
            </a:xfrm>
            <a:prstGeom prst="rect">
              <a:avLst/>
            </a:prstGeom>
            <a:solidFill>
              <a:srgbClr val="80BD41">
                <a:alpha val="100000"/>
              </a:srgbClr>
            </a:solidFill>
          </p:spPr>
          <p:txBody>
            <a:bodyPr/>
            <a:lstStyle/>
            <a:p/>
          </p:txBody>
        </p:sp>
        <p:sp>
          <p:nvSpPr>
            <p:cNvPr id="82" name="rc82"/>
            <p:cNvSpPr/>
            <p:nvPr/>
          </p:nvSpPr>
          <p:spPr>
            <a:xfrm>
              <a:off x="5396033" y="3240799"/>
              <a:ext cx="203168" cy="28894"/>
            </a:xfrm>
            <a:prstGeom prst="rect">
              <a:avLst/>
            </a:prstGeom>
            <a:solidFill>
              <a:srgbClr val="0058AB">
                <a:alpha val="100000"/>
              </a:srgbClr>
            </a:solidFill>
          </p:spPr>
          <p:txBody>
            <a:bodyPr/>
            <a:lstStyle/>
            <a:p/>
          </p:txBody>
        </p:sp>
        <p:sp>
          <p:nvSpPr>
            <p:cNvPr id="83" name="rc83"/>
            <p:cNvSpPr/>
            <p:nvPr/>
          </p:nvSpPr>
          <p:spPr>
            <a:xfrm>
              <a:off x="5396033" y="3269693"/>
              <a:ext cx="203168" cy="158903"/>
            </a:xfrm>
            <a:prstGeom prst="rect">
              <a:avLst/>
            </a:prstGeom>
            <a:solidFill>
              <a:srgbClr val="1CABE2">
                <a:alpha val="100000"/>
              </a:srgbClr>
            </a:solidFill>
          </p:spPr>
          <p:txBody>
            <a:bodyPr/>
            <a:lstStyle/>
            <a:p/>
          </p:txBody>
        </p:sp>
        <p:sp>
          <p:nvSpPr>
            <p:cNvPr id="84" name="rc84"/>
            <p:cNvSpPr/>
            <p:nvPr/>
          </p:nvSpPr>
          <p:spPr>
            <a:xfrm>
              <a:off x="5621775" y="3413423"/>
              <a:ext cx="203168" cy="1271963"/>
            </a:xfrm>
            <a:prstGeom prst="rect">
              <a:avLst/>
            </a:prstGeom>
            <a:solidFill>
              <a:srgbClr val="80BD41">
                <a:alpha val="100000"/>
              </a:srgbClr>
            </a:solidFill>
          </p:spPr>
          <p:txBody>
            <a:bodyPr/>
            <a:lstStyle/>
            <a:p/>
          </p:txBody>
        </p:sp>
        <p:sp>
          <p:nvSpPr>
            <p:cNvPr id="85" name="rc85"/>
            <p:cNvSpPr/>
            <p:nvPr/>
          </p:nvSpPr>
          <p:spPr>
            <a:xfrm>
              <a:off x="5621775" y="3256215"/>
              <a:ext cx="203168" cy="57165"/>
            </a:xfrm>
            <a:prstGeom prst="rect">
              <a:avLst/>
            </a:prstGeom>
            <a:solidFill>
              <a:srgbClr val="0058AB">
                <a:alpha val="100000"/>
              </a:srgbClr>
            </a:solidFill>
          </p:spPr>
          <p:txBody>
            <a:bodyPr/>
            <a:lstStyle/>
            <a:p/>
          </p:txBody>
        </p:sp>
        <p:sp>
          <p:nvSpPr>
            <p:cNvPr id="86" name="rc86"/>
            <p:cNvSpPr/>
            <p:nvPr/>
          </p:nvSpPr>
          <p:spPr>
            <a:xfrm>
              <a:off x="5621775" y="3313380"/>
              <a:ext cx="203168" cy="100043"/>
            </a:xfrm>
            <a:prstGeom prst="rect">
              <a:avLst/>
            </a:prstGeom>
            <a:solidFill>
              <a:srgbClr val="1CABE2">
                <a:alpha val="100000"/>
              </a:srgbClr>
            </a:solidFill>
          </p:spPr>
          <p:txBody>
            <a:bodyPr/>
            <a:lstStyle/>
            <a:p/>
          </p:txBody>
        </p:sp>
        <p:sp>
          <p:nvSpPr>
            <p:cNvPr id="87" name="rc87"/>
            <p:cNvSpPr/>
            <p:nvPr/>
          </p:nvSpPr>
          <p:spPr>
            <a:xfrm>
              <a:off x="5847518" y="3529629"/>
              <a:ext cx="203168" cy="1155757"/>
            </a:xfrm>
            <a:prstGeom prst="rect">
              <a:avLst/>
            </a:prstGeom>
            <a:solidFill>
              <a:srgbClr val="80BD41">
                <a:alpha val="100000"/>
              </a:srgbClr>
            </a:solidFill>
          </p:spPr>
          <p:txBody>
            <a:bodyPr/>
            <a:lstStyle/>
            <a:p/>
          </p:txBody>
        </p:sp>
        <p:sp>
          <p:nvSpPr>
            <p:cNvPr id="88" name="rc88"/>
            <p:cNvSpPr/>
            <p:nvPr/>
          </p:nvSpPr>
          <p:spPr>
            <a:xfrm>
              <a:off x="5847518" y="3275927"/>
              <a:ext cx="203168" cy="197325"/>
            </a:xfrm>
            <a:prstGeom prst="rect">
              <a:avLst/>
            </a:prstGeom>
            <a:solidFill>
              <a:srgbClr val="0058AB">
                <a:alpha val="100000"/>
              </a:srgbClr>
            </a:solidFill>
          </p:spPr>
          <p:txBody>
            <a:bodyPr/>
            <a:lstStyle/>
            <a:p/>
          </p:txBody>
        </p:sp>
        <p:sp>
          <p:nvSpPr>
            <p:cNvPr id="89" name="rc89"/>
            <p:cNvSpPr/>
            <p:nvPr/>
          </p:nvSpPr>
          <p:spPr>
            <a:xfrm>
              <a:off x="5847518" y="3473252"/>
              <a:ext cx="203168" cy="56376"/>
            </a:xfrm>
            <a:prstGeom prst="rect">
              <a:avLst/>
            </a:prstGeom>
            <a:solidFill>
              <a:srgbClr val="1CABE2">
                <a:alpha val="100000"/>
              </a:srgbClr>
            </a:solidFill>
          </p:spPr>
          <p:txBody>
            <a:bodyPr/>
            <a:lstStyle/>
            <a:p/>
          </p:txBody>
        </p:sp>
        <p:sp>
          <p:nvSpPr>
            <p:cNvPr id="90" name="rc90"/>
            <p:cNvSpPr/>
            <p:nvPr/>
          </p:nvSpPr>
          <p:spPr>
            <a:xfrm>
              <a:off x="6073260" y="3512961"/>
              <a:ext cx="203168" cy="1172425"/>
            </a:xfrm>
            <a:prstGeom prst="rect">
              <a:avLst/>
            </a:prstGeom>
            <a:solidFill>
              <a:srgbClr val="80BD41">
                <a:alpha val="100000"/>
              </a:srgbClr>
            </a:solidFill>
          </p:spPr>
          <p:txBody>
            <a:bodyPr/>
            <a:lstStyle/>
            <a:p/>
          </p:txBody>
        </p:sp>
        <p:sp>
          <p:nvSpPr>
            <p:cNvPr id="91" name="rc91"/>
            <p:cNvSpPr/>
            <p:nvPr/>
          </p:nvSpPr>
          <p:spPr>
            <a:xfrm>
              <a:off x="6073260" y="3289641"/>
              <a:ext cx="203168" cy="13955"/>
            </a:xfrm>
            <a:prstGeom prst="rect">
              <a:avLst/>
            </a:prstGeom>
            <a:solidFill>
              <a:srgbClr val="0058AB">
                <a:alpha val="100000"/>
              </a:srgbClr>
            </a:solidFill>
          </p:spPr>
          <p:txBody>
            <a:bodyPr/>
            <a:lstStyle/>
            <a:p/>
          </p:txBody>
        </p:sp>
        <p:sp>
          <p:nvSpPr>
            <p:cNvPr id="92" name="rc92"/>
            <p:cNvSpPr/>
            <p:nvPr/>
          </p:nvSpPr>
          <p:spPr>
            <a:xfrm>
              <a:off x="6073260" y="3303596"/>
              <a:ext cx="203168" cy="209364"/>
            </a:xfrm>
            <a:prstGeom prst="rect">
              <a:avLst/>
            </a:prstGeom>
            <a:solidFill>
              <a:srgbClr val="1CABE2">
                <a:alpha val="100000"/>
              </a:srgbClr>
            </a:solidFill>
          </p:spPr>
          <p:txBody>
            <a:bodyPr/>
            <a:lstStyle/>
            <a:p/>
          </p:txBody>
        </p:sp>
        <p:sp>
          <p:nvSpPr>
            <p:cNvPr id="93" name="rc93"/>
            <p:cNvSpPr/>
            <p:nvPr/>
          </p:nvSpPr>
          <p:spPr>
            <a:xfrm>
              <a:off x="6299002" y="3465932"/>
              <a:ext cx="203168" cy="1219454"/>
            </a:xfrm>
            <a:prstGeom prst="rect">
              <a:avLst/>
            </a:prstGeom>
            <a:solidFill>
              <a:srgbClr val="80BD41">
                <a:alpha val="100000"/>
              </a:srgbClr>
            </a:solidFill>
          </p:spPr>
          <p:txBody>
            <a:bodyPr/>
            <a:lstStyle/>
            <a:p/>
          </p:txBody>
        </p:sp>
        <p:sp>
          <p:nvSpPr>
            <p:cNvPr id="94" name="rc94"/>
            <p:cNvSpPr/>
            <p:nvPr/>
          </p:nvSpPr>
          <p:spPr>
            <a:xfrm>
              <a:off x="6299002" y="3299646"/>
              <a:ext cx="203168" cy="27717"/>
            </a:xfrm>
            <a:prstGeom prst="rect">
              <a:avLst/>
            </a:prstGeom>
            <a:solidFill>
              <a:srgbClr val="0058AB">
                <a:alpha val="100000"/>
              </a:srgbClr>
            </a:solidFill>
          </p:spPr>
          <p:txBody>
            <a:bodyPr/>
            <a:lstStyle/>
            <a:p/>
          </p:txBody>
        </p:sp>
        <p:sp>
          <p:nvSpPr>
            <p:cNvPr id="95" name="rc95"/>
            <p:cNvSpPr/>
            <p:nvPr/>
          </p:nvSpPr>
          <p:spPr>
            <a:xfrm>
              <a:off x="6299002" y="3327363"/>
              <a:ext cx="203168" cy="138568"/>
            </a:xfrm>
            <a:prstGeom prst="rect">
              <a:avLst/>
            </a:prstGeom>
            <a:solidFill>
              <a:srgbClr val="1CABE2">
                <a:alpha val="100000"/>
              </a:srgbClr>
            </a:solidFill>
          </p:spPr>
          <p:txBody>
            <a:bodyPr/>
            <a:lstStyle/>
            <a:p/>
          </p:txBody>
        </p:sp>
        <p:sp>
          <p:nvSpPr>
            <p:cNvPr id="96" name="rc96"/>
            <p:cNvSpPr/>
            <p:nvPr/>
          </p:nvSpPr>
          <p:spPr>
            <a:xfrm>
              <a:off x="6524745" y="3448863"/>
              <a:ext cx="203168" cy="1236524"/>
            </a:xfrm>
            <a:prstGeom prst="rect">
              <a:avLst/>
            </a:prstGeom>
            <a:solidFill>
              <a:srgbClr val="80BD41">
                <a:alpha val="100000"/>
              </a:srgbClr>
            </a:solidFill>
          </p:spPr>
          <p:txBody>
            <a:bodyPr/>
            <a:lstStyle/>
            <a:p/>
          </p:txBody>
        </p:sp>
        <p:sp>
          <p:nvSpPr>
            <p:cNvPr id="97" name="rc97"/>
            <p:cNvSpPr/>
            <p:nvPr/>
          </p:nvSpPr>
          <p:spPr>
            <a:xfrm>
              <a:off x="6524745" y="3311470"/>
              <a:ext cx="203168" cy="27475"/>
            </a:xfrm>
            <a:prstGeom prst="rect">
              <a:avLst/>
            </a:prstGeom>
            <a:solidFill>
              <a:srgbClr val="0058AB">
                <a:alpha val="100000"/>
              </a:srgbClr>
            </a:solidFill>
          </p:spPr>
          <p:txBody>
            <a:bodyPr/>
            <a:lstStyle/>
            <a:p/>
          </p:txBody>
        </p:sp>
        <p:sp>
          <p:nvSpPr>
            <p:cNvPr id="98" name="rc98"/>
            <p:cNvSpPr/>
            <p:nvPr/>
          </p:nvSpPr>
          <p:spPr>
            <a:xfrm>
              <a:off x="6524745" y="3338946"/>
              <a:ext cx="203168" cy="109916"/>
            </a:xfrm>
            <a:prstGeom prst="rect">
              <a:avLst/>
            </a:prstGeom>
            <a:solidFill>
              <a:srgbClr val="1CABE2">
                <a:alpha val="100000"/>
              </a:srgbClr>
            </a:solidFill>
          </p:spPr>
          <p:txBody>
            <a:bodyPr/>
            <a:lstStyle/>
            <a:p/>
          </p:txBody>
        </p:sp>
        <p:sp>
          <p:nvSpPr>
            <p:cNvPr id="99" name="rc99"/>
            <p:cNvSpPr/>
            <p:nvPr/>
          </p:nvSpPr>
          <p:spPr>
            <a:xfrm>
              <a:off x="6750487" y="3500541"/>
              <a:ext cx="203168" cy="1184845"/>
            </a:xfrm>
            <a:prstGeom prst="rect">
              <a:avLst/>
            </a:prstGeom>
            <a:solidFill>
              <a:srgbClr val="80BD41">
                <a:alpha val="100000"/>
              </a:srgbClr>
            </a:solidFill>
          </p:spPr>
          <p:txBody>
            <a:bodyPr/>
            <a:lstStyle/>
            <a:p/>
          </p:txBody>
        </p:sp>
        <p:sp>
          <p:nvSpPr>
            <p:cNvPr id="100" name="rc100"/>
            <p:cNvSpPr/>
            <p:nvPr/>
          </p:nvSpPr>
          <p:spPr>
            <a:xfrm>
              <a:off x="6750487" y="3323496"/>
              <a:ext cx="203168" cy="40857"/>
            </a:xfrm>
            <a:prstGeom prst="rect">
              <a:avLst/>
            </a:prstGeom>
            <a:solidFill>
              <a:srgbClr val="0058AB">
                <a:alpha val="100000"/>
              </a:srgbClr>
            </a:solidFill>
          </p:spPr>
          <p:txBody>
            <a:bodyPr/>
            <a:lstStyle/>
            <a:p/>
          </p:txBody>
        </p:sp>
        <p:sp>
          <p:nvSpPr>
            <p:cNvPr id="101" name="rc101"/>
            <p:cNvSpPr/>
            <p:nvPr/>
          </p:nvSpPr>
          <p:spPr>
            <a:xfrm>
              <a:off x="6750487" y="3364353"/>
              <a:ext cx="203168" cy="136188"/>
            </a:xfrm>
            <a:prstGeom prst="rect">
              <a:avLst/>
            </a:prstGeom>
            <a:solidFill>
              <a:srgbClr val="1CABE2">
                <a:alpha val="100000"/>
              </a:srgbClr>
            </a:solidFill>
          </p:spPr>
          <p:txBody>
            <a:bodyPr/>
            <a:lstStyle/>
            <a:p/>
          </p:txBody>
        </p:sp>
        <p:sp>
          <p:nvSpPr>
            <p:cNvPr id="102" name="rc102"/>
            <p:cNvSpPr/>
            <p:nvPr/>
          </p:nvSpPr>
          <p:spPr>
            <a:xfrm>
              <a:off x="6976229" y="3513798"/>
              <a:ext cx="203168" cy="1171588"/>
            </a:xfrm>
            <a:prstGeom prst="rect">
              <a:avLst/>
            </a:prstGeom>
            <a:solidFill>
              <a:srgbClr val="80BD41">
                <a:alpha val="100000"/>
              </a:srgbClr>
            </a:solidFill>
          </p:spPr>
          <p:txBody>
            <a:bodyPr/>
            <a:lstStyle/>
            <a:p/>
          </p:txBody>
        </p:sp>
        <p:sp>
          <p:nvSpPr>
            <p:cNvPr id="103" name="rc103"/>
            <p:cNvSpPr/>
            <p:nvPr/>
          </p:nvSpPr>
          <p:spPr>
            <a:xfrm>
              <a:off x="6976229" y="3338732"/>
              <a:ext cx="203168" cy="40400"/>
            </a:xfrm>
            <a:prstGeom prst="rect">
              <a:avLst/>
            </a:prstGeom>
            <a:solidFill>
              <a:srgbClr val="0058AB">
                <a:alpha val="100000"/>
              </a:srgbClr>
            </a:solidFill>
          </p:spPr>
          <p:txBody>
            <a:bodyPr/>
            <a:lstStyle/>
            <a:p/>
          </p:txBody>
        </p:sp>
        <p:sp>
          <p:nvSpPr>
            <p:cNvPr id="104" name="rc104"/>
            <p:cNvSpPr/>
            <p:nvPr/>
          </p:nvSpPr>
          <p:spPr>
            <a:xfrm>
              <a:off x="6976229" y="3379132"/>
              <a:ext cx="203168" cy="134666"/>
            </a:xfrm>
            <a:prstGeom prst="rect">
              <a:avLst/>
            </a:prstGeom>
            <a:solidFill>
              <a:srgbClr val="1CABE2">
                <a:alpha val="100000"/>
              </a:srgbClr>
            </a:solidFill>
          </p:spPr>
          <p:txBody>
            <a:bodyPr/>
            <a:lstStyle/>
            <a:p/>
          </p:txBody>
        </p:sp>
        <p:sp>
          <p:nvSpPr>
            <p:cNvPr id="105" name="rc105"/>
            <p:cNvSpPr/>
            <p:nvPr/>
          </p:nvSpPr>
          <p:spPr>
            <a:xfrm>
              <a:off x="7201972" y="3352251"/>
              <a:ext cx="203168" cy="37699"/>
            </a:xfrm>
            <a:prstGeom prst="rect">
              <a:avLst/>
            </a:prstGeom>
            <a:solidFill>
              <a:srgbClr val="F26A21">
                <a:alpha val="100000"/>
              </a:srgbClr>
            </a:solidFill>
          </p:spPr>
          <p:txBody>
            <a:bodyPr/>
            <a:lstStyle/>
            <a:p/>
          </p:txBody>
        </p:sp>
        <p:sp>
          <p:nvSpPr>
            <p:cNvPr id="106" name="rc106"/>
            <p:cNvSpPr/>
            <p:nvPr/>
          </p:nvSpPr>
          <p:spPr>
            <a:xfrm>
              <a:off x="7201972" y="3389951"/>
              <a:ext cx="203168" cy="1295436"/>
            </a:xfrm>
            <a:prstGeom prst="rect">
              <a:avLst/>
            </a:prstGeom>
            <a:solidFill>
              <a:srgbClr val="FFC20E">
                <a:alpha val="100000"/>
              </a:srgbClr>
            </a:solidFill>
          </p:spPr>
          <p:txBody>
            <a:bodyPr/>
            <a:lstStyle/>
            <a:p/>
          </p:txBody>
        </p:sp>
        <p:sp>
          <p:nvSpPr>
            <p:cNvPr id="107" name="rc107"/>
            <p:cNvSpPr/>
            <p:nvPr/>
          </p:nvSpPr>
          <p:spPr>
            <a:xfrm>
              <a:off x="7427714" y="3363689"/>
              <a:ext cx="203168" cy="35178"/>
            </a:xfrm>
            <a:prstGeom prst="rect">
              <a:avLst/>
            </a:prstGeom>
            <a:solidFill>
              <a:srgbClr val="F26A21">
                <a:alpha val="100000"/>
              </a:srgbClr>
            </a:solidFill>
          </p:spPr>
          <p:txBody>
            <a:bodyPr/>
            <a:lstStyle/>
            <a:p/>
          </p:txBody>
        </p:sp>
        <p:sp>
          <p:nvSpPr>
            <p:cNvPr id="108" name="rc108"/>
            <p:cNvSpPr/>
            <p:nvPr/>
          </p:nvSpPr>
          <p:spPr>
            <a:xfrm>
              <a:off x="7427714" y="3398867"/>
              <a:ext cx="203168" cy="1286519"/>
            </a:xfrm>
            <a:prstGeom prst="rect">
              <a:avLst/>
            </a:prstGeom>
            <a:solidFill>
              <a:srgbClr val="FFC20E">
                <a:alpha val="100000"/>
              </a:srgbClr>
            </a:solidFill>
          </p:spPr>
          <p:txBody>
            <a:bodyPr/>
            <a:lstStyle/>
            <a:p/>
          </p:txBody>
        </p:sp>
        <p:sp>
          <p:nvSpPr>
            <p:cNvPr id="109" name="rc109"/>
            <p:cNvSpPr/>
            <p:nvPr/>
          </p:nvSpPr>
          <p:spPr>
            <a:xfrm>
              <a:off x="7653457" y="3375513"/>
              <a:ext cx="203168" cy="32825"/>
            </a:xfrm>
            <a:prstGeom prst="rect">
              <a:avLst/>
            </a:prstGeom>
            <a:solidFill>
              <a:srgbClr val="F26A21">
                <a:alpha val="100000"/>
              </a:srgbClr>
            </a:solidFill>
          </p:spPr>
          <p:txBody>
            <a:bodyPr/>
            <a:lstStyle/>
            <a:p/>
          </p:txBody>
        </p:sp>
        <p:sp>
          <p:nvSpPr>
            <p:cNvPr id="110" name="rc110"/>
            <p:cNvSpPr/>
            <p:nvPr/>
          </p:nvSpPr>
          <p:spPr>
            <a:xfrm>
              <a:off x="7653457" y="3408339"/>
              <a:ext cx="203168" cy="1277047"/>
            </a:xfrm>
            <a:prstGeom prst="rect">
              <a:avLst/>
            </a:prstGeom>
            <a:solidFill>
              <a:srgbClr val="FFC20E">
                <a:alpha val="100000"/>
              </a:srgbClr>
            </a:solidFill>
          </p:spPr>
          <p:txBody>
            <a:bodyPr/>
            <a:lstStyle/>
            <a:p/>
          </p:txBody>
        </p:sp>
        <p:sp>
          <p:nvSpPr>
            <p:cNvPr id="111" name="rc111"/>
            <p:cNvSpPr/>
            <p:nvPr/>
          </p:nvSpPr>
          <p:spPr>
            <a:xfrm>
              <a:off x="7879199" y="3386335"/>
              <a:ext cx="203168" cy="30630"/>
            </a:xfrm>
            <a:prstGeom prst="rect">
              <a:avLst/>
            </a:prstGeom>
            <a:solidFill>
              <a:srgbClr val="F26A21">
                <a:alpha val="100000"/>
              </a:srgbClr>
            </a:solidFill>
          </p:spPr>
          <p:txBody>
            <a:bodyPr/>
            <a:lstStyle/>
            <a:p/>
          </p:txBody>
        </p:sp>
        <p:sp>
          <p:nvSpPr>
            <p:cNvPr id="112" name="rc112"/>
            <p:cNvSpPr/>
            <p:nvPr/>
          </p:nvSpPr>
          <p:spPr>
            <a:xfrm>
              <a:off x="7879199" y="3416966"/>
              <a:ext cx="203168" cy="1268420"/>
            </a:xfrm>
            <a:prstGeom prst="rect">
              <a:avLst/>
            </a:prstGeom>
            <a:solidFill>
              <a:srgbClr val="FFC20E">
                <a:alpha val="100000"/>
              </a:srgbClr>
            </a:solidFill>
          </p:spPr>
          <p:txBody>
            <a:bodyPr/>
            <a:lstStyle/>
            <a:p/>
          </p:txBody>
        </p:sp>
        <p:sp>
          <p:nvSpPr>
            <p:cNvPr id="113" name="rc113"/>
            <p:cNvSpPr/>
            <p:nvPr/>
          </p:nvSpPr>
          <p:spPr>
            <a:xfrm>
              <a:off x="8104941" y="3397426"/>
              <a:ext cx="203168" cy="28582"/>
            </a:xfrm>
            <a:prstGeom prst="rect">
              <a:avLst/>
            </a:prstGeom>
            <a:solidFill>
              <a:srgbClr val="F26A21">
                <a:alpha val="100000"/>
              </a:srgbClr>
            </a:solidFill>
          </p:spPr>
          <p:txBody>
            <a:bodyPr/>
            <a:lstStyle/>
            <a:p/>
          </p:txBody>
        </p:sp>
        <p:sp>
          <p:nvSpPr>
            <p:cNvPr id="114" name="rc114"/>
            <p:cNvSpPr/>
            <p:nvPr/>
          </p:nvSpPr>
          <p:spPr>
            <a:xfrm>
              <a:off x="8104941" y="3426009"/>
              <a:ext cx="203168" cy="1259377"/>
            </a:xfrm>
            <a:prstGeom prst="rect">
              <a:avLst/>
            </a:prstGeom>
            <a:solidFill>
              <a:srgbClr val="FFC20E">
                <a:alpha val="100000"/>
              </a:srgbClr>
            </a:solidFill>
          </p:spPr>
          <p:txBody>
            <a:bodyPr/>
            <a:lstStyle/>
            <a:p/>
          </p:txBody>
        </p:sp>
        <p:sp>
          <p:nvSpPr>
            <p:cNvPr id="115" name="pl115"/>
            <p:cNvSpPr/>
            <p:nvPr/>
          </p:nvSpPr>
          <p:spPr>
            <a:xfrm>
              <a:off x="1434255" y="2071041"/>
              <a:ext cx="5643558" cy="369705"/>
            </a:xfrm>
            <a:custGeom>
              <a:avLst/>
              <a:pathLst>
                <a:path w="5643558" h="369705">
                  <a:moveTo>
                    <a:pt x="0" y="211260"/>
                  </a:moveTo>
                  <a:lnTo>
                    <a:pt x="225742" y="105630"/>
                  </a:lnTo>
                  <a:lnTo>
                    <a:pt x="451484" y="184852"/>
                  </a:lnTo>
                  <a:lnTo>
                    <a:pt x="677227" y="290482"/>
                  </a:lnTo>
                  <a:lnTo>
                    <a:pt x="902969" y="316890"/>
                  </a:lnTo>
                  <a:lnTo>
                    <a:pt x="1128711" y="184852"/>
                  </a:lnTo>
                  <a:lnTo>
                    <a:pt x="1354454" y="158445"/>
                  </a:lnTo>
                  <a:lnTo>
                    <a:pt x="1580196" y="316890"/>
                  </a:lnTo>
                  <a:lnTo>
                    <a:pt x="1805938" y="343297"/>
                  </a:lnTo>
                  <a:lnTo>
                    <a:pt x="2031681" y="369705"/>
                  </a:lnTo>
                  <a:lnTo>
                    <a:pt x="2257423" y="79222"/>
                  </a:lnTo>
                  <a:lnTo>
                    <a:pt x="2483165" y="211260"/>
                  </a:lnTo>
                  <a:lnTo>
                    <a:pt x="2708908" y="158445"/>
                  </a:lnTo>
                  <a:lnTo>
                    <a:pt x="2934650" y="211260"/>
                  </a:lnTo>
                  <a:lnTo>
                    <a:pt x="3160393" y="105630"/>
                  </a:lnTo>
                  <a:lnTo>
                    <a:pt x="3386135" y="0"/>
                  </a:lnTo>
                  <a:lnTo>
                    <a:pt x="3611877" y="26407"/>
                  </a:lnTo>
                  <a:lnTo>
                    <a:pt x="3837620" y="0"/>
                  </a:lnTo>
                  <a:lnTo>
                    <a:pt x="4063362" y="26407"/>
                  </a:lnTo>
                  <a:lnTo>
                    <a:pt x="4289104" y="79222"/>
                  </a:lnTo>
                  <a:lnTo>
                    <a:pt x="4514847" y="343297"/>
                  </a:lnTo>
                  <a:lnTo>
                    <a:pt x="4740589" y="0"/>
                  </a:lnTo>
                  <a:lnTo>
                    <a:pt x="4966331" y="26407"/>
                  </a:lnTo>
                  <a:lnTo>
                    <a:pt x="5192074" y="26407"/>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282302"/>
              <a:ext cx="5643558" cy="501743"/>
            </a:xfrm>
            <a:custGeom>
              <a:avLst/>
              <a:pathLst>
                <a:path w="5643558" h="501743">
                  <a:moveTo>
                    <a:pt x="0" y="343297"/>
                  </a:moveTo>
                  <a:lnTo>
                    <a:pt x="225742" y="501743"/>
                  </a:lnTo>
                  <a:lnTo>
                    <a:pt x="451484" y="237667"/>
                  </a:lnTo>
                  <a:lnTo>
                    <a:pt x="677227" y="316890"/>
                  </a:lnTo>
                  <a:lnTo>
                    <a:pt x="902969" y="316890"/>
                  </a:lnTo>
                  <a:lnTo>
                    <a:pt x="1128711" y="105630"/>
                  </a:lnTo>
                  <a:lnTo>
                    <a:pt x="1354454" y="52815"/>
                  </a:lnTo>
                  <a:lnTo>
                    <a:pt x="1580196" y="158445"/>
                  </a:lnTo>
                  <a:lnTo>
                    <a:pt x="1805938" y="237667"/>
                  </a:lnTo>
                  <a:lnTo>
                    <a:pt x="2031681" y="237667"/>
                  </a:lnTo>
                  <a:lnTo>
                    <a:pt x="2257423" y="79222"/>
                  </a:lnTo>
                  <a:lnTo>
                    <a:pt x="2483165" y="184852"/>
                  </a:lnTo>
                  <a:lnTo>
                    <a:pt x="2708908" y="158445"/>
                  </a:lnTo>
                  <a:lnTo>
                    <a:pt x="2934650" y="211260"/>
                  </a:lnTo>
                  <a:lnTo>
                    <a:pt x="3160393" y="0"/>
                  </a:lnTo>
                  <a:lnTo>
                    <a:pt x="3386135" y="158445"/>
                  </a:lnTo>
                  <a:lnTo>
                    <a:pt x="3611877" y="105630"/>
                  </a:lnTo>
                  <a:lnTo>
                    <a:pt x="3837620" y="184852"/>
                  </a:lnTo>
                  <a:lnTo>
                    <a:pt x="4063362" y="105630"/>
                  </a:lnTo>
                  <a:lnTo>
                    <a:pt x="4289104" y="52815"/>
                  </a:lnTo>
                  <a:lnTo>
                    <a:pt x="4514847" y="237667"/>
                  </a:lnTo>
                  <a:lnTo>
                    <a:pt x="4740589" y="184852"/>
                  </a:lnTo>
                  <a:lnTo>
                    <a:pt x="4966331" y="79222"/>
                  </a:lnTo>
                  <a:lnTo>
                    <a:pt x="5192074" y="26407"/>
                  </a:lnTo>
                  <a:lnTo>
                    <a:pt x="5417816" y="105630"/>
                  </a:lnTo>
                  <a:lnTo>
                    <a:pt x="5643558" y="10563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88077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3" name="tx123"/>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1365926"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9" name="tx129"/>
            <p:cNvSpPr/>
            <p:nvPr/>
          </p:nvSpPr>
          <p:spPr>
            <a:xfrm>
              <a:off x="249463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362335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4752062"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5655031"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5880773"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4" name="tx134"/>
            <p:cNvSpPr/>
            <p:nvPr/>
          </p:nvSpPr>
          <p:spPr>
            <a:xfrm>
              <a:off x="6106516"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332258"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6" name="tx136"/>
            <p:cNvSpPr/>
            <p:nvPr/>
          </p:nvSpPr>
          <p:spPr>
            <a:xfrm>
              <a:off x="655800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678374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8" name="tx138"/>
            <p:cNvSpPr/>
            <p:nvPr/>
          </p:nvSpPr>
          <p:spPr>
            <a:xfrm>
              <a:off x="7009485"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360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32441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25522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3" name="tx143"/>
            <p:cNvSpPr/>
            <p:nvPr/>
          </p:nvSpPr>
          <p:spPr>
            <a:xfrm>
              <a:off x="508103" y="18603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3317"/>
              <a:ext cx="51629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Dominican Republic</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Dominican Republic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Dominican Republic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3075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9105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513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40109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97120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93150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063842"/>
              <a:ext cx="215906" cy="1986769"/>
            </a:xfrm>
            <a:prstGeom prst="rect">
              <a:avLst/>
            </a:prstGeom>
            <a:solidFill>
              <a:srgbClr val="0058AB">
                <a:alpha val="100000"/>
              </a:srgbClr>
            </a:solidFill>
          </p:spPr>
          <p:txBody>
            <a:bodyPr/>
            <a:lstStyle/>
            <a:p/>
          </p:txBody>
        </p:sp>
        <p:sp>
          <p:nvSpPr>
            <p:cNvPr id="40" name="rc40"/>
            <p:cNvSpPr/>
            <p:nvPr/>
          </p:nvSpPr>
          <p:spPr>
            <a:xfrm>
              <a:off x="1530867" y="3949773"/>
              <a:ext cx="215906" cy="1100838"/>
            </a:xfrm>
            <a:prstGeom prst="rect">
              <a:avLst/>
            </a:prstGeom>
            <a:solidFill>
              <a:srgbClr val="0058AB">
                <a:alpha val="100000"/>
              </a:srgbClr>
            </a:solidFill>
          </p:spPr>
          <p:txBody>
            <a:bodyPr/>
            <a:lstStyle/>
            <a:p/>
          </p:txBody>
        </p:sp>
        <p:sp>
          <p:nvSpPr>
            <p:cNvPr id="41" name="rc41"/>
            <p:cNvSpPr/>
            <p:nvPr/>
          </p:nvSpPr>
          <p:spPr>
            <a:xfrm>
              <a:off x="1770763" y="3309004"/>
              <a:ext cx="215906" cy="1741607"/>
            </a:xfrm>
            <a:prstGeom prst="rect">
              <a:avLst/>
            </a:prstGeom>
            <a:solidFill>
              <a:srgbClr val="0058AB">
                <a:alpha val="100000"/>
              </a:srgbClr>
            </a:solidFill>
          </p:spPr>
          <p:txBody>
            <a:bodyPr/>
            <a:lstStyle/>
            <a:p/>
          </p:txBody>
        </p:sp>
        <p:sp>
          <p:nvSpPr>
            <p:cNvPr id="42" name="rc42"/>
            <p:cNvSpPr/>
            <p:nvPr/>
          </p:nvSpPr>
          <p:spPr>
            <a:xfrm>
              <a:off x="2010660" y="2467260"/>
              <a:ext cx="215906" cy="2583351"/>
            </a:xfrm>
            <a:prstGeom prst="rect">
              <a:avLst/>
            </a:prstGeom>
            <a:solidFill>
              <a:srgbClr val="0058AB">
                <a:alpha val="100000"/>
              </a:srgbClr>
            </a:solidFill>
          </p:spPr>
          <p:txBody>
            <a:bodyPr/>
            <a:lstStyle/>
            <a:p/>
          </p:txBody>
        </p:sp>
        <p:sp>
          <p:nvSpPr>
            <p:cNvPr id="43" name="rc43"/>
            <p:cNvSpPr/>
            <p:nvPr/>
          </p:nvSpPr>
          <p:spPr>
            <a:xfrm>
              <a:off x="2250556" y="2283648"/>
              <a:ext cx="215906" cy="2766963"/>
            </a:xfrm>
            <a:prstGeom prst="rect">
              <a:avLst/>
            </a:prstGeom>
            <a:solidFill>
              <a:srgbClr val="0058AB">
                <a:alpha val="100000"/>
              </a:srgbClr>
            </a:solidFill>
          </p:spPr>
          <p:txBody>
            <a:bodyPr/>
            <a:lstStyle/>
            <a:p/>
          </p:txBody>
        </p:sp>
        <p:sp>
          <p:nvSpPr>
            <p:cNvPr id="44" name="rc44"/>
            <p:cNvSpPr/>
            <p:nvPr/>
          </p:nvSpPr>
          <p:spPr>
            <a:xfrm>
              <a:off x="2490453" y="3371282"/>
              <a:ext cx="215906" cy="1679329"/>
            </a:xfrm>
            <a:prstGeom prst="rect">
              <a:avLst/>
            </a:prstGeom>
            <a:solidFill>
              <a:srgbClr val="0058AB">
                <a:alpha val="100000"/>
              </a:srgbClr>
            </a:solidFill>
          </p:spPr>
          <p:txBody>
            <a:bodyPr/>
            <a:lstStyle/>
            <a:p/>
          </p:txBody>
        </p:sp>
        <p:sp>
          <p:nvSpPr>
            <p:cNvPr id="45" name="rc45"/>
            <p:cNvSpPr/>
            <p:nvPr/>
          </p:nvSpPr>
          <p:spPr>
            <a:xfrm>
              <a:off x="2730349" y="3602304"/>
              <a:ext cx="215906" cy="1448307"/>
            </a:xfrm>
            <a:prstGeom prst="rect">
              <a:avLst/>
            </a:prstGeom>
            <a:solidFill>
              <a:srgbClr val="0058AB">
                <a:alpha val="100000"/>
              </a:srgbClr>
            </a:solidFill>
          </p:spPr>
          <p:txBody>
            <a:bodyPr/>
            <a:lstStyle/>
            <a:p/>
          </p:txBody>
        </p:sp>
        <p:sp>
          <p:nvSpPr>
            <p:cNvPr id="46" name="rc46"/>
            <p:cNvSpPr/>
            <p:nvPr/>
          </p:nvSpPr>
          <p:spPr>
            <a:xfrm>
              <a:off x="2970245" y="2331370"/>
              <a:ext cx="215906" cy="2719240"/>
            </a:xfrm>
            <a:prstGeom prst="rect">
              <a:avLst/>
            </a:prstGeom>
            <a:solidFill>
              <a:srgbClr val="0058AB">
                <a:alpha val="100000"/>
              </a:srgbClr>
            </a:solidFill>
          </p:spPr>
          <p:txBody>
            <a:bodyPr/>
            <a:lstStyle/>
            <a:p/>
          </p:txBody>
        </p:sp>
        <p:sp>
          <p:nvSpPr>
            <p:cNvPr id="47" name="rc47"/>
            <p:cNvSpPr/>
            <p:nvPr/>
          </p:nvSpPr>
          <p:spPr>
            <a:xfrm>
              <a:off x="3210142" y="2046492"/>
              <a:ext cx="215906" cy="3004119"/>
            </a:xfrm>
            <a:prstGeom prst="rect">
              <a:avLst/>
            </a:prstGeom>
            <a:solidFill>
              <a:srgbClr val="0058AB">
                <a:alpha val="100000"/>
              </a:srgbClr>
            </a:solidFill>
          </p:spPr>
          <p:txBody>
            <a:bodyPr/>
            <a:lstStyle/>
            <a:p/>
          </p:txBody>
        </p:sp>
        <p:sp>
          <p:nvSpPr>
            <p:cNvPr id="48" name="rc48"/>
            <p:cNvSpPr/>
            <p:nvPr/>
          </p:nvSpPr>
          <p:spPr>
            <a:xfrm>
              <a:off x="3450038" y="1757558"/>
              <a:ext cx="215906" cy="3293053"/>
            </a:xfrm>
            <a:prstGeom prst="rect">
              <a:avLst/>
            </a:prstGeom>
            <a:solidFill>
              <a:srgbClr val="0058AB">
                <a:alpha val="100000"/>
              </a:srgbClr>
            </a:solidFill>
          </p:spPr>
          <p:txBody>
            <a:bodyPr/>
            <a:lstStyle/>
            <a:p/>
          </p:txBody>
        </p:sp>
        <p:sp>
          <p:nvSpPr>
            <p:cNvPr id="49" name="rc49"/>
            <p:cNvSpPr/>
            <p:nvPr/>
          </p:nvSpPr>
          <p:spPr>
            <a:xfrm>
              <a:off x="3689935" y="4168111"/>
              <a:ext cx="215906" cy="882500"/>
            </a:xfrm>
            <a:prstGeom prst="rect">
              <a:avLst/>
            </a:prstGeom>
            <a:solidFill>
              <a:srgbClr val="0058AB">
                <a:alpha val="100000"/>
              </a:srgbClr>
            </a:solidFill>
          </p:spPr>
          <p:txBody>
            <a:bodyPr/>
            <a:lstStyle/>
            <a:p/>
          </p:txBody>
        </p:sp>
        <p:sp>
          <p:nvSpPr>
            <p:cNvPr id="50" name="rc50"/>
            <p:cNvSpPr/>
            <p:nvPr/>
          </p:nvSpPr>
          <p:spPr>
            <a:xfrm>
              <a:off x="3929831" y="3065921"/>
              <a:ext cx="215906" cy="1984690"/>
            </a:xfrm>
            <a:prstGeom prst="rect">
              <a:avLst/>
            </a:prstGeom>
            <a:solidFill>
              <a:srgbClr val="0058AB">
                <a:alpha val="100000"/>
              </a:srgbClr>
            </a:solidFill>
          </p:spPr>
          <p:txBody>
            <a:bodyPr/>
            <a:lstStyle/>
            <a:p/>
          </p:txBody>
        </p:sp>
        <p:sp>
          <p:nvSpPr>
            <p:cNvPr id="51" name="rc51"/>
            <p:cNvSpPr/>
            <p:nvPr/>
          </p:nvSpPr>
          <p:spPr>
            <a:xfrm>
              <a:off x="4169728" y="3512266"/>
              <a:ext cx="215906" cy="1538345"/>
            </a:xfrm>
            <a:prstGeom prst="rect">
              <a:avLst/>
            </a:prstGeom>
            <a:solidFill>
              <a:srgbClr val="0058AB">
                <a:alpha val="100000"/>
              </a:srgbClr>
            </a:solidFill>
          </p:spPr>
          <p:txBody>
            <a:bodyPr/>
            <a:lstStyle/>
            <a:p/>
          </p:txBody>
        </p:sp>
        <p:sp>
          <p:nvSpPr>
            <p:cNvPr id="52" name="rc52"/>
            <p:cNvSpPr/>
            <p:nvPr/>
          </p:nvSpPr>
          <p:spPr>
            <a:xfrm>
              <a:off x="4409624" y="3080373"/>
              <a:ext cx="215906" cy="1970238"/>
            </a:xfrm>
            <a:prstGeom prst="rect">
              <a:avLst/>
            </a:prstGeom>
            <a:solidFill>
              <a:srgbClr val="0058AB">
                <a:alpha val="100000"/>
              </a:srgbClr>
            </a:solidFill>
          </p:spPr>
          <p:txBody>
            <a:bodyPr/>
            <a:lstStyle/>
            <a:p/>
          </p:txBody>
        </p:sp>
        <p:sp>
          <p:nvSpPr>
            <p:cNvPr id="53" name="rc53"/>
            <p:cNvSpPr/>
            <p:nvPr/>
          </p:nvSpPr>
          <p:spPr>
            <a:xfrm>
              <a:off x="4649521" y="3960482"/>
              <a:ext cx="215906" cy="1090129"/>
            </a:xfrm>
            <a:prstGeom prst="rect">
              <a:avLst/>
            </a:prstGeom>
            <a:solidFill>
              <a:srgbClr val="0058AB">
                <a:alpha val="100000"/>
              </a:srgbClr>
            </a:solidFill>
          </p:spPr>
          <p:txBody>
            <a:bodyPr/>
            <a:lstStyle/>
            <a:p/>
          </p:txBody>
        </p:sp>
        <p:sp>
          <p:nvSpPr>
            <p:cNvPr id="54" name="rc54"/>
            <p:cNvSpPr/>
            <p:nvPr/>
          </p:nvSpPr>
          <p:spPr>
            <a:xfrm>
              <a:off x="4889417" y="4833313"/>
              <a:ext cx="215906" cy="217298"/>
            </a:xfrm>
            <a:prstGeom prst="rect">
              <a:avLst/>
            </a:prstGeom>
            <a:solidFill>
              <a:srgbClr val="0058AB">
                <a:alpha val="100000"/>
              </a:srgbClr>
            </a:solidFill>
          </p:spPr>
          <p:txBody>
            <a:bodyPr/>
            <a:lstStyle/>
            <a:p/>
          </p:txBody>
        </p:sp>
        <p:sp>
          <p:nvSpPr>
            <p:cNvPr id="55" name="rc55"/>
            <p:cNvSpPr/>
            <p:nvPr/>
          </p:nvSpPr>
          <p:spPr>
            <a:xfrm>
              <a:off x="5129313" y="4617471"/>
              <a:ext cx="215906" cy="433140"/>
            </a:xfrm>
            <a:prstGeom prst="rect">
              <a:avLst/>
            </a:prstGeom>
            <a:solidFill>
              <a:srgbClr val="0058AB">
                <a:alpha val="100000"/>
              </a:srgbClr>
            </a:solidFill>
          </p:spPr>
          <p:txBody>
            <a:bodyPr/>
            <a:lstStyle/>
            <a:p/>
          </p:txBody>
        </p:sp>
        <p:sp>
          <p:nvSpPr>
            <p:cNvPr id="56" name="rc56"/>
            <p:cNvSpPr/>
            <p:nvPr/>
          </p:nvSpPr>
          <p:spPr>
            <a:xfrm>
              <a:off x="5369210" y="4834145"/>
              <a:ext cx="215906" cy="216466"/>
            </a:xfrm>
            <a:prstGeom prst="rect">
              <a:avLst/>
            </a:prstGeom>
            <a:solidFill>
              <a:srgbClr val="0058AB">
                <a:alpha val="100000"/>
              </a:srgbClr>
            </a:solidFill>
          </p:spPr>
          <p:txBody>
            <a:bodyPr/>
            <a:lstStyle/>
            <a:p/>
          </p:txBody>
        </p:sp>
        <p:sp>
          <p:nvSpPr>
            <p:cNvPr id="57" name="rc57"/>
            <p:cNvSpPr/>
            <p:nvPr/>
          </p:nvSpPr>
          <p:spPr>
            <a:xfrm>
              <a:off x="5609106" y="4616431"/>
              <a:ext cx="215906" cy="434180"/>
            </a:xfrm>
            <a:prstGeom prst="rect">
              <a:avLst/>
            </a:prstGeom>
            <a:solidFill>
              <a:srgbClr val="0058AB">
                <a:alpha val="100000"/>
              </a:srgbClr>
            </a:solidFill>
          </p:spPr>
          <p:txBody>
            <a:bodyPr/>
            <a:lstStyle/>
            <a:p/>
          </p:txBody>
        </p:sp>
        <p:sp>
          <p:nvSpPr>
            <p:cNvPr id="58" name="rc58"/>
            <p:cNvSpPr/>
            <p:nvPr/>
          </p:nvSpPr>
          <p:spPr>
            <a:xfrm>
              <a:off x="5849003" y="4191608"/>
              <a:ext cx="215906" cy="859003"/>
            </a:xfrm>
            <a:prstGeom prst="rect">
              <a:avLst/>
            </a:prstGeom>
            <a:solidFill>
              <a:srgbClr val="0058AB">
                <a:alpha val="100000"/>
              </a:srgbClr>
            </a:solidFill>
          </p:spPr>
          <p:txBody>
            <a:bodyPr/>
            <a:lstStyle/>
            <a:p/>
          </p:txBody>
        </p:sp>
        <p:sp>
          <p:nvSpPr>
            <p:cNvPr id="59" name="rc59"/>
            <p:cNvSpPr/>
            <p:nvPr/>
          </p:nvSpPr>
          <p:spPr>
            <a:xfrm>
              <a:off x="6088899" y="2085481"/>
              <a:ext cx="215906" cy="2965130"/>
            </a:xfrm>
            <a:prstGeom prst="rect">
              <a:avLst/>
            </a:prstGeom>
            <a:solidFill>
              <a:srgbClr val="0058AB">
                <a:alpha val="100000"/>
              </a:srgbClr>
            </a:solidFill>
          </p:spPr>
          <p:txBody>
            <a:bodyPr/>
            <a:lstStyle/>
            <a:p/>
          </p:txBody>
        </p:sp>
        <p:sp>
          <p:nvSpPr>
            <p:cNvPr id="60" name="rc60"/>
            <p:cNvSpPr/>
            <p:nvPr/>
          </p:nvSpPr>
          <p:spPr>
            <a:xfrm>
              <a:off x="6328796" y="4840903"/>
              <a:ext cx="215906" cy="209708"/>
            </a:xfrm>
            <a:prstGeom prst="rect">
              <a:avLst/>
            </a:prstGeom>
            <a:solidFill>
              <a:srgbClr val="0058AB">
                <a:alpha val="100000"/>
              </a:srgbClr>
            </a:solidFill>
          </p:spPr>
          <p:txBody>
            <a:bodyPr/>
            <a:lstStyle/>
            <a:p/>
          </p:txBody>
        </p:sp>
        <p:sp>
          <p:nvSpPr>
            <p:cNvPr id="61" name="rc61"/>
            <p:cNvSpPr/>
            <p:nvPr/>
          </p:nvSpPr>
          <p:spPr>
            <a:xfrm>
              <a:off x="6568692" y="4634106"/>
              <a:ext cx="215906" cy="416505"/>
            </a:xfrm>
            <a:prstGeom prst="rect">
              <a:avLst/>
            </a:prstGeom>
            <a:solidFill>
              <a:srgbClr val="0058AB">
                <a:alpha val="100000"/>
              </a:srgbClr>
            </a:solidFill>
          </p:spPr>
          <p:txBody>
            <a:bodyPr/>
            <a:lstStyle/>
            <a:p/>
          </p:txBody>
        </p:sp>
        <p:sp>
          <p:nvSpPr>
            <p:cNvPr id="62" name="rc62"/>
            <p:cNvSpPr/>
            <p:nvPr/>
          </p:nvSpPr>
          <p:spPr>
            <a:xfrm>
              <a:off x="6808589" y="4637745"/>
              <a:ext cx="215906" cy="412866"/>
            </a:xfrm>
            <a:prstGeom prst="rect">
              <a:avLst/>
            </a:prstGeom>
            <a:solidFill>
              <a:srgbClr val="0058AB">
                <a:alpha val="100000"/>
              </a:srgbClr>
            </a:solidFill>
          </p:spPr>
          <p:txBody>
            <a:bodyPr/>
            <a:lstStyle/>
            <a:p/>
          </p:txBody>
        </p:sp>
        <p:sp>
          <p:nvSpPr>
            <p:cNvPr id="63" name="rc63"/>
            <p:cNvSpPr/>
            <p:nvPr/>
          </p:nvSpPr>
          <p:spPr>
            <a:xfrm>
              <a:off x="7048485" y="4436666"/>
              <a:ext cx="215906" cy="613944"/>
            </a:xfrm>
            <a:prstGeom prst="rect">
              <a:avLst/>
            </a:prstGeom>
            <a:solidFill>
              <a:srgbClr val="0058AB">
                <a:alpha val="100000"/>
              </a:srgbClr>
            </a:solidFill>
          </p:spPr>
          <p:txBody>
            <a:bodyPr/>
            <a:lstStyle/>
            <a:p/>
          </p:txBody>
        </p:sp>
        <p:sp>
          <p:nvSpPr>
            <p:cNvPr id="64" name="rc64"/>
            <p:cNvSpPr/>
            <p:nvPr/>
          </p:nvSpPr>
          <p:spPr>
            <a:xfrm>
              <a:off x="7288381" y="4443528"/>
              <a:ext cx="215906" cy="607082"/>
            </a:xfrm>
            <a:prstGeom prst="rect">
              <a:avLst/>
            </a:prstGeom>
            <a:solidFill>
              <a:srgbClr val="0058AB">
                <a:alpha val="100000"/>
              </a:srgbClr>
            </a:solidFill>
          </p:spPr>
          <p:txBody>
            <a:bodyPr/>
            <a:lstStyle/>
            <a:p/>
          </p:txBody>
        </p:sp>
        <p:sp>
          <p:nvSpPr>
            <p:cNvPr id="65" name="rc65"/>
            <p:cNvSpPr/>
            <p:nvPr/>
          </p:nvSpPr>
          <p:spPr>
            <a:xfrm>
              <a:off x="8487864" y="4621110"/>
              <a:ext cx="215906" cy="429501"/>
            </a:xfrm>
            <a:prstGeom prst="rect">
              <a:avLst/>
            </a:prstGeom>
            <a:solidFill>
              <a:srgbClr val="69DBFF">
                <a:alpha val="100000"/>
              </a:srgbClr>
            </a:solidFill>
          </p:spPr>
          <p:txBody>
            <a:bodyPr/>
            <a:lstStyle/>
            <a:p/>
          </p:txBody>
        </p:sp>
        <p:sp>
          <p:nvSpPr>
            <p:cNvPr id="66" name="pl66"/>
            <p:cNvSpPr/>
            <p:nvPr/>
          </p:nvSpPr>
          <p:spPr>
            <a:xfrm>
              <a:off x="6196853" y="4191608"/>
              <a:ext cx="2398964" cy="429501"/>
            </a:xfrm>
            <a:custGeom>
              <a:avLst/>
              <a:pathLst>
                <a:path w="2398964" h="429501">
                  <a:moveTo>
                    <a:pt x="0" y="0"/>
                  </a:moveTo>
                  <a:lnTo>
                    <a:pt x="239896" y="42950"/>
                  </a:lnTo>
                  <a:lnTo>
                    <a:pt x="479792" y="85900"/>
                  </a:lnTo>
                  <a:lnTo>
                    <a:pt x="719689" y="128850"/>
                  </a:lnTo>
                  <a:lnTo>
                    <a:pt x="959585" y="171800"/>
                  </a:lnTo>
                  <a:lnTo>
                    <a:pt x="1199482" y="214750"/>
                  </a:lnTo>
                  <a:lnTo>
                    <a:pt x="1439378" y="257700"/>
                  </a:lnTo>
                  <a:lnTo>
                    <a:pt x="1679275" y="300651"/>
                  </a:lnTo>
                  <a:lnTo>
                    <a:pt x="1919171" y="343601"/>
                  </a:lnTo>
                  <a:lnTo>
                    <a:pt x="2159067" y="386551"/>
                  </a:lnTo>
                  <a:lnTo>
                    <a:pt x="2398964" y="429501"/>
                  </a:lnTo>
                </a:path>
              </a:pathLst>
            </a:custGeom>
            <a:ln w="13550" cap="flat">
              <a:solidFill>
                <a:srgbClr val="000000">
                  <a:alpha val="100000"/>
                </a:srgbClr>
              </a:solidFill>
              <a:prstDash val="solid"/>
              <a:round/>
            </a:ln>
          </p:spPr>
          <p:txBody>
            <a:bodyPr/>
            <a:lstStyle/>
            <a:p/>
          </p:txBody>
        </p:sp>
        <p:sp>
          <p:nvSpPr>
            <p:cNvPr id="67" name="pt67"/>
            <p:cNvSpPr/>
            <p:nvPr/>
          </p:nvSpPr>
          <p:spPr>
            <a:xfrm>
              <a:off x="6172027" y="41667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4209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42526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295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338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3815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4244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467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510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5533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5962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534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9137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87407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549413" y="1330710"/>
              <a:ext cx="68959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Dominican Republic</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 below the annual IA2030 goal, bringing the 2030 goal within reach if progress is sustained.</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Dominican Republic</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2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0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288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7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6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46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2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87492"/>
              <a:ext cx="239888" cy="1220529"/>
            </a:xfrm>
            <a:prstGeom prst="rect">
              <a:avLst/>
            </a:prstGeom>
            <a:solidFill>
              <a:srgbClr val="80BD41">
                <a:alpha val="100000"/>
              </a:srgbClr>
            </a:solidFill>
          </p:spPr>
          <p:txBody>
            <a:bodyPr/>
            <a:lstStyle/>
            <a:p/>
          </p:txBody>
        </p:sp>
        <p:sp>
          <p:nvSpPr>
            <p:cNvPr id="25" name="rc25"/>
            <p:cNvSpPr/>
            <p:nvPr/>
          </p:nvSpPr>
          <p:spPr>
            <a:xfrm>
              <a:off x="1296273" y="2966778"/>
              <a:ext cx="239888" cy="120713"/>
            </a:xfrm>
            <a:prstGeom prst="rect">
              <a:avLst/>
            </a:prstGeom>
            <a:solidFill>
              <a:srgbClr val="1CABE2">
                <a:alpha val="100000"/>
              </a:srgbClr>
            </a:solidFill>
          </p:spPr>
          <p:txBody>
            <a:bodyPr/>
            <a:lstStyle/>
            <a:p/>
          </p:txBody>
        </p:sp>
        <p:sp>
          <p:nvSpPr>
            <p:cNvPr id="26" name="rc26"/>
            <p:cNvSpPr/>
            <p:nvPr/>
          </p:nvSpPr>
          <p:spPr>
            <a:xfrm>
              <a:off x="1562816" y="3037274"/>
              <a:ext cx="239888" cy="1270747"/>
            </a:xfrm>
            <a:prstGeom prst="rect">
              <a:avLst/>
            </a:prstGeom>
            <a:solidFill>
              <a:srgbClr val="80BD41">
                <a:alpha val="100000"/>
              </a:srgbClr>
            </a:solidFill>
          </p:spPr>
          <p:txBody>
            <a:bodyPr/>
            <a:lstStyle/>
            <a:p/>
          </p:txBody>
        </p:sp>
        <p:sp>
          <p:nvSpPr>
            <p:cNvPr id="27" name="rc27"/>
            <p:cNvSpPr/>
            <p:nvPr/>
          </p:nvSpPr>
          <p:spPr>
            <a:xfrm>
              <a:off x="1562816" y="2970379"/>
              <a:ext cx="239888" cy="66894"/>
            </a:xfrm>
            <a:prstGeom prst="rect">
              <a:avLst/>
            </a:prstGeom>
            <a:solidFill>
              <a:srgbClr val="1CABE2">
                <a:alpha val="100000"/>
              </a:srgbClr>
            </a:solidFill>
          </p:spPr>
          <p:txBody>
            <a:bodyPr/>
            <a:lstStyle/>
            <a:p/>
          </p:txBody>
        </p:sp>
        <p:sp>
          <p:nvSpPr>
            <p:cNvPr id="28" name="rc28"/>
            <p:cNvSpPr/>
            <p:nvPr/>
          </p:nvSpPr>
          <p:spPr>
            <a:xfrm>
              <a:off x="1829360" y="3091156"/>
              <a:ext cx="239888" cy="1216865"/>
            </a:xfrm>
            <a:prstGeom prst="rect">
              <a:avLst/>
            </a:prstGeom>
            <a:solidFill>
              <a:srgbClr val="80BD41">
                <a:alpha val="100000"/>
              </a:srgbClr>
            </a:solidFill>
          </p:spPr>
          <p:txBody>
            <a:bodyPr/>
            <a:lstStyle/>
            <a:p/>
          </p:txBody>
        </p:sp>
        <p:sp>
          <p:nvSpPr>
            <p:cNvPr id="29" name="rc29"/>
            <p:cNvSpPr/>
            <p:nvPr/>
          </p:nvSpPr>
          <p:spPr>
            <a:xfrm>
              <a:off x="1829360" y="2985350"/>
              <a:ext cx="239888" cy="105806"/>
            </a:xfrm>
            <a:prstGeom prst="rect">
              <a:avLst/>
            </a:prstGeom>
            <a:solidFill>
              <a:srgbClr val="1CABE2">
                <a:alpha val="100000"/>
              </a:srgbClr>
            </a:solidFill>
          </p:spPr>
          <p:txBody>
            <a:bodyPr/>
            <a:lstStyle/>
            <a:p/>
          </p:txBody>
        </p:sp>
        <p:sp>
          <p:nvSpPr>
            <p:cNvPr id="30" name="rc30"/>
            <p:cNvSpPr/>
            <p:nvPr/>
          </p:nvSpPr>
          <p:spPr>
            <a:xfrm>
              <a:off x="2095903" y="3157040"/>
              <a:ext cx="239888" cy="1150981"/>
            </a:xfrm>
            <a:prstGeom prst="rect">
              <a:avLst/>
            </a:prstGeom>
            <a:solidFill>
              <a:srgbClr val="80BD41">
                <a:alpha val="100000"/>
              </a:srgbClr>
            </a:solidFill>
          </p:spPr>
          <p:txBody>
            <a:bodyPr/>
            <a:lstStyle/>
            <a:p/>
          </p:txBody>
        </p:sp>
        <p:sp>
          <p:nvSpPr>
            <p:cNvPr id="31" name="rc31"/>
            <p:cNvSpPr/>
            <p:nvPr/>
          </p:nvSpPr>
          <p:spPr>
            <a:xfrm>
              <a:off x="2095903" y="3000068"/>
              <a:ext cx="239888" cy="156972"/>
            </a:xfrm>
            <a:prstGeom prst="rect">
              <a:avLst/>
            </a:prstGeom>
            <a:solidFill>
              <a:srgbClr val="1CABE2">
                <a:alpha val="100000"/>
              </a:srgbClr>
            </a:solidFill>
          </p:spPr>
          <p:txBody>
            <a:bodyPr/>
            <a:lstStyle/>
            <a:p/>
          </p:txBody>
        </p:sp>
        <p:sp>
          <p:nvSpPr>
            <p:cNvPr id="32" name="rc32"/>
            <p:cNvSpPr/>
            <p:nvPr/>
          </p:nvSpPr>
          <p:spPr>
            <a:xfrm>
              <a:off x="2362446" y="3182939"/>
              <a:ext cx="239888" cy="1125082"/>
            </a:xfrm>
            <a:prstGeom prst="rect">
              <a:avLst/>
            </a:prstGeom>
            <a:solidFill>
              <a:srgbClr val="80BD41">
                <a:alpha val="100000"/>
              </a:srgbClr>
            </a:solidFill>
          </p:spPr>
          <p:txBody>
            <a:bodyPr/>
            <a:lstStyle/>
            <a:p/>
          </p:txBody>
        </p:sp>
        <p:sp>
          <p:nvSpPr>
            <p:cNvPr id="33" name="rc33"/>
            <p:cNvSpPr/>
            <p:nvPr/>
          </p:nvSpPr>
          <p:spPr>
            <a:xfrm>
              <a:off x="2362446" y="3014849"/>
              <a:ext cx="239888" cy="168089"/>
            </a:xfrm>
            <a:prstGeom prst="rect">
              <a:avLst/>
            </a:prstGeom>
            <a:solidFill>
              <a:srgbClr val="1CABE2">
                <a:alpha val="100000"/>
              </a:srgbClr>
            </a:solidFill>
          </p:spPr>
          <p:txBody>
            <a:bodyPr/>
            <a:lstStyle/>
            <a:p/>
          </p:txBody>
        </p:sp>
        <p:sp>
          <p:nvSpPr>
            <p:cNvPr id="34" name="rc34"/>
            <p:cNvSpPr/>
            <p:nvPr/>
          </p:nvSpPr>
          <p:spPr>
            <a:xfrm>
              <a:off x="2628989" y="3134679"/>
              <a:ext cx="239888" cy="1173342"/>
            </a:xfrm>
            <a:prstGeom prst="rect">
              <a:avLst/>
            </a:prstGeom>
            <a:solidFill>
              <a:srgbClr val="80BD41">
                <a:alpha val="100000"/>
              </a:srgbClr>
            </a:solidFill>
          </p:spPr>
          <p:txBody>
            <a:bodyPr/>
            <a:lstStyle/>
            <a:p/>
          </p:txBody>
        </p:sp>
        <p:sp>
          <p:nvSpPr>
            <p:cNvPr id="35" name="rc35"/>
            <p:cNvSpPr/>
            <p:nvPr/>
          </p:nvSpPr>
          <p:spPr>
            <a:xfrm>
              <a:off x="2628989" y="3032662"/>
              <a:ext cx="239888" cy="102016"/>
            </a:xfrm>
            <a:prstGeom prst="rect">
              <a:avLst/>
            </a:prstGeom>
            <a:solidFill>
              <a:srgbClr val="1CABE2">
                <a:alpha val="100000"/>
              </a:srgbClr>
            </a:solidFill>
          </p:spPr>
          <p:txBody>
            <a:bodyPr/>
            <a:lstStyle/>
            <a:p/>
          </p:txBody>
        </p:sp>
        <p:sp>
          <p:nvSpPr>
            <p:cNvPr id="36" name="rc36"/>
            <p:cNvSpPr/>
            <p:nvPr/>
          </p:nvSpPr>
          <p:spPr>
            <a:xfrm>
              <a:off x="2895532" y="3138974"/>
              <a:ext cx="239888" cy="1169047"/>
            </a:xfrm>
            <a:prstGeom prst="rect">
              <a:avLst/>
            </a:prstGeom>
            <a:solidFill>
              <a:srgbClr val="80BD41">
                <a:alpha val="100000"/>
              </a:srgbClr>
            </a:solidFill>
          </p:spPr>
          <p:txBody>
            <a:bodyPr/>
            <a:lstStyle/>
            <a:p/>
          </p:txBody>
        </p:sp>
        <p:sp>
          <p:nvSpPr>
            <p:cNvPr id="37" name="rc37"/>
            <p:cNvSpPr/>
            <p:nvPr/>
          </p:nvSpPr>
          <p:spPr>
            <a:xfrm>
              <a:off x="2895532" y="3050981"/>
              <a:ext cx="239888" cy="87992"/>
            </a:xfrm>
            <a:prstGeom prst="rect">
              <a:avLst/>
            </a:prstGeom>
            <a:solidFill>
              <a:srgbClr val="1CABE2">
                <a:alpha val="100000"/>
              </a:srgbClr>
            </a:solidFill>
          </p:spPr>
          <p:txBody>
            <a:bodyPr/>
            <a:lstStyle/>
            <a:p/>
          </p:txBody>
        </p:sp>
        <p:sp>
          <p:nvSpPr>
            <p:cNvPr id="38" name="rc38"/>
            <p:cNvSpPr/>
            <p:nvPr/>
          </p:nvSpPr>
          <p:spPr>
            <a:xfrm>
              <a:off x="3162075" y="3202394"/>
              <a:ext cx="239888" cy="1105626"/>
            </a:xfrm>
            <a:prstGeom prst="rect">
              <a:avLst/>
            </a:prstGeom>
            <a:solidFill>
              <a:srgbClr val="80BD41">
                <a:alpha val="100000"/>
              </a:srgbClr>
            </a:solidFill>
          </p:spPr>
          <p:txBody>
            <a:bodyPr/>
            <a:lstStyle/>
            <a:p/>
          </p:txBody>
        </p:sp>
        <p:sp>
          <p:nvSpPr>
            <p:cNvPr id="39" name="rc39"/>
            <p:cNvSpPr/>
            <p:nvPr/>
          </p:nvSpPr>
          <p:spPr>
            <a:xfrm>
              <a:off x="3162075" y="3037211"/>
              <a:ext cx="239888" cy="165183"/>
            </a:xfrm>
            <a:prstGeom prst="rect">
              <a:avLst/>
            </a:prstGeom>
            <a:solidFill>
              <a:srgbClr val="1CABE2">
                <a:alpha val="100000"/>
              </a:srgbClr>
            </a:solidFill>
          </p:spPr>
          <p:txBody>
            <a:bodyPr/>
            <a:lstStyle/>
            <a:p/>
          </p:txBody>
        </p:sp>
        <p:sp>
          <p:nvSpPr>
            <p:cNvPr id="40" name="rc40"/>
            <p:cNvSpPr/>
            <p:nvPr/>
          </p:nvSpPr>
          <p:spPr>
            <a:xfrm>
              <a:off x="3428618" y="3186855"/>
              <a:ext cx="239888" cy="1121165"/>
            </a:xfrm>
            <a:prstGeom prst="rect">
              <a:avLst/>
            </a:prstGeom>
            <a:solidFill>
              <a:srgbClr val="80BD41">
                <a:alpha val="100000"/>
              </a:srgbClr>
            </a:solidFill>
          </p:spPr>
          <p:txBody>
            <a:bodyPr/>
            <a:lstStyle/>
            <a:p/>
          </p:txBody>
        </p:sp>
        <p:sp>
          <p:nvSpPr>
            <p:cNvPr id="41" name="rc41"/>
            <p:cNvSpPr/>
            <p:nvPr/>
          </p:nvSpPr>
          <p:spPr>
            <a:xfrm>
              <a:off x="3428618" y="3004363"/>
              <a:ext cx="239888" cy="182491"/>
            </a:xfrm>
            <a:prstGeom prst="rect">
              <a:avLst/>
            </a:prstGeom>
            <a:solidFill>
              <a:srgbClr val="1CABE2">
                <a:alpha val="100000"/>
              </a:srgbClr>
            </a:solidFill>
          </p:spPr>
          <p:txBody>
            <a:bodyPr/>
            <a:lstStyle/>
            <a:p/>
          </p:txBody>
        </p:sp>
        <p:sp>
          <p:nvSpPr>
            <p:cNvPr id="42" name="rc42"/>
            <p:cNvSpPr/>
            <p:nvPr/>
          </p:nvSpPr>
          <p:spPr>
            <a:xfrm>
              <a:off x="3695161" y="3174285"/>
              <a:ext cx="239888" cy="1133736"/>
            </a:xfrm>
            <a:prstGeom prst="rect">
              <a:avLst/>
            </a:prstGeom>
            <a:solidFill>
              <a:srgbClr val="80BD41">
                <a:alpha val="100000"/>
              </a:srgbClr>
            </a:solidFill>
          </p:spPr>
          <p:txBody>
            <a:bodyPr/>
            <a:lstStyle/>
            <a:p/>
          </p:txBody>
        </p:sp>
        <p:sp>
          <p:nvSpPr>
            <p:cNvPr id="43" name="rc43"/>
            <p:cNvSpPr/>
            <p:nvPr/>
          </p:nvSpPr>
          <p:spPr>
            <a:xfrm>
              <a:off x="3695161" y="2974232"/>
              <a:ext cx="239888" cy="200052"/>
            </a:xfrm>
            <a:prstGeom prst="rect">
              <a:avLst/>
            </a:prstGeom>
            <a:solidFill>
              <a:srgbClr val="1CABE2">
                <a:alpha val="100000"/>
              </a:srgbClr>
            </a:solidFill>
          </p:spPr>
          <p:txBody>
            <a:bodyPr/>
            <a:lstStyle/>
            <a:p/>
          </p:txBody>
        </p:sp>
        <p:sp>
          <p:nvSpPr>
            <p:cNvPr id="44" name="rc44"/>
            <p:cNvSpPr/>
            <p:nvPr/>
          </p:nvSpPr>
          <p:spPr>
            <a:xfrm>
              <a:off x="3961705" y="3021166"/>
              <a:ext cx="239888" cy="1286855"/>
            </a:xfrm>
            <a:prstGeom prst="rect">
              <a:avLst/>
            </a:prstGeom>
            <a:solidFill>
              <a:srgbClr val="80BD41">
                <a:alpha val="100000"/>
              </a:srgbClr>
            </a:solidFill>
          </p:spPr>
          <p:txBody>
            <a:bodyPr/>
            <a:lstStyle/>
            <a:p/>
          </p:txBody>
        </p:sp>
        <p:sp>
          <p:nvSpPr>
            <p:cNvPr id="45" name="rc45"/>
            <p:cNvSpPr/>
            <p:nvPr/>
          </p:nvSpPr>
          <p:spPr>
            <a:xfrm>
              <a:off x="3961705" y="2967536"/>
              <a:ext cx="239888" cy="53629"/>
            </a:xfrm>
            <a:prstGeom prst="rect">
              <a:avLst/>
            </a:prstGeom>
            <a:solidFill>
              <a:srgbClr val="1CABE2">
                <a:alpha val="100000"/>
              </a:srgbClr>
            </a:solidFill>
          </p:spPr>
          <p:txBody>
            <a:bodyPr/>
            <a:lstStyle/>
            <a:p/>
          </p:txBody>
        </p:sp>
        <p:sp>
          <p:nvSpPr>
            <p:cNvPr id="46" name="rc46"/>
            <p:cNvSpPr/>
            <p:nvPr/>
          </p:nvSpPr>
          <p:spPr>
            <a:xfrm>
              <a:off x="4228248" y="3088819"/>
              <a:ext cx="239888" cy="1219202"/>
            </a:xfrm>
            <a:prstGeom prst="rect">
              <a:avLst/>
            </a:prstGeom>
            <a:solidFill>
              <a:srgbClr val="80BD41">
                <a:alpha val="100000"/>
              </a:srgbClr>
            </a:solidFill>
          </p:spPr>
          <p:txBody>
            <a:bodyPr/>
            <a:lstStyle/>
            <a:p/>
          </p:txBody>
        </p:sp>
        <p:sp>
          <p:nvSpPr>
            <p:cNvPr id="47" name="rc47"/>
            <p:cNvSpPr/>
            <p:nvPr/>
          </p:nvSpPr>
          <p:spPr>
            <a:xfrm>
              <a:off x="4228248" y="2968231"/>
              <a:ext cx="239888" cy="120587"/>
            </a:xfrm>
            <a:prstGeom prst="rect">
              <a:avLst/>
            </a:prstGeom>
            <a:solidFill>
              <a:srgbClr val="1CABE2">
                <a:alpha val="100000"/>
              </a:srgbClr>
            </a:solidFill>
          </p:spPr>
          <p:txBody>
            <a:bodyPr/>
            <a:lstStyle/>
            <a:p/>
          </p:txBody>
        </p:sp>
        <p:sp>
          <p:nvSpPr>
            <p:cNvPr id="48" name="rc48"/>
            <p:cNvSpPr/>
            <p:nvPr/>
          </p:nvSpPr>
          <p:spPr>
            <a:xfrm>
              <a:off x="4494791" y="3066331"/>
              <a:ext cx="239888" cy="1241690"/>
            </a:xfrm>
            <a:prstGeom prst="rect">
              <a:avLst/>
            </a:prstGeom>
            <a:solidFill>
              <a:srgbClr val="80BD41">
                <a:alpha val="100000"/>
              </a:srgbClr>
            </a:solidFill>
          </p:spPr>
          <p:txBody>
            <a:bodyPr/>
            <a:lstStyle/>
            <a:p/>
          </p:txBody>
        </p:sp>
        <p:sp>
          <p:nvSpPr>
            <p:cNvPr id="49" name="rc49"/>
            <p:cNvSpPr/>
            <p:nvPr/>
          </p:nvSpPr>
          <p:spPr>
            <a:xfrm>
              <a:off x="4494791" y="2972843"/>
              <a:ext cx="239888" cy="93488"/>
            </a:xfrm>
            <a:prstGeom prst="rect">
              <a:avLst/>
            </a:prstGeom>
            <a:solidFill>
              <a:srgbClr val="1CABE2">
                <a:alpha val="100000"/>
              </a:srgbClr>
            </a:solidFill>
          </p:spPr>
          <p:txBody>
            <a:bodyPr/>
            <a:lstStyle/>
            <a:p/>
          </p:txBody>
        </p:sp>
        <p:sp>
          <p:nvSpPr>
            <p:cNvPr id="50" name="rc50"/>
            <p:cNvSpPr/>
            <p:nvPr/>
          </p:nvSpPr>
          <p:spPr>
            <a:xfrm>
              <a:off x="4761334" y="3097725"/>
              <a:ext cx="239888" cy="1210295"/>
            </a:xfrm>
            <a:prstGeom prst="rect">
              <a:avLst/>
            </a:prstGeom>
            <a:solidFill>
              <a:srgbClr val="80BD41">
                <a:alpha val="100000"/>
              </a:srgbClr>
            </a:solidFill>
          </p:spPr>
          <p:txBody>
            <a:bodyPr/>
            <a:lstStyle/>
            <a:p/>
          </p:txBody>
        </p:sp>
        <p:sp>
          <p:nvSpPr>
            <p:cNvPr id="51" name="rc51"/>
            <p:cNvSpPr/>
            <p:nvPr/>
          </p:nvSpPr>
          <p:spPr>
            <a:xfrm>
              <a:off x="4761334" y="2978022"/>
              <a:ext cx="239888" cy="119703"/>
            </a:xfrm>
            <a:prstGeom prst="rect">
              <a:avLst/>
            </a:prstGeom>
            <a:solidFill>
              <a:srgbClr val="1CABE2">
                <a:alpha val="100000"/>
              </a:srgbClr>
            </a:solidFill>
          </p:spPr>
          <p:txBody>
            <a:bodyPr/>
            <a:lstStyle/>
            <a:p/>
          </p:txBody>
        </p:sp>
        <p:sp>
          <p:nvSpPr>
            <p:cNvPr id="52" name="rc52"/>
            <p:cNvSpPr/>
            <p:nvPr/>
          </p:nvSpPr>
          <p:spPr>
            <a:xfrm>
              <a:off x="5027877" y="3049591"/>
              <a:ext cx="239888" cy="1258429"/>
            </a:xfrm>
            <a:prstGeom prst="rect">
              <a:avLst/>
            </a:prstGeom>
            <a:solidFill>
              <a:srgbClr val="80BD41">
                <a:alpha val="100000"/>
              </a:srgbClr>
            </a:solidFill>
          </p:spPr>
          <p:txBody>
            <a:bodyPr/>
            <a:lstStyle/>
            <a:p/>
          </p:txBody>
        </p:sp>
        <p:sp>
          <p:nvSpPr>
            <p:cNvPr id="53" name="rc53"/>
            <p:cNvSpPr/>
            <p:nvPr/>
          </p:nvSpPr>
          <p:spPr>
            <a:xfrm>
              <a:off x="5027877" y="2983392"/>
              <a:ext cx="239888" cy="66199"/>
            </a:xfrm>
            <a:prstGeom prst="rect">
              <a:avLst/>
            </a:prstGeom>
            <a:solidFill>
              <a:srgbClr val="1CABE2">
                <a:alpha val="100000"/>
              </a:srgbClr>
            </a:solidFill>
          </p:spPr>
          <p:txBody>
            <a:bodyPr/>
            <a:lstStyle/>
            <a:p/>
          </p:txBody>
        </p:sp>
        <p:sp>
          <p:nvSpPr>
            <p:cNvPr id="54" name="rc54"/>
            <p:cNvSpPr/>
            <p:nvPr/>
          </p:nvSpPr>
          <p:spPr>
            <a:xfrm>
              <a:off x="5294420" y="3000889"/>
              <a:ext cx="239888" cy="1307132"/>
            </a:xfrm>
            <a:prstGeom prst="rect">
              <a:avLst/>
            </a:prstGeom>
            <a:solidFill>
              <a:srgbClr val="80BD41">
                <a:alpha val="100000"/>
              </a:srgbClr>
            </a:solidFill>
          </p:spPr>
          <p:txBody>
            <a:bodyPr/>
            <a:lstStyle/>
            <a:p/>
          </p:txBody>
        </p:sp>
        <p:sp>
          <p:nvSpPr>
            <p:cNvPr id="55" name="rc55"/>
            <p:cNvSpPr/>
            <p:nvPr/>
          </p:nvSpPr>
          <p:spPr>
            <a:xfrm>
              <a:off x="5294420" y="2987687"/>
              <a:ext cx="239888" cy="13202"/>
            </a:xfrm>
            <a:prstGeom prst="rect">
              <a:avLst/>
            </a:prstGeom>
            <a:solidFill>
              <a:srgbClr val="1CABE2">
                <a:alpha val="100000"/>
              </a:srgbClr>
            </a:solidFill>
          </p:spPr>
          <p:txBody>
            <a:bodyPr/>
            <a:lstStyle/>
            <a:p/>
          </p:txBody>
        </p:sp>
        <p:sp>
          <p:nvSpPr>
            <p:cNvPr id="56" name="rc56"/>
            <p:cNvSpPr/>
            <p:nvPr/>
          </p:nvSpPr>
          <p:spPr>
            <a:xfrm>
              <a:off x="5560963" y="3018639"/>
              <a:ext cx="239888" cy="1289381"/>
            </a:xfrm>
            <a:prstGeom prst="rect">
              <a:avLst/>
            </a:prstGeom>
            <a:solidFill>
              <a:srgbClr val="80BD41">
                <a:alpha val="100000"/>
              </a:srgbClr>
            </a:solidFill>
          </p:spPr>
          <p:txBody>
            <a:bodyPr/>
            <a:lstStyle/>
            <a:p/>
          </p:txBody>
        </p:sp>
        <p:sp>
          <p:nvSpPr>
            <p:cNvPr id="57" name="rc57"/>
            <p:cNvSpPr/>
            <p:nvPr/>
          </p:nvSpPr>
          <p:spPr>
            <a:xfrm>
              <a:off x="5560963" y="2992298"/>
              <a:ext cx="239888" cy="26340"/>
            </a:xfrm>
            <a:prstGeom prst="rect">
              <a:avLst/>
            </a:prstGeom>
            <a:solidFill>
              <a:srgbClr val="1CABE2">
                <a:alpha val="100000"/>
              </a:srgbClr>
            </a:solidFill>
          </p:spPr>
          <p:txBody>
            <a:bodyPr/>
            <a:lstStyle/>
            <a:p/>
          </p:txBody>
        </p:sp>
        <p:sp>
          <p:nvSpPr>
            <p:cNvPr id="58" name="rc58"/>
            <p:cNvSpPr/>
            <p:nvPr/>
          </p:nvSpPr>
          <p:spPr>
            <a:xfrm>
              <a:off x="5827506" y="3006069"/>
              <a:ext cx="239888" cy="1301952"/>
            </a:xfrm>
            <a:prstGeom prst="rect">
              <a:avLst/>
            </a:prstGeom>
            <a:solidFill>
              <a:srgbClr val="80BD41">
                <a:alpha val="100000"/>
              </a:srgbClr>
            </a:solidFill>
          </p:spPr>
          <p:txBody>
            <a:bodyPr/>
            <a:lstStyle/>
            <a:p/>
          </p:txBody>
        </p:sp>
        <p:sp>
          <p:nvSpPr>
            <p:cNvPr id="59" name="rc59"/>
            <p:cNvSpPr/>
            <p:nvPr/>
          </p:nvSpPr>
          <p:spPr>
            <a:xfrm>
              <a:off x="5827506" y="2992930"/>
              <a:ext cx="239888" cy="13138"/>
            </a:xfrm>
            <a:prstGeom prst="rect">
              <a:avLst/>
            </a:prstGeom>
            <a:solidFill>
              <a:srgbClr val="1CABE2">
                <a:alpha val="100000"/>
              </a:srgbClr>
            </a:solidFill>
          </p:spPr>
          <p:txBody>
            <a:bodyPr/>
            <a:lstStyle/>
            <a:p/>
          </p:txBody>
        </p:sp>
        <p:sp>
          <p:nvSpPr>
            <p:cNvPr id="60" name="rc60"/>
            <p:cNvSpPr/>
            <p:nvPr/>
          </p:nvSpPr>
          <p:spPr>
            <a:xfrm>
              <a:off x="6094049" y="3015544"/>
              <a:ext cx="239888" cy="1292477"/>
            </a:xfrm>
            <a:prstGeom prst="rect">
              <a:avLst/>
            </a:prstGeom>
            <a:solidFill>
              <a:srgbClr val="80BD41">
                <a:alpha val="100000"/>
              </a:srgbClr>
            </a:solidFill>
          </p:spPr>
          <p:txBody>
            <a:bodyPr/>
            <a:lstStyle/>
            <a:p/>
          </p:txBody>
        </p:sp>
        <p:sp>
          <p:nvSpPr>
            <p:cNvPr id="61" name="rc61"/>
            <p:cNvSpPr/>
            <p:nvPr/>
          </p:nvSpPr>
          <p:spPr>
            <a:xfrm>
              <a:off x="6094049" y="2989140"/>
              <a:ext cx="239888" cy="26404"/>
            </a:xfrm>
            <a:prstGeom prst="rect">
              <a:avLst/>
            </a:prstGeom>
            <a:solidFill>
              <a:srgbClr val="1CABE2">
                <a:alpha val="100000"/>
              </a:srgbClr>
            </a:solidFill>
          </p:spPr>
          <p:txBody>
            <a:bodyPr/>
            <a:lstStyle/>
            <a:p/>
          </p:txBody>
        </p:sp>
        <p:sp>
          <p:nvSpPr>
            <p:cNvPr id="62" name="rc62"/>
            <p:cNvSpPr/>
            <p:nvPr/>
          </p:nvSpPr>
          <p:spPr>
            <a:xfrm>
              <a:off x="6360593" y="3055466"/>
              <a:ext cx="239888" cy="1252555"/>
            </a:xfrm>
            <a:prstGeom prst="rect">
              <a:avLst/>
            </a:prstGeom>
            <a:solidFill>
              <a:srgbClr val="80BD41">
                <a:alpha val="100000"/>
              </a:srgbClr>
            </a:solidFill>
          </p:spPr>
          <p:txBody>
            <a:bodyPr/>
            <a:lstStyle/>
            <a:p/>
          </p:txBody>
        </p:sp>
        <p:sp>
          <p:nvSpPr>
            <p:cNvPr id="63" name="rc63"/>
            <p:cNvSpPr/>
            <p:nvPr/>
          </p:nvSpPr>
          <p:spPr>
            <a:xfrm>
              <a:off x="6360593" y="3003289"/>
              <a:ext cx="239888" cy="52176"/>
            </a:xfrm>
            <a:prstGeom prst="rect">
              <a:avLst/>
            </a:prstGeom>
            <a:solidFill>
              <a:srgbClr val="1CABE2">
                <a:alpha val="100000"/>
              </a:srgbClr>
            </a:solidFill>
          </p:spPr>
          <p:txBody>
            <a:bodyPr/>
            <a:lstStyle/>
            <a:p/>
          </p:txBody>
        </p:sp>
        <p:sp>
          <p:nvSpPr>
            <p:cNvPr id="64" name="rc64"/>
            <p:cNvSpPr/>
            <p:nvPr/>
          </p:nvSpPr>
          <p:spPr>
            <a:xfrm>
              <a:off x="6627136" y="3201384"/>
              <a:ext cx="239888" cy="1106637"/>
            </a:xfrm>
            <a:prstGeom prst="rect">
              <a:avLst/>
            </a:prstGeom>
            <a:solidFill>
              <a:srgbClr val="80BD41">
                <a:alpha val="100000"/>
              </a:srgbClr>
            </a:solidFill>
          </p:spPr>
          <p:txBody>
            <a:bodyPr/>
            <a:lstStyle/>
            <a:p/>
          </p:txBody>
        </p:sp>
        <p:sp>
          <p:nvSpPr>
            <p:cNvPr id="65" name="rc65"/>
            <p:cNvSpPr/>
            <p:nvPr/>
          </p:nvSpPr>
          <p:spPr>
            <a:xfrm>
              <a:off x="6627136" y="3021229"/>
              <a:ext cx="239888" cy="180154"/>
            </a:xfrm>
            <a:prstGeom prst="rect">
              <a:avLst/>
            </a:prstGeom>
            <a:solidFill>
              <a:srgbClr val="1CABE2">
                <a:alpha val="100000"/>
              </a:srgbClr>
            </a:solidFill>
          </p:spPr>
          <p:txBody>
            <a:bodyPr/>
            <a:lstStyle/>
            <a:p/>
          </p:txBody>
        </p:sp>
        <p:sp>
          <p:nvSpPr>
            <p:cNvPr id="66" name="rc66"/>
            <p:cNvSpPr/>
            <p:nvPr/>
          </p:nvSpPr>
          <p:spPr>
            <a:xfrm>
              <a:off x="6893679" y="3046496"/>
              <a:ext cx="239888" cy="1261524"/>
            </a:xfrm>
            <a:prstGeom prst="rect">
              <a:avLst/>
            </a:prstGeom>
            <a:solidFill>
              <a:srgbClr val="80BD41">
                <a:alpha val="100000"/>
              </a:srgbClr>
            </a:solidFill>
          </p:spPr>
          <p:txBody>
            <a:bodyPr/>
            <a:lstStyle/>
            <a:p/>
          </p:txBody>
        </p:sp>
        <p:sp>
          <p:nvSpPr>
            <p:cNvPr id="67" name="rc67"/>
            <p:cNvSpPr/>
            <p:nvPr/>
          </p:nvSpPr>
          <p:spPr>
            <a:xfrm>
              <a:off x="6893679" y="3033736"/>
              <a:ext cx="239888" cy="12759"/>
            </a:xfrm>
            <a:prstGeom prst="rect">
              <a:avLst/>
            </a:prstGeom>
            <a:solidFill>
              <a:srgbClr val="1CABE2">
                <a:alpha val="100000"/>
              </a:srgbClr>
            </a:solidFill>
          </p:spPr>
          <p:txBody>
            <a:bodyPr/>
            <a:lstStyle/>
            <a:p/>
          </p:txBody>
        </p:sp>
        <p:sp>
          <p:nvSpPr>
            <p:cNvPr id="68" name="rc68"/>
            <p:cNvSpPr/>
            <p:nvPr/>
          </p:nvSpPr>
          <p:spPr>
            <a:xfrm>
              <a:off x="7160222" y="3068226"/>
              <a:ext cx="239888" cy="1239795"/>
            </a:xfrm>
            <a:prstGeom prst="rect">
              <a:avLst/>
            </a:prstGeom>
            <a:solidFill>
              <a:srgbClr val="80BD41">
                <a:alpha val="100000"/>
              </a:srgbClr>
            </a:solidFill>
          </p:spPr>
          <p:txBody>
            <a:bodyPr/>
            <a:lstStyle/>
            <a:p/>
          </p:txBody>
        </p:sp>
        <p:sp>
          <p:nvSpPr>
            <p:cNvPr id="69" name="rc69"/>
            <p:cNvSpPr/>
            <p:nvPr/>
          </p:nvSpPr>
          <p:spPr>
            <a:xfrm>
              <a:off x="7160222" y="3042896"/>
              <a:ext cx="239888" cy="25330"/>
            </a:xfrm>
            <a:prstGeom prst="rect">
              <a:avLst/>
            </a:prstGeom>
            <a:solidFill>
              <a:srgbClr val="1CABE2">
                <a:alpha val="100000"/>
              </a:srgbClr>
            </a:solidFill>
          </p:spPr>
          <p:txBody>
            <a:bodyPr/>
            <a:lstStyle/>
            <a:p/>
          </p:txBody>
        </p:sp>
        <p:sp>
          <p:nvSpPr>
            <p:cNvPr id="70" name="rc70"/>
            <p:cNvSpPr/>
            <p:nvPr/>
          </p:nvSpPr>
          <p:spPr>
            <a:xfrm>
              <a:off x="7426765" y="3078775"/>
              <a:ext cx="239888" cy="1229246"/>
            </a:xfrm>
            <a:prstGeom prst="rect">
              <a:avLst/>
            </a:prstGeom>
            <a:solidFill>
              <a:srgbClr val="80BD41">
                <a:alpha val="100000"/>
              </a:srgbClr>
            </a:solidFill>
          </p:spPr>
          <p:txBody>
            <a:bodyPr/>
            <a:lstStyle/>
            <a:p/>
          </p:txBody>
        </p:sp>
        <p:sp>
          <p:nvSpPr>
            <p:cNvPr id="71" name="rc71"/>
            <p:cNvSpPr/>
            <p:nvPr/>
          </p:nvSpPr>
          <p:spPr>
            <a:xfrm>
              <a:off x="7426765" y="3053697"/>
              <a:ext cx="239888" cy="25077"/>
            </a:xfrm>
            <a:prstGeom prst="rect">
              <a:avLst/>
            </a:prstGeom>
            <a:solidFill>
              <a:srgbClr val="1CABE2">
                <a:alpha val="100000"/>
              </a:srgbClr>
            </a:solidFill>
          </p:spPr>
          <p:txBody>
            <a:bodyPr/>
            <a:lstStyle/>
            <a:p/>
          </p:txBody>
        </p:sp>
        <p:sp>
          <p:nvSpPr>
            <p:cNvPr id="72" name="rc72"/>
            <p:cNvSpPr/>
            <p:nvPr/>
          </p:nvSpPr>
          <p:spPr>
            <a:xfrm>
              <a:off x="7693308" y="3101958"/>
              <a:ext cx="239888" cy="1206063"/>
            </a:xfrm>
            <a:prstGeom prst="rect">
              <a:avLst/>
            </a:prstGeom>
            <a:solidFill>
              <a:srgbClr val="80BD41">
                <a:alpha val="100000"/>
              </a:srgbClr>
            </a:solidFill>
          </p:spPr>
          <p:txBody>
            <a:bodyPr/>
            <a:lstStyle/>
            <a:p/>
          </p:txBody>
        </p:sp>
        <p:sp>
          <p:nvSpPr>
            <p:cNvPr id="73" name="rc73"/>
            <p:cNvSpPr/>
            <p:nvPr/>
          </p:nvSpPr>
          <p:spPr>
            <a:xfrm>
              <a:off x="7693308" y="3064689"/>
              <a:ext cx="239888" cy="37269"/>
            </a:xfrm>
            <a:prstGeom prst="rect">
              <a:avLst/>
            </a:prstGeom>
            <a:solidFill>
              <a:srgbClr val="1CABE2">
                <a:alpha val="100000"/>
              </a:srgbClr>
            </a:solidFill>
          </p:spPr>
          <p:txBody>
            <a:bodyPr/>
            <a:lstStyle/>
            <a:p/>
          </p:txBody>
        </p:sp>
        <p:sp>
          <p:nvSpPr>
            <p:cNvPr id="74" name="rc74"/>
            <p:cNvSpPr/>
            <p:nvPr/>
          </p:nvSpPr>
          <p:spPr>
            <a:xfrm>
              <a:off x="7959851" y="3115476"/>
              <a:ext cx="239888" cy="1192545"/>
            </a:xfrm>
            <a:prstGeom prst="rect">
              <a:avLst/>
            </a:prstGeom>
            <a:solidFill>
              <a:srgbClr val="80BD41">
                <a:alpha val="100000"/>
              </a:srgbClr>
            </a:solidFill>
          </p:spPr>
          <p:txBody>
            <a:bodyPr/>
            <a:lstStyle/>
            <a:p/>
          </p:txBody>
        </p:sp>
        <p:sp>
          <p:nvSpPr>
            <p:cNvPr id="75" name="rc75"/>
            <p:cNvSpPr/>
            <p:nvPr/>
          </p:nvSpPr>
          <p:spPr>
            <a:xfrm>
              <a:off x="7959851" y="3078585"/>
              <a:ext cx="239888" cy="36890"/>
            </a:xfrm>
            <a:prstGeom prst="rect">
              <a:avLst/>
            </a:prstGeom>
            <a:solidFill>
              <a:srgbClr val="1CABE2">
                <a:alpha val="100000"/>
              </a:srgbClr>
            </a:solidFill>
          </p:spPr>
          <p:txBody>
            <a:bodyPr/>
            <a:lstStyle/>
            <a:p/>
          </p:txBody>
        </p:sp>
        <p:sp>
          <p:nvSpPr>
            <p:cNvPr id="76" name="pl76"/>
            <p:cNvSpPr/>
            <p:nvPr/>
          </p:nvSpPr>
          <p:spPr>
            <a:xfrm>
              <a:off x="1416218" y="2095023"/>
              <a:ext cx="6663577" cy="312949"/>
            </a:xfrm>
            <a:custGeom>
              <a:avLst/>
              <a:pathLst>
                <a:path w="6663577" h="312949">
                  <a:moveTo>
                    <a:pt x="0" y="178828"/>
                  </a:moveTo>
                  <a:lnTo>
                    <a:pt x="266543" y="89414"/>
                  </a:lnTo>
                  <a:lnTo>
                    <a:pt x="533086" y="156474"/>
                  </a:lnTo>
                  <a:lnTo>
                    <a:pt x="799629" y="245888"/>
                  </a:lnTo>
                  <a:lnTo>
                    <a:pt x="1066172" y="268242"/>
                  </a:lnTo>
                  <a:lnTo>
                    <a:pt x="1332715" y="156474"/>
                  </a:lnTo>
                  <a:lnTo>
                    <a:pt x="1599258" y="134121"/>
                  </a:lnTo>
                  <a:lnTo>
                    <a:pt x="1865801" y="268242"/>
                  </a:lnTo>
                  <a:lnTo>
                    <a:pt x="2132344" y="290595"/>
                  </a:lnTo>
                  <a:lnTo>
                    <a:pt x="2398888" y="312949"/>
                  </a:lnTo>
                  <a:lnTo>
                    <a:pt x="2665431" y="67060"/>
                  </a:lnTo>
                  <a:lnTo>
                    <a:pt x="2931974" y="178828"/>
                  </a:lnTo>
                  <a:lnTo>
                    <a:pt x="3198517" y="134121"/>
                  </a:lnTo>
                  <a:lnTo>
                    <a:pt x="3465060" y="178828"/>
                  </a:lnTo>
                  <a:lnTo>
                    <a:pt x="3731603" y="89414"/>
                  </a:lnTo>
                  <a:lnTo>
                    <a:pt x="3998146" y="0"/>
                  </a:lnTo>
                  <a:lnTo>
                    <a:pt x="4264689" y="22353"/>
                  </a:lnTo>
                  <a:lnTo>
                    <a:pt x="4531233" y="0"/>
                  </a:lnTo>
                  <a:lnTo>
                    <a:pt x="4797776" y="22353"/>
                  </a:lnTo>
                  <a:lnTo>
                    <a:pt x="5064319" y="67060"/>
                  </a:lnTo>
                  <a:lnTo>
                    <a:pt x="5330862" y="290595"/>
                  </a:lnTo>
                  <a:lnTo>
                    <a:pt x="5597405" y="0"/>
                  </a:lnTo>
                  <a:lnTo>
                    <a:pt x="5863948" y="22353"/>
                  </a:lnTo>
                  <a:lnTo>
                    <a:pt x="6130491" y="22353"/>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298664" y="2830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9" name="tx89"/>
            <p:cNvSpPr/>
            <p:nvPr/>
          </p:nvSpPr>
          <p:spPr>
            <a:xfrm>
              <a:off x="2631380" y="2896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90" name="tx90"/>
            <p:cNvSpPr/>
            <p:nvPr/>
          </p:nvSpPr>
          <p:spPr>
            <a:xfrm>
              <a:off x="3964096" y="28327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91" name="tx91"/>
            <p:cNvSpPr/>
            <p:nvPr/>
          </p:nvSpPr>
          <p:spPr>
            <a:xfrm>
              <a:off x="5335988" y="28517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62984" y="2867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93" name="tx93"/>
            <p:cNvSpPr/>
            <p:nvPr/>
          </p:nvSpPr>
          <p:spPr>
            <a:xfrm>
              <a:off x="6629527" y="2885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4" name="tx94"/>
            <p:cNvSpPr/>
            <p:nvPr/>
          </p:nvSpPr>
          <p:spPr>
            <a:xfrm>
              <a:off x="6896070" y="28978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5" name="tx95"/>
            <p:cNvSpPr/>
            <p:nvPr/>
          </p:nvSpPr>
          <p:spPr>
            <a:xfrm>
              <a:off x="7162613" y="2906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6" name="tx96"/>
            <p:cNvSpPr/>
            <p:nvPr/>
          </p:nvSpPr>
          <p:spPr>
            <a:xfrm>
              <a:off x="7429156" y="29177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7" name="tx97"/>
            <p:cNvSpPr/>
            <p:nvPr/>
          </p:nvSpPr>
          <p:spPr>
            <a:xfrm>
              <a:off x="7695699" y="292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8" name="tx98"/>
            <p:cNvSpPr/>
            <p:nvPr/>
          </p:nvSpPr>
          <p:spPr>
            <a:xfrm>
              <a:off x="7962242" y="2942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194.6</a:t>
              </a:r>
            </a:p>
          </p:txBody>
        </p:sp>
        <p:sp>
          <p:nvSpPr>
            <p:cNvPr id="99" name="pl99"/>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626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193.2</a:t>
              </a:r>
            </a:p>
          </p:txBody>
        </p:sp>
        <p:sp>
          <p:nvSpPr>
            <p:cNvPr id="111" name="tx111"/>
            <p:cNvSpPr/>
            <p:nvPr/>
          </p:nvSpPr>
          <p:spPr>
            <a:xfrm>
              <a:off x="1324790" y="29920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2631380" y="36863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185.8</a:t>
              </a:r>
            </a:p>
          </p:txBody>
        </p:sp>
        <p:sp>
          <p:nvSpPr>
            <p:cNvPr id="113" name="tx113"/>
            <p:cNvSpPr/>
            <p:nvPr/>
          </p:nvSpPr>
          <p:spPr>
            <a:xfrm>
              <a:off x="2657505" y="3048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4" name="tx114"/>
            <p:cNvSpPr/>
            <p:nvPr/>
          </p:nvSpPr>
          <p:spPr>
            <a:xfrm>
              <a:off x="3964096" y="36295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203.7</a:t>
              </a:r>
            </a:p>
          </p:txBody>
        </p:sp>
        <p:sp>
          <p:nvSpPr>
            <p:cNvPr id="115" name="tx115"/>
            <p:cNvSpPr/>
            <p:nvPr/>
          </p:nvSpPr>
          <p:spPr>
            <a:xfrm>
              <a:off x="4016347" y="29593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6" name="tx116"/>
            <p:cNvSpPr/>
            <p:nvPr/>
          </p:nvSpPr>
          <p:spPr>
            <a:xfrm>
              <a:off x="5296811" y="36194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7" name="tx117"/>
            <p:cNvSpPr/>
            <p:nvPr/>
          </p:nvSpPr>
          <p:spPr>
            <a:xfrm>
              <a:off x="5349062" y="29603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8" name="tx118"/>
            <p:cNvSpPr/>
            <p:nvPr/>
          </p:nvSpPr>
          <p:spPr>
            <a:xfrm>
              <a:off x="6362984" y="3646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19" name="tx119"/>
            <p:cNvSpPr/>
            <p:nvPr/>
          </p:nvSpPr>
          <p:spPr>
            <a:xfrm>
              <a:off x="6415235" y="29942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0" name="tx120"/>
            <p:cNvSpPr/>
            <p:nvPr/>
          </p:nvSpPr>
          <p:spPr>
            <a:xfrm>
              <a:off x="6629527" y="3719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175.2</a:t>
              </a:r>
            </a:p>
          </p:txBody>
        </p:sp>
        <p:sp>
          <p:nvSpPr>
            <p:cNvPr id="121" name="tx121"/>
            <p:cNvSpPr/>
            <p:nvPr/>
          </p:nvSpPr>
          <p:spPr>
            <a:xfrm>
              <a:off x="6655652" y="3076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22" name="tx122"/>
            <p:cNvSpPr/>
            <p:nvPr/>
          </p:nvSpPr>
          <p:spPr>
            <a:xfrm>
              <a:off x="6896070" y="3642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199.7</a:t>
              </a:r>
            </a:p>
          </p:txBody>
        </p:sp>
        <p:sp>
          <p:nvSpPr>
            <p:cNvPr id="123" name="tx123"/>
            <p:cNvSpPr/>
            <p:nvPr/>
          </p:nvSpPr>
          <p:spPr>
            <a:xfrm>
              <a:off x="6987498" y="300621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7162613" y="36530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196.3</a:t>
              </a:r>
            </a:p>
          </p:txBody>
        </p:sp>
        <p:sp>
          <p:nvSpPr>
            <p:cNvPr id="125" name="tx125"/>
            <p:cNvSpPr/>
            <p:nvPr/>
          </p:nvSpPr>
          <p:spPr>
            <a:xfrm>
              <a:off x="7254041" y="302193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6" name="tx126"/>
            <p:cNvSpPr/>
            <p:nvPr/>
          </p:nvSpPr>
          <p:spPr>
            <a:xfrm>
              <a:off x="7429156" y="3658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194.6</a:t>
              </a:r>
            </a:p>
          </p:txBody>
        </p:sp>
        <p:sp>
          <p:nvSpPr>
            <p:cNvPr id="127" name="tx127"/>
            <p:cNvSpPr/>
            <p:nvPr/>
          </p:nvSpPr>
          <p:spPr>
            <a:xfrm>
              <a:off x="7520584" y="303261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8" name="tx128"/>
            <p:cNvSpPr/>
            <p:nvPr/>
          </p:nvSpPr>
          <p:spPr>
            <a:xfrm>
              <a:off x="7695699" y="36699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29" name="tx129"/>
            <p:cNvSpPr/>
            <p:nvPr/>
          </p:nvSpPr>
          <p:spPr>
            <a:xfrm>
              <a:off x="7747950" y="30482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0" name="tx130"/>
            <p:cNvSpPr/>
            <p:nvPr/>
          </p:nvSpPr>
          <p:spPr>
            <a:xfrm>
              <a:off x="7962242" y="3676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31" name="tx131"/>
            <p:cNvSpPr/>
            <p:nvPr/>
          </p:nvSpPr>
          <p:spPr>
            <a:xfrm>
              <a:off x="8014493" y="30619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242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925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6080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4870"/>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2000-2025</a:t>
              </a:r>
            </a:p>
          </p:txBody>
        </p:sp>
        <p:sp>
          <p:nvSpPr>
            <p:cNvPr id="162" name="pl162"/>
            <p:cNvSpPr/>
            <p:nvPr/>
          </p:nvSpPr>
          <p:spPr>
            <a:xfrm>
              <a:off x="20920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6834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749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8664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4579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877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4792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070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662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11499" cy="129091"/>
            </a:xfrm>
            <a:prstGeom prst="rect">
              <a:avLst/>
            </a:prstGeom>
            <a:solidFill>
              <a:srgbClr val="80BD41">
                <a:alpha val="100000"/>
              </a:srgbClr>
            </a:solidFill>
          </p:spPr>
          <p:txBody>
            <a:bodyPr/>
            <a:lstStyle/>
            <a:p/>
          </p:txBody>
        </p:sp>
        <p:sp>
          <p:nvSpPr>
            <p:cNvPr id="176" name="rc176"/>
            <p:cNvSpPr/>
            <p:nvPr/>
          </p:nvSpPr>
          <p:spPr>
            <a:xfrm>
              <a:off x="7607772" y="5954972"/>
              <a:ext cx="262912" cy="129091"/>
            </a:xfrm>
            <a:prstGeom prst="rect">
              <a:avLst/>
            </a:prstGeom>
            <a:solidFill>
              <a:srgbClr val="1CABE2">
                <a:alpha val="100000"/>
              </a:srgbClr>
            </a:solidFill>
          </p:spPr>
          <p:txBody>
            <a:bodyPr/>
            <a:lstStyle/>
            <a:p/>
          </p:txBody>
        </p:sp>
        <p:sp>
          <p:nvSpPr>
            <p:cNvPr id="177" name="rc177"/>
            <p:cNvSpPr/>
            <p:nvPr/>
          </p:nvSpPr>
          <p:spPr>
            <a:xfrm>
              <a:off x="1296273" y="5793607"/>
              <a:ext cx="6077232" cy="129091"/>
            </a:xfrm>
            <a:prstGeom prst="rect">
              <a:avLst/>
            </a:prstGeom>
            <a:solidFill>
              <a:srgbClr val="80BD41">
                <a:alpha val="100000"/>
              </a:srgbClr>
            </a:solidFill>
          </p:spPr>
          <p:txBody>
            <a:bodyPr/>
            <a:lstStyle/>
            <a:p/>
          </p:txBody>
        </p:sp>
        <p:sp>
          <p:nvSpPr>
            <p:cNvPr id="178" name="rc178"/>
            <p:cNvSpPr/>
            <p:nvPr/>
          </p:nvSpPr>
          <p:spPr>
            <a:xfrm>
              <a:off x="7373506" y="5793607"/>
              <a:ext cx="187794" cy="129091"/>
            </a:xfrm>
            <a:prstGeom prst="rect">
              <a:avLst/>
            </a:prstGeom>
            <a:solidFill>
              <a:srgbClr val="1CABE2">
                <a:alpha val="100000"/>
              </a:srgbClr>
            </a:solidFill>
          </p:spPr>
          <p:txBody>
            <a:bodyPr/>
            <a:lstStyle/>
            <a:p/>
          </p:txBody>
        </p:sp>
        <p:sp>
          <p:nvSpPr>
            <p:cNvPr id="179" name="rc179"/>
            <p:cNvSpPr/>
            <p:nvPr/>
          </p:nvSpPr>
          <p:spPr>
            <a:xfrm>
              <a:off x="1296273" y="5632243"/>
              <a:ext cx="6009117" cy="129091"/>
            </a:xfrm>
            <a:prstGeom prst="rect">
              <a:avLst/>
            </a:prstGeom>
            <a:solidFill>
              <a:srgbClr val="80BD41">
                <a:alpha val="100000"/>
              </a:srgbClr>
            </a:solidFill>
          </p:spPr>
          <p:txBody>
            <a:bodyPr/>
            <a:lstStyle/>
            <a:p/>
          </p:txBody>
        </p:sp>
        <p:sp>
          <p:nvSpPr>
            <p:cNvPr id="180" name="rc180"/>
            <p:cNvSpPr/>
            <p:nvPr/>
          </p:nvSpPr>
          <p:spPr>
            <a:xfrm>
              <a:off x="7305391" y="5632243"/>
              <a:ext cx="185885" cy="129091"/>
            </a:xfrm>
            <a:prstGeom prst="rect">
              <a:avLst/>
            </a:prstGeom>
            <a:solidFill>
              <a:srgbClr val="1CABE2">
                <a:alpha val="100000"/>
              </a:srgbClr>
            </a:solidFill>
          </p:spPr>
          <p:txBody>
            <a:bodyPr/>
            <a:lstStyle/>
            <a:p/>
          </p:txBody>
        </p:sp>
        <p:sp>
          <p:nvSpPr>
            <p:cNvPr id="181" name="tx181"/>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82" name="tx182"/>
            <p:cNvSpPr/>
            <p:nvPr/>
          </p:nvSpPr>
          <p:spPr>
            <a:xfrm>
              <a:off x="772987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83" name="tx183"/>
            <p:cNvSpPr/>
            <p:nvPr/>
          </p:nvSpPr>
          <p:spPr>
            <a:xfrm>
              <a:off x="7656345"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194.6</a:t>
              </a:r>
            </a:p>
          </p:txBody>
        </p:sp>
        <p:sp>
          <p:nvSpPr>
            <p:cNvPr id="184" name="tx184"/>
            <p:cNvSpPr/>
            <p:nvPr/>
          </p:nvSpPr>
          <p:spPr>
            <a:xfrm>
              <a:off x="431638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85" name="tx185"/>
            <p:cNvSpPr/>
            <p:nvPr/>
          </p:nvSpPr>
          <p:spPr>
            <a:xfrm>
              <a:off x="7663880"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86" name="tx186"/>
            <p:cNvSpPr/>
            <p:nvPr/>
          </p:nvSpPr>
          <p:spPr>
            <a:xfrm>
              <a:off x="419925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190.9</a:t>
              </a:r>
            </a:p>
          </p:txBody>
        </p:sp>
        <p:sp>
          <p:nvSpPr>
            <p:cNvPr id="187" name="tx187"/>
            <p:cNvSpPr/>
            <p:nvPr/>
          </p:nvSpPr>
          <p:spPr>
            <a:xfrm>
              <a:off x="739205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8" name="tx188"/>
            <p:cNvSpPr/>
            <p:nvPr/>
          </p:nvSpPr>
          <p:spPr>
            <a:xfrm>
              <a:off x="416519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188.8</a:t>
              </a:r>
            </a:p>
          </p:txBody>
        </p:sp>
        <p:sp>
          <p:nvSpPr>
            <p:cNvPr id="189" name="tx189"/>
            <p:cNvSpPr/>
            <p:nvPr/>
          </p:nvSpPr>
          <p:spPr>
            <a:xfrm>
              <a:off x="732298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8100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43626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59541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7" name="tx197"/>
            <p:cNvSpPr/>
            <p:nvPr/>
          </p:nvSpPr>
          <p:spPr>
            <a:xfrm>
              <a:off x="75456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(96%).
The number of children vaccinated with DTP1 decreased 5%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415555"/>
            </a:xfrm>
            <a:custGeom>
              <a:avLst/>
              <a:pathLst>
                <a:path w="3397293" h="415555">
                  <a:moveTo>
                    <a:pt x="0" y="284327"/>
                  </a:moveTo>
                  <a:lnTo>
                    <a:pt x="135891" y="415555"/>
                  </a:lnTo>
                  <a:lnTo>
                    <a:pt x="271783" y="196842"/>
                  </a:lnTo>
                  <a:lnTo>
                    <a:pt x="407675" y="262456"/>
                  </a:lnTo>
                  <a:lnTo>
                    <a:pt x="543566" y="262456"/>
                  </a:lnTo>
                  <a:lnTo>
                    <a:pt x="679458" y="87485"/>
                  </a:lnTo>
                  <a:lnTo>
                    <a:pt x="815350" y="43742"/>
                  </a:lnTo>
                  <a:lnTo>
                    <a:pt x="951242" y="131228"/>
                  </a:lnTo>
                  <a:lnTo>
                    <a:pt x="1087133" y="196842"/>
                  </a:lnTo>
                  <a:lnTo>
                    <a:pt x="1223025" y="196842"/>
                  </a:lnTo>
                  <a:lnTo>
                    <a:pt x="1358917" y="65614"/>
                  </a:lnTo>
                  <a:lnTo>
                    <a:pt x="1494809" y="153099"/>
                  </a:lnTo>
                  <a:lnTo>
                    <a:pt x="1630700" y="131228"/>
                  </a:lnTo>
                  <a:lnTo>
                    <a:pt x="1766592" y="174970"/>
                  </a:lnTo>
                  <a:lnTo>
                    <a:pt x="1902484" y="0"/>
                  </a:lnTo>
                  <a:lnTo>
                    <a:pt x="2038375" y="131228"/>
                  </a:lnTo>
                  <a:lnTo>
                    <a:pt x="2174267" y="87485"/>
                  </a:lnTo>
                  <a:lnTo>
                    <a:pt x="2310159" y="153099"/>
                  </a:lnTo>
                  <a:lnTo>
                    <a:pt x="2446051" y="87485"/>
                  </a:lnTo>
                  <a:lnTo>
                    <a:pt x="2581942" y="43742"/>
                  </a:lnTo>
                  <a:lnTo>
                    <a:pt x="2717834" y="196842"/>
                  </a:lnTo>
                  <a:lnTo>
                    <a:pt x="2853726" y="153099"/>
                  </a:lnTo>
                  <a:lnTo>
                    <a:pt x="2989618" y="65614"/>
                  </a:lnTo>
                  <a:lnTo>
                    <a:pt x="3125509" y="21871"/>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415555"/>
            </a:xfrm>
            <a:custGeom>
              <a:avLst/>
              <a:pathLst>
                <a:path w="3397293" h="415555">
                  <a:moveTo>
                    <a:pt x="0" y="284327"/>
                  </a:moveTo>
                  <a:lnTo>
                    <a:pt x="135891" y="415555"/>
                  </a:lnTo>
                  <a:lnTo>
                    <a:pt x="271783" y="196842"/>
                  </a:lnTo>
                  <a:lnTo>
                    <a:pt x="407675" y="262456"/>
                  </a:lnTo>
                  <a:lnTo>
                    <a:pt x="543566" y="262456"/>
                  </a:lnTo>
                  <a:lnTo>
                    <a:pt x="679458" y="87485"/>
                  </a:lnTo>
                  <a:lnTo>
                    <a:pt x="815350" y="43742"/>
                  </a:lnTo>
                  <a:lnTo>
                    <a:pt x="951242" y="131228"/>
                  </a:lnTo>
                  <a:lnTo>
                    <a:pt x="1087133" y="196842"/>
                  </a:lnTo>
                  <a:lnTo>
                    <a:pt x="1223025" y="196842"/>
                  </a:lnTo>
                  <a:lnTo>
                    <a:pt x="1358917" y="65614"/>
                  </a:lnTo>
                  <a:lnTo>
                    <a:pt x="1494809" y="153099"/>
                  </a:lnTo>
                  <a:lnTo>
                    <a:pt x="1630700" y="131228"/>
                  </a:lnTo>
                  <a:lnTo>
                    <a:pt x="1766592" y="174970"/>
                  </a:lnTo>
                  <a:lnTo>
                    <a:pt x="1902484" y="0"/>
                  </a:lnTo>
                  <a:lnTo>
                    <a:pt x="2038375" y="131228"/>
                  </a:lnTo>
                  <a:lnTo>
                    <a:pt x="2174267" y="87485"/>
                  </a:lnTo>
                  <a:lnTo>
                    <a:pt x="2310159" y="153099"/>
                  </a:lnTo>
                  <a:lnTo>
                    <a:pt x="2446051" y="87485"/>
                  </a:lnTo>
                  <a:lnTo>
                    <a:pt x="2581942" y="43742"/>
                  </a:lnTo>
                  <a:lnTo>
                    <a:pt x="2717834" y="196842"/>
                  </a:lnTo>
                  <a:lnTo>
                    <a:pt x="2853726" y="153099"/>
                  </a:lnTo>
                  <a:lnTo>
                    <a:pt x="2989618" y="65614"/>
                  </a:lnTo>
                  <a:lnTo>
                    <a:pt x="3125509" y="21871"/>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415555"/>
            </a:xfrm>
            <a:custGeom>
              <a:avLst/>
              <a:pathLst>
                <a:path w="3397293" h="415555">
                  <a:moveTo>
                    <a:pt x="0" y="284327"/>
                  </a:moveTo>
                  <a:lnTo>
                    <a:pt x="135891" y="415555"/>
                  </a:lnTo>
                  <a:lnTo>
                    <a:pt x="271783" y="196842"/>
                  </a:lnTo>
                  <a:lnTo>
                    <a:pt x="407675" y="262456"/>
                  </a:lnTo>
                  <a:lnTo>
                    <a:pt x="543566" y="262456"/>
                  </a:lnTo>
                  <a:lnTo>
                    <a:pt x="679458" y="87485"/>
                  </a:lnTo>
                  <a:lnTo>
                    <a:pt x="815350" y="43742"/>
                  </a:lnTo>
                  <a:lnTo>
                    <a:pt x="951242" y="131228"/>
                  </a:lnTo>
                  <a:lnTo>
                    <a:pt x="1087133" y="196842"/>
                  </a:lnTo>
                  <a:lnTo>
                    <a:pt x="1223025" y="196842"/>
                  </a:lnTo>
                  <a:lnTo>
                    <a:pt x="1358917" y="65614"/>
                  </a:lnTo>
                  <a:lnTo>
                    <a:pt x="1494809" y="153099"/>
                  </a:lnTo>
                  <a:lnTo>
                    <a:pt x="1630700" y="131228"/>
                  </a:lnTo>
                  <a:lnTo>
                    <a:pt x="1766592" y="174970"/>
                  </a:lnTo>
                  <a:lnTo>
                    <a:pt x="1902484" y="0"/>
                  </a:lnTo>
                  <a:lnTo>
                    <a:pt x="2038375" y="131228"/>
                  </a:lnTo>
                  <a:lnTo>
                    <a:pt x="2174267" y="87485"/>
                  </a:lnTo>
                  <a:lnTo>
                    <a:pt x="2310159" y="153099"/>
                  </a:lnTo>
                  <a:lnTo>
                    <a:pt x="2446051" y="87485"/>
                  </a:lnTo>
                  <a:lnTo>
                    <a:pt x="2581942" y="43742"/>
                  </a:lnTo>
                  <a:lnTo>
                    <a:pt x="2717834" y="196842"/>
                  </a:lnTo>
                  <a:lnTo>
                    <a:pt x="2853726" y="153099"/>
                  </a:lnTo>
                  <a:lnTo>
                    <a:pt x="2989618" y="65614"/>
                  </a:lnTo>
                  <a:lnTo>
                    <a:pt x="3125509" y="21871"/>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89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89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2998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24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96085" y="4964618"/>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0" name="tx60"/>
            <p:cNvSpPr/>
            <p:nvPr/>
          </p:nvSpPr>
          <p:spPr>
            <a:xfrm>
              <a:off x="31970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5953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63452" y="1405107"/>
              <a:ext cx="3312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Dominican Republic, 2000-2025</a:t>
              </a:r>
            </a:p>
          </p:txBody>
        </p:sp>
        <p:sp>
          <p:nvSpPr>
            <p:cNvPr id="63" name="pl63"/>
            <p:cNvSpPr/>
            <p:nvPr/>
          </p:nvSpPr>
          <p:spPr>
            <a:xfrm>
              <a:off x="5267799" y="39476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7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7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73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71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7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07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7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87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95467"/>
              <a:ext cx="3397293" cy="1064227"/>
            </a:xfrm>
            <a:custGeom>
              <a:avLst/>
              <a:pathLst>
                <a:path w="3397293" h="1064227">
                  <a:moveTo>
                    <a:pt x="0" y="728155"/>
                  </a:moveTo>
                  <a:lnTo>
                    <a:pt x="135891" y="1064227"/>
                  </a:lnTo>
                  <a:lnTo>
                    <a:pt x="271783" y="504107"/>
                  </a:lnTo>
                  <a:lnTo>
                    <a:pt x="407675" y="672143"/>
                  </a:lnTo>
                  <a:lnTo>
                    <a:pt x="543566" y="672143"/>
                  </a:lnTo>
                  <a:lnTo>
                    <a:pt x="679458" y="224047"/>
                  </a:lnTo>
                  <a:lnTo>
                    <a:pt x="815350" y="112023"/>
                  </a:lnTo>
                  <a:lnTo>
                    <a:pt x="951242" y="336071"/>
                  </a:lnTo>
                  <a:lnTo>
                    <a:pt x="1087133" y="504107"/>
                  </a:lnTo>
                  <a:lnTo>
                    <a:pt x="1223025" y="504107"/>
                  </a:lnTo>
                  <a:lnTo>
                    <a:pt x="1358917" y="168035"/>
                  </a:lnTo>
                  <a:lnTo>
                    <a:pt x="1494809" y="392083"/>
                  </a:lnTo>
                  <a:lnTo>
                    <a:pt x="1630700" y="336071"/>
                  </a:lnTo>
                  <a:lnTo>
                    <a:pt x="1766592" y="448095"/>
                  </a:lnTo>
                  <a:lnTo>
                    <a:pt x="1902484" y="0"/>
                  </a:lnTo>
                  <a:lnTo>
                    <a:pt x="2038375" y="336071"/>
                  </a:lnTo>
                  <a:lnTo>
                    <a:pt x="2174267" y="224047"/>
                  </a:lnTo>
                  <a:lnTo>
                    <a:pt x="2310159" y="392083"/>
                  </a:lnTo>
                  <a:lnTo>
                    <a:pt x="2446051" y="224047"/>
                  </a:lnTo>
                  <a:lnTo>
                    <a:pt x="2581942" y="112023"/>
                  </a:lnTo>
                  <a:lnTo>
                    <a:pt x="2717834" y="504107"/>
                  </a:lnTo>
                  <a:lnTo>
                    <a:pt x="2853726" y="392083"/>
                  </a:lnTo>
                  <a:lnTo>
                    <a:pt x="2989618" y="168035"/>
                  </a:lnTo>
                  <a:lnTo>
                    <a:pt x="3125509" y="56011"/>
                  </a:lnTo>
                  <a:lnTo>
                    <a:pt x="3261401" y="224047"/>
                  </a:lnTo>
                  <a:lnTo>
                    <a:pt x="3397293" y="22404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07491"/>
              <a:ext cx="3397293" cy="784167"/>
            </a:xfrm>
            <a:custGeom>
              <a:avLst/>
              <a:pathLst>
                <a:path w="3397293" h="784167">
                  <a:moveTo>
                    <a:pt x="0" y="784167"/>
                  </a:moveTo>
                  <a:lnTo>
                    <a:pt x="135891" y="784167"/>
                  </a:lnTo>
                  <a:lnTo>
                    <a:pt x="271783" y="784167"/>
                  </a:lnTo>
                  <a:lnTo>
                    <a:pt x="407675" y="672143"/>
                  </a:lnTo>
                  <a:lnTo>
                    <a:pt x="543566" y="560119"/>
                  </a:lnTo>
                  <a:lnTo>
                    <a:pt x="679458" y="504107"/>
                  </a:lnTo>
                  <a:lnTo>
                    <a:pt x="815350" y="448095"/>
                  </a:lnTo>
                  <a:lnTo>
                    <a:pt x="951242" y="448095"/>
                  </a:lnTo>
                  <a:lnTo>
                    <a:pt x="1087133" y="280059"/>
                  </a:lnTo>
                  <a:lnTo>
                    <a:pt x="1223025" y="168035"/>
                  </a:lnTo>
                  <a:lnTo>
                    <a:pt x="1358917" y="168035"/>
                  </a:lnTo>
                  <a:lnTo>
                    <a:pt x="1494809" y="112023"/>
                  </a:lnTo>
                  <a:lnTo>
                    <a:pt x="1630700" y="112023"/>
                  </a:lnTo>
                  <a:lnTo>
                    <a:pt x="1766592" y="112023"/>
                  </a:lnTo>
                  <a:lnTo>
                    <a:pt x="1902484" y="112023"/>
                  </a:lnTo>
                  <a:lnTo>
                    <a:pt x="2038375" y="56011"/>
                  </a:lnTo>
                  <a:lnTo>
                    <a:pt x="2174267" y="0"/>
                  </a:lnTo>
                  <a:lnTo>
                    <a:pt x="2310159" y="0"/>
                  </a:lnTo>
                  <a:lnTo>
                    <a:pt x="2446051" y="0"/>
                  </a:lnTo>
                  <a:lnTo>
                    <a:pt x="2581942" y="0"/>
                  </a:lnTo>
                  <a:lnTo>
                    <a:pt x="2717834" y="168035"/>
                  </a:lnTo>
                  <a:lnTo>
                    <a:pt x="2853726" y="280059"/>
                  </a:lnTo>
                  <a:lnTo>
                    <a:pt x="2989618" y="56011"/>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323"/>
              <a:ext cx="3397293" cy="1008215"/>
            </a:xfrm>
            <a:custGeom>
              <a:avLst/>
              <a:pathLst>
                <a:path w="3397293" h="1008215">
                  <a:moveTo>
                    <a:pt x="0" y="168035"/>
                  </a:moveTo>
                  <a:lnTo>
                    <a:pt x="135891" y="224047"/>
                  </a:lnTo>
                  <a:lnTo>
                    <a:pt x="271783" y="168035"/>
                  </a:lnTo>
                  <a:lnTo>
                    <a:pt x="407675" y="112023"/>
                  </a:lnTo>
                  <a:lnTo>
                    <a:pt x="543566" y="56011"/>
                  </a:lnTo>
                  <a:lnTo>
                    <a:pt x="679458" y="0"/>
                  </a:lnTo>
                  <a:lnTo>
                    <a:pt x="815350" y="56011"/>
                  </a:lnTo>
                  <a:lnTo>
                    <a:pt x="951242" y="56011"/>
                  </a:lnTo>
                  <a:lnTo>
                    <a:pt x="1087133" y="112023"/>
                  </a:lnTo>
                  <a:lnTo>
                    <a:pt x="1223025" y="0"/>
                  </a:lnTo>
                  <a:lnTo>
                    <a:pt x="1358917" y="56011"/>
                  </a:lnTo>
                  <a:lnTo>
                    <a:pt x="1494809" y="56011"/>
                  </a:lnTo>
                  <a:lnTo>
                    <a:pt x="1630700" y="56011"/>
                  </a:lnTo>
                  <a:lnTo>
                    <a:pt x="1766592" y="224047"/>
                  </a:lnTo>
                  <a:lnTo>
                    <a:pt x="1902484" y="280059"/>
                  </a:lnTo>
                  <a:lnTo>
                    <a:pt x="2038375" y="224047"/>
                  </a:lnTo>
                  <a:lnTo>
                    <a:pt x="2174267" y="280059"/>
                  </a:lnTo>
                  <a:lnTo>
                    <a:pt x="2310159" y="504107"/>
                  </a:lnTo>
                  <a:lnTo>
                    <a:pt x="2446051" y="448095"/>
                  </a:lnTo>
                  <a:lnTo>
                    <a:pt x="2581942" y="784167"/>
                  </a:lnTo>
                  <a:lnTo>
                    <a:pt x="2717834" y="952203"/>
                  </a:lnTo>
                  <a:lnTo>
                    <a:pt x="2853726" y="1008215"/>
                  </a:lnTo>
                  <a:lnTo>
                    <a:pt x="2989618" y="840179"/>
                  </a:lnTo>
                  <a:lnTo>
                    <a:pt x="3125509" y="672143"/>
                  </a:lnTo>
                  <a:lnTo>
                    <a:pt x="3261401" y="616131"/>
                  </a:lnTo>
                  <a:lnTo>
                    <a:pt x="3397293" y="61613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07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95467"/>
              <a:ext cx="3397293" cy="1064227"/>
            </a:xfrm>
            <a:custGeom>
              <a:avLst/>
              <a:pathLst>
                <a:path w="3397293" h="1064227">
                  <a:moveTo>
                    <a:pt x="0" y="728155"/>
                  </a:moveTo>
                  <a:lnTo>
                    <a:pt x="135891" y="1064227"/>
                  </a:lnTo>
                  <a:lnTo>
                    <a:pt x="271783" y="504107"/>
                  </a:lnTo>
                  <a:lnTo>
                    <a:pt x="407675" y="672143"/>
                  </a:lnTo>
                  <a:lnTo>
                    <a:pt x="543566" y="672143"/>
                  </a:lnTo>
                  <a:lnTo>
                    <a:pt x="679458" y="224047"/>
                  </a:lnTo>
                  <a:lnTo>
                    <a:pt x="815350" y="112023"/>
                  </a:lnTo>
                  <a:lnTo>
                    <a:pt x="951242" y="336071"/>
                  </a:lnTo>
                  <a:lnTo>
                    <a:pt x="1087133" y="504107"/>
                  </a:lnTo>
                  <a:lnTo>
                    <a:pt x="1223025" y="504107"/>
                  </a:lnTo>
                  <a:lnTo>
                    <a:pt x="1358917" y="168035"/>
                  </a:lnTo>
                  <a:lnTo>
                    <a:pt x="1494809" y="392083"/>
                  </a:lnTo>
                  <a:lnTo>
                    <a:pt x="1630700" y="336071"/>
                  </a:lnTo>
                  <a:lnTo>
                    <a:pt x="1766592" y="448095"/>
                  </a:lnTo>
                  <a:lnTo>
                    <a:pt x="1902484" y="0"/>
                  </a:lnTo>
                  <a:lnTo>
                    <a:pt x="2038375" y="336071"/>
                  </a:lnTo>
                  <a:lnTo>
                    <a:pt x="2174267" y="224047"/>
                  </a:lnTo>
                  <a:lnTo>
                    <a:pt x="2310159" y="392083"/>
                  </a:lnTo>
                  <a:lnTo>
                    <a:pt x="2446051" y="224047"/>
                  </a:lnTo>
                  <a:lnTo>
                    <a:pt x="2581942" y="112023"/>
                  </a:lnTo>
                  <a:lnTo>
                    <a:pt x="2717834" y="504107"/>
                  </a:lnTo>
                  <a:lnTo>
                    <a:pt x="2853726" y="392083"/>
                  </a:lnTo>
                  <a:lnTo>
                    <a:pt x="2989618" y="168035"/>
                  </a:lnTo>
                  <a:lnTo>
                    <a:pt x="3125509" y="56011"/>
                  </a:lnTo>
                  <a:lnTo>
                    <a:pt x="3261401" y="224047"/>
                  </a:lnTo>
                  <a:lnTo>
                    <a:pt x="3397293" y="22404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13763"/>
              <a:ext cx="0" cy="1209859"/>
            </a:xfrm>
            <a:custGeom>
              <a:avLst/>
              <a:pathLst>
                <a:path w="0" h="1209859">
                  <a:moveTo>
                    <a:pt x="0" y="12098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13763"/>
              <a:ext cx="0" cy="705751"/>
            </a:xfrm>
            <a:custGeom>
              <a:avLst/>
              <a:pathLst>
                <a:path w="0" h="705751">
                  <a:moveTo>
                    <a:pt x="0" y="7057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13763"/>
              <a:ext cx="0" cy="649739"/>
            </a:xfrm>
            <a:custGeom>
              <a:avLst/>
              <a:pathLst>
                <a:path w="0" h="649739">
                  <a:moveTo>
                    <a:pt x="0" y="6497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13763"/>
              <a:ext cx="0" cy="817775"/>
            </a:xfrm>
            <a:custGeom>
              <a:avLst/>
              <a:pathLst>
                <a:path w="0" h="817775">
                  <a:moveTo>
                    <a:pt x="0" y="8177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13763"/>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13763"/>
              <a:ext cx="0" cy="705751"/>
            </a:xfrm>
            <a:custGeom>
              <a:avLst/>
              <a:pathLst>
                <a:path w="0" h="705751">
                  <a:moveTo>
                    <a:pt x="0" y="7057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13763"/>
              <a:ext cx="0" cy="705751"/>
            </a:xfrm>
            <a:custGeom>
              <a:avLst/>
              <a:pathLst>
                <a:path w="0" h="705751">
                  <a:moveTo>
                    <a:pt x="0" y="7057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95467"/>
              <a:ext cx="3397293" cy="1064227"/>
            </a:xfrm>
            <a:custGeom>
              <a:avLst/>
              <a:pathLst>
                <a:path w="3397293" h="1064227">
                  <a:moveTo>
                    <a:pt x="0" y="728155"/>
                  </a:moveTo>
                  <a:lnTo>
                    <a:pt x="135891" y="1064227"/>
                  </a:lnTo>
                  <a:lnTo>
                    <a:pt x="271783" y="504107"/>
                  </a:lnTo>
                  <a:lnTo>
                    <a:pt x="407675" y="672143"/>
                  </a:lnTo>
                  <a:lnTo>
                    <a:pt x="543566" y="672143"/>
                  </a:lnTo>
                  <a:lnTo>
                    <a:pt x="679458" y="224047"/>
                  </a:lnTo>
                  <a:lnTo>
                    <a:pt x="815350" y="112023"/>
                  </a:lnTo>
                  <a:lnTo>
                    <a:pt x="951242" y="336071"/>
                  </a:lnTo>
                  <a:lnTo>
                    <a:pt x="1087133" y="504107"/>
                  </a:lnTo>
                  <a:lnTo>
                    <a:pt x="1223025" y="504107"/>
                  </a:lnTo>
                  <a:lnTo>
                    <a:pt x="1358917" y="168035"/>
                  </a:lnTo>
                  <a:lnTo>
                    <a:pt x="1494809" y="392083"/>
                  </a:lnTo>
                  <a:lnTo>
                    <a:pt x="1630700" y="336071"/>
                  </a:lnTo>
                  <a:lnTo>
                    <a:pt x="1766592" y="448095"/>
                  </a:lnTo>
                  <a:lnTo>
                    <a:pt x="1902484" y="0"/>
                  </a:lnTo>
                  <a:lnTo>
                    <a:pt x="2038375" y="336071"/>
                  </a:lnTo>
                  <a:lnTo>
                    <a:pt x="2174267" y="224047"/>
                  </a:lnTo>
                  <a:lnTo>
                    <a:pt x="2310159" y="392083"/>
                  </a:lnTo>
                  <a:lnTo>
                    <a:pt x="2446051" y="224047"/>
                  </a:lnTo>
                  <a:lnTo>
                    <a:pt x="2581942" y="112023"/>
                  </a:lnTo>
                  <a:lnTo>
                    <a:pt x="2717834" y="504107"/>
                  </a:lnTo>
                  <a:lnTo>
                    <a:pt x="2853726" y="392083"/>
                  </a:lnTo>
                  <a:lnTo>
                    <a:pt x="2989618" y="168035"/>
                  </a:lnTo>
                  <a:lnTo>
                    <a:pt x="3125509" y="56011"/>
                  </a:lnTo>
                  <a:lnTo>
                    <a:pt x="3261401" y="224047"/>
                  </a:lnTo>
                  <a:lnTo>
                    <a:pt x="3397293" y="224047"/>
                  </a:lnTo>
                </a:path>
              </a:pathLst>
            </a:custGeom>
            <a:ln w="27101" cap="flat">
              <a:solidFill>
                <a:srgbClr val="0058AB">
                  <a:alpha val="100000"/>
                </a:srgbClr>
              </a:solidFill>
              <a:prstDash val="solid"/>
              <a:round/>
            </a:ln>
          </p:spPr>
          <p:txBody>
            <a:bodyPr/>
            <a:lstStyle/>
            <a:p/>
          </p:txBody>
        </p:sp>
        <p:sp>
          <p:nvSpPr>
            <p:cNvPr id="92" name="tx92"/>
            <p:cNvSpPr/>
            <p:nvPr/>
          </p:nvSpPr>
          <p:spPr>
            <a:xfrm>
              <a:off x="5359324" y="24522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68928" y="24522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48386" y="24522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27845" y="245255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989462" y="2450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522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24522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1243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989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154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553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95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5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4568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4568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4668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0913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912784" y="4964618"/>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18" name="tx118"/>
            <p:cNvSpPr/>
            <p:nvPr/>
          </p:nvSpPr>
          <p:spPr>
            <a:xfrm>
              <a:off x="751378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27623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7478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091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04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785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398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501222"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7239730"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7512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6125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Dominican Republic (87%) was 2 percentage points higher than the global average (85%) and 4 percentage points higher than the average across all LACR countries (83%).
National DTP3 coverage was 2 percentage points lower than in 2019 (89%).
This equates to 25,000 un- and undervaccinated children in 2025 compared to 23,000 un- and undervaccinated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Dominican Republic DTP3 coverage was 87% - this is 2 percentage points lower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Dominican Republic ranked number 17 out of 33 countries for lowest DTP3 coverage (based on tied ranks).
Dominican Republic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Dominican Republic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84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14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4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87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49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7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0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06642"/>
              <a:ext cx="239888" cy="1005367"/>
            </a:xfrm>
            <a:prstGeom prst="rect">
              <a:avLst/>
            </a:prstGeom>
            <a:solidFill>
              <a:srgbClr val="80BD41">
                <a:alpha val="100000"/>
              </a:srgbClr>
            </a:solidFill>
          </p:spPr>
          <p:txBody>
            <a:bodyPr/>
            <a:lstStyle/>
            <a:p/>
          </p:txBody>
        </p:sp>
        <p:sp>
          <p:nvSpPr>
            <p:cNvPr id="25" name="rc25"/>
            <p:cNvSpPr/>
            <p:nvPr/>
          </p:nvSpPr>
          <p:spPr>
            <a:xfrm>
              <a:off x="1296273" y="2923080"/>
              <a:ext cx="239888" cy="283562"/>
            </a:xfrm>
            <a:prstGeom prst="rect">
              <a:avLst/>
            </a:prstGeom>
            <a:solidFill>
              <a:srgbClr val="1CABE2">
                <a:alpha val="100000"/>
              </a:srgbClr>
            </a:solidFill>
          </p:spPr>
          <p:txBody>
            <a:bodyPr/>
            <a:lstStyle/>
            <a:p/>
          </p:txBody>
        </p:sp>
        <p:sp>
          <p:nvSpPr>
            <p:cNvPr id="26" name="rc26"/>
            <p:cNvSpPr/>
            <p:nvPr/>
          </p:nvSpPr>
          <p:spPr>
            <a:xfrm>
              <a:off x="1562816" y="3286411"/>
              <a:ext cx="239888" cy="925598"/>
            </a:xfrm>
            <a:prstGeom prst="rect">
              <a:avLst/>
            </a:prstGeom>
            <a:solidFill>
              <a:srgbClr val="80BD41">
                <a:alpha val="100000"/>
              </a:srgbClr>
            </a:solidFill>
          </p:spPr>
          <p:txBody>
            <a:bodyPr/>
            <a:lstStyle/>
            <a:p/>
          </p:txBody>
        </p:sp>
        <p:sp>
          <p:nvSpPr>
            <p:cNvPr id="27" name="rc27"/>
            <p:cNvSpPr/>
            <p:nvPr/>
          </p:nvSpPr>
          <p:spPr>
            <a:xfrm>
              <a:off x="1562816" y="2926479"/>
              <a:ext cx="239888" cy="359931"/>
            </a:xfrm>
            <a:prstGeom prst="rect">
              <a:avLst/>
            </a:prstGeom>
            <a:solidFill>
              <a:srgbClr val="1CABE2">
                <a:alpha val="100000"/>
              </a:srgbClr>
            </a:solidFill>
          </p:spPr>
          <p:txBody>
            <a:bodyPr/>
            <a:lstStyle/>
            <a:p/>
          </p:txBody>
        </p:sp>
        <p:sp>
          <p:nvSpPr>
            <p:cNvPr id="28" name="rc28"/>
            <p:cNvSpPr/>
            <p:nvPr/>
          </p:nvSpPr>
          <p:spPr>
            <a:xfrm>
              <a:off x="1829360" y="3169671"/>
              <a:ext cx="239888" cy="1042337"/>
            </a:xfrm>
            <a:prstGeom prst="rect">
              <a:avLst/>
            </a:prstGeom>
            <a:solidFill>
              <a:srgbClr val="80BD41">
                <a:alpha val="100000"/>
              </a:srgbClr>
            </a:solidFill>
          </p:spPr>
          <p:txBody>
            <a:bodyPr/>
            <a:lstStyle/>
            <a:p/>
          </p:txBody>
        </p:sp>
        <p:sp>
          <p:nvSpPr>
            <p:cNvPr id="29" name="rc29"/>
            <p:cNvSpPr/>
            <p:nvPr/>
          </p:nvSpPr>
          <p:spPr>
            <a:xfrm>
              <a:off x="1829360" y="2940867"/>
              <a:ext cx="239888" cy="228804"/>
            </a:xfrm>
            <a:prstGeom prst="rect">
              <a:avLst/>
            </a:prstGeom>
            <a:solidFill>
              <a:srgbClr val="1CABE2">
                <a:alpha val="100000"/>
              </a:srgbClr>
            </a:solidFill>
          </p:spPr>
          <p:txBody>
            <a:bodyPr/>
            <a:lstStyle/>
            <a:p/>
          </p:txBody>
        </p:sp>
        <p:sp>
          <p:nvSpPr>
            <p:cNvPr id="30" name="rc30"/>
            <p:cNvSpPr/>
            <p:nvPr/>
          </p:nvSpPr>
          <p:spPr>
            <a:xfrm>
              <a:off x="2095903" y="3218965"/>
              <a:ext cx="239888" cy="993043"/>
            </a:xfrm>
            <a:prstGeom prst="rect">
              <a:avLst/>
            </a:prstGeom>
            <a:solidFill>
              <a:srgbClr val="80BD41">
                <a:alpha val="100000"/>
              </a:srgbClr>
            </a:solidFill>
          </p:spPr>
          <p:txBody>
            <a:bodyPr/>
            <a:lstStyle/>
            <a:p/>
          </p:txBody>
        </p:sp>
        <p:sp>
          <p:nvSpPr>
            <p:cNvPr id="31" name="rc31"/>
            <p:cNvSpPr/>
            <p:nvPr/>
          </p:nvSpPr>
          <p:spPr>
            <a:xfrm>
              <a:off x="2095903" y="2955012"/>
              <a:ext cx="239888" cy="263953"/>
            </a:xfrm>
            <a:prstGeom prst="rect">
              <a:avLst/>
            </a:prstGeom>
            <a:solidFill>
              <a:srgbClr val="1CABE2">
                <a:alpha val="100000"/>
              </a:srgbClr>
            </a:solidFill>
          </p:spPr>
          <p:txBody>
            <a:bodyPr/>
            <a:lstStyle/>
            <a:p/>
          </p:txBody>
        </p:sp>
        <p:sp>
          <p:nvSpPr>
            <p:cNvPr id="32" name="rc32"/>
            <p:cNvSpPr/>
            <p:nvPr/>
          </p:nvSpPr>
          <p:spPr>
            <a:xfrm>
              <a:off x="2362446" y="3230196"/>
              <a:ext cx="239888" cy="981813"/>
            </a:xfrm>
            <a:prstGeom prst="rect">
              <a:avLst/>
            </a:prstGeom>
            <a:solidFill>
              <a:srgbClr val="80BD41">
                <a:alpha val="100000"/>
              </a:srgbClr>
            </a:solidFill>
          </p:spPr>
          <p:txBody>
            <a:bodyPr/>
            <a:lstStyle/>
            <a:p/>
          </p:txBody>
        </p:sp>
        <p:sp>
          <p:nvSpPr>
            <p:cNvPr id="33" name="rc33"/>
            <p:cNvSpPr/>
            <p:nvPr/>
          </p:nvSpPr>
          <p:spPr>
            <a:xfrm>
              <a:off x="2362446" y="2969217"/>
              <a:ext cx="239888" cy="260979"/>
            </a:xfrm>
            <a:prstGeom prst="rect">
              <a:avLst/>
            </a:prstGeom>
            <a:solidFill>
              <a:srgbClr val="1CABE2">
                <a:alpha val="100000"/>
              </a:srgbClr>
            </a:solidFill>
          </p:spPr>
          <p:txBody>
            <a:bodyPr/>
            <a:lstStyle/>
            <a:p/>
          </p:txBody>
        </p:sp>
        <p:sp>
          <p:nvSpPr>
            <p:cNvPr id="34" name="rc34"/>
            <p:cNvSpPr/>
            <p:nvPr/>
          </p:nvSpPr>
          <p:spPr>
            <a:xfrm>
              <a:off x="2628989" y="3145692"/>
              <a:ext cx="239888" cy="1066317"/>
            </a:xfrm>
            <a:prstGeom prst="rect">
              <a:avLst/>
            </a:prstGeom>
            <a:solidFill>
              <a:srgbClr val="80BD41">
                <a:alpha val="100000"/>
              </a:srgbClr>
            </a:solidFill>
          </p:spPr>
          <p:txBody>
            <a:bodyPr/>
            <a:lstStyle/>
            <a:p/>
          </p:txBody>
        </p:sp>
        <p:sp>
          <p:nvSpPr>
            <p:cNvPr id="35" name="rc35"/>
            <p:cNvSpPr/>
            <p:nvPr/>
          </p:nvSpPr>
          <p:spPr>
            <a:xfrm>
              <a:off x="2628989" y="2986336"/>
              <a:ext cx="239888" cy="159355"/>
            </a:xfrm>
            <a:prstGeom prst="rect">
              <a:avLst/>
            </a:prstGeom>
            <a:solidFill>
              <a:srgbClr val="1CABE2">
                <a:alpha val="100000"/>
              </a:srgbClr>
            </a:solidFill>
          </p:spPr>
          <p:txBody>
            <a:bodyPr/>
            <a:lstStyle/>
            <a:p/>
          </p:txBody>
        </p:sp>
        <p:sp>
          <p:nvSpPr>
            <p:cNvPr id="36" name="rc36"/>
            <p:cNvSpPr/>
            <p:nvPr/>
          </p:nvSpPr>
          <p:spPr>
            <a:xfrm>
              <a:off x="2895532" y="3136829"/>
              <a:ext cx="239888" cy="1075180"/>
            </a:xfrm>
            <a:prstGeom prst="rect">
              <a:avLst/>
            </a:prstGeom>
            <a:solidFill>
              <a:srgbClr val="80BD41">
                <a:alpha val="100000"/>
              </a:srgbClr>
            </a:solidFill>
          </p:spPr>
          <p:txBody>
            <a:bodyPr/>
            <a:lstStyle/>
            <a:p/>
          </p:txBody>
        </p:sp>
        <p:sp>
          <p:nvSpPr>
            <p:cNvPr id="37" name="rc37"/>
            <p:cNvSpPr/>
            <p:nvPr/>
          </p:nvSpPr>
          <p:spPr>
            <a:xfrm>
              <a:off x="2895532" y="3003941"/>
              <a:ext cx="239888" cy="132887"/>
            </a:xfrm>
            <a:prstGeom prst="rect">
              <a:avLst/>
            </a:prstGeom>
            <a:solidFill>
              <a:srgbClr val="1CABE2">
                <a:alpha val="100000"/>
              </a:srgbClr>
            </a:solidFill>
          </p:spPr>
          <p:txBody>
            <a:bodyPr/>
            <a:lstStyle/>
            <a:p/>
          </p:txBody>
        </p:sp>
        <p:sp>
          <p:nvSpPr>
            <p:cNvPr id="38" name="rc38"/>
            <p:cNvSpPr/>
            <p:nvPr/>
          </p:nvSpPr>
          <p:spPr>
            <a:xfrm>
              <a:off x="3162075" y="3173860"/>
              <a:ext cx="239888" cy="1038149"/>
            </a:xfrm>
            <a:prstGeom prst="rect">
              <a:avLst/>
            </a:prstGeom>
            <a:solidFill>
              <a:srgbClr val="80BD41">
                <a:alpha val="100000"/>
              </a:srgbClr>
            </a:solidFill>
          </p:spPr>
          <p:txBody>
            <a:bodyPr/>
            <a:lstStyle/>
            <a:p/>
          </p:txBody>
        </p:sp>
        <p:sp>
          <p:nvSpPr>
            <p:cNvPr id="39" name="rc39"/>
            <p:cNvSpPr/>
            <p:nvPr/>
          </p:nvSpPr>
          <p:spPr>
            <a:xfrm>
              <a:off x="3162075" y="2990647"/>
              <a:ext cx="239888" cy="183213"/>
            </a:xfrm>
            <a:prstGeom prst="rect">
              <a:avLst/>
            </a:prstGeom>
            <a:solidFill>
              <a:srgbClr val="1CABE2">
                <a:alpha val="100000"/>
              </a:srgbClr>
            </a:solidFill>
          </p:spPr>
          <p:txBody>
            <a:bodyPr/>
            <a:lstStyle/>
            <a:p/>
          </p:txBody>
        </p:sp>
        <p:sp>
          <p:nvSpPr>
            <p:cNvPr id="40" name="rc40"/>
            <p:cNvSpPr/>
            <p:nvPr/>
          </p:nvSpPr>
          <p:spPr>
            <a:xfrm>
              <a:off x="3428618" y="3184605"/>
              <a:ext cx="239888" cy="1027403"/>
            </a:xfrm>
            <a:prstGeom prst="rect">
              <a:avLst/>
            </a:prstGeom>
            <a:solidFill>
              <a:srgbClr val="80BD41">
                <a:alpha val="100000"/>
              </a:srgbClr>
            </a:solidFill>
          </p:spPr>
          <p:txBody>
            <a:bodyPr/>
            <a:lstStyle/>
            <a:p/>
          </p:txBody>
        </p:sp>
        <p:sp>
          <p:nvSpPr>
            <p:cNvPr id="41" name="rc41"/>
            <p:cNvSpPr/>
            <p:nvPr/>
          </p:nvSpPr>
          <p:spPr>
            <a:xfrm>
              <a:off x="3428618" y="2959079"/>
              <a:ext cx="239888" cy="225526"/>
            </a:xfrm>
            <a:prstGeom prst="rect">
              <a:avLst/>
            </a:prstGeom>
            <a:solidFill>
              <a:srgbClr val="1CABE2">
                <a:alpha val="100000"/>
              </a:srgbClr>
            </a:solidFill>
          </p:spPr>
          <p:txBody>
            <a:bodyPr/>
            <a:lstStyle/>
            <a:p/>
          </p:txBody>
        </p:sp>
        <p:sp>
          <p:nvSpPr>
            <p:cNvPr id="42" name="rc42"/>
            <p:cNvSpPr/>
            <p:nvPr/>
          </p:nvSpPr>
          <p:spPr>
            <a:xfrm>
              <a:off x="3695161" y="3160869"/>
              <a:ext cx="239888" cy="1051140"/>
            </a:xfrm>
            <a:prstGeom prst="rect">
              <a:avLst/>
            </a:prstGeom>
            <a:solidFill>
              <a:srgbClr val="80BD41">
                <a:alpha val="100000"/>
              </a:srgbClr>
            </a:solidFill>
          </p:spPr>
          <p:txBody>
            <a:bodyPr/>
            <a:lstStyle/>
            <a:p/>
          </p:txBody>
        </p:sp>
        <p:sp>
          <p:nvSpPr>
            <p:cNvPr id="43" name="rc43"/>
            <p:cNvSpPr/>
            <p:nvPr/>
          </p:nvSpPr>
          <p:spPr>
            <a:xfrm>
              <a:off x="3695161" y="2930122"/>
              <a:ext cx="239888" cy="230747"/>
            </a:xfrm>
            <a:prstGeom prst="rect">
              <a:avLst/>
            </a:prstGeom>
            <a:solidFill>
              <a:srgbClr val="1CABE2">
                <a:alpha val="100000"/>
              </a:srgbClr>
            </a:solidFill>
          </p:spPr>
          <p:txBody>
            <a:bodyPr/>
            <a:lstStyle/>
            <a:p/>
          </p:txBody>
        </p:sp>
        <p:sp>
          <p:nvSpPr>
            <p:cNvPr id="44" name="rc44"/>
            <p:cNvSpPr/>
            <p:nvPr/>
          </p:nvSpPr>
          <p:spPr>
            <a:xfrm>
              <a:off x="3961705" y="3078307"/>
              <a:ext cx="239888" cy="1133701"/>
            </a:xfrm>
            <a:prstGeom prst="rect">
              <a:avLst/>
            </a:prstGeom>
            <a:solidFill>
              <a:srgbClr val="80BD41">
                <a:alpha val="100000"/>
              </a:srgbClr>
            </a:solidFill>
          </p:spPr>
          <p:txBody>
            <a:bodyPr/>
            <a:lstStyle/>
            <a:p/>
          </p:txBody>
        </p:sp>
        <p:sp>
          <p:nvSpPr>
            <p:cNvPr id="45" name="rc45"/>
            <p:cNvSpPr/>
            <p:nvPr/>
          </p:nvSpPr>
          <p:spPr>
            <a:xfrm>
              <a:off x="3961705" y="2923748"/>
              <a:ext cx="239888" cy="154559"/>
            </a:xfrm>
            <a:prstGeom prst="rect">
              <a:avLst/>
            </a:prstGeom>
            <a:solidFill>
              <a:srgbClr val="1CABE2">
                <a:alpha val="100000"/>
              </a:srgbClr>
            </a:solidFill>
          </p:spPr>
          <p:txBody>
            <a:bodyPr/>
            <a:lstStyle/>
            <a:p/>
          </p:txBody>
        </p:sp>
        <p:sp>
          <p:nvSpPr>
            <p:cNvPr id="46" name="rc46"/>
            <p:cNvSpPr/>
            <p:nvPr/>
          </p:nvSpPr>
          <p:spPr>
            <a:xfrm>
              <a:off x="4228248" y="3130394"/>
              <a:ext cx="239888" cy="1081615"/>
            </a:xfrm>
            <a:prstGeom prst="rect">
              <a:avLst/>
            </a:prstGeom>
            <a:solidFill>
              <a:srgbClr val="80BD41">
                <a:alpha val="100000"/>
              </a:srgbClr>
            </a:solidFill>
          </p:spPr>
          <p:txBody>
            <a:bodyPr/>
            <a:lstStyle/>
            <a:p/>
          </p:txBody>
        </p:sp>
        <p:sp>
          <p:nvSpPr>
            <p:cNvPr id="47" name="rc47"/>
            <p:cNvSpPr/>
            <p:nvPr/>
          </p:nvSpPr>
          <p:spPr>
            <a:xfrm>
              <a:off x="4228248" y="2924355"/>
              <a:ext cx="239888" cy="206039"/>
            </a:xfrm>
            <a:prstGeom prst="rect">
              <a:avLst/>
            </a:prstGeom>
            <a:solidFill>
              <a:srgbClr val="1CABE2">
                <a:alpha val="100000"/>
              </a:srgbClr>
            </a:solidFill>
          </p:spPr>
          <p:txBody>
            <a:bodyPr/>
            <a:lstStyle/>
            <a:p/>
          </p:txBody>
        </p:sp>
        <p:sp>
          <p:nvSpPr>
            <p:cNvPr id="48" name="rc48"/>
            <p:cNvSpPr/>
            <p:nvPr/>
          </p:nvSpPr>
          <p:spPr>
            <a:xfrm>
              <a:off x="4494791" y="3121349"/>
              <a:ext cx="239888" cy="1090660"/>
            </a:xfrm>
            <a:prstGeom prst="rect">
              <a:avLst/>
            </a:prstGeom>
            <a:solidFill>
              <a:srgbClr val="80BD41">
                <a:alpha val="100000"/>
              </a:srgbClr>
            </a:solidFill>
          </p:spPr>
          <p:txBody>
            <a:bodyPr/>
            <a:lstStyle/>
            <a:p/>
          </p:txBody>
        </p:sp>
        <p:sp>
          <p:nvSpPr>
            <p:cNvPr id="49" name="rc49"/>
            <p:cNvSpPr/>
            <p:nvPr/>
          </p:nvSpPr>
          <p:spPr>
            <a:xfrm>
              <a:off x="4494791" y="2928908"/>
              <a:ext cx="239888" cy="192440"/>
            </a:xfrm>
            <a:prstGeom prst="rect">
              <a:avLst/>
            </a:prstGeom>
            <a:solidFill>
              <a:srgbClr val="1CABE2">
                <a:alpha val="100000"/>
              </a:srgbClr>
            </a:solidFill>
          </p:spPr>
          <p:txBody>
            <a:bodyPr/>
            <a:lstStyle/>
            <a:p/>
          </p:txBody>
        </p:sp>
        <p:sp>
          <p:nvSpPr>
            <p:cNvPr id="50" name="rc50"/>
            <p:cNvSpPr/>
            <p:nvPr/>
          </p:nvSpPr>
          <p:spPr>
            <a:xfrm>
              <a:off x="4761334" y="3151095"/>
              <a:ext cx="239888" cy="1060914"/>
            </a:xfrm>
            <a:prstGeom prst="rect">
              <a:avLst/>
            </a:prstGeom>
            <a:solidFill>
              <a:srgbClr val="80BD41">
                <a:alpha val="100000"/>
              </a:srgbClr>
            </a:solidFill>
          </p:spPr>
          <p:txBody>
            <a:bodyPr/>
            <a:lstStyle/>
            <a:p/>
          </p:txBody>
        </p:sp>
        <p:sp>
          <p:nvSpPr>
            <p:cNvPr id="51" name="rc51"/>
            <p:cNvSpPr/>
            <p:nvPr/>
          </p:nvSpPr>
          <p:spPr>
            <a:xfrm>
              <a:off x="4761334" y="2933825"/>
              <a:ext cx="239888" cy="217270"/>
            </a:xfrm>
            <a:prstGeom prst="rect">
              <a:avLst/>
            </a:prstGeom>
            <a:solidFill>
              <a:srgbClr val="1CABE2">
                <a:alpha val="100000"/>
              </a:srgbClr>
            </a:solidFill>
          </p:spPr>
          <p:txBody>
            <a:bodyPr/>
            <a:lstStyle/>
            <a:p/>
          </p:txBody>
        </p:sp>
        <p:sp>
          <p:nvSpPr>
            <p:cNvPr id="52" name="rc52"/>
            <p:cNvSpPr/>
            <p:nvPr/>
          </p:nvSpPr>
          <p:spPr>
            <a:xfrm>
              <a:off x="5027877" y="3053539"/>
              <a:ext cx="239888" cy="1158470"/>
            </a:xfrm>
            <a:prstGeom prst="rect">
              <a:avLst/>
            </a:prstGeom>
            <a:solidFill>
              <a:srgbClr val="80BD41">
                <a:alpha val="100000"/>
              </a:srgbClr>
            </a:solidFill>
          </p:spPr>
          <p:txBody>
            <a:bodyPr/>
            <a:lstStyle/>
            <a:p/>
          </p:txBody>
        </p:sp>
        <p:sp>
          <p:nvSpPr>
            <p:cNvPr id="53" name="rc53"/>
            <p:cNvSpPr/>
            <p:nvPr/>
          </p:nvSpPr>
          <p:spPr>
            <a:xfrm>
              <a:off x="5027877" y="2938985"/>
              <a:ext cx="239888" cy="114553"/>
            </a:xfrm>
            <a:prstGeom prst="rect">
              <a:avLst/>
            </a:prstGeom>
            <a:solidFill>
              <a:srgbClr val="1CABE2">
                <a:alpha val="100000"/>
              </a:srgbClr>
            </a:solidFill>
          </p:spPr>
          <p:txBody>
            <a:bodyPr/>
            <a:lstStyle/>
            <a:p/>
          </p:txBody>
        </p:sp>
        <p:sp>
          <p:nvSpPr>
            <p:cNvPr id="54" name="rc54"/>
            <p:cNvSpPr/>
            <p:nvPr/>
          </p:nvSpPr>
          <p:spPr>
            <a:xfrm>
              <a:off x="5294420" y="3133490"/>
              <a:ext cx="239888" cy="1078519"/>
            </a:xfrm>
            <a:prstGeom prst="rect">
              <a:avLst/>
            </a:prstGeom>
            <a:solidFill>
              <a:srgbClr val="80BD41">
                <a:alpha val="100000"/>
              </a:srgbClr>
            </a:solidFill>
          </p:spPr>
          <p:txBody>
            <a:bodyPr/>
            <a:lstStyle/>
            <a:p/>
          </p:txBody>
        </p:sp>
        <p:sp>
          <p:nvSpPr>
            <p:cNvPr id="55" name="rc55"/>
            <p:cNvSpPr/>
            <p:nvPr/>
          </p:nvSpPr>
          <p:spPr>
            <a:xfrm>
              <a:off x="5294420" y="2943174"/>
              <a:ext cx="239888" cy="190316"/>
            </a:xfrm>
            <a:prstGeom prst="rect">
              <a:avLst/>
            </a:prstGeom>
            <a:solidFill>
              <a:srgbClr val="1CABE2">
                <a:alpha val="100000"/>
              </a:srgbClr>
            </a:solidFill>
          </p:spPr>
          <p:txBody>
            <a:bodyPr/>
            <a:lstStyle/>
            <a:p/>
          </p:txBody>
        </p:sp>
        <p:sp>
          <p:nvSpPr>
            <p:cNvPr id="56" name="rc56"/>
            <p:cNvSpPr/>
            <p:nvPr/>
          </p:nvSpPr>
          <p:spPr>
            <a:xfrm>
              <a:off x="5560963" y="3111939"/>
              <a:ext cx="239888" cy="1100070"/>
            </a:xfrm>
            <a:prstGeom prst="rect">
              <a:avLst/>
            </a:prstGeom>
            <a:solidFill>
              <a:srgbClr val="80BD41">
                <a:alpha val="100000"/>
              </a:srgbClr>
            </a:solidFill>
          </p:spPr>
          <p:txBody>
            <a:bodyPr/>
            <a:lstStyle/>
            <a:p/>
          </p:txBody>
        </p:sp>
        <p:sp>
          <p:nvSpPr>
            <p:cNvPr id="57" name="rc57"/>
            <p:cNvSpPr/>
            <p:nvPr/>
          </p:nvSpPr>
          <p:spPr>
            <a:xfrm>
              <a:off x="5560963" y="2947545"/>
              <a:ext cx="239888" cy="164394"/>
            </a:xfrm>
            <a:prstGeom prst="rect">
              <a:avLst/>
            </a:prstGeom>
            <a:solidFill>
              <a:srgbClr val="1CABE2">
                <a:alpha val="100000"/>
              </a:srgbClr>
            </a:solidFill>
          </p:spPr>
          <p:txBody>
            <a:bodyPr/>
            <a:lstStyle/>
            <a:p/>
          </p:txBody>
        </p:sp>
        <p:sp>
          <p:nvSpPr>
            <p:cNvPr id="58" name="rc58"/>
            <p:cNvSpPr/>
            <p:nvPr/>
          </p:nvSpPr>
          <p:spPr>
            <a:xfrm>
              <a:off x="5827506" y="3150367"/>
              <a:ext cx="239888" cy="1061642"/>
            </a:xfrm>
            <a:prstGeom prst="rect">
              <a:avLst/>
            </a:prstGeom>
            <a:solidFill>
              <a:srgbClr val="80BD41">
                <a:alpha val="100000"/>
              </a:srgbClr>
            </a:solidFill>
          </p:spPr>
          <p:txBody>
            <a:bodyPr/>
            <a:lstStyle/>
            <a:p/>
          </p:txBody>
        </p:sp>
        <p:sp>
          <p:nvSpPr>
            <p:cNvPr id="59" name="rc59"/>
            <p:cNvSpPr/>
            <p:nvPr/>
          </p:nvSpPr>
          <p:spPr>
            <a:xfrm>
              <a:off x="5827506" y="2948152"/>
              <a:ext cx="239888" cy="202214"/>
            </a:xfrm>
            <a:prstGeom prst="rect">
              <a:avLst/>
            </a:prstGeom>
            <a:solidFill>
              <a:srgbClr val="1CABE2">
                <a:alpha val="100000"/>
              </a:srgbClr>
            </a:solidFill>
          </p:spPr>
          <p:txBody>
            <a:bodyPr/>
            <a:lstStyle/>
            <a:p/>
          </p:txBody>
        </p:sp>
        <p:sp>
          <p:nvSpPr>
            <p:cNvPr id="60" name="rc60"/>
            <p:cNvSpPr/>
            <p:nvPr/>
          </p:nvSpPr>
          <p:spPr>
            <a:xfrm>
              <a:off x="6094049" y="3109329"/>
              <a:ext cx="239888" cy="1102680"/>
            </a:xfrm>
            <a:prstGeom prst="rect">
              <a:avLst/>
            </a:prstGeom>
            <a:solidFill>
              <a:srgbClr val="80BD41">
                <a:alpha val="100000"/>
              </a:srgbClr>
            </a:solidFill>
          </p:spPr>
          <p:txBody>
            <a:bodyPr/>
            <a:lstStyle/>
            <a:p/>
          </p:txBody>
        </p:sp>
        <p:sp>
          <p:nvSpPr>
            <p:cNvPr id="61" name="rc61"/>
            <p:cNvSpPr/>
            <p:nvPr/>
          </p:nvSpPr>
          <p:spPr>
            <a:xfrm>
              <a:off x="6094049" y="2944570"/>
              <a:ext cx="239888" cy="164758"/>
            </a:xfrm>
            <a:prstGeom prst="rect">
              <a:avLst/>
            </a:prstGeom>
            <a:solidFill>
              <a:srgbClr val="1CABE2">
                <a:alpha val="100000"/>
              </a:srgbClr>
            </a:solidFill>
          </p:spPr>
          <p:txBody>
            <a:bodyPr/>
            <a:lstStyle/>
            <a:p/>
          </p:txBody>
        </p:sp>
        <p:sp>
          <p:nvSpPr>
            <p:cNvPr id="62" name="rc62"/>
            <p:cNvSpPr/>
            <p:nvPr/>
          </p:nvSpPr>
          <p:spPr>
            <a:xfrm>
              <a:off x="6360593" y="3096034"/>
              <a:ext cx="239888" cy="1115975"/>
            </a:xfrm>
            <a:prstGeom prst="rect">
              <a:avLst/>
            </a:prstGeom>
            <a:solidFill>
              <a:srgbClr val="80BD41">
                <a:alpha val="100000"/>
              </a:srgbClr>
            </a:solidFill>
          </p:spPr>
          <p:txBody>
            <a:bodyPr/>
            <a:lstStyle/>
            <a:p/>
          </p:txBody>
        </p:sp>
        <p:sp>
          <p:nvSpPr>
            <p:cNvPr id="63" name="rc63"/>
            <p:cNvSpPr/>
            <p:nvPr/>
          </p:nvSpPr>
          <p:spPr>
            <a:xfrm>
              <a:off x="6360593" y="2958108"/>
              <a:ext cx="239888" cy="137926"/>
            </a:xfrm>
            <a:prstGeom prst="rect">
              <a:avLst/>
            </a:prstGeom>
            <a:solidFill>
              <a:srgbClr val="1CABE2">
                <a:alpha val="100000"/>
              </a:srgbClr>
            </a:solidFill>
          </p:spPr>
          <p:txBody>
            <a:bodyPr/>
            <a:lstStyle/>
            <a:p/>
          </p:txBody>
        </p:sp>
        <p:sp>
          <p:nvSpPr>
            <p:cNvPr id="64" name="rc64"/>
            <p:cNvSpPr/>
            <p:nvPr/>
          </p:nvSpPr>
          <p:spPr>
            <a:xfrm>
              <a:off x="6627136" y="3197961"/>
              <a:ext cx="239888" cy="1014048"/>
            </a:xfrm>
            <a:prstGeom prst="rect">
              <a:avLst/>
            </a:prstGeom>
            <a:solidFill>
              <a:srgbClr val="80BD41">
                <a:alpha val="100000"/>
              </a:srgbClr>
            </a:solidFill>
          </p:spPr>
          <p:txBody>
            <a:bodyPr/>
            <a:lstStyle/>
            <a:p/>
          </p:txBody>
        </p:sp>
        <p:sp>
          <p:nvSpPr>
            <p:cNvPr id="65" name="rc65"/>
            <p:cNvSpPr/>
            <p:nvPr/>
          </p:nvSpPr>
          <p:spPr>
            <a:xfrm>
              <a:off x="6627136" y="2975348"/>
              <a:ext cx="239888" cy="222612"/>
            </a:xfrm>
            <a:prstGeom prst="rect">
              <a:avLst/>
            </a:prstGeom>
            <a:solidFill>
              <a:srgbClr val="1CABE2">
                <a:alpha val="100000"/>
              </a:srgbClr>
            </a:solidFill>
          </p:spPr>
          <p:txBody>
            <a:bodyPr/>
            <a:lstStyle/>
            <a:p/>
          </p:txBody>
        </p:sp>
        <p:sp>
          <p:nvSpPr>
            <p:cNvPr id="66" name="rc66"/>
            <p:cNvSpPr/>
            <p:nvPr/>
          </p:nvSpPr>
          <p:spPr>
            <a:xfrm>
              <a:off x="6893679" y="3183330"/>
              <a:ext cx="239888" cy="1028678"/>
            </a:xfrm>
            <a:prstGeom prst="rect">
              <a:avLst/>
            </a:prstGeom>
            <a:solidFill>
              <a:srgbClr val="80BD41">
                <a:alpha val="100000"/>
              </a:srgbClr>
            </a:solidFill>
          </p:spPr>
          <p:txBody>
            <a:bodyPr/>
            <a:lstStyle/>
            <a:p/>
          </p:txBody>
        </p:sp>
        <p:sp>
          <p:nvSpPr>
            <p:cNvPr id="67" name="rc67"/>
            <p:cNvSpPr/>
            <p:nvPr/>
          </p:nvSpPr>
          <p:spPr>
            <a:xfrm>
              <a:off x="6893679" y="2987368"/>
              <a:ext cx="239888" cy="195961"/>
            </a:xfrm>
            <a:prstGeom prst="rect">
              <a:avLst/>
            </a:prstGeom>
            <a:solidFill>
              <a:srgbClr val="1CABE2">
                <a:alpha val="100000"/>
              </a:srgbClr>
            </a:solidFill>
          </p:spPr>
          <p:txBody>
            <a:bodyPr/>
            <a:lstStyle/>
            <a:p/>
          </p:txBody>
        </p:sp>
        <p:sp>
          <p:nvSpPr>
            <p:cNvPr id="68" name="rc68"/>
            <p:cNvSpPr/>
            <p:nvPr/>
          </p:nvSpPr>
          <p:spPr>
            <a:xfrm>
              <a:off x="7160222" y="3142110"/>
              <a:ext cx="239888" cy="1069898"/>
            </a:xfrm>
            <a:prstGeom prst="rect">
              <a:avLst/>
            </a:prstGeom>
            <a:solidFill>
              <a:srgbClr val="80BD41">
                <a:alpha val="100000"/>
              </a:srgbClr>
            </a:solidFill>
          </p:spPr>
          <p:txBody>
            <a:bodyPr/>
            <a:lstStyle/>
            <a:p/>
          </p:txBody>
        </p:sp>
        <p:sp>
          <p:nvSpPr>
            <p:cNvPr id="69" name="rc69"/>
            <p:cNvSpPr/>
            <p:nvPr/>
          </p:nvSpPr>
          <p:spPr>
            <a:xfrm>
              <a:off x="7160222" y="2996232"/>
              <a:ext cx="239888" cy="145878"/>
            </a:xfrm>
            <a:prstGeom prst="rect">
              <a:avLst/>
            </a:prstGeom>
            <a:solidFill>
              <a:srgbClr val="1CABE2">
                <a:alpha val="100000"/>
              </a:srgbClr>
            </a:solidFill>
          </p:spPr>
          <p:txBody>
            <a:bodyPr/>
            <a:lstStyle/>
            <a:p/>
          </p:txBody>
        </p:sp>
        <p:sp>
          <p:nvSpPr>
            <p:cNvPr id="70" name="rc70"/>
            <p:cNvSpPr/>
            <p:nvPr/>
          </p:nvSpPr>
          <p:spPr>
            <a:xfrm>
              <a:off x="7426765" y="3127116"/>
              <a:ext cx="239888" cy="1084893"/>
            </a:xfrm>
            <a:prstGeom prst="rect">
              <a:avLst/>
            </a:prstGeom>
            <a:solidFill>
              <a:srgbClr val="80BD41">
                <a:alpha val="100000"/>
              </a:srgbClr>
            </a:solidFill>
          </p:spPr>
          <p:txBody>
            <a:bodyPr/>
            <a:lstStyle/>
            <a:p/>
          </p:txBody>
        </p:sp>
        <p:sp>
          <p:nvSpPr>
            <p:cNvPr id="71" name="rc71"/>
            <p:cNvSpPr/>
            <p:nvPr/>
          </p:nvSpPr>
          <p:spPr>
            <a:xfrm>
              <a:off x="7426765" y="3006552"/>
              <a:ext cx="239888" cy="120563"/>
            </a:xfrm>
            <a:prstGeom prst="rect">
              <a:avLst/>
            </a:prstGeom>
            <a:solidFill>
              <a:srgbClr val="1CABE2">
                <a:alpha val="100000"/>
              </a:srgbClr>
            </a:solidFill>
          </p:spPr>
          <p:txBody>
            <a:bodyPr/>
            <a:lstStyle/>
            <a:p/>
          </p:txBody>
        </p:sp>
        <p:sp>
          <p:nvSpPr>
            <p:cNvPr id="72" name="rc72"/>
            <p:cNvSpPr/>
            <p:nvPr/>
          </p:nvSpPr>
          <p:spPr>
            <a:xfrm>
              <a:off x="7693308" y="3172464"/>
              <a:ext cx="239888" cy="1039545"/>
            </a:xfrm>
            <a:prstGeom prst="rect">
              <a:avLst/>
            </a:prstGeom>
            <a:solidFill>
              <a:srgbClr val="80BD41">
                <a:alpha val="100000"/>
              </a:srgbClr>
            </a:solidFill>
          </p:spPr>
          <p:txBody>
            <a:bodyPr/>
            <a:lstStyle/>
            <a:p/>
          </p:txBody>
        </p:sp>
        <p:sp>
          <p:nvSpPr>
            <p:cNvPr id="73" name="rc73"/>
            <p:cNvSpPr/>
            <p:nvPr/>
          </p:nvSpPr>
          <p:spPr>
            <a:xfrm>
              <a:off x="7693308" y="3017115"/>
              <a:ext cx="239888" cy="155349"/>
            </a:xfrm>
            <a:prstGeom prst="rect">
              <a:avLst/>
            </a:prstGeom>
            <a:solidFill>
              <a:srgbClr val="1CABE2">
                <a:alpha val="100000"/>
              </a:srgbClr>
            </a:solidFill>
          </p:spPr>
          <p:txBody>
            <a:bodyPr/>
            <a:lstStyle/>
            <a:p/>
          </p:txBody>
        </p:sp>
        <p:sp>
          <p:nvSpPr>
            <p:cNvPr id="74" name="rc74"/>
            <p:cNvSpPr/>
            <p:nvPr/>
          </p:nvSpPr>
          <p:spPr>
            <a:xfrm>
              <a:off x="7959851" y="3184059"/>
              <a:ext cx="239888" cy="1027950"/>
            </a:xfrm>
            <a:prstGeom prst="rect">
              <a:avLst/>
            </a:prstGeom>
            <a:solidFill>
              <a:srgbClr val="80BD41">
                <a:alpha val="100000"/>
              </a:srgbClr>
            </a:solidFill>
          </p:spPr>
          <p:txBody>
            <a:bodyPr/>
            <a:lstStyle/>
            <a:p/>
          </p:txBody>
        </p:sp>
        <p:sp>
          <p:nvSpPr>
            <p:cNvPr id="75" name="rc75"/>
            <p:cNvSpPr/>
            <p:nvPr/>
          </p:nvSpPr>
          <p:spPr>
            <a:xfrm>
              <a:off x="7959851" y="3030470"/>
              <a:ext cx="239888" cy="153588"/>
            </a:xfrm>
            <a:prstGeom prst="rect">
              <a:avLst/>
            </a:prstGeom>
            <a:solidFill>
              <a:srgbClr val="1CABE2">
                <a:alpha val="100000"/>
              </a:srgbClr>
            </a:solidFill>
          </p:spPr>
          <p:txBody>
            <a:bodyPr/>
            <a:lstStyle/>
            <a:p/>
          </p:txBody>
        </p:sp>
        <p:sp>
          <p:nvSpPr>
            <p:cNvPr id="76" name="pl76"/>
            <p:cNvSpPr/>
            <p:nvPr/>
          </p:nvSpPr>
          <p:spPr>
            <a:xfrm>
              <a:off x="1416218" y="2257087"/>
              <a:ext cx="6663577" cy="408170"/>
            </a:xfrm>
            <a:custGeom>
              <a:avLst/>
              <a:pathLst>
                <a:path w="6663577" h="408170">
                  <a:moveTo>
                    <a:pt x="0" y="279274"/>
                  </a:moveTo>
                  <a:lnTo>
                    <a:pt x="266543" y="408170"/>
                  </a:lnTo>
                  <a:lnTo>
                    <a:pt x="533086" y="193343"/>
                  </a:lnTo>
                  <a:lnTo>
                    <a:pt x="799629" y="257791"/>
                  </a:lnTo>
                  <a:lnTo>
                    <a:pt x="1066172" y="257791"/>
                  </a:lnTo>
                  <a:lnTo>
                    <a:pt x="1332715" y="85930"/>
                  </a:lnTo>
                  <a:lnTo>
                    <a:pt x="1599258" y="42965"/>
                  </a:lnTo>
                  <a:lnTo>
                    <a:pt x="1865801" y="128895"/>
                  </a:lnTo>
                  <a:lnTo>
                    <a:pt x="2132344" y="193343"/>
                  </a:lnTo>
                  <a:lnTo>
                    <a:pt x="2398888" y="193343"/>
                  </a:lnTo>
                  <a:lnTo>
                    <a:pt x="2665431" y="64447"/>
                  </a:lnTo>
                  <a:lnTo>
                    <a:pt x="2931974" y="150378"/>
                  </a:lnTo>
                  <a:lnTo>
                    <a:pt x="3198517" y="128895"/>
                  </a:lnTo>
                  <a:lnTo>
                    <a:pt x="3465060" y="171861"/>
                  </a:lnTo>
                  <a:lnTo>
                    <a:pt x="3731603" y="0"/>
                  </a:lnTo>
                  <a:lnTo>
                    <a:pt x="3998146" y="128895"/>
                  </a:lnTo>
                  <a:lnTo>
                    <a:pt x="4264689" y="85930"/>
                  </a:lnTo>
                  <a:lnTo>
                    <a:pt x="4531233" y="150378"/>
                  </a:lnTo>
                  <a:lnTo>
                    <a:pt x="4797776" y="85930"/>
                  </a:lnTo>
                  <a:lnTo>
                    <a:pt x="5064319" y="42965"/>
                  </a:lnTo>
                  <a:lnTo>
                    <a:pt x="5330862" y="193343"/>
                  </a:lnTo>
                  <a:lnTo>
                    <a:pt x="5597405" y="150378"/>
                  </a:lnTo>
                  <a:lnTo>
                    <a:pt x="5863948" y="64447"/>
                  </a:lnTo>
                  <a:lnTo>
                    <a:pt x="6130491" y="21482"/>
                  </a:lnTo>
                  <a:lnTo>
                    <a:pt x="6397034" y="85930"/>
                  </a:lnTo>
                  <a:lnTo>
                    <a:pt x="6663577" y="8593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1298664" y="27871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9" name="tx89"/>
            <p:cNvSpPr/>
            <p:nvPr/>
          </p:nvSpPr>
          <p:spPr>
            <a:xfrm>
              <a:off x="2631380" y="28504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90" name="tx90"/>
            <p:cNvSpPr/>
            <p:nvPr/>
          </p:nvSpPr>
          <p:spPr>
            <a:xfrm>
              <a:off x="3964096" y="278896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91" name="tx91"/>
            <p:cNvSpPr/>
            <p:nvPr/>
          </p:nvSpPr>
          <p:spPr>
            <a:xfrm>
              <a:off x="5335988" y="28071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62984" y="2822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93" name="tx93"/>
            <p:cNvSpPr/>
            <p:nvPr/>
          </p:nvSpPr>
          <p:spPr>
            <a:xfrm>
              <a:off x="6629527" y="2839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4" name="tx94"/>
            <p:cNvSpPr/>
            <p:nvPr/>
          </p:nvSpPr>
          <p:spPr>
            <a:xfrm>
              <a:off x="6896070" y="2851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5" name="tx95"/>
            <p:cNvSpPr/>
            <p:nvPr/>
          </p:nvSpPr>
          <p:spPr>
            <a:xfrm>
              <a:off x="7162613" y="2860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6" name="tx96"/>
            <p:cNvSpPr/>
            <p:nvPr/>
          </p:nvSpPr>
          <p:spPr>
            <a:xfrm>
              <a:off x="7429156" y="2870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7" name="tx97"/>
            <p:cNvSpPr/>
            <p:nvPr/>
          </p:nvSpPr>
          <p:spPr>
            <a:xfrm>
              <a:off x="7695699" y="2881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8" name="tx98"/>
            <p:cNvSpPr/>
            <p:nvPr/>
          </p:nvSpPr>
          <p:spPr>
            <a:xfrm>
              <a:off x="7962242" y="28945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194.6</a:t>
              </a:r>
            </a:p>
          </p:txBody>
        </p:sp>
        <p:sp>
          <p:nvSpPr>
            <p:cNvPr id="99" name="pl99"/>
            <p:cNvSpPr/>
            <p:nvPr/>
          </p:nvSpPr>
          <p:spPr>
            <a:xfrm>
              <a:off x="1416218"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742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165.6</a:t>
              </a:r>
            </a:p>
          </p:txBody>
        </p:sp>
        <p:sp>
          <p:nvSpPr>
            <p:cNvPr id="111" name="tx111"/>
            <p:cNvSpPr/>
            <p:nvPr/>
          </p:nvSpPr>
          <p:spPr>
            <a:xfrm>
              <a:off x="1324790" y="3029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12" name="tx112"/>
            <p:cNvSpPr/>
            <p:nvPr/>
          </p:nvSpPr>
          <p:spPr>
            <a:xfrm>
              <a:off x="2631380" y="3643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175.7</a:t>
              </a:r>
            </a:p>
          </p:txBody>
        </p:sp>
        <p:sp>
          <p:nvSpPr>
            <p:cNvPr id="113" name="tx113"/>
            <p:cNvSpPr/>
            <p:nvPr/>
          </p:nvSpPr>
          <p:spPr>
            <a:xfrm>
              <a:off x="2657505" y="3030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14" name="tx114"/>
            <p:cNvSpPr/>
            <p:nvPr/>
          </p:nvSpPr>
          <p:spPr>
            <a:xfrm>
              <a:off x="3964096" y="36101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186.8</a:t>
              </a:r>
            </a:p>
          </p:txBody>
        </p:sp>
        <p:sp>
          <p:nvSpPr>
            <p:cNvPr id="115" name="tx115"/>
            <p:cNvSpPr/>
            <p:nvPr/>
          </p:nvSpPr>
          <p:spPr>
            <a:xfrm>
              <a:off x="3990221" y="2965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16" name="tx116"/>
            <p:cNvSpPr/>
            <p:nvPr/>
          </p:nvSpPr>
          <p:spPr>
            <a:xfrm>
              <a:off x="5296811" y="36388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177.7</a:t>
              </a:r>
            </a:p>
          </p:txBody>
        </p:sp>
        <p:sp>
          <p:nvSpPr>
            <p:cNvPr id="117" name="tx117"/>
            <p:cNvSpPr/>
            <p:nvPr/>
          </p:nvSpPr>
          <p:spPr>
            <a:xfrm>
              <a:off x="5322937" y="3003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8" name="tx118"/>
            <p:cNvSpPr/>
            <p:nvPr/>
          </p:nvSpPr>
          <p:spPr>
            <a:xfrm>
              <a:off x="6362984" y="36189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19" name="tx119"/>
            <p:cNvSpPr/>
            <p:nvPr/>
          </p:nvSpPr>
          <p:spPr>
            <a:xfrm>
              <a:off x="6389109" y="29931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0" name="tx120"/>
            <p:cNvSpPr/>
            <p:nvPr/>
          </p:nvSpPr>
          <p:spPr>
            <a:xfrm>
              <a:off x="6668704" y="36699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1" name="tx121"/>
            <p:cNvSpPr/>
            <p:nvPr/>
          </p:nvSpPr>
          <p:spPr>
            <a:xfrm>
              <a:off x="6655652" y="30515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22" name="tx122"/>
            <p:cNvSpPr/>
            <p:nvPr/>
          </p:nvSpPr>
          <p:spPr>
            <a:xfrm>
              <a:off x="6896070" y="3662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169.4</a:t>
              </a:r>
            </a:p>
          </p:txBody>
        </p:sp>
        <p:sp>
          <p:nvSpPr>
            <p:cNvPr id="123" name="tx123"/>
            <p:cNvSpPr/>
            <p:nvPr/>
          </p:nvSpPr>
          <p:spPr>
            <a:xfrm>
              <a:off x="6922195" y="30502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4" name="tx124"/>
            <p:cNvSpPr/>
            <p:nvPr/>
          </p:nvSpPr>
          <p:spPr>
            <a:xfrm>
              <a:off x="7162613" y="3642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176.2</a:t>
              </a:r>
            </a:p>
          </p:txBody>
        </p:sp>
        <p:sp>
          <p:nvSpPr>
            <p:cNvPr id="125" name="tx125"/>
            <p:cNvSpPr/>
            <p:nvPr/>
          </p:nvSpPr>
          <p:spPr>
            <a:xfrm>
              <a:off x="7227915" y="303527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6" name="tx126"/>
            <p:cNvSpPr/>
            <p:nvPr/>
          </p:nvSpPr>
          <p:spPr>
            <a:xfrm>
              <a:off x="7429156" y="36345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178.7</a:t>
              </a:r>
            </a:p>
          </p:txBody>
        </p:sp>
        <p:sp>
          <p:nvSpPr>
            <p:cNvPr id="127" name="tx127"/>
            <p:cNvSpPr/>
            <p:nvPr/>
          </p:nvSpPr>
          <p:spPr>
            <a:xfrm>
              <a:off x="7455282" y="3031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8" name="tx128"/>
            <p:cNvSpPr/>
            <p:nvPr/>
          </p:nvSpPr>
          <p:spPr>
            <a:xfrm>
              <a:off x="7695699" y="365833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29" name="tx129"/>
            <p:cNvSpPr/>
            <p:nvPr/>
          </p:nvSpPr>
          <p:spPr>
            <a:xfrm>
              <a:off x="7721825" y="3059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0" name="tx130"/>
            <p:cNvSpPr/>
            <p:nvPr/>
          </p:nvSpPr>
          <p:spPr>
            <a:xfrm>
              <a:off x="7962242" y="36629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169.3</a:t>
              </a:r>
            </a:p>
          </p:txBody>
        </p:sp>
        <p:sp>
          <p:nvSpPr>
            <p:cNvPr id="131" name="tx131"/>
            <p:cNvSpPr/>
            <p:nvPr/>
          </p:nvSpPr>
          <p:spPr>
            <a:xfrm>
              <a:off x="7988368" y="30721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28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457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3861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4870"/>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2000-2025</a:t>
              </a:r>
            </a:p>
          </p:txBody>
        </p:sp>
        <p:sp>
          <p:nvSpPr>
            <p:cNvPr id="162" name="pl162"/>
            <p:cNvSpPr/>
            <p:nvPr/>
          </p:nvSpPr>
          <p:spPr>
            <a:xfrm>
              <a:off x="20920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683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749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8664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4579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877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4792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070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6622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851242" cy="124062"/>
            </a:xfrm>
            <a:prstGeom prst="rect">
              <a:avLst/>
            </a:prstGeom>
            <a:solidFill>
              <a:srgbClr val="80BD41">
                <a:alpha val="100000"/>
              </a:srgbClr>
            </a:solidFill>
          </p:spPr>
          <p:txBody>
            <a:bodyPr/>
            <a:lstStyle/>
            <a:p/>
          </p:txBody>
        </p:sp>
        <p:sp>
          <p:nvSpPr>
            <p:cNvPr id="176" name="rc176"/>
            <p:cNvSpPr/>
            <p:nvPr/>
          </p:nvSpPr>
          <p:spPr>
            <a:xfrm>
              <a:off x="7147516" y="5840557"/>
              <a:ext cx="723169" cy="124062"/>
            </a:xfrm>
            <a:prstGeom prst="rect">
              <a:avLst/>
            </a:prstGeom>
            <a:solidFill>
              <a:srgbClr val="1CABE2">
                <a:alpha val="100000"/>
              </a:srgbClr>
            </a:solidFill>
          </p:spPr>
          <p:txBody>
            <a:bodyPr/>
            <a:lstStyle/>
            <a:p/>
          </p:txBody>
        </p:sp>
        <p:sp>
          <p:nvSpPr>
            <p:cNvPr id="177" name="rc177"/>
            <p:cNvSpPr/>
            <p:nvPr/>
          </p:nvSpPr>
          <p:spPr>
            <a:xfrm>
              <a:off x="1296273" y="5685479"/>
              <a:ext cx="5450507" cy="124062"/>
            </a:xfrm>
            <a:prstGeom prst="rect">
              <a:avLst/>
            </a:prstGeom>
            <a:solidFill>
              <a:srgbClr val="80BD41">
                <a:alpha val="100000"/>
              </a:srgbClr>
            </a:solidFill>
          </p:spPr>
          <p:txBody>
            <a:bodyPr/>
            <a:lstStyle/>
            <a:p/>
          </p:txBody>
        </p:sp>
        <p:sp>
          <p:nvSpPr>
            <p:cNvPr id="178" name="rc178"/>
            <p:cNvSpPr/>
            <p:nvPr/>
          </p:nvSpPr>
          <p:spPr>
            <a:xfrm>
              <a:off x="6746781" y="5685479"/>
              <a:ext cx="814520" cy="124062"/>
            </a:xfrm>
            <a:prstGeom prst="rect">
              <a:avLst/>
            </a:prstGeom>
            <a:solidFill>
              <a:srgbClr val="1CABE2">
                <a:alpha val="100000"/>
              </a:srgbClr>
            </a:solidFill>
          </p:spPr>
          <p:txBody>
            <a:bodyPr/>
            <a:lstStyle/>
            <a:p/>
          </p:txBody>
        </p:sp>
        <p:sp>
          <p:nvSpPr>
            <p:cNvPr id="179" name="rc179"/>
            <p:cNvSpPr/>
            <p:nvPr/>
          </p:nvSpPr>
          <p:spPr>
            <a:xfrm>
              <a:off x="1296273" y="5530401"/>
              <a:ext cx="5389712" cy="124062"/>
            </a:xfrm>
            <a:prstGeom prst="rect">
              <a:avLst/>
            </a:prstGeom>
            <a:solidFill>
              <a:srgbClr val="80BD41">
                <a:alpha val="100000"/>
              </a:srgbClr>
            </a:solidFill>
          </p:spPr>
          <p:txBody>
            <a:bodyPr/>
            <a:lstStyle/>
            <a:p/>
          </p:txBody>
        </p:sp>
        <p:sp>
          <p:nvSpPr>
            <p:cNvPr id="180" name="rc180"/>
            <p:cNvSpPr/>
            <p:nvPr/>
          </p:nvSpPr>
          <p:spPr>
            <a:xfrm>
              <a:off x="6685986" y="5530401"/>
              <a:ext cx="805289" cy="124062"/>
            </a:xfrm>
            <a:prstGeom prst="rect">
              <a:avLst/>
            </a:prstGeom>
            <a:solidFill>
              <a:srgbClr val="1CABE2">
                <a:alpha val="100000"/>
              </a:srgbClr>
            </a:solidFill>
          </p:spPr>
          <p:txBody>
            <a:bodyPr/>
            <a:lstStyle/>
            <a:p/>
          </p:txBody>
        </p:sp>
        <p:sp>
          <p:nvSpPr>
            <p:cNvPr id="181" name="tx181"/>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82" name="tx182"/>
            <p:cNvSpPr/>
            <p:nvPr/>
          </p:nvSpPr>
          <p:spPr>
            <a:xfrm>
              <a:off x="772987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83" name="tx183"/>
            <p:cNvSpPr/>
            <p:nvPr/>
          </p:nvSpPr>
          <p:spPr>
            <a:xfrm>
              <a:off x="765634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194.6</a:t>
              </a:r>
            </a:p>
          </p:txBody>
        </p:sp>
        <p:sp>
          <p:nvSpPr>
            <p:cNvPr id="184" name="tx184"/>
            <p:cNvSpPr/>
            <p:nvPr/>
          </p:nvSpPr>
          <p:spPr>
            <a:xfrm>
              <a:off x="408625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85" name="tx185"/>
            <p:cNvSpPr/>
            <p:nvPr/>
          </p:nvSpPr>
          <p:spPr>
            <a:xfrm>
              <a:off x="7403607"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6" name="tx186"/>
            <p:cNvSpPr/>
            <p:nvPr/>
          </p:nvSpPr>
          <p:spPr>
            <a:xfrm>
              <a:off x="3885888" y="5708394"/>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171.2</a:t>
              </a:r>
            </a:p>
          </p:txBody>
        </p:sp>
        <p:sp>
          <p:nvSpPr>
            <p:cNvPr id="187" name="tx187"/>
            <p:cNvSpPr/>
            <p:nvPr/>
          </p:nvSpPr>
          <p:spPr>
            <a:xfrm>
              <a:off x="704854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8" name="tx188"/>
            <p:cNvSpPr/>
            <p:nvPr/>
          </p:nvSpPr>
          <p:spPr>
            <a:xfrm>
              <a:off x="3855491"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169.3</a:t>
              </a:r>
            </a:p>
          </p:txBody>
        </p:sp>
        <p:sp>
          <p:nvSpPr>
            <p:cNvPr id="189" name="tx189"/>
            <p:cNvSpPr/>
            <p:nvPr/>
          </p:nvSpPr>
          <p:spPr>
            <a:xfrm>
              <a:off x="698313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81006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436269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595417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7" name="tx197"/>
            <p:cNvSpPr/>
            <p:nvPr/>
          </p:nvSpPr>
          <p:spPr>
            <a:xfrm>
              <a:off x="754565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(87%) was lower than in 2019 (89%).
The number of children vaccinated with DTP3 decreased 8%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846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299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751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204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656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572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3025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4779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930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383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4067179"/>
              <a:ext cx="239399" cy="144830"/>
            </a:xfrm>
            <a:prstGeom prst="rect">
              <a:avLst/>
            </a:prstGeom>
            <a:solidFill>
              <a:srgbClr val="E2231A">
                <a:alpha val="90196"/>
              </a:srgbClr>
            </a:solidFill>
          </p:spPr>
          <p:txBody>
            <a:bodyPr/>
            <a:lstStyle/>
            <a:p/>
          </p:txBody>
        </p:sp>
        <p:sp>
          <p:nvSpPr>
            <p:cNvPr id="28" name="rc28"/>
            <p:cNvSpPr/>
            <p:nvPr/>
          </p:nvSpPr>
          <p:spPr>
            <a:xfrm>
              <a:off x="1577053" y="4096455"/>
              <a:ext cx="239399" cy="115553"/>
            </a:xfrm>
            <a:prstGeom prst="rect">
              <a:avLst/>
            </a:prstGeom>
            <a:solidFill>
              <a:srgbClr val="E2231A">
                <a:alpha val="90196"/>
              </a:srgbClr>
            </a:solidFill>
          </p:spPr>
          <p:txBody>
            <a:bodyPr/>
            <a:lstStyle/>
            <a:p/>
          </p:txBody>
        </p:sp>
        <p:sp>
          <p:nvSpPr>
            <p:cNvPr id="29" name="rc29"/>
            <p:cNvSpPr/>
            <p:nvPr/>
          </p:nvSpPr>
          <p:spPr>
            <a:xfrm>
              <a:off x="1843053" y="4078707"/>
              <a:ext cx="239399" cy="133302"/>
            </a:xfrm>
            <a:prstGeom prst="rect">
              <a:avLst/>
            </a:prstGeom>
            <a:solidFill>
              <a:srgbClr val="E2231A">
                <a:alpha val="90196"/>
              </a:srgbClr>
            </a:solidFill>
          </p:spPr>
          <p:txBody>
            <a:bodyPr/>
            <a:lstStyle/>
            <a:p/>
          </p:txBody>
        </p:sp>
        <p:sp>
          <p:nvSpPr>
            <p:cNvPr id="30" name="rc30"/>
            <p:cNvSpPr/>
            <p:nvPr/>
          </p:nvSpPr>
          <p:spPr>
            <a:xfrm>
              <a:off x="2109053" y="4051941"/>
              <a:ext cx="239399" cy="160068"/>
            </a:xfrm>
            <a:prstGeom prst="rect">
              <a:avLst/>
            </a:prstGeom>
            <a:solidFill>
              <a:srgbClr val="E2231A">
                <a:alpha val="90196"/>
              </a:srgbClr>
            </a:solidFill>
          </p:spPr>
          <p:txBody>
            <a:bodyPr/>
            <a:lstStyle/>
            <a:p/>
          </p:txBody>
        </p:sp>
        <p:sp>
          <p:nvSpPr>
            <p:cNvPr id="31" name="rc31"/>
            <p:cNvSpPr/>
            <p:nvPr/>
          </p:nvSpPr>
          <p:spPr>
            <a:xfrm>
              <a:off x="2375052" y="4035129"/>
              <a:ext cx="239399" cy="176880"/>
            </a:xfrm>
            <a:prstGeom prst="rect">
              <a:avLst/>
            </a:prstGeom>
            <a:solidFill>
              <a:srgbClr val="E2231A">
                <a:alpha val="90196"/>
              </a:srgbClr>
            </a:solidFill>
          </p:spPr>
          <p:txBody>
            <a:bodyPr/>
            <a:lstStyle/>
            <a:p/>
          </p:txBody>
        </p:sp>
        <p:sp>
          <p:nvSpPr>
            <p:cNvPr id="32" name="rc32"/>
            <p:cNvSpPr/>
            <p:nvPr/>
          </p:nvSpPr>
          <p:spPr>
            <a:xfrm>
              <a:off x="2641052" y="4019204"/>
              <a:ext cx="239399" cy="192805"/>
            </a:xfrm>
            <a:prstGeom prst="rect">
              <a:avLst/>
            </a:prstGeom>
            <a:solidFill>
              <a:srgbClr val="E2231A">
                <a:alpha val="90196"/>
              </a:srgbClr>
            </a:solidFill>
          </p:spPr>
          <p:txBody>
            <a:bodyPr/>
            <a:lstStyle/>
            <a:p/>
          </p:txBody>
        </p:sp>
        <p:sp>
          <p:nvSpPr>
            <p:cNvPr id="33" name="rc33"/>
            <p:cNvSpPr/>
            <p:nvPr/>
          </p:nvSpPr>
          <p:spPr>
            <a:xfrm>
              <a:off x="2907052" y="4040068"/>
              <a:ext cx="239399" cy="171941"/>
            </a:xfrm>
            <a:prstGeom prst="rect">
              <a:avLst/>
            </a:prstGeom>
            <a:solidFill>
              <a:srgbClr val="E2231A">
                <a:alpha val="90196"/>
              </a:srgbClr>
            </a:solidFill>
          </p:spPr>
          <p:txBody>
            <a:bodyPr/>
            <a:lstStyle/>
            <a:p/>
          </p:txBody>
        </p:sp>
        <p:sp>
          <p:nvSpPr>
            <p:cNvPr id="34" name="rc34"/>
            <p:cNvSpPr/>
            <p:nvPr/>
          </p:nvSpPr>
          <p:spPr>
            <a:xfrm>
              <a:off x="3173051" y="4047334"/>
              <a:ext cx="239399" cy="164674"/>
            </a:xfrm>
            <a:prstGeom prst="rect">
              <a:avLst/>
            </a:prstGeom>
            <a:solidFill>
              <a:srgbClr val="E2231A">
                <a:alpha val="90196"/>
              </a:srgbClr>
            </a:solidFill>
          </p:spPr>
          <p:txBody>
            <a:bodyPr/>
            <a:lstStyle/>
            <a:p/>
          </p:txBody>
        </p:sp>
        <p:sp>
          <p:nvSpPr>
            <p:cNvPr id="35" name="rc35"/>
            <p:cNvSpPr/>
            <p:nvPr/>
          </p:nvSpPr>
          <p:spPr>
            <a:xfrm>
              <a:off x="3439051" y="4052459"/>
              <a:ext cx="239399" cy="159549"/>
            </a:xfrm>
            <a:prstGeom prst="rect">
              <a:avLst/>
            </a:prstGeom>
            <a:solidFill>
              <a:srgbClr val="E2231A">
                <a:alpha val="90196"/>
              </a:srgbClr>
            </a:solidFill>
          </p:spPr>
          <p:txBody>
            <a:bodyPr/>
            <a:lstStyle/>
            <a:p/>
          </p:txBody>
        </p:sp>
        <p:sp>
          <p:nvSpPr>
            <p:cNvPr id="36" name="rc36"/>
            <p:cNvSpPr/>
            <p:nvPr/>
          </p:nvSpPr>
          <p:spPr>
            <a:xfrm>
              <a:off x="3705050" y="4058375"/>
              <a:ext cx="239399" cy="153633"/>
            </a:xfrm>
            <a:prstGeom prst="rect">
              <a:avLst/>
            </a:prstGeom>
            <a:solidFill>
              <a:srgbClr val="E2231A">
                <a:alpha val="90196"/>
              </a:srgbClr>
            </a:solidFill>
          </p:spPr>
          <p:txBody>
            <a:bodyPr/>
            <a:lstStyle/>
            <a:p/>
          </p:txBody>
        </p:sp>
        <p:sp>
          <p:nvSpPr>
            <p:cNvPr id="37" name="rc37"/>
            <p:cNvSpPr/>
            <p:nvPr/>
          </p:nvSpPr>
          <p:spPr>
            <a:xfrm>
              <a:off x="3971050" y="4067256"/>
              <a:ext cx="239399" cy="144752"/>
            </a:xfrm>
            <a:prstGeom prst="rect">
              <a:avLst/>
            </a:prstGeom>
            <a:solidFill>
              <a:srgbClr val="E2231A">
                <a:alpha val="90196"/>
              </a:srgbClr>
            </a:solidFill>
          </p:spPr>
          <p:txBody>
            <a:bodyPr/>
            <a:lstStyle/>
            <a:p/>
          </p:txBody>
        </p:sp>
        <p:sp>
          <p:nvSpPr>
            <p:cNvPr id="38" name="rc38"/>
            <p:cNvSpPr/>
            <p:nvPr/>
          </p:nvSpPr>
          <p:spPr>
            <a:xfrm>
              <a:off x="4237050" y="4086624"/>
              <a:ext cx="239399" cy="125385"/>
            </a:xfrm>
            <a:prstGeom prst="rect">
              <a:avLst/>
            </a:prstGeom>
            <a:solidFill>
              <a:srgbClr val="E2231A">
                <a:alpha val="90196"/>
              </a:srgbClr>
            </a:solidFill>
          </p:spPr>
          <p:txBody>
            <a:bodyPr/>
            <a:lstStyle/>
            <a:p/>
          </p:txBody>
        </p:sp>
        <p:sp>
          <p:nvSpPr>
            <p:cNvPr id="39" name="rc39"/>
            <p:cNvSpPr/>
            <p:nvPr/>
          </p:nvSpPr>
          <p:spPr>
            <a:xfrm>
              <a:off x="4503049" y="4096669"/>
              <a:ext cx="239399" cy="115340"/>
            </a:xfrm>
            <a:prstGeom prst="rect">
              <a:avLst/>
            </a:prstGeom>
            <a:solidFill>
              <a:srgbClr val="E2231A">
                <a:alpha val="90196"/>
              </a:srgbClr>
            </a:solidFill>
          </p:spPr>
          <p:txBody>
            <a:bodyPr/>
            <a:lstStyle/>
            <a:p/>
          </p:txBody>
        </p:sp>
        <p:sp>
          <p:nvSpPr>
            <p:cNvPr id="40" name="rc40"/>
            <p:cNvSpPr/>
            <p:nvPr/>
          </p:nvSpPr>
          <p:spPr>
            <a:xfrm>
              <a:off x="4769049" y="4049240"/>
              <a:ext cx="239399" cy="162769"/>
            </a:xfrm>
            <a:prstGeom prst="rect">
              <a:avLst/>
            </a:prstGeom>
            <a:solidFill>
              <a:srgbClr val="E2231A">
                <a:alpha val="90196"/>
              </a:srgbClr>
            </a:solidFill>
          </p:spPr>
          <p:txBody>
            <a:bodyPr/>
            <a:lstStyle/>
            <a:p/>
          </p:txBody>
        </p:sp>
        <p:sp>
          <p:nvSpPr>
            <p:cNvPr id="41" name="rc41"/>
            <p:cNvSpPr/>
            <p:nvPr/>
          </p:nvSpPr>
          <p:spPr>
            <a:xfrm>
              <a:off x="5035049" y="4097578"/>
              <a:ext cx="239399" cy="114430"/>
            </a:xfrm>
            <a:prstGeom prst="rect">
              <a:avLst/>
            </a:prstGeom>
            <a:solidFill>
              <a:srgbClr val="E2231A">
                <a:alpha val="90196"/>
              </a:srgbClr>
            </a:solidFill>
          </p:spPr>
          <p:txBody>
            <a:bodyPr/>
            <a:lstStyle/>
            <a:p/>
          </p:txBody>
        </p:sp>
        <p:sp>
          <p:nvSpPr>
            <p:cNvPr id="42" name="rc42"/>
            <p:cNvSpPr/>
            <p:nvPr/>
          </p:nvSpPr>
          <p:spPr>
            <a:xfrm>
              <a:off x="5301048" y="4116959"/>
              <a:ext cx="239399" cy="95049"/>
            </a:xfrm>
            <a:prstGeom prst="rect">
              <a:avLst/>
            </a:prstGeom>
            <a:solidFill>
              <a:srgbClr val="E2231A">
                <a:alpha val="90196"/>
              </a:srgbClr>
            </a:solidFill>
          </p:spPr>
          <p:txBody>
            <a:bodyPr/>
            <a:lstStyle/>
            <a:p/>
          </p:txBody>
        </p:sp>
        <p:sp>
          <p:nvSpPr>
            <p:cNvPr id="43" name="rc43"/>
            <p:cNvSpPr/>
            <p:nvPr/>
          </p:nvSpPr>
          <p:spPr>
            <a:xfrm>
              <a:off x="5567048" y="4069935"/>
              <a:ext cx="239399" cy="142074"/>
            </a:xfrm>
            <a:prstGeom prst="rect">
              <a:avLst/>
            </a:prstGeom>
            <a:solidFill>
              <a:srgbClr val="E2231A">
                <a:alpha val="90196"/>
              </a:srgbClr>
            </a:solidFill>
          </p:spPr>
          <p:txBody>
            <a:bodyPr/>
            <a:lstStyle/>
            <a:p/>
          </p:txBody>
        </p:sp>
        <p:sp>
          <p:nvSpPr>
            <p:cNvPr id="44" name="rc44"/>
            <p:cNvSpPr/>
            <p:nvPr/>
          </p:nvSpPr>
          <p:spPr>
            <a:xfrm>
              <a:off x="5833047" y="4079471"/>
              <a:ext cx="239399" cy="132538"/>
            </a:xfrm>
            <a:prstGeom prst="rect">
              <a:avLst/>
            </a:prstGeom>
            <a:solidFill>
              <a:srgbClr val="E2231A">
                <a:alpha val="90196"/>
              </a:srgbClr>
            </a:solidFill>
          </p:spPr>
          <p:txBody>
            <a:bodyPr/>
            <a:lstStyle/>
            <a:p/>
          </p:txBody>
        </p:sp>
        <p:sp>
          <p:nvSpPr>
            <p:cNvPr id="45" name="rc45"/>
            <p:cNvSpPr/>
            <p:nvPr/>
          </p:nvSpPr>
          <p:spPr>
            <a:xfrm>
              <a:off x="6099047" y="4126564"/>
              <a:ext cx="239399" cy="85445"/>
            </a:xfrm>
            <a:prstGeom prst="rect">
              <a:avLst/>
            </a:prstGeom>
            <a:solidFill>
              <a:srgbClr val="E2231A">
                <a:alpha val="90196"/>
              </a:srgbClr>
            </a:solidFill>
          </p:spPr>
          <p:txBody>
            <a:bodyPr/>
            <a:lstStyle/>
            <a:p/>
          </p:txBody>
        </p:sp>
        <p:sp>
          <p:nvSpPr>
            <p:cNvPr id="46" name="rc46"/>
            <p:cNvSpPr/>
            <p:nvPr/>
          </p:nvSpPr>
          <p:spPr>
            <a:xfrm>
              <a:off x="6365047" y="4174439"/>
              <a:ext cx="239399" cy="37570"/>
            </a:xfrm>
            <a:prstGeom prst="rect">
              <a:avLst/>
            </a:prstGeom>
            <a:solidFill>
              <a:srgbClr val="E2231A">
                <a:alpha val="90196"/>
              </a:srgbClr>
            </a:solidFill>
          </p:spPr>
          <p:txBody>
            <a:bodyPr/>
            <a:lstStyle/>
            <a:p/>
          </p:txBody>
        </p:sp>
        <p:sp>
          <p:nvSpPr>
            <p:cNvPr id="47" name="rc47"/>
            <p:cNvSpPr/>
            <p:nvPr/>
          </p:nvSpPr>
          <p:spPr>
            <a:xfrm>
              <a:off x="6631046" y="4045270"/>
              <a:ext cx="239399" cy="166739"/>
            </a:xfrm>
            <a:prstGeom prst="rect">
              <a:avLst/>
            </a:prstGeom>
            <a:solidFill>
              <a:srgbClr val="E2231A">
                <a:alpha val="90196"/>
              </a:srgbClr>
            </a:solidFill>
          </p:spPr>
          <p:txBody>
            <a:bodyPr/>
            <a:lstStyle/>
            <a:p/>
          </p:txBody>
        </p:sp>
        <p:sp>
          <p:nvSpPr>
            <p:cNvPr id="48" name="rc48"/>
            <p:cNvSpPr/>
            <p:nvPr/>
          </p:nvSpPr>
          <p:spPr>
            <a:xfrm>
              <a:off x="6897046" y="4101930"/>
              <a:ext cx="239399" cy="110078"/>
            </a:xfrm>
            <a:prstGeom prst="rect">
              <a:avLst/>
            </a:prstGeom>
            <a:solidFill>
              <a:srgbClr val="E2231A">
                <a:alpha val="90196"/>
              </a:srgbClr>
            </a:solidFill>
          </p:spPr>
          <p:txBody>
            <a:bodyPr/>
            <a:lstStyle/>
            <a:p/>
          </p:txBody>
        </p:sp>
        <p:sp>
          <p:nvSpPr>
            <p:cNvPr id="49" name="rc49"/>
            <p:cNvSpPr/>
            <p:nvPr/>
          </p:nvSpPr>
          <p:spPr>
            <a:xfrm>
              <a:off x="7163045" y="4130042"/>
              <a:ext cx="239399" cy="81966"/>
            </a:xfrm>
            <a:prstGeom prst="rect">
              <a:avLst/>
            </a:prstGeom>
            <a:solidFill>
              <a:srgbClr val="E2231A">
                <a:alpha val="90196"/>
              </a:srgbClr>
            </a:solidFill>
          </p:spPr>
          <p:txBody>
            <a:bodyPr/>
            <a:lstStyle/>
            <a:p/>
          </p:txBody>
        </p:sp>
        <p:sp>
          <p:nvSpPr>
            <p:cNvPr id="50" name="rc50"/>
            <p:cNvSpPr/>
            <p:nvPr/>
          </p:nvSpPr>
          <p:spPr>
            <a:xfrm>
              <a:off x="7429045" y="4157831"/>
              <a:ext cx="239399" cy="54177"/>
            </a:xfrm>
            <a:prstGeom prst="rect">
              <a:avLst/>
            </a:prstGeom>
            <a:solidFill>
              <a:srgbClr val="E2231A">
                <a:alpha val="90196"/>
              </a:srgbClr>
            </a:solidFill>
          </p:spPr>
          <p:txBody>
            <a:bodyPr/>
            <a:lstStyle/>
            <a:p/>
          </p:txBody>
        </p:sp>
        <p:sp>
          <p:nvSpPr>
            <p:cNvPr id="51" name="rc51"/>
            <p:cNvSpPr/>
            <p:nvPr/>
          </p:nvSpPr>
          <p:spPr>
            <a:xfrm>
              <a:off x="7695045" y="4167254"/>
              <a:ext cx="239399" cy="44755"/>
            </a:xfrm>
            <a:prstGeom prst="rect">
              <a:avLst/>
            </a:prstGeom>
            <a:solidFill>
              <a:srgbClr val="E2231A">
                <a:alpha val="90196"/>
              </a:srgbClr>
            </a:solidFill>
          </p:spPr>
          <p:txBody>
            <a:bodyPr/>
            <a:lstStyle/>
            <a:p/>
          </p:txBody>
        </p:sp>
        <p:sp>
          <p:nvSpPr>
            <p:cNvPr id="52" name="rc52"/>
            <p:cNvSpPr/>
            <p:nvPr/>
          </p:nvSpPr>
          <p:spPr>
            <a:xfrm>
              <a:off x="7961044" y="4167758"/>
              <a:ext cx="239399" cy="44250"/>
            </a:xfrm>
            <a:prstGeom prst="rect">
              <a:avLst/>
            </a:prstGeom>
            <a:solidFill>
              <a:srgbClr val="E2231A">
                <a:alpha val="90196"/>
              </a:srgbClr>
            </a:solidFill>
          </p:spPr>
          <p:txBody>
            <a:bodyPr/>
            <a:lstStyle/>
            <a:p/>
          </p:txBody>
        </p:sp>
        <p:sp>
          <p:nvSpPr>
            <p:cNvPr id="53" name="rc53"/>
            <p:cNvSpPr/>
            <p:nvPr/>
          </p:nvSpPr>
          <p:spPr>
            <a:xfrm>
              <a:off x="6099047" y="3567529"/>
              <a:ext cx="239399" cy="559034"/>
            </a:xfrm>
            <a:prstGeom prst="rect">
              <a:avLst/>
            </a:prstGeom>
            <a:solidFill>
              <a:srgbClr val="B3B3B3">
                <a:alpha val="90196"/>
              </a:srgbClr>
            </a:solidFill>
          </p:spPr>
          <p:txBody>
            <a:bodyPr/>
            <a:lstStyle/>
            <a:p/>
          </p:txBody>
        </p:sp>
        <p:sp>
          <p:nvSpPr>
            <p:cNvPr id="54" name="rc54"/>
            <p:cNvSpPr/>
            <p:nvPr/>
          </p:nvSpPr>
          <p:spPr>
            <a:xfrm>
              <a:off x="6365047" y="3839159"/>
              <a:ext cx="239399" cy="335279"/>
            </a:xfrm>
            <a:prstGeom prst="rect">
              <a:avLst/>
            </a:prstGeom>
            <a:solidFill>
              <a:srgbClr val="B3B3B3">
                <a:alpha val="90196"/>
              </a:srgbClr>
            </a:solidFill>
          </p:spPr>
          <p:txBody>
            <a:bodyPr/>
            <a:lstStyle/>
            <a:p/>
          </p:txBody>
        </p:sp>
        <p:sp>
          <p:nvSpPr>
            <p:cNvPr id="55" name="rc55"/>
            <p:cNvSpPr/>
            <p:nvPr/>
          </p:nvSpPr>
          <p:spPr>
            <a:xfrm>
              <a:off x="6631046" y="3791725"/>
              <a:ext cx="239399" cy="253544"/>
            </a:xfrm>
            <a:prstGeom prst="rect">
              <a:avLst/>
            </a:prstGeom>
            <a:solidFill>
              <a:srgbClr val="B3B3B3">
                <a:alpha val="90196"/>
              </a:srgbClr>
            </a:solidFill>
          </p:spPr>
          <p:txBody>
            <a:bodyPr/>
            <a:lstStyle/>
            <a:p/>
          </p:txBody>
        </p:sp>
        <p:sp>
          <p:nvSpPr>
            <p:cNvPr id="56" name="rc56"/>
            <p:cNvSpPr/>
            <p:nvPr/>
          </p:nvSpPr>
          <p:spPr>
            <a:xfrm>
              <a:off x="6897046" y="3839391"/>
              <a:ext cx="239399" cy="262539"/>
            </a:xfrm>
            <a:prstGeom prst="rect">
              <a:avLst/>
            </a:prstGeom>
            <a:solidFill>
              <a:srgbClr val="B3B3B3">
                <a:alpha val="90196"/>
              </a:srgbClr>
            </a:solidFill>
          </p:spPr>
          <p:txBody>
            <a:bodyPr/>
            <a:lstStyle/>
            <a:p/>
          </p:txBody>
        </p:sp>
        <p:sp>
          <p:nvSpPr>
            <p:cNvPr id="57" name="rc57"/>
            <p:cNvSpPr/>
            <p:nvPr/>
          </p:nvSpPr>
          <p:spPr>
            <a:xfrm>
              <a:off x="7163045" y="3889662"/>
              <a:ext cx="239399" cy="240379"/>
            </a:xfrm>
            <a:prstGeom prst="rect">
              <a:avLst/>
            </a:prstGeom>
            <a:solidFill>
              <a:srgbClr val="B3B3B3">
                <a:alpha val="90196"/>
              </a:srgbClr>
            </a:solidFill>
          </p:spPr>
          <p:txBody>
            <a:bodyPr/>
            <a:lstStyle/>
            <a:p/>
          </p:txBody>
        </p:sp>
        <p:sp>
          <p:nvSpPr>
            <p:cNvPr id="58" name="rc58"/>
            <p:cNvSpPr/>
            <p:nvPr/>
          </p:nvSpPr>
          <p:spPr>
            <a:xfrm>
              <a:off x="7429045" y="3939020"/>
              <a:ext cx="239399" cy="218811"/>
            </a:xfrm>
            <a:prstGeom prst="rect">
              <a:avLst/>
            </a:prstGeom>
            <a:solidFill>
              <a:srgbClr val="B3B3B3">
                <a:alpha val="90196"/>
              </a:srgbClr>
            </a:solidFill>
          </p:spPr>
          <p:txBody>
            <a:bodyPr/>
            <a:lstStyle/>
            <a:p/>
          </p:txBody>
        </p:sp>
        <p:sp>
          <p:nvSpPr>
            <p:cNvPr id="59" name="rc59"/>
            <p:cNvSpPr/>
            <p:nvPr/>
          </p:nvSpPr>
          <p:spPr>
            <a:xfrm>
              <a:off x="7695045" y="4013884"/>
              <a:ext cx="239399" cy="153370"/>
            </a:xfrm>
            <a:prstGeom prst="rect">
              <a:avLst/>
            </a:prstGeom>
            <a:solidFill>
              <a:srgbClr val="B3B3B3">
                <a:alpha val="90196"/>
              </a:srgbClr>
            </a:solidFill>
          </p:spPr>
          <p:txBody>
            <a:bodyPr/>
            <a:lstStyle/>
            <a:p/>
          </p:txBody>
        </p:sp>
        <p:sp>
          <p:nvSpPr>
            <p:cNvPr id="60" name="rc60"/>
            <p:cNvSpPr/>
            <p:nvPr/>
          </p:nvSpPr>
          <p:spPr>
            <a:xfrm>
              <a:off x="7961044" y="4015862"/>
              <a:ext cx="239399" cy="151896"/>
            </a:xfrm>
            <a:prstGeom prst="rect">
              <a:avLst/>
            </a:prstGeom>
            <a:solidFill>
              <a:srgbClr val="B3B3B3">
                <a:alpha val="90196"/>
              </a:srgbClr>
            </a:solidFill>
          </p:spPr>
          <p:txBody>
            <a:bodyPr/>
            <a:lstStyle/>
            <a:p/>
          </p:txBody>
        </p:sp>
        <p:sp>
          <p:nvSpPr>
            <p:cNvPr id="61" name="pl61"/>
            <p:cNvSpPr/>
            <p:nvPr/>
          </p:nvSpPr>
          <p:spPr>
            <a:xfrm>
              <a:off x="1430754" y="2149674"/>
              <a:ext cx="6649990" cy="365205"/>
            </a:xfrm>
            <a:custGeom>
              <a:avLst/>
              <a:pathLst>
                <a:path w="6649990" h="365205">
                  <a:moveTo>
                    <a:pt x="0" y="236309"/>
                  </a:moveTo>
                  <a:lnTo>
                    <a:pt x="265999" y="171861"/>
                  </a:lnTo>
                  <a:lnTo>
                    <a:pt x="531999" y="214826"/>
                  </a:lnTo>
                  <a:lnTo>
                    <a:pt x="797998" y="279274"/>
                  </a:lnTo>
                  <a:lnTo>
                    <a:pt x="1063998" y="322239"/>
                  </a:lnTo>
                  <a:lnTo>
                    <a:pt x="1329998" y="365205"/>
                  </a:lnTo>
                  <a:lnTo>
                    <a:pt x="1595997" y="322239"/>
                  </a:lnTo>
                  <a:lnTo>
                    <a:pt x="1861997" y="300757"/>
                  </a:lnTo>
                  <a:lnTo>
                    <a:pt x="2127996" y="279274"/>
                  </a:lnTo>
                  <a:lnTo>
                    <a:pt x="2393996" y="257791"/>
                  </a:lnTo>
                  <a:lnTo>
                    <a:pt x="2659996" y="236309"/>
                  </a:lnTo>
                  <a:lnTo>
                    <a:pt x="2925995" y="193343"/>
                  </a:lnTo>
                  <a:lnTo>
                    <a:pt x="3191995" y="171861"/>
                  </a:lnTo>
                  <a:lnTo>
                    <a:pt x="3457995" y="279274"/>
                  </a:lnTo>
                  <a:lnTo>
                    <a:pt x="3723994" y="171861"/>
                  </a:lnTo>
                  <a:lnTo>
                    <a:pt x="3989994" y="128895"/>
                  </a:lnTo>
                  <a:lnTo>
                    <a:pt x="4255993" y="236309"/>
                  </a:lnTo>
                  <a:lnTo>
                    <a:pt x="4521993" y="214826"/>
                  </a:lnTo>
                  <a:lnTo>
                    <a:pt x="4787993" y="107413"/>
                  </a:lnTo>
                  <a:lnTo>
                    <a:pt x="5053992" y="0"/>
                  </a:lnTo>
                  <a:lnTo>
                    <a:pt x="5319992" y="300757"/>
                  </a:lnTo>
                  <a:lnTo>
                    <a:pt x="5585991" y="171861"/>
                  </a:lnTo>
                  <a:lnTo>
                    <a:pt x="5851991" y="107413"/>
                  </a:lnTo>
                  <a:lnTo>
                    <a:pt x="6117991" y="42965"/>
                  </a:lnTo>
                  <a:lnTo>
                    <a:pt x="6383990" y="21482"/>
                  </a:lnTo>
                  <a:lnTo>
                    <a:pt x="6649990" y="21482"/>
                  </a:lnTo>
                </a:path>
              </a:pathLst>
            </a:custGeom>
            <a:ln w="27101" cap="flat">
              <a:solidFill>
                <a:srgbClr val="3283FE">
                  <a:alpha val="100000"/>
                </a:srgbClr>
              </a:solidFill>
              <a:prstDash val="solid"/>
              <a:round/>
            </a:ln>
          </p:spPr>
          <p:txBody>
            <a:bodyPr/>
            <a:lstStyle/>
            <a:p/>
          </p:txBody>
        </p:sp>
        <p:sp>
          <p:nvSpPr>
            <p:cNvPr id="62" name="pl62"/>
            <p:cNvSpPr/>
            <p:nvPr/>
          </p:nvSpPr>
          <p:spPr>
            <a:xfrm>
              <a:off x="6218747" y="2536362"/>
              <a:ext cx="1861997" cy="1009685"/>
            </a:xfrm>
            <a:custGeom>
              <a:avLst/>
              <a:pathLst>
                <a:path w="1861997" h="1009685">
                  <a:moveTo>
                    <a:pt x="0" y="1009685"/>
                  </a:moveTo>
                  <a:lnTo>
                    <a:pt x="265999" y="386687"/>
                  </a:lnTo>
                  <a:lnTo>
                    <a:pt x="531999" y="494101"/>
                  </a:lnTo>
                  <a:lnTo>
                    <a:pt x="797998" y="386687"/>
                  </a:lnTo>
                  <a:lnTo>
                    <a:pt x="1063998" y="279274"/>
                  </a:lnTo>
                  <a:lnTo>
                    <a:pt x="1329998" y="171861"/>
                  </a:lnTo>
                  <a:lnTo>
                    <a:pt x="1595997" y="0"/>
                  </a:lnTo>
                  <a:lnTo>
                    <a:pt x="1861997" y="0"/>
                  </a:lnTo>
                </a:path>
              </a:pathLst>
            </a:custGeom>
            <a:ln w="27101" cap="flat">
              <a:solidFill>
                <a:srgbClr val="FFA500">
                  <a:alpha val="100000"/>
                </a:srgbClr>
              </a:solidFill>
              <a:prstDash val="solid"/>
              <a:round/>
            </a:ln>
          </p:spPr>
          <p:txBody>
            <a:bodyPr/>
            <a:lstStyle/>
            <a:p/>
          </p:txBody>
        </p:sp>
        <p:sp>
          <p:nvSpPr>
            <p:cNvPr id="63" name="tx63"/>
            <p:cNvSpPr/>
            <p:nvPr/>
          </p:nvSpPr>
          <p:spPr>
            <a:xfrm>
              <a:off x="1360416"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4" name="tx64"/>
            <p:cNvSpPr/>
            <p:nvPr/>
          </p:nvSpPr>
          <p:spPr>
            <a:xfrm>
              <a:off x="2690414"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5" name="tx65"/>
            <p:cNvSpPr/>
            <p:nvPr/>
          </p:nvSpPr>
          <p:spPr>
            <a:xfrm>
              <a:off x="4020412"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6" name="tx66"/>
            <p:cNvSpPr/>
            <p:nvPr/>
          </p:nvSpPr>
          <p:spPr>
            <a:xfrm>
              <a:off x="5350410"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6414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8" name="tx68"/>
            <p:cNvSpPr/>
            <p:nvPr/>
          </p:nvSpPr>
          <p:spPr>
            <a:xfrm>
              <a:off x="6414408"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69" name="tx69"/>
            <p:cNvSpPr/>
            <p:nvPr/>
          </p:nvSpPr>
          <p:spPr>
            <a:xfrm>
              <a:off x="668040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0" name="tx70"/>
            <p:cNvSpPr/>
            <p:nvPr/>
          </p:nvSpPr>
          <p:spPr>
            <a:xfrm>
              <a:off x="6680408"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71" name="tx71"/>
            <p:cNvSpPr/>
            <p:nvPr/>
          </p:nvSpPr>
          <p:spPr>
            <a:xfrm>
              <a:off x="694640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2" name="tx72"/>
            <p:cNvSpPr/>
            <p:nvPr/>
          </p:nvSpPr>
          <p:spPr>
            <a:xfrm>
              <a:off x="6946408"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3" name="tx73"/>
            <p:cNvSpPr/>
            <p:nvPr/>
          </p:nvSpPr>
          <p:spPr>
            <a:xfrm>
              <a:off x="721240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4" name="tx74"/>
            <p:cNvSpPr/>
            <p:nvPr/>
          </p:nvSpPr>
          <p:spPr>
            <a:xfrm>
              <a:off x="7212407"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75" name="tx75"/>
            <p:cNvSpPr/>
            <p:nvPr/>
          </p:nvSpPr>
          <p:spPr>
            <a:xfrm>
              <a:off x="7478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6" name="tx76"/>
            <p:cNvSpPr/>
            <p:nvPr/>
          </p:nvSpPr>
          <p:spPr>
            <a:xfrm>
              <a:off x="7478407"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7" name="tx77"/>
            <p:cNvSpPr/>
            <p:nvPr/>
          </p:nvSpPr>
          <p:spPr>
            <a:xfrm>
              <a:off x="7744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7744407"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9" name="tx79"/>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1" name="tx81"/>
            <p:cNvSpPr/>
            <p:nvPr/>
          </p:nvSpPr>
          <p:spPr>
            <a:xfrm>
              <a:off x="1370464" y="4099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2" name="tx82"/>
            <p:cNvSpPr/>
            <p:nvPr/>
          </p:nvSpPr>
          <p:spPr>
            <a:xfrm>
              <a:off x="2700462" y="40764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3" name="tx83"/>
            <p:cNvSpPr/>
            <p:nvPr/>
          </p:nvSpPr>
          <p:spPr>
            <a:xfrm>
              <a:off x="4030460" y="40991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4" name="tx84"/>
            <p:cNvSpPr/>
            <p:nvPr/>
          </p:nvSpPr>
          <p:spPr>
            <a:xfrm>
              <a:off x="5360458" y="41253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5" name="tx85"/>
            <p:cNvSpPr/>
            <p:nvPr/>
          </p:nvSpPr>
          <p:spPr>
            <a:xfrm>
              <a:off x="6454602" y="4152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6" name="tx86"/>
            <p:cNvSpPr/>
            <p:nvPr/>
          </p:nvSpPr>
          <p:spPr>
            <a:xfrm>
              <a:off x="6690456" y="40881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7" name="tx87"/>
            <p:cNvSpPr/>
            <p:nvPr/>
          </p:nvSpPr>
          <p:spPr>
            <a:xfrm>
              <a:off x="6956456" y="41178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7222456" y="41305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9" name="tx89"/>
            <p:cNvSpPr/>
            <p:nvPr/>
          </p:nvSpPr>
          <p:spPr>
            <a:xfrm>
              <a:off x="7488455" y="41458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7754455" y="4149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1" name="tx91"/>
            <p:cNvSpPr/>
            <p:nvPr/>
          </p:nvSpPr>
          <p:spPr>
            <a:xfrm>
              <a:off x="8020454" y="4149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2" name="tx92"/>
            <p:cNvSpPr/>
            <p:nvPr/>
          </p:nvSpPr>
          <p:spPr>
            <a:xfrm>
              <a:off x="6424457" y="39680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3" name="tx93"/>
            <p:cNvSpPr/>
            <p:nvPr/>
          </p:nvSpPr>
          <p:spPr>
            <a:xfrm>
              <a:off x="6690456" y="38780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4" name="tx94"/>
            <p:cNvSpPr/>
            <p:nvPr/>
          </p:nvSpPr>
          <p:spPr>
            <a:xfrm>
              <a:off x="6956456" y="3930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 name="tx95"/>
            <p:cNvSpPr/>
            <p:nvPr/>
          </p:nvSpPr>
          <p:spPr>
            <a:xfrm>
              <a:off x="7222456" y="39693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 name="tx96"/>
            <p:cNvSpPr/>
            <p:nvPr/>
          </p:nvSpPr>
          <p:spPr>
            <a:xfrm>
              <a:off x="7488455" y="4007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7" name="tx97"/>
            <p:cNvSpPr/>
            <p:nvPr/>
          </p:nvSpPr>
          <p:spPr>
            <a:xfrm>
              <a:off x="7754455" y="40500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8" name="tx98"/>
            <p:cNvSpPr/>
            <p:nvPr/>
          </p:nvSpPr>
          <p:spPr>
            <a:xfrm>
              <a:off x="8020454" y="40513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9" name="tx99"/>
            <p:cNvSpPr/>
            <p:nvPr/>
          </p:nvSpPr>
          <p:spPr>
            <a:xfrm>
              <a:off x="6430486" y="3732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0" name="tx100"/>
            <p:cNvSpPr/>
            <p:nvPr/>
          </p:nvSpPr>
          <p:spPr>
            <a:xfrm>
              <a:off x="6696485" y="3685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1" name="tx101"/>
            <p:cNvSpPr/>
            <p:nvPr/>
          </p:nvSpPr>
          <p:spPr>
            <a:xfrm>
              <a:off x="6962485" y="37331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2" name="tx102"/>
            <p:cNvSpPr/>
            <p:nvPr/>
          </p:nvSpPr>
          <p:spPr>
            <a:xfrm>
              <a:off x="7228485" y="37846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03" name="tx103"/>
            <p:cNvSpPr/>
            <p:nvPr/>
          </p:nvSpPr>
          <p:spPr>
            <a:xfrm>
              <a:off x="7494484" y="383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04" name="tx104"/>
            <p:cNvSpPr/>
            <p:nvPr/>
          </p:nvSpPr>
          <p:spPr>
            <a:xfrm>
              <a:off x="7760484" y="39091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5" name="tx105"/>
            <p:cNvSpPr/>
            <p:nvPr/>
          </p:nvSpPr>
          <p:spPr>
            <a:xfrm>
              <a:off x="8026483" y="39095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06" name="tx106"/>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577692" y="37051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8" name="tx108"/>
            <p:cNvSpPr/>
            <p:nvPr/>
          </p:nvSpPr>
          <p:spPr>
            <a:xfrm>
              <a:off x="577692" y="325041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9" name="tx109"/>
            <p:cNvSpPr/>
            <p:nvPr/>
          </p:nvSpPr>
          <p:spPr>
            <a:xfrm>
              <a:off x="577692" y="279560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0" name="tx110"/>
            <p:cNvSpPr/>
            <p:nvPr/>
          </p:nvSpPr>
          <p:spPr>
            <a:xfrm>
              <a:off x="577692" y="234093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1" name="tx111"/>
            <p:cNvSpPr/>
            <p:nvPr/>
          </p:nvSpPr>
          <p:spPr>
            <a:xfrm>
              <a:off x="577692" y="18861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86533" y="5080163"/>
              <a:ext cx="201456" cy="201456"/>
            </a:xfrm>
            <a:prstGeom prst="rect">
              <a:avLst/>
            </a:prstGeom>
            <a:solidFill>
              <a:srgbClr val="E2231A">
                <a:alpha val="90196"/>
              </a:srgbClr>
            </a:solidFill>
          </p:spPr>
          <p:txBody>
            <a:bodyPr/>
            <a:lstStyle/>
            <a:p/>
          </p:txBody>
        </p:sp>
        <p:sp>
          <p:nvSpPr>
            <p:cNvPr id="135" name="rc135"/>
            <p:cNvSpPr/>
            <p:nvPr/>
          </p:nvSpPr>
          <p:spPr>
            <a:xfrm>
              <a:off x="5650692" y="5080163"/>
              <a:ext cx="201456" cy="201456"/>
            </a:xfrm>
            <a:prstGeom prst="rect">
              <a:avLst/>
            </a:prstGeom>
            <a:solidFill>
              <a:srgbClr val="B3B3B3">
                <a:alpha val="90196"/>
              </a:srgbClr>
            </a:solidFill>
          </p:spPr>
          <p:txBody>
            <a:bodyPr/>
            <a:lstStyle/>
            <a:p/>
          </p:txBody>
        </p:sp>
        <p:sp>
          <p:nvSpPr>
            <p:cNvPr id="136" name="tx13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66584" y="1584870"/>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2000-2025</a:t>
              </a:r>
            </a:p>
          </p:txBody>
        </p:sp>
        <p:sp>
          <p:nvSpPr>
            <p:cNvPr id="140" name="pl140"/>
            <p:cNvSpPr/>
            <p:nvPr/>
          </p:nvSpPr>
          <p:spPr>
            <a:xfrm>
              <a:off x="21513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8318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5123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1928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9915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6720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3525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0330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11054" y="5840557"/>
              <a:ext cx="694215" cy="124062"/>
            </a:xfrm>
            <a:prstGeom prst="rect">
              <a:avLst/>
            </a:prstGeom>
            <a:solidFill>
              <a:srgbClr val="E2231A">
                <a:alpha val="90196"/>
              </a:srgbClr>
            </a:solidFill>
          </p:spPr>
          <p:txBody>
            <a:bodyPr/>
            <a:lstStyle/>
            <a:p/>
          </p:txBody>
        </p:sp>
        <p:sp>
          <p:nvSpPr>
            <p:cNvPr id="153" name="rc153"/>
            <p:cNvSpPr/>
            <p:nvPr/>
          </p:nvSpPr>
          <p:spPr>
            <a:xfrm>
              <a:off x="1311054" y="5685479"/>
              <a:ext cx="826975" cy="124062"/>
            </a:xfrm>
            <a:prstGeom prst="rect">
              <a:avLst/>
            </a:prstGeom>
            <a:solidFill>
              <a:srgbClr val="E2231A">
                <a:alpha val="90196"/>
              </a:srgbClr>
            </a:solidFill>
          </p:spPr>
          <p:txBody>
            <a:bodyPr/>
            <a:lstStyle/>
            <a:p/>
          </p:txBody>
        </p:sp>
        <p:sp>
          <p:nvSpPr>
            <p:cNvPr id="154" name="rc154"/>
            <p:cNvSpPr/>
            <p:nvPr/>
          </p:nvSpPr>
          <p:spPr>
            <a:xfrm>
              <a:off x="1311054" y="5530401"/>
              <a:ext cx="817648" cy="124062"/>
            </a:xfrm>
            <a:prstGeom prst="rect">
              <a:avLst/>
            </a:prstGeom>
            <a:solidFill>
              <a:srgbClr val="E2231A">
                <a:alpha val="90196"/>
              </a:srgbClr>
            </a:solidFill>
          </p:spPr>
          <p:txBody>
            <a:bodyPr/>
            <a:lstStyle/>
            <a:p/>
          </p:txBody>
        </p:sp>
        <p:sp>
          <p:nvSpPr>
            <p:cNvPr id="155" name="rc155"/>
            <p:cNvSpPr/>
            <p:nvPr/>
          </p:nvSpPr>
          <p:spPr>
            <a:xfrm>
              <a:off x="2005270" y="5840557"/>
              <a:ext cx="6195174" cy="124062"/>
            </a:xfrm>
            <a:prstGeom prst="rect">
              <a:avLst/>
            </a:prstGeom>
            <a:solidFill>
              <a:srgbClr val="B3B3B3">
                <a:alpha val="90196"/>
              </a:srgbClr>
            </a:solidFill>
          </p:spPr>
          <p:txBody>
            <a:bodyPr/>
            <a:lstStyle/>
            <a:p/>
          </p:txBody>
        </p:sp>
        <p:sp>
          <p:nvSpPr>
            <p:cNvPr id="156" name="rc156"/>
            <p:cNvSpPr/>
            <p:nvPr/>
          </p:nvSpPr>
          <p:spPr>
            <a:xfrm>
              <a:off x="2138029" y="5685479"/>
              <a:ext cx="2833916" cy="124062"/>
            </a:xfrm>
            <a:prstGeom prst="rect">
              <a:avLst/>
            </a:prstGeom>
            <a:solidFill>
              <a:srgbClr val="B3B3B3">
                <a:alpha val="90196"/>
              </a:srgbClr>
            </a:solidFill>
          </p:spPr>
          <p:txBody>
            <a:bodyPr/>
            <a:lstStyle/>
            <a:p/>
          </p:txBody>
        </p:sp>
        <p:sp>
          <p:nvSpPr>
            <p:cNvPr id="157" name="rc157"/>
            <p:cNvSpPr/>
            <p:nvPr/>
          </p:nvSpPr>
          <p:spPr>
            <a:xfrm>
              <a:off x="2128703" y="5530401"/>
              <a:ext cx="2806692" cy="124062"/>
            </a:xfrm>
            <a:prstGeom prst="rect">
              <a:avLst/>
            </a:prstGeom>
            <a:solidFill>
              <a:srgbClr val="B3B3B3">
                <a:alpha val="90196"/>
              </a:srgbClr>
            </a:solidFill>
          </p:spPr>
          <p:txBody>
            <a:bodyPr/>
            <a:lstStyle/>
            <a:p/>
          </p:txBody>
        </p:sp>
        <p:sp>
          <p:nvSpPr>
            <p:cNvPr id="158" name="tx158"/>
            <p:cNvSpPr/>
            <p:nvPr/>
          </p:nvSpPr>
          <p:spPr>
            <a:xfrm>
              <a:off x="8264753"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a:t>
              </a:r>
            </a:p>
          </p:txBody>
        </p:sp>
        <p:sp>
          <p:nvSpPr>
            <p:cNvPr id="159" name="tx159"/>
            <p:cNvSpPr/>
            <p:nvPr/>
          </p:nvSpPr>
          <p:spPr>
            <a:xfrm>
              <a:off x="5084472"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60" name="tx160"/>
            <p:cNvSpPr/>
            <p:nvPr/>
          </p:nvSpPr>
          <p:spPr>
            <a:xfrm>
              <a:off x="504792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43.1</a:t>
              </a:r>
            </a:p>
          </p:txBody>
        </p:sp>
        <p:sp>
          <p:nvSpPr>
            <p:cNvPr id="161" name="tx161"/>
            <p:cNvSpPr/>
            <p:nvPr/>
          </p:nvSpPr>
          <p:spPr>
            <a:xfrm>
              <a:off x="1577790"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62" name="tx162"/>
            <p:cNvSpPr/>
            <p:nvPr/>
          </p:nvSpPr>
          <p:spPr>
            <a:xfrm>
              <a:off x="1644169"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9.8</a:t>
              </a:r>
            </a:p>
          </p:txBody>
        </p:sp>
        <p:sp>
          <p:nvSpPr>
            <p:cNvPr id="163" name="tx163"/>
            <p:cNvSpPr/>
            <p:nvPr/>
          </p:nvSpPr>
          <p:spPr>
            <a:xfrm>
              <a:off x="163950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64" name="tx164"/>
            <p:cNvSpPr/>
            <p:nvPr/>
          </p:nvSpPr>
          <p:spPr>
            <a:xfrm>
              <a:off x="499033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73.7</a:t>
              </a:r>
            </a:p>
          </p:txBody>
        </p:sp>
        <p:sp>
          <p:nvSpPr>
            <p:cNvPr id="165" name="tx165"/>
            <p:cNvSpPr/>
            <p:nvPr/>
          </p:nvSpPr>
          <p:spPr>
            <a:xfrm>
              <a:off x="344246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33.7</a:t>
              </a:r>
            </a:p>
          </p:txBody>
        </p:sp>
        <p:sp>
          <p:nvSpPr>
            <p:cNvPr id="166" name="tx166"/>
            <p:cNvSpPr/>
            <p:nvPr/>
          </p:nvSpPr>
          <p:spPr>
            <a:xfrm>
              <a:off x="341952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33.4</a:t>
              </a:r>
            </a:p>
          </p:txBody>
        </p:sp>
        <p:sp>
          <p:nvSpPr>
            <p:cNvPr id="167" name="tx167"/>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286727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2" name="tx172"/>
            <p:cNvSpPr/>
            <p:nvPr/>
          </p:nvSpPr>
          <p:spPr>
            <a:xfrm>
              <a:off x="45477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3" name="tx173"/>
            <p:cNvSpPr/>
            <p:nvPr/>
          </p:nvSpPr>
          <p:spPr>
            <a:xfrm>
              <a:off x="622827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4" name="tx174"/>
            <p:cNvSpPr/>
            <p:nvPr/>
          </p:nvSpPr>
          <p:spPr>
            <a:xfrm>
              <a:off x="790878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75" name="tx175"/>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similar to in 2019, where coverage was 96%.
10,000 children missed their routine first dose of measles vaccine.
MCV2 is typically administered to children between 18 months and five years old. MCV2 coverage remained constant at 78% in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95% in 2025, leaving 10,000 children without any protection against measles. MCV2 coverage also remained constant at 78% - below the IA2030 target of 90%.</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371812"/>
            </a:xfrm>
            <a:custGeom>
              <a:avLst/>
              <a:pathLst>
                <a:path w="3397293" h="371812">
                  <a:moveTo>
                    <a:pt x="0" y="240584"/>
                  </a:moveTo>
                  <a:lnTo>
                    <a:pt x="135891" y="174970"/>
                  </a:lnTo>
                  <a:lnTo>
                    <a:pt x="271783" y="218713"/>
                  </a:lnTo>
                  <a:lnTo>
                    <a:pt x="407675" y="284327"/>
                  </a:lnTo>
                  <a:lnTo>
                    <a:pt x="543566" y="328070"/>
                  </a:lnTo>
                  <a:lnTo>
                    <a:pt x="679458" y="371812"/>
                  </a:lnTo>
                  <a:lnTo>
                    <a:pt x="815350" y="328070"/>
                  </a:lnTo>
                  <a:lnTo>
                    <a:pt x="951242" y="306198"/>
                  </a:lnTo>
                  <a:lnTo>
                    <a:pt x="1087133" y="284327"/>
                  </a:lnTo>
                  <a:lnTo>
                    <a:pt x="1223025" y="262456"/>
                  </a:lnTo>
                  <a:lnTo>
                    <a:pt x="1358917" y="240584"/>
                  </a:lnTo>
                  <a:lnTo>
                    <a:pt x="1494809" y="196842"/>
                  </a:lnTo>
                  <a:lnTo>
                    <a:pt x="1630700" y="174970"/>
                  </a:lnTo>
                  <a:lnTo>
                    <a:pt x="1766592" y="284327"/>
                  </a:lnTo>
                  <a:lnTo>
                    <a:pt x="1902484" y="174970"/>
                  </a:lnTo>
                  <a:lnTo>
                    <a:pt x="2038375" y="131228"/>
                  </a:lnTo>
                  <a:lnTo>
                    <a:pt x="2174267" y="240584"/>
                  </a:lnTo>
                  <a:lnTo>
                    <a:pt x="2310159" y="218713"/>
                  </a:lnTo>
                  <a:lnTo>
                    <a:pt x="2446051" y="109356"/>
                  </a:lnTo>
                  <a:lnTo>
                    <a:pt x="2581942" y="0"/>
                  </a:lnTo>
                  <a:lnTo>
                    <a:pt x="2717834" y="306198"/>
                  </a:lnTo>
                  <a:lnTo>
                    <a:pt x="2853726" y="174970"/>
                  </a:lnTo>
                  <a:lnTo>
                    <a:pt x="2989618" y="109356"/>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371812"/>
            </a:xfrm>
            <a:custGeom>
              <a:avLst/>
              <a:pathLst>
                <a:path w="3397293" h="371812">
                  <a:moveTo>
                    <a:pt x="0" y="240584"/>
                  </a:moveTo>
                  <a:lnTo>
                    <a:pt x="135891" y="174970"/>
                  </a:lnTo>
                  <a:lnTo>
                    <a:pt x="271783" y="218713"/>
                  </a:lnTo>
                  <a:lnTo>
                    <a:pt x="407675" y="284327"/>
                  </a:lnTo>
                  <a:lnTo>
                    <a:pt x="543566" y="328070"/>
                  </a:lnTo>
                  <a:lnTo>
                    <a:pt x="679458" y="371812"/>
                  </a:lnTo>
                  <a:lnTo>
                    <a:pt x="815350" y="328070"/>
                  </a:lnTo>
                  <a:lnTo>
                    <a:pt x="951242" y="306198"/>
                  </a:lnTo>
                  <a:lnTo>
                    <a:pt x="1087133" y="284327"/>
                  </a:lnTo>
                  <a:lnTo>
                    <a:pt x="1223025" y="262456"/>
                  </a:lnTo>
                  <a:lnTo>
                    <a:pt x="1358917" y="240584"/>
                  </a:lnTo>
                  <a:lnTo>
                    <a:pt x="1494809" y="196842"/>
                  </a:lnTo>
                  <a:lnTo>
                    <a:pt x="1630700" y="174970"/>
                  </a:lnTo>
                  <a:lnTo>
                    <a:pt x="1766592" y="284327"/>
                  </a:lnTo>
                  <a:lnTo>
                    <a:pt x="1902484" y="174970"/>
                  </a:lnTo>
                  <a:lnTo>
                    <a:pt x="2038375" y="131228"/>
                  </a:lnTo>
                  <a:lnTo>
                    <a:pt x="2174267" y="240584"/>
                  </a:lnTo>
                  <a:lnTo>
                    <a:pt x="2310159" y="218713"/>
                  </a:lnTo>
                  <a:lnTo>
                    <a:pt x="2446051" y="109356"/>
                  </a:lnTo>
                  <a:lnTo>
                    <a:pt x="2581942" y="0"/>
                  </a:lnTo>
                  <a:lnTo>
                    <a:pt x="2717834" y="306198"/>
                  </a:lnTo>
                  <a:lnTo>
                    <a:pt x="2853726" y="174970"/>
                  </a:lnTo>
                  <a:lnTo>
                    <a:pt x="2989618" y="109356"/>
                  </a:lnTo>
                  <a:lnTo>
                    <a:pt x="3125509" y="43742"/>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371812"/>
            </a:xfrm>
            <a:custGeom>
              <a:avLst/>
              <a:pathLst>
                <a:path w="3397293" h="371812">
                  <a:moveTo>
                    <a:pt x="0" y="240584"/>
                  </a:moveTo>
                  <a:lnTo>
                    <a:pt x="135891" y="174970"/>
                  </a:lnTo>
                  <a:lnTo>
                    <a:pt x="271783" y="218713"/>
                  </a:lnTo>
                  <a:lnTo>
                    <a:pt x="407675" y="284327"/>
                  </a:lnTo>
                  <a:lnTo>
                    <a:pt x="543566" y="328070"/>
                  </a:lnTo>
                  <a:lnTo>
                    <a:pt x="679458" y="371812"/>
                  </a:lnTo>
                  <a:lnTo>
                    <a:pt x="815350" y="328070"/>
                  </a:lnTo>
                  <a:lnTo>
                    <a:pt x="951242" y="306198"/>
                  </a:lnTo>
                  <a:lnTo>
                    <a:pt x="1087133" y="284327"/>
                  </a:lnTo>
                  <a:lnTo>
                    <a:pt x="1223025" y="262456"/>
                  </a:lnTo>
                  <a:lnTo>
                    <a:pt x="1358917" y="240584"/>
                  </a:lnTo>
                  <a:lnTo>
                    <a:pt x="1494809" y="196842"/>
                  </a:lnTo>
                  <a:lnTo>
                    <a:pt x="1630700" y="174970"/>
                  </a:lnTo>
                  <a:lnTo>
                    <a:pt x="1766592" y="284327"/>
                  </a:lnTo>
                  <a:lnTo>
                    <a:pt x="1902484" y="174970"/>
                  </a:lnTo>
                  <a:lnTo>
                    <a:pt x="2038375" y="131228"/>
                  </a:lnTo>
                  <a:lnTo>
                    <a:pt x="2174267" y="240584"/>
                  </a:lnTo>
                  <a:lnTo>
                    <a:pt x="2310159" y="218713"/>
                  </a:lnTo>
                  <a:lnTo>
                    <a:pt x="2446051" y="109356"/>
                  </a:lnTo>
                  <a:lnTo>
                    <a:pt x="2581942" y="0"/>
                  </a:lnTo>
                  <a:lnTo>
                    <a:pt x="2717834" y="306198"/>
                  </a:lnTo>
                  <a:lnTo>
                    <a:pt x="2853726" y="174970"/>
                  </a:lnTo>
                  <a:lnTo>
                    <a:pt x="2989618" y="109356"/>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89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89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2998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24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96085" y="4964618"/>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0" name="tx60"/>
            <p:cNvSpPr/>
            <p:nvPr/>
          </p:nvSpPr>
          <p:spPr>
            <a:xfrm>
              <a:off x="31970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5953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46523" y="1403693"/>
              <a:ext cx="33461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Dominican Republic,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131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752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94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75240"/>
              <a:ext cx="3397293" cy="1084454"/>
            </a:xfrm>
            <a:custGeom>
              <a:avLst/>
              <a:pathLst>
                <a:path w="3397293" h="1084454">
                  <a:moveTo>
                    <a:pt x="0" y="701705"/>
                  </a:moveTo>
                  <a:lnTo>
                    <a:pt x="135891" y="510331"/>
                  </a:lnTo>
                  <a:lnTo>
                    <a:pt x="271783" y="637914"/>
                  </a:lnTo>
                  <a:lnTo>
                    <a:pt x="407675" y="829288"/>
                  </a:lnTo>
                  <a:lnTo>
                    <a:pt x="543566" y="956871"/>
                  </a:lnTo>
                  <a:lnTo>
                    <a:pt x="679458" y="1084454"/>
                  </a:lnTo>
                  <a:lnTo>
                    <a:pt x="815350" y="956871"/>
                  </a:lnTo>
                  <a:lnTo>
                    <a:pt x="951242" y="893080"/>
                  </a:lnTo>
                  <a:lnTo>
                    <a:pt x="1087133" y="829288"/>
                  </a:lnTo>
                  <a:lnTo>
                    <a:pt x="1223025" y="765497"/>
                  </a:lnTo>
                  <a:lnTo>
                    <a:pt x="1358917" y="701705"/>
                  </a:lnTo>
                  <a:lnTo>
                    <a:pt x="1494809" y="574122"/>
                  </a:lnTo>
                  <a:lnTo>
                    <a:pt x="1630700" y="510331"/>
                  </a:lnTo>
                  <a:lnTo>
                    <a:pt x="1766592" y="829288"/>
                  </a:lnTo>
                  <a:lnTo>
                    <a:pt x="1902484" y="510331"/>
                  </a:lnTo>
                  <a:lnTo>
                    <a:pt x="2038375" y="382748"/>
                  </a:lnTo>
                  <a:lnTo>
                    <a:pt x="2174267" y="701705"/>
                  </a:lnTo>
                  <a:lnTo>
                    <a:pt x="2310159" y="637914"/>
                  </a:lnTo>
                  <a:lnTo>
                    <a:pt x="2446051" y="318957"/>
                  </a:lnTo>
                  <a:lnTo>
                    <a:pt x="2581942" y="0"/>
                  </a:lnTo>
                  <a:lnTo>
                    <a:pt x="2717834" y="893080"/>
                  </a:lnTo>
                  <a:lnTo>
                    <a:pt x="2853726" y="510331"/>
                  </a:lnTo>
                  <a:lnTo>
                    <a:pt x="2989618" y="318957"/>
                  </a:lnTo>
                  <a:lnTo>
                    <a:pt x="3125509" y="127582"/>
                  </a:lnTo>
                  <a:lnTo>
                    <a:pt x="3261401" y="63791"/>
                  </a:lnTo>
                  <a:lnTo>
                    <a:pt x="3397293" y="6379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75240"/>
              <a:ext cx="3397293" cy="956871"/>
            </a:xfrm>
            <a:custGeom>
              <a:avLst/>
              <a:pathLst>
                <a:path w="3397293" h="956871">
                  <a:moveTo>
                    <a:pt x="0" y="956871"/>
                  </a:moveTo>
                  <a:lnTo>
                    <a:pt x="135891" y="893080"/>
                  </a:lnTo>
                  <a:lnTo>
                    <a:pt x="271783" y="893080"/>
                  </a:lnTo>
                  <a:lnTo>
                    <a:pt x="407675" y="829288"/>
                  </a:lnTo>
                  <a:lnTo>
                    <a:pt x="543566" y="701705"/>
                  </a:lnTo>
                  <a:lnTo>
                    <a:pt x="679458" y="574122"/>
                  </a:lnTo>
                  <a:lnTo>
                    <a:pt x="815350" y="446540"/>
                  </a:lnTo>
                  <a:lnTo>
                    <a:pt x="951242" y="446540"/>
                  </a:lnTo>
                  <a:lnTo>
                    <a:pt x="1087133" y="318957"/>
                  </a:lnTo>
                  <a:lnTo>
                    <a:pt x="1223025" y="191374"/>
                  </a:lnTo>
                  <a:lnTo>
                    <a:pt x="1358917" y="127582"/>
                  </a:lnTo>
                  <a:lnTo>
                    <a:pt x="1494809" y="127582"/>
                  </a:lnTo>
                  <a:lnTo>
                    <a:pt x="1630700" y="127582"/>
                  </a:lnTo>
                  <a:lnTo>
                    <a:pt x="1766592" y="127582"/>
                  </a:lnTo>
                  <a:lnTo>
                    <a:pt x="1902484" y="127582"/>
                  </a:lnTo>
                  <a:lnTo>
                    <a:pt x="2038375" y="127582"/>
                  </a:lnTo>
                  <a:lnTo>
                    <a:pt x="2174267" y="63791"/>
                  </a:lnTo>
                  <a:lnTo>
                    <a:pt x="2310159" y="63791"/>
                  </a:lnTo>
                  <a:lnTo>
                    <a:pt x="2446051" y="0"/>
                  </a:lnTo>
                  <a:lnTo>
                    <a:pt x="2581942" y="0"/>
                  </a:lnTo>
                  <a:lnTo>
                    <a:pt x="2717834" y="191374"/>
                  </a:lnTo>
                  <a:lnTo>
                    <a:pt x="2853726" y="318957"/>
                  </a:lnTo>
                  <a:lnTo>
                    <a:pt x="2989618" y="191374"/>
                  </a:lnTo>
                  <a:lnTo>
                    <a:pt x="3125509" y="191374"/>
                  </a:lnTo>
                  <a:lnTo>
                    <a:pt x="3261401" y="127582"/>
                  </a:lnTo>
                  <a:lnTo>
                    <a:pt x="3397293" y="12758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1117"/>
              <a:ext cx="3397293" cy="893080"/>
            </a:xfrm>
            <a:custGeom>
              <a:avLst/>
              <a:pathLst>
                <a:path w="3397293" h="893080">
                  <a:moveTo>
                    <a:pt x="0" y="127582"/>
                  </a:moveTo>
                  <a:lnTo>
                    <a:pt x="135891" y="0"/>
                  </a:lnTo>
                  <a:lnTo>
                    <a:pt x="271783" y="127582"/>
                  </a:lnTo>
                  <a:lnTo>
                    <a:pt x="407675" y="63791"/>
                  </a:lnTo>
                  <a:lnTo>
                    <a:pt x="543566" y="127582"/>
                  </a:lnTo>
                  <a:lnTo>
                    <a:pt x="679458" y="191374"/>
                  </a:lnTo>
                  <a:lnTo>
                    <a:pt x="815350" y="63791"/>
                  </a:lnTo>
                  <a:lnTo>
                    <a:pt x="951242" y="63791"/>
                  </a:lnTo>
                  <a:lnTo>
                    <a:pt x="1087133" y="0"/>
                  </a:lnTo>
                  <a:lnTo>
                    <a:pt x="1223025" y="0"/>
                  </a:lnTo>
                  <a:lnTo>
                    <a:pt x="1358917" y="127582"/>
                  </a:lnTo>
                  <a:lnTo>
                    <a:pt x="1494809" y="0"/>
                  </a:lnTo>
                  <a:lnTo>
                    <a:pt x="1630700" y="0"/>
                  </a:lnTo>
                  <a:lnTo>
                    <a:pt x="1766592" y="191374"/>
                  </a:lnTo>
                  <a:lnTo>
                    <a:pt x="1902484" y="127582"/>
                  </a:lnTo>
                  <a:lnTo>
                    <a:pt x="2038375" y="127582"/>
                  </a:lnTo>
                  <a:lnTo>
                    <a:pt x="2174267" y="127582"/>
                  </a:lnTo>
                  <a:lnTo>
                    <a:pt x="2310159" y="574122"/>
                  </a:lnTo>
                  <a:lnTo>
                    <a:pt x="2446051" y="255165"/>
                  </a:lnTo>
                  <a:lnTo>
                    <a:pt x="2581942" y="574122"/>
                  </a:lnTo>
                  <a:lnTo>
                    <a:pt x="2717834" y="701705"/>
                  </a:lnTo>
                  <a:lnTo>
                    <a:pt x="2853726" y="765497"/>
                  </a:lnTo>
                  <a:lnTo>
                    <a:pt x="2989618" y="893080"/>
                  </a:lnTo>
                  <a:lnTo>
                    <a:pt x="3125509" y="701705"/>
                  </a:lnTo>
                  <a:lnTo>
                    <a:pt x="3261401" y="510331"/>
                  </a:lnTo>
                  <a:lnTo>
                    <a:pt x="3397293" y="57412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7524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75240"/>
              <a:ext cx="3397293" cy="1084454"/>
            </a:xfrm>
            <a:custGeom>
              <a:avLst/>
              <a:pathLst>
                <a:path w="3397293" h="1084454">
                  <a:moveTo>
                    <a:pt x="0" y="701705"/>
                  </a:moveTo>
                  <a:lnTo>
                    <a:pt x="135891" y="510331"/>
                  </a:lnTo>
                  <a:lnTo>
                    <a:pt x="271783" y="637914"/>
                  </a:lnTo>
                  <a:lnTo>
                    <a:pt x="407675" y="829288"/>
                  </a:lnTo>
                  <a:lnTo>
                    <a:pt x="543566" y="956871"/>
                  </a:lnTo>
                  <a:lnTo>
                    <a:pt x="679458" y="1084454"/>
                  </a:lnTo>
                  <a:lnTo>
                    <a:pt x="815350" y="956871"/>
                  </a:lnTo>
                  <a:lnTo>
                    <a:pt x="951242" y="893080"/>
                  </a:lnTo>
                  <a:lnTo>
                    <a:pt x="1087133" y="829288"/>
                  </a:lnTo>
                  <a:lnTo>
                    <a:pt x="1223025" y="765497"/>
                  </a:lnTo>
                  <a:lnTo>
                    <a:pt x="1358917" y="701705"/>
                  </a:lnTo>
                  <a:lnTo>
                    <a:pt x="1494809" y="574122"/>
                  </a:lnTo>
                  <a:lnTo>
                    <a:pt x="1630700" y="510331"/>
                  </a:lnTo>
                  <a:lnTo>
                    <a:pt x="1766592" y="829288"/>
                  </a:lnTo>
                  <a:lnTo>
                    <a:pt x="1902484" y="510331"/>
                  </a:lnTo>
                  <a:lnTo>
                    <a:pt x="2038375" y="382748"/>
                  </a:lnTo>
                  <a:lnTo>
                    <a:pt x="2174267" y="701705"/>
                  </a:lnTo>
                  <a:lnTo>
                    <a:pt x="2310159" y="637914"/>
                  </a:lnTo>
                  <a:lnTo>
                    <a:pt x="2446051" y="318957"/>
                  </a:lnTo>
                  <a:lnTo>
                    <a:pt x="2581942" y="0"/>
                  </a:lnTo>
                  <a:lnTo>
                    <a:pt x="2717834" y="893080"/>
                  </a:lnTo>
                  <a:lnTo>
                    <a:pt x="2853726" y="510331"/>
                  </a:lnTo>
                  <a:lnTo>
                    <a:pt x="2989618" y="318957"/>
                  </a:lnTo>
                  <a:lnTo>
                    <a:pt x="3125509" y="127582"/>
                  </a:lnTo>
                  <a:lnTo>
                    <a:pt x="3261401" y="63791"/>
                  </a:lnTo>
                  <a:lnTo>
                    <a:pt x="3397293" y="6379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99051"/>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99051"/>
              <a:ext cx="0" cy="1760643"/>
            </a:xfrm>
            <a:custGeom>
              <a:avLst/>
              <a:pathLst>
                <a:path w="0" h="1760643">
                  <a:moveTo>
                    <a:pt x="0" y="17606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99051"/>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99051"/>
              <a:ext cx="0" cy="1058937"/>
            </a:xfrm>
            <a:custGeom>
              <a:avLst/>
              <a:pathLst>
                <a:path w="0" h="1058937">
                  <a:moveTo>
                    <a:pt x="0" y="10589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99051"/>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99051"/>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75240"/>
              <a:ext cx="3397293" cy="1084454"/>
            </a:xfrm>
            <a:custGeom>
              <a:avLst/>
              <a:pathLst>
                <a:path w="3397293" h="1084454">
                  <a:moveTo>
                    <a:pt x="0" y="701705"/>
                  </a:moveTo>
                  <a:lnTo>
                    <a:pt x="135891" y="510331"/>
                  </a:lnTo>
                  <a:lnTo>
                    <a:pt x="271783" y="637914"/>
                  </a:lnTo>
                  <a:lnTo>
                    <a:pt x="407675" y="829288"/>
                  </a:lnTo>
                  <a:lnTo>
                    <a:pt x="543566" y="956871"/>
                  </a:lnTo>
                  <a:lnTo>
                    <a:pt x="679458" y="1084454"/>
                  </a:lnTo>
                  <a:lnTo>
                    <a:pt x="815350" y="956871"/>
                  </a:lnTo>
                  <a:lnTo>
                    <a:pt x="951242" y="893080"/>
                  </a:lnTo>
                  <a:lnTo>
                    <a:pt x="1087133" y="829288"/>
                  </a:lnTo>
                  <a:lnTo>
                    <a:pt x="1223025" y="765497"/>
                  </a:lnTo>
                  <a:lnTo>
                    <a:pt x="1358917" y="701705"/>
                  </a:lnTo>
                  <a:lnTo>
                    <a:pt x="1494809" y="574122"/>
                  </a:lnTo>
                  <a:lnTo>
                    <a:pt x="1630700" y="510331"/>
                  </a:lnTo>
                  <a:lnTo>
                    <a:pt x="1766592" y="829288"/>
                  </a:lnTo>
                  <a:lnTo>
                    <a:pt x="1902484" y="510331"/>
                  </a:lnTo>
                  <a:lnTo>
                    <a:pt x="2038375" y="382748"/>
                  </a:lnTo>
                  <a:lnTo>
                    <a:pt x="2174267" y="701705"/>
                  </a:lnTo>
                  <a:lnTo>
                    <a:pt x="2310159" y="637914"/>
                  </a:lnTo>
                  <a:lnTo>
                    <a:pt x="2446051" y="318957"/>
                  </a:lnTo>
                  <a:lnTo>
                    <a:pt x="2581942" y="0"/>
                  </a:lnTo>
                  <a:lnTo>
                    <a:pt x="2717834" y="893080"/>
                  </a:lnTo>
                  <a:lnTo>
                    <a:pt x="2853726" y="510331"/>
                  </a:lnTo>
                  <a:lnTo>
                    <a:pt x="2989618" y="318957"/>
                  </a:lnTo>
                  <a:lnTo>
                    <a:pt x="3125509" y="127582"/>
                  </a:lnTo>
                  <a:lnTo>
                    <a:pt x="3261401" y="63791"/>
                  </a:lnTo>
                  <a:lnTo>
                    <a:pt x="3397293" y="63791"/>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3441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38783" y="223441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3" name="tx93"/>
            <p:cNvSpPr/>
            <p:nvPr/>
          </p:nvSpPr>
          <p:spPr>
            <a:xfrm>
              <a:off x="6718241" y="223441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427845" y="22330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0637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348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610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231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7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4568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4568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4668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0913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12784" y="4964618"/>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17" name="tx117"/>
            <p:cNvSpPr/>
            <p:nvPr/>
          </p:nvSpPr>
          <p:spPr>
            <a:xfrm>
              <a:off x="751378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27623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470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068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666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263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769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367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965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562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6146186" cy="114824"/>
            </a:xfrm>
            <a:prstGeom prst="rect">
              <a:avLst/>
            </a:prstGeom>
            <a:solidFill>
              <a:srgbClr val="E2231A">
                <a:alpha val="80000"/>
              </a:srgbClr>
            </a:solidFill>
          </p:spPr>
          <p:txBody>
            <a:bodyPr/>
            <a:lstStyle/>
            <a:p/>
          </p:txBody>
        </p:sp>
        <p:sp>
          <p:nvSpPr>
            <p:cNvPr id="133" name="rc133"/>
            <p:cNvSpPr/>
            <p:nvPr/>
          </p:nvSpPr>
          <p:spPr>
            <a:xfrm>
              <a:off x="1317178" y="5743865"/>
              <a:ext cx="7321564" cy="114824"/>
            </a:xfrm>
            <a:prstGeom prst="rect">
              <a:avLst/>
            </a:prstGeom>
            <a:solidFill>
              <a:srgbClr val="E2231A">
                <a:alpha val="80000"/>
              </a:srgbClr>
            </a:solidFill>
          </p:spPr>
          <p:txBody>
            <a:bodyPr/>
            <a:lstStyle/>
            <a:p/>
          </p:txBody>
        </p:sp>
        <p:sp>
          <p:nvSpPr>
            <p:cNvPr id="134" name="rc134"/>
            <p:cNvSpPr/>
            <p:nvPr/>
          </p:nvSpPr>
          <p:spPr>
            <a:xfrm>
              <a:off x="1317178" y="5600334"/>
              <a:ext cx="7238990"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2736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46871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654691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832899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Dominican Republic (95%) was 11 percentage points higher than the global average (84%) and 9 percentage points higher than the average across all LACR countries (86%).
National MCV1 coverage was 1 percentage point lower than in 2019 (96%).
This equates to 10,000 unvaccinated children in 2025 compared to 8,000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Dominican Republic MCV1 coverage was 95% - this is 1 percentage point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Dominican Republic ranked number 25 out of 33 countries for lowest MCV1 coverage (based on tied ranks).
Dominican Republic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Dominican Republic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2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0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288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7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6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46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2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67968"/>
              <a:ext cx="239888" cy="1140053"/>
            </a:xfrm>
            <a:prstGeom prst="rect">
              <a:avLst/>
            </a:prstGeom>
            <a:solidFill>
              <a:srgbClr val="80BD41">
                <a:alpha val="100000"/>
              </a:srgbClr>
            </a:solidFill>
          </p:spPr>
          <p:txBody>
            <a:bodyPr/>
            <a:lstStyle/>
            <a:p/>
          </p:txBody>
        </p:sp>
        <p:sp>
          <p:nvSpPr>
            <p:cNvPr id="25" name="rc25"/>
            <p:cNvSpPr/>
            <p:nvPr/>
          </p:nvSpPr>
          <p:spPr>
            <a:xfrm>
              <a:off x="1296273" y="2966778"/>
              <a:ext cx="239888" cy="201189"/>
            </a:xfrm>
            <a:prstGeom prst="rect">
              <a:avLst/>
            </a:prstGeom>
            <a:solidFill>
              <a:srgbClr val="E2231A">
                <a:alpha val="100000"/>
              </a:srgbClr>
            </a:solidFill>
          </p:spPr>
          <p:txBody>
            <a:bodyPr/>
            <a:lstStyle/>
            <a:p/>
          </p:txBody>
        </p:sp>
        <p:sp>
          <p:nvSpPr>
            <p:cNvPr id="26" name="rc26"/>
            <p:cNvSpPr/>
            <p:nvPr/>
          </p:nvSpPr>
          <p:spPr>
            <a:xfrm>
              <a:off x="1562816" y="3130888"/>
              <a:ext cx="239888" cy="1177132"/>
            </a:xfrm>
            <a:prstGeom prst="rect">
              <a:avLst/>
            </a:prstGeom>
            <a:solidFill>
              <a:srgbClr val="80BD41">
                <a:alpha val="100000"/>
              </a:srgbClr>
            </a:solidFill>
          </p:spPr>
          <p:txBody>
            <a:bodyPr/>
            <a:lstStyle/>
            <a:p/>
          </p:txBody>
        </p:sp>
        <p:sp>
          <p:nvSpPr>
            <p:cNvPr id="27" name="rc27"/>
            <p:cNvSpPr/>
            <p:nvPr/>
          </p:nvSpPr>
          <p:spPr>
            <a:xfrm>
              <a:off x="1562816" y="2970379"/>
              <a:ext cx="239888" cy="160509"/>
            </a:xfrm>
            <a:prstGeom prst="rect">
              <a:avLst/>
            </a:prstGeom>
            <a:solidFill>
              <a:srgbClr val="E2231A">
                <a:alpha val="100000"/>
              </a:srgbClr>
            </a:solidFill>
          </p:spPr>
          <p:txBody>
            <a:bodyPr/>
            <a:lstStyle/>
            <a:p/>
          </p:txBody>
        </p:sp>
        <p:sp>
          <p:nvSpPr>
            <p:cNvPr id="28" name="rc28"/>
            <p:cNvSpPr/>
            <p:nvPr/>
          </p:nvSpPr>
          <p:spPr>
            <a:xfrm>
              <a:off x="1829360" y="3170558"/>
              <a:ext cx="239888" cy="1137463"/>
            </a:xfrm>
            <a:prstGeom prst="rect">
              <a:avLst/>
            </a:prstGeom>
            <a:solidFill>
              <a:srgbClr val="80BD41">
                <a:alpha val="100000"/>
              </a:srgbClr>
            </a:solidFill>
          </p:spPr>
          <p:txBody>
            <a:bodyPr/>
            <a:lstStyle/>
            <a:p/>
          </p:txBody>
        </p:sp>
        <p:sp>
          <p:nvSpPr>
            <p:cNvPr id="29" name="rc29"/>
            <p:cNvSpPr/>
            <p:nvPr/>
          </p:nvSpPr>
          <p:spPr>
            <a:xfrm>
              <a:off x="1829360" y="2985413"/>
              <a:ext cx="239888" cy="185144"/>
            </a:xfrm>
            <a:prstGeom prst="rect">
              <a:avLst/>
            </a:prstGeom>
            <a:solidFill>
              <a:srgbClr val="E2231A">
                <a:alpha val="100000"/>
              </a:srgbClr>
            </a:solidFill>
          </p:spPr>
          <p:txBody>
            <a:bodyPr/>
            <a:lstStyle/>
            <a:p/>
          </p:txBody>
        </p:sp>
        <p:sp>
          <p:nvSpPr>
            <p:cNvPr id="30" name="rc30"/>
            <p:cNvSpPr/>
            <p:nvPr/>
          </p:nvSpPr>
          <p:spPr>
            <a:xfrm>
              <a:off x="2095903" y="3222419"/>
              <a:ext cx="239888" cy="1085602"/>
            </a:xfrm>
            <a:prstGeom prst="rect">
              <a:avLst/>
            </a:prstGeom>
            <a:solidFill>
              <a:srgbClr val="80BD41">
                <a:alpha val="100000"/>
              </a:srgbClr>
            </a:solidFill>
          </p:spPr>
          <p:txBody>
            <a:bodyPr/>
            <a:lstStyle/>
            <a:p/>
          </p:txBody>
        </p:sp>
        <p:sp>
          <p:nvSpPr>
            <p:cNvPr id="31" name="rc31"/>
            <p:cNvSpPr/>
            <p:nvPr/>
          </p:nvSpPr>
          <p:spPr>
            <a:xfrm>
              <a:off x="2095903" y="3000068"/>
              <a:ext cx="239888" cy="222350"/>
            </a:xfrm>
            <a:prstGeom prst="rect">
              <a:avLst/>
            </a:prstGeom>
            <a:solidFill>
              <a:srgbClr val="E2231A">
                <a:alpha val="100000"/>
              </a:srgbClr>
            </a:solidFill>
          </p:spPr>
          <p:txBody>
            <a:bodyPr/>
            <a:lstStyle/>
            <a:p/>
          </p:txBody>
        </p:sp>
        <p:sp>
          <p:nvSpPr>
            <p:cNvPr id="32" name="rc32"/>
            <p:cNvSpPr/>
            <p:nvPr/>
          </p:nvSpPr>
          <p:spPr>
            <a:xfrm>
              <a:off x="2362446" y="3260572"/>
              <a:ext cx="239888" cy="1047449"/>
            </a:xfrm>
            <a:prstGeom prst="rect">
              <a:avLst/>
            </a:prstGeom>
            <a:solidFill>
              <a:srgbClr val="80BD41">
                <a:alpha val="100000"/>
              </a:srgbClr>
            </a:solidFill>
          </p:spPr>
          <p:txBody>
            <a:bodyPr/>
            <a:lstStyle/>
            <a:p/>
          </p:txBody>
        </p:sp>
        <p:sp>
          <p:nvSpPr>
            <p:cNvPr id="33" name="rc33"/>
            <p:cNvSpPr/>
            <p:nvPr/>
          </p:nvSpPr>
          <p:spPr>
            <a:xfrm>
              <a:off x="2362446" y="3014849"/>
              <a:ext cx="239888" cy="245722"/>
            </a:xfrm>
            <a:prstGeom prst="rect">
              <a:avLst/>
            </a:prstGeom>
            <a:solidFill>
              <a:srgbClr val="E2231A">
                <a:alpha val="100000"/>
              </a:srgbClr>
            </a:solidFill>
          </p:spPr>
          <p:txBody>
            <a:bodyPr/>
            <a:lstStyle/>
            <a:p/>
          </p:txBody>
        </p:sp>
        <p:sp>
          <p:nvSpPr>
            <p:cNvPr id="34" name="rc34"/>
            <p:cNvSpPr/>
            <p:nvPr/>
          </p:nvSpPr>
          <p:spPr>
            <a:xfrm>
              <a:off x="2628989" y="3300494"/>
              <a:ext cx="239888" cy="1007527"/>
            </a:xfrm>
            <a:prstGeom prst="rect">
              <a:avLst/>
            </a:prstGeom>
            <a:solidFill>
              <a:srgbClr val="80BD41">
                <a:alpha val="100000"/>
              </a:srgbClr>
            </a:solidFill>
          </p:spPr>
          <p:txBody>
            <a:bodyPr/>
            <a:lstStyle/>
            <a:p/>
          </p:txBody>
        </p:sp>
        <p:sp>
          <p:nvSpPr>
            <p:cNvPr id="35" name="rc35"/>
            <p:cNvSpPr/>
            <p:nvPr/>
          </p:nvSpPr>
          <p:spPr>
            <a:xfrm>
              <a:off x="2628989" y="3032662"/>
              <a:ext cx="239888" cy="267831"/>
            </a:xfrm>
            <a:prstGeom prst="rect">
              <a:avLst/>
            </a:prstGeom>
            <a:solidFill>
              <a:srgbClr val="E2231A">
                <a:alpha val="100000"/>
              </a:srgbClr>
            </a:solidFill>
          </p:spPr>
          <p:txBody>
            <a:bodyPr/>
            <a:lstStyle/>
            <a:p/>
          </p:txBody>
        </p:sp>
        <p:sp>
          <p:nvSpPr>
            <p:cNvPr id="36" name="rc36"/>
            <p:cNvSpPr/>
            <p:nvPr/>
          </p:nvSpPr>
          <p:spPr>
            <a:xfrm>
              <a:off x="2895532" y="3289819"/>
              <a:ext cx="239888" cy="1018202"/>
            </a:xfrm>
            <a:prstGeom prst="rect">
              <a:avLst/>
            </a:prstGeom>
            <a:solidFill>
              <a:srgbClr val="80BD41">
                <a:alpha val="100000"/>
              </a:srgbClr>
            </a:solidFill>
          </p:spPr>
          <p:txBody>
            <a:bodyPr/>
            <a:lstStyle/>
            <a:p/>
          </p:txBody>
        </p:sp>
        <p:sp>
          <p:nvSpPr>
            <p:cNvPr id="37" name="rc37"/>
            <p:cNvSpPr/>
            <p:nvPr/>
          </p:nvSpPr>
          <p:spPr>
            <a:xfrm>
              <a:off x="2895532" y="3050981"/>
              <a:ext cx="239888" cy="238837"/>
            </a:xfrm>
            <a:prstGeom prst="rect">
              <a:avLst/>
            </a:prstGeom>
            <a:solidFill>
              <a:srgbClr val="E2231A">
                <a:alpha val="100000"/>
              </a:srgbClr>
            </a:solidFill>
          </p:spPr>
          <p:txBody>
            <a:bodyPr/>
            <a:lstStyle/>
            <a:p/>
          </p:txBody>
        </p:sp>
        <p:sp>
          <p:nvSpPr>
            <p:cNvPr id="38" name="rc38"/>
            <p:cNvSpPr/>
            <p:nvPr/>
          </p:nvSpPr>
          <p:spPr>
            <a:xfrm>
              <a:off x="3162075" y="3265941"/>
              <a:ext cx="239888" cy="1042079"/>
            </a:xfrm>
            <a:prstGeom prst="rect">
              <a:avLst/>
            </a:prstGeom>
            <a:solidFill>
              <a:srgbClr val="80BD41">
                <a:alpha val="100000"/>
              </a:srgbClr>
            </a:solidFill>
          </p:spPr>
          <p:txBody>
            <a:bodyPr/>
            <a:lstStyle/>
            <a:p/>
          </p:txBody>
        </p:sp>
        <p:sp>
          <p:nvSpPr>
            <p:cNvPr id="39" name="rc39"/>
            <p:cNvSpPr/>
            <p:nvPr/>
          </p:nvSpPr>
          <p:spPr>
            <a:xfrm>
              <a:off x="3162075" y="3037211"/>
              <a:ext cx="239888" cy="228730"/>
            </a:xfrm>
            <a:prstGeom prst="rect">
              <a:avLst/>
            </a:prstGeom>
            <a:solidFill>
              <a:srgbClr val="E2231A">
                <a:alpha val="100000"/>
              </a:srgbClr>
            </a:solidFill>
          </p:spPr>
          <p:txBody>
            <a:bodyPr/>
            <a:lstStyle/>
            <a:p/>
          </p:txBody>
        </p:sp>
        <p:sp>
          <p:nvSpPr>
            <p:cNvPr id="40" name="rc40"/>
            <p:cNvSpPr/>
            <p:nvPr/>
          </p:nvSpPr>
          <p:spPr>
            <a:xfrm>
              <a:off x="3428618" y="3225956"/>
              <a:ext cx="239888" cy="1082065"/>
            </a:xfrm>
            <a:prstGeom prst="rect">
              <a:avLst/>
            </a:prstGeom>
            <a:solidFill>
              <a:srgbClr val="80BD41">
                <a:alpha val="100000"/>
              </a:srgbClr>
            </a:solidFill>
          </p:spPr>
          <p:txBody>
            <a:bodyPr/>
            <a:lstStyle/>
            <a:p/>
          </p:txBody>
        </p:sp>
        <p:sp>
          <p:nvSpPr>
            <p:cNvPr id="41" name="rc41"/>
            <p:cNvSpPr/>
            <p:nvPr/>
          </p:nvSpPr>
          <p:spPr>
            <a:xfrm>
              <a:off x="3428618" y="3004300"/>
              <a:ext cx="239888" cy="221655"/>
            </a:xfrm>
            <a:prstGeom prst="rect">
              <a:avLst/>
            </a:prstGeom>
            <a:solidFill>
              <a:srgbClr val="E2231A">
                <a:alpha val="100000"/>
              </a:srgbClr>
            </a:solidFill>
          </p:spPr>
          <p:txBody>
            <a:bodyPr/>
            <a:lstStyle/>
            <a:p/>
          </p:txBody>
        </p:sp>
        <p:sp>
          <p:nvSpPr>
            <p:cNvPr id="42" name="rc42"/>
            <p:cNvSpPr/>
            <p:nvPr/>
          </p:nvSpPr>
          <p:spPr>
            <a:xfrm>
              <a:off x="3695161" y="3187613"/>
              <a:ext cx="239888" cy="1120407"/>
            </a:xfrm>
            <a:prstGeom prst="rect">
              <a:avLst/>
            </a:prstGeom>
            <a:solidFill>
              <a:srgbClr val="80BD41">
                <a:alpha val="100000"/>
              </a:srgbClr>
            </a:solidFill>
          </p:spPr>
          <p:txBody>
            <a:bodyPr/>
            <a:lstStyle/>
            <a:p/>
          </p:txBody>
        </p:sp>
        <p:sp>
          <p:nvSpPr>
            <p:cNvPr id="43" name="rc43"/>
            <p:cNvSpPr/>
            <p:nvPr/>
          </p:nvSpPr>
          <p:spPr>
            <a:xfrm>
              <a:off x="3695161" y="2974232"/>
              <a:ext cx="239888" cy="213380"/>
            </a:xfrm>
            <a:prstGeom prst="rect">
              <a:avLst/>
            </a:prstGeom>
            <a:solidFill>
              <a:srgbClr val="E2231A">
                <a:alpha val="100000"/>
              </a:srgbClr>
            </a:solidFill>
          </p:spPr>
          <p:txBody>
            <a:bodyPr/>
            <a:lstStyle/>
            <a:p/>
          </p:txBody>
        </p:sp>
        <p:sp>
          <p:nvSpPr>
            <p:cNvPr id="44" name="rc44"/>
            <p:cNvSpPr/>
            <p:nvPr/>
          </p:nvSpPr>
          <p:spPr>
            <a:xfrm>
              <a:off x="3961705" y="3168600"/>
              <a:ext cx="239888" cy="1139421"/>
            </a:xfrm>
            <a:prstGeom prst="rect">
              <a:avLst/>
            </a:prstGeom>
            <a:solidFill>
              <a:srgbClr val="80BD41">
                <a:alpha val="100000"/>
              </a:srgbClr>
            </a:solidFill>
          </p:spPr>
          <p:txBody>
            <a:bodyPr/>
            <a:lstStyle/>
            <a:p/>
          </p:txBody>
        </p:sp>
        <p:sp>
          <p:nvSpPr>
            <p:cNvPr id="45" name="rc45"/>
            <p:cNvSpPr/>
            <p:nvPr/>
          </p:nvSpPr>
          <p:spPr>
            <a:xfrm>
              <a:off x="3961705" y="2967536"/>
              <a:ext cx="239888" cy="201063"/>
            </a:xfrm>
            <a:prstGeom prst="rect">
              <a:avLst/>
            </a:prstGeom>
            <a:solidFill>
              <a:srgbClr val="E2231A">
                <a:alpha val="100000"/>
              </a:srgbClr>
            </a:solidFill>
          </p:spPr>
          <p:txBody>
            <a:bodyPr/>
            <a:lstStyle/>
            <a:p/>
          </p:txBody>
        </p:sp>
        <p:sp>
          <p:nvSpPr>
            <p:cNvPr id="46" name="rc46"/>
            <p:cNvSpPr/>
            <p:nvPr/>
          </p:nvSpPr>
          <p:spPr>
            <a:xfrm>
              <a:off x="4228248" y="3142385"/>
              <a:ext cx="239888" cy="1165636"/>
            </a:xfrm>
            <a:prstGeom prst="rect">
              <a:avLst/>
            </a:prstGeom>
            <a:solidFill>
              <a:srgbClr val="80BD41">
                <a:alpha val="100000"/>
              </a:srgbClr>
            </a:solidFill>
          </p:spPr>
          <p:txBody>
            <a:bodyPr/>
            <a:lstStyle/>
            <a:p/>
          </p:txBody>
        </p:sp>
        <p:sp>
          <p:nvSpPr>
            <p:cNvPr id="47" name="rc47"/>
            <p:cNvSpPr/>
            <p:nvPr/>
          </p:nvSpPr>
          <p:spPr>
            <a:xfrm>
              <a:off x="4228248" y="2968231"/>
              <a:ext cx="239888" cy="174153"/>
            </a:xfrm>
            <a:prstGeom prst="rect">
              <a:avLst/>
            </a:prstGeom>
            <a:solidFill>
              <a:srgbClr val="E2231A">
                <a:alpha val="100000"/>
              </a:srgbClr>
            </a:solidFill>
          </p:spPr>
          <p:txBody>
            <a:bodyPr/>
            <a:lstStyle/>
            <a:p/>
          </p:txBody>
        </p:sp>
        <p:sp>
          <p:nvSpPr>
            <p:cNvPr id="48" name="rc48"/>
            <p:cNvSpPr/>
            <p:nvPr/>
          </p:nvSpPr>
          <p:spPr>
            <a:xfrm>
              <a:off x="4494791" y="3133099"/>
              <a:ext cx="239888" cy="1174921"/>
            </a:xfrm>
            <a:prstGeom prst="rect">
              <a:avLst/>
            </a:prstGeom>
            <a:solidFill>
              <a:srgbClr val="80BD41">
                <a:alpha val="100000"/>
              </a:srgbClr>
            </a:solidFill>
          </p:spPr>
          <p:txBody>
            <a:bodyPr/>
            <a:lstStyle/>
            <a:p/>
          </p:txBody>
        </p:sp>
        <p:sp>
          <p:nvSpPr>
            <p:cNvPr id="49" name="rc49"/>
            <p:cNvSpPr/>
            <p:nvPr/>
          </p:nvSpPr>
          <p:spPr>
            <a:xfrm>
              <a:off x="4494791" y="2972906"/>
              <a:ext cx="239888" cy="160193"/>
            </a:xfrm>
            <a:prstGeom prst="rect">
              <a:avLst/>
            </a:prstGeom>
            <a:solidFill>
              <a:srgbClr val="E2231A">
                <a:alpha val="100000"/>
              </a:srgbClr>
            </a:solidFill>
          </p:spPr>
          <p:txBody>
            <a:bodyPr/>
            <a:lstStyle/>
            <a:p/>
          </p:txBody>
        </p:sp>
        <p:sp>
          <p:nvSpPr>
            <p:cNvPr id="50" name="rc50"/>
            <p:cNvSpPr/>
            <p:nvPr/>
          </p:nvSpPr>
          <p:spPr>
            <a:xfrm>
              <a:off x="4761334" y="3204100"/>
              <a:ext cx="239888" cy="1103921"/>
            </a:xfrm>
            <a:prstGeom prst="rect">
              <a:avLst/>
            </a:prstGeom>
            <a:solidFill>
              <a:srgbClr val="80BD41">
                <a:alpha val="100000"/>
              </a:srgbClr>
            </a:solidFill>
          </p:spPr>
          <p:txBody>
            <a:bodyPr/>
            <a:lstStyle/>
            <a:p/>
          </p:txBody>
        </p:sp>
        <p:sp>
          <p:nvSpPr>
            <p:cNvPr id="51" name="rc51"/>
            <p:cNvSpPr/>
            <p:nvPr/>
          </p:nvSpPr>
          <p:spPr>
            <a:xfrm>
              <a:off x="4761334" y="2978022"/>
              <a:ext cx="239888" cy="226077"/>
            </a:xfrm>
            <a:prstGeom prst="rect">
              <a:avLst/>
            </a:prstGeom>
            <a:solidFill>
              <a:srgbClr val="E2231A">
                <a:alpha val="100000"/>
              </a:srgbClr>
            </a:solidFill>
          </p:spPr>
          <p:txBody>
            <a:bodyPr/>
            <a:lstStyle/>
            <a:p/>
          </p:txBody>
        </p:sp>
        <p:sp>
          <p:nvSpPr>
            <p:cNvPr id="52" name="rc52"/>
            <p:cNvSpPr/>
            <p:nvPr/>
          </p:nvSpPr>
          <p:spPr>
            <a:xfrm>
              <a:off x="5027877" y="3142322"/>
              <a:ext cx="239888" cy="1165699"/>
            </a:xfrm>
            <a:prstGeom prst="rect">
              <a:avLst/>
            </a:prstGeom>
            <a:solidFill>
              <a:srgbClr val="80BD41">
                <a:alpha val="100000"/>
              </a:srgbClr>
            </a:solidFill>
          </p:spPr>
          <p:txBody>
            <a:bodyPr/>
            <a:lstStyle/>
            <a:p/>
          </p:txBody>
        </p:sp>
        <p:sp>
          <p:nvSpPr>
            <p:cNvPr id="53" name="rc53"/>
            <p:cNvSpPr/>
            <p:nvPr/>
          </p:nvSpPr>
          <p:spPr>
            <a:xfrm>
              <a:off x="5027877" y="2983392"/>
              <a:ext cx="239888" cy="158930"/>
            </a:xfrm>
            <a:prstGeom prst="rect">
              <a:avLst/>
            </a:prstGeom>
            <a:solidFill>
              <a:srgbClr val="E2231A">
                <a:alpha val="100000"/>
              </a:srgbClr>
            </a:solidFill>
          </p:spPr>
          <p:txBody>
            <a:bodyPr/>
            <a:lstStyle/>
            <a:p/>
          </p:txBody>
        </p:sp>
        <p:sp>
          <p:nvSpPr>
            <p:cNvPr id="54" name="rc54"/>
            <p:cNvSpPr/>
            <p:nvPr/>
          </p:nvSpPr>
          <p:spPr>
            <a:xfrm>
              <a:off x="5294420" y="3119708"/>
              <a:ext cx="239888" cy="1188313"/>
            </a:xfrm>
            <a:prstGeom prst="rect">
              <a:avLst/>
            </a:prstGeom>
            <a:solidFill>
              <a:srgbClr val="80BD41">
                <a:alpha val="100000"/>
              </a:srgbClr>
            </a:solidFill>
          </p:spPr>
          <p:txBody>
            <a:bodyPr/>
            <a:lstStyle/>
            <a:p/>
          </p:txBody>
        </p:sp>
        <p:sp>
          <p:nvSpPr>
            <p:cNvPr id="55" name="rc55"/>
            <p:cNvSpPr/>
            <p:nvPr/>
          </p:nvSpPr>
          <p:spPr>
            <a:xfrm>
              <a:off x="5294420" y="2987687"/>
              <a:ext cx="239888" cy="132020"/>
            </a:xfrm>
            <a:prstGeom prst="rect">
              <a:avLst/>
            </a:prstGeom>
            <a:solidFill>
              <a:srgbClr val="E2231A">
                <a:alpha val="100000"/>
              </a:srgbClr>
            </a:solidFill>
          </p:spPr>
          <p:txBody>
            <a:bodyPr/>
            <a:lstStyle/>
            <a:p/>
          </p:txBody>
        </p:sp>
        <p:sp>
          <p:nvSpPr>
            <p:cNvPr id="56" name="rc56"/>
            <p:cNvSpPr/>
            <p:nvPr/>
          </p:nvSpPr>
          <p:spPr>
            <a:xfrm>
              <a:off x="5560963" y="3189698"/>
              <a:ext cx="239888" cy="1118323"/>
            </a:xfrm>
            <a:prstGeom prst="rect">
              <a:avLst/>
            </a:prstGeom>
            <a:solidFill>
              <a:srgbClr val="80BD41">
                <a:alpha val="100000"/>
              </a:srgbClr>
            </a:solidFill>
          </p:spPr>
          <p:txBody>
            <a:bodyPr/>
            <a:lstStyle/>
            <a:p/>
          </p:txBody>
        </p:sp>
        <p:sp>
          <p:nvSpPr>
            <p:cNvPr id="57" name="rc57"/>
            <p:cNvSpPr/>
            <p:nvPr/>
          </p:nvSpPr>
          <p:spPr>
            <a:xfrm>
              <a:off x="5560963" y="2992361"/>
              <a:ext cx="239888" cy="197336"/>
            </a:xfrm>
            <a:prstGeom prst="rect">
              <a:avLst/>
            </a:prstGeom>
            <a:solidFill>
              <a:srgbClr val="E2231A">
                <a:alpha val="100000"/>
              </a:srgbClr>
            </a:solidFill>
          </p:spPr>
          <p:txBody>
            <a:bodyPr/>
            <a:lstStyle/>
            <a:p/>
          </p:txBody>
        </p:sp>
        <p:sp>
          <p:nvSpPr>
            <p:cNvPr id="58" name="rc58"/>
            <p:cNvSpPr/>
            <p:nvPr/>
          </p:nvSpPr>
          <p:spPr>
            <a:xfrm>
              <a:off x="5827506" y="3177064"/>
              <a:ext cx="239888" cy="1130957"/>
            </a:xfrm>
            <a:prstGeom prst="rect">
              <a:avLst/>
            </a:prstGeom>
            <a:solidFill>
              <a:srgbClr val="80BD41">
                <a:alpha val="100000"/>
              </a:srgbClr>
            </a:solidFill>
          </p:spPr>
          <p:txBody>
            <a:bodyPr/>
            <a:lstStyle/>
            <a:p/>
          </p:txBody>
        </p:sp>
        <p:sp>
          <p:nvSpPr>
            <p:cNvPr id="59" name="rc59"/>
            <p:cNvSpPr/>
            <p:nvPr/>
          </p:nvSpPr>
          <p:spPr>
            <a:xfrm>
              <a:off x="5827506" y="2992930"/>
              <a:ext cx="239888" cy="184134"/>
            </a:xfrm>
            <a:prstGeom prst="rect">
              <a:avLst/>
            </a:prstGeom>
            <a:solidFill>
              <a:srgbClr val="E2231A">
                <a:alpha val="100000"/>
              </a:srgbClr>
            </a:solidFill>
          </p:spPr>
          <p:txBody>
            <a:bodyPr/>
            <a:lstStyle/>
            <a:p/>
          </p:txBody>
        </p:sp>
        <p:sp>
          <p:nvSpPr>
            <p:cNvPr id="60" name="rc60"/>
            <p:cNvSpPr/>
            <p:nvPr/>
          </p:nvSpPr>
          <p:spPr>
            <a:xfrm>
              <a:off x="6094049" y="3107895"/>
              <a:ext cx="239888" cy="1200125"/>
            </a:xfrm>
            <a:prstGeom prst="rect">
              <a:avLst/>
            </a:prstGeom>
            <a:solidFill>
              <a:srgbClr val="80BD41">
                <a:alpha val="100000"/>
              </a:srgbClr>
            </a:solidFill>
          </p:spPr>
          <p:txBody>
            <a:bodyPr/>
            <a:lstStyle/>
            <a:p/>
          </p:txBody>
        </p:sp>
        <p:sp>
          <p:nvSpPr>
            <p:cNvPr id="61" name="rc61"/>
            <p:cNvSpPr/>
            <p:nvPr/>
          </p:nvSpPr>
          <p:spPr>
            <a:xfrm>
              <a:off x="6094049" y="2989203"/>
              <a:ext cx="239888" cy="118692"/>
            </a:xfrm>
            <a:prstGeom prst="rect">
              <a:avLst/>
            </a:prstGeom>
            <a:solidFill>
              <a:srgbClr val="E2231A">
                <a:alpha val="100000"/>
              </a:srgbClr>
            </a:solidFill>
          </p:spPr>
          <p:txBody>
            <a:bodyPr/>
            <a:lstStyle/>
            <a:p/>
          </p:txBody>
        </p:sp>
        <p:sp>
          <p:nvSpPr>
            <p:cNvPr id="62" name="rc62"/>
            <p:cNvSpPr/>
            <p:nvPr/>
          </p:nvSpPr>
          <p:spPr>
            <a:xfrm>
              <a:off x="6360593" y="3055466"/>
              <a:ext cx="239888" cy="1252555"/>
            </a:xfrm>
            <a:prstGeom prst="rect">
              <a:avLst/>
            </a:prstGeom>
            <a:solidFill>
              <a:srgbClr val="80BD41">
                <a:alpha val="100000"/>
              </a:srgbClr>
            </a:solidFill>
          </p:spPr>
          <p:txBody>
            <a:bodyPr/>
            <a:lstStyle/>
            <a:p/>
          </p:txBody>
        </p:sp>
        <p:sp>
          <p:nvSpPr>
            <p:cNvPr id="63" name="rc63"/>
            <p:cNvSpPr/>
            <p:nvPr/>
          </p:nvSpPr>
          <p:spPr>
            <a:xfrm>
              <a:off x="6360593" y="3003289"/>
              <a:ext cx="239888" cy="52176"/>
            </a:xfrm>
            <a:prstGeom prst="rect">
              <a:avLst/>
            </a:prstGeom>
            <a:solidFill>
              <a:srgbClr val="E2231A">
                <a:alpha val="100000"/>
              </a:srgbClr>
            </a:solidFill>
          </p:spPr>
          <p:txBody>
            <a:bodyPr/>
            <a:lstStyle/>
            <a:p/>
          </p:txBody>
        </p:sp>
        <p:sp>
          <p:nvSpPr>
            <p:cNvPr id="64" name="rc64"/>
            <p:cNvSpPr/>
            <p:nvPr/>
          </p:nvSpPr>
          <p:spPr>
            <a:xfrm>
              <a:off x="6627136" y="3252866"/>
              <a:ext cx="239888" cy="1055155"/>
            </a:xfrm>
            <a:prstGeom prst="rect">
              <a:avLst/>
            </a:prstGeom>
            <a:solidFill>
              <a:srgbClr val="80BD41">
                <a:alpha val="100000"/>
              </a:srgbClr>
            </a:solidFill>
          </p:spPr>
          <p:txBody>
            <a:bodyPr/>
            <a:lstStyle/>
            <a:p/>
          </p:txBody>
        </p:sp>
        <p:sp>
          <p:nvSpPr>
            <p:cNvPr id="65" name="rc65"/>
            <p:cNvSpPr/>
            <p:nvPr/>
          </p:nvSpPr>
          <p:spPr>
            <a:xfrm>
              <a:off x="6627136" y="3021229"/>
              <a:ext cx="239888" cy="231636"/>
            </a:xfrm>
            <a:prstGeom prst="rect">
              <a:avLst/>
            </a:prstGeom>
            <a:solidFill>
              <a:srgbClr val="E2231A">
                <a:alpha val="100000"/>
              </a:srgbClr>
            </a:solidFill>
          </p:spPr>
          <p:txBody>
            <a:bodyPr/>
            <a:lstStyle/>
            <a:p/>
          </p:txBody>
        </p:sp>
        <p:sp>
          <p:nvSpPr>
            <p:cNvPr id="66" name="rc66"/>
            <p:cNvSpPr/>
            <p:nvPr/>
          </p:nvSpPr>
          <p:spPr>
            <a:xfrm>
              <a:off x="6893679" y="3186666"/>
              <a:ext cx="239888" cy="1121355"/>
            </a:xfrm>
            <a:prstGeom prst="rect">
              <a:avLst/>
            </a:prstGeom>
            <a:solidFill>
              <a:srgbClr val="80BD41">
                <a:alpha val="100000"/>
              </a:srgbClr>
            </a:solidFill>
          </p:spPr>
          <p:txBody>
            <a:bodyPr/>
            <a:lstStyle/>
            <a:p/>
          </p:txBody>
        </p:sp>
        <p:sp>
          <p:nvSpPr>
            <p:cNvPr id="67" name="rc67"/>
            <p:cNvSpPr/>
            <p:nvPr/>
          </p:nvSpPr>
          <p:spPr>
            <a:xfrm>
              <a:off x="6893679" y="3033736"/>
              <a:ext cx="239888" cy="152929"/>
            </a:xfrm>
            <a:prstGeom prst="rect">
              <a:avLst/>
            </a:prstGeom>
            <a:solidFill>
              <a:srgbClr val="E2231A">
                <a:alpha val="100000"/>
              </a:srgbClr>
            </a:solidFill>
          </p:spPr>
          <p:txBody>
            <a:bodyPr/>
            <a:lstStyle/>
            <a:p/>
          </p:txBody>
        </p:sp>
        <p:sp>
          <p:nvSpPr>
            <p:cNvPr id="68" name="rc68"/>
            <p:cNvSpPr/>
            <p:nvPr/>
          </p:nvSpPr>
          <p:spPr>
            <a:xfrm>
              <a:off x="7160222" y="3156787"/>
              <a:ext cx="239888" cy="1151233"/>
            </a:xfrm>
            <a:prstGeom prst="rect">
              <a:avLst/>
            </a:prstGeom>
            <a:solidFill>
              <a:srgbClr val="80BD41">
                <a:alpha val="100000"/>
              </a:srgbClr>
            </a:solidFill>
          </p:spPr>
          <p:txBody>
            <a:bodyPr/>
            <a:lstStyle/>
            <a:p/>
          </p:txBody>
        </p:sp>
        <p:sp>
          <p:nvSpPr>
            <p:cNvPr id="69" name="rc69"/>
            <p:cNvSpPr/>
            <p:nvPr/>
          </p:nvSpPr>
          <p:spPr>
            <a:xfrm>
              <a:off x="7160222" y="3042959"/>
              <a:ext cx="239888" cy="113828"/>
            </a:xfrm>
            <a:prstGeom prst="rect">
              <a:avLst/>
            </a:prstGeom>
            <a:solidFill>
              <a:srgbClr val="E2231A">
                <a:alpha val="100000"/>
              </a:srgbClr>
            </a:solidFill>
          </p:spPr>
          <p:txBody>
            <a:bodyPr/>
            <a:lstStyle/>
            <a:p/>
          </p:txBody>
        </p:sp>
        <p:sp>
          <p:nvSpPr>
            <p:cNvPr id="70" name="rc70"/>
            <p:cNvSpPr/>
            <p:nvPr/>
          </p:nvSpPr>
          <p:spPr>
            <a:xfrm>
              <a:off x="7426765" y="3128930"/>
              <a:ext cx="239888" cy="1179090"/>
            </a:xfrm>
            <a:prstGeom prst="rect">
              <a:avLst/>
            </a:prstGeom>
            <a:solidFill>
              <a:srgbClr val="80BD41">
                <a:alpha val="100000"/>
              </a:srgbClr>
            </a:solidFill>
          </p:spPr>
          <p:txBody>
            <a:bodyPr/>
            <a:lstStyle/>
            <a:p/>
          </p:txBody>
        </p:sp>
        <p:sp>
          <p:nvSpPr>
            <p:cNvPr id="71" name="rc71"/>
            <p:cNvSpPr/>
            <p:nvPr/>
          </p:nvSpPr>
          <p:spPr>
            <a:xfrm>
              <a:off x="7426765" y="3053697"/>
              <a:ext cx="239888" cy="75232"/>
            </a:xfrm>
            <a:prstGeom prst="rect">
              <a:avLst/>
            </a:prstGeom>
            <a:solidFill>
              <a:srgbClr val="E2231A">
                <a:alpha val="100000"/>
              </a:srgbClr>
            </a:solidFill>
          </p:spPr>
          <p:txBody>
            <a:bodyPr/>
            <a:lstStyle/>
            <a:p/>
          </p:txBody>
        </p:sp>
        <p:sp>
          <p:nvSpPr>
            <p:cNvPr id="72" name="rc72"/>
            <p:cNvSpPr/>
            <p:nvPr/>
          </p:nvSpPr>
          <p:spPr>
            <a:xfrm>
              <a:off x="7693308" y="3126846"/>
              <a:ext cx="239888" cy="1181175"/>
            </a:xfrm>
            <a:prstGeom prst="rect">
              <a:avLst/>
            </a:prstGeom>
            <a:solidFill>
              <a:srgbClr val="80BD41">
                <a:alpha val="100000"/>
              </a:srgbClr>
            </a:solidFill>
          </p:spPr>
          <p:txBody>
            <a:bodyPr/>
            <a:lstStyle/>
            <a:p/>
          </p:txBody>
        </p:sp>
        <p:sp>
          <p:nvSpPr>
            <p:cNvPr id="73" name="rc73"/>
            <p:cNvSpPr/>
            <p:nvPr/>
          </p:nvSpPr>
          <p:spPr>
            <a:xfrm>
              <a:off x="7693308" y="3064689"/>
              <a:ext cx="239888" cy="62157"/>
            </a:xfrm>
            <a:prstGeom prst="rect">
              <a:avLst/>
            </a:prstGeom>
            <a:solidFill>
              <a:srgbClr val="E2231A">
                <a:alpha val="100000"/>
              </a:srgbClr>
            </a:solidFill>
          </p:spPr>
          <p:txBody>
            <a:bodyPr/>
            <a:lstStyle/>
            <a:p/>
          </p:txBody>
        </p:sp>
        <p:sp>
          <p:nvSpPr>
            <p:cNvPr id="74" name="rc74"/>
            <p:cNvSpPr/>
            <p:nvPr/>
          </p:nvSpPr>
          <p:spPr>
            <a:xfrm>
              <a:off x="7959851" y="3140048"/>
              <a:ext cx="239888" cy="1167973"/>
            </a:xfrm>
            <a:prstGeom prst="rect">
              <a:avLst/>
            </a:prstGeom>
            <a:solidFill>
              <a:srgbClr val="80BD41">
                <a:alpha val="100000"/>
              </a:srgbClr>
            </a:solidFill>
          </p:spPr>
          <p:txBody>
            <a:bodyPr/>
            <a:lstStyle/>
            <a:p/>
          </p:txBody>
        </p:sp>
        <p:sp>
          <p:nvSpPr>
            <p:cNvPr id="75" name="rc75"/>
            <p:cNvSpPr/>
            <p:nvPr/>
          </p:nvSpPr>
          <p:spPr>
            <a:xfrm>
              <a:off x="7959851" y="3078585"/>
              <a:ext cx="239888" cy="61462"/>
            </a:xfrm>
            <a:prstGeom prst="rect">
              <a:avLst/>
            </a:prstGeom>
            <a:solidFill>
              <a:srgbClr val="E2231A">
                <a:alpha val="100000"/>
              </a:srgbClr>
            </a:solidFill>
          </p:spPr>
          <p:txBody>
            <a:bodyPr/>
            <a:lstStyle/>
            <a:p/>
          </p:txBody>
        </p:sp>
        <p:sp>
          <p:nvSpPr>
            <p:cNvPr id="76" name="pl76"/>
            <p:cNvSpPr/>
            <p:nvPr/>
          </p:nvSpPr>
          <p:spPr>
            <a:xfrm>
              <a:off x="1416218" y="2162083"/>
              <a:ext cx="6663577" cy="380009"/>
            </a:xfrm>
            <a:custGeom>
              <a:avLst/>
              <a:pathLst>
                <a:path w="6663577" h="380009">
                  <a:moveTo>
                    <a:pt x="0" y="245888"/>
                  </a:moveTo>
                  <a:lnTo>
                    <a:pt x="266543" y="178828"/>
                  </a:lnTo>
                  <a:lnTo>
                    <a:pt x="533086" y="223535"/>
                  </a:lnTo>
                  <a:lnTo>
                    <a:pt x="799629" y="290595"/>
                  </a:lnTo>
                  <a:lnTo>
                    <a:pt x="1066172" y="335302"/>
                  </a:lnTo>
                  <a:lnTo>
                    <a:pt x="1332715" y="380009"/>
                  </a:lnTo>
                  <a:lnTo>
                    <a:pt x="1599258" y="335302"/>
                  </a:lnTo>
                  <a:lnTo>
                    <a:pt x="1865801" y="312949"/>
                  </a:lnTo>
                  <a:lnTo>
                    <a:pt x="2132344" y="290595"/>
                  </a:lnTo>
                  <a:lnTo>
                    <a:pt x="2398888" y="268242"/>
                  </a:lnTo>
                  <a:lnTo>
                    <a:pt x="2665431" y="245888"/>
                  </a:lnTo>
                  <a:lnTo>
                    <a:pt x="2931974" y="201181"/>
                  </a:lnTo>
                  <a:lnTo>
                    <a:pt x="3198517" y="178828"/>
                  </a:lnTo>
                  <a:lnTo>
                    <a:pt x="3465060" y="290595"/>
                  </a:lnTo>
                  <a:lnTo>
                    <a:pt x="3731603" y="178828"/>
                  </a:lnTo>
                  <a:lnTo>
                    <a:pt x="3998146" y="134121"/>
                  </a:lnTo>
                  <a:lnTo>
                    <a:pt x="4264689" y="245888"/>
                  </a:lnTo>
                  <a:lnTo>
                    <a:pt x="4531233" y="223535"/>
                  </a:lnTo>
                  <a:lnTo>
                    <a:pt x="4797776" y="111767"/>
                  </a:lnTo>
                  <a:lnTo>
                    <a:pt x="5064319" y="0"/>
                  </a:lnTo>
                  <a:lnTo>
                    <a:pt x="5330862" y="312949"/>
                  </a:lnTo>
                  <a:lnTo>
                    <a:pt x="5597405" y="178828"/>
                  </a:lnTo>
                  <a:lnTo>
                    <a:pt x="5863948" y="111767"/>
                  </a:lnTo>
                  <a:lnTo>
                    <a:pt x="6130491" y="44707"/>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298664" y="2830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9" name="tx89"/>
            <p:cNvSpPr/>
            <p:nvPr/>
          </p:nvSpPr>
          <p:spPr>
            <a:xfrm>
              <a:off x="2631380" y="2896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90" name="tx90"/>
            <p:cNvSpPr/>
            <p:nvPr/>
          </p:nvSpPr>
          <p:spPr>
            <a:xfrm>
              <a:off x="3964096" y="28327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91" name="tx91"/>
            <p:cNvSpPr/>
            <p:nvPr/>
          </p:nvSpPr>
          <p:spPr>
            <a:xfrm>
              <a:off x="5335988" y="28517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62984" y="2867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93" name="tx93"/>
            <p:cNvSpPr/>
            <p:nvPr/>
          </p:nvSpPr>
          <p:spPr>
            <a:xfrm>
              <a:off x="6629527" y="2885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4" name="tx94"/>
            <p:cNvSpPr/>
            <p:nvPr/>
          </p:nvSpPr>
          <p:spPr>
            <a:xfrm>
              <a:off x="6896070" y="28978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5" name="tx95"/>
            <p:cNvSpPr/>
            <p:nvPr/>
          </p:nvSpPr>
          <p:spPr>
            <a:xfrm>
              <a:off x="7162613" y="2906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6" name="tx96"/>
            <p:cNvSpPr/>
            <p:nvPr/>
          </p:nvSpPr>
          <p:spPr>
            <a:xfrm>
              <a:off x="7429156" y="29177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7" name="tx97"/>
            <p:cNvSpPr/>
            <p:nvPr/>
          </p:nvSpPr>
          <p:spPr>
            <a:xfrm>
              <a:off x="7695699" y="292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8" name="tx98"/>
            <p:cNvSpPr/>
            <p:nvPr/>
          </p:nvSpPr>
          <p:spPr>
            <a:xfrm>
              <a:off x="7962242" y="2942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194.6</a:t>
              </a:r>
            </a:p>
          </p:txBody>
        </p:sp>
        <p:sp>
          <p:nvSpPr>
            <p:cNvPr id="99" name="pl99"/>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02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180.5</a:t>
              </a:r>
            </a:p>
          </p:txBody>
        </p:sp>
        <p:sp>
          <p:nvSpPr>
            <p:cNvPr id="111" name="tx111"/>
            <p:cNvSpPr/>
            <p:nvPr/>
          </p:nvSpPr>
          <p:spPr>
            <a:xfrm>
              <a:off x="1324790" y="3032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12" name="tx112"/>
            <p:cNvSpPr/>
            <p:nvPr/>
          </p:nvSpPr>
          <p:spPr>
            <a:xfrm>
              <a:off x="2631380" y="3769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159.5</a:t>
              </a:r>
            </a:p>
          </p:txBody>
        </p:sp>
        <p:sp>
          <p:nvSpPr>
            <p:cNvPr id="113" name="tx113"/>
            <p:cNvSpPr/>
            <p:nvPr/>
          </p:nvSpPr>
          <p:spPr>
            <a:xfrm>
              <a:off x="2657505" y="31326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a:t>
              </a:r>
            </a:p>
          </p:txBody>
        </p:sp>
        <p:sp>
          <p:nvSpPr>
            <p:cNvPr id="114" name="tx114"/>
            <p:cNvSpPr/>
            <p:nvPr/>
          </p:nvSpPr>
          <p:spPr>
            <a:xfrm>
              <a:off x="3964096" y="37032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180.4</a:t>
              </a:r>
            </a:p>
          </p:txBody>
        </p:sp>
        <p:sp>
          <p:nvSpPr>
            <p:cNvPr id="115" name="tx115"/>
            <p:cNvSpPr/>
            <p:nvPr/>
          </p:nvSpPr>
          <p:spPr>
            <a:xfrm>
              <a:off x="3990221" y="30329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6" name="tx116"/>
            <p:cNvSpPr/>
            <p:nvPr/>
          </p:nvSpPr>
          <p:spPr>
            <a:xfrm>
              <a:off x="5296811" y="3678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188.1</a:t>
              </a:r>
            </a:p>
          </p:txBody>
        </p:sp>
        <p:sp>
          <p:nvSpPr>
            <p:cNvPr id="117" name="tx117"/>
            <p:cNvSpPr/>
            <p:nvPr/>
          </p:nvSpPr>
          <p:spPr>
            <a:xfrm>
              <a:off x="5322937" y="3018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8" name="tx118"/>
            <p:cNvSpPr/>
            <p:nvPr/>
          </p:nvSpPr>
          <p:spPr>
            <a:xfrm>
              <a:off x="6362984" y="3646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19" name="tx119"/>
            <p:cNvSpPr/>
            <p:nvPr/>
          </p:nvSpPr>
          <p:spPr>
            <a:xfrm>
              <a:off x="6415235" y="29942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0" name="tx120"/>
            <p:cNvSpPr/>
            <p:nvPr/>
          </p:nvSpPr>
          <p:spPr>
            <a:xfrm>
              <a:off x="6668704" y="37453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1" name="tx121"/>
            <p:cNvSpPr/>
            <p:nvPr/>
          </p:nvSpPr>
          <p:spPr>
            <a:xfrm>
              <a:off x="6655652" y="3101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22" name="tx122"/>
            <p:cNvSpPr/>
            <p:nvPr/>
          </p:nvSpPr>
          <p:spPr>
            <a:xfrm>
              <a:off x="6896070" y="3712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177.5</a:t>
              </a:r>
            </a:p>
          </p:txBody>
        </p:sp>
        <p:sp>
          <p:nvSpPr>
            <p:cNvPr id="123" name="tx123"/>
            <p:cNvSpPr/>
            <p:nvPr/>
          </p:nvSpPr>
          <p:spPr>
            <a:xfrm>
              <a:off x="6922195" y="30763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a:t>
              </a:r>
            </a:p>
          </p:txBody>
        </p:sp>
        <p:sp>
          <p:nvSpPr>
            <p:cNvPr id="124" name="tx124"/>
            <p:cNvSpPr/>
            <p:nvPr/>
          </p:nvSpPr>
          <p:spPr>
            <a:xfrm>
              <a:off x="7162613" y="36973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182.2</a:t>
              </a:r>
            </a:p>
          </p:txBody>
        </p:sp>
        <p:sp>
          <p:nvSpPr>
            <p:cNvPr id="125" name="tx125"/>
            <p:cNvSpPr/>
            <p:nvPr/>
          </p:nvSpPr>
          <p:spPr>
            <a:xfrm>
              <a:off x="7227915" y="30648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6" name="tx126"/>
            <p:cNvSpPr/>
            <p:nvPr/>
          </p:nvSpPr>
          <p:spPr>
            <a:xfrm>
              <a:off x="7429156" y="3683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186.7</a:t>
              </a:r>
            </a:p>
          </p:txBody>
        </p:sp>
        <p:sp>
          <p:nvSpPr>
            <p:cNvPr id="127" name="tx127"/>
            <p:cNvSpPr/>
            <p:nvPr/>
          </p:nvSpPr>
          <p:spPr>
            <a:xfrm>
              <a:off x="7455282" y="3056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8" name="tx128"/>
            <p:cNvSpPr/>
            <p:nvPr/>
          </p:nvSpPr>
          <p:spPr>
            <a:xfrm>
              <a:off x="7734876" y="36823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9" name="tx129"/>
            <p:cNvSpPr/>
            <p:nvPr/>
          </p:nvSpPr>
          <p:spPr>
            <a:xfrm>
              <a:off x="7747950" y="3060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30" name="tx130"/>
            <p:cNvSpPr/>
            <p:nvPr/>
          </p:nvSpPr>
          <p:spPr>
            <a:xfrm>
              <a:off x="7962242" y="3688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184.9</a:t>
              </a:r>
            </a:p>
          </p:txBody>
        </p:sp>
        <p:sp>
          <p:nvSpPr>
            <p:cNvPr id="131" name="tx131"/>
            <p:cNvSpPr/>
            <p:nvPr/>
          </p:nvSpPr>
          <p:spPr>
            <a:xfrm>
              <a:off x="8014493" y="30742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242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925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6080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4870"/>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2000-2025</a:t>
              </a:r>
            </a:p>
          </p:txBody>
        </p:sp>
        <p:sp>
          <p:nvSpPr>
            <p:cNvPr id="162" name="pl162"/>
            <p:cNvSpPr/>
            <p:nvPr/>
          </p:nvSpPr>
          <p:spPr>
            <a:xfrm>
              <a:off x="20920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6834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749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8664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4579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877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4792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070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662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11499" cy="129091"/>
            </a:xfrm>
            <a:prstGeom prst="rect">
              <a:avLst/>
            </a:prstGeom>
            <a:solidFill>
              <a:srgbClr val="80BD41">
                <a:alpha val="100000"/>
              </a:srgbClr>
            </a:solidFill>
          </p:spPr>
          <p:txBody>
            <a:bodyPr/>
            <a:lstStyle/>
            <a:p/>
          </p:txBody>
        </p:sp>
        <p:sp>
          <p:nvSpPr>
            <p:cNvPr id="176" name="rc176"/>
            <p:cNvSpPr/>
            <p:nvPr/>
          </p:nvSpPr>
          <p:spPr>
            <a:xfrm>
              <a:off x="7607772" y="5954972"/>
              <a:ext cx="262912" cy="129091"/>
            </a:xfrm>
            <a:prstGeom prst="rect">
              <a:avLst/>
            </a:prstGeom>
            <a:solidFill>
              <a:srgbClr val="E2231A">
                <a:alpha val="100000"/>
              </a:srgbClr>
            </a:solidFill>
          </p:spPr>
          <p:txBody>
            <a:bodyPr/>
            <a:lstStyle/>
            <a:p/>
          </p:txBody>
        </p:sp>
        <p:sp>
          <p:nvSpPr>
            <p:cNvPr id="177" name="rc177"/>
            <p:cNvSpPr/>
            <p:nvPr/>
          </p:nvSpPr>
          <p:spPr>
            <a:xfrm>
              <a:off x="1296273" y="5793607"/>
              <a:ext cx="5951824" cy="129091"/>
            </a:xfrm>
            <a:prstGeom prst="rect">
              <a:avLst/>
            </a:prstGeom>
            <a:solidFill>
              <a:srgbClr val="80BD41">
                <a:alpha val="100000"/>
              </a:srgbClr>
            </a:solidFill>
          </p:spPr>
          <p:txBody>
            <a:bodyPr/>
            <a:lstStyle/>
            <a:p/>
          </p:txBody>
        </p:sp>
        <p:sp>
          <p:nvSpPr>
            <p:cNvPr id="178" name="rc178"/>
            <p:cNvSpPr/>
            <p:nvPr/>
          </p:nvSpPr>
          <p:spPr>
            <a:xfrm>
              <a:off x="7248098" y="5793607"/>
              <a:ext cx="313203" cy="129091"/>
            </a:xfrm>
            <a:prstGeom prst="rect">
              <a:avLst/>
            </a:prstGeom>
            <a:solidFill>
              <a:srgbClr val="E2231A">
                <a:alpha val="100000"/>
              </a:srgbClr>
            </a:solidFill>
          </p:spPr>
          <p:txBody>
            <a:bodyPr/>
            <a:lstStyle/>
            <a:p/>
          </p:txBody>
        </p:sp>
        <p:sp>
          <p:nvSpPr>
            <p:cNvPr id="179" name="rc179"/>
            <p:cNvSpPr/>
            <p:nvPr/>
          </p:nvSpPr>
          <p:spPr>
            <a:xfrm>
              <a:off x="1296273" y="5632243"/>
              <a:ext cx="5885300" cy="129091"/>
            </a:xfrm>
            <a:prstGeom prst="rect">
              <a:avLst/>
            </a:prstGeom>
            <a:solidFill>
              <a:srgbClr val="80BD41">
                <a:alpha val="100000"/>
              </a:srgbClr>
            </a:solidFill>
          </p:spPr>
          <p:txBody>
            <a:bodyPr/>
            <a:lstStyle/>
            <a:p/>
          </p:txBody>
        </p:sp>
        <p:sp>
          <p:nvSpPr>
            <p:cNvPr id="180" name="rc180"/>
            <p:cNvSpPr/>
            <p:nvPr/>
          </p:nvSpPr>
          <p:spPr>
            <a:xfrm>
              <a:off x="7181574" y="5632243"/>
              <a:ext cx="309702" cy="129091"/>
            </a:xfrm>
            <a:prstGeom prst="rect">
              <a:avLst/>
            </a:prstGeom>
            <a:solidFill>
              <a:srgbClr val="E2231A">
                <a:alpha val="100000"/>
              </a:srgbClr>
            </a:solidFill>
          </p:spPr>
          <p:txBody>
            <a:bodyPr/>
            <a:lstStyle/>
            <a:p/>
          </p:txBody>
        </p:sp>
        <p:sp>
          <p:nvSpPr>
            <p:cNvPr id="181" name="tx181"/>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82" name="tx182"/>
            <p:cNvSpPr/>
            <p:nvPr/>
          </p:nvSpPr>
          <p:spPr>
            <a:xfrm>
              <a:off x="772987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83" name="tx183"/>
            <p:cNvSpPr/>
            <p:nvPr/>
          </p:nvSpPr>
          <p:spPr>
            <a:xfrm>
              <a:off x="7656345"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194.6</a:t>
              </a:r>
            </a:p>
          </p:txBody>
        </p:sp>
        <p:sp>
          <p:nvSpPr>
            <p:cNvPr id="184" name="tx184"/>
            <p:cNvSpPr/>
            <p:nvPr/>
          </p:nvSpPr>
          <p:spPr>
            <a:xfrm>
              <a:off x="431638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85" name="tx185"/>
            <p:cNvSpPr/>
            <p:nvPr/>
          </p:nvSpPr>
          <p:spPr>
            <a:xfrm>
              <a:off x="7663880"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86" name="tx186"/>
            <p:cNvSpPr/>
            <p:nvPr/>
          </p:nvSpPr>
          <p:spPr>
            <a:xfrm>
              <a:off x="4181751"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87" name="tx187"/>
            <p:cNvSpPr/>
            <p:nvPr/>
          </p:nvSpPr>
          <p:spPr>
            <a:xfrm>
              <a:off x="7329351"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8" name="tx188"/>
            <p:cNvSpPr/>
            <p:nvPr/>
          </p:nvSpPr>
          <p:spPr>
            <a:xfrm>
              <a:off x="410328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184.9</a:t>
              </a:r>
            </a:p>
          </p:txBody>
        </p:sp>
        <p:sp>
          <p:nvSpPr>
            <p:cNvPr id="189" name="tx189"/>
            <p:cNvSpPr/>
            <p:nvPr/>
          </p:nvSpPr>
          <p:spPr>
            <a:xfrm>
              <a:off x="726107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8100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43626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59541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7" name="tx197"/>
            <p:cNvSpPr/>
            <p:nvPr/>
          </p:nvSpPr>
          <p:spPr>
            <a:xfrm>
              <a:off x="75456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relatively constant within 1% compared to 2019 (96%).
The number of children vaccinated with MCV1 decreased 7%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51453"/>
              <a:ext cx="3520101" cy="2295465"/>
            </a:xfrm>
            <a:custGeom>
              <a:avLst/>
              <a:pathLst>
                <a:path w="3520101" h="2295465">
                  <a:moveTo>
                    <a:pt x="0" y="1043393"/>
                  </a:moveTo>
                  <a:lnTo>
                    <a:pt x="140804" y="0"/>
                  </a:lnTo>
                  <a:lnTo>
                    <a:pt x="281608" y="1356411"/>
                  </a:lnTo>
                  <a:lnTo>
                    <a:pt x="422412" y="1460750"/>
                  </a:lnTo>
                  <a:lnTo>
                    <a:pt x="563216" y="1565090"/>
                  </a:lnTo>
                  <a:lnTo>
                    <a:pt x="704020" y="1982447"/>
                  </a:lnTo>
                  <a:lnTo>
                    <a:pt x="844824" y="2086786"/>
                  </a:lnTo>
                  <a:lnTo>
                    <a:pt x="985628" y="2295465"/>
                  </a:lnTo>
                  <a:lnTo>
                    <a:pt x="1126432" y="1982447"/>
                  </a:lnTo>
                  <a:lnTo>
                    <a:pt x="1267236" y="2086786"/>
                  </a:lnTo>
                  <a:lnTo>
                    <a:pt x="1408040" y="1669429"/>
                  </a:lnTo>
                  <a:lnTo>
                    <a:pt x="1548844" y="1669429"/>
                  </a:lnTo>
                  <a:lnTo>
                    <a:pt x="1689648" y="1565090"/>
                  </a:lnTo>
                  <a:lnTo>
                    <a:pt x="1830452" y="1565090"/>
                  </a:lnTo>
                  <a:lnTo>
                    <a:pt x="1971256" y="2086786"/>
                  </a:lnTo>
                  <a:lnTo>
                    <a:pt x="2112061" y="1043393"/>
                  </a:lnTo>
                  <a:lnTo>
                    <a:pt x="2252865" y="1356411"/>
                  </a:lnTo>
                  <a:lnTo>
                    <a:pt x="2393669" y="939054"/>
                  </a:lnTo>
                  <a:lnTo>
                    <a:pt x="2534473" y="1356411"/>
                  </a:lnTo>
                  <a:lnTo>
                    <a:pt x="2675277" y="1773768"/>
                  </a:lnTo>
                  <a:lnTo>
                    <a:pt x="2816081" y="1982447"/>
                  </a:lnTo>
                  <a:lnTo>
                    <a:pt x="2956885" y="939054"/>
                  </a:lnTo>
                  <a:lnTo>
                    <a:pt x="3097689" y="1460750"/>
                  </a:lnTo>
                  <a:lnTo>
                    <a:pt x="3238493" y="1669429"/>
                  </a:lnTo>
                  <a:lnTo>
                    <a:pt x="3379297" y="1460750"/>
                  </a:lnTo>
                  <a:lnTo>
                    <a:pt x="3520101" y="1460750"/>
                  </a:lnTo>
                </a:path>
              </a:pathLst>
            </a:custGeom>
            <a:ln w="27101" cap="flat">
              <a:solidFill>
                <a:srgbClr val="0058AB">
                  <a:alpha val="80000"/>
                </a:srgbClr>
              </a:solidFill>
              <a:prstDash val="solid"/>
              <a:round/>
            </a:ln>
          </p:spPr>
          <p:txBody>
            <a:bodyPr/>
            <a:lstStyle/>
            <a:p/>
          </p:txBody>
        </p:sp>
        <p:sp>
          <p:nvSpPr>
            <p:cNvPr id="20" name="pl20"/>
            <p:cNvSpPr/>
            <p:nvPr/>
          </p:nvSpPr>
          <p:spPr>
            <a:xfrm>
              <a:off x="943464" y="3699185"/>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1" name="pl21"/>
            <p:cNvSpPr/>
            <p:nvPr/>
          </p:nvSpPr>
          <p:spPr>
            <a:xfrm>
              <a:off x="943464" y="4012203"/>
              <a:ext cx="3520101" cy="834714"/>
            </a:xfrm>
            <a:custGeom>
              <a:avLst/>
              <a:pathLst>
                <a:path w="3520101" h="834714">
                  <a:moveTo>
                    <a:pt x="0" y="417357"/>
                  </a:moveTo>
                  <a:lnTo>
                    <a:pt x="140804" y="521696"/>
                  </a:lnTo>
                  <a:lnTo>
                    <a:pt x="281608" y="521696"/>
                  </a:lnTo>
                  <a:lnTo>
                    <a:pt x="422412" y="626036"/>
                  </a:lnTo>
                  <a:lnTo>
                    <a:pt x="563216" y="730375"/>
                  </a:lnTo>
                  <a:lnTo>
                    <a:pt x="704020" y="626036"/>
                  </a:lnTo>
                  <a:lnTo>
                    <a:pt x="844824" y="730375"/>
                  </a:lnTo>
                  <a:lnTo>
                    <a:pt x="985628" y="834714"/>
                  </a:lnTo>
                  <a:lnTo>
                    <a:pt x="1126432" y="521696"/>
                  </a:lnTo>
                  <a:lnTo>
                    <a:pt x="1267236" y="730375"/>
                  </a:lnTo>
                  <a:lnTo>
                    <a:pt x="1408040" y="730375"/>
                  </a:lnTo>
                  <a:lnTo>
                    <a:pt x="1548844" y="626036"/>
                  </a:lnTo>
                  <a:lnTo>
                    <a:pt x="1689648" y="730375"/>
                  </a:lnTo>
                  <a:lnTo>
                    <a:pt x="1830452" y="626036"/>
                  </a:lnTo>
                  <a:lnTo>
                    <a:pt x="1971256" y="313018"/>
                  </a:lnTo>
                  <a:lnTo>
                    <a:pt x="2112061" y="313018"/>
                  </a:lnTo>
                  <a:lnTo>
                    <a:pt x="2252865" y="417357"/>
                  </a:lnTo>
                  <a:lnTo>
                    <a:pt x="2393669" y="104339"/>
                  </a:lnTo>
                  <a:lnTo>
                    <a:pt x="2534473" y="521696"/>
                  </a:lnTo>
                  <a:lnTo>
                    <a:pt x="2675277" y="313018"/>
                  </a:lnTo>
                  <a:lnTo>
                    <a:pt x="2816081" y="0"/>
                  </a:lnTo>
                  <a:lnTo>
                    <a:pt x="2956885" y="104339"/>
                  </a:lnTo>
                  <a:lnTo>
                    <a:pt x="3097689" y="104339"/>
                  </a:lnTo>
                  <a:lnTo>
                    <a:pt x="3238493" y="521696"/>
                  </a:lnTo>
                  <a:lnTo>
                    <a:pt x="3379297" y="626036"/>
                  </a:lnTo>
                  <a:lnTo>
                    <a:pt x="3520101" y="313018"/>
                  </a:lnTo>
                </a:path>
              </a:pathLst>
            </a:custGeom>
            <a:ln w="27101" cap="flat">
              <a:solidFill>
                <a:srgbClr val="00833D">
                  <a:alpha val="80000"/>
                </a:srgbClr>
              </a:solidFill>
              <a:prstDash val="solid"/>
              <a:round/>
            </a:ln>
          </p:spPr>
          <p:txBody>
            <a:bodyPr/>
            <a:lstStyle/>
            <a:p/>
          </p:txBody>
        </p:sp>
        <p:sp>
          <p:nvSpPr>
            <p:cNvPr id="22" name="pl22"/>
            <p:cNvSpPr/>
            <p:nvPr/>
          </p:nvSpPr>
          <p:spPr>
            <a:xfrm>
              <a:off x="943464" y="2551453"/>
              <a:ext cx="3520101" cy="2295465"/>
            </a:xfrm>
            <a:custGeom>
              <a:avLst/>
              <a:pathLst>
                <a:path w="3520101" h="2295465">
                  <a:moveTo>
                    <a:pt x="0" y="1043393"/>
                  </a:moveTo>
                  <a:lnTo>
                    <a:pt x="140804" y="0"/>
                  </a:lnTo>
                  <a:lnTo>
                    <a:pt x="281608" y="1356411"/>
                  </a:lnTo>
                  <a:lnTo>
                    <a:pt x="422412" y="1460750"/>
                  </a:lnTo>
                  <a:lnTo>
                    <a:pt x="563216" y="1565090"/>
                  </a:lnTo>
                  <a:lnTo>
                    <a:pt x="704020" y="1982447"/>
                  </a:lnTo>
                  <a:lnTo>
                    <a:pt x="844824" y="2086786"/>
                  </a:lnTo>
                  <a:lnTo>
                    <a:pt x="985628" y="2295465"/>
                  </a:lnTo>
                  <a:lnTo>
                    <a:pt x="1126432" y="1982447"/>
                  </a:lnTo>
                  <a:lnTo>
                    <a:pt x="1267236" y="2086786"/>
                  </a:lnTo>
                  <a:lnTo>
                    <a:pt x="1408040" y="1669429"/>
                  </a:lnTo>
                  <a:lnTo>
                    <a:pt x="1548844" y="1669429"/>
                  </a:lnTo>
                  <a:lnTo>
                    <a:pt x="1689648" y="1565090"/>
                  </a:lnTo>
                  <a:lnTo>
                    <a:pt x="1830452" y="1565090"/>
                  </a:lnTo>
                  <a:lnTo>
                    <a:pt x="1971256" y="2086786"/>
                  </a:lnTo>
                  <a:lnTo>
                    <a:pt x="2112061" y="1043393"/>
                  </a:lnTo>
                  <a:lnTo>
                    <a:pt x="2252865" y="1356411"/>
                  </a:lnTo>
                  <a:lnTo>
                    <a:pt x="2393669" y="939054"/>
                  </a:lnTo>
                  <a:lnTo>
                    <a:pt x="2534473" y="1356411"/>
                  </a:lnTo>
                  <a:lnTo>
                    <a:pt x="2675277" y="1773768"/>
                  </a:lnTo>
                  <a:lnTo>
                    <a:pt x="2816081" y="1982447"/>
                  </a:lnTo>
                  <a:lnTo>
                    <a:pt x="2956885" y="939054"/>
                  </a:lnTo>
                  <a:lnTo>
                    <a:pt x="3097689" y="1460750"/>
                  </a:lnTo>
                  <a:lnTo>
                    <a:pt x="3238493" y="1669429"/>
                  </a:lnTo>
                  <a:lnTo>
                    <a:pt x="3379297" y="1460750"/>
                  </a:lnTo>
                  <a:lnTo>
                    <a:pt x="3520101" y="1460750"/>
                  </a:lnTo>
                </a:path>
              </a:pathLst>
            </a:custGeom>
            <a:ln w="43362" cap="flat">
              <a:solidFill>
                <a:srgbClr val="000000">
                  <a:alpha val="100000"/>
                </a:srgbClr>
              </a:solidFill>
              <a:prstDash val="solid"/>
              <a:round/>
            </a:ln>
          </p:spPr>
          <p:txBody>
            <a:bodyPr/>
            <a:lstStyle/>
            <a:p/>
          </p:txBody>
        </p:sp>
        <p:sp>
          <p:nvSpPr>
            <p:cNvPr id="23" name="pl23"/>
            <p:cNvSpPr/>
            <p:nvPr/>
          </p:nvSpPr>
          <p:spPr>
            <a:xfrm>
              <a:off x="943464" y="2551453"/>
              <a:ext cx="3520101" cy="2295465"/>
            </a:xfrm>
            <a:custGeom>
              <a:avLst/>
              <a:pathLst>
                <a:path w="3520101" h="2295465">
                  <a:moveTo>
                    <a:pt x="0" y="1043393"/>
                  </a:moveTo>
                  <a:lnTo>
                    <a:pt x="140804" y="0"/>
                  </a:lnTo>
                  <a:lnTo>
                    <a:pt x="281608" y="1356411"/>
                  </a:lnTo>
                  <a:lnTo>
                    <a:pt x="422412" y="1460750"/>
                  </a:lnTo>
                  <a:lnTo>
                    <a:pt x="563216" y="1565090"/>
                  </a:lnTo>
                  <a:lnTo>
                    <a:pt x="704020" y="1982447"/>
                  </a:lnTo>
                  <a:lnTo>
                    <a:pt x="844824" y="2086786"/>
                  </a:lnTo>
                  <a:lnTo>
                    <a:pt x="985628" y="2295465"/>
                  </a:lnTo>
                  <a:lnTo>
                    <a:pt x="1126432" y="1982447"/>
                  </a:lnTo>
                  <a:lnTo>
                    <a:pt x="1267236" y="2086786"/>
                  </a:lnTo>
                  <a:lnTo>
                    <a:pt x="1408040" y="1669429"/>
                  </a:lnTo>
                  <a:lnTo>
                    <a:pt x="1548844" y="1669429"/>
                  </a:lnTo>
                  <a:lnTo>
                    <a:pt x="1689648" y="1565090"/>
                  </a:lnTo>
                  <a:lnTo>
                    <a:pt x="1830452" y="1565090"/>
                  </a:lnTo>
                  <a:lnTo>
                    <a:pt x="1971256" y="2086786"/>
                  </a:lnTo>
                  <a:lnTo>
                    <a:pt x="2112061" y="1043393"/>
                  </a:lnTo>
                  <a:lnTo>
                    <a:pt x="2252865" y="1356411"/>
                  </a:lnTo>
                  <a:lnTo>
                    <a:pt x="2393669" y="939054"/>
                  </a:lnTo>
                  <a:lnTo>
                    <a:pt x="2534473" y="1356411"/>
                  </a:lnTo>
                  <a:lnTo>
                    <a:pt x="2675277" y="1773768"/>
                  </a:lnTo>
                  <a:lnTo>
                    <a:pt x="2816081" y="1982447"/>
                  </a:lnTo>
                  <a:lnTo>
                    <a:pt x="2956885" y="939054"/>
                  </a:lnTo>
                  <a:lnTo>
                    <a:pt x="3097689" y="1460750"/>
                  </a:lnTo>
                  <a:lnTo>
                    <a:pt x="3238493" y="1669429"/>
                  </a:lnTo>
                  <a:lnTo>
                    <a:pt x="3379297" y="1460750"/>
                  </a:lnTo>
                  <a:lnTo>
                    <a:pt x="3520101" y="1460750"/>
                  </a:lnTo>
                </a:path>
              </a:pathLst>
            </a:custGeom>
            <a:ln w="27101" cap="flat">
              <a:solidFill>
                <a:srgbClr val="0058AB">
                  <a:alpha val="100000"/>
                </a:srgbClr>
              </a:solidFill>
              <a:prstDash val="solid"/>
              <a:round/>
            </a:ln>
          </p:spPr>
          <p:txBody>
            <a:bodyPr/>
            <a:lstStyle/>
            <a:p/>
          </p:txBody>
        </p:sp>
        <p:sp>
          <p:nvSpPr>
            <p:cNvPr id="24" name="pl24"/>
            <p:cNvSpPr/>
            <p:nvPr/>
          </p:nvSpPr>
          <p:spPr>
            <a:xfrm>
              <a:off x="76745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22088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907864"/>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01220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58899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1844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6" name="pg36"/>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2968901"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999254"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0" name="pg40"/>
            <p:cNvSpPr/>
            <p:nvPr/>
          </p:nvSpPr>
          <p:spPr>
            <a:xfrm>
              <a:off x="3560252" y="39456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397692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36138"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6491" y="36614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4" name="pg44"/>
            <p:cNvSpPr/>
            <p:nvPr/>
          </p:nvSpPr>
          <p:spPr>
            <a:xfrm>
              <a:off x="4376942"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6614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6" name="tx46"/>
            <p:cNvSpPr/>
            <p:nvPr/>
          </p:nvSpPr>
          <p:spPr>
            <a:xfrm>
              <a:off x="4523855" y="4494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28742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21288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21288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81388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57633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479989" y="6094780"/>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5" name="tx65"/>
            <p:cNvSpPr/>
            <p:nvPr/>
          </p:nvSpPr>
          <p:spPr>
            <a:xfrm>
              <a:off x="308098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84343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3594846"/>
              <a:ext cx="3520101" cy="1460750"/>
            </a:xfrm>
            <a:custGeom>
              <a:avLst/>
              <a:pathLst>
                <a:path w="3520101" h="1460750">
                  <a:moveTo>
                    <a:pt x="0" y="730375"/>
                  </a:moveTo>
                  <a:lnTo>
                    <a:pt x="140804" y="730375"/>
                  </a:lnTo>
                  <a:lnTo>
                    <a:pt x="281608" y="730375"/>
                  </a:lnTo>
                  <a:lnTo>
                    <a:pt x="422412" y="834714"/>
                  </a:lnTo>
                  <a:lnTo>
                    <a:pt x="563216" y="730375"/>
                  </a:lnTo>
                  <a:lnTo>
                    <a:pt x="704020" y="0"/>
                  </a:lnTo>
                  <a:lnTo>
                    <a:pt x="844824" y="104339"/>
                  </a:lnTo>
                  <a:lnTo>
                    <a:pt x="985628" y="834714"/>
                  </a:lnTo>
                  <a:lnTo>
                    <a:pt x="1126432" y="1147732"/>
                  </a:lnTo>
                  <a:lnTo>
                    <a:pt x="1267236" y="1356411"/>
                  </a:lnTo>
                  <a:lnTo>
                    <a:pt x="1408040" y="313018"/>
                  </a:lnTo>
                  <a:lnTo>
                    <a:pt x="1548844" y="1043393"/>
                  </a:lnTo>
                  <a:lnTo>
                    <a:pt x="1689648" y="939054"/>
                  </a:lnTo>
                  <a:lnTo>
                    <a:pt x="1830452" y="521696"/>
                  </a:lnTo>
                  <a:lnTo>
                    <a:pt x="1971256" y="730375"/>
                  </a:lnTo>
                  <a:lnTo>
                    <a:pt x="2112061" y="521696"/>
                  </a:lnTo>
                  <a:lnTo>
                    <a:pt x="2252865" y="104339"/>
                  </a:lnTo>
                  <a:lnTo>
                    <a:pt x="2393669" y="104339"/>
                  </a:lnTo>
                  <a:lnTo>
                    <a:pt x="2534473" y="730375"/>
                  </a:lnTo>
                  <a:lnTo>
                    <a:pt x="2675277" y="1460750"/>
                  </a:lnTo>
                  <a:lnTo>
                    <a:pt x="2816081" y="939054"/>
                  </a:lnTo>
                  <a:lnTo>
                    <a:pt x="2956885" y="313018"/>
                  </a:lnTo>
                  <a:lnTo>
                    <a:pt x="3097689" y="730375"/>
                  </a:lnTo>
                  <a:lnTo>
                    <a:pt x="3238493" y="1043393"/>
                  </a:lnTo>
                  <a:lnTo>
                    <a:pt x="3379297" y="1252072"/>
                  </a:lnTo>
                  <a:lnTo>
                    <a:pt x="3520101" y="1252072"/>
                  </a:lnTo>
                </a:path>
              </a:pathLst>
            </a:custGeom>
            <a:ln w="27101" cap="flat">
              <a:solidFill>
                <a:srgbClr val="0058AB">
                  <a:alpha val="80000"/>
                </a:srgbClr>
              </a:solidFill>
              <a:prstDash val="solid"/>
              <a:round/>
            </a:ln>
          </p:spPr>
          <p:txBody>
            <a:bodyPr/>
            <a:lstStyle/>
            <a:p/>
          </p:txBody>
        </p:sp>
        <p:sp>
          <p:nvSpPr>
            <p:cNvPr id="83" name="pl83"/>
            <p:cNvSpPr/>
            <p:nvPr/>
          </p:nvSpPr>
          <p:spPr>
            <a:xfrm>
              <a:off x="5308715" y="3594846"/>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4" name="pl84"/>
            <p:cNvSpPr/>
            <p:nvPr/>
          </p:nvSpPr>
          <p:spPr>
            <a:xfrm>
              <a:off x="5308715" y="4325221"/>
              <a:ext cx="3520101" cy="834714"/>
            </a:xfrm>
            <a:custGeom>
              <a:avLst/>
              <a:pathLst>
                <a:path w="3520101" h="834714">
                  <a:moveTo>
                    <a:pt x="0" y="417357"/>
                  </a:moveTo>
                  <a:lnTo>
                    <a:pt x="140804" y="730375"/>
                  </a:lnTo>
                  <a:lnTo>
                    <a:pt x="281608" y="417357"/>
                  </a:lnTo>
                  <a:lnTo>
                    <a:pt x="422412" y="417357"/>
                  </a:lnTo>
                  <a:lnTo>
                    <a:pt x="563216" y="417357"/>
                  </a:lnTo>
                  <a:lnTo>
                    <a:pt x="704020" y="208678"/>
                  </a:lnTo>
                  <a:lnTo>
                    <a:pt x="844824" y="521696"/>
                  </a:lnTo>
                  <a:lnTo>
                    <a:pt x="985628" y="626036"/>
                  </a:lnTo>
                  <a:lnTo>
                    <a:pt x="1126432" y="521696"/>
                  </a:lnTo>
                  <a:lnTo>
                    <a:pt x="1267236" y="521696"/>
                  </a:lnTo>
                  <a:lnTo>
                    <a:pt x="1408040" y="417357"/>
                  </a:lnTo>
                  <a:lnTo>
                    <a:pt x="1548844" y="521696"/>
                  </a:lnTo>
                  <a:lnTo>
                    <a:pt x="1689648" y="626036"/>
                  </a:lnTo>
                  <a:lnTo>
                    <a:pt x="1830452" y="521696"/>
                  </a:lnTo>
                  <a:lnTo>
                    <a:pt x="1971256" y="521696"/>
                  </a:lnTo>
                  <a:lnTo>
                    <a:pt x="2112061" y="417357"/>
                  </a:lnTo>
                  <a:lnTo>
                    <a:pt x="2252865" y="521696"/>
                  </a:lnTo>
                  <a:lnTo>
                    <a:pt x="2393669" y="0"/>
                  </a:lnTo>
                  <a:lnTo>
                    <a:pt x="2534473" y="834714"/>
                  </a:lnTo>
                  <a:lnTo>
                    <a:pt x="2675277" y="730375"/>
                  </a:lnTo>
                  <a:lnTo>
                    <a:pt x="2816081" y="521696"/>
                  </a:lnTo>
                  <a:lnTo>
                    <a:pt x="2956885" y="730375"/>
                  </a:lnTo>
                  <a:lnTo>
                    <a:pt x="3097689" y="0"/>
                  </a:lnTo>
                  <a:lnTo>
                    <a:pt x="3238493" y="417357"/>
                  </a:lnTo>
                  <a:lnTo>
                    <a:pt x="3379297" y="834714"/>
                  </a:lnTo>
                  <a:lnTo>
                    <a:pt x="3520101" y="313018"/>
                  </a:lnTo>
                </a:path>
              </a:pathLst>
            </a:custGeom>
            <a:ln w="27101" cap="flat">
              <a:solidFill>
                <a:srgbClr val="00833D">
                  <a:alpha val="80000"/>
                </a:srgbClr>
              </a:solidFill>
              <a:prstDash val="solid"/>
              <a:round/>
            </a:ln>
          </p:spPr>
          <p:txBody>
            <a:bodyPr/>
            <a:lstStyle/>
            <a:p/>
          </p:txBody>
        </p:sp>
        <p:sp>
          <p:nvSpPr>
            <p:cNvPr id="85" name="pl85"/>
            <p:cNvSpPr/>
            <p:nvPr/>
          </p:nvSpPr>
          <p:spPr>
            <a:xfrm>
              <a:off x="5308715" y="3594846"/>
              <a:ext cx="3520101" cy="1460750"/>
            </a:xfrm>
            <a:custGeom>
              <a:avLst/>
              <a:pathLst>
                <a:path w="3520101" h="1460750">
                  <a:moveTo>
                    <a:pt x="0" y="730375"/>
                  </a:moveTo>
                  <a:lnTo>
                    <a:pt x="140804" y="730375"/>
                  </a:lnTo>
                  <a:lnTo>
                    <a:pt x="281608" y="730375"/>
                  </a:lnTo>
                  <a:lnTo>
                    <a:pt x="422412" y="834714"/>
                  </a:lnTo>
                  <a:lnTo>
                    <a:pt x="563216" y="730375"/>
                  </a:lnTo>
                  <a:lnTo>
                    <a:pt x="704020" y="0"/>
                  </a:lnTo>
                  <a:lnTo>
                    <a:pt x="844824" y="104339"/>
                  </a:lnTo>
                  <a:lnTo>
                    <a:pt x="985628" y="834714"/>
                  </a:lnTo>
                  <a:lnTo>
                    <a:pt x="1126432" y="1147732"/>
                  </a:lnTo>
                  <a:lnTo>
                    <a:pt x="1267236" y="1356411"/>
                  </a:lnTo>
                  <a:lnTo>
                    <a:pt x="1408040" y="313018"/>
                  </a:lnTo>
                  <a:lnTo>
                    <a:pt x="1548844" y="1043393"/>
                  </a:lnTo>
                  <a:lnTo>
                    <a:pt x="1689648" y="939054"/>
                  </a:lnTo>
                  <a:lnTo>
                    <a:pt x="1830452" y="521696"/>
                  </a:lnTo>
                  <a:lnTo>
                    <a:pt x="1971256" y="730375"/>
                  </a:lnTo>
                  <a:lnTo>
                    <a:pt x="2112061" y="521696"/>
                  </a:lnTo>
                  <a:lnTo>
                    <a:pt x="2252865" y="104339"/>
                  </a:lnTo>
                  <a:lnTo>
                    <a:pt x="2393669" y="104339"/>
                  </a:lnTo>
                  <a:lnTo>
                    <a:pt x="2534473" y="730375"/>
                  </a:lnTo>
                  <a:lnTo>
                    <a:pt x="2675277" y="1460750"/>
                  </a:lnTo>
                  <a:lnTo>
                    <a:pt x="2816081" y="939054"/>
                  </a:lnTo>
                  <a:lnTo>
                    <a:pt x="2956885" y="313018"/>
                  </a:lnTo>
                  <a:lnTo>
                    <a:pt x="3097689" y="730375"/>
                  </a:lnTo>
                  <a:lnTo>
                    <a:pt x="3238493" y="1043393"/>
                  </a:lnTo>
                  <a:lnTo>
                    <a:pt x="3379297" y="1252072"/>
                  </a:lnTo>
                  <a:lnTo>
                    <a:pt x="3520101" y="1252072"/>
                  </a:lnTo>
                </a:path>
              </a:pathLst>
            </a:custGeom>
            <a:ln w="43362" cap="flat">
              <a:solidFill>
                <a:srgbClr val="000000">
                  <a:alpha val="100000"/>
                </a:srgbClr>
              </a:solidFill>
              <a:prstDash val="solid"/>
              <a:round/>
            </a:ln>
          </p:spPr>
          <p:txBody>
            <a:bodyPr/>
            <a:lstStyle/>
            <a:p/>
          </p:txBody>
        </p:sp>
        <p:sp>
          <p:nvSpPr>
            <p:cNvPr id="86" name="pl86"/>
            <p:cNvSpPr/>
            <p:nvPr/>
          </p:nvSpPr>
          <p:spPr>
            <a:xfrm>
              <a:off x="5308715" y="3594846"/>
              <a:ext cx="3520101" cy="1460750"/>
            </a:xfrm>
            <a:custGeom>
              <a:avLst/>
              <a:pathLst>
                <a:path w="3520101" h="1460750">
                  <a:moveTo>
                    <a:pt x="0" y="730375"/>
                  </a:moveTo>
                  <a:lnTo>
                    <a:pt x="140804" y="730375"/>
                  </a:lnTo>
                  <a:lnTo>
                    <a:pt x="281608" y="730375"/>
                  </a:lnTo>
                  <a:lnTo>
                    <a:pt x="422412" y="834714"/>
                  </a:lnTo>
                  <a:lnTo>
                    <a:pt x="563216" y="730375"/>
                  </a:lnTo>
                  <a:lnTo>
                    <a:pt x="704020" y="0"/>
                  </a:lnTo>
                  <a:lnTo>
                    <a:pt x="844824" y="104339"/>
                  </a:lnTo>
                  <a:lnTo>
                    <a:pt x="985628" y="834714"/>
                  </a:lnTo>
                  <a:lnTo>
                    <a:pt x="1126432" y="1147732"/>
                  </a:lnTo>
                  <a:lnTo>
                    <a:pt x="1267236" y="1356411"/>
                  </a:lnTo>
                  <a:lnTo>
                    <a:pt x="1408040" y="313018"/>
                  </a:lnTo>
                  <a:lnTo>
                    <a:pt x="1548844" y="1043393"/>
                  </a:lnTo>
                  <a:lnTo>
                    <a:pt x="1689648" y="939054"/>
                  </a:lnTo>
                  <a:lnTo>
                    <a:pt x="1830452" y="521696"/>
                  </a:lnTo>
                  <a:lnTo>
                    <a:pt x="1971256" y="730375"/>
                  </a:lnTo>
                  <a:lnTo>
                    <a:pt x="2112061" y="521696"/>
                  </a:lnTo>
                  <a:lnTo>
                    <a:pt x="2252865" y="104339"/>
                  </a:lnTo>
                  <a:lnTo>
                    <a:pt x="2393669" y="104339"/>
                  </a:lnTo>
                  <a:lnTo>
                    <a:pt x="2534473" y="730375"/>
                  </a:lnTo>
                  <a:lnTo>
                    <a:pt x="2675277" y="1460750"/>
                  </a:lnTo>
                  <a:lnTo>
                    <a:pt x="2816081" y="939054"/>
                  </a:lnTo>
                  <a:lnTo>
                    <a:pt x="2956885" y="313018"/>
                  </a:lnTo>
                  <a:lnTo>
                    <a:pt x="3097689" y="730375"/>
                  </a:lnTo>
                  <a:lnTo>
                    <a:pt x="3238493" y="1043393"/>
                  </a:lnTo>
                  <a:lnTo>
                    <a:pt x="3379297" y="1252072"/>
                  </a:lnTo>
                  <a:lnTo>
                    <a:pt x="3520101" y="1252072"/>
                  </a:lnTo>
                </a:path>
              </a:pathLst>
            </a:custGeom>
            <a:ln w="27101" cap="flat">
              <a:solidFill>
                <a:srgbClr val="0058AB">
                  <a:alpha val="100000"/>
                </a:srgbClr>
              </a:solidFill>
              <a:prstDash val="solid"/>
              <a:round/>
            </a:ln>
          </p:spPr>
          <p:txBody>
            <a:bodyPr/>
            <a:lstStyle/>
            <a:p/>
          </p:txBody>
        </p:sp>
        <p:sp>
          <p:nvSpPr>
            <p:cNvPr id="87" name="pl87"/>
            <p:cNvSpPr/>
            <p:nvPr/>
          </p:nvSpPr>
          <p:spPr>
            <a:xfrm>
              <a:off x="513270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01220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80352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0226" y="39456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0579" y="397692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7" name="pg97"/>
            <p:cNvSpPr/>
            <p:nvPr/>
          </p:nvSpPr>
          <p:spPr>
            <a:xfrm>
              <a:off x="5926111"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9" name="pg99"/>
            <p:cNvSpPr/>
            <p:nvPr/>
          </p:nvSpPr>
          <p:spPr>
            <a:xfrm>
              <a:off x="6630131"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7362287" y="37369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37657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3" name="pg103"/>
            <p:cNvSpPr/>
            <p:nvPr/>
          </p:nvSpPr>
          <p:spPr>
            <a:xfrm>
              <a:off x="7925503"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770328"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89106" y="43891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5994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5006511"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57814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57814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717913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94159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5845240" y="6094780"/>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28" name="tx128"/>
            <p:cNvSpPr/>
            <p:nvPr/>
          </p:nvSpPr>
          <p:spPr>
            <a:xfrm>
              <a:off x="744623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820868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10% of children who received DTP1 did not receive DTP3 (left), and 2%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Dominican Republic DTP drop-out was higher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(10%) and DTP1-MCV1 drop-out was low (2%) in Dominican Republic, indicating moderate ability to deliver the primary series early on, but good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8787"/>
            </a:xfrm>
            <a:custGeom>
              <a:avLst/>
              <a:pathLst>
                <a:path w="2135265" h="118787">
                  <a:moveTo>
                    <a:pt x="0" y="76363"/>
                  </a:moveTo>
                  <a:lnTo>
                    <a:pt x="85410" y="8484"/>
                  </a:lnTo>
                  <a:lnTo>
                    <a:pt x="170821" y="16969"/>
                  </a:lnTo>
                  <a:lnTo>
                    <a:pt x="256231" y="33939"/>
                  </a:lnTo>
                  <a:lnTo>
                    <a:pt x="341642" y="16969"/>
                  </a:lnTo>
                  <a:lnTo>
                    <a:pt x="427053" y="25454"/>
                  </a:lnTo>
                  <a:lnTo>
                    <a:pt x="512463" y="33939"/>
                  </a:lnTo>
                  <a:lnTo>
                    <a:pt x="597874" y="59393"/>
                  </a:lnTo>
                  <a:lnTo>
                    <a:pt x="683284" y="59393"/>
                  </a:lnTo>
                  <a:lnTo>
                    <a:pt x="768695" y="25454"/>
                  </a:lnTo>
                  <a:lnTo>
                    <a:pt x="854106" y="8484"/>
                  </a:lnTo>
                  <a:lnTo>
                    <a:pt x="939516" y="0"/>
                  </a:lnTo>
                  <a:lnTo>
                    <a:pt x="1024927" y="0"/>
                  </a:lnTo>
                  <a:lnTo>
                    <a:pt x="1110337" y="0"/>
                  </a:lnTo>
                  <a:lnTo>
                    <a:pt x="1195748" y="0"/>
                  </a:lnTo>
                  <a:lnTo>
                    <a:pt x="1281159" y="0"/>
                  </a:lnTo>
                  <a:lnTo>
                    <a:pt x="1366569" y="0"/>
                  </a:lnTo>
                  <a:lnTo>
                    <a:pt x="1451980" y="0"/>
                  </a:lnTo>
                  <a:lnTo>
                    <a:pt x="1537390" y="0"/>
                  </a:lnTo>
                  <a:lnTo>
                    <a:pt x="1622801" y="0"/>
                  </a:lnTo>
                  <a:lnTo>
                    <a:pt x="1708212" y="118787"/>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780604"/>
            </a:xfrm>
            <a:custGeom>
              <a:avLst/>
              <a:pathLst>
                <a:path w="854106" h="780604">
                  <a:moveTo>
                    <a:pt x="0" y="780604"/>
                  </a:moveTo>
                  <a:lnTo>
                    <a:pt x="85410" y="16969"/>
                  </a:lnTo>
                  <a:lnTo>
                    <a:pt x="170821" y="0"/>
                  </a:lnTo>
                  <a:lnTo>
                    <a:pt x="256231" y="8484"/>
                  </a:lnTo>
                  <a:lnTo>
                    <a:pt x="341642" y="25454"/>
                  </a:lnTo>
                  <a:lnTo>
                    <a:pt x="427053" y="110302"/>
                  </a:lnTo>
                  <a:lnTo>
                    <a:pt x="512463" y="0"/>
                  </a:lnTo>
                  <a:lnTo>
                    <a:pt x="597874" y="0"/>
                  </a:lnTo>
                  <a:lnTo>
                    <a:pt x="683284" y="16969"/>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5570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8" name="tx88"/>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081032" y="4654849"/>
              <a:ext cx="1110337" cy="678786"/>
            </a:xfrm>
            <a:custGeom>
              <a:avLst/>
              <a:pathLst>
                <a:path w="1110337" h="678786">
                  <a:moveTo>
                    <a:pt x="0" y="678786"/>
                  </a:moveTo>
                  <a:lnTo>
                    <a:pt x="85410" y="169696"/>
                  </a:lnTo>
                  <a:lnTo>
                    <a:pt x="170821" y="25454"/>
                  </a:lnTo>
                  <a:lnTo>
                    <a:pt x="256231" y="50909"/>
                  </a:lnTo>
                  <a:lnTo>
                    <a:pt x="341642" y="118787"/>
                  </a:lnTo>
                  <a:lnTo>
                    <a:pt x="427053" y="59393"/>
                  </a:lnTo>
                  <a:lnTo>
                    <a:pt x="512463" y="67878"/>
                  </a:lnTo>
                  <a:lnTo>
                    <a:pt x="597874" y="76363"/>
                  </a:lnTo>
                  <a:lnTo>
                    <a:pt x="683284" y="101818"/>
                  </a:lnTo>
                  <a:lnTo>
                    <a:pt x="768695" y="76363"/>
                  </a:lnTo>
                  <a:lnTo>
                    <a:pt x="854106" y="25454"/>
                  </a:lnTo>
                  <a:lnTo>
                    <a:pt x="939516" y="0"/>
                  </a:lnTo>
                  <a:lnTo>
                    <a:pt x="1024927" y="50909"/>
                  </a:lnTo>
                  <a:lnTo>
                    <a:pt x="1110337" y="50909"/>
                  </a:lnTo>
                </a:path>
              </a:pathLst>
            </a:custGeom>
            <a:ln w="27101" cap="flat">
              <a:solidFill>
                <a:srgbClr val="1CABE2">
                  <a:alpha val="100000"/>
                </a:srgbClr>
              </a:solidFill>
              <a:prstDash val="solid"/>
              <a:round/>
            </a:ln>
          </p:spPr>
          <p:txBody>
            <a:bodyPr/>
            <a:lstStyle/>
            <a:p/>
          </p:txBody>
        </p:sp>
        <p:sp>
          <p:nvSpPr>
            <p:cNvPr id="109" name="pt109"/>
            <p:cNvSpPr/>
            <p:nvPr/>
          </p:nvSpPr>
          <p:spPr>
            <a:xfrm>
              <a:off x="2062981" y="531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148391"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233802"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319213"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40462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9003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575444"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66085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74626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83167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91708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00249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8790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17331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tx123"/>
            <p:cNvSpPr/>
            <p:nvPr/>
          </p:nvSpPr>
          <p:spPr>
            <a:xfrm>
              <a:off x="2005066" y="524136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4" name="tx124"/>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5" name="tx125"/>
            <p:cNvSpPr/>
            <p:nvPr/>
          </p:nvSpPr>
          <p:spPr>
            <a:xfrm>
              <a:off x="2624645"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6" name="tx126"/>
            <p:cNvSpPr/>
            <p:nvPr/>
          </p:nvSpPr>
          <p:spPr>
            <a:xfrm>
              <a:off x="3051698"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7" name="pl12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850292" y="1947768"/>
              <a:ext cx="2135265" cy="118787"/>
            </a:xfrm>
            <a:custGeom>
              <a:avLst/>
              <a:pathLst>
                <a:path w="2135265" h="118787">
                  <a:moveTo>
                    <a:pt x="0" y="67878"/>
                  </a:moveTo>
                  <a:lnTo>
                    <a:pt x="85410" y="33939"/>
                  </a:lnTo>
                  <a:lnTo>
                    <a:pt x="170821" y="59393"/>
                  </a:lnTo>
                  <a:lnTo>
                    <a:pt x="256231" y="93333"/>
                  </a:lnTo>
                  <a:lnTo>
                    <a:pt x="341642" y="101818"/>
                  </a:lnTo>
                  <a:lnTo>
                    <a:pt x="427053" y="59393"/>
                  </a:lnTo>
                  <a:lnTo>
                    <a:pt x="512463" y="50909"/>
                  </a:lnTo>
                  <a:lnTo>
                    <a:pt x="597874" y="101818"/>
                  </a:lnTo>
                  <a:lnTo>
                    <a:pt x="683284" y="110302"/>
                  </a:lnTo>
                  <a:lnTo>
                    <a:pt x="768695" y="118787"/>
                  </a:lnTo>
                  <a:lnTo>
                    <a:pt x="854106" y="25454"/>
                  </a:lnTo>
                  <a:lnTo>
                    <a:pt x="939516" y="67878"/>
                  </a:lnTo>
                  <a:lnTo>
                    <a:pt x="1024927" y="50909"/>
                  </a:lnTo>
                  <a:lnTo>
                    <a:pt x="1110337" y="67878"/>
                  </a:lnTo>
                  <a:lnTo>
                    <a:pt x="1195748" y="33939"/>
                  </a:lnTo>
                  <a:lnTo>
                    <a:pt x="1281159" y="0"/>
                  </a:lnTo>
                  <a:lnTo>
                    <a:pt x="1366569" y="8484"/>
                  </a:lnTo>
                  <a:lnTo>
                    <a:pt x="1451980" y="0"/>
                  </a:lnTo>
                  <a:lnTo>
                    <a:pt x="1537390" y="8484"/>
                  </a:lnTo>
                  <a:lnTo>
                    <a:pt x="1622801" y="25454"/>
                  </a:lnTo>
                  <a:lnTo>
                    <a:pt x="1708212" y="110302"/>
                  </a:lnTo>
                  <a:lnTo>
                    <a:pt x="1793622" y="0"/>
                  </a:lnTo>
                  <a:lnTo>
                    <a:pt x="1879033" y="8484"/>
                  </a:lnTo>
                  <a:lnTo>
                    <a:pt x="1964443" y="8484"/>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47" name="pt147"/>
            <p:cNvSpPr/>
            <p:nvPr/>
          </p:nvSpPr>
          <p:spPr>
            <a:xfrm>
              <a:off x="383224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0306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8847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1738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25929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34470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43011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51552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0093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77175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85716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94257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455042"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54045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1127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tx173"/>
            <p:cNvSpPr/>
            <p:nvPr/>
          </p:nvSpPr>
          <p:spPr>
            <a:xfrm>
              <a:off x="3698362"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4" name="tx174"/>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5" name="tx175"/>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6" name="tx176"/>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7" name="pl17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3850292" y="3284338"/>
              <a:ext cx="2135265" cy="144242"/>
            </a:xfrm>
            <a:custGeom>
              <a:avLst/>
              <a:pathLst>
                <a:path w="2135265" h="144242">
                  <a:moveTo>
                    <a:pt x="0" y="93333"/>
                  </a:moveTo>
                  <a:lnTo>
                    <a:pt x="85410" y="67878"/>
                  </a:lnTo>
                  <a:lnTo>
                    <a:pt x="170821" y="84848"/>
                  </a:lnTo>
                  <a:lnTo>
                    <a:pt x="256231" y="110302"/>
                  </a:lnTo>
                  <a:lnTo>
                    <a:pt x="341642" y="127272"/>
                  </a:lnTo>
                  <a:lnTo>
                    <a:pt x="427053" y="144242"/>
                  </a:lnTo>
                  <a:lnTo>
                    <a:pt x="512463" y="127272"/>
                  </a:lnTo>
                  <a:lnTo>
                    <a:pt x="597874" y="118787"/>
                  </a:lnTo>
                  <a:lnTo>
                    <a:pt x="683284" y="110302"/>
                  </a:lnTo>
                  <a:lnTo>
                    <a:pt x="768695" y="101818"/>
                  </a:lnTo>
                  <a:lnTo>
                    <a:pt x="854106" y="93333"/>
                  </a:lnTo>
                  <a:lnTo>
                    <a:pt x="939516" y="76363"/>
                  </a:lnTo>
                  <a:lnTo>
                    <a:pt x="1024927" y="67878"/>
                  </a:lnTo>
                  <a:lnTo>
                    <a:pt x="1110337" y="110302"/>
                  </a:lnTo>
                  <a:lnTo>
                    <a:pt x="1195748" y="67878"/>
                  </a:lnTo>
                  <a:lnTo>
                    <a:pt x="1281159" y="50909"/>
                  </a:lnTo>
                  <a:lnTo>
                    <a:pt x="1366569" y="93333"/>
                  </a:lnTo>
                  <a:lnTo>
                    <a:pt x="1451980" y="84848"/>
                  </a:lnTo>
                  <a:lnTo>
                    <a:pt x="1537390" y="42424"/>
                  </a:lnTo>
                  <a:lnTo>
                    <a:pt x="1622801" y="0"/>
                  </a:lnTo>
                  <a:lnTo>
                    <a:pt x="1708212" y="118787"/>
                  </a:lnTo>
                  <a:lnTo>
                    <a:pt x="1793622" y="67878"/>
                  </a:lnTo>
                  <a:lnTo>
                    <a:pt x="1879033" y="42424"/>
                  </a:lnTo>
                  <a:lnTo>
                    <a:pt x="1964443" y="16969"/>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7" name="pt197"/>
            <p:cNvSpPr/>
            <p:nvPr/>
          </p:nvSpPr>
          <p:spPr>
            <a:xfrm>
              <a:off x="383224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391765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00306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8847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17388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25929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34470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43011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51552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60093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686347"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77175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85716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94257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02798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11340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19881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28422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36963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71127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9668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96750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tx223"/>
            <p:cNvSpPr/>
            <p:nvPr/>
          </p:nvSpPr>
          <p:spPr>
            <a:xfrm>
              <a:off x="3698362"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4" name="tx224"/>
            <p:cNvSpPr/>
            <p:nvPr/>
          </p:nvSpPr>
          <p:spPr>
            <a:xfrm>
              <a:off x="601811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5" name="tx225"/>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6" name="tx226"/>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7" name="pl22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644479" y="2015646"/>
              <a:ext cx="2135265" cy="161211"/>
            </a:xfrm>
            <a:custGeom>
              <a:avLst/>
              <a:pathLst>
                <a:path w="2135265" h="161211">
                  <a:moveTo>
                    <a:pt x="0" y="110302"/>
                  </a:moveTo>
                  <a:lnTo>
                    <a:pt x="85410" y="161211"/>
                  </a:lnTo>
                  <a:lnTo>
                    <a:pt x="170821" y="76363"/>
                  </a:lnTo>
                  <a:lnTo>
                    <a:pt x="256231" y="101818"/>
                  </a:lnTo>
                  <a:lnTo>
                    <a:pt x="341642" y="101818"/>
                  </a:lnTo>
                  <a:lnTo>
                    <a:pt x="427053" y="33939"/>
                  </a:lnTo>
                  <a:lnTo>
                    <a:pt x="512463" y="16969"/>
                  </a:lnTo>
                  <a:lnTo>
                    <a:pt x="597874" y="50909"/>
                  </a:lnTo>
                  <a:lnTo>
                    <a:pt x="683284" y="76363"/>
                  </a:lnTo>
                  <a:lnTo>
                    <a:pt x="768695" y="76363"/>
                  </a:lnTo>
                  <a:lnTo>
                    <a:pt x="854106" y="25454"/>
                  </a:lnTo>
                  <a:lnTo>
                    <a:pt x="939516" y="59393"/>
                  </a:lnTo>
                  <a:lnTo>
                    <a:pt x="1024927" y="50909"/>
                  </a:lnTo>
                  <a:lnTo>
                    <a:pt x="1110337" y="67878"/>
                  </a:lnTo>
                  <a:lnTo>
                    <a:pt x="1195748" y="0"/>
                  </a:lnTo>
                  <a:lnTo>
                    <a:pt x="1281159" y="50909"/>
                  </a:lnTo>
                  <a:lnTo>
                    <a:pt x="1366569" y="33939"/>
                  </a:lnTo>
                  <a:lnTo>
                    <a:pt x="1451980" y="59393"/>
                  </a:lnTo>
                  <a:lnTo>
                    <a:pt x="1537390" y="33939"/>
                  </a:lnTo>
                  <a:lnTo>
                    <a:pt x="1622801" y="16969"/>
                  </a:lnTo>
                  <a:lnTo>
                    <a:pt x="1708212" y="76363"/>
                  </a:lnTo>
                  <a:lnTo>
                    <a:pt x="1793622" y="59393"/>
                  </a:lnTo>
                  <a:lnTo>
                    <a:pt x="1879033" y="25454"/>
                  </a:lnTo>
                  <a:lnTo>
                    <a:pt x="1964443" y="8484"/>
                  </a:lnTo>
                  <a:lnTo>
                    <a:pt x="2049854" y="33939"/>
                  </a:lnTo>
                  <a:lnTo>
                    <a:pt x="2135265" y="33939"/>
                  </a:lnTo>
                </a:path>
              </a:pathLst>
            </a:custGeom>
            <a:ln w="27101" cap="flat">
              <a:solidFill>
                <a:srgbClr val="1CABE2">
                  <a:alpha val="100000"/>
                </a:srgbClr>
              </a:solidFill>
              <a:prstDash val="solid"/>
              <a:round/>
            </a:ln>
          </p:spPr>
          <p:txBody>
            <a:bodyPr/>
            <a:lstStyle/>
            <a:p/>
          </p:txBody>
        </p:sp>
        <p:sp>
          <p:nvSpPr>
            <p:cNvPr id="247" name="pt247"/>
            <p:cNvSpPr/>
            <p:nvPr/>
          </p:nvSpPr>
          <p:spPr>
            <a:xfrm>
              <a:off x="662642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11839"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79724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88266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96807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05348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2243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0971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39512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56594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765135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7367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82217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0758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0784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16381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249230"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33464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42005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76169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tx273"/>
            <p:cNvSpPr/>
            <p:nvPr/>
          </p:nvSpPr>
          <p:spPr>
            <a:xfrm>
              <a:off x="6492549"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74" name="tx274"/>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5" name="tx275"/>
            <p:cNvSpPr/>
            <p:nvPr/>
          </p:nvSpPr>
          <p:spPr>
            <a:xfrm>
              <a:off x="8213020"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6" name="tx276"/>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7" name="pl27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181870" y="3437065"/>
              <a:ext cx="597874" cy="398787"/>
            </a:xfrm>
            <a:custGeom>
              <a:avLst/>
              <a:pathLst>
                <a:path w="597874" h="398787">
                  <a:moveTo>
                    <a:pt x="0" y="398787"/>
                  </a:moveTo>
                  <a:lnTo>
                    <a:pt x="85410" y="152727"/>
                  </a:lnTo>
                  <a:lnTo>
                    <a:pt x="170821" y="195151"/>
                  </a:lnTo>
                  <a:lnTo>
                    <a:pt x="256231" y="152727"/>
                  </a:lnTo>
                  <a:lnTo>
                    <a:pt x="341642" y="110302"/>
                  </a:lnTo>
                  <a:lnTo>
                    <a:pt x="427053" y="67878"/>
                  </a:lnTo>
                  <a:lnTo>
                    <a:pt x="512463" y="0"/>
                  </a:lnTo>
                  <a:lnTo>
                    <a:pt x="597874" y="0"/>
                  </a:lnTo>
                </a:path>
              </a:pathLst>
            </a:custGeom>
            <a:ln w="27101" cap="flat">
              <a:solidFill>
                <a:srgbClr val="1CABE2">
                  <a:alpha val="100000"/>
                </a:srgbClr>
              </a:solidFill>
              <a:prstDash val="solid"/>
              <a:round/>
            </a:ln>
          </p:spPr>
          <p:txBody>
            <a:bodyPr/>
            <a:lstStyle/>
            <a:p/>
          </p:txBody>
        </p:sp>
        <p:sp>
          <p:nvSpPr>
            <p:cNvPr id="297" name="pt297"/>
            <p:cNvSpPr/>
            <p:nvPr/>
          </p:nvSpPr>
          <p:spPr>
            <a:xfrm>
              <a:off x="8163819"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249230"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334640"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42005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505461"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59087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67628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76169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tx305"/>
            <p:cNvSpPr/>
            <p:nvPr/>
          </p:nvSpPr>
          <p:spPr>
            <a:xfrm>
              <a:off x="8029940" y="37435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06" name="tx306"/>
            <p:cNvSpPr/>
            <p:nvPr/>
          </p:nvSpPr>
          <p:spPr>
            <a:xfrm>
              <a:off x="8812300"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07" name="tx307"/>
            <p:cNvSpPr/>
            <p:nvPr/>
          </p:nvSpPr>
          <p:spPr>
            <a:xfrm>
              <a:off x="8213020"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08" name="tx308"/>
            <p:cNvSpPr/>
            <p:nvPr/>
          </p:nvSpPr>
          <p:spPr>
            <a:xfrm>
              <a:off x="8640073"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09" name="tx30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0" name="tx31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1" name="tx31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2" name="tx31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3" name="tx31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4" name="tx31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5" name="tx31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6" name="tx31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7" name="tx31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8" name="tx31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9" name="tx31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0" name="tx32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1" name="tx32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2" name="tx32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3" name="tx32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8" name="tx33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9" name="tx33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0" name="tx34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1" name="tx34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2" name="tx34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3" name="tx34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6" name="pt35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8" name="tx35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9" name="tx35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0" name="tx360"/>
            <p:cNvSpPr/>
            <p:nvPr/>
          </p:nvSpPr>
          <p:spPr>
            <a:xfrm>
              <a:off x="1931264" y="1330710"/>
              <a:ext cx="59733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Dominican Republic, 2000-2025</a:t>
              </a:r>
            </a:p>
          </p:txBody>
        </p:sp>
        <p:sp>
          <p:nvSpPr>
            <p:cNvPr id="361" name="tx36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2" name="tx36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(78%), followed by ROTAC (83%).
Compared to 2019, coverage of one vaccine remained constant (BCG), 4 vaccines increased (DTP1, IPV1, MCV2 and ROTAC), and 2 vaccines decreased (DTP3 and MCV1).
Compared to 2024, coverage of 7 vaccines remained constant (BCG, DTP1, DTP3, IPV1, MCV1, MCV2 and ROTAC).</a:t>
            </a:r>
          </a:p>
        </p:txBody>
      </p:sp>
      <p:sp>
        <p:nvSpPr>
          <p:cNvPr id="3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Dominican Republic had its lowest coverage in MCV2 (78%), while most other routine vaccines clustered around 83-99%; 4 antigens increased since 2019, and 7 antigens remained constant since 2024.</a:t>
            </a:r>
          </a:p>
        </p:txBody>
      </p:sp>
      <p:grpSp xmlns:pic="http://schemas.openxmlformats.org/drawingml/2006/picture">
        <p:nvGrpSpPr>
          <p:cNvPr id="365" name=""/>
          <p:cNvGrpSpPr/>
          <p:nvPr/>
        </p:nvGrpSpPr>
        <p:grpSpPr>
          <a:xfrm>
            <a:off x="292608" y="1097280"/>
            <a:ext cx="8595360" cy="28575"/>
            <a:chOff x="292608" y="1097280"/>
            <a:chExt cx="8595360" cy="28575"/>
          </a:xfrm>
        </p:grpSpPr>
        <p:sp>
          <p:nvSpPr>
            <p:cNvPr id="3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10396"/>
              <a:ext cx="6518190" cy="901542"/>
            </a:xfrm>
            <a:custGeom>
              <a:avLst/>
              <a:pathLst>
                <a:path w="6518190" h="901542">
                  <a:moveTo>
                    <a:pt x="0" y="616844"/>
                  </a:moveTo>
                  <a:lnTo>
                    <a:pt x="260727" y="901542"/>
                  </a:lnTo>
                  <a:lnTo>
                    <a:pt x="521455" y="427046"/>
                  </a:lnTo>
                  <a:lnTo>
                    <a:pt x="782182" y="569395"/>
                  </a:lnTo>
                  <a:lnTo>
                    <a:pt x="1042910" y="569395"/>
                  </a:lnTo>
                  <a:lnTo>
                    <a:pt x="1303638" y="189798"/>
                  </a:lnTo>
                  <a:lnTo>
                    <a:pt x="1564365" y="94899"/>
                  </a:lnTo>
                  <a:lnTo>
                    <a:pt x="1825093" y="284697"/>
                  </a:lnTo>
                  <a:lnTo>
                    <a:pt x="2085820" y="427046"/>
                  </a:lnTo>
                  <a:lnTo>
                    <a:pt x="2346548" y="427046"/>
                  </a:lnTo>
                  <a:lnTo>
                    <a:pt x="2607276" y="142348"/>
                  </a:lnTo>
                  <a:lnTo>
                    <a:pt x="2868003" y="332147"/>
                  </a:lnTo>
                  <a:lnTo>
                    <a:pt x="3128731" y="284697"/>
                  </a:lnTo>
                  <a:lnTo>
                    <a:pt x="3389458" y="379596"/>
                  </a:lnTo>
                  <a:lnTo>
                    <a:pt x="3650186" y="0"/>
                  </a:lnTo>
                  <a:lnTo>
                    <a:pt x="3910914" y="284697"/>
                  </a:lnTo>
                  <a:lnTo>
                    <a:pt x="4171641" y="189798"/>
                  </a:lnTo>
                  <a:lnTo>
                    <a:pt x="4432369" y="332147"/>
                  </a:lnTo>
                  <a:lnTo>
                    <a:pt x="4693096" y="189798"/>
                  </a:lnTo>
                  <a:lnTo>
                    <a:pt x="4953824" y="94899"/>
                  </a:lnTo>
                  <a:lnTo>
                    <a:pt x="5214552" y="427046"/>
                  </a:lnTo>
                  <a:lnTo>
                    <a:pt x="5475279" y="332147"/>
                  </a:lnTo>
                  <a:lnTo>
                    <a:pt x="5736007" y="142348"/>
                  </a:lnTo>
                  <a:lnTo>
                    <a:pt x="5996734" y="47449"/>
                  </a:lnTo>
                  <a:lnTo>
                    <a:pt x="6257462" y="18979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1357845"/>
              <a:ext cx="6518190" cy="1281139"/>
            </a:xfrm>
            <a:custGeom>
              <a:avLst/>
              <a:pathLst>
                <a:path w="6518190" h="1281139">
                  <a:moveTo>
                    <a:pt x="0" y="1043891"/>
                  </a:moveTo>
                  <a:lnTo>
                    <a:pt x="260727" y="1138790"/>
                  </a:lnTo>
                  <a:lnTo>
                    <a:pt x="521455" y="1281139"/>
                  </a:lnTo>
                  <a:lnTo>
                    <a:pt x="782182" y="521945"/>
                  </a:lnTo>
                  <a:lnTo>
                    <a:pt x="1042910" y="379596"/>
                  </a:lnTo>
                  <a:lnTo>
                    <a:pt x="1303638" y="142348"/>
                  </a:lnTo>
                  <a:lnTo>
                    <a:pt x="1564365" y="284697"/>
                  </a:lnTo>
                  <a:lnTo>
                    <a:pt x="1825093" y="427046"/>
                  </a:lnTo>
                  <a:lnTo>
                    <a:pt x="2085820" y="427046"/>
                  </a:lnTo>
                  <a:lnTo>
                    <a:pt x="2346548" y="474496"/>
                  </a:lnTo>
                  <a:lnTo>
                    <a:pt x="2607276" y="332147"/>
                  </a:lnTo>
                  <a:lnTo>
                    <a:pt x="2868003" y="474496"/>
                  </a:lnTo>
                  <a:lnTo>
                    <a:pt x="3128731" y="759193"/>
                  </a:lnTo>
                  <a:lnTo>
                    <a:pt x="3389458" y="474496"/>
                  </a:lnTo>
                  <a:lnTo>
                    <a:pt x="3650186" y="47449"/>
                  </a:lnTo>
                  <a:lnTo>
                    <a:pt x="3910914" y="427046"/>
                  </a:lnTo>
                  <a:lnTo>
                    <a:pt x="4171641" y="474496"/>
                  </a:lnTo>
                  <a:lnTo>
                    <a:pt x="4432369" y="427046"/>
                  </a:lnTo>
                  <a:lnTo>
                    <a:pt x="4693096" y="284697"/>
                  </a:lnTo>
                  <a:lnTo>
                    <a:pt x="4953824" y="142348"/>
                  </a:lnTo>
                  <a:lnTo>
                    <a:pt x="5214552" y="427046"/>
                  </a:lnTo>
                  <a:lnTo>
                    <a:pt x="5475279" y="332147"/>
                  </a:lnTo>
                  <a:lnTo>
                    <a:pt x="5736007" y="142348"/>
                  </a:lnTo>
                  <a:lnTo>
                    <a:pt x="5996734" y="0"/>
                  </a:lnTo>
                  <a:lnTo>
                    <a:pt x="6257462" y="189798"/>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1395982" y="1452744"/>
              <a:ext cx="6257462" cy="3226573"/>
            </a:xfrm>
            <a:custGeom>
              <a:avLst/>
              <a:pathLst>
                <a:path w="6257462" h="3226573">
                  <a:moveTo>
                    <a:pt x="0" y="3226573"/>
                  </a:moveTo>
                  <a:lnTo>
                    <a:pt x="260727" y="2135232"/>
                  </a:lnTo>
                  <a:lnTo>
                    <a:pt x="521455" y="616844"/>
                  </a:lnTo>
                  <a:lnTo>
                    <a:pt x="782182" y="379596"/>
                  </a:lnTo>
                  <a:lnTo>
                    <a:pt x="1042910" y="47449"/>
                  </a:lnTo>
                  <a:lnTo>
                    <a:pt x="1303638" y="379596"/>
                  </a:lnTo>
                  <a:lnTo>
                    <a:pt x="1564365" y="854093"/>
                  </a:lnTo>
                  <a:lnTo>
                    <a:pt x="1825093" y="427046"/>
                  </a:lnTo>
                  <a:lnTo>
                    <a:pt x="2085820" y="521945"/>
                  </a:lnTo>
                  <a:lnTo>
                    <a:pt x="2346548" y="332147"/>
                  </a:lnTo>
                  <a:lnTo>
                    <a:pt x="2607276" y="806643"/>
                  </a:lnTo>
                  <a:lnTo>
                    <a:pt x="2868003" y="854093"/>
                  </a:lnTo>
                  <a:lnTo>
                    <a:pt x="3128731" y="616844"/>
                  </a:lnTo>
                  <a:lnTo>
                    <a:pt x="3389458" y="47449"/>
                  </a:lnTo>
                  <a:lnTo>
                    <a:pt x="3650186" y="569395"/>
                  </a:lnTo>
                  <a:lnTo>
                    <a:pt x="3910914" y="711744"/>
                  </a:lnTo>
                  <a:lnTo>
                    <a:pt x="4171641" y="521945"/>
                  </a:lnTo>
                  <a:lnTo>
                    <a:pt x="4432369" y="474496"/>
                  </a:lnTo>
                  <a:lnTo>
                    <a:pt x="4693096" y="427046"/>
                  </a:lnTo>
                  <a:lnTo>
                    <a:pt x="4953824" y="379596"/>
                  </a:lnTo>
                  <a:lnTo>
                    <a:pt x="5214552" y="237248"/>
                  </a:lnTo>
                  <a:lnTo>
                    <a:pt x="5475279" y="94899"/>
                  </a:lnTo>
                  <a:lnTo>
                    <a:pt x="5736007" y="0"/>
                  </a:lnTo>
                  <a:lnTo>
                    <a:pt x="5996734" y="94899"/>
                  </a:lnTo>
                  <a:lnTo>
                    <a:pt x="6257462" y="94899"/>
                  </a:lnTo>
                </a:path>
              </a:pathLst>
            </a:custGeom>
            <a:ln w="27101" cap="flat">
              <a:solidFill>
                <a:srgbClr val="EE00EE">
                  <a:alpha val="100000"/>
                </a:srgbClr>
              </a:solidFill>
              <a:prstDash val="solid"/>
              <a:round/>
            </a:ln>
          </p:spPr>
          <p:txBody>
            <a:bodyPr/>
            <a:lstStyle/>
            <a:p/>
          </p:txBody>
        </p:sp>
        <p:sp>
          <p:nvSpPr>
            <p:cNvPr id="41" name="pl41"/>
            <p:cNvSpPr/>
            <p:nvPr/>
          </p:nvSpPr>
          <p:spPr>
            <a:xfrm>
              <a:off x="5567624" y="2971132"/>
              <a:ext cx="2085820" cy="2467379"/>
            </a:xfrm>
            <a:custGeom>
              <a:avLst/>
              <a:pathLst>
                <a:path w="2085820" h="2467379">
                  <a:moveTo>
                    <a:pt x="0" y="1043891"/>
                  </a:moveTo>
                  <a:lnTo>
                    <a:pt x="260727" y="1233689"/>
                  </a:lnTo>
                  <a:lnTo>
                    <a:pt x="521455" y="2372480"/>
                  </a:lnTo>
                  <a:lnTo>
                    <a:pt x="782182" y="2467379"/>
                  </a:lnTo>
                  <a:lnTo>
                    <a:pt x="1042910" y="2277581"/>
                  </a:lnTo>
                  <a:lnTo>
                    <a:pt x="1303638" y="2040333"/>
                  </a:lnTo>
                  <a:lnTo>
                    <a:pt x="1564365" y="664294"/>
                  </a:lnTo>
                  <a:lnTo>
                    <a:pt x="1825093" y="521945"/>
                  </a:lnTo>
                  <a:lnTo>
                    <a:pt x="2085820"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365364"/>
            </a:xfrm>
            <a:custGeom>
              <a:avLst/>
              <a:pathLst>
                <a:path w="2607276" h="4365364">
                  <a:moveTo>
                    <a:pt x="0" y="4365364"/>
                  </a:moveTo>
                  <a:lnTo>
                    <a:pt x="260727" y="94899"/>
                  </a:lnTo>
                  <a:lnTo>
                    <a:pt x="521455" y="0"/>
                  </a:lnTo>
                  <a:lnTo>
                    <a:pt x="782182" y="47449"/>
                  </a:lnTo>
                  <a:lnTo>
                    <a:pt x="1042910" y="142348"/>
                  </a:lnTo>
                  <a:lnTo>
                    <a:pt x="1303638" y="616844"/>
                  </a:lnTo>
                  <a:lnTo>
                    <a:pt x="1564365" y="0"/>
                  </a:lnTo>
                  <a:lnTo>
                    <a:pt x="1825093" y="0"/>
                  </a:lnTo>
                  <a:lnTo>
                    <a:pt x="2085820" y="94899"/>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1405295"/>
              <a:ext cx="782182" cy="3416372"/>
            </a:xfrm>
            <a:custGeom>
              <a:avLst/>
              <a:pathLst>
                <a:path w="782182" h="3416372">
                  <a:moveTo>
                    <a:pt x="0" y="3416372"/>
                  </a:moveTo>
                  <a:lnTo>
                    <a:pt x="260727" y="0"/>
                  </a:lnTo>
                  <a:lnTo>
                    <a:pt x="521455" y="47449"/>
                  </a:lnTo>
                  <a:lnTo>
                    <a:pt x="782182"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806643"/>
            </a:xfrm>
            <a:custGeom>
              <a:avLst/>
              <a:pathLst>
                <a:path w="6518190" h="806643">
                  <a:moveTo>
                    <a:pt x="0" y="521945"/>
                  </a:moveTo>
                  <a:lnTo>
                    <a:pt x="260727" y="379596"/>
                  </a:lnTo>
                  <a:lnTo>
                    <a:pt x="521455" y="474496"/>
                  </a:lnTo>
                  <a:lnTo>
                    <a:pt x="782182" y="616844"/>
                  </a:lnTo>
                  <a:lnTo>
                    <a:pt x="1042910" y="711744"/>
                  </a:lnTo>
                  <a:lnTo>
                    <a:pt x="1303638" y="806643"/>
                  </a:lnTo>
                  <a:lnTo>
                    <a:pt x="1564365" y="711744"/>
                  </a:lnTo>
                  <a:lnTo>
                    <a:pt x="1825093" y="664294"/>
                  </a:lnTo>
                  <a:lnTo>
                    <a:pt x="2085820" y="616844"/>
                  </a:lnTo>
                  <a:lnTo>
                    <a:pt x="2346548" y="569395"/>
                  </a:lnTo>
                  <a:lnTo>
                    <a:pt x="2607276" y="521945"/>
                  </a:lnTo>
                  <a:lnTo>
                    <a:pt x="2868003" y="427046"/>
                  </a:lnTo>
                  <a:lnTo>
                    <a:pt x="3128731" y="379596"/>
                  </a:lnTo>
                  <a:lnTo>
                    <a:pt x="3389458" y="616844"/>
                  </a:lnTo>
                  <a:lnTo>
                    <a:pt x="3650186" y="379596"/>
                  </a:lnTo>
                  <a:lnTo>
                    <a:pt x="3910914" y="284697"/>
                  </a:lnTo>
                  <a:lnTo>
                    <a:pt x="4171641" y="521945"/>
                  </a:lnTo>
                  <a:lnTo>
                    <a:pt x="4432369" y="474496"/>
                  </a:lnTo>
                  <a:lnTo>
                    <a:pt x="4693096" y="237248"/>
                  </a:lnTo>
                  <a:lnTo>
                    <a:pt x="4953824" y="0"/>
                  </a:lnTo>
                  <a:lnTo>
                    <a:pt x="5214552" y="664294"/>
                  </a:lnTo>
                  <a:lnTo>
                    <a:pt x="5475279" y="379596"/>
                  </a:lnTo>
                  <a:lnTo>
                    <a:pt x="5736007" y="237248"/>
                  </a:lnTo>
                  <a:lnTo>
                    <a:pt x="5996734" y="9489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5828352" y="1927241"/>
              <a:ext cx="1825093" cy="2230131"/>
            </a:xfrm>
            <a:custGeom>
              <a:avLst/>
              <a:pathLst>
                <a:path w="1825093" h="2230131">
                  <a:moveTo>
                    <a:pt x="0" y="2230131"/>
                  </a:moveTo>
                  <a:lnTo>
                    <a:pt x="260727" y="854093"/>
                  </a:lnTo>
                  <a:lnTo>
                    <a:pt x="521455" y="1091341"/>
                  </a:lnTo>
                  <a:lnTo>
                    <a:pt x="782182" y="854093"/>
                  </a:lnTo>
                  <a:lnTo>
                    <a:pt x="1042910" y="616844"/>
                  </a:lnTo>
                  <a:lnTo>
                    <a:pt x="1303638" y="379596"/>
                  </a:lnTo>
                  <a:lnTo>
                    <a:pt x="1564365" y="0"/>
                  </a:lnTo>
                  <a:lnTo>
                    <a:pt x="1825093"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500194"/>
              <a:ext cx="2868003" cy="3084224"/>
            </a:xfrm>
            <a:custGeom>
              <a:avLst/>
              <a:pathLst>
                <a:path w="2868003" h="3084224">
                  <a:moveTo>
                    <a:pt x="0" y="2846976"/>
                  </a:moveTo>
                  <a:lnTo>
                    <a:pt x="260727" y="3084224"/>
                  </a:lnTo>
                  <a:lnTo>
                    <a:pt x="521455" y="2704627"/>
                  </a:lnTo>
                  <a:lnTo>
                    <a:pt x="782182" y="1091341"/>
                  </a:lnTo>
                  <a:lnTo>
                    <a:pt x="1042910" y="996441"/>
                  </a:lnTo>
                  <a:lnTo>
                    <a:pt x="1303638" y="948992"/>
                  </a:lnTo>
                  <a:lnTo>
                    <a:pt x="1564365" y="854093"/>
                  </a:lnTo>
                  <a:lnTo>
                    <a:pt x="1825093" y="521945"/>
                  </a:lnTo>
                  <a:lnTo>
                    <a:pt x="2085820" y="664294"/>
                  </a:lnTo>
                  <a:lnTo>
                    <a:pt x="2346548" y="47449"/>
                  </a:lnTo>
                  <a:lnTo>
                    <a:pt x="2607276" y="0"/>
                  </a:lnTo>
                  <a:lnTo>
                    <a:pt x="2868003" y="0"/>
                  </a:lnTo>
                </a:path>
              </a:pathLst>
            </a:custGeom>
            <a:ln w="27101" cap="flat">
              <a:solidFill>
                <a:srgbClr val="9A32CD">
                  <a:alpha val="100000"/>
                </a:srgbClr>
              </a:solidFill>
              <a:prstDash val="solid"/>
              <a:round/>
            </a:ln>
          </p:spPr>
          <p:txBody>
            <a:bodyPr/>
            <a:lstStyle/>
            <a:p/>
          </p:txBody>
        </p:sp>
        <p:sp>
          <p:nvSpPr>
            <p:cNvPr id="47" name="pl47"/>
            <p:cNvSpPr/>
            <p:nvPr/>
          </p:nvSpPr>
          <p:spPr>
            <a:xfrm>
              <a:off x="4263986" y="1405295"/>
              <a:ext cx="3389458" cy="3795968"/>
            </a:xfrm>
            <a:custGeom>
              <a:avLst/>
              <a:pathLst>
                <a:path w="3389458" h="3795968">
                  <a:moveTo>
                    <a:pt x="0" y="3795968"/>
                  </a:moveTo>
                  <a:lnTo>
                    <a:pt x="260727" y="948992"/>
                  </a:lnTo>
                  <a:lnTo>
                    <a:pt x="521455" y="142348"/>
                  </a:lnTo>
                  <a:lnTo>
                    <a:pt x="782182" y="284697"/>
                  </a:lnTo>
                  <a:lnTo>
                    <a:pt x="1042910" y="664294"/>
                  </a:lnTo>
                  <a:lnTo>
                    <a:pt x="1303638" y="332147"/>
                  </a:lnTo>
                  <a:lnTo>
                    <a:pt x="1564365" y="379596"/>
                  </a:lnTo>
                  <a:lnTo>
                    <a:pt x="1825093" y="427046"/>
                  </a:lnTo>
                  <a:lnTo>
                    <a:pt x="2085820" y="569395"/>
                  </a:lnTo>
                  <a:lnTo>
                    <a:pt x="2346548" y="427046"/>
                  </a:lnTo>
                  <a:lnTo>
                    <a:pt x="2607276" y="142348"/>
                  </a:lnTo>
                  <a:lnTo>
                    <a:pt x="2868003" y="0"/>
                  </a:lnTo>
                  <a:lnTo>
                    <a:pt x="3128731" y="284697"/>
                  </a:lnTo>
                  <a:lnTo>
                    <a:pt x="3389458" y="284697"/>
                  </a:lnTo>
                </a:path>
              </a:pathLst>
            </a:custGeom>
            <a:ln w="27101" cap="flat">
              <a:solidFill>
                <a:srgbClr val="836FFF">
                  <a:alpha val="100000"/>
                </a:srgbClr>
              </a:solidFill>
              <a:prstDash val="solid"/>
              <a:round/>
            </a:ln>
          </p:spPr>
          <p:txBody>
            <a:bodyPr/>
            <a:lstStyle/>
            <a:p/>
          </p:txBody>
        </p:sp>
        <p:sp>
          <p:nvSpPr>
            <p:cNvPr id="48" name="pl48"/>
            <p:cNvSpPr/>
            <p:nvPr/>
          </p:nvSpPr>
          <p:spPr>
            <a:xfrm>
              <a:off x="2178165" y="1073148"/>
              <a:ext cx="5475279" cy="806643"/>
            </a:xfrm>
            <a:custGeom>
              <a:avLst/>
              <a:pathLst>
                <a:path w="5475279" h="806643">
                  <a:moveTo>
                    <a:pt x="0" y="711744"/>
                  </a:moveTo>
                  <a:lnTo>
                    <a:pt x="260727" y="806643"/>
                  </a:lnTo>
                  <a:lnTo>
                    <a:pt x="521455" y="711744"/>
                  </a:lnTo>
                  <a:lnTo>
                    <a:pt x="782182" y="664294"/>
                  </a:lnTo>
                  <a:lnTo>
                    <a:pt x="1042910" y="616844"/>
                  </a:lnTo>
                  <a:lnTo>
                    <a:pt x="1303638" y="569395"/>
                  </a:lnTo>
                  <a:lnTo>
                    <a:pt x="1564365" y="521945"/>
                  </a:lnTo>
                  <a:lnTo>
                    <a:pt x="1825093" y="427046"/>
                  </a:lnTo>
                  <a:lnTo>
                    <a:pt x="2085820" y="379596"/>
                  </a:lnTo>
                  <a:lnTo>
                    <a:pt x="2346548" y="616844"/>
                  </a:lnTo>
                  <a:lnTo>
                    <a:pt x="2607276" y="379596"/>
                  </a:lnTo>
                  <a:lnTo>
                    <a:pt x="2868003" y="284697"/>
                  </a:lnTo>
                  <a:lnTo>
                    <a:pt x="3128731" y="521945"/>
                  </a:lnTo>
                  <a:lnTo>
                    <a:pt x="3389458" y="474496"/>
                  </a:lnTo>
                  <a:lnTo>
                    <a:pt x="3650186" y="237248"/>
                  </a:lnTo>
                  <a:lnTo>
                    <a:pt x="3910914" y="0"/>
                  </a:lnTo>
                  <a:lnTo>
                    <a:pt x="4171641" y="664294"/>
                  </a:lnTo>
                  <a:lnTo>
                    <a:pt x="4432369" y="379596"/>
                  </a:lnTo>
                  <a:lnTo>
                    <a:pt x="4693096" y="237248"/>
                  </a:lnTo>
                  <a:lnTo>
                    <a:pt x="4953824" y="94899"/>
                  </a:lnTo>
                  <a:lnTo>
                    <a:pt x="5214552" y="47449"/>
                  </a:lnTo>
                  <a:lnTo>
                    <a:pt x="5475279"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290" y="784748"/>
              <a:ext cx="754736" cy="189276"/>
            </a:xfrm>
            <a:custGeom>
              <a:avLst/>
              <a:pathLst>
                <a:path w="754736" h="189276">
                  <a:moveTo>
                    <a:pt x="754736" y="0"/>
                  </a:moveTo>
                  <a:lnTo>
                    <a:pt x="0" y="189276"/>
                  </a:lnTo>
                </a:path>
              </a:pathLst>
            </a:custGeom>
          </p:spPr>
          <p:txBody>
            <a:bodyPr/>
            <a:lstStyle/>
            <a:p/>
          </p:txBody>
        </p:sp>
        <p:sp>
          <p:nvSpPr>
            <p:cNvPr id="50" name="pl50"/>
            <p:cNvSpPr/>
            <p:nvPr/>
          </p:nvSpPr>
          <p:spPr>
            <a:xfrm>
              <a:off x="7671321" y="1044101"/>
              <a:ext cx="687540" cy="74558"/>
            </a:xfrm>
            <a:custGeom>
              <a:avLst/>
              <a:pathLst>
                <a:path w="687540" h="74558">
                  <a:moveTo>
                    <a:pt x="687540" y="0"/>
                  </a:moveTo>
                  <a:lnTo>
                    <a:pt x="0" y="74558"/>
                  </a:lnTo>
                </a:path>
              </a:pathLst>
            </a:custGeom>
          </p:spPr>
          <p:txBody>
            <a:bodyPr/>
            <a:lstStyle/>
            <a:p/>
          </p:txBody>
        </p:sp>
        <p:sp>
          <p:nvSpPr>
            <p:cNvPr id="51" name="pl51"/>
            <p:cNvSpPr/>
            <p:nvPr/>
          </p:nvSpPr>
          <p:spPr>
            <a:xfrm>
              <a:off x="7670038" y="1125198"/>
              <a:ext cx="622392" cy="172553"/>
            </a:xfrm>
            <a:custGeom>
              <a:avLst/>
              <a:pathLst>
                <a:path w="622392" h="172553">
                  <a:moveTo>
                    <a:pt x="622392" y="172553"/>
                  </a:moveTo>
                  <a:lnTo>
                    <a:pt x="0" y="0"/>
                  </a:lnTo>
                </a:path>
              </a:pathLst>
            </a:custGeom>
          </p:spPr>
          <p:txBody>
            <a:bodyPr/>
            <a:lstStyle/>
            <a:p/>
          </p:txBody>
        </p:sp>
        <p:sp>
          <p:nvSpPr>
            <p:cNvPr id="52" name="pl52"/>
            <p:cNvSpPr/>
            <p:nvPr/>
          </p:nvSpPr>
          <p:spPr>
            <a:xfrm>
              <a:off x="7671105" y="1455348"/>
              <a:ext cx="735924" cy="108490"/>
            </a:xfrm>
            <a:custGeom>
              <a:avLst/>
              <a:pathLst>
                <a:path w="735924" h="108490">
                  <a:moveTo>
                    <a:pt x="735924" y="108490"/>
                  </a:moveTo>
                  <a:lnTo>
                    <a:pt x="0" y="0"/>
                  </a:lnTo>
                </a:path>
              </a:pathLst>
            </a:custGeom>
          </p:spPr>
          <p:txBody>
            <a:bodyPr/>
            <a:lstStyle/>
            <a:p/>
          </p:txBody>
        </p:sp>
        <p:sp>
          <p:nvSpPr>
            <p:cNvPr id="53" name="pl53"/>
            <p:cNvSpPr/>
            <p:nvPr/>
          </p:nvSpPr>
          <p:spPr>
            <a:xfrm>
              <a:off x="7664648" y="1509148"/>
              <a:ext cx="718297" cy="574101"/>
            </a:xfrm>
            <a:custGeom>
              <a:avLst/>
              <a:pathLst>
                <a:path w="718297" h="574101">
                  <a:moveTo>
                    <a:pt x="718297" y="574101"/>
                  </a:moveTo>
                  <a:lnTo>
                    <a:pt x="0" y="0"/>
                  </a:lnTo>
                </a:path>
              </a:pathLst>
            </a:custGeom>
          </p:spPr>
          <p:txBody>
            <a:bodyPr/>
            <a:lstStyle/>
            <a:p/>
          </p:txBody>
        </p:sp>
        <p:sp>
          <p:nvSpPr>
            <p:cNvPr id="54" name="pl54"/>
            <p:cNvSpPr/>
            <p:nvPr/>
          </p:nvSpPr>
          <p:spPr>
            <a:xfrm>
              <a:off x="7668316" y="1506714"/>
              <a:ext cx="714629" cy="313314"/>
            </a:xfrm>
            <a:custGeom>
              <a:avLst/>
              <a:pathLst>
                <a:path w="714629" h="313314">
                  <a:moveTo>
                    <a:pt x="714629" y="313314"/>
                  </a:moveTo>
                  <a:lnTo>
                    <a:pt x="0" y="0"/>
                  </a:lnTo>
                </a:path>
              </a:pathLst>
            </a:custGeom>
          </p:spPr>
          <p:txBody>
            <a:bodyPr/>
            <a:lstStyle/>
            <a:p/>
          </p:txBody>
        </p:sp>
        <p:sp>
          <p:nvSpPr>
            <p:cNvPr id="55" name="pl55"/>
            <p:cNvSpPr/>
            <p:nvPr/>
          </p:nvSpPr>
          <p:spPr>
            <a:xfrm>
              <a:off x="7661972" y="1557692"/>
              <a:ext cx="666611" cy="785495"/>
            </a:xfrm>
            <a:custGeom>
              <a:avLst/>
              <a:pathLst>
                <a:path w="666611" h="785495">
                  <a:moveTo>
                    <a:pt x="666611" y="785495"/>
                  </a:moveTo>
                  <a:lnTo>
                    <a:pt x="0" y="0"/>
                  </a:lnTo>
                </a:path>
              </a:pathLst>
            </a:custGeom>
          </p:spPr>
          <p:txBody>
            <a:bodyPr/>
            <a:lstStyle/>
            <a:p/>
          </p:txBody>
        </p:sp>
        <p:sp>
          <p:nvSpPr>
            <p:cNvPr id="56" name="pl56"/>
            <p:cNvSpPr/>
            <p:nvPr/>
          </p:nvSpPr>
          <p:spPr>
            <a:xfrm>
              <a:off x="7661096" y="1557966"/>
              <a:ext cx="775998" cy="1046866"/>
            </a:xfrm>
            <a:custGeom>
              <a:avLst/>
              <a:pathLst>
                <a:path w="775998" h="1046866">
                  <a:moveTo>
                    <a:pt x="775998" y="1046866"/>
                  </a:moveTo>
                  <a:lnTo>
                    <a:pt x="0" y="0"/>
                  </a:lnTo>
                </a:path>
              </a:pathLst>
            </a:custGeom>
          </p:spPr>
          <p:txBody>
            <a:bodyPr/>
            <a:lstStyle/>
            <a:p/>
          </p:txBody>
        </p:sp>
        <p:sp>
          <p:nvSpPr>
            <p:cNvPr id="57" name="pl57"/>
            <p:cNvSpPr/>
            <p:nvPr/>
          </p:nvSpPr>
          <p:spPr>
            <a:xfrm>
              <a:off x="7659774" y="1700661"/>
              <a:ext cx="693000" cy="1168257"/>
            </a:xfrm>
            <a:custGeom>
              <a:avLst/>
              <a:pathLst>
                <a:path w="693000" h="1168257">
                  <a:moveTo>
                    <a:pt x="693000" y="1168257"/>
                  </a:moveTo>
                  <a:lnTo>
                    <a:pt x="0" y="0"/>
                  </a:lnTo>
                </a:path>
              </a:pathLst>
            </a:custGeom>
          </p:spPr>
          <p:txBody>
            <a:bodyPr/>
            <a:lstStyle/>
            <a:p/>
          </p:txBody>
        </p:sp>
        <p:sp>
          <p:nvSpPr>
            <p:cNvPr id="58" name="pl58"/>
            <p:cNvSpPr/>
            <p:nvPr/>
          </p:nvSpPr>
          <p:spPr>
            <a:xfrm>
              <a:off x="7659704" y="1937925"/>
              <a:ext cx="699156" cy="1193478"/>
            </a:xfrm>
            <a:custGeom>
              <a:avLst/>
              <a:pathLst>
                <a:path w="699156" h="1193478">
                  <a:moveTo>
                    <a:pt x="699156" y="1193478"/>
                  </a:moveTo>
                  <a:lnTo>
                    <a:pt x="0" y="0"/>
                  </a:lnTo>
                </a:path>
              </a:pathLst>
            </a:custGeom>
          </p:spPr>
          <p:txBody>
            <a:bodyPr/>
            <a:lstStyle/>
            <a:p/>
          </p:txBody>
        </p:sp>
        <p:sp>
          <p:nvSpPr>
            <p:cNvPr id="59" name="pl59"/>
            <p:cNvSpPr/>
            <p:nvPr/>
          </p:nvSpPr>
          <p:spPr>
            <a:xfrm>
              <a:off x="7666739" y="2978878"/>
              <a:ext cx="716206" cy="417295"/>
            </a:xfrm>
            <a:custGeom>
              <a:avLst/>
              <a:pathLst>
                <a:path w="716206" h="417295">
                  <a:moveTo>
                    <a:pt x="716206" y="417295"/>
                  </a:moveTo>
                  <a:lnTo>
                    <a:pt x="0" y="0"/>
                  </a:lnTo>
                </a:path>
              </a:pathLst>
            </a:custGeom>
          </p:spPr>
          <p:txBody>
            <a:bodyPr/>
            <a:lstStyle/>
            <a:p/>
          </p:txBody>
        </p:sp>
        <p:sp>
          <p:nvSpPr>
            <p:cNvPr id="60" name="pg60"/>
            <p:cNvSpPr/>
            <p:nvPr/>
          </p:nvSpPr>
          <p:spPr>
            <a:xfrm>
              <a:off x="8356446" y="69606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760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290281" y="9584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9999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64" name="pg64"/>
            <p:cNvSpPr/>
            <p:nvPr/>
          </p:nvSpPr>
          <p:spPr>
            <a:xfrm>
              <a:off x="8223851" y="121856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600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95%</a:t>
              </a:r>
            </a:p>
          </p:txBody>
        </p:sp>
        <p:sp>
          <p:nvSpPr>
            <p:cNvPr id="66" name="pg66"/>
            <p:cNvSpPr/>
            <p:nvPr/>
          </p:nvSpPr>
          <p:spPr>
            <a:xfrm>
              <a:off x="8338449" y="148149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52303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88%</a:t>
              </a:r>
            </a:p>
          </p:txBody>
        </p:sp>
        <p:sp>
          <p:nvSpPr>
            <p:cNvPr id="68" name="pg68"/>
            <p:cNvSpPr/>
            <p:nvPr/>
          </p:nvSpPr>
          <p:spPr>
            <a:xfrm>
              <a:off x="8314365" y="20060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0476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70" name="pg70"/>
            <p:cNvSpPr/>
            <p:nvPr/>
          </p:nvSpPr>
          <p:spPr>
            <a:xfrm>
              <a:off x="8314365" y="17421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7837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87%</a:t>
              </a:r>
            </a:p>
          </p:txBody>
        </p:sp>
        <p:sp>
          <p:nvSpPr>
            <p:cNvPr id="72" name="pg72"/>
            <p:cNvSpPr/>
            <p:nvPr/>
          </p:nvSpPr>
          <p:spPr>
            <a:xfrm>
              <a:off x="8260004" y="226554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28839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4" name="pg74"/>
            <p:cNvSpPr/>
            <p:nvPr/>
          </p:nvSpPr>
          <p:spPr>
            <a:xfrm>
              <a:off x="8368515" y="252580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56734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6" name="pg76"/>
            <p:cNvSpPr/>
            <p:nvPr/>
          </p:nvSpPr>
          <p:spPr>
            <a:xfrm>
              <a:off x="8284194" y="278967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3121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78" name="pg78"/>
            <p:cNvSpPr/>
            <p:nvPr/>
          </p:nvSpPr>
          <p:spPr>
            <a:xfrm>
              <a:off x="8290281" y="30520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936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80" name="pg80"/>
            <p:cNvSpPr/>
            <p:nvPr/>
          </p:nvSpPr>
          <p:spPr>
            <a:xfrm>
              <a:off x="8314365" y="33190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05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043659" y="401416"/>
              <a:ext cx="37442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Dominican Republic,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(56%), followed by MCV2 (78%).
Coverage of 4 vaccines decreased (DTP3, HEPB3, MCV1 and RUBELLA) and 5 vaccines increased (HIB3, HPVC, IPV1, MCV2 and ROTAC) compared to respective coverage in 2019.
Coverage of 9 vaccines were the same (DTP3, HEPB3, HIB3, IPV1, IPVC, MCV1, MCV2, ROTAC and RUBELLA) and 1 vaccine increased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30082" y="887626"/>
              <a:ext cx="1011029" cy="0"/>
            </a:xfrm>
            <a:custGeom>
              <a:avLst/>
              <a:pathLst>
                <a:path w="1011029" h="0">
                  <a:moveTo>
                    <a:pt x="0" y="0"/>
                  </a:moveTo>
                  <a:lnTo>
                    <a:pt x="1011029" y="0"/>
                  </a:lnTo>
                  <a:lnTo>
                    <a:pt x="1011029"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266641"/>
              <a:ext cx="938813" cy="0"/>
            </a:xfrm>
            <a:custGeom>
              <a:avLst/>
              <a:pathLst>
                <a:path w="938813" h="0">
                  <a:moveTo>
                    <a:pt x="0" y="0"/>
                  </a:moveTo>
                  <a:lnTo>
                    <a:pt x="722164" y="0"/>
                  </a:lnTo>
                  <a:lnTo>
                    <a:pt x="794380" y="0"/>
                  </a:lnTo>
                  <a:lnTo>
                    <a:pt x="794380"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413433" y="1645655"/>
              <a:ext cx="577731" cy="0"/>
            </a:xfrm>
            <a:custGeom>
              <a:avLst/>
              <a:pathLst>
                <a:path w="577731" h="0">
                  <a:moveTo>
                    <a:pt x="0" y="0"/>
                  </a:moveTo>
                  <a:lnTo>
                    <a:pt x="144432" y="0"/>
                  </a:lnTo>
                  <a:lnTo>
                    <a:pt x="361082" y="0"/>
                  </a:lnTo>
                  <a:lnTo>
                    <a:pt x="361082"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341217" y="2024670"/>
              <a:ext cx="649947" cy="0"/>
            </a:xfrm>
            <a:custGeom>
              <a:avLst/>
              <a:pathLst>
                <a:path w="649947" h="0">
                  <a:moveTo>
                    <a:pt x="0" y="0"/>
                  </a:moveTo>
                  <a:lnTo>
                    <a:pt x="144432" y="0"/>
                  </a:lnTo>
                  <a:lnTo>
                    <a:pt x="361082" y="0"/>
                  </a:lnTo>
                  <a:lnTo>
                    <a:pt x="361082"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2403685"/>
              <a:ext cx="1083246" cy="0"/>
            </a:xfrm>
            <a:custGeom>
              <a:avLst/>
              <a:pathLst>
                <a:path w="1083246" h="0">
                  <a:moveTo>
                    <a:pt x="0" y="0"/>
                  </a:moveTo>
                  <a:lnTo>
                    <a:pt x="361082" y="0"/>
                  </a:lnTo>
                  <a:lnTo>
                    <a:pt x="361082" y="0"/>
                  </a:lnTo>
                  <a:lnTo>
                    <a:pt x="577731" y="0"/>
                  </a:lnTo>
                  <a:lnTo>
                    <a:pt x="722164" y="0"/>
                  </a:lnTo>
                  <a:lnTo>
                    <a:pt x="722164"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2782699"/>
              <a:ext cx="649947" cy="0"/>
            </a:xfrm>
            <a:custGeom>
              <a:avLst/>
              <a:pathLst>
                <a:path w="649947" h="0">
                  <a:moveTo>
                    <a:pt x="0" y="0"/>
                  </a:moveTo>
                  <a:lnTo>
                    <a:pt x="72216" y="0"/>
                  </a:lnTo>
                  <a:lnTo>
                    <a:pt x="288865" y="0"/>
                  </a:lnTo>
                  <a:lnTo>
                    <a:pt x="505514"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3161714"/>
              <a:ext cx="938813" cy="0"/>
            </a:xfrm>
            <a:custGeom>
              <a:avLst/>
              <a:pathLst>
                <a:path w="938813" h="0">
                  <a:moveTo>
                    <a:pt x="0" y="0"/>
                  </a:moveTo>
                  <a:lnTo>
                    <a:pt x="722164" y="0"/>
                  </a:lnTo>
                  <a:lnTo>
                    <a:pt x="794380" y="0"/>
                  </a:lnTo>
                  <a:lnTo>
                    <a:pt x="938813"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7413433" y="3540728"/>
              <a:ext cx="1011029" cy="0"/>
            </a:xfrm>
            <a:custGeom>
              <a:avLst/>
              <a:pathLst>
                <a:path w="1011029" h="0">
                  <a:moveTo>
                    <a:pt x="0" y="0"/>
                  </a:moveTo>
                  <a:lnTo>
                    <a:pt x="433298" y="0"/>
                  </a:lnTo>
                  <a:lnTo>
                    <a:pt x="649947" y="0"/>
                  </a:lnTo>
                  <a:lnTo>
                    <a:pt x="866596"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5463590" y="3919743"/>
              <a:ext cx="1660977" cy="0"/>
            </a:xfrm>
            <a:custGeom>
              <a:avLst/>
              <a:pathLst>
                <a:path w="1660977" h="0">
                  <a:moveTo>
                    <a:pt x="0" y="0"/>
                  </a:moveTo>
                  <a:lnTo>
                    <a:pt x="361082" y="0"/>
                  </a:lnTo>
                  <a:lnTo>
                    <a:pt x="361082" y="0"/>
                  </a:lnTo>
                  <a:lnTo>
                    <a:pt x="722164" y="0"/>
                  </a:lnTo>
                  <a:lnTo>
                    <a:pt x="1083246" y="0"/>
                  </a:lnTo>
                  <a:lnTo>
                    <a:pt x="1660977" y="0"/>
                  </a:lnTo>
                  <a:lnTo>
                    <a:pt x="1660977" y="0"/>
                  </a:lnTo>
                </a:path>
              </a:pathLst>
            </a:custGeom>
            <a:ln w="116535" cap="flat">
              <a:solidFill>
                <a:srgbClr val="E8E8E8">
                  <a:alpha val="100000"/>
                </a:srgbClr>
              </a:solidFill>
              <a:prstDash val="solid"/>
              <a:round/>
            </a:ln>
          </p:spPr>
          <p:txBody>
            <a:bodyPr/>
            <a:lstStyle/>
            <a:p/>
          </p:txBody>
        </p:sp>
        <p:sp>
          <p:nvSpPr>
            <p:cNvPr id="30" name="pl30"/>
            <p:cNvSpPr/>
            <p:nvPr/>
          </p:nvSpPr>
          <p:spPr>
            <a:xfrm>
              <a:off x="6330187" y="4298757"/>
              <a:ext cx="1444328" cy="0"/>
            </a:xfrm>
            <a:custGeom>
              <a:avLst/>
              <a:pathLst>
                <a:path w="1444328" h="0">
                  <a:moveTo>
                    <a:pt x="0" y="0"/>
                  </a:moveTo>
                  <a:lnTo>
                    <a:pt x="144432" y="0"/>
                  </a:lnTo>
                  <a:lnTo>
                    <a:pt x="433298" y="0"/>
                  </a:lnTo>
                  <a:lnTo>
                    <a:pt x="649947" y="0"/>
                  </a:lnTo>
                  <a:lnTo>
                    <a:pt x="1372111" y="0"/>
                  </a:lnTo>
                  <a:lnTo>
                    <a:pt x="1444328" y="0"/>
                  </a:lnTo>
                  <a:lnTo>
                    <a:pt x="1444328" y="0"/>
                  </a:lnTo>
                </a:path>
              </a:pathLst>
            </a:custGeom>
            <a:ln w="116535" cap="flat">
              <a:solidFill>
                <a:srgbClr val="E8E8E8">
                  <a:alpha val="100000"/>
                </a:srgbClr>
              </a:solidFill>
              <a:prstDash val="solid"/>
              <a:round/>
            </a:ln>
          </p:spPr>
          <p:txBody>
            <a:bodyPr/>
            <a:lstStyle/>
            <a:p/>
          </p:txBody>
        </p:sp>
        <p:sp>
          <p:nvSpPr>
            <p:cNvPr id="31" name="pl31"/>
            <p:cNvSpPr/>
            <p:nvPr/>
          </p:nvSpPr>
          <p:spPr>
            <a:xfrm>
              <a:off x="7413433" y="4677772"/>
              <a:ext cx="1011029" cy="0"/>
            </a:xfrm>
            <a:custGeom>
              <a:avLst/>
              <a:pathLst>
                <a:path w="1011029" h="0">
                  <a:moveTo>
                    <a:pt x="0" y="0"/>
                  </a:moveTo>
                  <a:lnTo>
                    <a:pt x="433298" y="0"/>
                  </a:lnTo>
                  <a:lnTo>
                    <a:pt x="649947" y="0"/>
                  </a:lnTo>
                  <a:lnTo>
                    <a:pt x="866596"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7052351" y="5056787"/>
              <a:ext cx="866596" cy="0"/>
            </a:xfrm>
            <a:custGeom>
              <a:avLst/>
              <a:pathLst>
                <a:path w="866596" h="0">
                  <a:moveTo>
                    <a:pt x="0" y="0"/>
                  </a:moveTo>
                  <a:lnTo>
                    <a:pt x="216649" y="0"/>
                  </a:lnTo>
                  <a:lnTo>
                    <a:pt x="216649" y="0"/>
                  </a:lnTo>
                  <a:lnTo>
                    <a:pt x="433298" y="0"/>
                  </a:lnTo>
                  <a:lnTo>
                    <a:pt x="433298" y="0"/>
                  </a:lnTo>
                  <a:lnTo>
                    <a:pt x="649947" y="0"/>
                  </a:lnTo>
                  <a:lnTo>
                    <a:pt x="866596"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089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3671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5347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120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7563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7563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9228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2017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82017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18125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2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2568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7012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85618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1174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9531"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844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91736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91736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134016"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63953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8947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8947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761905"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06180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06180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626741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1174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71174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36169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289479"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28947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20623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42288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41187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Dominican Republic,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(97%). DTP1 coverage remained the same in 2025 (97%) compared to 2024, and was higher than in 2019. In 2019-2025, DTP1 coverage was at it's lowest level in 2020 (86%).
In 2024, 5 vaccines had lower coverage than in 2019.
In 2025, 5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3392033"/>
              <a:ext cx="2999135" cy="1394344"/>
            </a:xfrm>
            <a:custGeom>
              <a:avLst/>
              <a:pathLst>
                <a:path w="2999135" h="1394344">
                  <a:moveTo>
                    <a:pt x="0" y="0"/>
                  </a:moveTo>
                  <a:lnTo>
                    <a:pt x="374891" y="82020"/>
                  </a:lnTo>
                  <a:lnTo>
                    <a:pt x="749783" y="1339664"/>
                  </a:lnTo>
                  <a:lnTo>
                    <a:pt x="1124675" y="1394344"/>
                  </a:lnTo>
                  <a:lnTo>
                    <a:pt x="1499567" y="1093603"/>
                  </a:lnTo>
                  <a:lnTo>
                    <a:pt x="1874459" y="1038923"/>
                  </a:lnTo>
                  <a:lnTo>
                    <a:pt x="2249351" y="464781"/>
                  </a:lnTo>
                  <a:lnTo>
                    <a:pt x="2624243" y="382761"/>
                  </a:lnTo>
                  <a:lnTo>
                    <a:pt x="2999135" y="82020"/>
                  </a:lnTo>
                </a:path>
              </a:pathLst>
            </a:custGeom>
            <a:ln w="29811" cap="flat">
              <a:solidFill>
                <a:srgbClr val="FF0000">
                  <a:alpha val="100000"/>
                </a:srgbClr>
              </a:solidFill>
              <a:prstDash val="solid"/>
              <a:round/>
            </a:ln>
          </p:spPr>
          <p:txBody>
            <a:bodyPr/>
            <a:lstStyle/>
            <a:p/>
          </p:txBody>
        </p:sp>
        <p:sp>
          <p:nvSpPr>
            <p:cNvPr id="27" name="pl27"/>
            <p:cNvSpPr/>
            <p:nvPr/>
          </p:nvSpPr>
          <p:spPr>
            <a:xfrm>
              <a:off x="1319538" y="3474053"/>
              <a:ext cx="2999135" cy="1421684"/>
            </a:xfrm>
            <a:custGeom>
              <a:avLst/>
              <a:pathLst>
                <a:path w="2999135" h="1421684">
                  <a:moveTo>
                    <a:pt x="0" y="601481"/>
                  </a:moveTo>
                  <a:lnTo>
                    <a:pt x="374891" y="710842"/>
                  </a:lnTo>
                  <a:lnTo>
                    <a:pt x="749783" y="1367004"/>
                  </a:lnTo>
                  <a:lnTo>
                    <a:pt x="1124675" y="1421684"/>
                  </a:lnTo>
                  <a:lnTo>
                    <a:pt x="1499567" y="1312324"/>
                  </a:lnTo>
                  <a:lnTo>
                    <a:pt x="1874459" y="1175623"/>
                  </a:lnTo>
                  <a:lnTo>
                    <a:pt x="2249351" y="382761"/>
                  </a:lnTo>
                  <a:lnTo>
                    <a:pt x="2624243" y="300740"/>
                  </a:lnTo>
                  <a:lnTo>
                    <a:pt x="2999135" y="0"/>
                  </a:lnTo>
                </a:path>
              </a:pathLst>
            </a:custGeom>
            <a:ln w="29811" cap="flat">
              <a:solidFill>
                <a:srgbClr val="0058AB">
                  <a:alpha val="100000"/>
                </a:srgbClr>
              </a:solidFill>
              <a:prstDash val="solid"/>
              <a:round/>
            </a:ln>
          </p:spPr>
          <p:txBody>
            <a:bodyPr/>
            <a:lstStyle/>
            <a:p/>
          </p:txBody>
        </p:sp>
        <p:sp>
          <p:nvSpPr>
            <p:cNvPr id="28" name="pt28"/>
            <p:cNvSpPr/>
            <p:nvPr/>
          </p:nvSpPr>
          <p:spPr>
            <a:xfrm>
              <a:off x="129471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294712"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1669604"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044495"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19387"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79427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169171"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544063"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918955"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293847"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319538"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7" name="tx47"/>
            <p:cNvSpPr/>
            <p:nvPr/>
          </p:nvSpPr>
          <p:spPr>
            <a:xfrm>
              <a:off x="1694430"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8" name="tx48"/>
            <p:cNvSpPr/>
            <p:nvPr/>
          </p:nvSpPr>
          <p:spPr>
            <a:xfrm>
              <a:off x="2069321"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9" name="tx49"/>
            <p:cNvSpPr/>
            <p:nvPr/>
          </p:nvSpPr>
          <p:spPr>
            <a:xfrm>
              <a:off x="2444213"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0" name="tx50"/>
            <p:cNvSpPr/>
            <p:nvPr/>
          </p:nvSpPr>
          <p:spPr>
            <a:xfrm>
              <a:off x="281910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1" name="tx51"/>
            <p:cNvSpPr/>
            <p:nvPr/>
          </p:nvSpPr>
          <p:spPr>
            <a:xfrm>
              <a:off x="3193997"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52" name="tx52"/>
            <p:cNvSpPr/>
            <p:nvPr/>
          </p:nvSpPr>
          <p:spPr>
            <a:xfrm>
              <a:off x="3568889"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53" name="tx53"/>
            <p:cNvSpPr/>
            <p:nvPr/>
          </p:nvSpPr>
          <p:spPr>
            <a:xfrm>
              <a:off x="3943781"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4" name="tx54"/>
            <p:cNvSpPr/>
            <p:nvPr/>
          </p:nvSpPr>
          <p:spPr>
            <a:xfrm>
              <a:off x="4318673"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5" name="tx55"/>
            <p:cNvSpPr/>
            <p:nvPr/>
          </p:nvSpPr>
          <p:spPr>
            <a:xfrm>
              <a:off x="131953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6" name="tx56"/>
            <p:cNvSpPr/>
            <p:nvPr/>
          </p:nvSpPr>
          <p:spPr>
            <a:xfrm>
              <a:off x="1694430"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7" name="tx57"/>
            <p:cNvSpPr/>
            <p:nvPr/>
          </p:nvSpPr>
          <p:spPr>
            <a:xfrm>
              <a:off x="2069321"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8" name="tx58"/>
            <p:cNvSpPr/>
            <p:nvPr/>
          </p:nvSpPr>
          <p:spPr>
            <a:xfrm>
              <a:off x="2444213"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59" name="tx59"/>
            <p:cNvSpPr/>
            <p:nvPr/>
          </p:nvSpPr>
          <p:spPr>
            <a:xfrm>
              <a:off x="2819105"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60" name="tx60"/>
            <p:cNvSpPr/>
            <p:nvPr/>
          </p:nvSpPr>
          <p:spPr>
            <a:xfrm>
              <a:off x="3193997"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61" name="tx61"/>
            <p:cNvSpPr/>
            <p:nvPr/>
          </p:nvSpPr>
          <p:spPr>
            <a:xfrm>
              <a:off x="3568889"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62" name="tx62"/>
            <p:cNvSpPr/>
            <p:nvPr/>
          </p:nvSpPr>
          <p:spPr>
            <a:xfrm>
              <a:off x="3943781"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63" name="tx63"/>
            <p:cNvSpPr/>
            <p:nvPr/>
          </p:nvSpPr>
          <p:spPr>
            <a:xfrm>
              <a:off x="4318673"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64" name="pl6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5" name="tx65"/>
            <p:cNvSpPr/>
            <p:nvPr/>
          </p:nvSpPr>
          <p:spPr>
            <a:xfrm>
              <a:off x="3241993"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6" name="tx66"/>
            <p:cNvSpPr/>
            <p:nvPr/>
          </p:nvSpPr>
          <p:spPr>
            <a:xfrm>
              <a:off x="310832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7" name="rc6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8" name="pl6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5512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262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762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512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t90"/>
            <p:cNvSpPr/>
            <p:nvPr/>
          </p:nvSpPr>
          <p:spPr>
            <a:xfrm>
              <a:off x="8487247"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8487247"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2" name="tx92"/>
            <p:cNvSpPr/>
            <p:nvPr/>
          </p:nvSpPr>
          <p:spPr>
            <a:xfrm>
              <a:off x="8512073"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93" name="tx93"/>
            <p:cNvSpPr/>
            <p:nvPr/>
          </p:nvSpPr>
          <p:spPr>
            <a:xfrm>
              <a:off x="8512073"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94" name="pl9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7435393"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6" name="tx96"/>
            <p:cNvSpPr/>
            <p:nvPr/>
          </p:nvSpPr>
          <p:spPr>
            <a:xfrm>
              <a:off x="7301726"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7" name="rc9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9" name="tx9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0" name="tx100"/>
            <p:cNvSpPr/>
            <p:nvPr/>
          </p:nvSpPr>
          <p:spPr>
            <a:xfrm rot="-5400000">
              <a:off x="1191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1" name="tx101"/>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2" name="tx102"/>
            <p:cNvSpPr/>
            <p:nvPr/>
          </p:nvSpPr>
          <p:spPr>
            <a:xfrm rot="-5400000">
              <a:off x="1941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3" name="tx103"/>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4" name="tx104"/>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5" name="tx105"/>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6" name="tx106"/>
            <p:cNvSpPr/>
            <p:nvPr/>
          </p:nvSpPr>
          <p:spPr>
            <a:xfrm rot="-5400000">
              <a:off x="344086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7" name="tx107"/>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8" name="tx108"/>
            <p:cNvSpPr/>
            <p:nvPr/>
          </p:nvSpPr>
          <p:spPr>
            <a:xfrm rot="-5400000">
              <a:off x="4190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9" name="tx109"/>
            <p:cNvSpPr/>
            <p:nvPr/>
          </p:nvSpPr>
          <p:spPr>
            <a:xfrm rot="-5400000">
              <a:off x="5384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0" name="tx110"/>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1" name="tx111"/>
            <p:cNvSpPr/>
            <p:nvPr/>
          </p:nvSpPr>
          <p:spPr>
            <a:xfrm rot="-5400000">
              <a:off x="6134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2" name="tx112"/>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3" name="tx113"/>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4" name="tx114"/>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5" name="tx115"/>
            <p:cNvSpPr/>
            <p:nvPr/>
          </p:nvSpPr>
          <p:spPr>
            <a:xfrm rot="-5400000">
              <a:off x="76342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6" name="tx116"/>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7" name="tx117"/>
            <p:cNvSpPr/>
            <p:nvPr/>
          </p:nvSpPr>
          <p:spPr>
            <a:xfrm rot="-5400000">
              <a:off x="8384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8" name="tx11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0" name="tx12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1" name="tx12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2" name="tx12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3" name="tx12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4" name="tx12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6" name="pl12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7" name="tx12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8" name="tx12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9" name="tx129"/>
            <p:cNvSpPr/>
            <p:nvPr/>
          </p:nvSpPr>
          <p:spPr>
            <a:xfrm>
              <a:off x="757200" y="1330710"/>
              <a:ext cx="62986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Dominican Republic, 2017-2025</a:t>
              </a:r>
            </a:p>
          </p:txBody>
        </p:sp>
        <p:sp>
          <p:nvSpPr>
            <p:cNvPr id="130" name="tx13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Dominican Republic was 2017.
In 2025, first dose (HPV1) programme coverage among girls was 56%. In 2025, last dose (HPVc) programme coverage among girls was 56%.</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56% and coverage among boys stood at 24%, following switch to single dose in 2023.</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76322"/>
              <a:ext cx="6481656" cy="571783"/>
            </a:xfrm>
            <a:custGeom>
              <a:avLst/>
              <a:pathLst>
                <a:path w="6481656" h="571783">
                  <a:moveTo>
                    <a:pt x="0" y="391220"/>
                  </a:moveTo>
                  <a:lnTo>
                    <a:pt x="259266" y="571783"/>
                  </a:lnTo>
                  <a:lnTo>
                    <a:pt x="518532" y="270844"/>
                  </a:lnTo>
                  <a:lnTo>
                    <a:pt x="777798" y="361126"/>
                  </a:lnTo>
                  <a:lnTo>
                    <a:pt x="1037065" y="361126"/>
                  </a:lnTo>
                  <a:lnTo>
                    <a:pt x="1296331" y="120375"/>
                  </a:lnTo>
                  <a:lnTo>
                    <a:pt x="1555597" y="60187"/>
                  </a:lnTo>
                  <a:lnTo>
                    <a:pt x="1814863" y="180563"/>
                  </a:lnTo>
                  <a:lnTo>
                    <a:pt x="2074130" y="270844"/>
                  </a:lnTo>
                  <a:lnTo>
                    <a:pt x="2333396" y="270844"/>
                  </a:lnTo>
                  <a:lnTo>
                    <a:pt x="2592662" y="90281"/>
                  </a:lnTo>
                  <a:lnTo>
                    <a:pt x="2851928" y="210657"/>
                  </a:lnTo>
                  <a:lnTo>
                    <a:pt x="3111195" y="180563"/>
                  </a:lnTo>
                  <a:lnTo>
                    <a:pt x="3370461" y="240750"/>
                  </a:lnTo>
                  <a:lnTo>
                    <a:pt x="3629727" y="0"/>
                  </a:lnTo>
                  <a:lnTo>
                    <a:pt x="3888994" y="180563"/>
                  </a:lnTo>
                  <a:lnTo>
                    <a:pt x="4148260" y="120375"/>
                  </a:lnTo>
                  <a:lnTo>
                    <a:pt x="4407526" y="210657"/>
                  </a:lnTo>
                  <a:lnTo>
                    <a:pt x="4666792" y="120375"/>
                  </a:lnTo>
                  <a:lnTo>
                    <a:pt x="4926059" y="60187"/>
                  </a:lnTo>
                  <a:lnTo>
                    <a:pt x="5185325" y="270844"/>
                  </a:lnTo>
                  <a:lnTo>
                    <a:pt x="5444591" y="210657"/>
                  </a:lnTo>
                  <a:lnTo>
                    <a:pt x="5703857" y="90281"/>
                  </a:lnTo>
                  <a:lnTo>
                    <a:pt x="5963124" y="30093"/>
                  </a:lnTo>
                  <a:lnTo>
                    <a:pt x="6222390" y="120375"/>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6105812" y="2767542"/>
              <a:ext cx="1814863" cy="1414411"/>
            </a:xfrm>
            <a:custGeom>
              <a:avLst/>
              <a:pathLst>
                <a:path w="1814863" h="1414411">
                  <a:moveTo>
                    <a:pt x="0" y="1414411"/>
                  </a:moveTo>
                  <a:lnTo>
                    <a:pt x="259266" y="541689"/>
                  </a:lnTo>
                  <a:lnTo>
                    <a:pt x="518532" y="692158"/>
                  </a:lnTo>
                  <a:lnTo>
                    <a:pt x="777798" y="541689"/>
                  </a:lnTo>
                  <a:lnTo>
                    <a:pt x="1037065" y="391220"/>
                  </a:lnTo>
                  <a:lnTo>
                    <a:pt x="1296331" y="240750"/>
                  </a:lnTo>
                  <a:lnTo>
                    <a:pt x="1555597" y="0"/>
                  </a:lnTo>
                  <a:lnTo>
                    <a:pt x="1814863"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496697"/>
              <a:ext cx="2851928" cy="1956101"/>
            </a:xfrm>
            <a:custGeom>
              <a:avLst/>
              <a:pathLst>
                <a:path w="2851928" h="1956101">
                  <a:moveTo>
                    <a:pt x="0" y="1805632"/>
                  </a:moveTo>
                  <a:lnTo>
                    <a:pt x="259266" y="1956101"/>
                  </a:lnTo>
                  <a:lnTo>
                    <a:pt x="518532" y="1715350"/>
                  </a:lnTo>
                  <a:lnTo>
                    <a:pt x="777798" y="692158"/>
                  </a:lnTo>
                  <a:lnTo>
                    <a:pt x="1037065" y="631971"/>
                  </a:lnTo>
                  <a:lnTo>
                    <a:pt x="1296331" y="601877"/>
                  </a:lnTo>
                  <a:lnTo>
                    <a:pt x="1555597" y="541689"/>
                  </a:lnTo>
                  <a:lnTo>
                    <a:pt x="1814863" y="331032"/>
                  </a:lnTo>
                  <a:lnTo>
                    <a:pt x="2074130" y="421314"/>
                  </a:lnTo>
                  <a:lnTo>
                    <a:pt x="2333396" y="30093"/>
                  </a:lnTo>
                  <a:lnTo>
                    <a:pt x="2592662" y="0"/>
                  </a:lnTo>
                  <a:lnTo>
                    <a:pt x="2851928" y="0"/>
                  </a:lnTo>
                </a:path>
              </a:pathLst>
            </a:custGeom>
            <a:ln w="27101" cap="flat">
              <a:solidFill>
                <a:srgbClr val="00BFC4">
                  <a:alpha val="100000"/>
                </a:srgbClr>
              </a:solidFill>
              <a:prstDash val="solid"/>
              <a:round/>
            </a:ln>
          </p:spPr>
          <p:txBody>
            <a:bodyPr/>
            <a:lstStyle/>
            <a:p/>
          </p:txBody>
        </p:sp>
        <p:sp>
          <p:nvSpPr>
            <p:cNvPr id="30" name="pl30"/>
            <p:cNvSpPr/>
            <p:nvPr/>
          </p:nvSpPr>
          <p:spPr>
            <a:xfrm>
              <a:off x="5846545" y="3429607"/>
              <a:ext cx="2074130" cy="1564881"/>
            </a:xfrm>
            <a:custGeom>
              <a:avLst/>
              <a:pathLst>
                <a:path w="2074130" h="1564881">
                  <a:moveTo>
                    <a:pt x="0" y="662065"/>
                  </a:moveTo>
                  <a:lnTo>
                    <a:pt x="259266" y="782440"/>
                  </a:lnTo>
                  <a:lnTo>
                    <a:pt x="518532" y="1504693"/>
                  </a:lnTo>
                  <a:lnTo>
                    <a:pt x="777798" y="1564881"/>
                  </a:lnTo>
                  <a:lnTo>
                    <a:pt x="1037065" y="1444505"/>
                  </a:lnTo>
                  <a:lnTo>
                    <a:pt x="1296331" y="1294036"/>
                  </a:lnTo>
                  <a:lnTo>
                    <a:pt x="1555597" y="421314"/>
                  </a:lnTo>
                  <a:lnTo>
                    <a:pt x="1814863" y="331032"/>
                  </a:lnTo>
                  <a:lnTo>
                    <a:pt x="2074130"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583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3912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72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067435" y="41435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42639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40532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982" y="2402224"/>
              <a:ext cx="244959" cy="89259"/>
            </a:xfrm>
            <a:custGeom>
              <a:avLst/>
              <a:pathLst>
                <a:path w="244959" h="89259">
                  <a:moveTo>
                    <a:pt x="244959" y="0"/>
                  </a:moveTo>
                  <a:lnTo>
                    <a:pt x="0" y="89259"/>
                  </a:lnTo>
                </a:path>
              </a:pathLst>
            </a:custGeom>
          </p:spPr>
          <p:txBody>
            <a:bodyPr/>
            <a:lstStyle/>
            <a:p/>
          </p:txBody>
        </p:sp>
        <p:sp>
          <p:nvSpPr>
            <p:cNvPr id="41" name="pl41"/>
            <p:cNvSpPr/>
            <p:nvPr/>
          </p:nvSpPr>
          <p:spPr>
            <a:xfrm>
              <a:off x="7933520" y="2502489"/>
              <a:ext cx="246421" cy="111103"/>
            </a:xfrm>
            <a:custGeom>
              <a:avLst/>
              <a:pathLst>
                <a:path w="246421" h="111103">
                  <a:moveTo>
                    <a:pt x="246421" y="111103"/>
                  </a:moveTo>
                  <a:lnTo>
                    <a:pt x="0" y="0"/>
                  </a:lnTo>
                </a:path>
              </a:pathLst>
            </a:custGeom>
          </p:spPr>
          <p:txBody>
            <a:bodyPr/>
            <a:lstStyle/>
            <a:p/>
          </p:txBody>
        </p:sp>
        <p:sp>
          <p:nvSpPr>
            <p:cNvPr id="42" name="pl42"/>
            <p:cNvSpPr/>
            <p:nvPr/>
          </p:nvSpPr>
          <p:spPr>
            <a:xfrm>
              <a:off x="7933333" y="2773399"/>
              <a:ext cx="246609" cy="114116"/>
            </a:xfrm>
            <a:custGeom>
              <a:avLst/>
              <a:pathLst>
                <a:path w="246609" h="114116">
                  <a:moveTo>
                    <a:pt x="246609" y="114116"/>
                  </a:moveTo>
                  <a:lnTo>
                    <a:pt x="0" y="0"/>
                  </a:lnTo>
                </a:path>
              </a:pathLst>
            </a:custGeom>
          </p:spPr>
          <p:txBody>
            <a:bodyPr/>
            <a:lstStyle/>
            <a:p/>
          </p:txBody>
        </p:sp>
        <p:sp>
          <p:nvSpPr>
            <p:cNvPr id="43" name="pl43"/>
            <p:cNvSpPr/>
            <p:nvPr/>
          </p:nvSpPr>
          <p:spPr>
            <a:xfrm>
              <a:off x="7940023" y="3429601"/>
              <a:ext cx="239918" cy="5"/>
            </a:xfrm>
            <a:custGeom>
              <a:avLst/>
              <a:pathLst>
                <a:path w="239918" h="5">
                  <a:moveTo>
                    <a:pt x="239918" y="0"/>
                  </a:moveTo>
                  <a:lnTo>
                    <a:pt x="0" y="5"/>
                  </a:lnTo>
                </a:path>
              </a:pathLst>
            </a:custGeom>
          </p:spPr>
          <p:txBody>
            <a:bodyPr/>
            <a:lstStyle/>
            <a:p/>
          </p:txBody>
        </p:sp>
        <p:sp>
          <p:nvSpPr>
            <p:cNvPr id="44" name="pg44"/>
            <p:cNvSpPr/>
            <p:nvPr/>
          </p:nvSpPr>
          <p:spPr>
            <a:xfrm>
              <a:off x="8111362" y="22815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223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6" name="pg46"/>
            <p:cNvSpPr/>
            <p:nvPr/>
          </p:nvSpPr>
          <p:spPr>
            <a:xfrm>
              <a:off x="8111362" y="255400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59484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87%</a:t>
              </a:r>
            </a:p>
          </p:txBody>
        </p:sp>
        <p:sp>
          <p:nvSpPr>
            <p:cNvPr id="48" name="pg48"/>
            <p:cNvSpPr/>
            <p:nvPr/>
          </p:nvSpPr>
          <p:spPr>
            <a:xfrm>
              <a:off x="8111362" y="282799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86883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0" name="pg50"/>
            <p:cNvSpPr/>
            <p:nvPr/>
          </p:nvSpPr>
          <p:spPr>
            <a:xfrm>
              <a:off x="8111362" y="33386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3794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56%</a:t>
              </a:r>
            </a:p>
          </p:txBody>
        </p:sp>
        <p:sp>
          <p:nvSpPr>
            <p:cNvPr id="52" name="pg52"/>
            <p:cNvSpPr/>
            <p:nvPr/>
          </p:nvSpPr>
          <p:spPr>
            <a:xfrm>
              <a:off x="1141897" y="27484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617" y="27922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4" name="pg54"/>
            <p:cNvSpPr/>
            <p:nvPr/>
          </p:nvSpPr>
          <p:spPr>
            <a:xfrm>
              <a:off x="6171827" y="41633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217547" y="420713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6" name="pg56"/>
            <p:cNvSpPr/>
            <p:nvPr/>
          </p:nvSpPr>
          <p:spPr>
            <a:xfrm>
              <a:off x="5132259" y="41400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7979" y="418535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27</a:t>
              </a:r>
            </a:p>
          </p:txBody>
        </p:sp>
        <p:sp>
          <p:nvSpPr>
            <p:cNvPr id="58" name="pg58"/>
            <p:cNvSpPr/>
            <p:nvPr/>
          </p:nvSpPr>
          <p:spPr>
            <a:xfrm>
              <a:off x="5548984" y="392826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594704" y="397200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746275" y="1696333"/>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Dominican Republic has all 4 of the  SDG vaccines.
In 2025, Dominican Republic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remained constant at 87% between 2024 and 2025.
• There were there were approximately the same number of zero-dose children in 2025. This leaves 6,000 children without vaccination, vulnerable to vaccine-preventable diseases and a further 19,000 with incomplete protection.
• Dominican Republic accounted for 0.6% of zero-dose children in Latin America and the Caribbean (LACR) and &lt;0.1% of zero-dose children globally.
• MCV1 coverage remained constant at 95% between 2024 and 2025. There were 10,000 children who missed out on the first measles vaccination.
• MCV2 coverage remained constant at 78% between 2024 and 2025.
• Last dose coverage of HPV vaccination (HPVc) among girls increased from 45% to 56%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Dominican Republic,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Dominican Republic.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P7TF5XRZ5TZD-1674051314-8210</_dlc_DocId>
    <_dlc_DocIdUrl xmlns="5ce71423-0d49-4a04-8822-86064e799dcd">
      <Url>https://unicef.sharepoint.com/teams/DAPM-DataComm/_layouts/15/DocIdRedir.aspx?ID=P7TF5XRZ5TZD-1674051314-8210</Url>
      <Description>P7TF5XRZ5TZD-1674051314-8210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C1EDCE8-7ABF-4C79-862E-EE85C3E4481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10eb85c3-6a1f-4b8c-9add-f1015af48b36</vt:lpwstr>
  </property>
</Properties>
</file>