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601f863c64279928da165ed9ee67b5ff3b6016.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c734972999eb3ad651b1f24380147251fbe9d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7016156430c2a22ac7f9d32b12b449b54644252.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199513"/>
                  </a:moveTo>
                  <a:lnTo>
                    <a:pt x="259266" y="199513"/>
                  </a:lnTo>
                  <a:lnTo>
                    <a:pt x="518532" y="159610"/>
                  </a:lnTo>
                  <a:lnTo>
                    <a:pt x="777798" y="159610"/>
                  </a:lnTo>
                  <a:lnTo>
                    <a:pt x="1037065" y="119708"/>
                  </a:lnTo>
                  <a:lnTo>
                    <a:pt x="1296331" y="79805"/>
                  </a:lnTo>
                  <a:lnTo>
                    <a:pt x="1555597" y="39902"/>
                  </a:lnTo>
                  <a:lnTo>
                    <a:pt x="1814863" y="0"/>
                  </a:lnTo>
                  <a:lnTo>
                    <a:pt x="2074130" y="0"/>
                  </a:lnTo>
                  <a:lnTo>
                    <a:pt x="2333396" y="0"/>
                  </a:lnTo>
                  <a:lnTo>
                    <a:pt x="2592662" y="0"/>
                  </a:lnTo>
                  <a:lnTo>
                    <a:pt x="2851928" y="0"/>
                  </a:lnTo>
                  <a:lnTo>
                    <a:pt x="3111195" y="39902"/>
                  </a:lnTo>
                  <a:lnTo>
                    <a:pt x="3370461" y="239416"/>
                  </a:lnTo>
                  <a:lnTo>
                    <a:pt x="3629727" y="0"/>
                  </a:lnTo>
                  <a:lnTo>
                    <a:pt x="3888994" y="79805"/>
                  </a:lnTo>
                  <a:lnTo>
                    <a:pt x="4148260" y="119708"/>
                  </a:lnTo>
                  <a:lnTo>
                    <a:pt x="4407526" y="79805"/>
                  </a:lnTo>
                  <a:lnTo>
                    <a:pt x="4666792" y="0"/>
                  </a:lnTo>
                  <a:lnTo>
                    <a:pt x="4926059" y="119708"/>
                  </a:lnTo>
                  <a:lnTo>
                    <a:pt x="5185325" y="239416"/>
                  </a:lnTo>
                  <a:lnTo>
                    <a:pt x="5444591" y="239416"/>
                  </a:lnTo>
                  <a:lnTo>
                    <a:pt x="5703857" y="239416"/>
                  </a:lnTo>
                  <a:lnTo>
                    <a:pt x="5963124" y="239416"/>
                  </a:lnTo>
                  <a:lnTo>
                    <a:pt x="6222390" y="239416"/>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359124"/>
                  </a:moveTo>
                  <a:lnTo>
                    <a:pt x="259266" y="359124"/>
                  </a:lnTo>
                  <a:lnTo>
                    <a:pt x="518532" y="319221"/>
                  </a:lnTo>
                  <a:lnTo>
                    <a:pt x="777798" y="279319"/>
                  </a:lnTo>
                  <a:lnTo>
                    <a:pt x="1037065" y="239416"/>
                  </a:lnTo>
                  <a:lnTo>
                    <a:pt x="1296331" y="159610"/>
                  </a:lnTo>
                  <a:lnTo>
                    <a:pt x="1555597" y="119708"/>
                  </a:lnTo>
                  <a:lnTo>
                    <a:pt x="1814863" y="39902"/>
                  </a:lnTo>
                  <a:lnTo>
                    <a:pt x="2074130" y="0"/>
                  </a:lnTo>
                  <a:lnTo>
                    <a:pt x="2333396" y="0"/>
                  </a:lnTo>
                  <a:lnTo>
                    <a:pt x="2592662" y="0"/>
                  </a:lnTo>
                  <a:lnTo>
                    <a:pt x="2851928" y="359124"/>
                  </a:lnTo>
                  <a:lnTo>
                    <a:pt x="3111195" y="199513"/>
                  </a:lnTo>
                  <a:lnTo>
                    <a:pt x="3370461" y="239416"/>
                  </a:lnTo>
                  <a:lnTo>
                    <a:pt x="3629727" y="159610"/>
                  </a:lnTo>
                  <a:lnTo>
                    <a:pt x="3888994" y="239416"/>
                  </a:lnTo>
                  <a:lnTo>
                    <a:pt x="4148260" y="119708"/>
                  </a:lnTo>
                  <a:lnTo>
                    <a:pt x="4407526" y="119708"/>
                  </a:lnTo>
                  <a:lnTo>
                    <a:pt x="4666792" y="39902"/>
                  </a:lnTo>
                  <a:lnTo>
                    <a:pt x="4926059" y="119708"/>
                  </a:lnTo>
                  <a:lnTo>
                    <a:pt x="5185325" y="239416"/>
                  </a:lnTo>
                  <a:lnTo>
                    <a:pt x="5444591" y="239416"/>
                  </a:lnTo>
                  <a:lnTo>
                    <a:pt x="5703857" y="239416"/>
                  </a:lnTo>
                  <a:lnTo>
                    <a:pt x="5963124" y="239416"/>
                  </a:lnTo>
                  <a:lnTo>
                    <a:pt x="6222390" y="239416"/>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18735"/>
            </a:xfrm>
            <a:custGeom>
              <a:avLst/>
              <a:pathLst>
                <a:path w="6481656" h="518735">
                  <a:moveTo>
                    <a:pt x="0" y="518735"/>
                  </a:moveTo>
                  <a:lnTo>
                    <a:pt x="259266" y="438929"/>
                  </a:lnTo>
                  <a:lnTo>
                    <a:pt x="518532" y="399027"/>
                  </a:lnTo>
                  <a:lnTo>
                    <a:pt x="777798" y="359124"/>
                  </a:lnTo>
                  <a:lnTo>
                    <a:pt x="1037065" y="319221"/>
                  </a:lnTo>
                  <a:lnTo>
                    <a:pt x="1296331" y="239416"/>
                  </a:lnTo>
                  <a:lnTo>
                    <a:pt x="1555597" y="199513"/>
                  </a:lnTo>
                  <a:lnTo>
                    <a:pt x="1814863" y="119708"/>
                  </a:lnTo>
                  <a:lnTo>
                    <a:pt x="2074130" y="79805"/>
                  </a:lnTo>
                  <a:lnTo>
                    <a:pt x="2333396" y="79805"/>
                  </a:lnTo>
                  <a:lnTo>
                    <a:pt x="2592662" y="79805"/>
                  </a:lnTo>
                  <a:lnTo>
                    <a:pt x="2851928" y="119708"/>
                  </a:lnTo>
                  <a:lnTo>
                    <a:pt x="3111195" y="319221"/>
                  </a:lnTo>
                  <a:lnTo>
                    <a:pt x="3370461" y="319221"/>
                  </a:lnTo>
                  <a:lnTo>
                    <a:pt x="3629727" y="239416"/>
                  </a:lnTo>
                  <a:lnTo>
                    <a:pt x="3888994" y="279319"/>
                  </a:lnTo>
                  <a:lnTo>
                    <a:pt x="4148260" y="239416"/>
                  </a:lnTo>
                  <a:lnTo>
                    <a:pt x="4407526" y="119708"/>
                  </a:lnTo>
                  <a:lnTo>
                    <a:pt x="4666792" y="0"/>
                  </a:lnTo>
                  <a:lnTo>
                    <a:pt x="4926059" y="39902"/>
                  </a:lnTo>
                  <a:lnTo>
                    <a:pt x="5185325" y="159610"/>
                  </a:lnTo>
                  <a:lnTo>
                    <a:pt x="5444591" y="159610"/>
                  </a:lnTo>
                  <a:lnTo>
                    <a:pt x="5703857" y="159610"/>
                  </a:lnTo>
                  <a:lnTo>
                    <a:pt x="5963124" y="159610"/>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4290948" y="1318612"/>
              <a:ext cx="3629727" cy="798054"/>
            </a:xfrm>
            <a:custGeom>
              <a:avLst/>
              <a:pathLst>
                <a:path w="3629727" h="798054">
                  <a:moveTo>
                    <a:pt x="0" y="0"/>
                  </a:moveTo>
                  <a:lnTo>
                    <a:pt x="259266" y="199513"/>
                  </a:lnTo>
                  <a:lnTo>
                    <a:pt x="518532" y="399027"/>
                  </a:lnTo>
                  <a:lnTo>
                    <a:pt x="777798" y="798054"/>
                  </a:lnTo>
                  <a:lnTo>
                    <a:pt x="1037065" y="159610"/>
                  </a:lnTo>
                  <a:lnTo>
                    <a:pt x="1296331" y="279319"/>
                  </a:lnTo>
                  <a:lnTo>
                    <a:pt x="1555597" y="558638"/>
                  </a:lnTo>
                  <a:lnTo>
                    <a:pt x="1814863" y="438929"/>
                  </a:lnTo>
                  <a:lnTo>
                    <a:pt x="2074130" y="319221"/>
                  </a:lnTo>
                  <a:lnTo>
                    <a:pt x="2333396" y="518735"/>
                  </a:lnTo>
                  <a:lnTo>
                    <a:pt x="2592662" y="518735"/>
                  </a:lnTo>
                  <a:lnTo>
                    <a:pt x="2851928" y="518735"/>
                  </a:lnTo>
                  <a:lnTo>
                    <a:pt x="3111195" y="518735"/>
                  </a:lnTo>
                  <a:lnTo>
                    <a:pt x="3370461" y="518735"/>
                  </a:lnTo>
                  <a:lnTo>
                    <a:pt x="3629727" y="51873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252571"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16" y="1208213"/>
              <a:ext cx="250226" cy="260595"/>
            </a:xfrm>
            <a:custGeom>
              <a:avLst/>
              <a:pathLst>
                <a:path w="250226" h="260595">
                  <a:moveTo>
                    <a:pt x="250226" y="0"/>
                  </a:moveTo>
                  <a:lnTo>
                    <a:pt x="0" y="260595"/>
                  </a:lnTo>
                </a:path>
              </a:pathLst>
            </a:custGeom>
          </p:spPr>
          <p:txBody>
            <a:bodyPr/>
            <a:lstStyle/>
            <a:p/>
          </p:txBody>
        </p:sp>
        <p:sp>
          <p:nvSpPr>
            <p:cNvPr id="42" name="pl42"/>
            <p:cNvSpPr/>
            <p:nvPr/>
          </p:nvSpPr>
          <p:spPr>
            <a:xfrm>
              <a:off x="7936921" y="1475806"/>
              <a:ext cx="243020" cy="77070"/>
            </a:xfrm>
            <a:custGeom>
              <a:avLst/>
              <a:pathLst>
                <a:path w="243020" h="77070">
                  <a:moveTo>
                    <a:pt x="243020" y="0"/>
                  </a:moveTo>
                  <a:lnTo>
                    <a:pt x="0" y="77070"/>
                  </a:lnTo>
                </a:path>
              </a:pathLst>
            </a:custGeom>
          </p:spPr>
          <p:txBody>
            <a:bodyPr/>
            <a:lstStyle/>
            <a:p/>
          </p:txBody>
        </p:sp>
        <p:sp>
          <p:nvSpPr>
            <p:cNvPr id="43" name="pl43"/>
            <p:cNvSpPr/>
            <p:nvPr/>
          </p:nvSpPr>
          <p:spPr>
            <a:xfrm>
              <a:off x="7933635" y="1565726"/>
              <a:ext cx="246307" cy="146305"/>
            </a:xfrm>
            <a:custGeom>
              <a:avLst/>
              <a:pathLst>
                <a:path w="246307" h="146305">
                  <a:moveTo>
                    <a:pt x="246307" y="146305"/>
                  </a:moveTo>
                  <a:lnTo>
                    <a:pt x="0" y="0"/>
                  </a:lnTo>
                </a:path>
              </a:pathLst>
            </a:custGeom>
          </p:spPr>
          <p:txBody>
            <a:bodyPr/>
            <a:lstStyle/>
            <a:p/>
          </p:txBody>
        </p:sp>
        <p:sp>
          <p:nvSpPr>
            <p:cNvPr id="44" name="pl44"/>
            <p:cNvSpPr/>
            <p:nvPr/>
          </p:nvSpPr>
          <p:spPr>
            <a:xfrm>
              <a:off x="7933828" y="1844933"/>
              <a:ext cx="246113" cy="141935"/>
            </a:xfrm>
            <a:custGeom>
              <a:avLst/>
              <a:pathLst>
                <a:path w="246113" h="141935">
                  <a:moveTo>
                    <a:pt x="246113" y="141935"/>
                  </a:moveTo>
                  <a:lnTo>
                    <a:pt x="0" y="0"/>
                  </a:lnTo>
                </a:path>
              </a:pathLst>
            </a:custGeom>
          </p:spPr>
          <p:txBody>
            <a:bodyPr/>
            <a:lstStyle/>
            <a:p/>
          </p:txBody>
        </p:sp>
        <p:sp>
          <p:nvSpPr>
            <p:cNvPr id="45" name="pg45"/>
            <p:cNvSpPr/>
            <p:nvPr/>
          </p:nvSpPr>
          <p:spPr>
            <a:xfrm>
              <a:off x="8111362" y="10958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1366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7" name="pg47"/>
            <p:cNvSpPr/>
            <p:nvPr/>
          </p:nvSpPr>
          <p:spPr>
            <a:xfrm>
              <a:off x="8111362" y="13706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4114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9" name="pg49"/>
            <p:cNvSpPr/>
            <p:nvPr/>
          </p:nvSpPr>
          <p:spPr>
            <a:xfrm>
              <a:off x="8111362" y="16440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6848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1" name="pg51"/>
            <p:cNvSpPr/>
            <p:nvPr/>
          </p:nvSpPr>
          <p:spPr>
            <a:xfrm>
              <a:off x="8111362" y="19187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595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1997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principais vacinas infantis (%), Cabo Verde, 2000-2025</a:t>
              </a:r>
            </a:p>
          </p:txBody>
        </p:sp>
        <p:sp>
          <p:nvSpPr>
            <p:cNvPr id="81" name="tx81"/>
            <p:cNvSpPr/>
            <p:nvPr/>
          </p:nvSpPr>
          <p:spPr>
            <a:xfrm>
              <a:off x="5129850" y="6570149"/>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de cobertura das vacinas DTP e contra o sarampo. Estes são antigénios essenciais para avaliar os programas nacionais de imunização.
Em 2025, a cobertura da DTP1 (um indicador do acesso aos serviços de vacinação) foi de 95%.
A cobertura da DTP3 — um indicador do desempenho dos países na prestação de serviços de vacinação às crianças — ultrapassou a meta de 90% estabelecida para 2030.
A OMS recomenda que os países alcancem pelo menos 95% de cobertura com a primeira (MCV1) e a segunda (MCV2) doses da vacina contra o sarampo. A MCV1 fornece proteção inicial e a MCV2 garante imunidade a longo prazo e preenche lacunas na cobertura.
Em 2025, a cobertura da MCV1 atingiu a meta de 95% e a cobertura da MCV2 ficou abaixo da meta de 95%.
Entre 2024 e 2025, 0 vacinas registaram um aumento na cobertura, 0 registaram um declínio e 4 mantiveram-se inalteradas.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265315"/>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1174934"/>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1356665"/>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4994198"/>
              <a:ext cx="1861912" cy="269664"/>
            </a:xfrm>
            <a:prstGeom prst="rect">
              <a:avLst/>
            </a:prstGeom>
            <a:solidFill>
              <a:srgbClr val="D9D9D9">
                <a:alpha val="60000"/>
              </a:srgbClr>
            </a:solidFill>
          </p:spPr>
          <p:txBody>
            <a:bodyPr/>
            <a:lstStyle/>
            <a:p/>
          </p:txBody>
        </p:sp>
        <p:sp>
          <p:nvSpPr>
            <p:cNvPr id="181" name="pl181"/>
            <p:cNvSpPr/>
            <p:nvPr/>
          </p:nvSpPr>
          <p:spPr>
            <a:xfrm>
              <a:off x="70206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56147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6572848" y="508025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838835" y="48105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61001" y="45409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27498" y="42712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93994" y="400159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7193485" y="37319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7193485" y="346226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215651" y="319260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7215651" y="29229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7237816" y="26532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7259982" y="2383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21139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26479" y="184428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503804" y="15746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548135" y="1304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68112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6732453" y="509863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6998440" y="482897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7020606" y="455927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7087103" y="428964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7153600" y="401994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7353090" y="3752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7353090" y="34806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7375256" y="32109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7375256" y="29413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7397422" y="267166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7419587" y="240393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7486084" y="213233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7486084" y="18626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7273909" y="15949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7331477" y="132528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7455620"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8069916" y="1084069"/>
              <a:ext cx="1861912" cy="177863"/>
            </a:xfrm>
            <a:prstGeom prst="rect">
              <a:avLst/>
            </a:prstGeom>
            <a:solidFill>
              <a:srgbClr val="D9D9D9">
                <a:alpha val="60000"/>
              </a:srgbClr>
            </a:solidFill>
          </p:spPr>
          <p:txBody>
            <a:bodyPr/>
            <a:lstStyle/>
            <a:p/>
          </p:txBody>
        </p:sp>
        <p:sp>
          <p:nvSpPr>
            <p:cNvPr id="222" name="pl222"/>
            <p:cNvSpPr/>
            <p:nvPr/>
          </p:nvSpPr>
          <p:spPr>
            <a:xfrm>
              <a:off x="90629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860380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85708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8681674" y="503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8814668" y="48593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8836834" y="46814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8836834" y="45036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8881165" y="43257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8969828" y="41479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8969828" y="39700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9102821" y="37921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9102821" y="361431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9124987" y="343645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9257981" y="32585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9324478" y="30807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9390974" y="2902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9413140" y="27249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9413140" y="25471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9479637" y="236926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9523968" y="2191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9546134" y="20135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9590465" y="18356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9634796" y="16578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9656962" y="14799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9656962" y="13020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9701293" y="11242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873045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8841280" y="50575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8974273" y="487770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8996439" y="46998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8996439" y="45220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9040770" y="434415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9129433" y="41627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9129433" y="3988424"/>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9262427" y="381056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9262427" y="36346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9284592" y="345483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9417586" y="327697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9484083" y="309910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9156693" y="292120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9196443" y="274532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9183245" y="25674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9236505" y="2387613"/>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9307310" y="220978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9329475" y="2033866"/>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9378154" y="185406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9409288" y="167619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9422642" y="14983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9422719" y="132241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9475784" y="11426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10001418" y="1382626"/>
              <a:ext cx="1861912" cy="199037"/>
            </a:xfrm>
            <a:prstGeom prst="rect">
              <a:avLst/>
            </a:prstGeom>
            <a:solidFill>
              <a:srgbClr val="D9D9D9">
                <a:alpha val="60000"/>
              </a:srgbClr>
            </a:solidFill>
          </p:spPr>
          <p:txBody>
            <a:bodyPr/>
            <a:lstStyle/>
            <a:p/>
          </p:txBody>
        </p:sp>
        <p:sp>
          <p:nvSpPr>
            <p:cNvPr id="279" name="pl279"/>
            <p:cNvSpPr/>
            <p:nvPr/>
          </p:nvSpPr>
          <p:spPr>
            <a:xfrm>
              <a:off x="10684119"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102249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10036870"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10302857"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10325023"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10568845"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10613176"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10657507"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10679673"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10679673"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10701839"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1081266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10834832"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10856998"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10923495"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10967826"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10989992"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1114515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11255979"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11255979"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11300311"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11433304"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11455470"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11566298"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1019647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10462463"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1048462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10728450"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10772782"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1081711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10839278"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10839278"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1086144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10972272"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10994438"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11016603"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11083100"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11127432"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111495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11304757"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11415585"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11415585"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11070415"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11207796"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11238811"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1133197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26" name="rc32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7" name="tx32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328" name="rc32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29" name="tx32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(93%)</a:t>
              </a:r>
            </a:p>
          </p:txBody>
        </p:sp>
        <p:sp>
          <p:nvSpPr>
            <p:cNvPr id="330" name="rc33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1" name="tx33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332" name="rc33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(41%)</a:t>
              </a:r>
            </a:p>
          </p:txBody>
        </p:sp>
        <p:sp>
          <p:nvSpPr>
            <p:cNvPr id="334" name="rc33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336" name="rc33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(86%)</a:t>
              </a:r>
            </a:p>
          </p:txBody>
        </p:sp>
        <p:sp>
          <p:nvSpPr>
            <p:cNvPr id="338" name="pl33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39" name="pl33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44" name="tx34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45" name="tx34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46" name="tx34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47" name="tx34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8" name="tx34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49" name="pl34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50" name="pl35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5" name="tx35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6" name="tx35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7" name="tx35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8" name="tx35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9" name="tx35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60" name="pl36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1" name="pl36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6" name="tx36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7" name="tx36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8" name="tx36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9" name="tx36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70" name="tx37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1" name="pl37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2" name="pl37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7" name="tx37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8" name="tx37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9" name="tx37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80" name="tx38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1" name="tx38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2" name="pl38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3" name="pl38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pl38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8" name="tx38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9" name="tx38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90" name="tx39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1" name="tx39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2" name="tx39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3" name="pl39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4" name="pl39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9" name="tx39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0" name="tx40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1" name="tx40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2" name="tx40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3" name="tx40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4" name="tx404"/>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05" name="tx405"/>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06" name="pt406"/>
            <p:cNvSpPr/>
            <p:nvPr/>
          </p:nvSpPr>
          <p:spPr>
            <a:xfrm>
              <a:off x="4803011"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07" name="pt407"/>
            <p:cNvSpPr/>
            <p:nvPr/>
          </p:nvSpPr>
          <p:spPr>
            <a:xfrm>
              <a:off x="5351223"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8" name="pt408"/>
            <p:cNvSpPr/>
            <p:nvPr/>
          </p:nvSpPr>
          <p:spPr>
            <a:xfrm>
              <a:off x="5995696"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9" name="pt409"/>
            <p:cNvSpPr/>
            <p:nvPr/>
          </p:nvSpPr>
          <p:spPr>
            <a:xfrm>
              <a:off x="6640169"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284643"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1" name="pt411"/>
            <p:cNvSpPr/>
            <p:nvPr/>
          </p:nvSpPr>
          <p:spPr>
            <a:xfrm>
              <a:off x="7929116"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3" name="tx413"/>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4" name="tx414"/>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15" name="tx415"/>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16" name="tx416"/>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17" name="tx417"/>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18" name="tx418"/>
            <p:cNvSpPr/>
            <p:nvPr/>
          </p:nvSpPr>
          <p:spPr>
            <a:xfrm>
              <a:off x="343909" y="398022"/>
              <a:ext cx="54324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comparada com outros países da região, WCAR, 2025</a:t>
              </a:r>
            </a:p>
          </p:txBody>
        </p:sp>
        <p:sp>
          <p:nvSpPr>
            <p:cNvPr id="419" name="tx419"/>
            <p:cNvSpPr/>
            <p:nvPr/>
          </p:nvSpPr>
          <p:spPr>
            <a:xfrm>
              <a:off x="791877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420" name="tx420"/>
            <p:cNvSpPr/>
            <p:nvPr/>
          </p:nvSpPr>
          <p:spPr>
            <a:xfrm>
              <a:off x="4104196" y="6568512"/>
              <a:ext cx="77591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códigos ISO dos países são exibidos. A cobertura em cpv é mostrada nos cabeçalhos. A cobertura média regional é mostrada pela linha tracejada.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4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2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602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578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55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13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113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090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067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73570"/>
              <a:ext cx="239888" cy="742426"/>
            </a:xfrm>
            <a:prstGeom prst="rect">
              <a:avLst/>
            </a:prstGeom>
            <a:solidFill>
              <a:srgbClr val="1CABE2">
                <a:alpha val="85098"/>
              </a:srgbClr>
            </a:solidFill>
          </p:spPr>
          <p:txBody>
            <a:bodyPr/>
            <a:lstStyle/>
            <a:p/>
          </p:txBody>
        </p:sp>
        <p:sp>
          <p:nvSpPr>
            <p:cNvPr id="27" name="rc27"/>
            <p:cNvSpPr/>
            <p:nvPr/>
          </p:nvSpPr>
          <p:spPr>
            <a:xfrm>
              <a:off x="1562816" y="3390649"/>
              <a:ext cx="239888" cy="725348"/>
            </a:xfrm>
            <a:prstGeom prst="rect">
              <a:avLst/>
            </a:prstGeom>
            <a:solidFill>
              <a:srgbClr val="1CABE2">
                <a:alpha val="85098"/>
              </a:srgbClr>
            </a:solidFill>
          </p:spPr>
          <p:txBody>
            <a:bodyPr/>
            <a:lstStyle/>
            <a:p/>
          </p:txBody>
        </p:sp>
        <p:sp>
          <p:nvSpPr>
            <p:cNvPr id="28" name="rc28"/>
            <p:cNvSpPr/>
            <p:nvPr/>
          </p:nvSpPr>
          <p:spPr>
            <a:xfrm>
              <a:off x="1829360" y="3526275"/>
              <a:ext cx="239888" cy="589721"/>
            </a:xfrm>
            <a:prstGeom prst="rect">
              <a:avLst/>
            </a:prstGeom>
            <a:solidFill>
              <a:srgbClr val="1CABE2">
                <a:alpha val="85098"/>
              </a:srgbClr>
            </a:solidFill>
          </p:spPr>
          <p:txBody>
            <a:bodyPr/>
            <a:lstStyle/>
            <a:p/>
          </p:txBody>
        </p:sp>
        <p:sp>
          <p:nvSpPr>
            <p:cNvPr id="29" name="rc29"/>
            <p:cNvSpPr/>
            <p:nvPr/>
          </p:nvSpPr>
          <p:spPr>
            <a:xfrm>
              <a:off x="2095903" y="3540340"/>
              <a:ext cx="239888" cy="575657"/>
            </a:xfrm>
            <a:prstGeom prst="rect">
              <a:avLst/>
            </a:prstGeom>
            <a:solidFill>
              <a:srgbClr val="1CABE2">
                <a:alpha val="85098"/>
              </a:srgbClr>
            </a:solidFill>
          </p:spPr>
          <p:txBody>
            <a:bodyPr/>
            <a:lstStyle/>
            <a:p/>
          </p:txBody>
        </p:sp>
        <p:sp>
          <p:nvSpPr>
            <p:cNvPr id="30" name="rc30"/>
            <p:cNvSpPr/>
            <p:nvPr/>
          </p:nvSpPr>
          <p:spPr>
            <a:xfrm>
              <a:off x="2362446" y="3663910"/>
              <a:ext cx="239888" cy="452086"/>
            </a:xfrm>
            <a:prstGeom prst="rect">
              <a:avLst/>
            </a:prstGeom>
            <a:solidFill>
              <a:srgbClr val="1CABE2">
                <a:alpha val="85098"/>
              </a:srgbClr>
            </a:solidFill>
          </p:spPr>
          <p:txBody>
            <a:bodyPr/>
            <a:lstStyle/>
            <a:p/>
          </p:txBody>
        </p:sp>
        <p:sp>
          <p:nvSpPr>
            <p:cNvPr id="31" name="rc31"/>
            <p:cNvSpPr/>
            <p:nvPr/>
          </p:nvSpPr>
          <p:spPr>
            <a:xfrm>
              <a:off x="2628989" y="3789490"/>
              <a:ext cx="239888" cy="326507"/>
            </a:xfrm>
            <a:prstGeom prst="rect">
              <a:avLst/>
            </a:prstGeom>
            <a:solidFill>
              <a:srgbClr val="1CABE2">
                <a:alpha val="85098"/>
              </a:srgbClr>
            </a:solidFill>
          </p:spPr>
          <p:txBody>
            <a:bodyPr/>
            <a:lstStyle/>
            <a:p/>
          </p:txBody>
        </p:sp>
        <p:sp>
          <p:nvSpPr>
            <p:cNvPr id="32" name="rc32"/>
            <p:cNvSpPr/>
            <p:nvPr/>
          </p:nvSpPr>
          <p:spPr>
            <a:xfrm>
              <a:off x="2895532" y="3907033"/>
              <a:ext cx="239888" cy="208964"/>
            </a:xfrm>
            <a:prstGeom prst="rect">
              <a:avLst/>
            </a:prstGeom>
            <a:solidFill>
              <a:srgbClr val="1CABE2">
                <a:alpha val="85098"/>
              </a:srgbClr>
            </a:solidFill>
          </p:spPr>
          <p:txBody>
            <a:bodyPr/>
            <a:lstStyle/>
            <a:p/>
          </p:txBody>
        </p:sp>
        <p:sp>
          <p:nvSpPr>
            <p:cNvPr id="33" name="rc33"/>
            <p:cNvSpPr/>
            <p:nvPr/>
          </p:nvSpPr>
          <p:spPr>
            <a:xfrm>
              <a:off x="3162075" y="4015533"/>
              <a:ext cx="239888" cy="100463"/>
            </a:xfrm>
            <a:prstGeom prst="rect">
              <a:avLst/>
            </a:prstGeom>
            <a:solidFill>
              <a:srgbClr val="1CABE2">
                <a:alpha val="85098"/>
              </a:srgbClr>
            </a:solidFill>
          </p:spPr>
          <p:txBody>
            <a:bodyPr/>
            <a:lstStyle/>
            <a:p/>
          </p:txBody>
        </p:sp>
        <p:sp>
          <p:nvSpPr>
            <p:cNvPr id="34" name="rc34"/>
            <p:cNvSpPr/>
            <p:nvPr/>
          </p:nvSpPr>
          <p:spPr>
            <a:xfrm>
              <a:off x="3428618" y="4017543"/>
              <a:ext cx="239888" cy="98454"/>
            </a:xfrm>
            <a:prstGeom prst="rect">
              <a:avLst/>
            </a:prstGeom>
            <a:solidFill>
              <a:srgbClr val="1CABE2">
                <a:alpha val="85098"/>
              </a:srgbClr>
            </a:solidFill>
          </p:spPr>
          <p:txBody>
            <a:bodyPr/>
            <a:lstStyle/>
            <a:p/>
          </p:txBody>
        </p:sp>
        <p:sp>
          <p:nvSpPr>
            <p:cNvPr id="35" name="rc35"/>
            <p:cNvSpPr/>
            <p:nvPr/>
          </p:nvSpPr>
          <p:spPr>
            <a:xfrm>
              <a:off x="3695161" y="4018547"/>
              <a:ext cx="239888" cy="97449"/>
            </a:xfrm>
            <a:prstGeom prst="rect">
              <a:avLst/>
            </a:prstGeom>
            <a:solidFill>
              <a:srgbClr val="1CABE2">
                <a:alpha val="85098"/>
              </a:srgbClr>
            </a:solidFill>
          </p:spPr>
          <p:txBody>
            <a:bodyPr/>
            <a:lstStyle/>
            <a:p/>
          </p:txBody>
        </p:sp>
        <p:sp>
          <p:nvSpPr>
            <p:cNvPr id="36" name="rc36"/>
            <p:cNvSpPr/>
            <p:nvPr/>
          </p:nvSpPr>
          <p:spPr>
            <a:xfrm>
              <a:off x="3961705" y="4013524"/>
              <a:ext cx="239888" cy="102472"/>
            </a:xfrm>
            <a:prstGeom prst="rect">
              <a:avLst/>
            </a:prstGeom>
            <a:solidFill>
              <a:srgbClr val="1CABE2">
                <a:alpha val="85098"/>
              </a:srgbClr>
            </a:solidFill>
          </p:spPr>
          <p:txBody>
            <a:bodyPr/>
            <a:lstStyle/>
            <a:p/>
          </p:txBody>
        </p:sp>
        <p:sp>
          <p:nvSpPr>
            <p:cNvPr id="37" name="rc37"/>
            <p:cNvSpPr/>
            <p:nvPr/>
          </p:nvSpPr>
          <p:spPr>
            <a:xfrm>
              <a:off x="4228248" y="4012520"/>
              <a:ext cx="239888" cy="103477"/>
            </a:xfrm>
            <a:prstGeom prst="rect">
              <a:avLst/>
            </a:prstGeom>
            <a:solidFill>
              <a:srgbClr val="1CABE2">
                <a:alpha val="85098"/>
              </a:srgbClr>
            </a:solidFill>
          </p:spPr>
          <p:txBody>
            <a:bodyPr/>
            <a:lstStyle/>
            <a:p/>
          </p:txBody>
        </p:sp>
        <p:sp>
          <p:nvSpPr>
            <p:cNvPr id="38" name="rc38"/>
            <p:cNvSpPr/>
            <p:nvPr/>
          </p:nvSpPr>
          <p:spPr>
            <a:xfrm>
              <a:off x="4494791" y="3923107"/>
              <a:ext cx="239888" cy="192890"/>
            </a:xfrm>
            <a:prstGeom prst="rect">
              <a:avLst/>
            </a:prstGeom>
            <a:solidFill>
              <a:srgbClr val="1CABE2">
                <a:alpha val="85098"/>
              </a:srgbClr>
            </a:solidFill>
          </p:spPr>
          <p:txBody>
            <a:bodyPr/>
            <a:lstStyle/>
            <a:p/>
          </p:txBody>
        </p:sp>
        <p:sp>
          <p:nvSpPr>
            <p:cNvPr id="39" name="rc39"/>
            <p:cNvSpPr/>
            <p:nvPr/>
          </p:nvSpPr>
          <p:spPr>
            <a:xfrm>
              <a:off x="4761334" y="3462983"/>
              <a:ext cx="239888" cy="653014"/>
            </a:xfrm>
            <a:prstGeom prst="rect">
              <a:avLst/>
            </a:prstGeom>
            <a:solidFill>
              <a:srgbClr val="1CABE2">
                <a:alpha val="85098"/>
              </a:srgbClr>
            </a:solidFill>
          </p:spPr>
          <p:txBody>
            <a:bodyPr/>
            <a:lstStyle/>
            <a:p/>
          </p:txBody>
        </p:sp>
        <p:sp>
          <p:nvSpPr>
            <p:cNvPr id="40" name="rc40"/>
            <p:cNvSpPr/>
            <p:nvPr/>
          </p:nvSpPr>
          <p:spPr>
            <a:xfrm>
              <a:off x="5027877" y="4024575"/>
              <a:ext cx="239888" cy="91421"/>
            </a:xfrm>
            <a:prstGeom prst="rect">
              <a:avLst/>
            </a:prstGeom>
            <a:solidFill>
              <a:srgbClr val="1CABE2">
                <a:alpha val="85098"/>
              </a:srgbClr>
            </a:solidFill>
          </p:spPr>
          <p:txBody>
            <a:bodyPr/>
            <a:lstStyle/>
            <a:p/>
          </p:txBody>
        </p:sp>
        <p:sp>
          <p:nvSpPr>
            <p:cNvPr id="41" name="rc41"/>
            <p:cNvSpPr/>
            <p:nvPr/>
          </p:nvSpPr>
          <p:spPr>
            <a:xfrm>
              <a:off x="5294420" y="3849768"/>
              <a:ext cx="239888" cy="266228"/>
            </a:xfrm>
            <a:prstGeom prst="rect">
              <a:avLst/>
            </a:prstGeom>
            <a:solidFill>
              <a:srgbClr val="1CABE2">
                <a:alpha val="85098"/>
              </a:srgbClr>
            </a:solidFill>
          </p:spPr>
          <p:txBody>
            <a:bodyPr/>
            <a:lstStyle/>
            <a:p/>
          </p:txBody>
        </p:sp>
        <p:sp>
          <p:nvSpPr>
            <p:cNvPr id="42" name="rc42"/>
            <p:cNvSpPr/>
            <p:nvPr/>
          </p:nvSpPr>
          <p:spPr>
            <a:xfrm>
              <a:off x="5560963" y="3763370"/>
              <a:ext cx="239888" cy="352627"/>
            </a:xfrm>
            <a:prstGeom prst="rect">
              <a:avLst/>
            </a:prstGeom>
            <a:solidFill>
              <a:srgbClr val="1CABE2">
                <a:alpha val="85098"/>
              </a:srgbClr>
            </a:solidFill>
          </p:spPr>
          <p:txBody>
            <a:bodyPr/>
            <a:lstStyle/>
            <a:p/>
          </p:txBody>
        </p:sp>
        <p:sp>
          <p:nvSpPr>
            <p:cNvPr id="43" name="rc43"/>
            <p:cNvSpPr/>
            <p:nvPr/>
          </p:nvSpPr>
          <p:spPr>
            <a:xfrm>
              <a:off x="5827506" y="3859815"/>
              <a:ext cx="239888" cy="256182"/>
            </a:xfrm>
            <a:prstGeom prst="rect">
              <a:avLst/>
            </a:prstGeom>
            <a:solidFill>
              <a:srgbClr val="1CABE2">
                <a:alpha val="85098"/>
              </a:srgbClr>
            </a:solidFill>
          </p:spPr>
          <p:txBody>
            <a:bodyPr/>
            <a:lstStyle/>
            <a:p/>
          </p:txBody>
        </p:sp>
        <p:sp>
          <p:nvSpPr>
            <p:cNvPr id="44" name="rc44"/>
            <p:cNvSpPr/>
            <p:nvPr/>
          </p:nvSpPr>
          <p:spPr>
            <a:xfrm>
              <a:off x="6094049" y="4037635"/>
              <a:ext cx="239888" cy="78361"/>
            </a:xfrm>
            <a:prstGeom prst="rect">
              <a:avLst/>
            </a:prstGeom>
            <a:solidFill>
              <a:srgbClr val="1CABE2">
                <a:alpha val="85098"/>
              </a:srgbClr>
            </a:solidFill>
          </p:spPr>
          <p:txBody>
            <a:bodyPr/>
            <a:lstStyle/>
            <a:p/>
          </p:txBody>
        </p:sp>
        <p:sp>
          <p:nvSpPr>
            <p:cNvPr id="45" name="rc45"/>
            <p:cNvSpPr/>
            <p:nvPr/>
          </p:nvSpPr>
          <p:spPr>
            <a:xfrm>
              <a:off x="6360593" y="3823648"/>
              <a:ext cx="239888" cy="292349"/>
            </a:xfrm>
            <a:prstGeom prst="rect">
              <a:avLst/>
            </a:prstGeom>
            <a:solidFill>
              <a:srgbClr val="1CABE2">
                <a:alpha val="85098"/>
              </a:srgbClr>
            </a:solidFill>
          </p:spPr>
          <p:txBody>
            <a:bodyPr/>
            <a:lstStyle/>
            <a:p/>
          </p:txBody>
        </p:sp>
        <p:sp>
          <p:nvSpPr>
            <p:cNvPr id="46" name="rc46"/>
            <p:cNvSpPr/>
            <p:nvPr/>
          </p:nvSpPr>
          <p:spPr>
            <a:xfrm>
              <a:off x="6627136" y="3644822"/>
              <a:ext cx="239888" cy="471174"/>
            </a:xfrm>
            <a:prstGeom prst="rect">
              <a:avLst/>
            </a:prstGeom>
            <a:solidFill>
              <a:srgbClr val="1CABE2">
                <a:alpha val="85098"/>
              </a:srgbClr>
            </a:solidFill>
          </p:spPr>
          <p:txBody>
            <a:bodyPr/>
            <a:lstStyle/>
            <a:p/>
          </p:txBody>
        </p:sp>
        <p:sp>
          <p:nvSpPr>
            <p:cNvPr id="47" name="rc47"/>
            <p:cNvSpPr/>
            <p:nvPr/>
          </p:nvSpPr>
          <p:spPr>
            <a:xfrm>
              <a:off x="6893679" y="3663910"/>
              <a:ext cx="239888" cy="452086"/>
            </a:xfrm>
            <a:prstGeom prst="rect">
              <a:avLst/>
            </a:prstGeom>
            <a:solidFill>
              <a:srgbClr val="1CABE2">
                <a:alpha val="85098"/>
              </a:srgbClr>
            </a:solidFill>
          </p:spPr>
          <p:txBody>
            <a:bodyPr/>
            <a:lstStyle/>
            <a:p/>
          </p:txBody>
        </p:sp>
        <p:sp>
          <p:nvSpPr>
            <p:cNvPr id="48" name="rc48"/>
            <p:cNvSpPr/>
            <p:nvPr/>
          </p:nvSpPr>
          <p:spPr>
            <a:xfrm>
              <a:off x="7160222" y="3665920"/>
              <a:ext cx="239888" cy="450077"/>
            </a:xfrm>
            <a:prstGeom prst="rect">
              <a:avLst/>
            </a:prstGeom>
            <a:solidFill>
              <a:srgbClr val="1CABE2">
                <a:alpha val="85098"/>
              </a:srgbClr>
            </a:solidFill>
          </p:spPr>
          <p:txBody>
            <a:bodyPr/>
            <a:lstStyle/>
            <a:p/>
          </p:txBody>
        </p:sp>
        <p:sp>
          <p:nvSpPr>
            <p:cNvPr id="49" name="rc49"/>
            <p:cNvSpPr/>
            <p:nvPr/>
          </p:nvSpPr>
          <p:spPr>
            <a:xfrm>
              <a:off x="7426765" y="3666924"/>
              <a:ext cx="239888" cy="449072"/>
            </a:xfrm>
            <a:prstGeom prst="rect">
              <a:avLst/>
            </a:prstGeom>
            <a:solidFill>
              <a:srgbClr val="1CABE2">
                <a:alpha val="85098"/>
              </a:srgbClr>
            </a:solidFill>
          </p:spPr>
          <p:txBody>
            <a:bodyPr/>
            <a:lstStyle/>
            <a:p/>
          </p:txBody>
        </p:sp>
        <p:sp>
          <p:nvSpPr>
            <p:cNvPr id="50" name="rc50"/>
            <p:cNvSpPr/>
            <p:nvPr/>
          </p:nvSpPr>
          <p:spPr>
            <a:xfrm>
              <a:off x="7693308" y="3668934"/>
              <a:ext cx="239888" cy="447063"/>
            </a:xfrm>
            <a:prstGeom prst="rect">
              <a:avLst/>
            </a:prstGeom>
            <a:solidFill>
              <a:srgbClr val="1CABE2">
                <a:alpha val="85098"/>
              </a:srgbClr>
            </a:solidFill>
          </p:spPr>
          <p:txBody>
            <a:bodyPr/>
            <a:lstStyle/>
            <a:p/>
          </p:txBody>
        </p:sp>
        <p:sp>
          <p:nvSpPr>
            <p:cNvPr id="51" name="rc51"/>
            <p:cNvSpPr/>
            <p:nvPr/>
          </p:nvSpPr>
          <p:spPr>
            <a:xfrm>
              <a:off x="7959851" y="3671948"/>
              <a:ext cx="239888" cy="444049"/>
            </a:xfrm>
            <a:prstGeom prst="rect">
              <a:avLst/>
            </a:prstGeom>
            <a:solidFill>
              <a:srgbClr val="1CABE2">
                <a:alpha val="85098"/>
              </a:srgbClr>
            </a:solidFill>
          </p:spPr>
          <p:txBody>
            <a:bodyPr/>
            <a:lstStyle/>
            <a:p/>
          </p:txBody>
        </p:sp>
        <p:sp>
          <p:nvSpPr>
            <p:cNvPr id="52" name="rc52"/>
            <p:cNvSpPr/>
            <p:nvPr/>
          </p:nvSpPr>
          <p:spPr>
            <a:xfrm>
              <a:off x="1296273" y="2879289"/>
              <a:ext cx="239888" cy="494281"/>
            </a:xfrm>
            <a:prstGeom prst="rect">
              <a:avLst/>
            </a:prstGeom>
            <a:solidFill>
              <a:srgbClr val="B3B3B3">
                <a:alpha val="85098"/>
              </a:srgbClr>
            </a:solidFill>
          </p:spPr>
          <p:txBody>
            <a:bodyPr/>
            <a:lstStyle/>
            <a:p/>
          </p:txBody>
        </p:sp>
        <p:sp>
          <p:nvSpPr>
            <p:cNvPr id="53" name="rc53"/>
            <p:cNvSpPr/>
            <p:nvPr/>
          </p:nvSpPr>
          <p:spPr>
            <a:xfrm>
              <a:off x="1562816" y="2907419"/>
              <a:ext cx="239888" cy="483230"/>
            </a:xfrm>
            <a:prstGeom prst="rect">
              <a:avLst/>
            </a:prstGeom>
            <a:solidFill>
              <a:srgbClr val="B3B3B3">
                <a:alpha val="85098"/>
              </a:srgbClr>
            </a:solidFill>
          </p:spPr>
          <p:txBody>
            <a:bodyPr/>
            <a:lstStyle/>
            <a:p/>
          </p:txBody>
        </p:sp>
        <p:sp>
          <p:nvSpPr>
            <p:cNvPr id="54" name="rc54"/>
            <p:cNvSpPr/>
            <p:nvPr/>
          </p:nvSpPr>
          <p:spPr>
            <a:xfrm>
              <a:off x="1829360" y="3055100"/>
              <a:ext cx="239888" cy="471174"/>
            </a:xfrm>
            <a:prstGeom prst="rect">
              <a:avLst/>
            </a:prstGeom>
            <a:solidFill>
              <a:srgbClr val="B3B3B3">
                <a:alpha val="85098"/>
              </a:srgbClr>
            </a:solidFill>
          </p:spPr>
          <p:txBody>
            <a:bodyPr/>
            <a:lstStyle/>
            <a:p/>
          </p:txBody>
        </p:sp>
        <p:sp>
          <p:nvSpPr>
            <p:cNvPr id="55" name="rc55"/>
            <p:cNvSpPr/>
            <p:nvPr/>
          </p:nvSpPr>
          <p:spPr>
            <a:xfrm>
              <a:off x="2095903" y="3194745"/>
              <a:ext cx="239888" cy="345595"/>
            </a:xfrm>
            <a:prstGeom prst="rect">
              <a:avLst/>
            </a:prstGeom>
            <a:solidFill>
              <a:srgbClr val="B3B3B3">
                <a:alpha val="85098"/>
              </a:srgbClr>
            </a:solidFill>
          </p:spPr>
          <p:txBody>
            <a:bodyPr/>
            <a:lstStyle/>
            <a:p/>
          </p:txBody>
        </p:sp>
        <p:sp>
          <p:nvSpPr>
            <p:cNvPr id="56" name="rc56"/>
            <p:cNvSpPr/>
            <p:nvPr/>
          </p:nvSpPr>
          <p:spPr>
            <a:xfrm>
              <a:off x="2362446" y="3325348"/>
              <a:ext cx="239888" cy="338562"/>
            </a:xfrm>
            <a:prstGeom prst="rect">
              <a:avLst/>
            </a:prstGeom>
            <a:solidFill>
              <a:srgbClr val="B3B3B3">
                <a:alpha val="85098"/>
              </a:srgbClr>
            </a:solidFill>
          </p:spPr>
          <p:txBody>
            <a:bodyPr/>
            <a:lstStyle/>
            <a:p/>
          </p:txBody>
        </p:sp>
        <p:sp>
          <p:nvSpPr>
            <p:cNvPr id="57" name="rc57"/>
            <p:cNvSpPr/>
            <p:nvPr/>
          </p:nvSpPr>
          <p:spPr>
            <a:xfrm>
              <a:off x="2628989" y="3571484"/>
              <a:ext cx="239888" cy="218006"/>
            </a:xfrm>
            <a:prstGeom prst="rect">
              <a:avLst/>
            </a:prstGeom>
            <a:solidFill>
              <a:srgbClr val="B3B3B3">
                <a:alpha val="85098"/>
              </a:srgbClr>
            </a:solidFill>
          </p:spPr>
          <p:txBody>
            <a:bodyPr/>
            <a:lstStyle/>
            <a:p/>
          </p:txBody>
        </p:sp>
        <p:sp>
          <p:nvSpPr>
            <p:cNvPr id="58" name="rc58"/>
            <p:cNvSpPr/>
            <p:nvPr/>
          </p:nvSpPr>
          <p:spPr>
            <a:xfrm>
              <a:off x="2895532" y="3698068"/>
              <a:ext cx="239888" cy="208964"/>
            </a:xfrm>
            <a:prstGeom prst="rect">
              <a:avLst/>
            </a:prstGeom>
            <a:solidFill>
              <a:srgbClr val="B3B3B3">
                <a:alpha val="85098"/>
              </a:srgbClr>
            </a:solidFill>
          </p:spPr>
          <p:txBody>
            <a:bodyPr/>
            <a:lstStyle/>
            <a:p/>
          </p:txBody>
        </p:sp>
        <p:sp>
          <p:nvSpPr>
            <p:cNvPr id="59" name="rc59"/>
            <p:cNvSpPr/>
            <p:nvPr/>
          </p:nvSpPr>
          <p:spPr>
            <a:xfrm>
              <a:off x="3162075" y="3915070"/>
              <a:ext cx="239888" cy="100463"/>
            </a:xfrm>
            <a:prstGeom prst="rect">
              <a:avLst/>
            </a:prstGeom>
            <a:solidFill>
              <a:srgbClr val="B3B3B3">
                <a:alpha val="85098"/>
              </a:srgbClr>
            </a:solidFill>
          </p:spPr>
          <p:txBody>
            <a:bodyPr/>
            <a:lstStyle/>
            <a:p/>
          </p:txBody>
        </p:sp>
        <p:sp>
          <p:nvSpPr>
            <p:cNvPr id="60" name="rc60"/>
            <p:cNvSpPr/>
            <p:nvPr/>
          </p:nvSpPr>
          <p:spPr>
            <a:xfrm>
              <a:off x="3428618" y="4017543"/>
              <a:ext cx="239888" cy="0"/>
            </a:xfrm>
            <a:prstGeom prst="rect">
              <a:avLst/>
            </a:prstGeom>
            <a:solidFill>
              <a:srgbClr val="B3B3B3">
                <a:alpha val="85098"/>
              </a:srgbClr>
            </a:solidFill>
          </p:spPr>
          <p:txBody>
            <a:bodyPr/>
            <a:lstStyle/>
            <a:p/>
          </p:txBody>
        </p:sp>
        <p:sp>
          <p:nvSpPr>
            <p:cNvPr id="61" name="rc61"/>
            <p:cNvSpPr/>
            <p:nvPr/>
          </p:nvSpPr>
          <p:spPr>
            <a:xfrm>
              <a:off x="3695161" y="4018547"/>
              <a:ext cx="239888" cy="0"/>
            </a:xfrm>
            <a:prstGeom prst="rect">
              <a:avLst/>
            </a:prstGeom>
            <a:solidFill>
              <a:srgbClr val="B3B3B3">
                <a:alpha val="85098"/>
              </a:srgbClr>
            </a:solidFill>
          </p:spPr>
          <p:txBody>
            <a:bodyPr/>
            <a:lstStyle/>
            <a:p/>
          </p:txBody>
        </p:sp>
        <p:sp>
          <p:nvSpPr>
            <p:cNvPr id="62" name="rc62"/>
            <p:cNvSpPr/>
            <p:nvPr/>
          </p:nvSpPr>
          <p:spPr>
            <a:xfrm>
              <a:off x="3961705" y="4013524"/>
              <a:ext cx="239888" cy="0"/>
            </a:xfrm>
            <a:prstGeom prst="rect">
              <a:avLst/>
            </a:prstGeom>
            <a:solidFill>
              <a:srgbClr val="B3B3B3">
                <a:alpha val="85098"/>
              </a:srgbClr>
            </a:solidFill>
          </p:spPr>
          <p:txBody>
            <a:bodyPr/>
            <a:lstStyle/>
            <a:p/>
          </p:txBody>
        </p:sp>
        <p:sp>
          <p:nvSpPr>
            <p:cNvPr id="63" name="rc63"/>
            <p:cNvSpPr/>
            <p:nvPr/>
          </p:nvSpPr>
          <p:spPr>
            <a:xfrm>
              <a:off x="4228248" y="3077202"/>
              <a:ext cx="239888" cy="935317"/>
            </a:xfrm>
            <a:prstGeom prst="rect">
              <a:avLst/>
            </a:prstGeom>
            <a:solidFill>
              <a:srgbClr val="B3B3B3">
                <a:alpha val="85098"/>
              </a:srgbClr>
            </a:solidFill>
          </p:spPr>
          <p:txBody>
            <a:bodyPr/>
            <a:lstStyle/>
            <a:p/>
          </p:txBody>
        </p:sp>
        <p:sp>
          <p:nvSpPr>
            <p:cNvPr id="64" name="rc64"/>
            <p:cNvSpPr/>
            <p:nvPr/>
          </p:nvSpPr>
          <p:spPr>
            <a:xfrm>
              <a:off x="4494791" y="3536322"/>
              <a:ext cx="239888" cy="386785"/>
            </a:xfrm>
            <a:prstGeom prst="rect">
              <a:avLst/>
            </a:prstGeom>
            <a:solidFill>
              <a:srgbClr val="B3B3B3">
                <a:alpha val="85098"/>
              </a:srgbClr>
            </a:solidFill>
          </p:spPr>
          <p:txBody>
            <a:bodyPr/>
            <a:lstStyle/>
            <a:p/>
          </p:txBody>
        </p:sp>
        <p:sp>
          <p:nvSpPr>
            <p:cNvPr id="65" name="rc65"/>
            <p:cNvSpPr/>
            <p:nvPr/>
          </p:nvSpPr>
          <p:spPr>
            <a:xfrm>
              <a:off x="4761334" y="3462983"/>
              <a:ext cx="239888" cy="0"/>
            </a:xfrm>
            <a:prstGeom prst="rect">
              <a:avLst/>
            </a:prstGeom>
            <a:solidFill>
              <a:srgbClr val="B3B3B3">
                <a:alpha val="85098"/>
              </a:srgbClr>
            </a:solidFill>
          </p:spPr>
          <p:txBody>
            <a:bodyPr/>
            <a:lstStyle/>
            <a:p/>
          </p:txBody>
        </p:sp>
        <p:sp>
          <p:nvSpPr>
            <p:cNvPr id="66" name="rc66"/>
            <p:cNvSpPr/>
            <p:nvPr/>
          </p:nvSpPr>
          <p:spPr>
            <a:xfrm>
              <a:off x="5027877" y="3657883"/>
              <a:ext cx="239888" cy="366692"/>
            </a:xfrm>
            <a:prstGeom prst="rect">
              <a:avLst/>
            </a:prstGeom>
            <a:solidFill>
              <a:srgbClr val="B3B3B3">
                <a:alpha val="85098"/>
              </a:srgbClr>
            </a:solidFill>
          </p:spPr>
          <p:txBody>
            <a:bodyPr/>
            <a:lstStyle/>
            <a:p/>
          </p:txBody>
        </p:sp>
        <p:sp>
          <p:nvSpPr>
            <p:cNvPr id="67" name="rc67"/>
            <p:cNvSpPr/>
            <p:nvPr/>
          </p:nvSpPr>
          <p:spPr>
            <a:xfrm>
              <a:off x="5294420" y="3495131"/>
              <a:ext cx="239888" cy="354636"/>
            </a:xfrm>
            <a:prstGeom prst="rect">
              <a:avLst/>
            </a:prstGeom>
            <a:solidFill>
              <a:srgbClr val="B3B3B3">
                <a:alpha val="85098"/>
              </a:srgbClr>
            </a:solidFill>
          </p:spPr>
          <p:txBody>
            <a:bodyPr/>
            <a:lstStyle/>
            <a:p/>
          </p:txBody>
        </p:sp>
        <p:sp>
          <p:nvSpPr>
            <p:cNvPr id="68" name="rc68"/>
            <p:cNvSpPr/>
            <p:nvPr/>
          </p:nvSpPr>
          <p:spPr>
            <a:xfrm>
              <a:off x="5560963" y="3763370"/>
              <a:ext cx="239888" cy="0"/>
            </a:xfrm>
            <a:prstGeom prst="rect">
              <a:avLst/>
            </a:prstGeom>
            <a:solidFill>
              <a:srgbClr val="B3B3B3">
                <a:alpha val="85098"/>
              </a:srgbClr>
            </a:solidFill>
          </p:spPr>
          <p:txBody>
            <a:bodyPr/>
            <a:lstStyle/>
            <a:p/>
          </p:txBody>
        </p:sp>
        <p:sp>
          <p:nvSpPr>
            <p:cNvPr id="69" name="rc69"/>
            <p:cNvSpPr/>
            <p:nvPr/>
          </p:nvSpPr>
          <p:spPr>
            <a:xfrm>
              <a:off x="5827506" y="3773416"/>
              <a:ext cx="239888" cy="86398"/>
            </a:xfrm>
            <a:prstGeom prst="rect">
              <a:avLst/>
            </a:prstGeom>
            <a:solidFill>
              <a:srgbClr val="B3B3B3">
                <a:alpha val="85098"/>
              </a:srgbClr>
            </a:solidFill>
          </p:spPr>
          <p:txBody>
            <a:bodyPr/>
            <a:lstStyle/>
            <a:p/>
          </p:txBody>
        </p:sp>
        <p:sp>
          <p:nvSpPr>
            <p:cNvPr id="70" name="rc70"/>
            <p:cNvSpPr/>
            <p:nvPr/>
          </p:nvSpPr>
          <p:spPr>
            <a:xfrm>
              <a:off x="6094049" y="3958269"/>
              <a:ext cx="239888" cy="79366"/>
            </a:xfrm>
            <a:prstGeom prst="rect">
              <a:avLst/>
            </a:prstGeom>
            <a:solidFill>
              <a:srgbClr val="B3B3B3">
                <a:alpha val="85098"/>
              </a:srgbClr>
            </a:solidFill>
          </p:spPr>
          <p:txBody>
            <a:bodyPr/>
            <a:lstStyle/>
            <a:p/>
          </p:txBody>
        </p:sp>
        <p:sp>
          <p:nvSpPr>
            <p:cNvPr id="71" name="rc71"/>
            <p:cNvSpPr/>
            <p:nvPr/>
          </p:nvSpPr>
          <p:spPr>
            <a:xfrm>
              <a:off x="6360593" y="3823648"/>
              <a:ext cx="239888" cy="0"/>
            </a:xfrm>
            <a:prstGeom prst="rect">
              <a:avLst/>
            </a:prstGeom>
            <a:solidFill>
              <a:srgbClr val="B3B3B3">
                <a:alpha val="85098"/>
              </a:srgbClr>
            </a:solidFill>
          </p:spPr>
          <p:txBody>
            <a:bodyPr/>
            <a:lstStyle/>
            <a:p/>
          </p:txBody>
        </p:sp>
        <p:sp>
          <p:nvSpPr>
            <p:cNvPr id="72" name="rc72"/>
            <p:cNvSpPr/>
            <p:nvPr/>
          </p:nvSpPr>
          <p:spPr>
            <a:xfrm>
              <a:off x="6627136" y="3644822"/>
              <a:ext cx="239888" cy="0"/>
            </a:xfrm>
            <a:prstGeom prst="rect">
              <a:avLst/>
            </a:prstGeom>
            <a:solidFill>
              <a:srgbClr val="B3B3B3">
                <a:alpha val="85098"/>
              </a:srgbClr>
            </a:solidFill>
          </p:spPr>
          <p:txBody>
            <a:bodyPr/>
            <a:lstStyle/>
            <a:p/>
          </p:txBody>
        </p:sp>
        <p:sp>
          <p:nvSpPr>
            <p:cNvPr id="73" name="rc73"/>
            <p:cNvSpPr/>
            <p:nvPr/>
          </p:nvSpPr>
          <p:spPr>
            <a:xfrm>
              <a:off x="6893679" y="3663910"/>
              <a:ext cx="239888" cy="0"/>
            </a:xfrm>
            <a:prstGeom prst="rect">
              <a:avLst/>
            </a:prstGeom>
            <a:solidFill>
              <a:srgbClr val="B3B3B3">
                <a:alpha val="85098"/>
              </a:srgbClr>
            </a:solidFill>
          </p:spPr>
          <p:txBody>
            <a:bodyPr/>
            <a:lstStyle/>
            <a:p/>
          </p:txBody>
        </p:sp>
        <p:sp>
          <p:nvSpPr>
            <p:cNvPr id="74" name="rc74"/>
            <p:cNvSpPr/>
            <p:nvPr/>
          </p:nvSpPr>
          <p:spPr>
            <a:xfrm>
              <a:off x="7160222" y="3665920"/>
              <a:ext cx="239888" cy="0"/>
            </a:xfrm>
            <a:prstGeom prst="rect">
              <a:avLst/>
            </a:prstGeom>
            <a:solidFill>
              <a:srgbClr val="B3B3B3">
                <a:alpha val="85098"/>
              </a:srgbClr>
            </a:solidFill>
          </p:spPr>
          <p:txBody>
            <a:bodyPr/>
            <a:lstStyle/>
            <a:p/>
          </p:txBody>
        </p:sp>
        <p:sp>
          <p:nvSpPr>
            <p:cNvPr id="75" name="rc75"/>
            <p:cNvSpPr/>
            <p:nvPr/>
          </p:nvSpPr>
          <p:spPr>
            <a:xfrm>
              <a:off x="7426765" y="3666924"/>
              <a:ext cx="239888" cy="0"/>
            </a:xfrm>
            <a:prstGeom prst="rect">
              <a:avLst/>
            </a:prstGeom>
            <a:solidFill>
              <a:srgbClr val="B3B3B3">
                <a:alpha val="85098"/>
              </a:srgbClr>
            </a:solidFill>
          </p:spPr>
          <p:txBody>
            <a:bodyPr/>
            <a:lstStyle/>
            <a:p/>
          </p:txBody>
        </p:sp>
        <p:sp>
          <p:nvSpPr>
            <p:cNvPr id="76" name="rc76"/>
            <p:cNvSpPr/>
            <p:nvPr/>
          </p:nvSpPr>
          <p:spPr>
            <a:xfrm>
              <a:off x="7693308" y="3668934"/>
              <a:ext cx="239888" cy="0"/>
            </a:xfrm>
            <a:prstGeom prst="rect">
              <a:avLst/>
            </a:prstGeom>
            <a:solidFill>
              <a:srgbClr val="B3B3B3">
                <a:alpha val="85098"/>
              </a:srgbClr>
            </a:solidFill>
          </p:spPr>
          <p:txBody>
            <a:bodyPr/>
            <a:lstStyle/>
            <a:p/>
          </p:txBody>
        </p:sp>
        <p:sp>
          <p:nvSpPr>
            <p:cNvPr id="77" name="rc77"/>
            <p:cNvSpPr/>
            <p:nvPr/>
          </p:nvSpPr>
          <p:spPr>
            <a:xfrm>
              <a:off x="7959851" y="3671948"/>
              <a:ext cx="239888" cy="0"/>
            </a:xfrm>
            <a:prstGeom prst="rect">
              <a:avLst/>
            </a:prstGeom>
            <a:solidFill>
              <a:srgbClr val="B3B3B3">
                <a:alpha val="85098"/>
              </a:srgbClr>
            </a:solidFill>
          </p:spPr>
          <p:txBody>
            <a:bodyPr/>
            <a:lstStyle/>
            <a:p/>
          </p:txBody>
        </p:sp>
        <p:sp>
          <p:nvSpPr>
            <p:cNvPr id="78" name="pl78"/>
            <p:cNvSpPr/>
            <p:nvPr/>
          </p:nvSpPr>
          <p:spPr>
            <a:xfrm>
              <a:off x="1416218" y="2075428"/>
              <a:ext cx="6663577" cy="123670"/>
            </a:xfrm>
            <a:custGeom>
              <a:avLst/>
              <a:pathLst>
                <a:path w="6663577" h="123670">
                  <a:moveTo>
                    <a:pt x="0" y="103059"/>
                  </a:moveTo>
                  <a:lnTo>
                    <a:pt x="266543" y="103059"/>
                  </a:lnTo>
                  <a:lnTo>
                    <a:pt x="533086" y="82447"/>
                  </a:lnTo>
                  <a:lnTo>
                    <a:pt x="799629" y="82447"/>
                  </a:lnTo>
                  <a:lnTo>
                    <a:pt x="1066172" y="61835"/>
                  </a:lnTo>
                  <a:lnTo>
                    <a:pt x="1332715" y="41223"/>
                  </a:lnTo>
                  <a:lnTo>
                    <a:pt x="1599258" y="20611"/>
                  </a:lnTo>
                  <a:lnTo>
                    <a:pt x="1865801" y="0"/>
                  </a:lnTo>
                  <a:lnTo>
                    <a:pt x="2132344" y="0"/>
                  </a:lnTo>
                  <a:lnTo>
                    <a:pt x="2398888" y="0"/>
                  </a:lnTo>
                  <a:lnTo>
                    <a:pt x="2665431" y="0"/>
                  </a:lnTo>
                  <a:lnTo>
                    <a:pt x="2931974" y="0"/>
                  </a:lnTo>
                  <a:lnTo>
                    <a:pt x="3198517" y="20611"/>
                  </a:lnTo>
                  <a:lnTo>
                    <a:pt x="3465060" y="123670"/>
                  </a:lnTo>
                  <a:lnTo>
                    <a:pt x="3731603" y="0"/>
                  </a:lnTo>
                  <a:lnTo>
                    <a:pt x="3998146" y="41223"/>
                  </a:lnTo>
                  <a:lnTo>
                    <a:pt x="4264689" y="61835"/>
                  </a:lnTo>
                  <a:lnTo>
                    <a:pt x="4531233" y="41223"/>
                  </a:lnTo>
                  <a:lnTo>
                    <a:pt x="4797776" y="0"/>
                  </a:lnTo>
                  <a:lnTo>
                    <a:pt x="5064319" y="61835"/>
                  </a:lnTo>
                  <a:lnTo>
                    <a:pt x="5330862" y="123670"/>
                  </a:lnTo>
                  <a:lnTo>
                    <a:pt x="5597405" y="123670"/>
                  </a:lnTo>
                  <a:lnTo>
                    <a:pt x="5863948" y="123670"/>
                  </a:lnTo>
                  <a:lnTo>
                    <a:pt x="6130491" y="123670"/>
                  </a:lnTo>
                  <a:lnTo>
                    <a:pt x="6397034" y="123670"/>
                  </a:lnTo>
                  <a:lnTo>
                    <a:pt x="6663577" y="123670"/>
                  </a:lnTo>
                </a:path>
              </a:pathLst>
            </a:custGeom>
            <a:ln w="27101" cap="flat">
              <a:solidFill>
                <a:srgbClr val="0058AB">
                  <a:alpha val="100000"/>
                </a:srgbClr>
              </a:solidFill>
              <a:prstDash val="solid"/>
              <a:round/>
            </a:ln>
          </p:spPr>
          <p:txBody>
            <a:bodyPr/>
            <a:lstStyle/>
            <a:p/>
          </p:txBody>
        </p:sp>
        <p:sp>
          <p:nvSpPr>
            <p:cNvPr id="79" name="pl79"/>
            <p:cNvSpPr/>
            <p:nvPr/>
          </p:nvSpPr>
          <p:spPr>
            <a:xfrm>
              <a:off x="1416218" y="2075428"/>
              <a:ext cx="6663577" cy="185506"/>
            </a:xfrm>
            <a:custGeom>
              <a:avLst/>
              <a:pathLst>
                <a:path w="6663577" h="185506">
                  <a:moveTo>
                    <a:pt x="0" y="185506"/>
                  </a:moveTo>
                  <a:lnTo>
                    <a:pt x="266543" y="185506"/>
                  </a:lnTo>
                  <a:lnTo>
                    <a:pt x="533086" y="164894"/>
                  </a:lnTo>
                  <a:lnTo>
                    <a:pt x="799629" y="144282"/>
                  </a:lnTo>
                  <a:lnTo>
                    <a:pt x="1066172" y="123670"/>
                  </a:lnTo>
                  <a:lnTo>
                    <a:pt x="1332715" y="82447"/>
                  </a:lnTo>
                  <a:lnTo>
                    <a:pt x="1599258" y="61835"/>
                  </a:lnTo>
                  <a:lnTo>
                    <a:pt x="1865801" y="20611"/>
                  </a:lnTo>
                  <a:lnTo>
                    <a:pt x="2132344" y="0"/>
                  </a:lnTo>
                  <a:lnTo>
                    <a:pt x="2398888" y="0"/>
                  </a:lnTo>
                  <a:lnTo>
                    <a:pt x="2665431" y="0"/>
                  </a:lnTo>
                  <a:lnTo>
                    <a:pt x="2931974" y="185506"/>
                  </a:lnTo>
                  <a:lnTo>
                    <a:pt x="3198517" y="103059"/>
                  </a:lnTo>
                  <a:lnTo>
                    <a:pt x="3465060" y="123670"/>
                  </a:lnTo>
                  <a:lnTo>
                    <a:pt x="3731603" y="82447"/>
                  </a:lnTo>
                  <a:lnTo>
                    <a:pt x="3998146" y="123670"/>
                  </a:lnTo>
                  <a:lnTo>
                    <a:pt x="4264689" y="61835"/>
                  </a:lnTo>
                  <a:lnTo>
                    <a:pt x="4531233" y="61835"/>
                  </a:lnTo>
                  <a:lnTo>
                    <a:pt x="4797776" y="20611"/>
                  </a:lnTo>
                  <a:lnTo>
                    <a:pt x="5064319" y="61835"/>
                  </a:lnTo>
                  <a:lnTo>
                    <a:pt x="5330862" y="123670"/>
                  </a:lnTo>
                  <a:lnTo>
                    <a:pt x="5597405" y="123670"/>
                  </a:lnTo>
                  <a:lnTo>
                    <a:pt x="5863948" y="123670"/>
                  </a:lnTo>
                  <a:lnTo>
                    <a:pt x="6130491" y="123670"/>
                  </a:lnTo>
                  <a:lnTo>
                    <a:pt x="6397034" y="123670"/>
                  </a:lnTo>
                  <a:lnTo>
                    <a:pt x="6663577" y="123670"/>
                  </a:lnTo>
                </a:path>
              </a:pathLst>
            </a:custGeom>
            <a:ln w="27101" cap="flat">
              <a:solidFill>
                <a:srgbClr val="F26A21">
                  <a:alpha val="100000"/>
                </a:srgbClr>
              </a:solidFill>
              <a:prstDash val="solid"/>
              <a:round/>
            </a:ln>
          </p:spPr>
          <p:txBody>
            <a:bodyPr/>
            <a:lstStyle/>
            <a:p/>
          </p:txBody>
        </p:sp>
        <p:sp>
          <p:nvSpPr>
            <p:cNvPr id="80" name="tx80"/>
            <p:cNvSpPr/>
            <p:nvPr/>
          </p:nvSpPr>
          <p:spPr>
            <a:xfrm>
              <a:off x="135592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80195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2" name="tx92"/>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5354075"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42024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8" name="tx98"/>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9" name="tx99"/>
            <p:cNvSpPr/>
            <p:nvPr/>
          </p:nvSpPr>
          <p:spPr>
            <a:xfrm>
              <a:off x="748642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1" name="tx101"/>
            <p:cNvSpPr/>
            <p:nvPr/>
          </p:nvSpPr>
          <p:spPr>
            <a:xfrm>
              <a:off x="801950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2" name="tx102"/>
            <p:cNvSpPr/>
            <p:nvPr/>
          </p:nvSpPr>
          <p:spPr>
            <a:xfrm>
              <a:off x="1340869" y="2762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3" name="tx103"/>
            <p:cNvSpPr/>
            <p:nvPr/>
          </p:nvSpPr>
          <p:spPr>
            <a:xfrm>
              <a:off x="2687135" y="345476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3974647" y="38954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5352566" y="33784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6373535" y="37056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6640078" y="352678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6906621" y="354587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173164" y="35478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439707" y="354888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706250" y="35508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7972793" y="355390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3" name="tx113"/>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4" name="tx114"/>
            <p:cNvSpPr/>
            <p:nvPr/>
          </p:nvSpPr>
          <p:spPr>
            <a:xfrm>
              <a:off x="601089" y="356156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5" name="tx115"/>
            <p:cNvSpPr/>
            <p:nvPr/>
          </p:nvSpPr>
          <p:spPr>
            <a:xfrm>
              <a:off x="601089" y="305924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01089" y="25569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7" name="tx117"/>
            <p:cNvSpPr/>
            <p:nvPr/>
          </p:nvSpPr>
          <p:spPr>
            <a:xfrm>
              <a:off x="601089" y="205460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48883" y="2968325"/>
              <a:ext cx="25936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35" name="tx135"/>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6" name="pl136"/>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8" name="tx138"/>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979579"/>
              <a:ext cx="201456" cy="201456"/>
            </a:xfrm>
            <a:prstGeom prst="rect">
              <a:avLst/>
            </a:prstGeom>
            <a:solidFill>
              <a:srgbClr val="B3B3B3">
                <a:alpha val="85098"/>
              </a:srgbClr>
            </a:solidFill>
          </p:spPr>
          <p:txBody>
            <a:bodyPr/>
            <a:lstStyle/>
            <a:p/>
          </p:txBody>
        </p:sp>
        <p:sp>
          <p:nvSpPr>
            <p:cNvPr id="141" name="rc141"/>
            <p:cNvSpPr/>
            <p:nvPr/>
          </p:nvSpPr>
          <p:spPr>
            <a:xfrm>
              <a:off x="5565324" y="4979579"/>
              <a:ext cx="201456" cy="201456"/>
            </a:xfrm>
            <a:prstGeom prst="rect">
              <a:avLst/>
            </a:prstGeom>
            <a:solidFill>
              <a:srgbClr val="1CABE2">
                <a:alpha val="85098"/>
              </a:srgbClr>
            </a:solidFill>
          </p:spPr>
          <p:txBody>
            <a:bodyPr/>
            <a:lstStyle/>
            <a:p/>
          </p:txBody>
        </p:sp>
        <p:sp>
          <p:nvSpPr>
            <p:cNvPr id="142" name="tx142"/>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1402264"/>
              <a:ext cx="633651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DTP,</a:t>
              </a:r>
            </a:p>
          </p:txBody>
        </p:sp>
        <p:sp>
          <p:nvSpPr>
            <p:cNvPr id="145" name="tx145"/>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46" name="pl146"/>
            <p:cNvSpPr/>
            <p:nvPr/>
          </p:nvSpPr>
          <p:spPr>
            <a:xfrm>
              <a:off x="207194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6232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17462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72596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2773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8476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39895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502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5016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26143"/>
              <a:ext cx="4514401" cy="119033"/>
            </a:xfrm>
            <a:prstGeom prst="rect">
              <a:avLst/>
            </a:prstGeom>
            <a:solidFill>
              <a:srgbClr val="1CABE2">
                <a:alpha val="85098"/>
              </a:srgbClr>
            </a:solidFill>
          </p:spPr>
          <p:txBody>
            <a:bodyPr/>
            <a:lstStyle/>
            <a:p/>
          </p:txBody>
        </p:sp>
        <p:sp>
          <p:nvSpPr>
            <p:cNvPr id="160" name="rc160"/>
            <p:cNvSpPr/>
            <p:nvPr/>
          </p:nvSpPr>
          <p:spPr>
            <a:xfrm>
              <a:off x="1296273" y="5577352"/>
              <a:ext cx="6903466" cy="119033"/>
            </a:xfrm>
            <a:prstGeom prst="rect">
              <a:avLst/>
            </a:prstGeom>
            <a:solidFill>
              <a:srgbClr val="1CABE2">
                <a:alpha val="85098"/>
              </a:srgbClr>
            </a:solidFill>
          </p:spPr>
          <p:txBody>
            <a:bodyPr/>
            <a:lstStyle/>
            <a:p/>
          </p:txBody>
        </p:sp>
        <p:sp>
          <p:nvSpPr>
            <p:cNvPr id="161" name="rc161"/>
            <p:cNvSpPr/>
            <p:nvPr/>
          </p:nvSpPr>
          <p:spPr>
            <a:xfrm>
              <a:off x="1296273" y="5428560"/>
              <a:ext cx="6856926" cy="119033"/>
            </a:xfrm>
            <a:prstGeom prst="rect">
              <a:avLst/>
            </a:prstGeom>
            <a:solidFill>
              <a:srgbClr val="1CABE2">
                <a:alpha val="85098"/>
              </a:srgbClr>
            </a:solidFill>
          </p:spPr>
          <p:txBody>
            <a:bodyPr/>
            <a:lstStyle/>
            <a:p/>
          </p:txBody>
        </p:sp>
        <p:sp>
          <p:nvSpPr>
            <p:cNvPr id="162" name="rc162"/>
            <p:cNvSpPr/>
            <p:nvPr/>
          </p:nvSpPr>
          <p:spPr>
            <a:xfrm>
              <a:off x="5810675" y="5726143"/>
              <a:ext cx="0" cy="119033"/>
            </a:xfrm>
            <a:prstGeom prst="rect">
              <a:avLst/>
            </a:prstGeom>
            <a:solidFill>
              <a:srgbClr val="B3B3B3">
                <a:alpha val="85098"/>
              </a:srgbClr>
            </a:solidFill>
          </p:spPr>
          <p:txBody>
            <a:bodyPr/>
            <a:lstStyle/>
            <a:p/>
          </p:txBody>
        </p:sp>
        <p:sp>
          <p:nvSpPr>
            <p:cNvPr id="163" name="rc163"/>
            <p:cNvSpPr/>
            <p:nvPr/>
          </p:nvSpPr>
          <p:spPr>
            <a:xfrm>
              <a:off x="8199740" y="5577352"/>
              <a:ext cx="0" cy="119033"/>
            </a:xfrm>
            <a:prstGeom prst="rect">
              <a:avLst/>
            </a:prstGeom>
            <a:solidFill>
              <a:srgbClr val="B3B3B3">
                <a:alpha val="85098"/>
              </a:srgbClr>
            </a:solidFill>
          </p:spPr>
          <p:txBody>
            <a:bodyPr/>
            <a:lstStyle/>
            <a:p/>
          </p:txBody>
        </p:sp>
        <p:sp>
          <p:nvSpPr>
            <p:cNvPr id="164" name="rc164"/>
            <p:cNvSpPr/>
            <p:nvPr/>
          </p:nvSpPr>
          <p:spPr>
            <a:xfrm>
              <a:off x="8153200" y="5428560"/>
              <a:ext cx="0" cy="119033"/>
            </a:xfrm>
            <a:prstGeom prst="rect">
              <a:avLst/>
            </a:prstGeom>
            <a:solidFill>
              <a:srgbClr val="B3B3B3">
                <a:alpha val="85098"/>
              </a:srgbClr>
            </a:solidFill>
          </p:spPr>
          <p:txBody>
            <a:bodyPr/>
            <a:lstStyle/>
            <a:p/>
          </p:txBody>
        </p:sp>
        <p:sp>
          <p:nvSpPr>
            <p:cNvPr id="165" name="tx165"/>
            <p:cNvSpPr/>
            <p:nvPr/>
          </p:nvSpPr>
          <p:spPr>
            <a:xfrm>
              <a:off x="5940902"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6" name="tx166"/>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7" name="tx167"/>
            <p:cNvSpPr/>
            <p:nvPr/>
          </p:nvSpPr>
          <p:spPr>
            <a:xfrm>
              <a:off x="828342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8" name="tx16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1" name="tx171"/>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2" name="tx172"/>
            <p:cNvSpPr/>
            <p:nvPr/>
          </p:nvSpPr>
          <p:spPr>
            <a:xfrm>
              <a:off x="273107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73" name="tx173"/>
            <p:cNvSpPr/>
            <p:nvPr/>
          </p:nvSpPr>
          <p:spPr>
            <a:xfrm>
              <a:off x="428241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74" name="tx174"/>
            <p:cNvSpPr/>
            <p:nvPr/>
          </p:nvSpPr>
          <p:spPr>
            <a:xfrm>
              <a:off x="5833754"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75" name="tx175"/>
            <p:cNvSpPr/>
            <p:nvPr/>
          </p:nvSpPr>
          <p:spPr>
            <a:xfrm>
              <a:off x="7385095"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76" name="tx176"/>
            <p:cNvSpPr/>
            <p:nvPr/>
          </p:nvSpPr>
          <p:spPr>
            <a:xfrm>
              <a:off x="3761648" y="6098348"/>
              <a:ext cx="197271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a:t>
              </a:r>
            </a:p>
          </p:txBody>
        </p:sp>
        <p:sp>
          <p:nvSpPr>
            <p:cNvPr id="177" name="tx177"/>
            <p:cNvSpPr/>
            <p:nvPr/>
          </p:nvSpPr>
          <p:spPr>
            <a:xfrm>
              <a:off x="4600353" y="627744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78" name="tx178"/>
            <p:cNvSpPr/>
            <p:nvPr/>
          </p:nvSpPr>
          <p:spPr>
            <a:xfrm>
              <a:off x="4159589" y="6399129"/>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sp>
          <p:nvSpPr>
            <p:cNvPr id="179" name="tx179"/>
            <p:cNvSpPr/>
            <p:nvPr/>
          </p:nvSpPr>
          <p:spPr>
            <a:xfrm>
              <a:off x="5072332" y="6519612"/>
              <a:ext cx="3472581"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As crianças com zero doses são aquelas que não receberam a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O principal objetivo da Agenda de Imunização 2030 é tornar a vacinação disponível para todos, em todos os lugares, até 2030. 
Este gráfico mostra as tendências de cobertura da primeira (DTP1) e terceira (DTP3) doses da vacina contra difteria, tétano e tosse convulsa, o número de crianças sem nenhuma dose e a evasão da DTP em Cabo Verde.
Em 2025, a cobertura da vacina DTP1 em Cabo Verde manteve-se constante nos 93%. Houve menos de 500 crianças que não receberam nenhuma dose da vacina DTP (crianças com zero doses).
A cobertura da DTP3 manteve-se constante nos 93% em 2025, deixando menos de 500 crianças vulneráveis a doenças evitáveis por vacinação.</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foi de 93% e a da DTP3 foi de 93%, o que deixou &lt;500 crianças não vacinadas ou com vacinação incompleta, incluindo &lt;500 sem nenhuma dose e &lt;100 com proteção apenas parcial.</a:t>
            </a:r>
          </a:p>
        </p:txBody>
      </p:sp>
      <p:grpSp xmlns:pic="http://schemas.openxmlformats.org/drawingml/2006/picture">
        <p:nvGrpSpPr>
          <p:cNvPr id="182" name=""/>
          <p:cNvGrpSpPr/>
          <p:nvPr/>
        </p:nvGrpSpPr>
        <p:grpSpPr>
          <a:xfrm>
            <a:off x="292608" y="1005840"/>
            <a:ext cx="8595360" cy="28575"/>
            <a:chOff x="292608" y="1005840"/>
            <a:chExt cx="8595360" cy="28575"/>
          </a:xfrm>
        </p:grpSpPr>
        <p:sp>
          <p:nvSpPr>
            <p:cNvPr id="18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109356"/>
                  </a:moveTo>
                  <a:lnTo>
                    <a:pt x="135891" y="109356"/>
                  </a:lnTo>
                  <a:lnTo>
                    <a:pt x="271783" y="87485"/>
                  </a:lnTo>
                  <a:lnTo>
                    <a:pt x="407675" y="87485"/>
                  </a:lnTo>
                  <a:lnTo>
                    <a:pt x="543566" y="65614"/>
                  </a:lnTo>
                  <a:lnTo>
                    <a:pt x="679458" y="43742"/>
                  </a:lnTo>
                  <a:lnTo>
                    <a:pt x="815350" y="21871"/>
                  </a:lnTo>
                  <a:lnTo>
                    <a:pt x="951242" y="0"/>
                  </a:lnTo>
                  <a:lnTo>
                    <a:pt x="1087133" y="0"/>
                  </a:lnTo>
                  <a:lnTo>
                    <a:pt x="1223025" y="0"/>
                  </a:lnTo>
                  <a:lnTo>
                    <a:pt x="1358917" y="0"/>
                  </a:lnTo>
                  <a:lnTo>
                    <a:pt x="1494809" y="0"/>
                  </a:lnTo>
                  <a:lnTo>
                    <a:pt x="1630700" y="21871"/>
                  </a:lnTo>
                  <a:lnTo>
                    <a:pt x="1766592" y="131228"/>
                  </a:lnTo>
                  <a:lnTo>
                    <a:pt x="1902484" y="0"/>
                  </a:lnTo>
                  <a:lnTo>
                    <a:pt x="2038375" y="43742"/>
                  </a:lnTo>
                  <a:lnTo>
                    <a:pt x="2174267" y="65614"/>
                  </a:lnTo>
                  <a:lnTo>
                    <a:pt x="2310159" y="43742"/>
                  </a:lnTo>
                  <a:lnTo>
                    <a:pt x="2446051" y="0"/>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549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29114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868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6" name="pl66"/>
            <p:cNvSpPr/>
            <p:nvPr/>
          </p:nvSpPr>
          <p:spPr>
            <a:xfrm>
              <a:off x="5267799" y="32304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5924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54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77" name="pl77"/>
            <p:cNvSpPr/>
            <p:nvPr/>
          </p:nvSpPr>
          <p:spPr>
            <a:xfrm>
              <a:off x="5437664" y="2592491"/>
              <a:ext cx="3397293" cy="574122"/>
            </a:xfrm>
            <a:custGeom>
              <a:avLst/>
              <a:pathLst>
                <a:path w="3397293" h="574122">
                  <a:moveTo>
                    <a:pt x="0" y="574122"/>
                  </a:moveTo>
                  <a:lnTo>
                    <a:pt x="135891" y="510331"/>
                  </a:lnTo>
                  <a:lnTo>
                    <a:pt x="271783" y="510331"/>
                  </a:lnTo>
                  <a:lnTo>
                    <a:pt x="407675" y="446540"/>
                  </a:lnTo>
                  <a:lnTo>
                    <a:pt x="543566" y="382748"/>
                  </a:lnTo>
                  <a:lnTo>
                    <a:pt x="679458" y="318957"/>
                  </a:lnTo>
                  <a:lnTo>
                    <a:pt x="815350" y="255165"/>
                  </a:lnTo>
                  <a:lnTo>
                    <a:pt x="951242" y="255165"/>
                  </a:lnTo>
                  <a:lnTo>
                    <a:pt x="1087133" y="191374"/>
                  </a:lnTo>
                  <a:lnTo>
                    <a:pt x="1223025" y="127582"/>
                  </a:lnTo>
                  <a:lnTo>
                    <a:pt x="1358917" y="127582"/>
                  </a:lnTo>
                  <a:lnTo>
                    <a:pt x="1494809" y="63791"/>
                  </a:lnTo>
                  <a:lnTo>
                    <a:pt x="1630700" y="127582"/>
                  </a:lnTo>
                  <a:lnTo>
                    <a:pt x="1766592" y="127582"/>
                  </a:lnTo>
                  <a:lnTo>
                    <a:pt x="1902484" y="127582"/>
                  </a:lnTo>
                  <a:lnTo>
                    <a:pt x="2038375" y="127582"/>
                  </a:lnTo>
                  <a:lnTo>
                    <a:pt x="2174267" y="63791"/>
                  </a:lnTo>
                  <a:lnTo>
                    <a:pt x="2310159" y="63791"/>
                  </a:lnTo>
                  <a:lnTo>
                    <a:pt x="2446051" y="63791"/>
                  </a:lnTo>
                  <a:lnTo>
                    <a:pt x="2581942" y="0"/>
                  </a:lnTo>
                  <a:lnTo>
                    <a:pt x="2717834" y="191374"/>
                  </a:lnTo>
                  <a:lnTo>
                    <a:pt x="2853726" y="318957"/>
                  </a:lnTo>
                  <a:lnTo>
                    <a:pt x="2989618" y="127582"/>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530994"/>
                  </a:lnTo>
                  <a:lnTo>
                    <a:pt x="271783" y="1467203"/>
                  </a:lnTo>
                  <a:lnTo>
                    <a:pt x="407675" y="1339620"/>
                  </a:lnTo>
                  <a:lnTo>
                    <a:pt x="543566" y="1148245"/>
                  </a:lnTo>
                  <a:lnTo>
                    <a:pt x="679458" y="956871"/>
                  </a:lnTo>
                  <a:lnTo>
                    <a:pt x="815350" y="829288"/>
                  </a:lnTo>
                  <a:lnTo>
                    <a:pt x="951242" y="701705"/>
                  </a:lnTo>
                  <a:lnTo>
                    <a:pt x="1087133" y="382748"/>
                  </a:lnTo>
                  <a:lnTo>
                    <a:pt x="1223025" y="127582"/>
                  </a:lnTo>
                  <a:lnTo>
                    <a:pt x="1358917" y="510331"/>
                  </a:lnTo>
                  <a:lnTo>
                    <a:pt x="1494809" y="574122"/>
                  </a:lnTo>
                  <a:lnTo>
                    <a:pt x="1630700" y="637914"/>
                  </a:lnTo>
                  <a:lnTo>
                    <a:pt x="1766592" y="765497"/>
                  </a:lnTo>
                  <a:lnTo>
                    <a:pt x="1902484" y="701705"/>
                  </a:lnTo>
                  <a:lnTo>
                    <a:pt x="2038375" y="637914"/>
                  </a:lnTo>
                  <a:lnTo>
                    <a:pt x="2174267" y="318957"/>
                  </a:lnTo>
                  <a:lnTo>
                    <a:pt x="2310159" y="255165"/>
                  </a:lnTo>
                  <a:lnTo>
                    <a:pt x="2446051" y="127582"/>
                  </a:lnTo>
                  <a:lnTo>
                    <a:pt x="2581942" y="63791"/>
                  </a:lnTo>
                  <a:lnTo>
                    <a:pt x="2717834" y="127582"/>
                  </a:lnTo>
                  <a:lnTo>
                    <a:pt x="2853726" y="446540"/>
                  </a:lnTo>
                  <a:lnTo>
                    <a:pt x="2989618" y="255165"/>
                  </a:lnTo>
                  <a:lnTo>
                    <a:pt x="3125509" y="63791"/>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5924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43362" cap="flat">
              <a:solidFill>
                <a:srgbClr val="000000">
                  <a:alpha val="100000"/>
                </a:srgbClr>
              </a:solidFill>
              <a:prstDash val="solid"/>
              <a:round/>
            </a:ln>
          </p:spPr>
          <p:txBody>
            <a:bodyPr/>
            <a:lstStyle/>
            <a:p/>
          </p:txBody>
        </p:sp>
        <p:sp>
          <p:nvSpPr>
            <p:cNvPr id="81" name="pl81"/>
            <p:cNvSpPr/>
            <p:nvPr/>
          </p:nvSpPr>
          <p:spPr>
            <a:xfrm>
              <a:off x="5437664" y="2299051"/>
              <a:ext cx="0" cy="421023"/>
            </a:xfrm>
            <a:custGeom>
              <a:avLst/>
              <a:pathLst>
                <a:path w="0" h="421023">
                  <a:moveTo>
                    <a:pt x="0" y="42102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299051"/>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299051"/>
              <a:ext cx="0" cy="102066"/>
            </a:xfrm>
            <a:custGeom>
              <a:avLst/>
              <a:pathLst>
                <a:path w="0" h="102066">
                  <a:moveTo>
                    <a:pt x="0" y="1020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299051"/>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299051"/>
              <a:ext cx="0" cy="293440"/>
            </a:xfrm>
            <a:custGeom>
              <a:avLst/>
              <a:pathLst>
                <a:path w="0" h="293440">
                  <a:moveTo>
                    <a:pt x="0" y="2934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299051"/>
              <a:ext cx="0" cy="484814"/>
            </a:xfrm>
            <a:custGeom>
              <a:avLst/>
              <a:pathLst>
                <a:path w="0" h="484814">
                  <a:moveTo>
                    <a:pt x="0" y="48481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401117"/>
              <a:ext cx="3397293" cy="382748"/>
            </a:xfrm>
            <a:custGeom>
              <a:avLst/>
              <a:pathLst>
                <a:path w="3397293" h="382748">
                  <a:moveTo>
                    <a:pt x="0" y="318957"/>
                  </a:moveTo>
                  <a:lnTo>
                    <a:pt x="135891" y="318957"/>
                  </a:lnTo>
                  <a:lnTo>
                    <a:pt x="271783" y="255165"/>
                  </a:lnTo>
                  <a:lnTo>
                    <a:pt x="407675" y="255165"/>
                  </a:lnTo>
                  <a:lnTo>
                    <a:pt x="543566" y="191374"/>
                  </a:lnTo>
                  <a:lnTo>
                    <a:pt x="679458" y="127582"/>
                  </a:lnTo>
                  <a:lnTo>
                    <a:pt x="815350" y="63791"/>
                  </a:lnTo>
                  <a:lnTo>
                    <a:pt x="951242" y="0"/>
                  </a:lnTo>
                  <a:lnTo>
                    <a:pt x="1087133" y="0"/>
                  </a:lnTo>
                  <a:lnTo>
                    <a:pt x="1223025" y="0"/>
                  </a:lnTo>
                  <a:lnTo>
                    <a:pt x="1358917" y="0"/>
                  </a:lnTo>
                  <a:lnTo>
                    <a:pt x="1494809" y="0"/>
                  </a:lnTo>
                  <a:lnTo>
                    <a:pt x="1630700" y="63791"/>
                  </a:lnTo>
                  <a:lnTo>
                    <a:pt x="1766592" y="382748"/>
                  </a:lnTo>
                  <a:lnTo>
                    <a:pt x="1902484" y="0"/>
                  </a:lnTo>
                  <a:lnTo>
                    <a:pt x="2038375" y="127582"/>
                  </a:lnTo>
                  <a:lnTo>
                    <a:pt x="2174267" y="191374"/>
                  </a:lnTo>
                  <a:lnTo>
                    <a:pt x="2310159" y="127582"/>
                  </a:lnTo>
                  <a:lnTo>
                    <a:pt x="2446051" y="0"/>
                  </a:lnTo>
                  <a:lnTo>
                    <a:pt x="2581942" y="191374"/>
                  </a:lnTo>
                  <a:lnTo>
                    <a:pt x="2717834" y="382748"/>
                  </a:lnTo>
                  <a:lnTo>
                    <a:pt x="2853726" y="382748"/>
                  </a:lnTo>
                  <a:lnTo>
                    <a:pt x="2989618" y="382748"/>
                  </a:lnTo>
                  <a:lnTo>
                    <a:pt x="3125509" y="382748"/>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89" name="tx89"/>
            <p:cNvSpPr/>
            <p:nvPr/>
          </p:nvSpPr>
          <p:spPr>
            <a:xfrm>
              <a:off x="5389469"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86977"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66436" y="223304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45895"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786762" y="223304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26171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8162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003259" y="31782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5403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02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0" name="pl110"/>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5" name="tx115"/>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7" name="tx117"/>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8" name="pl118"/>
            <p:cNvSpPr/>
            <p:nvPr/>
          </p:nvSpPr>
          <p:spPr>
            <a:xfrm>
              <a:off x="2139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7851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30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0757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21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962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607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253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98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4787809"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7272206"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2939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a:off x="437468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01998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1" name="tx141"/>
            <p:cNvSpPr/>
            <p:nvPr/>
          </p:nvSpPr>
          <p:spPr>
            <a:xfrm>
              <a:off x="76652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2" name="tx142"/>
            <p:cNvSpPr/>
            <p:nvPr/>
          </p:nvSpPr>
          <p:spPr>
            <a:xfrm>
              <a:off x="951100" y="5330440"/>
              <a:ext cx="3422674"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sem dose, 2019, 2024 e 2025</a:t>
              </a:r>
            </a:p>
          </p:txBody>
        </p:sp>
        <p:sp>
          <p:nvSpPr>
            <p:cNvPr id="143" name="tx14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4" name="tx144"/>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DTP1 em Cabo Verde (93 %) era 3 pontos percentuais superior à média global (90 %) e 12 pontos percentuais superior à média de todos os países da iniciativa « WCAR » (81 %).
A cobertura nacional da DTP1 foi 3 pontos percentuais inferior à de 2019 (96 %).
O número de crianças sem nenhuma dose manteve-se aproximadamente igual (&lt;500) ao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DTP1 em Cabo Verde situou-se nos 93% — um valor 3 pontos percentuais inferior ao de 2019 e superior às médias globais e regionais.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DTP1 nos países da WCAR, da cobertura mais baixa à mais alta, e a classificação dos 10 países com o maior número de crianças sem nenhuma dose, com base em números absolutos.
Em 2025, Cabo Verde ocupou o 17.º lugar entre 24 países no que diz respeito à cobertura mais baixa da DTP1 (com base em classificações empatadas).
Cabo Verde não figurava entre os 10 países com o maior número de crianças sem nenhuma dose.
Nota: Os países com grandes coortes podem ter um número elevado de crianças sem nenhuma dose,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Cabo Verde figurava entre os países com maior cobertura e não se encontrava entre os 10 países com o maior número de crianças sem nenhuma dose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F26A21">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6" name="pl36"/>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3" name="pl43"/>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4" name="pl44"/>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205130" y="1257470"/>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860788" y="1896212"/>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(141,000)</a:t>
              </a:r>
            </a:p>
          </p:txBody>
        </p:sp>
        <p:sp>
          <p:nvSpPr>
            <p:cNvPr id="178" name="tx178"/>
            <p:cNvSpPr/>
            <p:nvPr/>
          </p:nvSpPr>
          <p:spPr>
            <a:xfrm>
              <a:off x="1451035" y="2109125"/>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(136,000)</a:t>
              </a:r>
            </a:p>
          </p:txBody>
        </p:sp>
        <p:sp>
          <p:nvSpPr>
            <p:cNvPr id="179" name="tx179"/>
            <p:cNvSpPr/>
            <p:nvPr/>
          </p:nvSpPr>
          <p:spPr>
            <a:xfrm>
              <a:off x="305248" y="2322039"/>
              <a:ext cx="20598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(116,000)</a:t>
              </a:r>
            </a:p>
          </p:txBody>
        </p:sp>
        <p:sp>
          <p:nvSpPr>
            <p:cNvPr id="180" name="tx180"/>
            <p:cNvSpPr/>
            <p:nvPr/>
          </p:nvSpPr>
          <p:spPr>
            <a:xfrm>
              <a:off x="1500376"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(89,000)</a:t>
              </a:r>
            </a:p>
          </p:txBody>
        </p:sp>
        <p:sp>
          <p:nvSpPr>
            <p:cNvPr id="181" name="tx181"/>
            <p:cNvSpPr/>
            <p:nvPr/>
          </p:nvSpPr>
          <p:spPr>
            <a:xfrm>
              <a:off x="1549594"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(16,000)</a:t>
              </a:r>
            </a:p>
          </p:txBody>
        </p:sp>
        <p:sp>
          <p:nvSpPr>
            <p:cNvPr id="189" name="tx189"/>
            <p:cNvSpPr/>
            <p:nvPr/>
          </p:nvSpPr>
          <p:spPr>
            <a:xfrm>
              <a:off x="1233104" y="4451177"/>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(14,000)</a:t>
              </a:r>
            </a:p>
          </p:txBody>
        </p:sp>
        <p:sp>
          <p:nvSpPr>
            <p:cNvPr id="191" name="tx191"/>
            <p:cNvSpPr/>
            <p:nvPr/>
          </p:nvSpPr>
          <p:spPr>
            <a:xfrm>
              <a:off x="916738" y="4877005"/>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(12,000)</a:t>
              </a:r>
            </a:p>
          </p:txBody>
        </p:sp>
        <p:sp>
          <p:nvSpPr>
            <p:cNvPr id="192" name="tx192"/>
            <p:cNvSpPr/>
            <p:nvPr/>
          </p:nvSpPr>
          <p:spPr>
            <a:xfrm>
              <a:off x="1619809" y="5089918"/>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193" name="tx193"/>
            <p:cNvSpPr/>
            <p:nvPr/>
          </p:nvSpPr>
          <p:spPr>
            <a:xfrm>
              <a:off x="1169991"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72789" y="5728660"/>
              <a:ext cx="1592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57470"/>
              <a:ext cx="150426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do Marfim (156,000)</a:t>
              </a:r>
            </a:p>
          </p:txBody>
        </p:sp>
        <p:sp>
          <p:nvSpPr>
            <p:cNvPr id="199" name="tx199"/>
            <p:cNvSpPr/>
            <p:nvPr/>
          </p:nvSpPr>
          <p:spPr>
            <a:xfrm>
              <a:off x="7287203" y="1470384"/>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Camarões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140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(103,000)</a:t>
              </a:r>
            </a:p>
          </p:txBody>
        </p:sp>
        <p:sp>
          <p:nvSpPr>
            <p:cNvPr id="202" name="tx202"/>
            <p:cNvSpPr/>
            <p:nvPr/>
          </p:nvSpPr>
          <p:spPr>
            <a:xfrm>
              <a:off x="7287203" y="2109125"/>
              <a:ext cx="19894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Centro-Africana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Benim (84,000)</a:t>
              </a:r>
            </a:p>
          </p:txBody>
        </p:sp>
        <p:sp>
          <p:nvSpPr>
            <p:cNvPr id="205" name="tx205"/>
            <p:cNvSpPr/>
            <p:nvPr/>
          </p:nvSpPr>
          <p:spPr>
            <a:xfrm>
              <a:off x="7287203" y="2747867"/>
              <a:ext cx="8154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Níger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Gabão (24,000)</a:t>
              </a:r>
            </a:p>
          </p:txBody>
        </p:sp>
        <p:sp>
          <p:nvSpPr>
            <p:cNvPr id="209" name="tx209"/>
            <p:cNvSpPr/>
            <p:nvPr/>
          </p:nvSpPr>
          <p:spPr>
            <a:xfrm>
              <a:off x="7287203" y="3599522"/>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Serra Leoa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Gâmbia (13,000)</a:t>
              </a:r>
            </a:p>
          </p:txBody>
        </p:sp>
        <p:sp>
          <p:nvSpPr>
            <p:cNvPr id="214" name="tx214"/>
            <p:cNvSpPr/>
            <p:nvPr/>
          </p:nvSpPr>
          <p:spPr>
            <a:xfrm>
              <a:off x="7287203" y="4664091"/>
              <a:ext cx="1377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 Equatorial (9,000)</a:t>
              </a:r>
            </a:p>
          </p:txBody>
        </p:sp>
        <p:sp>
          <p:nvSpPr>
            <p:cNvPr id="215" name="tx215"/>
            <p:cNvSpPr/>
            <p:nvPr/>
          </p:nvSpPr>
          <p:spPr>
            <a:xfrm>
              <a:off x="7287203" y="4877005"/>
              <a:ext cx="7452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Mauritânia (9,000)</a:t>
              </a:r>
            </a:p>
          </p:txBody>
        </p:sp>
        <p:sp>
          <p:nvSpPr>
            <p:cNvPr id="217" name="tx217"/>
            <p:cNvSpPr/>
            <p:nvPr/>
          </p:nvSpPr>
          <p:spPr>
            <a:xfrm>
              <a:off x="7287203" y="5302832"/>
              <a:ext cx="11950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Guiné-Bissau (6,000)</a:t>
              </a:r>
            </a:p>
          </p:txBody>
        </p:sp>
        <p:sp>
          <p:nvSpPr>
            <p:cNvPr id="218" name="tx218"/>
            <p:cNvSpPr/>
            <p:nvPr/>
          </p:nvSpPr>
          <p:spPr>
            <a:xfrm>
              <a:off x="7287203" y="5515746"/>
              <a:ext cx="16977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São Tomé e Príncipe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9987"/>
              <a:ext cx="633626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classificados por número de crianças sem nenhuma dose, WCAR, 2021-2025</a:t>
              </a:r>
            </a:p>
          </p:txBody>
        </p:sp>
        <p:sp>
          <p:nvSpPr>
            <p:cNvPr id="250" name="tx25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51" name="tx251"/>
            <p:cNvSpPr/>
            <p:nvPr/>
          </p:nvSpPr>
          <p:spPr>
            <a:xfrm>
              <a:off x="4408758" y="6569822"/>
              <a:ext cx="46656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 número entre parênteses é o número de crianças que não receberam nenhuma dose.</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a classificação dos países ema região com base no número absoluto de crianças sem nenhuma dose, sendo que a classificação 1 representa o país com o maior número de crianças sem nenhuma dose.
Em 2021, Cabo Verde ocupou o 23.º lugar entre 24 países com menos de 500 crianças sem nenhuma dose.
Em 2025, Cabo Verde ocupou o 24.º lugar entre 24 países com menos de 500 crianças sem nenhuma dose.
Nota: Os números absolutos de crianças sem nenhuma dose baseiam-se numa combinação do desempenho do programa e da dimensão da população-alvo de bebés sobreviventes. Os países podem subir para uma classificação mais elevada, apesar de um declínio no número de crianças sem nenhuma dose, uma vez que a classificação também depende do desempenho de outros países da região.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8752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9179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960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0033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00460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8965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9392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981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0246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365010"/>
              <a:ext cx="204851" cy="1320376"/>
            </a:xfrm>
            <a:prstGeom prst="rect">
              <a:avLst/>
            </a:prstGeom>
            <a:solidFill>
              <a:srgbClr val="80BD41">
                <a:alpha val="100000"/>
              </a:srgbClr>
            </a:solidFill>
          </p:spPr>
          <p:txBody>
            <a:bodyPr/>
            <a:lstStyle/>
            <a:p/>
          </p:txBody>
        </p:sp>
        <p:sp>
          <p:nvSpPr>
            <p:cNvPr id="29" name="rc29"/>
            <p:cNvSpPr/>
            <p:nvPr/>
          </p:nvSpPr>
          <p:spPr>
            <a:xfrm>
              <a:off x="1271992" y="3218341"/>
              <a:ext cx="204851" cy="88048"/>
            </a:xfrm>
            <a:prstGeom prst="rect">
              <a:avLst/>
            </a:prstGeom>
            <a:solidFill>
              <a:srgbClr val="0058AB">
                <a:alpha val="100000"/>
              </a:srgbClr>
            </a:solidFill>
          </p:spPr>
          <p:txBody>
            <a:bodyPr/>
            <a:lstStyle/>
            <a:p/>
          </p:txBody>
        </p:sp>
        <p:sp>
          <p:nvSpPr>
            <p:cNvPr id="30" name="rc30"/>
            <p:cNvSpPr/>
            <p:nvPr/>
          </p:nvSpPr>
          <p:spPr>
            <a:xfrm>
              <a:off x="1271992" y="3306390"/>
              <a:ext cx="204851" cy="58619"/>
            </a:xfrm>
            <a:prstGeom prst="rect">
              <a:avLst/>
            </a:prstGeom>
            <a:solidFill>
              <a:srgbClr val="1CABE2">
                <a:alpha val="100000"/>
              </a:srgbClr>
            </a:solidFill>
          </p:spPr>
          <p:txBody>
            <a:bodyPr/>
            <a:lstStyle/>
            <a:p/>
          </p:txBody>
        </p:sp>
        <p:sp>
          <p:nvSpPr>
            <p:cNvPr id="31" name="rc31"/>
            <p:cNvSpPr/>
            <p:nvPr/>
          </p:nvSpPr>
          <p:spPr>
            <a:xfrm>
              <a:off x="1499604" y="3395631"/>
              <a:ext cx="204851" cy="1289755"/>
            </a:xfrm>
            <a:prstGeom prst="rect">
              <a:avLst/>
            </a:prstGeom>
            <a:solidFill>
              <a:srgbClr val="80BD41">
                <a:alpha val="100000"/>
              </a:srgbClr>
            </a:solidFill>
          </p:spPr>
          <p:txBody>
            <a:bodyPr/>
            <a:lstStyle/>
            <a:p/>
          </p:txBody>
        </p:sp>
        <p:sp>
          <p:nvSpPr>
            <p:cNvPr id="32" name="rc32"/>
            <p:cNvSpPr/>
            <p:nvPr/>
          </p:nvSpPr>
          <p:spPr>
            <a:xfrm>
              <a:off x="1499604" y="3252298"/>
              <a:ext cx="204851" cy="86023"/>
            </a:xfrm>
            <a:prstGeom prst="rect">
              <a:avLst/>
            </a:prstGeom>
            <a:solidFill>
              <a:srgbClr val="0058AB">
                <a:alpha val="100000"/>
              </a:srgbClr>
            </a:solidFill>
          </p:spPr>
          <p:txBody>
            <a:bodyPr/>
            <a:lstStyle/>
            <a:p/>
          </p:txBody>
        </p:sp>
        <p:sp>
          <p:nvSpPr>
            <p:cNvPr id="33" name="rc33"/>
            <p:cNvSpPr/>
            <p:nvPr/>
          </p:nvSpPr>
          <p:spPr>
            <a:xfrm>
              <a:off x="1499604" y="3338322"/>
              <a:ext cx="204851" cy="57309"/>
            </a:xfrm>
            <a:prstGeom prst="rect">
              <a:avLst/>
            </a:prstGeom>
            <a:solidFill>
              <a:srgbClr val="1CABE2">
                <a:alpha val="100000"/>
              </a:srgbClr>
            </a:solidFill>
          </p:spPr>
          <p:txBody>
            <a:bodyPr/>
            <a:lstStyle/>
            <a:p/>
          </p:txBody>
        </p:sp>
        <p:sp>
          <p:nvSpPr>
            <p:cNvPr id="34" name="rc34"/>
            <p:cNvSpPr/>
            <p:nvPr/>
          </p:nvSpPr>
          <p:spPr>
            <a:xfrm>
              <a:off x="1727217" y="3412907"/>
              <a:ext cx="204851" cy="1272479"/>
            </a:xfrm>
            <a:prstGeom prst="rect">
              <a:avLst/>
            </a:prstGeom>
            <a:solidFill>
              <a:srgbClr val="80BD41">
                <a:alpha val="100000"/>
              </a:srgbClr>
            </a:solidFill>
          </p:spPr>
          <p:txBody>
            <a:bodyPr/>
            <a:lstStyle/>
            <a:p/>
          </p:txBody>
        </p:sp>
        <p:sp>
          <p:nvSpPr>
            <p:cNvPr id="35" name="rc35"/>
            <p:cNvSpPr/>
            <p:nvPr/>
          </p:nvSpPr>
          <p:spPr>
            <a:xfrm>
              <a:off x="1727217" y="3287089"/>
              <a:ext cx="204851" cy="69938"/>
            </a:xfrm>
            <a:prstGeom prst="rect">
              <a:avLst/>
            </a:prstGeom>
            <a:solidFill>
              <a:srgbClr val="0058AB">
                <a:alpha val="100000"/>
              </a:srgbClr>
            </a:solidFill>
          </p:spPr>
          <p:txBody>
            <a:bodyPr/>
            <a:lstStyle/>
            <a:p/>
          </p:txBody>
        </p:sp>
        <p:sp>
          <p:nvSpPr>
            <p:cNvPr id="36" name="rc36"/>
            <p:cNvSpPr/>
            <p:nvPr/>
          </p:nvSpPr>
          <p:spPr>
            <a:xfrm>
              <a:off x="1727217" y="3357027"/>
              <a:ext cx="204851" cy="55879"/>
            </a:xfrm>
            <a:prstGeom prst="rect">
              <a:avLst/>
            </a:prstGeom>
            <a:solidFill>
              <a:srgbClr val="1CABE2">
                <a:alpha val="100000"/>
              </a:srgbClr>
            </a:solidFill>
          </p:spPr>
          <p:txBody>
            <a:bodyPr/>
            <a:lstStyle/>
            <a:p/>
          </p:txBody>
        </p:sp>
        <p:sp>
          <p:nvSpPr>
            <p:cNvPr id="37" name="rc37"/>
            <p:cNvSpPr/>
            <p:nvPr/>
          </p:nvSpPr>
          <p:spPr>
            <a:xfrm>
              <a:off x="1954829" y="3428753"/>
              <a:ext cx="204851" cy="1256633"/>
            </a:xfrm>
            <a:prstGeom prst="rect">
              <a:avLst/>
            </a:prstGeom>
            <a:solidFill>
              <a:srgbClr val="80BD41">
                <a:alpha val="100000"/>
              </a:srgbClr>
            </a:solidFill>
          </p:spPr>
          <p:txBody>
            <a:bodyPr/>
            <a:lstStyle/>
            <a:p/>
          </p:txBody>
        </p:sp>
        <p:sp>
          <p:nvSpPr>
            <p:cNvPr id="38" name="rc38"/>
            <p:cNvSpPr/>
            <p:nvPr/>
          </p:nvSpPr>
          <p:spPr>
            <a:xfrm>
              <a:off x="1954829" y="3319496"/>
              <a:ext cx="204851" cy="68270"/>
            </a:xfrm>
            <a:prstGeom prst="rect">
              <a:avLst/>
            </a:prstGeom>
            <a:solidFill>
              <a:srgbClr val="0058AB">
                <a:alpha val="100000"/>
              </a:srgbClr>
            </a:solidFill>
          </p:spPr>
          <p:txBody>
            <a:bodyPr/>
            <a:lstStyle/>
            <a:p/>
          </p:txBody>
        </p:sp>
        <p:sp>
          <p:nvSpPr>
            <p:cNvPr id="39" name="rc39"/>
            <p:cNvSpPr/>
            <p:nvPr/>
          </p:nvSpPr>
          <p:spPr>
            <a:xfrm>
              <a:off x="1954829" y="3387767"/>
              <a:ext cx="204851" cy="40986"/>
            </a:xfrm>
            <a:prstGeom prst="rect">
              <a:avLst/>
            </a:prstGeom>
            <a:solidFill>
              <a:srgbClr val="1CABE2">
                <a:alpha val="100000"/>
              </a:srgbClr>
            </a:solidFill>
          </p:spPr>
          <p:txBody>
            <a:bodyPr/>
            <a:lstStyle/>
            <a:p/>
          </p:txBody>
        </p:sp>
        <p:sp>
          <p:nvSpPr>
            <p:cNvPr id="40" name="rc40"/>
            <p:cNvSpPr/>
            <p:nvPr/>
          </p:nvSpPr>
          <p:spPr>
            <a:xfrm>
              <a:off x="2182442" y="3439834"/>
              <a:ext cx="204851" cy="1245552"/>
            </a:xfrm>
            <a:prstGeom prst="rect">
              <a:avLst/>
            </a:prstGeom>
            <a:solidFill>
              <a:srgbClr val="80BD41">
                <a:alpha val="100000"/>
              </a:srgbClr>
            </a:solidFill>
          </p:spPr>
          <p:txBody>
            <a:bodyPr/>
            <a:lstStyle/>
            <a:p/>
          </p:txBody>
        </p:sp>
        <p:sp>
          <p:nvSpPr>
            <p:cNvPr id="41" name="rc41"/>
            <p:cNvSpPr/>
            <p:nvPr/>
          </p:nvSpPr>
          <p:spPr>
            <a:xfrm>
              <a:off x="2182442" y="3346066"/>
              <a:ext cx="204851" cy="53615"/>
            </a:xfrm>
            <a:prstGeom prst="rect">
              <a:avLst/>
            </a:prstGeom>
            <a:solidFill>
              <a:srgbClr val="0058AB">
                <a:alpha val="100000"/>
              </a:srgbClr>
            </a:solidFill>
          </p:spPr>
          <p:txBody>
            <a:bodyPr/>
            <a:lstStyle/>
            <a:p/>
          </p:txBody>
        </p:sp>
        <p:sp>
          <p:nvSpPr>
            <p:cNvPr id="42" name="rc42"/>
            <p:cNvSpPr/>
            <p:nvPr/>
          </p:nvSpPr>
          <p:spPr>
            <a:xfrm>
              <a:off x="2182442" y="3399682"/>
              <a:ext cx="204851" cy="40152"/>
            </a:xfrm>
            <a:prstGeom prst="rect">
              <a:avLst/>
            </a:prstGeom>
            <a:solidFill>
              <a:srgbClr val="1CABE2">
                <a:alpha val="100000"/>
              </a:srgbClr>
            </a:solidFill>
          </p:spPr>
          <p:txBody>
            <a:bodyPr/>
            <a:lstStyle/>
            <a:p/>
          </p:txBody>
        </p:sp>
        <p:sp>
          <p:nvSpPr>
            <p:cNvPr id="43" name="rc43"/>
            <p:cNvSpPr/>
            <p:nvPr/>
          </p:nvSpPr>
          <p:spPr>
            <a:xfrm>
              <a:off x="2410055" y="3459016"/>
              <a:ext cx="204851" cy="1226370"/>
            </a:xfrm>
            <a:prstGeom prst="rect">
              <a:avLst/>
            </a:prstGeom>
            <a:solidFill>
              <a:srgbClr val="80BD41">
                <a:alpha val="100000"/>
              </a:srgbClr>
            </a:solidFill>
          </p:spPr>
          <p:txBody>
            <a:bodyPr/>
            <a:lstStyle/>
            <a:p/>
          </p:txBody>
        </p:sp>
        <p:sp>
          <p:nvSpPr>
            <p:cNvPr id="44" name="rc44"/>
            <p:cNvSpPr/>
            <p:nvPr/>
          </p:nvSpPr>
          <p:spPr>
            <a:xfrm>
              <a:off x="2410055" y="3394439"/>
              <a:ext cx="204851" cy="38722"/>
            </a:xfrm>
            <a:prstGeom prst="rect">
              <a:avLst/>
            </a:prstGeom>
            <a:solidFill>
              <a:srgbClr val="0058AB">
                <a:alpha val="100000"/>
              </a:srgbClr>
            </a:solidFill>
          </p:spPr>
          <p:txBody>
            <a:bodyPr/>
            <a:lstStyle/>
            <a:p/>
          </p:txBody>
        </p:sp>
        <p:sp>
          <p:nvSpPr>
            <p:cNvPr id="45" name="rc45"/>
            <p:cNvSpPr/>
            <p:nvPr/>
          </p:nvSpPr>
          <p:spPr>
            <a:xfrm>
              <a:off x="2410055" y="3433162"/>
              <a:ext cx="204851" cy="25854"/>
            </a:xfrm>
            <a:prstGeom prst="rect">
              <a:avLst/>
            </a:prstGeom>
            <a:solidFill>
              <a:srgbClr val="1CABE2">
                <a:alpha val="100000"/>
              </a:srgbClr>
            </a:solidFill>
          </p:spPr>
          <p:txBody>
            <a:bodyPr/>
            <a:lstStyle/>
            <a:p/>
          </p:txBody>
        </p:sp>
        <p:sp>
          <p:nvSpPr>
            <p:cNvPr id="46" name="rc46"/>
            <p:cNvSpPr/>
            <p:nvPr/>
          </p:nvSpPr>
          <p:spPr>
            <a:xfrm>
              <a:off x="2637667" y="3496547"/>
              <a:ext cx="204851" cy="1188839"/>
            </a:xfrm>
            <a:prstGeom prst="rect">
              <a:avLst/>
            </a:prstGeom>
            <a:solidFill>
              <a:srgbClr val="80BD41">
                <a:alpha val="100000"/>
              </a:srgbClr>
            </a:solidFill>
          </p:spPr>
          <p:txBody>
            <a:bodyPr/>
            <a:lstStyle/>
            <a:p/>
          </p:txBody>
        </p:sp>
        <p:sp>
          <p:nvSpPr>
            <p:cNvPr id="47" name="rc47"/>
            <p:cNvSpPr/>
            <p:nvPr/>
          </p:nvSpPr>
          <p:spPr>
            <a:xfrm>
              <a:off x="2637667" y="3446983"/>
              <a:ext cx="204851" cy="24782"/>
            </a:xfrm>
            <a:prstGeom prst="rect">
              <a:avLst/>
            </a:prstGeom>
            <a:solidFill>
              <a:srgbClr val="0058AB">
                <a:alpha val="100000"/>
              </a:srgbClr>
            </a:solidFill>
          </p:spPr>
          <p:txBody>
            <a:bodyPr/>
            <a:lstStyle/>
            <a:p/>
          </p:txBody>
        </p:sp>
        <p:sp>
          <p:nvSpPr>
            <p:cNvPr id="48" name="rc48"/>
            <p:cNvSpPr/>
            <p:nvPr/>
          </p:nvSpPr>
          <p:spPr>
            <a:xfrm>
              <a:off x="2637667" y="3471765"/>
              <a:ext cx="204851" cy="24782"/>
            </a:xfrm>
            <a:prstGeom prst="rect">
              <a:avLst/>
            </a:prstGeom>
            <a:solidFill>
              <a:srgbClr val="1CABE2">
                <a:alpha val="100000"/>
              </a:srgbClr>
            </a:solidFill>
          </p:spPr>
          <p:txBody>
            <a:bodyPr/>
            <a:lstStyle/>
            <a:p/>
          </p:txBody>
        </p:sp>
        <p:sp>
          <p:nvSpPr>
            <p:cNvPr id="49" name="rc49"/>
            <p:cNvSpPr/>
            <p:nvPr/>
          </p:nvSpPr>
          <p:spPr>
            <a:xfrm>
              <a:off x="2865280" y="3516326"/>
              <a:ext cx="204851" cy="1169060"/>
            </a:xfrm>
            <a:prstGeom prst="rect">
              <a:avLst/>
            </a:prstGeom>
            <a:solidFill>
              <a:srgbClr val="80BD41">
                <a:alpha val="100000"/>
              </a:srgbClr>
            </a:solidFill>
          </p:spPr>
          <p:txBody>
            <a:bodyPr/>
            <a:lstStyle/>
            <a:p/>
          </p:txBody>
        </p:sp>
        <p:sp>
          <p:nvSpPr>
            <p:cNvPr id="50" name="rc50"/>
            <p:cNvSpPr/>
            <p:nvPr/>
          </p:nvSpPr>
          <p:spPr>
            <a:xfrm>
              <a:off x="2865280" y="3492497"/>
              <a:ext cx="204851" cy="11914"/>
            </a:xfrm>
            <a:prstGeom prst="rect">
              <a:avLst/>
            </a:prstGeom>
            <a:solidFill>
              <a:srgbClr val="0058AB">
                <a:alpha val="100000"/>
              </a:srgbClr>
            </a:solidFill>
          </p:spPr>
          <p:txBody>
            <a:bodyPr/>
            <a:lstStyle/>
            <a:p/>
          </p:txBody>
        </p:sp>
        <p:sp>
          <p:nvSpPr>
            <p:cNvPr id="51" name="rc51"/>
            <p:cNvSpPr/>
            <p:nvPr/>
          </p:nvSpPr>
          <p:spPr>
            <a:xfrm>
              <a:off x="2865280" y="3504411"/>
              <a:ext cx="204851" cy="11914"/>
            </a:xfrm>
            <a:prstGeom prst="rect">
              <a:avLst/>
            </a:prstGeom>
            <a:solidFill>
              <a:srgbClr val="1CABE2">
                <a:alpha val="100000"/>
              </a:srgbClr>
            </a:solidFill>
          </p:spPr>
          <p:txBody>
            <a:bodyPr/>
            <a:lstStyle/>
            <a:p/>
          </p:txBody>
        </p:sp>
        <p:sp>
          <p:nvSpPr>
            <p:cNvPr id="52" name="rc52"/>
            <p:cNvSpPr/>
            <p:nvPr/>
          </p:nvSpPr>
          <p:spPr>
            <a:xfrm>
              <a:off x="3092892" y="3533959"/>
              <a:ext cx="204851" cy="1151427"/>
            </a:xfrm>
            <a:prstGeom prst="rect">
              <a:avLst/>
            </a:prstGeom>
            <a:solidFill>
              <a:srgbClr val="80BD41">
                <a:alpha val="100000"/>
              </a:srgbClr>
            </a:solidFill>
          </p:spPr>
          <p:txBody>
            <a:bodyPr/>
            <a:lstStyle/>
            <a:p/>
          </p:txBody>
        </p:sp>
        <p:sp>
          <p:nvSpPr>
            <p:cNvPr id="53" name="rc53"/>
            <p:cNvSpPr/>
            <p:nvPr/>
          </p:nvSpPr>
          <p:spPr>
            <a:xfrm>
              <a:off x="3092892" y="3522283"/>
              <a:ext cx="204851" cy="11676"/>
            </a:xfrm>
            <a:prstGeom prst="rect">
              <a:avLst/>
            </a:prstGeom>
            <a:solidFill>
              <a:srgbClr val="0058AB">
                <a:alpha val="100000"/>
              </a:srgbClr>
            </a:solidFill>
          </p:spPr>
          <p:txBody>
            <a:bodyPr/>
            <a:lstStyle/>
            <a:p/>
          </p:txBody>
        </p:sp>
        <p:sp>
          <p:nvSpPr>
            <p:cNvPr id="54" name="rc54"/>
            <p:cNvSpPr/>
            <p:nvPr/>
          </p:nvSpPr>
          <p:spPr>
            <a:xfrm>
              <a:off x="3092892" y="3533959"/>
              <a:ext cx="204851" cy="0"/>
            </a:xfrm>
            <a:prstGeom prst="rect">
              <a:avLst/>
            </a:prstGeom>
            <a:solidFill>
              <a:srgbClr val="1CABE2">
                <a:alpha val="100000"/>
              </a:srgbClr>
            </a:solidFill>
          </p:spPr>
          <p:txBody>
            <a:bodyPr/>
            <a:lstStyle/>
            <a:p/>
          </p:txBody>
        </p:sp>
        <p:sp>
          <p:nvSpPr>
            <p:cNvPr id="55" name="rc55"/>
            <p:cNvSpPr/>
            <p:nvPr/>
          </p:nvSpPr>
          <p:spPr>
            <a:xfrm>
              <a:off x="3320505" y="3543014"/>
              <a:ext cx="204851" cy="1142372"/>
            </a:xfrm>
            <a:prstGeom prst="rect">
              <a:avLst/>
            </a:prstGeom>
            <a:solidFill>
              <a:srgbClr val="80BD41">
                <a:alpha val="100000"/>
              </a:srgbClr>
            </a:solidFill>
          </p:spPr>
          <p:txBody>
            <a:bodyPr/>
            <a:lstStyle/>
            <a:p/>
          </p:txBody>
        </p:sp>
        <p:sp>
          <p:nvSpPr>
            <p:cNvPr id="56" name="rc56"/>
            <p:cNvSpPr/>
            <p:nvPr/>
          </p:nvSpPr>
          <p:spPr>
            <a:xfrm>
              <a:off x="3320505" y="3531457"/>
              <a:ext cx="204851" cy="11557"/>
            </a:xfrm>
            <a:prstGeom prst="rect">
              <a:avLst/>
            </a:prstGeom>
            <a:solidFill>
              <a:srgbClr val="0058AB">
                <a:alpha val="100000"/>
              </a:srgbClr>
            </a:solidFill>
          </p:spPr>
          <p:txBody>
            <a:bodyPr/>
            <a:lstStyle/>
            <a:p/>
          </p:txBody>
        </p:sp>
        <p:sp>
          <p:nvSpPr>
            <p:cNvPr id="57" name="rc57"/>
            <p:cNvSpPr/>
            <p:nvPr/>
          </p:nvSpPr>
          <p:spPr>
            <a:xfrm>
              <a:off x="3320505" y="3543014"/>
              <a:ext cx="204851" cy="0"/>
            </a:xfrm>
            <a:prstGeom prst="rect">
              <a:avLst/>
            </a:prstGeom>
            <a:solidFill>
              <a:srgbClr val="1CABE2">
                <a:alpha val="100000"/>
              </a:srgbClr>
            </a:solidFill>
          </p:spPr>
          <p:txBody>
            <a:bodyPr/>
            <a:lstStyle/>
            <a:p/>
          </p:txBody>
        </p:sp>
        <p:sp>
          <p:nvSpPr>
            <p:cNvPr id="58" name="rc58"/>
            <p:cNvSpPr/>
            <p:nvPr/>
          </p:nvSpPr>
          <p:spPr>
            <a:xfrm>
              <a:off x="3548117" y="3479867"/>
              <a:ext cx="204851" cy="1205519"/>
            </a:xfrm>
            <a:prstGeom prst="rect">
              <a:avLst/>
            </a:prstGeom>
            <a:solidFill>
              <a:srgbClr val="80BD41">
                <a:alpha val="100000"/>
              </a:srgbClr>
            </a:solidFill>
          </p:spPr>
          <p:txBody>
            <a:bodyPr/>
            <a:lstStyle/>
            <a:p/>
          </p:txBody>
        </p:sp>
        <p:sp>
          <p:nvSpPr>
            <p:cNvPr id="59" name="rc59"/>
            <p:cNvSpPr/>
            <p:nvPr/>
          </p:nvSpPr>
          <p:spPr>
            <a:xfrm>
              <a:off x="3548117" y="3467714"/>
              <a:ext cx="204851" cy="12152"/>
            </a:xfrm>
            <a:prstGeom prst="rect">
              <a:avLst/>
            </a:prstGeom>
            <a:solidFill>
              <a:srgbClr val="0058AB">
                <a:alpha val="100000"/>
              </a:srgbClr>
            </a:solidFill>
          </p:spPr>
          <p:txBody>
            <a:bodyPr/>
            <a:lstStyle/>
            <a:p/>
          </p:txBody>
        </p:sp>
        <p:sp>
          <p:nvSpPr>
            <p:cNvPr id="60" name="rc60"/>
            <p:cNvSpPr/>
            <p:nvPr/>
          </p:nvSpPr>
          <p:spPr>
            <a:xfrm>
              <a:off x="3548117" y="3479867"/>
              <a:ext cx="204851" cy="0"/>
            </a:xfrm>
            <a:prstGeom prst="rect">
              <a:avLst/>
            </a:prstGeom>
            <a:solidFill>
              <a:srgbClr val="1CABE2">
                <a:alpha val="100000"/>
              </a:srgbClr>
            </a:solidFill>
          </p:spPr>
          <p:txBody>
            <a:bodyPr/>
            <a:lstStyle/>
            <a:p/>
          </p:txBody>
        </p:sp>
        <p:sp>
          <p:nvSpPr>
            <p:cNvPr id="61" name="rc61"/>
            <p:cNvSpPr/>
            <p:nvPr/>
          </p:nvSpPr>
          <p:spPr>
            <a:xfrm>
              <a:off x="3775730" y="3576494"/>
              <a:ext cx="204851" cy="1108892"/>
            </a:xfrm>
            <a:prstGeom prst="rect">
              <a:avLst/>
            </a:prstGeom>
            <a:solidFill>
              <a:srgbClr val="80BD41">
                <a:alpha val="100000"/>
              </a:srgbClr>
            </a:solidFill>
          </p:spPr>
          <p:txBody>
            <a:bodyPr/>
            <a:lstStyle/>
            <a:p/>
          </p:txBody>
        </p:sp>
        <p:sp>
          <p:nvSpPr>
            <p:cNvPr id="62" name="rc62"/>
            <p:cNvSpPr/>
            <p:nvPr/>
          </p:nvSpPr>
          <p:spPr>
            <a:xfrm>
              <a:off x="3775730" y="3453297"/>
              <a:ext cx="204851" cy="12272"/>
            </a:xfrm>
            <a:prstGeom prst="rect">
              <a:avLst/>
            </a:prstGeom>
            <a:solidFill>
              <a:srgbClr val="0058AB">
                <a:alpha val="100000"/>
              </a:srgbClr>
            </a:solidFill>
          </p:spPr>
          <p:txBody>
            <a:bodyPr/>
            <a:lstStyle/>
            <a:p/>
          </p:txBody>
        </p:sp>
        <p:sp>
          <p:nvSpPr>
            <p:cNvPr id="63" name="rc63"/>
            <p:cNvSpPr/>
            <p:nvPr/>
          </p:nvSpPr>
          <p:spPr>
            <a:xfrm>
              <a:off x="3775730" y="3465570"/>
              <a:ext cx="204851" cy="110924"/>
            </a:xfrm>
            <a:prstGeom prst="rect">
              <a:avLst/>
            </a:prstGeom>
            <a:solidFill>
              <a:srgbClr val="1CABE2">
                <a:alpha val="100000"/>
              </a:srgbClr>
            </a:solidFill>
          </p:spPr>
          <p:txBody>
            <a:bodyPr/>
            <a:lstStyle/>
            <a:p/>
          </p:txBody>
        </p:sp>
        <p:sp>
          <p:nvSpPr>
            <p:cNvPr id="64" name="rc64"/>
            <p:cNvSpPr/>
            <p:nvPr/>
          </p:nvSpPr>
          <p:spPr>
            <a:xfrm>
              <a:off x="4003342" y="3607830"/>
              <a:ext cx="204851" cy="1077556"/>
            </a:xfrm>
            <a:prstGeom prst="rect">
              <a:avLst/>
            </a:prstGeom>
            <a:solidFill>
              <a:srgbClr val="80BD41">
                <a:alpha val="100000"/>
              </a:srgbClr>
            </a:solidFill>
          </p:spPr>
          <p:txBody>
            <a:bodyPr/>
            <a:lstStyle/>
            <a:p/>
          </p:txBody>
        </p:sp>
        <p:sp>
          <p:nvSpPr>
            <p:cNvPr id="65" name="rc65"/>
            <p:cNvSpPr/>
            <p:nvPr/>
          </p:nvSpPr>
          <p:spPr>
            <a:xfrm>
              <a:off x="4003342" y="3539083"/>
              <a:ext cx="204851" cy="22876"/>
            </a:xfrm>
            <a:prstGeom prst="rect">
              <a:avLst/>
            </a:prstGeom>
            <a:solidFill>
              <a:srgbClr val="0058AB">
                <a:alpha val="100000"/>
              </a:srgbClr>
            </a:solidFill>
          </p:spPr>
          <p:txBody>
            <a:bodyPr/>
            <a:lstStyle/>
            <a:p/>
          </p:txBody>
        </p:sp>
        <p:sp>
          <p:nvSpPr>
            <p:cNvPr id="66" name="rc66"/>
            <p:cNvSpPr/>
            <p:nvPr/>
          </p:nvSpPr>
          <p:spPr>
            <a:xfrm>
              <a:off x="4003342" y="3561959"/>
              <a:ext cx="204851" cy="45871"/>
            </a:xfrm>
            <a:prstGeom prst="rect">
              <a:avLst/>
            </a:prstGeom>
            <a:solidFill>
              <a:srgbClr val="1CABE2">
                <a:alpha val="100000"/>
              </a:srgbClr>
            </a:solidFill>
          </p:spPr>
          <p:txBody>
            <a:bodyPr/>
            <a:lstStyle/>
            <a:p/>
          </p:txBody>
        </p:sp>
        <p:sp>
          <p:nvSpPr>
            <p:cNvPr id="67" name="rc67"/>
            <p:cNvSpPr/>
            <p:nvPr/>
          </p:nvSpPr>
          <p:spPr>
            <a:xfrm>
              <a:off x="4230955" y="3657275"/>
              <a:ext cx="204851" cy="1028111"/>
            </a:xfrm>
            <a:prstGeom prst="rect">
              <a:avLst/>
            </a:prstGeom>
            <a:solidFill>
              <a:srgbClr val="80BD41">
                <a:alpha val="100000"/>
              </a:srgbClr>
            </a:solidFill>
          </p:spPr>
          <p:txBody>
            <a:bodyPr/>
            <a:lstStyle/>
            <a:p/>
          </p:txBody>
        </p:sp>
        <p:sp>
          <p:nvSpPr>
            <p:cNvPr id="68" name="rc68"/>
            <p:cNvSpPr/>
            <p:nvPr/>
          </p:nvSpPr>
          <p:spPr>
            <a:xfrm>
              <a:off x="4230955" y="3579831"/>
              <a:ext cx="204851" cy="77444"/>
            </a:xfrm>
            <a:prstGeom prst="rect">
              <a:avLst/>
            </a:prstGeom>
            <a:solidFill>
              <a:srgbClr val="0058AB">
                <a:alpha val="100000"/>
              </a:srgbClr>
            </a:solidFill>
          </p:spPr>
          <p:txBody>
            <a:bodyPr/>
            <a:lstStyle/>
            <a:p/>
          </p:txBody>
        </p:sp>
        <p:sp>
          <p:nvSpPr>
            <p:cNvPr id="69" name="rc69"/>
            <p:cNvSpPr/>
            <p:nvPr/>
          </p:nvSpPr>
          <p:spPr>
            <a:xfrm>
              <a:off x="4230955" y="3657275"/>
              <a:ext cx="204851" cy="0"/>
            </a:xfrm>
            <a:prstGeom prst="rect">
              <a:avLst/>
            </a:prstGeom>
            <a:solidFill>
              <a:srgbClr val="1CABE2">
                <a:alpha val="100000"/>
              </a:srgbClr>
            </a:solidFill>
          </p:spPr>
          <p:txBody>
            <a:bodyPr/>
            <a:lstStyle/>
            <a:p/>
          </p:txBody>
        </p:sp>
        <p:sp>
          <p:nvSpPr>
            <p:cNvPr id="70" name="rc70"/>
            <p:cNvSpPr/>
            <p:nvPr/>
          </p:nvSpPr>
          <p:spPr>
            <a:xfrm>
              <a:off x="4458568" y="3652033"/>
              <a:ext cx="204851" cy="1033353"/>
            </a:xfrm>
            <a:prstGeom prst="rect">
              <a:avLst/>
            </a:prstGeom>
            <a:solidFill>
              <a:srgbClr val="80BD41">
                <a:alpha val="100000"/>
              </a:srgbClr>
            </a:solidFill>
          </p:spPr>
          <p:txBody>
            <a:bodyPr/>
            <a:lstStyle/>
            <a:p/>
          </p:txBody>
        </p:sp>
        <p:sp>
          <p:nvSpPr>
            <p:cNvPr id="71" name="rc71"/>
            <p:cNvSpPr/>
            <p:nvPr/>
          </p:nvSpPr>
          <p:spPr>
            <a:xfrm>
              <a:off x="4458568" y="3597702"/>
              <a:ext cx="204851" cy="10842"/>
            </a:xfrm>
            <a:prstGeom prst="rect">
              <a:avLst/>
            </a:prstGeom>
            <a:solidFill>
              <a:srgbClr val="0058AB">
                <a:alpha val="100000"/>
              </a:srgbClr>
            </a:solidFill>
          </p:spPr>
          <p:txBody>
            <a:bodyPr/>
            <a:lstStyle/>
            <a:p/>
          </p:txBody>
        </p:sp>
        <p:sp>
          <p:nvSpPr>
            <p:cNvPr id="72" name="rc72"/>
            <p:cNvSpPr/>
            <p:nvPr/>
          </p:nvSpPr>
          <p:spPr>
            <a:xfrm>
              <a:off x="4458568" y="3608545"/>
              <a:ext cx="204851" cy="43488"/>
            </a:xfrm>
            <a:prstGeom prst="rect">
              <a:avLst/>
            </a:prstGeom>
            <a:solidFill>
              <a:srgbClr val="1CABE2">
                <a:alpha val="100000"/>
              </a:srgbClr>
            </a:solidFill>
          </p:spPr>
          <p:txBody>
            <a:bodyPr/>
            <a:lstStyle/>
            <a:p/>
          </p:txBody>
        </p:sp>
        <p:sp>
          <p:nvSpPr>
            <p:cNvPr id="73" name="rc73"/>
            <p:cNvSpPr/>
            <p:nvPr/>
          </p:nvSpPr>
          <p:spPr>
            <a:xfrm>
              <a:off x="4686180" y="3707555"/>
              <a:ext cx="204851" cy="977831"/>
            </a:xfrm>
            <a:prstGeom prst="rect">
              <a:avLst/>
            </a:prstGeom>
            <a:solidFill>
              <a:srgbClr val="80BD41">
                <a:alpha val="100000"/>
              </a:srgbClr>
            </a:solidFill>
          </p:spPr>
          <p:txBody>
            <a:bodyPr/>
            <a:lstStyle/>
            <a:p/>
          </p:txBody>
        </p:sp>
        <p:sp>
          <p:nvSpPr>
            <p:cNvPr id="74" name="rc74"/>
            <p:cNvSpPr/>
            <p:nvPr/>
          </p:nvSpPr>
          <p:spPr>
            <a:xfrm>
              <a:off x="4686180" y="3633923"/>
              <a:ext cx="204851" cy="31573"/>
            </a:xfrm>
            <a:prstGeom prst="rect">
              <a:avLst/>
            </a:prstGeom>
            <a:solidFill>
              <a:srgbClr val="0058AB">
                <a:alpha val="100000"/>
              </a:srgbClr>
            </a:solidFill>
          </p:spPr>
          <p:txBody>
            <a:bodyPr/>
            <a:lstStyle/>
            <a:p/>
          </p:txBody>
        </p:sp>
        <p:sp>
          <p:nvSpPr>
            <p:cNvPr id="75" name="rc75"/>
            <p:cNvSpPr/>
            <p:nvPr/>
          </p:nvSpPr>
          <p:spPr>
            <a:xfrm>
              <a:off x="4686180" y="3665497"/>
              <a:ext cx="204851" cy="42058"/>
            </a:xfrm>
            <a:prstGeom prst="rect">
              <a:avLst/>
            </a:prstGeom>
            <a:solidFill>
              <a:srgbClr val="1CABE2">
                <a:alpha val="100000"/>
              </a:srgbClr>
            </a:solidFill>
          </p:spPr>
          <p:txBody>
            <a:bodyPr/>
            <a:lstStyle/>
            <a:p/>
          </p:txBody>
        </p:sp>
        <p:sp>
          <p:nvSpPr>
            <p:cNvPr id="76" name="rc76"/>
            <p:cNvSpPr/>
            <p:nvPr/>
          </p:nvSpPr>
          <p:spPr>
            <a:xfrm>
              <a:off x="4913793" y="3682773"/>
              <a:ext cx="204851" cy="1002613"/>
            </a:xfrm>
            <a:prstGeom prst="rect">
              <a:avLst/>
            </a:prstGeom>
            <a:solidFill>
              <a:srgbClr val="80BD41">
                <a:alpha val="100000"/>
              </a:srgbClr>
            </a:solidFill>
          </p:spPr>
          <p:txBody>
            <a:bodyPr/>
            <a:lstStyle/>
            <a:p/>
          </p:txBody>
        </p:sp>
        <p:sp>
          <p:nvSpPr>
            <p:cNvPr id="77" name="rc77"/>
            <p:cNvSpPr/>
            <p:nvPr/>
          </p:nvSpPr>
          <p:spPr>
            <a:xfrm>
              <a:off x="4913793" y="3640952"/>
              <a:ext cx="204851" cy="41820"/>
            </a:xfrm>
            <a:prstGeom prst="rect">
              <a:avLst/>
            </a:prstGeom>
            <a:solidFill>
              <a:srgbClr val="0058AB">
                <a:alpha val="100000"/>
              </a:srgbClr>
            </a:solidFill>
          </p:spPr>
          <p:txBody>
            <a:bodyPr/>
            <a:lstStyle/>
            <a:p/>
          </p:txBody>
        </p:sp>
        <p:sp>
          <p:nvSpPr>
            <p:cNvPr id="78" name="rc78"/>
            <p:cNvSpPr/>
            <p:nvPr/>
          </p:nvSpPr>
          <p:spPr>
            <a:xfrm>
              <a:off x="4913793" y="3682773"/>
              <a:ext cx="204851" cy="0"/>
            </a:xfrm>
            <a:prstGeom prst="rect">
              <a:avLst/>
            </a:prstGeom>
            <a:solidFill>
              <a:srgbClr val="1CABE2">
                <a:alpha val="100000"/>
              </a:srgbClr>
            </a:solidFill>
          </p:spPr>
          <p:txBody>
            <a:bodyPr/>
            <a:lstStyle/>
            <a:p/>
          </p:txBody>
        </p:sp>
        <p:sp>
          <p:nvSpPr>
            <p:cNvPr id="79" name="rc79"/>
            <p:cNvSpPr/>
            <p:nvPr/>
          </p:nvSpPr>
          <p:spPr>
            <a:xfrm>
              <a:off x="5141405" y="3711487"/>
              <a:ext cx="204851" cy="973899"/>
            </a:xfrm>
            <a:prstGeom prst="rect">
              <a:avLst/>
            </a:prstGeom>
            <a:solidFill>
              <a:srgbClr val="80BD41">
                <a:alpha val="100000"/>
              </a:srgbClr>
            </a:solidFill>
          </p:spPr>
          <p:txBody>
            <a:bodyPr/>
            <a:lstStyle/>
            <a:p/>
          </p:txBody>
        </p:sp>
        <p:sp>
          <p:nvSpPr>
            <p:cNvPr id="80" name="rc80"/>
            <p:cNvSpPr/>
            <p:nvPr/>
          </p:nvSpPr>
          <p:spPr>
            <a:xfrm>
              <a:off x="5141405" y="3670858"/>
              <a:ext cx="204851" cy="30382"/>
            </a:xfrm>
            <a:prstGeom prst="rect">
              <a:avLst/>
            </a:prstGeom>
            <a:solidFill>
              <a:srgbClr val="0058AB">
                <a:alpha val="100000"/>
              </a:srgbClr>
            </a:solidFill>
          </p:spPr>
          <p:txBody>
            <a:bodyPr/>
            <a:lstStyle/>
            <a:p/>
          </p:txBody>
        </p:sp>
        <p:sp>
          <p:nvSpPr>
            <p:cNvPr id="81" name="rc81"/>
            <p:cNvSpPr/>
            <p:nvPr/>
          </p:nvSpPr>
          <p:spPr>
            <a:xfrm>
              <a:off x="5141405" y="3701240"/>
              <a:ext cx="204851" cy="10246"/>
            </a:xfrm>
            <a:prstGeom prst="rect">
              <a:avLst/>
            </a:prstGeom>
            <a:solidFill>
              <a:srgbClr val="1CABE2">
                <a:alpha val="100000"/>
              </a:srgbClr>
            </a:solidFill>
          </p:spPr>
          <p:txBody>
            <a:bodyPr/>
            <a:lstStyle/>
            <a:p/>
          </p:txBody>
        </p:sp>
        <p:sp>
          <p:nvSpPr>
            <p:cNvPr id="82" name="rc82"/>
            <p:cNvSpPr/>
            <p:nvPr/>
          </p:nvSpPr>
          <p:spPr>
            <a:xfrm>
              <a:off x="5369018" y="3769273"/>
              <a:ext cx="204851" cy="916113"/>
            </a:xfrm>
            <a:prstGeom prst="rect">
              <a:avLst/>
            </a:prstGeom>
            <a:solidFill>
              <a:srgbClr val="80BD41">
                <a:alpha val="100000"/>
              </a:srgbClr>
            </a:solidFill>
          </p:spPr>
          <p:txBody>
            <a:bodyPr/>
            <a:lstStyle/>
            <a:p/>
          </p:txBody>
        </p:sp>
        <p:sp>
          <p:nvSpPr>
            <p:cNvPr id="83" name="rc83"/>
            <p:cNvSpPr/>
            <p:nvPr/>
          </p:nvSpPr>
          <p:spPr>
            <a:xfrm>
              <a:off x="5369018" y="3750567"/>
              <a:ext cx="204851" cy="9293"/>
            </a:xfrm>
            <a:prstGeom prst="rect">
              <a:avLst/>
            </a:prstGeom>
            <a:solidFill>
              <a:srgbClr val="0058AB">
                <a:alpha val="100000"/>
              </a:srgbClr>
            </a:solidFill>
          </p:spPr>
          <p:txBody>
            <a:bodyPr/>
            <a:lstStyle/>
            <a:p/>
          </p:txBody>
        </p:sp>
        <p:sp>
          <p:nvSpPr>
            <p:cNvPr id="84" name="rc84"/>
            <p:cNvSpPr/>
            <p:nvPr/>
          </p:nvSpPr>
          <p:spPr>
            <a:xfrm>
              <a:off x="5369018" y="3759860"/>
              <a:ext cx="204851" cy="9412"/>
            </a:xfrm>
            <a:prstGeom prst="rect">
              <a:avLst/>
            </a:prstGeom>
            <a:solidFill>
              <a:srgbClr val="1CABE2">
                <a:alpha val="100000"/>
              </a:srgbClr>
            </a:solidFill>
          </p:spPr>
          <p:txBody>
            <a:bodyPr/>
            <a:lstStyle/>
            <a:p/>
          </p:txBody>
        </p:sp>
        <p:sp>
          <p:nvSpPr>
            <p:cNvPr id="85" name="rc85"/>
            <p:cNvSpPr/>
            <p:nvPr/>
          </p:nvSpPr>
          <p:spPr>
            <a:xfrm>
              <a:off x="5596630" y="3853986"/>
              <a:ext cx="204851" cy="831401"/>
            </a:xfrm>
            <a:prstGeom prst="rect">
              <a:avLst/>
            </a:prstGeom>
            <a:solidFill>
              <a:srgbClr val="80BD41">
                <a:alpha val="100000"/>
              </a:srgbClr>
            </a:solidFill>
          </p:spPr>
          <p:txBody>
            <a:bodyPr/>
            <a:lstStyle/>
            <a:p/>
          </p:txBody>
        </p:sp>
        <p:sp>
          <p:nvSpPr>
            <p:cNvPr id="86" name="rc86"/>
            <p:cNvSpPr/>
            <p:nvPr/>
          </p:nvSpPr>
          <p:spPr>
            <a:xfrm>
              <a:off x="5596630" y="3819314"/>
              <a:ext cx="204851" cy="34671"/>
            </a:xfrm>
            <a:prstGeom prst="rect">
              <a:avLst/>
            </a:prstGeom>
            <a:solidFill>
              <a:srgbClr val="0058AB">
                <a:alpha val="100000"/>
              </a:srgbClr>
            </a:solidFill>
          </p:spPr>
          <p:txBody>
            <a:bodyPr/>
            <a:lstStyle/>
            <a:p/>
          </p:txBody>
        </p:sp>
        <p:sp>
          <p:nvSpPr>
            <p:cNvPr id="87" name="rc87"/>
            <p:cNvSpPr/>
            <p:nvPr/>
          </p:nvSpPr>
          <p:spPr>
            <a:xfrm>
              <a:off x="5596630" y="3853986"/>
              <a:ext cx="204851" cy="0"/>
            </a:xfrm>
            <a:prstGeom prst="rect">
              <a:avLst/>
            </a:prstGeom>
            <a:solidFill>
              <a:srgbClr val="1CABE2">
                <a:alpha val="100000"/>
              </a:srgbClr>
            </a:solidFill>
          </p:spPr>
          <p:txBody>
            <a:bodyPr/>
            <a:lstStyle/>
            <a:p/>
          </p:txBody>
        </p:sp>
        <p:sp>
          <p:nvSpPr>
            <p:cNvPr id="88" name="rc88"/>
            <p:cNvSpPr/>
            <p:nvPr/>
          </p:nvSpPr>
          <p:spPr>
            <a:xfrm>
              <a:off x="5824243" y="3943345"/>
              <a:ext cx="204851" cy="742041"/>
            </a:xfrm>
            <a:prstGeom prst="rect">
              <a:avLst/>
            </a:prstGeom>
            <a:solidFill>
              <a:srgbClr val="80BD41">
                <a:alpha val="100000"/>
              </a:srgbClr>
            </a:solidFill>
          </p:spPr>
          <p:txBody>
            <a:bodyPr/>
            <a:lstStyle/>
            <a:p/>
          </p:txBody>
        </p:sp>
        <p:sp>
          <p:nvSpPr>
            <p:cNvPr id="89" name="rc89"/>
            <p:cNvSpPr/>
            <p:nvPr/>
          </p:nvSpPr>
          <p:spPr>
            <a:xfrm>
              <a:off x="5824243" y="3887466"/>
              <a:ext cx="204851" cy="55879"/>
            </a:xfrm>
            <a:prstGeom prst="rect">
              <a:avLst/>
            </a:prstGeom>
            <a:solidFill>
              <a:srgbClr val="0058AB">
                <a:alpha val="100000"/>
              </a:srgbClr>
            </a:solidFill>
          </p:spPr>
          <p:txBody>
            <a:bodyPr/>
            <a:lstStyle/>
            <a:p/>
          </p:txBody>
        </p:sp>
        <p:sp>
          <p:nvSpPr>
            <p:cNvPr id="90" name="rc90"/>
            <p:cNvSpPr/>
            <p:nvPr/>
          </p:nvSpPr>
          <p:spPr>
            <a:xfrm>
              <a:off x="5824243" y="3943345"/>
              <a:ext cx="204851" cy="0"/>
            </a:xfrm>
            <a:prstGeom prst="rect">
              <a:avLst/>
            </a:prstGeom>
            <a:solidFill>
              <a:srgbClr val="1CABE2">
                <a:alpha val="100000"/>
              </a:srgbClr>
            </a:solidFill>
          </p:spPr>
          <p:txBody>
            <a:bodyPr/>
            <a:lstStyle/>
            <a:p/>
          </p:txBody>
        </p:sp>
        <p:sp>
          <p:nvSpPr>
            <p:cNvPr id="91" name="rc91"/>
            <p:cNvSpPr/>
            <p:nvPr/>
          </p:nvSpPr>
          <p:spPr>
            <a:xfrm>
              <a:off x="6051856" y="3972536"/>
              <a:ext cx="204851" cy="712850"/>
            </a:xfrm>
            <a:prstGeom prst="rect">
              <a:avLst/>
            </a:prstGeom>
            <a:solidFill>
              <a:srgbClr val="80BD41">
                <a:alpha val="100000"/>
              </a:srgbClr>
            </a:solidFill>
          </p:spPr>
          <p:txBody>
            <a:bodyPr/>
            <a:lstStyle/>
            <a:p/>
          </p:txBody>
        </p:sp>
        <p:sp>
          <p:nvSpPr>
            <p:cNvPr id="92" name="rc92"/>
            <p:cNvSpPr/>
            <p:nvPr/>
          </p:nvSpPr>
          <p:spPr>
            <a:xfrm>
              <a:off x="6051856" y="3918920"/>
              <a:ext cx="204851" cy="53615"/>
            </a:xfrm>
            <a:prstGeom prst="rect">
              <a:avLst/>
            </a:prstGeom>
            <a:solidFill>
              <a:srgbClr val="0058AB">
                <a:alpha val="100000"/>
              </a:srgbClr>
            </a:solidFill>
          </p:spPr>
          <p:txBody>
            <a:bodyPr/>
            <a:lstStyle/>
            <a:p/>
          </p:txBody>
        </p:sp>
        <p:sp>
          <p:nvSpPr>
            <p:cNvPr id="93" name="rc93"/>
            <p:cNvSpPr/>
            <p:nvPr/>
          </p:nvSpPr>
          <p:spPr>
            <a:xfrm>
              <a:off x="6051856" y="3972536"/>
              <a:ext cx="204851" cy="0"/>
            </a:xfrm>
            <a:prstGeom prst="rect">
              <a:avLst/>
            </a:prstGeom>
            <a:solidFill>
              <a:srgbClr val="1CABE2">
                <a:alpha val="100000"/>
              </a:srgbClr>
            </a:solidFill>
          </p:spPr>
          <p:txBody>
            <a:bodyPr/>
            <a:lstStyle/>
            <a:p/>
          </p:txBody>
        </p:sp>
        <p:sp>
          <p:nvSpPr>
            <p:cNvPr id="94" name="rc94"/>
            <p:cNvSpPr/>
            <p:nvPr/>
          </p:nvSpPr>
          <p:spPr>
            <a:xfrm>
              <a:off x="6279468" y="3975395"/>
              <a:ext cx="204851" cy="709991"/>
            </a:xfrm>
            <a:prstGeom prst="rect">
              <a:avLst/>
            </a:prstGeom>
            <a:solidFill>
              <a:srgbClr val="80BD41">
                <a:alpha val="100000"/>
              </a:srgbClr>
            </a:solidFill>
          </p:spPr>
          <p:txBody>
            <a:bodyPr/>
            <a:lstStyle/>
            <a:p/>
          </p:txBody>
        </p:sp>
        <p:sp>
          <p:nvSpPr>
            <p:cNvPr id="95" name="rc95"/>
            <p:cNvSpPr/>
            <p:nvPr/>
          </p:nvSpPr>
          <p:spPr>
            <a:xfrm>
              <a:off x="6279468" y="3922018"/>
              <a:ext cx="204851" cy="53377"/>
            </a:xfrm>
            <a:prstGeom prst="rect">
              <a:avLst/>
            </a:prstGeom>
            <a:solidFill>
              <a:srgbClr val="0058AB">
                <a:alpha val="100000"/>
              </a:srgbClr>
            </a:solidFill>
          </p:spPr>
          <p:txBody>
            <a:bodyPr/>
            <a:lstStyle/>
            <a:p/>
          </p:txBody>
        </p:sp>
        <p:sp>
          <p:nvSpPr>
            <p:cNvPr id="96" name="rc96"/>
            <p:cNvSpPr/>
            <p:nvPr/>
          </p:nvSpPr>
          <p:spPr>
            <a:xfrm>
              <a:off x="6279468" y="3975395"/>
              <a:ext cx="204851" cy="0"/>
            </a:xfrm>
            <a:prstGeom prst="rect">
              <a:avLst/>
            </a:prstGeom>
            <a:solidFill>
              <a:srgbClr val="1CABE2">
                <a:alpha val="100000"/>
              </a:srgbClr>
            </a:solidFill>
          </p:spPr>
          <p:txBody>
            <a:bodyPr/>
            <a:lstStyle/>
            <a:p/>
          </p:txBody>
        </p:sp>
        <p:sp>
          <p:nvSpPr>
            <p:cNvPr id="97" name="rc97"/>
            <p:cNvSpPr/>
            <p:nvPr/>
          </p:nvSpPr>
          <p:spPr>
            <a:xfrm>
              <a:off x="6507081" y="3977898"/>
              <a:ext cx="204851" cy="707489"/>
            </a:xfrm>
            <a:prstGeom prst="rect">
              <a:avLst/>
            </a:prstGeom>
            <a:solidFill>
              <a:srgbClr val="80BD41">
                <a:alpha val="100000"/>
              </a:srgbClr>
            </a:solidFill>
          </p:spPr>
          <p:txBody>
            <a:bodyPr/>
            <a:lstStyle/>
            <a:p/>
          </p:txBody>
        </p:sp>
        <p:sp>
          <p:nvSpPr>
            <p:cNvPr id="98" name="rc98"/>
            <p:cNvSpPr/>
            <p:nvPr/>
          </p:nvSpPr>
          <p:spPr>
            <a:xfrm>
              <a:off x="6507081" y="3924639"/>
              <a:ext cx="204851" cy="53258"/>
            </a:xfrm>
            <a:prstGeom prst="rect">
              <a:avLst/>
            </a:prstGeom>
            <a:solidFill>
              <a:srgbClr val="0058AB">
                <a:alpha val="100000"/>
              </a:srgbClr>
            </a:solidFill>
          </p:spPr>
          <p:txBody>
            <a:bodyPr/>
            <a:lstStyle/>
            <a:p/>
          </p:txBody>
        </p:sp>
        <p:sp>
          <p:nvSpPr>
            <p:cNvPr id="99" name="rc99"/>
            <p:cNvSpPr/>
            <p:nvPr/>
          </p:nvSpPr>
          <p:spPr>
            <a:xfrm>
              <a:off x="6507081" y="3977898"/>
              <a:ext cx="204851" cy="0"/>
            </a:xfrm>
            <a:prstGeom prst="rect">
              <a:avLst/>
            </a:prstGeom>
            <a:solidFill>
              <a:srgbClr val="1CABE2">
                <a:alpha val="100000"/>
              </a:srgbClr>
            </a:solidFill>
          </p:spPr>
          <p:txBody>
            <a:bodyPr/>
            <a:lstStyle/>
            <a:p/>
          </p:txBody>
        </p:sp>
        <p:sp>
          <p:nvSpPr>
            <p:cNvPr id="100" name="rc100"/>
            <p:cNvSpPr/>
            <p:nvPr/>
          </p:nvSpPr>
          <p:spPr>
            <a:xfrm>
              <a:off x="6734693" y="3980400"/>
              <a:ext cx="204851" cy="704987"/>
            </a:xfrm>
            <a:prstGeom prst="rect">
              <a:avLst/>
            </a:prstGeom>
            <a:solidFill>
              <a:srgbClr val="80BD41">
                <a:alpha val="100000"/>
              </a:srgbClr>
            </a:solidFill>
          </p:spPr>
          <p:txBody>
            <a:bodyPr/>
            <a:lstStyle/>
            <a:p/>
          </p:txBody>
        </p:sp>
        <p:sp>
          <p:nvSpPr>
            <p:cNvPr id="101" name="rc101"/>
            <p:cNvSpPr/>
            <p:nvPr/>
          </p:nvSpPr>
          <p:spPr>
            <a:xfrm>
              <a:off x="6734693" y="3927380"/>
              <a:ext cx="204851" cy="53019"/>
            </a:xfrm>
            <a:prstGeom prst="rect">
              <a:avLst/>
            </a:prstGeom>
            <a:solidFill>
              <a:srgbClr val="0058AB">
                <a:alpha val="100000"/>
              </a:srgbClr>
            </a:solidFill>
          </p:spPr>
          <p:txBody>
            <a:bodyPr/>
            <a:lstStyle/>
            <a:p/>
          </p:txBody>
        </p:sp>
        <p:sp>
          <p:nvSpPr>
            <p:cNvPr id="102" name="rc102"/>
            <p:cNvSpPr/>
            <p:nvPr/>
          </p:nvSpPr>
          <p:spPr>
            <a:xfrm>
              <a:off x="6734693" y="3980400"/>
              <a:ext cx="204851" cy="0"/>
            </a:xfrm>
            <a:prstGeom prst="rect">
              <a:avLst/>
            </a:prstGeom>
            <a:solidFill>
              <a:srgbClr val="1CABE2">
                <a:alpha val="100000"/>
              </a:srgbClr>
            </a:solidFill>
          </p:spPr>
          <p:txBody>
            <a:bodyPr/>
            <a:lstStyle/>
            <a:p/>
          </p:txBody>
        </p:sp>
        <p:sp>
          <p:nvSpPr>
            <p:cNvPr id="103" name="rc103"/>
            <p:cNvSpPr/>
            <p:nvPr/>
          </p:nvSpPr>
          <p:spPr>
            <a:xfrm>
              <a:off x="6962306" y="3985880"/>
              <a:ext cx="204851" cy="699506"/>
            </a:xfrm>
            <a:prstGeom prst="rect">
              <a:avLst/>
            </a:prstGeom>
            <a:solidFill>
              <a:srgbClr val="80BD41">
                <a:alpha val="100000"/>
              </a:srgbClr>
            </a:solidFill>
          </p:spPr>
          <p:txBody>
            <a:bodyPr/>
            <a:lstStyle/>
            <a:p/>
          </p:txBody>
        </p:sp>
        <p:sp>
          <p:nvSpPr>
            <p:cNvPr id="104" name="rc104"/>
            <p:cNvSpPr/>
            <p:nvPr/>
          </p:nvSpPr>
          <p:spPr>
            <a:xfrm>
              <a:off x="6962306" y="3933218"/>
              <a:ext cx="204851" cy="52662"/>
            </a:xfrm>
            <a:prstGeom prst="rect">
              <a:avLst/>
            </a:prstGeom>
            <a:solidFill>
              <a:srgbClr val="0058AB">
                <a:alpha val="100000"/>
              </a:srgbClr>
            </a:solidFill>
          </p:spPr>
          <p:txBody>
            <a:bodyPr/>
            <a:lstStyle/>
            <a:p/>
          </p:txBody>
        </p:sp>
        <p:sp>
          <p:nvSpPr>
            <p:cNvPr id="105" name="rc105"/>
            <p:cNvSpPr/>
            <p:nvPr/>
          </p:nvSpPr>
          <p:spPr>
            <a:xfrm>
              <a:off x="6962306" y="3985880"/>
              <a:ext cx="204851" cy="0"/>
            </a:xfrm>
            <a:prstGeom prst="rect">
              <a:avLst/>
            </a:prstGeom>
            <a:solidFill>
              <a:srgbClr val="1CABE2">
                <a:alpha val="100000"/>
              </a:srgbClr>
            </a:solidFill>
          </p:spPr>
          <p:txBody>
            <a:bodyPr/>
            <a:lstStyle/>
            <a:p/>
          </p:txBody>
        </p:sp>
        <p:sp>
          <p:nvSpPr>
            <p:cNvPr id="106" name="rc106"/>
            <p:cNvSpPr/>
            <p:nvPr/>
          </p:nvSpPr>
          <p:spPr>
            <a:xfrm>
              <a:off x="7189918" y="3937030"/>
              <a:ext cx="204851" cy="42168"/>
            </a:xfrm>
            <a:prstGeom prst="rect">
              <a:avLst/>
            </a:prstGeom>
            <a:solidFill>
              <a:srgbClr val="F26A21">
                <a:alpha val="100000"/>
              </a:srgbClr>
            </a:solidFill>
          </p:spPr>
          <p:txBody>
            <a:bodyPr/>
            <a:lstStyle/>
            <a:p/>
          </p:txBody>
        </p:sp>
        <p:sp>
          <p:nvSpPr>
            <p:cNvPr id="107" name="rc107"/>
            <p:cNvSpPr/>
            <p:nvPr/>
          </p:nvSpPr>
          <p:spPr>
            <a:xfrm>
              <a:off x="7189918" y="3979199"/>
              <a:ext cx="204851" cy="706187"/>
            </a:xfrm>
            <a:prstGeom prst="rect">
              <a:avLst/>
            </a:prstGeom>
            <a:solidFill>
              <a:srgbClr val="FFC20E">
                <a:alpha val="100000"/>
              </a:srgbClr>
            </a:solidFill>
          </p:spPr>
          <p:txBody>
            <a:bodyPr/>
            <a:lstStyle/>
            <a:p/>
          </p:txBody>
        </p:sp>
        <p:sp>
          <p:nvSpPr>
            <p:cNvPr id="108" name="rc108"/>
            <p:cNvSpPr/>
            <p:nvPr/>
          </p:nvSpPr>
          <p:spPr>
            <a:xfrm>
              <a:off x="7417531" y="3940366"/>
              <a:ext cx="204851" cy="33765"/>
            </a:xfrm>
            <a:prstGeom prst="rect">
              <a:avLst/>
            </a:prstGeom>
            <a:solidFill>
              <a:srgbClr val="F26A21">
                <a:alpha val="100000"/>
              </a:srgbClr>
            </a:solidFill>
          </p:spPr>
          <p:txBody>
            <a:bodyPr/>
            <a:lstStyle/>
            <a:p/>
          </p:txBody>
        </p:sp>
        <p:sp>
          <p:nvSpPr>
            <p:cNvPr id="109" name="rc109"/>
            <p:cNvSpPr/>
            <p:nvPr/>
          </p:nvSpPr>
          <p:spPr>
            <a:xfrm>
              <a:off x="7417531" y="3974132"/>
              <a:ext cx="204851" cy="711254"/>
            </a:xfrm>
            <a:prstGeom prst="rect">
              <a:avLst/>
            </a:prstGeom>
            <a:solidFill>
              <a:srgbClr val="FFC20E">
                <a:alpha val="100000"/>
              </a:srgbClr>
            </a:solidFill>
          </p:spPr>
          <p:txBody>
            <a:bodyPr/>
            <a:lstStyle/>
            <a:p/>
          </p:txBody>
        </p:sp>
        <p:sp>
          <p:nvSpPr>
            <p:cNvPr id="110" name="rc110"/>
            <p:cNvSpPr/>
            <p:nvPr/>
          </p:nvSpPr>
          <p:spPr>
            <a:xfrm>
              <a:off x="7645143" y="3943464"/>
              <a:ext cx="204851" cy="27037"/>
            </a:xfrm>
            <a:prstGeom prst="rect">
              <a:avLst/>
            </a:prstGeom>
            <a:solidFill>
              <a:srgbClr val="F26A21">
                <a:alpha val="100000"/>
              </a:srgbClr>
            </a:solidFill>
          </p:spPr>
          <p:txBody>
            <a:bodyPr/>
            <a:lstStyle/>
            <a:p/>
          </p:txBody>
        </p:sp>
        <p:sp>
          <p:nvSpPr>
            <p:cNvPr id="111" name="rc111"/>
            <p:cNvSpPr/>
            <p:nvPr/>
          </p:nvSpPr>
          <p:spPr>
            <a:xfrm>
              <a:off x="7645143" y="3970502"/>
              <a:ext cx="204851" cy="714884"/>
            </a:xfrm>
            <a:prstGeom prst="rect">
              <a:avLst/>
            </a:prstGeom>
            <a:solidFill>
              <a:srgbClr val="FFC20E">
                <a:alpha val="100000"/>
              </a:srgbClr>
            </a:solidFill>
          </p:spPr>
          <p:txBody>
            <a:bodyPr/>
            <a:lstStyle/>
            <a:p/>
          </p:txBody>
        </p:sp>
        <p:sp>
          <p:nvSpPr>
            <p:cNvPr id="112" name="rc112"/>
            <p:cNvSpPr/>
            <p:nvPr/>
          </p:nvSpPr>
          <p:spPr>
            <a:xfrm>
              <a:off x="7872756" y="3945609"/>
              <a:ext cx="204851" cy="21649"/>
            </a:xfrm>
            <a:prstGeom prst="rect">
              <a:avLst/>
            </a:prstGeom>
            <a:solidFill>
              <a:srgbClr val="F26A21">
                <a:alpha val="100000"/>
              </a:srgbClr>
            </a:solidFill>
          </p:spPr>
          <p:txBody>
            <a:bodyPr/>
            <a:lstStyle/>
            <a:p/>
          </p:txBody>
        </p:sp>
        <p:sp>
          <p:nvSpPr>
            <p:cNvPr id="113" name="rc113"/>
            <p:cNvSpPr/>
            <p:nvPr/>
          </p:nvSpPr>
          <p:spPr>
            <a:xfrm>
              <a:off x="7872756" y="3967259"/>
              <a:ext cx="204851" cy="718127"/>
            </a:xfrm>
            <a:prstGeom prst="rect">
              <a:avLst/>
            </a:prstGeom>
            <a:solidFill>
              <a:srgbClr val="FFC20E">
                <a:alpha val="100000"/>
              </a:srgbClr>
            </a:solidFill>
          </p:spPr>
          <p:txBody>
            <a:bodyPr/>
            <a:lstStyle/>
            <a:p/>
          </p:txBody>
        </p:sp>
        <p:sp>
          <p:nvSpPr>
            <p:cNvPr id="114" name="rc114"/>
            <p:cNvSpPr/>
            <p:nvPr/>
          </p:nvSpPr>
          <p:spPr>
            <a:xfrm>
              <a:off x="8100369" y="3947277"/>
              <a:ext cx="204851" cy="17335"/>
            </a:xfrm>
            <a:prstGeom prst="rect">
              <a:avLst/>
            </a:prstGeom>
            <a:solidFill>
              <a:srgbClr val="F26A21">
                <a:alpha val="100000"/>
              </a:srgbClr>
            </a:solidFill>
          </p:spPr>
          <p:txBody>
            <a:bodyPr/>
            <a:lstStyle/>
            <a:p/>
          </p:txBody>
        </p:sp>
        <p:sp>
          <p:nvSpPr>
            <p:cNvPr id="115" name="rc115"/>
            <p:cNvSpPr/>
            <p:nvPr/>
          </p:nvSpPr>
          <p:spPr>
            <a:xfrm>
              <a:off x="8100369" y="3964613"/>
              <a:ext cx="204851" cy="720773"/>
            </a:xfrm>
            <a:prstGeom prst="rect">
              <a:avLst/>
            </a:prstGeom>
            <a:solidFill>
              <a:srgbClr val="FFC20E">
                <a:alpha val="100000"/>
              </a:srgbClr>
            </a:solidFill>
          </p:spPr>
          <p:txBody>
            <a:bodyPr/>
            <a:lstStyle/>
            <a:p/>
          </p:txBody>
        </p:sp>
        <p:sp>
          <p:nvSpPr>
            <p:cNvPr id="116" name="pl116"/>
            <p:cNvSpPr/>
            <p:nvPr/>
          </p:nvSpPr>
          <p:spPr>
            <a:xfrm>
              <a:off x="1374417" y="2071041"/>
              <a:ext cx="5690314" cy="158445"/>
            </a:xfrm>
            <a:custGeom>
              <a:avLst/>
              <a:pathLst>
                <a:path w="5690314" h="158445">
                  <a:moveTo>
                    <a:pt x="0" y="132037"/>
                  </a:moveTo>
                  <a:lnTo>
                    <a:pt x="227612" y="132037"/>
                  </a:lnTo>
                  <a:lnTo>
                    <a:pt x="455225" y="105630"/>
                  </a:lnTo>
                  <a:lnTo>
                    <a:pt x="682837" y="105630"/>
                  </a:lnTo>
                  <a:lnTo>
                    <a:pt x="910450" y="79222"/>
                  </a:lnTo>
                  <a:lnTo>
                    <a:pt x="1138062" y="52815"/>
                  </a:lnTo>
                  <a:lnTo>
                    <a:pt x="1365675" y="26407"/>
                  </a:lnTo>
                  <a:lnTo>
                    <a:pt x="1593287" y="0"/>
                  </a:lnTo>
                  <a:lnTo>
                    <a:pt x="1820900" y="0"/>
                  </a:lnTo>
                  <a:lnTo>
                    <a:pt x="2048513" y="0"/>
                  </a:lnTo>
                  <a:lnTo>
                    <a:pt x="2276125" y="0"/>
                  </a:lnTo>
                  <a:lnTo>
                    <a:pt x="2503738" y="0"/>
                  </a:lnTo>
                  <a:lnTo>
                    <a:pt x="2731350" y="26407"/>
                  </a:lnTo>
                  <a:lnTo>
                    <a:pt x="2958963" y="158445"/>
                  </a:lnTo>
                  <a:lnTo>
                    <a:pt x="3186575" y="0"/>
                  </a:lnTo>
                  <a:lnTo>
                    <a:pt x="3414188" y="52815"/>
                  </a:lnTo>
                  <a:lnTo>
                    <a:pt x="3641800" y="79222"/>
                  </a:lnTo>
                  <a:lnTo>
                    <a:pt x="3869413" y="52815"/>
                  </a:lnTo>
                  <a:lnTo>
                    <a:pt x="4097026" y="0"/>
                  </a:lnTo>
                  <a:lnTo>
                    <a:pt x="4324638" y="79222"/>
                  </a:lnTo>
                  <a:lnTo>
                    <a:pt x="4552251" y="158445"/>
                  </a:lnTo>
                  <a:lnTo>
                    <a:pt x="4779863" y="158445"/>
                  </a:lnTo>
                  <a:lnTo>
                    <a:pt x="5007476" y="158445"/>
                  </a:lnTo>
                  <a:lnTo>
                    <a:pt x="5235088" y="158445"/>
                  </a:lnTo>
                  <a:lnTo>
                    <a:pt x="5462701" y="158445"/>
                  </a:lnTo>
                  <a:lnTo>
                    <a:pt x="5690314" y="158445"/>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071041"/>
              <a:ext cx="5690314" cy="237667"/>
            </a:xfrm>
            <a:custGeom>
              <a:avLst/>
              <a:pathLst>
                <a:path w="5690314" h="237667">
                  <a:moveTo>
                    <a:pt x="0" y="237667"/>
                  </a:moveTo>
                  <a:lnTo>
                    <a:pt x="227612" y="237667"/>
                  </a:lnTo>
                  <a:lnTo>
                    <a:pt x="455225" y="211260"/>
                  </a:lnTo>
                  <a:lnTo>
                    <a:pt x="682837" y="184852"/>
                  </a:lnTo>
                  <a:lnTo>
                    <a:pt x="910450" y="158445"/>
                  </a:lnTo>
                  <a:lnTo>
                    <a:pt x="1138062" y="105630"/>
                  </a:lnTo>
                  <a:lnTo>
                    <a:pt x="1365675" y="79222"/>
                  </a:lnTo>
                  <a:lnTo>
                    <a:pt x="1593287" y="26407"/>
                  </a:lnTo>
                  <a:lnTo>
                    <a:pt x="1820900" y="0"/>
                  </a:lnTo>
                  <a:lnTo>
                    <a:pt x="2048513" y="0"/>
                  </a:lnTo>
                  <a:lnTo>
                    <a:pt x="2276125" y="0"/>
                  </a:lnTo>
                  <a:lnTo>
                    <a:pt x="2503738" y="237667"/>
                  </a:lnTo>
                  <a:lnTo>
                    <a:pt x="2731350" y="132037"/>
                  </a:lnTo>
                  <a:lnTo>
                    <a:pt x="2958963" y="158445"/>
                  </a:lnTo>
                  <a:lnTo>
                    <a:pt x="3186575" y="105630"/>
                  </a:lnTo>
                  <a:lnTo>
                    <a:pt x="3414188" y="158445"/>
                  </a:lnTo>
                  <a:lnTo>
                    <a:pt x="3641800" y="79222"/>
                  </a:lnTo>
                  <a:lnTo>
                    <a:pt x="3869413" y="79222"/>
                  </a:lnTo>
                  <a:lnTo>
                    <a:pt x="4097026" y="26407"/>
                  </a:lnTo>
                  <a:lnTo>
                    <a:pt x="4324638" y="79222"/>
                  </a:lnTo>
                  <a:lnTo>
                    <a:pt x="4552251" y="158445"/>
                  </a:lnTo>
                  <a:lnTo>
                    <a:pt x="4779863" y="158445"/>
                  </a:lnTo>
                  <a:lnTo>
                    <a:pt x="5007476" y="158445"/>
                  </a:lnTo>
                  <a:lnTo>
                    <a:pt x="5235088" y="158445"/>
                  </a:lnTo>
                  <a:lnTo>
                    <a:pt x="5462701" y="158445"/>
                  </a:lnTo>
                  <a:lnTo>
                    <a:pt x="5690314" y="158445"/>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244415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585834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08595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31356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654117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676879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699640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9" name="tx129"/>
            <p:cNvSpPr/>
            <p:nvPr/>
          </p:nvSpPr>
          <p:spPr>
            <a:xfrm>
              <a:off x="1306089"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4720277"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3" name="tx133"/>
            <p:cNvSpPr/>
            <p:nvPr/>
          </p:nvSpPr>
          <p:spPr>
            <a:xfrm>
              <a:off x="563072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585834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08595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31356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654117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8" name="tx138"/>
            <p:cNvSpPr/>
            <p:nvPr/>
          </p:nvSpPr>
          <p:spPr>
            <a:xfrm>
              <a:off x="676879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9" name="tx139"/>
            <p:cNvSpPr/>
            <p:nvPr/>
          </p:nvSpPr>
          <p:spPr>
            <a:xfrm>
              <a:off x="699640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3222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2" name="tx142"/>
            <p:cNvSpPr/>
            <p:nvPr/>
          </p:nvSpPr>
          <p:spPr>
            <a:xfrm>
              <a:off x="508103" y="34364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28407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4" name="tx144"/>
            <p:cNvSpPr/>
            <p:nvPr/>
          </p:nvSpPr>
          <p:spPr>
            <a:xfrm>
              <a:off x="508103" y="22450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61030" y="3234462"/>
              <a:ext cx="636699"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a:t>
              </a:r>
            </a:p>
          </p:txBody>
        </p:sp>
        <p:sp>
          <p:nvSpPr>
            <p:cNvPr id="165" name="tx165"/>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6" name="rc166"/>
            <p:cNvSpPr/>
            <p:nvPr/>
          </p:nvSpPr>
          <p:spPr>
            <a:xfrm>
              <a:off x="1474353" y="5522891"/>
              <a:ext cx="201455" cy="201456"/>
            </a:xfrm>
            <a:prstGeom prst="rect">
              <a:avLst/>
            </a:prstGeom>
            <a:solidFill>
              <a:srgbClr val="80BD41">
                <a:alpha val="100000"/>
              </a:srgbClr>
            </a:solidFill>
          </p:spPr>
          <p:txBody>
            <a:bodyPr/>
            <a:lstStyle/>
            <a:p/>
          </p:txBody>
        </p:sp>
        <p:sp>
          <p:nvSpPr>
            <p:cNvPr id="167" name="rc167"/>
            <p:cNvSpPr/>
            <p:nvPr/>
          </p:nvSpPr>
          <p:spPr>
            <a:xfrm>
              <a:off x="2718049" y="5522891"/>
              <a:ext cx="201456" cy="201456"/>
            </a:xfrm>
            <a:prstGeom prst="rect">
              <a:avLst/>
            </a:prstGeom>
            <a:solidFill>
              <a:srgbClr val="1CABE2">
                <a:alpha val="100000"/>
              </a:srgbClr>
            </a:solidFill>
          </p:spPr>
          <p:txBody>
            <a:bodyPr/>
            <a:lstStyle/>
            <a:p/>
          </p:txBody>
        </p:sp>
        <p:sp>
          <p:nvSpPr>
            <p:cNvPr id="168" name="rc168"/>
            <p:cNvSpPr/>
            <p:nvPr/>
          </p:nvSpPr>
          <p:spPr>
            <a:xfrm>
              <a:off x="3806425" y="5522891"/>
              <a:ext cx="201456" cy="201456"/>
            </a:xfrm>
            <a:prstGeom prst="rect">
              <a:avLst/>
            </a:prstGeom>
            <a:solidFill>
              <a:srgbClr val="0058AB">
                <a:alpha val="100000"/>
              </a:srgbClr>
            </a:solidFill>
          </p:spPr>
          <p:txBody>
            <a:bodyPr/>
            <a:lstStyle/>
            <a:p/>
          </p:txBody>
        </p:sp>
        <p:sp>
          <p:nvSpPr>
            <p:cNvPr id="169" name="rc169"/>
            <p:cNvSpPr/>
            <p:nvPr/>
          </p:nvSpPr>
          <p:spPr>
            <a:xfrm>
              <a:off x="4801758" y="5522891"/>
              <a:ext cx="201456" cy="201456"/>
            </a:xfrm>
            <a:prstGeom prst="rect">
              <a:avLst/>
            </a:prstGeom>
            <a:solidFill>
              <a:srgbClr val="FFC20E">
                <a:alpha val="100000"/>
              </a:srgbClr>
            </a:solidFill>
          </p:spPr>
          <p:txBody>
            <a:bodyPr/>
            <a:lstStyle/>
            <a:p/>
          </p:txBody>
        </p:sp>
        <p:sp>
          <p:nvSpPr>
            <p:cNvPr id="170" name="rc170"/>
            <p:cNvSpPr/>
            <p:nvPr/>
          </p:nvSpPr>
          <p:spPr>
            <a:xfrm>
              <a:off x="6814623" y="5522891"/>
              <a:ext cx="201455" cy="201456"/>
            </a:xfrm>
            <a:prstGeom prst="rect">
              <a:avLst/>
            </a:prstGeom>
            <a:solidFill>
              <a:srgbClr val="F26A21">
                <a:alpha val="100000"/>
              </a:srgbClr>
            </a:solidFill>
          </p:spPr>
          <p:txBody>
            <a:bodyPr/>
            <a:lstStyle/>
            <a:p/>
          </p:txBody>
        </p:sp>
        <p:sp>
          <p:nvSpPr>
            <p:cNvPr id="171" name="tx171"/>
            <p:cNvSpPr/>
            <p:nvPr/>
          </p:nvSpPr>
          <p:spPr>
            <a:xfrm>
              <a:off x="1754398" y="5545856"/>
              <a:ext cx="885062"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completo</a:t>
              </a:r>
            </a:p>
          </p:txBody>
        </p:sp>
        <p:sp>
          <p:nvSpPr>
            <p:cNvPr id="172" name="tx172"/>
            <p:cNvSpPr/>
            <p:nvPr/>
          </p:nvSpPr>
          <p:spPr>
            <a:xfrm>
              <a:off x="2998094"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3" name="tx173"/>
            <p:cNvSpPr/>
            <p:nvPr/>
          </p:nvSpPr>
          <p:spPr>
            <a:xfrm>
              <a:off x="4086470"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Dose zero</a:t>
              </a:r>
            </a:p>
          </p:txBody>
        </p:sp>
        <p:sp>
          <p:nvSpPr>
            <p:cNvPr id="174" name="tx174"/>
            <p:cNvSpPr/>
            <p:nvPr/>
          </p:nvSpPr>
          <p:spPr>
            <a:xfrm>
              <a:off x="5081803" y="5545856"/>
              <a:ext cx="165423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de vacinação IA2030</a:t>
              </a:r>
            </a:p>
          </p:txBody>
        </p:sp>
        <p:sp>
          <p:nvSpPr>
            <p:cNvPr id="175" name="tx175"/>
            <p:cNvSpPr/>
            <p:nvPr/>
          </p:nvSpPr>
          <p:spPr>
            <a:xfrm>
              <a:off x="7094668" y="5571436"/>
              <a:ext cx="101719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Meta IA2030 ZD</a:t>
              </a:r>
            </a:p>
          </p:txBody>
        </p:sp>
        <p:sp>
          <p:nvSpPr>
            <p:cNvPr id="176" name="pl176"/>
            <p:cNvSpPr/>
            <p:nvPr/>
          </p:nvSpPr>
          <p:spPr>
            <a:xfrm>
              <a:off x="3500626"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67726"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9" name="tx179"/>
            <p:cNvSpPr/>
            <p:nvPr/>
          </p:nvSpPr>
          <p:spPr>
            <a:xfrm>
              <a:off x="5112445"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80" name="tx180"/>
            <p:cNvSpPr/>
            <p:nvPr/>
          </p:nvSpPr>
          <p:spPr>
            <a:xfrm>
              <a:off x="920330" y="1330710"/>
              <a:ext cx="79482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DTP (%), número de crianças totalmente, parcialmente e não vacinadas com a vacina</a:t>
              </a:r>
            </a:p>
          </p:txBody>
        </p:sp>
        <p:sp>
          <p:nvSpPr>
            <p:cNvPr id="181" name="tx181"/>
            <p:cNvSpPr/>
            <p:nvPr/>
          </p:nvSpPr>
          <p:spPr>
            <a:xfrm>
              <a:off x="920330" y="1511762"/>
              <a:ext cx="6495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entre 2000 e 2025 e projeções para 2030 com base na meta IA2030 , Cabo Verde</a:t>
              </a:r>
            </a:p>
          </p:txBody>
        </p:sp>
        <p:sp>
          <p:nvSpPr>
            <p:cNvPr id="182" name="tx182"/>
            <p:cNvSpPr/>
            <p:nvPr/>
          </p:nvSpPr>
          <p:spPr>
            <a:xfrm>
              <a:off x="3954557" y="6347035"/>
              <a:ext cx="4702323"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Fontes: Estimativas da OMS/UNICEF sobre a cobertura nacional de imunização, revisão 2025;</a:t>
              </a:r>
            </a:p>
          </p:txBody>
        </p:sp>
        <p:sp>
          <p:nvSpPr>
            <p:cNvPr id="183" name="tx183"/>
            <p:cNvSpPr/>
            <p:nvPr/>
          </p:nvSpPr>
          <p:spPr>
            <a:xfrm>
              <a:off x="1009343" y="6466099"/>
              <a:ext cx="76475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Nações Unidas, Departamento de Assuntos Económicos e Sociais, Divisão de População (2024). Perspetivas da População Mundial 2024, Edição Online.</a:t>
              </a:r>
            </a:p>
          </p:txBody>
        </p:sp>
        <p:sp>
          <p:nvSpPr>
            <p:cNvPr id="184" name="tx184"/>
            <p:cNvSpPr/>
            <p:nvPr/>
          </p:nvSpPr>
          <p:spPr>
            <a:xfrm>
              <a:off x="-271039" y="6586855"/>
              <a:ext cx="89279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em metade, até 2030, o número de crianças que não receberam nenhuma dose em 2019.</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apela a todos os países para que reduzam em metade, até 2030, o número de crianças que não receberam nenhuma dose em 2019. Este gráfico mostra o número anual de crianças que precisam ser vacinadas para atingir a meta de ZD.
A IA2030 apela a todos os países para que reduzam para metade, até 2030, o número de crianças que não receberam nenhuma dose em 2019. Este gráfico mostra o número anual de crianças que é necessário vacinar para atingir a meta de ZD.
Prevê-se que Cabo Verde registe um  declínio no número de bebés sobreviventes até 2030. Para atingir a meta «ZD» da IA2030, os esforços atuais seriam suficientes; no entanto, os países devem intensificar os seus esforços para ir além das metas.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Cabo Verde está no bom caminho para reduzir para metade o número de crianças que não receberam nenhuma dose até 2030, mas para manter este progresso será necessário continuar a reforçar os sistemas de vacinação.</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80573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85512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90451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95390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28104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33042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37981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42920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863760"/>
            </a:xfrm>
            <a:custGeom>
              <a:avLst/>
              <a:pathLst>
                <a:path w="0" h="3863760">
                  <a:moveTo>
                    <a:pt x="0" y="3863760"/>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1768531"/>
              <a:ext cx="220114" cy="3512509"/>
            </a:xfrm>
            <a:prstGeom prst="rect">
              <a:avLst/>
            </a:prstGeom>
            <a:solidFill>
              <a:srgbClr val="0058AB">
                <a:alpha val="100000"/>
              </a:srgbClr>
            </a:solidFill>
          </p:spPr>
          <p:txBody>
            <a:bodyPr/>
            <a:lstStyle/>
            <a:p/>
          </p:txBody>
        </p:sp>
        <p:sp>
          <p:nvSpPr>
            <p:cNvPr id="41" name="rc41"/>
            <p:cNvSpPr/>
            <p:nvPr/>
          </p:nvSpPr>
          <p:spPr>
            <a:xfrm>
              <a:off x="1383871" y="1849333"/>
              <a:ext cx="220114" cy="3431707"/>
            </a:xfrm>
            <a:prstGeom prst="rect">
              <a:avLst/>
            </a:prstGeom>
            <a:solidFill>
              <a:srgbClr val="0058AB">
                <a:alpha val="100000"/>
              </a:srgbClr>
            </a:solidFill>
          </p:spPr>
          <p:txBody>
            <a:bodyPr/>
            <a:lstStyle/>
            <a:p/>
          </p:txBody>
        </p:sp>
        <p:sp>
          <p:nvSpPr>
            <p:cNvPr id="42" name="rc42"/>
            <p:cNvSpPr/>
            <p:nvPr/>
          </p:nvSpPr>
          <p:spPr>
            <a:xfrm>
              <a:off x="1628442" y="2490996"/>
              <a:ext cx="220114" cy="2790044"/>
            </a:xfrm>
            <a:prstGeom prst="rect">
              <a:avLst/>
            </a:prstGeom>
            <a:solidFill>
              <a:srgbClr val="0058AB">
                <a:alpha val="100000"/>
              </a:srgbClr>
            </a:solidFill>
          </p:spPr>
          <p:txBody>
            <a:bodyPr/>
            <a:lstStyle/>
            <a:p/>
          </p:txBody>
        </p:sp>
        <p:sp>
          <p:nvSpPr>
            <p:cNvPr id="43" name="rc43"/>
            <p:cNvSpPr/>
            <p:nvPr/>
          </p:nvSpPr>
          <p:spPr>
            <a:xfrm>
              <a:off x="1873013" y="2557538"/>
              <a:ext cx="220114" cy="2723501"/>
            </a:xfrm>
            <a:prstGeom prst="rect">
              <a:avLst/>
            </a:prstGeom>
            <a:solidFill>
              <a:srgbClr val="0058AB">
                <a:alpha val="100000"/>
              </a:srgbClr>
            </a:solidFill>
          </p:spPr>
          <p:txBody>
            <a:bodyPr/>
            <a:lstStyle/>
            <a:p/>
          </p:txBody>
        </p:sp>
        <p:sp>
          <p:nvSpPr>
            <p:cNvPr id="44" name="rc44"/>
            <p:cNvSpPr/>
            <p:nvPr/>
          </p:nvSpPr>
          <p:spPr>
            <a:xfrm>
              <a:off x="2117585" y="3142164"/>
              <a:ext cx="220114" cy="2138875"/>
            </a:xfrm>
            <a:prstGeom prst="rect">
              <a:avLst/>
            </a:prstGeom>
            <a:solidFill>
              <a:srgbClr val="0058AB">
                <a:alpha val="100000"/>
              </a:srgbClr>
            </a:solidFill>
          </p:spPr>
          <p:txBody>
            <a:bodyPr/>
            <a:lstStyle/>
            <a:p/>
          </p:txBody>
        </p:sp>
        <p:sp>
          <p:nvSpPr>
            <p:cNvPr id="45" name="rc45"/>
            <p:cNvSpPr/>
            <p:nvPr/>
          </p:nvSpPr>
          <p:spPr>
            <a:xfrm>
              <a:off x="2362156" y="3736296"/>
              <a:ext cx="220114" cy="1544743"/>
            </a:xfrm>
            <a:prstGeom prst="rect">
              <a:avLst/>
            </a:prstGeom>
            <a:solidFill>
              <a:srgbClr val="0058AB">
                <a:alpha val="100000"/>
              </a:srgbClr>
            </a:solidFill>
          </p:spPr>
          <p:txBody>
            <a:bodyPr/>
            <a:lstStyle/>
            <a:p/>
          </p:txBody>
        </p:sp>
        <p:sp>
          <p:nvSpPr>
            <p:cNvPr id="46" name="rc46"/>
            <p:cNvSpPr/>
            <p:nvPr/>
          </p:nvSpPr>
          <p:spPr>
            <a:xfrm>
              <a:off x="2606727" y="4292404"/>
              <a:ext cx="220114" cy="988635"/>
            </a:xfrm>
            <a:prstGeom prst="rect">
              <a:avLst/>
            </a:prstGeom>
            <a:solidFill>
              <a:srgbClr val="0058AB">
                <a:alpha val="100000"/>
              </a:srgbClr>
            </a:solidFill>
          </p:spPr>
          <p:txBody>
            <a:bodyPr/>
            <a:lstStyle/>
            <a:p/>
          </p:txBody>
        </p:sp>
        <p:sp>
          <p:nvSpPr>
            <p:cNvPr id="47" name="rc47"/>
            <p:cNvSpPr/>
            <p:nvPr/>
          </p:nvSpPr>
          <p:spPr>
            <a:xfrm>
              <a:off x="2851298" y="4805734"/>
              <a:ext cx="220114" cy="475305"/>
            </a:xfrm>
            <a:prstGeom prst="rect">
              <a:avLst/>
            </a:prstGeom>
            <a:solidFill>
              <a:srgbClr val="0058AB">
                <a:alpha val="100000"/>
              </a:srgbClr>
            </a:solidFill>
          </p:spPr>
          <p:txBody>
            <a:bodyPr/>
            <a:lstStyle/>
            <a:p/>
          </p:txBody>
        </p:sp>
        <p:sp>
          <p:nvSpPr>
            <p:cNvPr id="48" name="rc48"/>
            <p:cNvSpPr/>
            <p:nvPr/>
          </p:nvSpPr>
          <p:spPr>
            <a:xfrm>
              <a:off x="3095869" y="4815240"/>
              <a:ext cx="220114" cy="465799"/>
            </a:xfrm>
            <a:prstGeom prst="rect">
              <a:avLst/>
            </a:prstGeom>
            <a:solidFill>
              <a:srgbClr val="0058AB">
                <a:alpha val="100000"/>
              </a:srgbClr>
            </a:solidFill>
          </p:spPr>
          <p:txBody>
            <a:bodyPr/>
            <a:lstStyle/>
            <a:p/>
          </p:txBody>
        </p:sp>
        <p:sp>
          <p:nvSpPr>
            <p:cNvPr id="49" name="rc49"/>
            <p:cNvSpPr/>
            <p:nvPr/>
          </p:nvSpPr>
          <p:spPr>
            <a:xfrm>
              <a:off x="3340440" y="4819993"/>
              <a:ext cx="220114" cy="461046"/>
            </a:xfrm>
            <a:prstGeom prst="rect">
              <a:avLst/>
            </a:prstGeom>
            <a:solidFill>
              <a:srgbClr val="0058AB">
                <a:alpha val="100000"/>
              </a:srgbClr>
            </a:solidFill>
          </p:spPr>
          <p:txBody>
            <a:bodyPr/>
            <a:lstStyle/>
            <a:p/>
          </p:txBody>
        </p:sp>
        <p:sp>
          <p:nvSpPr>
            <p:cNvPr id="50" name="rc50"/>
            <p:cNvSpPr/>
            <p:nvPr/>
          </p:nvSpPr>
          <p:spPr>
            <a:xfrm>
              <a:off x="3585011" y="4796228"/>
              <a:ext cx="220114" cy="484811"/>
            </a:xfrm>
            <a:prstGeom prst="rect">
              <a:avLst/>
            </a:prstGeom>
            <a:solidFill>
              <a:srgbClr val="0058AB">
                <a:alpha val="100000"/>
              </a:srgbClr>
            </a:solidFill>
          </p:spPr>
          <p:txBody>
            <a:bodyPr/>
            <a:lstStyle/>
            <a:p/>
          </p:txBody>
        </p:sp>
        <p:sp>
          <p:nvSpPr>
            <p:cNvPr id="51" name="rc51"/>
            <p:cNvSpPr/>
            <p:nvPr/>
          </p:nvSpPr>
          <p:spPr>
            <a:xfrm>
              <a:off x="3829583" y="4791475"/>
              <a:ext cx="220114" cy="489564"/>
            </a:xfrm>
            <a:prstGeom prst="rect">
              <a:avLst/>
            </a:prstGeom>
            <a:solidFill>
              <a:srgbClr val="0058AB">
                <a:alpha val="100000"/>
              </a:srgbClr>
            </a:solidFill>
          </p:spPr>
          <p:txBody>
            <a:bodyPr/>
            <a:lstStyle/>
            <a:p/>
          </p:txBody>
        </p:sp>
        <p:sp>
          <p:nvSpPr>
            <p:cNvPr id="52" name="rc52"/>
            <p:cNvSpPr/>
            <p:nvPr/>
          </p:nvSpPr>
          <p:spPr>
            <a:xfrm>
              <a:off x="4074154" y="4368453"/>
              <a:ext cx="220114" cy="912586"/>
            </a:xfrm>
            <a:prstGeom prst="rect">
              <a:avLst/>
            </a:prstGeom>
            <a:solidFill>
              <a:srgbClr val="0058AB">
                <a:alpha val="100000"/>
              </a:srgbClr>
            </a:solidFill>
          </p:spPr>
          <p:txBody>
            <a:bodyPr/>
            <a:lstStyle/>
            <a:p/>
          </p:txBody>
        </p:sp>
        <p:sp>
          <p:nvSpPr>
            <p:cNvPr id="53" name="rc53"/>
            <p:cNvSpPr/>
            <p:nvPr/>
          </p:nvSpPr>
          <p:spPr>
            <a:xfrm>
              <a:off x="4318725" y="2191553"/>
              <a:ext cx="220114" cy="3089487"/>
            </a:xfrm>
            <a:prstGeom prst="rect">
              <a:avLst/>
            </a:prstGeom>
            <a:solidFill>
              <a:srgbClr val="0058AB">
                <a:alpha val="100000"/>
              </a:srgbClr>
            </a:solidFill>
          </p:spPr>
          <p:txBody>
            <a:bodyPr/>
            <a:lstStyle/>
            <a:p/>
          </p:txBody>
        </p:sp>
        <p:sp>
          <p:nvSpPr>
            <p:cNvPr id="54" name="rc54"/>
            <p:cNvSpPr/>
            <p:nvPr/>
          </p:nvSpPr>
          <p:spPr>
            <a:xfrm>
              <a:off x="4563296" y="4848512"/>
              <a:ext cx="220114" cy="432528"/>
            </a:xfrm>
            <a:prstGeom prst="rect">
              <a:avLst/>
            </a:prstGeom>
            <a:solidFill>
              <a:srgbClr val="0058AB">
                <a:alpha val="100000"/>
              </a:srgbClr>
            </a:solidFill>
          </p:spPr>
          <p:txBody>
            <a:bodyPr/>
            <a:lstStyle/>
            <a:p/>
          </p:txBody>
        </p:sp>
        <p:sp>
          <p:nvSpPr>
            <p:cNvPr id="55" name="rc55"/>
            <p:cNvSpPr/>
            <p:nvPr/>
          </p:nvSpPr>
          <p:spPr>
            <a:xfrm>
              <a:off x="4807867" y="4021480"/>
              <a:ext cx="220114" cy="1259560"/>
            </a:xfrm>
            <a:prstGeom prst="rect">
              <a:avLst/>
            </a:prstGeom>
            <a:solidFill>
              <a:srgbClr val="0058AB">
                <a:alpha val="100000"/>
              </a:srgbClr>
            </a:solidFill>
          </p:spPr>
          <p:txBody>
            <a:bodyPr/>
            <a:lstStyle/>
            <a:p/>
          </p:txBody>
        </p:sp>
        <p:sp>
          <p:nvSpPr>
            <p:cNvPr id="56" name="rc56"/>
            <p:cNvSpPr/>
            <p:nvPr/>
          </p:nvSpPr>
          <p:spPr>
            <a:xfrm>
              <a:off x="5052438" y="3612717"/>
              <a:ext cx="220114" cy="1668323"/>
            </a:xfrm>
            <a:prstGeom prst="rect">
              <a:avLst/>
            </a:prstGeom>
            <a:solidFill>
              <a:srgbClr val="0058AB">
                <a:alpha val="100000"/>
              </a:srgbClr>
            </a:solidFill>
          </p:spPr>
          <p:txBody>
            <a:bodyPr/>
            <a:lstStyle/>
            <a:p/>
          </p:txBody>
        </p:sp>
        <p:sp>
          <p:nvSpPr>
            <p:cNvPr id="57" name="rc57"/>
            <p:cNvSpPr/>
            <p:nvPr/>
          </p:nvSpPr>
          <p:spPr>
            <a:xfrm>
              <a:off x="5297009" y="4069010"/>
              <a:ext cx="220114" cy="1212029"/>
            </a:xfrm>
            <a:prstGeom prst="rect">
              <a:avLst/>
            </a:prstGeom>
            <a:solidFill>
              <a:srgbClr val="0058AB">
                <a:alpha val="100000"/>
              </a:srgbClr>
            </a:solidFill>
          </p:spPr>
          <p:txBody>
            <a:bodyPr/>
            <a:lstStyle/>
            <a:p/>
          </p:txBody>
        </p:sp>
        <p:sp>
          <p:nvSpPr>
            <p:cNvPr id="58" name="rc58"/>
            <p:cNvSpPr/>
            <p:nvPr/>
          </p:nvSpPr>
          <p:spPr>
            <a:xfrm>
              <a:off x="5541580" y="4910302"/>
              <a:ext cx="220114" cy="370738"/>
            </a:xfrm>
            <a:prstGeom prst="rect">
              <a:avLst/>
            </a:prstGeom>
            <a:solidFill>
              <a:srgbClr val="0058AB">
                <a:alpha val="100000"/>
              </a:srgbClr>
            </a:solidFill>
          </p:spPr>
          <p:txBody>
            <a:bodyPr/>
            <a:lstStyle/>
            <a:p/>
          </p:txBody>
        </p:sp>
        <p:sp>
          <p:nvSpPr>
            <p:cNvPr id="59" name="rc59"/>
            <p:cNvSpPr/>
            <p:nvPr/>
          </p:nvSpPr>
          <p:spPr>
            <a:xfrm>
              <a:off x="5786152" y="3897900"/>
              <a:ext cx="220114" cy="1383139"/>
            </a:xfrm>
            <a:prstGeom prst="rect">
              <a:avLst/>
            </a:prstGeom>
            <a:solidFill>
              <a:srgbClr val="0058AB">
                <a:alpha val="100000"/>
              </a:srgbClr>
            </a:solidFill>
          </p:spPr>
          <p:txBody>
            <a:bodyPr/>
            <a:lstStyle/>
            <a:p/>
          </p:txBody>
        </p:sp>
        <p:sp>
          <p:nvSpPr>
            <p:cNvPr id="60" name="rc60"/>
            <p:cNvSpPr/>
            <p:nvPr/>
          </p:nvSpPr>
          <p:spPr>
            <a:xfrm>
              <a:off x="6030723" y="3051856"/>
              <a:ext cx="220114" cy="2229183"/>
            </a:xfrm>
            <a:prstGeom prst="rect">
              <a:avLst/>
            </a:prstGeom>
            <a:solidFill>
              <a:srgbClr val="0058AB">
                <a:alpha val="100000"/>
              </a:srgbClr>
            </a:solidFill>
          </p:spPr>
          <p:txBody>
            <a:bodyPr/>
            <a:lstStyle/>
            <a:p/>
          </p:txBody>
        </p:sp>
        <p:sp>
          <p:nvSpPr>
            <p:cNvPr id="61" name="rc61"/>
            <p:cNvSpPr/>
            <p:nvPr/>
          </p:nvSpPr>
          <p:spPr>
            <a:xfrm>
              <a:off x="6275294" y="3142164"/>
              <a:ext cx="220114" cy="2138875"/>
            </a:xfrm>
            <a:prstGeom prst="rect">
              <a:avLst/>
            </a:prstGeom>
            <a:solidFill>
              <a:srgbClr val="0058AB">
                <a:alpha val="100000"/>
              </a:srgbClr>
            </a:solidFill>
          </p:spPr>
          <p:txBody>
            <a:bodyPr/>
            <a:lstStyle/>
            <a:p/>
          </p:txBody>
        </p:sp>
        <p:sp>
          <p:nvSpPr>
            <p:cNvPr id="62" name="rc62"/>
            <p:cNvSpPr/>
            <p:nvPr/>
          </p:nvSpPr>
          <p:spPr>
            <a:xfrm>
              <a:off x="6519865" y="3151670"/>
              <a:ext cx="220114" cy="2129369"/>
            </a:xfrm>
            <a:prstGeom prst="rect">
              <a:avLst/>
            </a:prstGeom>
            <a:solidFill>
              <a:srgbClr val="0058AB">
                <a:alpha val="100000"/>
              </a:srgbClr>
            </a:solidFill>
          </p:spPr>
          <p:txBody>
            <a:bodyPr/>
            <a:lstStyle/>
            <a:p/>
          </p:txBody>
        </p:sp>
        <p:sp>
          <p:nvSpPr>
            <p:cNvPr id="63" name="rc63"/>
            <p:cNvSpPr/>
            <p:nvPr/>
          </p:nvSpPr>
          <p:spPr>
            <a:xfrm>
              <a:off x="6764436" y="3156424"/>
              <a:ext cx="220114" cy="2124616"/>
            </a:xfrm>
            <a:prstGeom prst="rect">
              <a:avLst/>
            </a:prstGeom>
            <a:solidFill>
              <a:srgbClr val="0058AB">
                <a:alpha val="100000"/>
              </a:srgbClr>
            </a:solidFill>
          </p:spPr>
          <p:txBody>
            <a:bodyPr/>
            <a:lstStyle/>
            <a:p/>
          </p:txBody>
        </p:sp>
        <p:sp>
          <p:nvSpPr>
            <p:cNvPr id="64" name="rc64"/>
            <p:cNvSpPr/>
            <p:nvPr/>
          </p:nvSpPr>
          <p:spPr>
            <a:xfrm>
              <a:off x="7009007" y="3165930"/>
              <a:ext cx="220114" cy="2115110"/>
            </a:xfrm>
            <a:prstGeom prst="rect">
              <a:avLst/>
            </a:prstGeom>
            <a:solidFill>
              <a:srgbClr val="0058AB">
                <a:alpha val="100000"/>
              </a:srgbClr>
            </a:solidFill>
          </p:spPr>
          <p:txBody>
            <a:bodyPr/>
            <a:lstStyle/>
            <a:p/>
          </p:txBody>
        </p:sp>
        <p:sp>
          <p:nvSpPr>
            <p:cNvPr id="65" name="rc65"/>
            <p:cNvSpPr/>
            <p:nvPr/>
          </p:nvSpPr>
          <p:spPr>
            <a:xfrm>
              <a:off x="7253578" y="3180189"/>
              <a:ext cx="220114" cy="2100851"/>
            </a:xfrm>
            <a:prstGeom prst="rect">
              <a:avLst/>
            </a:prstGeom>
            <a:solidFill>
              <a:srgbClr val="0058AB">
                <a:alpha val="100000"/>
              </a:srgbClr>
            </a:solidFill>
          </p:spPr>
          <p:txBody>
            <a:bodyPr/>
            <a:lstStyle/>
            <a:p/>
          </p:txBody>
        </p:sp>
        <p:sp>
          <p:nvSpPr>
            <p:cNvPr id="66" name="rc66"/>
            <p:cNvSpPr/>
            <p:nvPr/>
          </p:nvSpPr>
          <p:spPr>
            <a:xfrm>
              <a:off x="8476434" y="4587094"/>
              <a:ext cx="220114" cy="693946"/>
            </a:xfrm>
            <a:prstGeom prst="rect">
              <a:avLst/>
            </a:prstGeom>
            <a:solidFill>
              <a:srgbClr val="69DBFF">
                <a:alpha val="100000"/>
              </a:srgbClr>
            </a:solidFill>
          </p:spPr>
          <p:txBody>
            <a:bodyPr/>
            <a:lstStyle/>
            <a:p/>
          </p:txBody>
        </p:sp>
        <p:sp>
          <p:nvSpPr>
            <p:cNvPr id="67" name="pl67"/>
            <p:cNvSpPr/>
            <p:nvPr/>
          </p:nvSpPr>
          <p:spPr>
            <a:xfrm>
              <a:off x="6140780" y="3897900"/>
              <a:ext cx="2445711" cy="691569"/>
            </a:xfrm>
            <a:custGeom>
              <a:avLst/>
              <a:pathLst>
                <a:path w="2445711" h="691569">
                  <a:moveTo>
                    <a:pt x="0" y="0"/>
                  </a:moveTo>
                  <a:lnTo>
                    <a:pt x="244571" y="69156"/>
                  </a:lnTo>
                  <a:lnTo>
                    <a:pt x="489142" y="138313"/>
                  </a:lnTo>
                  <a:lnTo>
                    <a:pt x="733713" y="207470"/>
                  </a:lnTo>
                  <a:lnTo>
                    <a:pt x="978284" y="276627"/>
                  </a:lnTo>
                  <a:lnTo>
                    <a:pt x="1222855" y="345784"/>
                  </a:lnTo>
                  <a:lnTo>
                    <a:pt x="1467426" y="414941"/>
                  </a:lnTo>
                  <a:lnTo>
                    <a:pt x="1711997" y="484098"/>
                  </a:lnTo>
                  <a:lnTo>
                    <a:pt x="1956569" y="553255"/>
                  </a:lnTo>
                  <a:lnTo>
                    <a:pt x="2201140" y="622412"/>
                  </a:lnTo>
                  <a:lnTo>
                    <a:pt x="2445711" y="691569"/>
                  </a:lnTo>
                </a:path>
              </a:pathLst>
            </a:custGeom>
            <a:ln w="13550" cap="flat">
              <a:solidFill>
                <a:srgbClr val="000000">
                  <a:alpha val="100000"/>
                </a:srgbClr>
              </a:solidFill>
              <a:prstDash val="solid"/>
              <a:round/>
            </a:ln>
          </p:spPr>
          <p:txBody>
            <a:bodyPr/>
            <a:lstStyle/>
            <a:p/>
          </p:txBody>
        </p:sp>
        <p:sp>
          <p:nvSpPr>
            <p:cNvPr id="68" name="pt68"/>
            <p:cNvSpPr/>
            <p:nvPr/>
          </p:nvSpPr>
          <p:spPr>
            <a:xfrm>
              <a:off x="6115954" y="38730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3942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0113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0805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1497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2188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2880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357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4263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4954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564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23840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28778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333717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2" name="tx82"/>
            <p:cNvSpPr/>
            <p:nvPr/>
          </p:nvSpPr>
          <p:spPr>
            <a:xfrm>
              <a:off x="508103" y="23865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rot="-5400000">
              <a:off x="11284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59988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61207" y="3460256"/>
              <a:ext cx="1281174" cy="12905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sem dose</a:t>
              </a:r>
            </a:p>
          </p:txBody>
        </p:sp>
        <p:sp>
          <p:nvSpPr>
            <p:cNvPr id="112" name="rc112"/>
            <p:cNvSpPr/>
            <p:nvPr/>
          </p:nvSpPr>
          <p:spPr>
            <a:xfrm>
              <a:off x="3581938" y="6141404"/>
              <a:ext cx="201456" cy="201456"/>
            </a:xfrm>
            <a:prstGeom prst="rect">
              <a:avLst/>
            </a:prstGeom>
            <a:solidFill>
              <a:srgbClr val="0058AB">
                <a:alpha val="100000"/>
              </a:srgbClr>
            </a:solidFill>
          </p:spPr>
          <p:txBody>
            <a:bodyPr/>
            <a:lstStyle/>
            <a:p/>
          </p:txBody>
        </p:sp>
        <p:sp>
          <p:nvSpPr>
            <p:cNvPr id="113" name="rc113"/>
            <p:cNvSpPr/>
            <p:nvPr/>
          </p:nvSpPr>
          <p:spPr>
            <a:xfrm>
              <a:off x="4484024" y="6141404"/>
              <a:ext cx="201456" cy="201456"/>
            </a:xfrm>
            <a:prstGeom prst="rect">
              <a:avLst/>
            </a:prstGeom>
            <a:solidFill>
              <a:srgbClr val="69DBFF">
                <a:alpha val="100000"/>
              </a:srgbClr>
            </a:solidFill>
          </p:spPr>
          <p:txBody>
            <a:bodyPr/>
            <a:lstStyle/>
            <a:p/>
          </p:txBody>
        </p:sp>
        <p:sp>
          <p:nvSpPr>
            <p:cNvPr id="114" name="tx114"/>
            <p:cNvSpPr/>
            <p:nvPr/>
          </p:nvSpPr>
          <p:spPr>
            <a:xfrm>
              <a:off x="3861983" y="619049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616232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600445" y="1332675"/>
              <a:ext cx="663495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crianças sem vacinação, 2000-2025 e meta para 2030, Cabo Verde</a:t>
              </a:r>
            </a:p>
          </p:txBody>
        </p:sp>
        <p:sp>
          <p:nvSpPr>
            <p:cNvPr id="117" name="tx117"/>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18" name="tx118"/>
            <p:cNvSpPr/>
            <p:nvPr/>
          </p:nvSpPr>
          <p:spPr>
            <a:xfrm>
              <a:off x="-15608123" y="6586855"/>
              <a:ext cx="246825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Agenda de Imunização 2030 (IA2030) apela a todos os países para que reduzam para metade, até 2030, o número de crianças que não receberam nenhuma dose em 2019. As barras azuis escuras representam o número estimado de crianças sem vacinação em 2000-2025, enquanto a barra azul clara representa o número alvo de crianças sem vacinação até 2030. A linha e os pontos mostram o progresso anual e a trajetória para atingir a meta até 2030, com base numa redução linear.</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IA2030 visa não deixar ninguém para trás em matéria de imunização e apela a todos os países para que reduzam para metade o número de crianças sem nenhuma dose até 2030.
Este gráfico mostra:
• Número estimado de crianças sem nenhuma dose em 2000-2025 (barras azuis escuras)
• Meta de nenhuma dose até 2030 (barra azul clara)
• Trajetória para atingir a meta de 2030 com base em um declínio linear (pontos)
Em 2025, o número de crianças que não receberam nenhuma dose era aproximadamente 103 % superior ao número anual proposto para atingir a meta, com base numa trajetória linear de diminuição.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o número de crianças que não receberam nenhuma dose estava 103% acima da meta anual da IA2030, o que coloca a meta para 2030 em sério risco, a menos que se tomem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5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10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6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1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7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3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8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4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9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47742"/>
              <a:ext cx="239888" cy="1260278"/>
            </a:xfrm>
            <a:prstGeom prst="rect">
              <a:avLst/>
            </a:prstGeom>
            <a:solidFill>
              <a:srgbClr val="80BD41">
                <a:alpha val="100000"/>
              </a:srgbClr>
            </a:solidFill>
          </p:spPr>
          <p:txBody>
            <a:bodyPr/>
            <a:lstStyle/>
            <a:p/>
          </p:txBody>
        </p:sp>
        <p:sp>
          <p:nvSpPr>
            <p:cNvPr id="27" name="rc27"/>
            <p:cNvSpPr/>
            <p:nvPr/>
          </p:nvSpPr>
          <p:spPr>
            <a:xfrm>
              <a:off x="1296273" y="2967137"/>
              <a:ext cx="239888" cy="80605"/>
            </a:xfrm>
            <a:prstGeom prst="rect">
              <a:avLst/>
            </a:prstGeom>
            <a:solidFill>
              <a:srgbClr val="1CABE2">
                <a:alpha val="100000"/>
              </a:srgbClr>
            </a:solidFill>
          </p:spPr>
          <p:txBody>
            <a:bodyPr/>
            <a:lstStyle/>
            <a:p/>
          </p:txBody>
        </p:sp>
        <p:sp>
          <p:nvSpPr>
            <p:cNvPr id="28" name="rc28"/>
            <p:cNvSpPr/>
            <p:nvPr/>
          </p:nvSpPr>
          <p:spPr>
            <a:xfrm>
              <a:off x="1562816" y="3076063"/>
              <a:ext cx="239888" cy="1231957"/>
            </a:xfrm>
            <a:prstGeom prst="rect">
              <a:avLst/>
            </a:prstGeom>
            <a:solidFill>
              <a:srgbClr val="80BD41">
                <a:alpha val="100000"/>
              </a:srgbClr>
            </a:solidFill>
          </p:spPr>
          <p:txBody>
            <a:bodyPr/>
            <a:lstStyle/>
            <a:p/>
          </p:txBody>
        </p:sp>
        <p:sp>
          <p:nvSpPr>
            <p:cNvPr id="29" name="rc29"/>
            <p:cNvSpPr/>
            <p:nvPr/>
          </p:nvSpPr>
          <p:spPr>
            <a:xfrm>
              <a:off x="1562816" y="2997636"/>
              <a:ext cx="239888" cy="78427"/>
            </a:xfrm>
            <a:prstGeom prst="rect">
              <a:avLst/>
            </a:prstGeom>
            <a:solidFill>
              <a:srgbClr val="1CABE2">
                <a:alpha val="100000"/>
              </a:srgbClr>
            </a:solidFill>
          </p:spPr>
          <p:txBody>
            <a:bodyPr/>
            <a:lstStyle/>
            <a:p/>
          </p:txBody>
        </p:sp>
        <p:sp>
          <p:nvSpPr>
            <p:cNvPr id="30" name="rc30"/>
            <p:cNvSpPr/>
            <p:nvPr/>
          </p:nvSpPr>
          <p:spPr>
            <a:xfrm>
              <a:off x="1829360" y="3093491"/>
              <a:ext cx="239888" cy="1214529"/>
            </a:xfrm>
            <a:prstGeom prst="rect">
              <a:avLst/>
            </a:prstGeom>
            <a:solidFill>
              <a:srgbClr val="80BD41">
                <a:alpha val="100000"/>
              </a:srgbClr>
            </a:solidFill>
          </p:spPr>
          <p:txBody>
            <a:bodyPr/>
            <a:lstStyle/>
            <a:p/>
          </p:txBody>
        </p:sp>
        <p:sp>
          <p:nvSpPr>
            <p:cNvPr id="31" name="rc31"/>
            <p:cNvSpPr/>
            <p:nvPr/>
          </p:nvSpPr>
          <p:spPr>
            <a:xfrm>
              <a:off x="1829360" y="3029225"/>
              <a:ext cx="239888" cy="64266"/>
            </a:xfrm>
            <a:prstGeom prst="rect">
              <a:avLst/>
            </a:prstGeom>
            <a:solidFill>
              <a:srgbClr val="1CABE2">
                <a:alpha val="100000"/>
              </a:srgbClr>
            </a:solidFill>
          </p:spPr>
          <p:txBody>
            <a:bodyPr/>
            <a:lstStyle/>
            <a:p/>
          </p:txBody>
        </p:sp>
        <p:sp>
          <p:nvSpPr>
            <p:cNvPr id="32" name="rc32"/>
            <p:cNvSpPr/>
            <p:nvPr/>
          </p:nvSpPr>
          <p:spPr>
            <a:xfrm>
              <a:off x="2095903" y="3121812"/>
              <a:ext cx="239888" cy="1186208"/>
            </a:xfrm>
            <a:prstGeom prst="rect">
              <a:avLst/>
            </a:prstGeom>
            <a:solidFill>
              <a:srgbClr val="80BD41">
                <a:alpha val="100000"/>
              </a:srgbClr>
            </a:solidFill>
          </p:spPr>
          <p:txBody>
            <a:bodyPr/>
            <a:lstStyle/>
            <a:p/>
          </p:txBody>
        </p:sp>
        <p:sp>
          <p:nvSpPr>
            <p:cNvPr id="33" name="rc33"/>
            <p:cNvSpPr/>
            <p:nvPr/>
          </p:nvSpPr>
          <p:spPr>
            <a:xfrm>
              <a:off x="2095903" y="3059724"/>
              <a:ext cx="239888" cy="62088"/>
            </a:xfrm>
            <a:prstGeom prst="rect">
              <a:avLst/>
            </a:prstGeom>
            <a:solidFill>
              <a:srgbClr val="1CABE2">
                <a:alpha val="100000"/>
              </a:srgbClr>
            </a:solidFill>
          </p:spPr>
          <p:txBody>
            <a:bodyPr/>
            <a:lstStyle/>
            <a:p/>
          </p:txBody>
        </p:sp>
        <p:sp>
          <p:nvSpPr>
            <p:cNvPr id="34" name="rc34"/>
            <p:cNvSpPr/>
            <p:nvPr/>
          </p:nvSpPr>
          <p:spPr>
            <a:xfrm>
              <a:off x="2362446" y="3132705"/>
              <a:ext cx="239888" cy="1175316"/>
            </a:xfrm>
            <a:prstGeom prst="rect">
              <a:avLst/>
            </a:prstGeom>
            <a:solidFill>
              <a:srgbClr val="80BD41">
                <a:alpha val="100000"/>
              </a:srgbClr>
            </a:solidFill>
          </p:spPr>
          <p:txBody>
            <a:bodyPr/>
            <a:lstStyle/>
            <a:p/>
          </p:txBody>
        </p:sp>
        <p:sp>
          <p:nvSpPr>
            <p:cNvPr id="35" name="rc35"/>
            <p:cNvSpPr/>
            <p:nvPr/>
          </p:nvSpPr>
          <p:spPr>
            <a:xfrm>
              <a:off x="2362446" y="3083688"/>
              <a:ext cx="239888" cy="49016"/>
            </a:xfrm>
            <a:prstGeom prst="rect">
              <a:avLst/>
            </a:prstGeom>
            <a:solidFill>
              <a:srgbClr val="1CABE2">
                <a:alpha val="100000"/>
              </a:srgbClr>
            </a:solidFill>
          </p:spPr>
          <p:txBody>
            <a:bodyPr/>
            <a:lstStyle/>
            <a:p/>
          </p:txBody>
        </p:sp>
        <p:sp>
          <p:nvSpPr>
            <p:cNvPr id="36" name="rc36"/>
            <p:cNvSpPr/>
            <p:nvPr/>
          </p:nvSpPr>
          <p:spPr>
            <a:xfrm>
              <a:off x="2628989" y="3163204"/>
              <a:ext cx="239888" cy="1144816"/>
            </a:xfrm>
            <a:prstGeom prst="rect">
              <a:avLst/>
            </a:prstGeom>
            <a:solidFill>
              <a:srgbClr val="80BD41">
                <a:alpha val="100000"/>
              </a:srgbClr>
            </a:solidFill>
          </p:spPr>
          <p:txBody>
            <a:bodyPr/>
            <a:lstStyle/>
            <a:p/>
          </p:txBody>
        </p:sp>
        <p:sp>
          <p:nvSpPr>
            <p:cNvPr id="37" name="rc37"/>
            <p:cNvSpPr/>
            <p:nvPr/>
          </p:nvSpPr>
          <p:spPr>
            <a:xfrm>
              <a:off x="2628989" y="3128348"/>
              <a:ext cx="239888" cy="34856"/>
            </a:xfrm>
            <a:prstGeom prst="rect">
              <a:avLst/>
            </a:prstGeom>
            <a:solidFill>
              <a:srgbClr val="1CABE2">
                <a:alpha val="100000"/>
              </a:srgbClr>
            </a:solidFill>
          </p:spPr>
          <p:txBody>
            <a:bodyPr/>
            <a:lstStyle/>
            <a:p/>
          </p:txBody>
        </p:sp>
        <p:sp>
          <p:nvSpPr>
            <p:cNvPr id="38" name="rc38"/>
            <p:cNvSpPr/>
            <p:nvPr/>
          </p:nvSpPr>
          <p:spPr>
            <a:xfrm>
              <a:off x="2895532" y="3198061"/>
              <a:ext cx="239888" cy="1109960"/>
            </a:xfrm>
            <a:prstGeom prst="rect">
              <a:avLst/>
            </a:prstGeom>
            <a:solidFill>
              <a:srgbClr val="80BD41">
                <a:alpha val="100000"/>
              </a:srgbClr>
            </a:solidFill>
          </p:spPr>
          <p:txBody>
            <a:bodyPr/>
            <a:lstStyle/>
            <a:p/>
          </p:txBody>
        </p:sp>
        <p:sp>
          <p:nvSpPr>
            <p:cNvPr id="39" name="rc39"/>
            <p:cNvSpPr/>
            <p:nvPr/>
          </p:nvSpPr>
          <p:spPr>
            <a:xfrm>
              <a:off x="2895532" y="3175186"/>
              <a:ext cx="239888" cy="22874"/>
            </a:xfrm>
            <a:prstGeom prst="rect">
              <a:avLst/>
            </a:prstGeom>
            <a:solidFill>
              <a:srgbClr val="1CABE2">
                <a:alpha val="100000"/>
              </a:srgbClr>
            </a:solidFill>
          </p:spPr>
          <p:txBody>
            <a:bodyPr/>
            <a:lstStyle/>
            <a:p/>
          </p:txBody>
        </p:sp>
        <p:sp>
          <p:nvSpPr>
            <p:cNvPr id="40" name="rc40"/>
            <p:cNvSpPr/>
            <p:nvPr/>
          </p:nvSpPr>
          <p:spPr>
            <a:xfrm>
              <a:off x="3162075" y="3228560"/>
              <a:ext cx="239888" cy="1079460"/>
            </a:xfrm>
            <a:prstGeom prst="rect">
              <a:avLst/>
            </a:prstGeom>
            <a:solidFill>
              <a:srgbClr val="80BD41">
                <a:alpha val="100000"/>
              </a:srgbClr>
            </a:solidFill>
          </p:spPr>
          <p:txBody>
            <a:bodyPr/>
            <a:lstStyle/>
            <a:p/>
          </p:txBody>
        </p:sp>
        <p:sp>
          <p:nvSpPr>
            <p:cNvPr id="41" name="rc41"/>
            <p:cNvSpPr/>
            <p:nvPr/>
          </p:nvSpPr>
          <p:spPr>
            <a:xfrm>
              <a:off x="3162075" y="3217668"/>
              <a:ext cx="239888" cy="10892"/>
            </a:xfrm>
            <a:prstGeom prst="rect">
              <a:avLst/>
            </a:prstGeom>
            <a:solidFill>
              <a:srgbClr val="1CABE2">
                <a:alpha val="100000"/>
              </a:srgbClr>
            </a:solidFill>
          </p:spPr>
          <p:txBody>
            <a:bodyPr/>
            <a:lstStyle/>
            <a:p/>
          </p:txBody>
        </p:sp>
        <p:sp>
          <p:nvSpPr>
            <p:cNvPr id="42" name="rc42"/>
            <p:cNvSpPr/>
            <p:nvPr/>
          </p:nvSpPr>
          <p:spPr>
            <a:xfrm>
              <a:off x="3428618" y="3255792"/>
              <a:ext cx="239888" cy="1052229"/>
            </a:xfrm>
            <a:prstGeom prst="rect">
              <a:avLst/>
            </a:prstGeom>
            <a:solidFill>
              <a:srgbClr val="80BD41">
                <a:alpha val="100000"/>
              </a:srgbClr>
            </a:solidFill>
          </p:spPr>
          <p:txBody>
            <a:bodyPr/>
            <a:lstStyle/>
            <a:p/>
          </p:txBody>
        </p:sp>
        <p:sp>
          <p:nvSpPr>
            <p:cNvPr id="43" name="rc43"/>
            <p:cNvSpPr/>
            <p:nvPr/>
          </p:nvSpPr>
          <p:spPr>
            <a:xfrm>
              <a:off x="3428618" y="3244899"/>
              <a:ext cx="239888" cy="10892"/>
            </a:xfrm>
            <a:prstGeom prst="rect">
              <a:avLst/>
            </a:prstGeom>
            <a:solidFill>
              <a:srgbClr val="1CABE2">
                <a:alpha val="100000"/>
              </a:srgbClr>
            </a:solidFill>
          </p:spPr>
          <p:txBody>
            <a:bodyPr/>
            <a:lstStyle/>
            <a:p/>
          </p:txBody>
        </p:sp>
        <p:sp>
          <p:nvSpPr>
            <p:cNvPr id="44" name="rc44"/>
            <p:cNvSpPr/>
            <p:nvPr/>
          </p:nvSpPr>
          <p:spPr>
            <a:xfrm>
              <a:off x="3695161" y="3263417"/>
              <a:ext cx="239888" cy="1044604"/>
            </a:xfrm>
            <a:prstGeom prst="rect">
              <a:avLst/>
            </a:prstGeom>
            <a:solidFill>
              <a:srgbClr val="80BD41">
                <a:alpha val="100000"/>
              </a:srgbClr>
            </a:solidFill>
          </p:spPr>
          <p:txBody>
            <a:bodyPr/>
            <a:lstStyle/>
            <a:p/>
          </p:txBody>
        </p:sp>
        <p:sp>
          <p:nvSpPr>
            <p:cNvPr id="45" name="rc45"/>
            <p:cNvSpPr/>
            <p:nvPr/>
          </p:nvSpPr>
          <p:spPr>
            <a:xfrm>
              <a:off x="3695161" y="3252524"/>
              <a:ext cx="239888" cy="10892"/>
            </a:xfrm>
            <a:prstGeom prst="rect">
              <a:avLst/>
            </a:prstGeom>
            <a:solidFill>
              <a:srgbClr val="1CABE2">
                <a:alpha val="100000"/>
              </a:srgbClr>
            </a:solidFill>
          </p:spPr>
          <p:txBody>
            <a:bodyPr/>
            <a:lstStyle/>
            <a:p/>
          </p:txBody>
        </p:sp>
        <p:sp>
          <p:nvSpPr>
            <p:cNvPr id="46" name="rc46"/>
            <p:cNvSpPr/>
            <p:nvPr/>
          </p:nvSpPr>
          <p:spPr>
            <a:xfrm>
              <a:off x="3961705" y="3205686"/>
              <a:ext cx="239888" cy="1102335"/>
            </a:xfrm>
            <a:prstGeom prst="rect">
              <a:avLst/>
            </a:prstGeom>
            <a:solidFill>
              <a:srgbClr val="80BD41">
                <a:alpha val="100000"/>
              </a:srgbClr>
            </a:solidFill>
          </p:spPr>
          <p:txBody>
            <a:bodyPr/>
            <a:lstStyle/>
            <a:p/>
          </p:txBody>
        </p:sp>
        <p:sp>
          <p:nvSpPr>
            <p:cNvPr id="47" name="rc47"/>
            <p:cNvSpPr/>
            <p:nvPr/>
          </p:nvSpPr>
          <p:spPr>
            <a:xfrm>
              <a:off x="3961705" y="3194793"/>
              <a:ext cx="239888" cy="10892"/>
            </a:xfrm>
            <a:prstGeom prst="rect">
              <a:avLst/>
            </a:prstGeom>
            <a:solidFill>
              <a:srgbClr val="1CABE2">
                <a:alpha val="100000"/>
              </a:srgbClr>
            </a:solidFill>
          </p:spPr>
          <p:txBody>
            <a:bodyPr/>
            <a:lstStyle/>
            <a:p/>
          </p:txBody>
        </p:sp>
        <p:sp>
          <p:nvSpPr>
            <p:cNvPr id="48" name="rc48"/>
            <p:cNvSpPr/>
            <p:nvPr/>
          </p:nvSpPr>
          <p:spPr>
            <a:xfrm>
              <a:off x="4228248" y="3192614"/>
              <a:ext cx="239888" cy="1115406"/>
            </a:xfrm>
            <a:prstGeom prst="rect">
              <a:avLst/>
            </a:prstGeom>
            <a:solidFill>
              <a:srgbClr val="80BD41">
                <a:alpha val="100000"/>
              </a:srgbClr>
            </a:solidFill>
          </p:spPr>
          <p:txBody>
            <a:bodyPr/>
            <a:lstStyle/>
            <a:p/>
          </p:txBody>
        </p:sp>
        <p:sp>
          <p:nvSpPr>
            <p:cNvPr id="49" name="rc49"/>
            <p:cNvSpPr/>
            <p:nvPr/>
          </p:nvSpPr>
          <p:spPr>
            <a:xfrm>
              <a:off x="4228248" y="3181722"/>
              <a:ext cx="239888" cy="10892"/>
            </a:xfrm>
            <a:prstGeom prst="rect">
              <a:avLst/>
            </a:prstGeom>
            <a:solidFill>
              <a:srgbClr val="1CABE2">
                <a:alpha val="100000"/>
              </a:srgbClr>
            </a:solidFill>
          </p:spPr>
          <p:txBody>
            <a:bodyPr/>
            <a:lstStyle/>
            <a:p/>
          </p:txBody>
        </p:sp>
        <p:sp>
          <p:nvSpPr>
            <p:cNvPr id="50" name="rc50"/>
            <p:cNvSpPr/>
            <p:nvPr/>
          </p:nvSpPr>
          <p:spPr>
            <a:xfrm>
              <a:off x="4494791" y="3280845"/>
              <a:ext cx="239888" cy="1027176"/>
            </a:xfrm>
            <a:prstGeom prst="rect">
              <a:avLst/>
            </a:prstGeom>
            <a:solidFill>
              <a:srgbClr val="80BD41">
                <a:alpha val="100000"/>
              </a:srgbClr>
            </a:solidFill>
          </p:spPr>
          <p:txBody>
            <a:bodyPr/>
            <a:lstStyle/>
            <a:p/>
          </p:txBody>
        </p:sp>
        <p:sp>
          <p:nvSpPr>
            <p:cNvPr id="51" name="rc51"/>
            <p:cNvSpPr/>
            <p:nvPr/>
          </p:nvSpPr>
          <p:spPr>
            <a:xfrm>
              <a:off x="4494791" y="3260149"/>
              <a:ext cx="239888" cy="20696"/>
            </a:xfrm>
            <a:prstGeom prst="rect">
              <a:avLst/>
            </a:prstGeom>
            <a:solidFill>
              <a:srgbClr val="1CABE2">
                <a:alpha val="100000"/>
              </a:srgbClr>
            </a:solidFill>
          </p:spPr>
          <p:txBody>
            <a:bodyPr/>
            <a:lstStyle/>
            <a:p/>
          </p:txBody>
        </p:sp>
        <p:sp>
          <p:nvSpPr>
            <p:cNvPr id="52" name="rc52"/>
            <p:cNvSpPr/>
            <p:nvPr/>
          </p:nvSpPr>
          <p:spPr>
            <a:xfrm>
              <a:off x="4761334" y="3367986"/>
              <a:ext cx="239888" cy="940035"/>
            </a:xfrm>
            <a:prstGeom prst="rect">
              <a:avLst/>
            </a:prstGeom>
            <a:solidFill>
              <a:srgbClr val="80BD41">
                <a:alpha val="100000"/>
              </a:srgbClr>
            </a:solidFill>
          </p:spPr>
          <p:txBody>
            <a:bodyPr/>
            <a:lstStyle/>
            <a:p/>
          </p:txBody>
        </p:sp>
        <p:sp>
          <p:nvSpPr>
            <p:cNvPr id="53" name="rc53"/>
            <p:cNvSpPr/>
            <p:nvPr/>
          </p:nvSpPr>
          <p:spPr>
            <a:xfrm>
              <a:off x="4761334" y="3297184"/>
              <a:ext cx="239888" cy="70802"/>
            </a:xfrm>
            <a:prstGeom prst="rect">
              <a:avLst/>
            </a:prstGeom>
            <a:solidFill>
              <a:srgbClr val="1CABE2">
                <a:alpha val="100000"/>
              </a:srgbClr>
            </a:solidFill>
          </p:spPr>
          <p:txBody>
            <a:bodyPr/>
            <a:lstStyle/>
            <a:p/>
          </p:txBody>
        </p:sp>
        <p:sp>
          <p:nvSpPr>
            <p:cNvPr id="54" name="rc54"/>
            <p:cNvSpPr/>
            <p:nvPr/>
          </p:nvSpPr>
          <p:spPr>
            <a:xfrm>
              <a:off x="5027877" y="3323326"/>
              <a:ext cx="239888" cy="984694"/>
            </a:xfrm>
            <a:prstGeom prst="rect">
              <a:avLst/>
            </a:prstGeom>
            <a:solidFill>
              <a:srgbClr val="80BD41">
                <a:alpha val="100000"/>
              </a:srgbClr>
            </a:solidFill>
          </p:spPr>
          <p:txBody>
            <a:bodyPr/>
            <a:lstStyle/>
            <a:p/>
          </p:txBody>
        </p:sp>
        <p:sp>
          <p:nvSpPr>
            <p:cNvPr id="55" name="rc55"/>
            <p:cNvSpPr/>
            <p:nvPr/>
          </p:nvSpPr>
          <p:spPr>
            <a:xfrm>
              <a:off x="5027877" y="3313523"/>
              <a:ext cx="239888" cy="9803"/>
            </a:xfrm>
            <a:prstGeom prst="rect">
              <a:avLst/>
            </a:prstGeom>
            <a:solidFill>
              <a:srgbClr val="1CABE2">
                <a:alpha val="100000"/>
              </a:srgbClr>
            </a:solidFill>
          </p:spPr>
          <p:txBody>
            <a:bodyPr/>
            <a:lstStyle/>
            <a:p/>
          </p:txBody>
        </p:sp>
        <p:sp>
          <p:nvSpPr>
            <p:cNvPr id="56" name="rc56"/>
            <p:cNvSpPr/>
            <p:nvPr/>
          </p:nvSpPr>
          <p:spPr>
            <a:xfrm>
              <a:off x="5294420" y="3375611"/>
              <a:ext cx="239888" cy="932410"/>
            </a:xfrm>
            <a:prstGeom prst="rect">
              <a:avLst/>
            </a:prstGeom>
            <a:solidFill>
              <a:srgbClr val="80BD41">
                <a:alpha val="100000"/>
              </a:srgbClr>
            </a:solidFill>
          </p:spPr>
          <p:txBody>
            <a:bodyPr/>
            <a:lstStyle/>
            <a:p/>
          </p:txBody>
        </p:sp>
        <p:sp>
          <p:nvSpPr>
            <p:cNvPr id="57" name="rc57"/>
            <p:cNvSpPr/>
            <p:nvPr/>
          </p:nvSpPr>
          <p:spPr>
            <a:xfrm>
              <a:off x="5294420" y="3347290"/>
              <a:ext cx="239888" cy="28320"/>
            </a:xfrm>
            <a:prstGeom prst="rect">
              <a:avLst/>
            </a:prstGeom>
            <a:solidFill>
              <a:srgbClr val="1CABE2">
                <a:alpha val="100000"/>
              </a:srgbClr>
            </a:solidFill>
          </p:spPr>
          <p:txBody>
            <a:bodyPr/>
            <a:lstStyle/>
            <a:p/>
          </p:txBody>
        </p:sp>
        <p:sp>
          <p:nvSpPr>
            <p:cNvPr id="58" name="rc58"/>
            <p:cNvSpPr/>
            <p:nvPr/>
          </p:nvSpPr>
          <p:spPr>
            <a:xfrm>
              <a:off x="5560963" y="3391950"/>
              <a:ext cx="239888" cy="916071"/>
            </a:xfrm>
            <a:prstGeom prst="rect">
              <a:avLst/>
            </a:prstGeom>
            <a:solidFill>
              <a:srgbClr val="80BD41">
                <a:alpha val="100000"/>
              </a:srgbClr>
            </a:solidFill>
          </p:spPr>
          <p:txBody>
            <a:bodyPr/>
            <a:lstStyle/>
            <a:p/>
          </p:txBody>
        </p:sp>
        <p:sp>
          <p:nvSpPr>
            <p:cNvPr id="59" name="rc59"/>
            <p:cNvSpPr/>
            <p:nvPr/>
          </p:nvSpPr>
          <p:spPr>
            <a:xfrm>
              <a:off x="5560963" y="3353826"/>
              <a:ext cx="239888" cy="38124"/>
            </a:xfrm>
            <a:prstGeom prst="rect">
              <a:avLst/>
            </a:prstGeom>
            <a:solidFill>
              <a:srgbClr val="1CABE2">
                <a:alpha val="100000"/>
              </a:srgbClr>
            </a:solidFill>
          </p:spPr>
          <p:txBody>
            <a:bodyPr/>
            <a:lstStyle/>
            <a:p/>
          </p:txBody>
        </p:sp>
        <p:sp>
          <p:nvSpPr>
            <p:cNvPr id="60" name="rc60"/>
            <p:cNvSpPr/>
            <p:nvPr/>
          </p:nvSpPr>
          <p:spPr>
            <a:xfrm>
              <a:off x="5827506" y="3408289"/>
              <a:ext cx="239888" cy="899732"/>
            </a:xfrm>
            <a:prstGeom prst="rect">
              <a:avLst/>
            </a:prstGeom>
            <a:solidFill>
              <a:srgbClr val="80BD41">
                <a:alpha val="100000"/>
              </a:srgbClr>
            </a:solidFill>
          </p:spPr>
          <p:txBody>
            <a:bodyPr/>
            <a:lstStyle/>
            <a:p/>
          </p:txBody>
        </p:sp>
        <p:sp>
          <p:nvSpPr>
            <p:cNvPr id="61" name="rc61"/>
            <p:cNvSpPr/>
            <p:nvPr/>
          </p:nvSpPr>
          <p:spPr>
            <a:xfrm>
              <a:off x="5827506" y="3379968"/>
              <a:ext cx="239888" cy="28320"/>
            </a:xfrm>
            <a:prstGeom prst="rect">
              <a:avLst/>
            </a:prstGeom>
            <a:solidFill>
              <a:srgbClr val="1CABE2">
                <a:alpha val="100000"/>
              </a:srgbClr>
            </a:solidFill>
          </p:spPr>
          <p:txBody>
            <a:bodyPr/>
            <a:lstStyle/>
            <a:p/>
          </p:txBody>
        </p:sp>
        <p:sp>
          <p:nvSpPr>
            <p:cNvPr id="62" name="rc62"/>
            <p:cNvSpPr/>
            <p:nvPr/>
          </p:nvSpPr>
          <p:spPr>
            <a:xfrm>
              <a:off x="6094049" y="3461663"/>
              <a:ext cx="239888" cy="846358"/>
            </a:xfrm>
            <a:prstGeom prst="rect">
              <a:avLst/>
            </a:prstGeom>
            <a:solidFill>
              <a:srgbClr val="80BD41">
                <a:alpha val="100000"/>
              </a:srgbClr>
            </a:solidFill>
          </p:spPr>
          <p:txBody>
            <a:bodyPr/>
            <a:lstStyle/>
            <a:p/>
          </p:txBody>
        </p:sp>
        <p:sp>
          <p:nvSpPr>
            <p:cNvPr id="63" name="rc63"/>
            <p:cNvSpPr/>
            <p:nvPr/>
          </p:nvSpPr>
          <p:spPr>
            <a:xfrm>
              <a:off x="6094049" y="3452949"/>
              <a:ext cx="239888" cy="8714"/>
            </a:xfrm>
            <a:prstGeom prst="rect">
              <a:avLst/>
            </a:prstGeom>
            <a:solidFill>
              <a:srgbClr val="1CABE2">
                <a:alpha val="100000"/>
              </a:srgbClr>
            </a:solidFill>
          </p:spPr>
          <p:txBody>
            <a:bodyPr/>
            <a:lstStyle/>
            <a:p/>
          </p:txBody>
        </p:sp>
        <p:sp>
          <p:nvSpPr>
            <p:cNvPr id="64" name="rc64"/>
            <p:cNvSpPr/>
            <p:nvPr/>
          </p:nvSpPr>
          <p:spPr>
            <a:xfrm>
              <a:off x="6360593" y="3547715"/>
              <a:ext cx="239888" cy="760306"/>
            </a:xfrm>
            <a:prstGeom prst="rect">
              <a:avLst/>
            </a:prstGeom>
            <a:solidFill>
              <a:srgbClr val="80BD41">
                <a:alpha val="100000"/>
              </a:srgbClr>
            </a:solidFill>
          </p:spPr>
          <p:txBody>
            <a:bodyPr/>
            <a:lstStyle/>
            <a:p/>
          </p:txBody>
        </p:sp>
        <p:sp>
          <p:nvSpPr>
            <p:cNvPr id="65" name="rc65"/>
            <p:cNvSpPr/>
            <p:nvPr/>
          </p:nvSpPr>
          <p:spPr>
            <a:xfrm>
              <a:off x="6360593" y="3516126"/>
              <a:ext cx="239888" cy="31588"/>
            </a:xfrm>
            <a:prstGeom prst="rect">
              <a:avLst/>
            </a:prstGeom>
            <a:solidFill>
              <a:srgbClr val="1CABE2">
                <a:alpha val="100000"/>
              </a:srgbClr>
            </a:solidFill>
          </p:spPr>
          <p:txBody>
            <a:bodyPr/>
            <a:lstStyle/>
            <a:p/>
          </p:txBody>
        </p:sp>
        <p:sp>
          <p:nvSpPr>
            <p:cNvPr id="66" name="rc66"/>
            <p:cNvSpPr/>
            <p:nvPr/>
          </p:nvSpPr>
          <p:spPr>
            <a:xfrm>
              <a:off x="6627136" y="3629409"/>
              <a:ext cx="239888" cy="678611"/>
            </a:xfrm>
            <a:prstGeom prst="rect">
              <a:avLst/>
            </a:prstGeom>
            <a:solidFill>
              <a:srgbClr val="80BD41">
                <a:alpha val="100000"/>
              </a:srgbClr>
            </a:solidFill>
          </p:spPr>
          <p:txBody>
            <a:bodyPr/>
            <a:lstStyle/>
            <a:p/>
          </p:txBody>
        </p:sp>
        <p:sp>
          <p:nvSpPr>
            <p:cNvPr id="67" name="rc67"/>
            <p:cNvSpPr/>
            <p:nvPr/>
          </p:nvSpPr>
          <p:spPr>
            <a:xfrm>
              <a:off x="6627136" y="3578214"/>
              <a:ext cx="239888" cy="51195"/>
            </a:xfrm>
            <a:prstGeom prst="rect">
              <a:avLst/>
            </a:prstGeom>
            <a:solidFill>
              <a:srgbClr val="1CABE2">
                <a:alpha val="100000"/>
              </a:srgbClr>
            </a:solidFill>
          </p:spPr>
          <p:txBody>
            <a:bodyPr/>
            <a:lstStyle/>
            <a:p/>
          </p:txBody>
        </p:sp>
        <p:sp>
          <p:nvSpPr>
            <p:cNvPr id="68" name="rc68"/>
            <p:cNvSpPr/>
            <p:nvPr/>
          </p:nvSpPr>
          <p:spPr>
            <a:xfrm>
              <a:off x="6893679" y="3656641"/>
              <a:ext cx="239888" cy="651380"/>
            </a:xfrm>
            <a:prstGeom prst="rect">
              <a:avLst/>
            </a:prstGeom>
            <a:solidFill>
              <a:srgbClr val="80BD41">
                <a:alpha val="100000"/>
              </a:srgbClr>
            </a:solidFill>
          </p:spPr>
          <p:txBody>
            <a:bodyPr/>
            <a:lstStyle/>
            <a:p/>
          </p:txBody>
        </p:sp>
        <p:sp>
          <p:nvSpPr>
            <p:cNvPr id="69" name="rc69"/>
            <p:cNvSpPr/>
            <p:nvPr/>
          </p:nvSpPr>
          <p:spPr>
            <a:xfrm>
              <a:off x="6893679" y="3607624"/>
              <a:ext cx="239888" cy="49016"/>
            </a:xfrm>
            <a:prstGeom prst="rect">
              <a:avLst/>
            </a:prstGeom>
            <a:solidFill>
              <a:srgbClr val="1CABE2">
                <a:alpha val="100000"/>
              </a:srgbClr>
            </a:solidFill>
          </p:spPr>
          <p:txBody>
            <a:bodyPr/>
            <a:lstStyle/>
            <a:p/>
          </p:txBody>
        </p:sp>
        <p:sp>
          <p:nvSpPr>
            <p:cNvPr id="70" name="rc70"/>
            <p:cNvSpPr/>
            <p:nvPr/>
          </p:nvSpPr>
          <p:spPr>
            <a:xfrm>
              <a:off x="7160222" y="3658820"/>
              <a:ext cx="239888" cy="649201"/>
            </a:xfrm>
            <a:prstGeom prst="rect">
              <a:avLst/>
            </a:prstGeom>
            <a:solidFill>
              <a:srgbClr val="80BD41">
                <a:alpha val="100000"/>
              </a:srgbClr>
            </a:solidFill>
          </p:spPr>
          <p:txBody>
            <a:bodyPr/>
            <a:lstStyle/>
            <a:p/>
          </p:txBody>
        </p:sp>
        <p:sp>
          <p:nvSpPr>
            <p:cNvPr id="71" name="rc71"/>
            <p:cNvSpPr/>
            <p:nvPr/>
          </p:nvSpPr>
          <p:spPr>
            <a:xfrm>
              <a:off x="7160222" y="3609803"/>
              <a:ext cx="239888" cy="49016"/>
            </a:xfrm>
            <a:prstGeom prst="rect">
              <a:avLst/>
            </a:prstGeom>
            <a:solidFill>
              <a:srgbClr val="1CABE2">
                <a:alpha val="100000"/>
              </a:srgbClr>
            </a:solidFill>
          </p:spPr>
          <p:txBody>
            <a:bodyPr/>
            <a:lstStyle/>
            <a:p/>
          </p:txBody>
        </p:sp>
        <p:sp>
          <p:nvSpPr>
            <p:cNvPr id="72" name="rc72"/>
            <p:cNvSpPr/>
            <p:nvPr/>
          </p:nvSpPr>
          <p:spPr>
            <a:xfrm>
              <a:off x="7426765" y="3660998"/>
              <a:ext cx="239888" cy="647023"/>
            </a:xfrm>
            <a:prstGeom prst="rect">
              <a:avLst/>
            </a:prstGeom>
            <a:solidFill>
              <a:srgbClr val="80BD41">
                <a:alpha val="100000"/>
              </a:srgbClr>
            </a:solidFill>
          </p:spPr>
          <p:txBody>
            <a:bodyPr/>
            <a:lstStyle/>
            <a:p/>
          </p:txBody>
        </p:sp>
        <p:sp>
          <p:nvSpPr>
            <p:cNvPr id="73" name="rc73"/>
            <p:cNvSpPr/>
            <p:nvPr/>
          </p:nvSpPr>
          <p:spPr>
            <a:xfrm>
              <a:off x="7426765" y="3611981"/>
              <a:ext cx="239888" cy="49016"/>
            </a:xfrm>
            <a:prstGeom prst="rect">
              <a:avLst/>
            </a:prstGeom>
            <a:solidFill>
              <a:srgbClr val="1CABE2">
                <a:alpha val="100000"/>
              </a:srgbClr>
            </a:solidFill>
          </p:spPr>
          <p:txBody>
            <a:bodyPr/>
            <a:lstStyle/>
            <a:p/>
          </p:txBody>
        </p:sp>
        <p:sp>
          <p:nvSpPr>
            <p:cNvPr id="74" name="rc74"/>
            <p:cNvSpPr/>
            <p:nvPr/>
          </p:nvSpPr>
          <p:spPr>
            <a:xfrm>
              <a:off x="7693308" y="3663177"/>
              <a:ext cx="239888" cy="644844"/>
            </a:xfrm>
            <a:prstGeom prst="rect">
              <a:avLst/>
            </a:prstGeom>
            <a:solidFill>
              <a:srgbClr val="80BD41">
                <a:alpha val="100000"/>
              </a:srgbClr>
            </a:solidFill>
          </p:spPr>
          <p:txBody>
            <a:bodyPr/>
            <a:lstStyle/>
            <a:p/>
          </p:txBody>
        </p:sp>
        <p:sp>
          <p:nvSpPr>
            <p:cNvPr id="75" name="rc75"/>
            <p:cNvSpPr/>
            <p:nvPr/>
          </p:nvSpPr>
          <p:spPr>
            <a:xfrm>
              <a:off x="7693308" y="3615249"/>
              <a:ext cx="239888" cy="47927"/>
            </a:xfrm>
            <a:prstGeom prst="rect">
              <a:avLst/>
            </a:prstGeom>
            <a:solidFill>
              <a:srgbClr val="1CABE2">
                <a:alpha val="100000"/>
              </a:srgbClr>
            </a:solidFill>
          </p:spPr>
          <p:txBody>
            <a:bodyPr/>
            <a:lstStyle/>
            <a:p/>
          </p:txBody>
        </p:sp>
        <p:sp>
          <p:nvSpPr>
            <p:cNvPr id="76" name="rc76"/>
            <p:cNvSpPr/>
            <p:nvPr/>
          </p:nvSpPr>
          <p:spPr>
            <a:xfrm>
              <a:off x="7959851" y="3668623"/>
              <a:ext cx="239888" cy="639398"/>
            </a:xfrm>
            <a:prstGeom prst="rect">
              <a:avLst/>
            </a:prstGeom>
            <a:solidFill>
              <a:srgbClr val="80BD41">
                <a:alpha val="100000"/>
              </a:srgbClr>
            </a:solidFill>
          </p:spPr>
          <p:txBody>
            <a:bodyPr/>
            <a:lstStyle/>
            <a:p/>
          </p:txBody>
        </p:sp>
        <p:sp>
          <p:nvSpPr>
            <p:cNvPr id="77" name="rc77"/>
            <p:cNvSpPr/>
            <p:nvPr/>
          </p:nvSpPr>
          <p:spPr>
            <a:xfrm>
              <a:off x="7959851" y="3620695"/>
              <a:ext cx="239888" cy="47927"/>
            </a:xfrm>
            <a:prstGeom prst="rect">
              <a:avLst/>
            </a:prstGeom>
            <a:solidFill>
              <a:srgbClr val="1CABE2">
                <a:alpha val="100000"/>
              </a:srgbClr>
            </a:solidFill>
          </p:spPr>
          <p:txBody>
            <a:bodyPr/>
            <a:lstStyle/>
            <a:p/>
          </p:txBody>
        </p:sp>
        <p:sp>
          <p:nvSpPr>
            <p:cNvPr id="78" name="pl78"/>
            <p:cNvSpPr/>
            <p:nvPr/>
          </p:nvSpPr>
          <p:spPr>
            <a:xfrm>
              <a:off x="1416218" y="2095023"/>
              <a:ext cx="6663577" cy="134121"/>
            </a:xfrm>
            <a:custGeom>
              <a:avLst/>
              <a:pathLst>
                <a:path w="6663577" h="134121">
                  <a:moveTo>
                    <a:pt x="0" y="111767"/>
                  </a:moveTo>
                  <a:lnTo>
                    <a:pt x="266543" y="111767"/>
                  </a:lnTo>
                  <a:lnTo>
                    <a:pt x="533086" y="89414"/>
                  </a:lnTo>
                  <a:lnTo>
                    <a:pt x="799629" y="89414"/>
                  </a:lnTo>
                  <a:lnTo>
                    <a:pt x="1066172" y="67060"/>
                  </a:lnTo>
                  <a:lnTo>
                    <a:pt x="1332715" y="44707"/>
                  </a:lnTo>
                  <a:lnTo>
                    <a:pt x="1599258" y="22353"/>
                  </a:lnTo>
                  <a:lnTo>
                    <a:pt x="1865801" y="0"/>
                  </a:lnTo>
                  <a:lnTo>
                    <a:pt x="2132344" y="0"/>
                  </a:lnTo>
                  <a:lnTo>
                    <a:pt x="2398888" y="0"/>
                  </a:lnTo>
                  <a:lnTo>
                    <a:pt x="2665431" y="0"/>
                  </a:lnTo>
                  <a:lnTo>
                    <a:pt x="2931974" y="0"/>
                  </a:lnTo>
                  <a:lnTo>
                    <a:pt x="3198517" y="22353"/>
                  </a:lnTo>
                  <a:lnTo>
                    <a:pt x="3465060" y="134121"/>
                  </a:lnTo>
                  <a:lnTo>
                    <a:pt x="3731603" y="0"/>
                  </a:lnTo>
                  <a:lnTo>
                    <a:pt x="3998146" y="44707"/>
                  </a:lnTo>
                  <a:lnTo>
                    <a:pt x="4264689" y="67060"/>
                  </a:lnTo>
                  <a:lnTo>
                    <a:pt x="4531233" y="44707"/>
                  </a:lnTo>
                  <a:lnTo>
                    <a:pt x="4797776" y="0"/>
                  </a:lnTo>
                  <a:lnTo>
                    <a:pt x="5064319" y="67060"/>
                  </a:lnTo>
                  <a:lnTo>
                    <a:pt x="5330862" y="134121"/>
                  </a:lnTo>
                  <a:lnTo>
                    <a:pt x="5597405" y="134121"/>
                  </a:lnTo>
                  <a:lnTo>
                    <a:pt x="5863948" y="134121"/>
                  </a:lnTo>
                  <a:lnTo>
                    <a:pt x="6130491" y="134121"/>
                  </a:lnTo>
                  <a:lnTo>
                    <a:pt x="6397034" y="134121"/>
                  </a:lnTo>
                  <a:lnTo>
                    <a:pt x="6663577" y="134121"/>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2831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91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5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211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80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442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716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73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77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79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847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6428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3" name="tx113"/>
            <p:cNvSpPr/>
            <p:nvPr/>
          </p:nvSpPr>
          <p:spPr>
            <a:xfrm>
              <a:off x="1362659" y="29735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2657505" y="37005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5" name="tx115"/>
            <p:cNvSpPr/>
            <p:nvPr/>
          </p:nvSpPr>
          <p:spPr>
            <a:xfrm>
              <a:off x="2695375" y="3111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721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7" name="tx117"/>
            <p:cNvSpPr/>
            <p:nvPr/>
          </p:nvSpPr>
          <p:spPr>
            <a:xfrm>
              <a:off x="4028090" y="31663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8067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9" name="tx119"/>
            <p:cNvSpPr/>
            <p:nvPr/>
          </p:nvSpPr>
          <p:spPr>
            <a:xfrm>
              <a:off x="5360806" y="33275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54411" y="3895114"/>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1" name="tx121"/>
            <p:cNvSpPr/>
            <p:nvPr/>
          </p:nvSpPr>
          <p:spPr>
            <a:xfrm>
              <a:off x="6426979" y="34980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9336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6693522" y="35699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87498" y="394728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6960065" y="35982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54041" y="394837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226608" y="36004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949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493151" y="3602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47950" y="39505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7759694" y="36053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14493" y="39532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3" name="tx133"/>
            <p:cNvSpPr/>
            <p:nvPr/>
          </p:nvSpPr>
          <p:spPr>
            <a:xfrm>
              <a:off x="8026237" y="36107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130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66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622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77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6" name="tx156"/>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562683"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2829783" y="5229428"/>
              <a:ext cx="993930"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dobertura</a:t>
              </a:r>
            </a:p>
          </p:txBody>
        </p:sp>
        <p:sp>
          <p:nvSpPr>
            <p:cNvPr id="159" name="rc159"/>
            <p:cNvSpPr/>
            <p:nvPr/>
          </p:nvSpPr>
          <p:spPr>
            <a:xfrm>
              <a:off x="4111069" y="5180747"/>
              <a:ext cx="201456" cy="201456"/>
            </a:xfrm>
            <a:prstGeom prst="rect">
              <a:avLst/>
            </a:prstGeom>
            <a:solidFill>
              <a:srgbClr val="1CABE2">
                <a:alpha val="100000"/>
              </a:srgbClr>
            </a:solidFill>
          </p:spPr>
          <p:txBody>
            <a:bodyPr/>
            <a:lstStyle/>
            <a:p/>
          </p:txBody>
        </p:sp>
        <p:sp>
          <p:nvSpPr>
            <p:cNvPr id="160" name="rc160"/>
            <p:cNvSpPr/>
            <p:nvPr/>
          </p:nvSpPr>
          <p:spPr>
            <a:xfrm>
              <a:off x="6092692" y="5180747"/>
              <a:ext cx="201456" cy="201456"/>
            </a:xfrm>
            <a:prstGeom prst="rect">
              <a:avLst/>
            </a:prstGeom>
            <a:solidFill>
              <a:srgbClr val="80BD41">
                <a:alpha val="100000"/>
              </a:srgbClr>
            </a:solidFill>
          </p:spPr>
          <p:txBody>
            <a:bodyPr/>
            <a:lstStyle/>
            <a:p/>
          </p:txBody>
        </p:sp>
        <p:sp>
          <p:nvSpPr>
            <p:cNvPr id="161" name="tx161"/>
            <p:cNvSpPr/>
            <p:nvPr/>
          </p:nvSpPr>
          <p:spPr>
            <a:xfrm>
              <a:off x="4391114" y="5200370"/>
              <a:ext cx="162298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 (dose zero)</a:t>
              </a:r>
            </a:p>
          </p:txBody>
        </p:sp>
        <p:sp>
          <p:nvSpPr>
            <p:cNvPr id="162" name="tx162"/>
            <p:cNvSpPr/>
            <p:nvPr/>
          </p:nvSpPr>
          <p:spPr>
            <a:xfrm>
              <a:off x="6372738"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3" name="tx163"/>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e número de crianças vacinadas e não vacinadas,</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312464" cy="129091"/>
            </a:xfrm>
            <a:prstGeom prst="rect">
              <a:avLst/>
            </a:prstGeom>
            <a:solidFill>
              <a:srgbClr val="80BD41">
                <a:alpha val="100000"/>
              </a:srgbClr>
            </a:solidFill>
          </p:spPr>
          <p:txBody>
            <a:bodyPr/>
            <a:lstStyle/>
            <a:p/>
          </p:txBody>
        </p:sp>
        <p:sp>
          <p:nvSpPr>
            <p:cNvPr id="178" name="rc178"/>
            <p:cNvSpPr/>
            <p:nvPr/>
          </p:nvSpPr>
          <p:spPr>
            <a:xfrm>
              <a:off x="7608738" y="5954972"/>
              <a:ext cx="262265" cy="129091"/>
            </a:xfrm>
            <a:prstGeom prst="rect">
              <a:avLst/>
            </a:prstGeom>
            <a:solidFill>
              <a:srgbClr val="1CABE2">
                <a:alpha val="100000"/>
              </a:srgbClr>
            </a:solidFill>
          </p:spPr>
          <p:txBody>
            <a:bodyPr/>
            <a:lstStyle/>
            <a:p/>
          </p:txBody>
        </p:sp>
        <p:sp>
          <p:nvSpPr>
            <p:cNvPr id="179" name="rc179"/>
            <p:cNvSpPr/>
            <p:nvPr/>
          </p:nvSpPr>
          <p:spPr>
            <a:xfrm>
              <a:off x="1296273" y="5793607"/>
              <a:ext cx="5353838" cy="129091"/>
            </a:xfrm>
            <a:prstGeom prst="rect">
              <a:avLst/>
            </a:prstGeom>
            <a:solidFill>
              <a:srgbClr val="80BD41">
                <a:alpha val="100000"/>
              </a:srgbClr>
            </a:solidFill>
          </p:spPr>
          <p:txBody>
            <a:bodyPr/>
            <a:lstStyle/>
            <a:p/>
          </p:txBody>
        </p:sp>
        <p:sp>
          <p:nvSpPr>
            <p:cNvPr id="180" name="rc180"/>
            <p:cNvSpPr/>
            <p:nvPr/>
          </p:nvSpPr>
          <p:spPr>
            <a:xfrm>
              <a:off x="6650111" y="5793607"/>
              <a:ext cx="397920" cy="129091"/>
            </a:xfrm>
            <a:prstGeom prst="rect">
              <a:avLst/>
            </a:prstGeom>
            <a:solidFill>
              <a:srgbClr val="1CABE2">
                <a:alpha val="100000"/>
              </a:srgbClr>
            </a:solidFill>
          </p:spPr>
          <p:txBody>
            <a:bodyPr/>
            <a:lstStyle/>
            <a:p/>
          </p:txBody>
        </p:sp>
        <p:sp>
          <p:nvSpPr>
            <p:cNvPr id="181" name="rc181"/>
            <p:cNvSpPr/>
            <p:nvPr/>
          </p:nvSpPr>
          <p:spPr>
            <a:xfrm>
              <a:off x="1296273" y="5632243"/>
              <a:ext cx="5308619" cy="129091"/>
            </a:xfrm>
            <a:prstGeom prst="rect">
              <a:avLst/>
            </a:prstGeom>
            <a:solidFill>
              <a:srgbClr val="80BD41">
                <a:alpha val="100000"/>
              </a:srgbClr>
            </a:solidFill>
          </p:spPr>
          <p:txBody>
            <a:bodyPr/>
            <a:lstStyle/>
            <a:p/>
          </p:txBody>
        </p:sp>
        <p:sp>
          <p:nvSpPr>
            <p:cNvPr id="182" name="rc182"/>
            <p:cNvSpPr/>
            <p:nvPr/>
          </p:nvSpPr>
          <p:spPr>
            <a:xfrm>
              <a:off x="6604893" y="5632243"/>
              <a:ext cx="397920" cy="129091"/>
            </a:xfrm>
            <a:prstGeom prst="rect">
              <a:avLst/>
            </a:prstGeom>
            <a:solidFill>
              <a:srgbClr val="1CABE2">
                <a:alpha val="100000"/>
              </a:srgbClr>
            </a:solidFill>
          </p:spPr>
          <p:txBody>
            <a:bodyPr/>
            <a:lstStyle/>
            <a:p/>
          </p:txBody>
        </p:sp>
        <p:sp>
          <p:nvSpPr>
            <p:cNvPr id="183" name="tx183"/>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22361" y="5981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7" name="tx187"/>
            <p:cNvSpPr/>
            <p:nvPr/>
          </p:nvSpPr>
          <p:spPr>
            <a:xfrm>
              <a:off x="7678072"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89784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9" name="tx189"/>
            <p:cNvSpPr/>
            <p:nvPr/>
          </p:nvSpPr>
          <p:spPr>
            <a:xfrm>
              <a:off x="678727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87523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1" name="tx191"/>
            <p:cNvSpPr/>
            <p:nvPr/>
          </p:nvSpPr>
          <p:spPr>
            <a:xfrm>
              <a:off x="6742055"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201" name="tx201"/>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vacina DTP1 em 2025 (93 %) foi inferior à de 2019 (96 %).
O número de crianças vacinadas com a DTP1 diminuiu 16% em comparação com 2019.
O número de bebés sobreviventes diminuiu aproximadamente 13% em comparação com 2019.
Em 2025, foram vacinadas menos crianças do que em 2019.
Em 2025, havia menos bebés sobreviventes (população-alvo) do que em 2019.
Para que a cobertura vacinal aumente, o número de crianças vacinadas tem de aumentar ou diminuir a um ritmo mais lento do que a diminuição da população-alvo de bebés sobreviventes.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Cabo Verde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Revisão WUENIC 2025,
Publicado em 15 de julho de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96842"/>
                  </a:moveTo>
                  <a:lnTo>
                    <a:pt x="135891" y="196842"/>
                  </a:lnTo>
                  <a:lnTo>
                    <a:pt x="271783" y="174970"/>
                  </a:lnTo>
                  <a:lnTo>
                    <a:pt x="407675" y="153099"/>
                  </a:lnTo>
                  <a:lnTo>
                    <a:pt x="543566" y="131228"/>
                  </a:lnTo>
                  <a:lnTo>
                    <a:pt x="679458" y="87485"/>
                  </a:lnTo>
                  <a:lnTo>
                    <a:pt x="815350" y="65614"/>
                  </a:lnTo>
                  <a:lnTo>
                    <a:pt x="951242" y="21871"/>
                  </a:lnTo>
                  <a:lnTo>
                    <a:pt x="1087133" y="0"/>
                  </a:lnTo>
                  <a:lnTo>
                    <a:pt x="1223025" y="0"/>
                  </a:lnTo>
                  <a:lnTo>
                    <a:pt x="1358917" y="0"/>
                  </a:lnTo>
                  <a:lnTo>
                    <a:pt x="1494809" y="196842"/>
                  </a:lnTo>
                  <a:lnTo>
                    <a:pt x="1630700" y="109356"/>
                  </a:lnTo>
                  <a:lnTo>
                    <a:pt x="1766592" y="131228"/>
                  </a:lnTo>
                  <a:lnTo>
                    <a:pt x="1902484" y="87485"/>
                  </a:lnTo>
                  <a:lnTo>
                    <a:pt x="2038375" y="131228"/>
                  </a:lnTo>
                  <a:lnTo>
                    <a:pt x="2174267" y="65614"/>
                  </a:lnTo>
                  <a:lnTo>
                    <a:pt x="2310159" y="65614"/>
                  </a:lnTo>
                  <a:lnTo>
                    <a:pt x="2446051" y="21871"/>
                  </a:lnTo>
                  <a:lnTo>
                    <a:pt x="2581942" y="65614"/>
                  </a:lnTo>
                  <a:lnTo>
                    <a:pt x="2717834" y="131228"/>
                  </a:lnTo>
                  <a:lnTo>
                    <a:pt x="2853726" y="131228"/>
                  </a:lnTo>
                  <a:lnTo>
                    <a:pt x="2989618" y="131228"/>
                  </a:lnTo>
                  <a:lnTo>
                    <a:pt x="3125509" y="131228"/>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37024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19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71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611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7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369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26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26634"/>
              <a:ext cx="3397293" cy="714464"/>
            </a:xfrm>
            <a:custGeom>
              <a:avLst/>
              <a:pathLst>
                <a:path w="3397293" h="714464">
                  <a:moveTo>
                    <a:pt x="0" y="714464"/>
                  </a:moveTo>
                  <a:lnTo>
                    <a:pt x="135891" y="714464"/>
                  </a:lnTo>
                  <a:lnTo>
                    <a:pt x="271783" y="714464"/>
                  </a:lnTo>
                  <a:lnTo>
                    <a:pt x="407675" y="612397"/>
                  </a:lnTo>
                  <a:lnTo>
                    <a:pt x="543566" y="510331"/>
                  </a:lnTo>
                  <a:lnTo>
                    <a:pt x="679458" y="459298"/>
                  </a:lnTo>
                  <a:lnTo>
                    <a:pt x="815350" y="408265"/>
                  </a:lnTo>
                  <a:lnTo>
                    <a:pt x="951242" y="408265"/>
                  </a:lnTo>
                  <a:lnTo>
                    <a:pt x="1087133" y="255165"/>
                  </a:lnTo>
                  <a:lnTo>
                    <a:pt x="1223025" y="153099"/>
                  </a:lnTo>
                  <a:lnTo>
                    <a:pt x="1358917" y="153099"/>
                  </a:lnTo>
                  <a:lnTo>
                    <a:pt x="1494809" y="102066"/>
                  </a:lnTo>
                  <a:lnTo>
                    <a:pt x="1630700" y="102066"/>
                  </a:lnTo>
                  <a:lnTo>
                    <a:pt x="1766592" y="102066"/>
                  </a:lnTo>
                  <a:lnTo>
                    <a:pt x="1902484" y="102066"/>
                  </a:lnTo>
                  <a:lnTo>
                    <a:pt x="2038375" y="51033"/>
                  </a:lnTo>
                  <a:lnTo>
                    <a:pt x="2174267" y="0"/>
                  </a:lnTo>
                  <a:lnTo>
                    <a:pt x="2310159" y="0"/>
                  </a:lnTo>
                  <a:lnTo>
                    <a:pt x="2446051" y="0"/>
                  </a:lnTo>
                  <a:lnTo>
                    <a:pt x="2581942" y="0"/>
                  </a:lnTo>
                  <a:lnTo>
                    <a:pt x="2717834" y="153099"/>
                  </a:lnTo>
                  <a:lnTo>
                    <a:pt x="2853726" y="255165"/>
                  </a:lnTo>
                  <a:lnTo>
                    <a:pt x="2989618" y="51033"/>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26634"/>
              <a:ext cx="3397293" cy="1633060"/>
            </a:xfrm>
            <a:custGeom>
              <a:avLst/>
              <a:pathLst>
                <a:path w="3397293" h="1633060">
                  <a:moveTo>
                    <a:pt x="0" y="1582027"/>
                  </a:moveTo>
                  <a:lnTo>
                    <a:pt x="135891" y="1633060"/>
                  </a:lnTo>
                  <a:lnTo>
                    <a:pt x="271783" y="1530994"/>
                  </a:lnTo>
                  <a:lnTo>
                    <a:pt x="407675" y="1326861"/>
                  </a:lnTo>
                  <a:lnTo>
                    <a:pt x="543566" y="1071696"/>
                  </a:lnTo>
                  <a:lnTo>
                    <a:pt x="679458" y="867563"/>
                  </a:lnTo>
                  <a:lnTo>
                    <a:pt x="815350" y="714464"/>
                  </a:lnTo>
                  <a:lnTo>
                    <a:pt x="951242" y="612397"/>
                  </a:lnTo>
                  <a:lnTo>
                    <a:pt x="1087133" y="357232"/>
                  </a:lnTo>
                  <a:lnTo>
                    <a:pt x="1223025" y="102066"/>
                  </a:lnTo>
                  <a:lnTo>
                    <a:pt x="1358917" y="306198"/>
                  </a:lnTo>
                  <a:lnTo>
                    <a:pt x="1494809" y="408265"/>
                  </a:lnTo>
                  <a:lnTo>
                    <a:pt x="1630700" y="510331"/>
                  </a:lnTo>
                  <a:lnTo>
                    <a:pt x="1766592" y="510331"/>
                  </a:lnTo>
                  <a:lnTo>
                    <a:pt x="1902484" y="459298"/>
                  </a:lnTo>
                  <a:lnTo>
                    <a:pt x="2038375" y="510331"/>
                  </a:lnTo>
                  <a:lnTo>
                    <a:pt x="2174267" y="255165"/>
                  </a:lnTo>
                  <a:lnTo>
                    <a:pt x="2310159" y="204132"/>
                  </a:lnTo>
                  <a:lnTo>
                    <a:pt x="2446051" y="102066"/>
                  </a:lnTo>
                  <a:lnTo>
                    <a:pt x="2581942" y="0"/>
                  </a:lnTo>
                  <a:lnTo>
                    <a:pt x="2717834" y="153099"/>
                  </a:lnTo>
                  <a:lnTo>
                    <a:pt x="2853726" y="357232"/>
                  </a:lnTo>
                  <a:lnTo>
                    <a:pt x="2989618" y="255165"/>
                  </a:lnTo>
                  <a:lnTo>
                    <a:pt x="3125509" y="102066"/>
                  </a:lnTo>
                  <a:lnTo>
                    <a:pt x="3261401" y="51033"/>
                  </a:lnTo>
                  <a:lnTo>
                    <a:pt x="3397293" y="5103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2663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91881"/>
              <a:ext cx="0" cy="540951"/>
            </a:xfrm>
            <a:custGeom>
              <a:avLst/>
              <a:pathLst>
                <a:path w="0" h="540951">
                  <a:moveTo>
                    <a:pt x="0" y="54095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91881"/>
              <a:ext cx="0" cy="81653"/>
            </a:xfrm>
            <a:custGeom>
              <a:avLst/>
              <a:pathLst>
                <a:path w="0" h="81653">
                  <a:moveTo>
                    <a:pt x="0" y="816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91881"/>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73534"/>
              <a:ext cx="3397293" cy="459298"/>
            </a:xfrm>
            <a:custGeom>
              <a:avLst/>
              <a:pathLst>
                <a:path w="3397293" h="459298">
                  <a:moveTo>
                    <a:pt x="0" y="459298"/>
                  </a:moveTo>
                  <a:lnTo>
                    <a:pt x="135891" y="459298"/>
                  </a:lnTo>
                  <a:lnTo>
                    <a:pt x="271783" y="408265"/>
                  </a:lnTo>
                  <a:lnTo>
                    <a:pt x="407675" y="357232"/>
                  </a:lnTo>
                  <a:lnTo>
                    <a:pt x="543566" y="306198"/>
                  </a:lnTo>
                  <a:lnTo>
                    <a:pt x="679458" y="204132"/>
                  </a:lnTo>
                  <a:lnTo>
                    <a:pt x="815350" y="153099"/>
                  </a:lnTo>
                  <a:lnTo>
                    <a:pt x="951242" y="51033"/>
                  </a:lnTo>
                  <a:lnTo>
                    <a:pt x="1087133" y="0"/>
                  </a:lnTo>
                  <a:lnTo>
                    <a:pt x="1223025" y="0"/>
                  </a:lnTo>
                  <a:lnTo>
                    <a:pt x="1358917" y="0"/>
                  </a:lnTo>
                  <a:lnTo>
                    <a:pt x="1494809" y="459298"/>
                  </a:lnTo>
                  <a:lnTo>
                    <a:pt x="1630700" y="255165"/>
                  </a:lnTo>
                  <a:lnTo>
                    <a:pt x="1766592" y="306198"/>
                  </a:lnTo>
                  <a:lnTo>
                    <a:pt x="1902484" y="204132"/>
                  </a:lnTo>
                  <a:lnTo>
                    <a:pt x="2038375" y="306198"/>
                  </a:lnTo>
                  <a:lnTo>
                    <a:pt x="2174267" y="153099"/>
                  </a:lnTo>
                  <a:lnTo>
                    <a:pt x="2310159" y="153099"/>
                  </a:lnTo>
                  <a:lnTo>
                    <a:pt x="2446051" y="51033"/>
                  </a:lnTo>
                  <a:lnTo>
                    <a:pt x="2581942" y="153099"/>
                  </a:lnTo>
                  <a:lnTo>
                    <a:pt x="2717834" y="306198"/>
                  </a:lnTo>
                  <a:lnTo>
                    <a:pt x="2853726" y="306198"/>
                  </a:lnTo>
                  <a:lnTo>
                    <a:pt x="2989618" y="306198"/>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3102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068928"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1309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27845"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786762" y="213097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054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848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3745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4" name="pl114"/>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9" name="tx119"/>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1" name="tx121"/>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22" name="pl122"/>
            <p:cNvSpPr/>
            <p:nvPr/>
          </p:nvSpPr>
          <p:spPr>
            <a:xfrm>
              <a:off x="21398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7851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304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757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210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9624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6077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2530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8983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787809"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72206"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2939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437468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601998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76652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6" name="tx146"/>
            <p:cNvSpPr/>
            <p:nvPr/>
          </p:nvSpPr>
          <p:spPr>
            <a:xfrm>
              <a:off x="951100" y="5330440"/>
              <a:ext cx="4896966" cy="13952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crianças não vacinadas e sub-vacinadas, 2019, 2024 e 2025</a:t>
              </a:r>
            </a:p>
          </p:txBody>
        </p:sp>
        <p:sp>
          <p:nvSpPr>
            <p:cNvPr id="147" name="tx147"/>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8" name="tx148"/>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DTP3 em Cabo Verde (93 %) era 8 pontos percentuais superior à média global (85 %) e 22 pontos percentuais superior à média de todos os países da « WCAR » (71 %).
A cobertura nacional da DTP3 foi 3 pontos percentuais inferior à de 2019 (96 %).
O número de crianças não vacinadas e sub-vacinadas manteve-se aproximadamente o mesmo (&lt;500) que em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DTP3 em Cabo Verde situava-se nos 93% — um valor 3 pontos percentuais inferior ao de 2019 e superior às médias tanto globais como regionais.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vacina DTP3 nos países da WCAR, da cobertura mais baixa à mais alta, e a classificação dos 10 países com o maior número de crianças não vacinadas e sub-vacinadas, com base em números absolutos.
Em 2025, Cabo Verde ocupou o 23.º lugar entre 24 países no que diz respeito à cobertura mais baixa da DTP3 (com base em classificações empatadas).
Cabo Verde não figurava entre os 10 países com o maior número de crianças não vacinadas ou com vacinação incompleta.
Nota: Os países com grandes coortes podem ter um número elevado de crianças não vacinadas e sub-vacinadas,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Cabo Verde registava uma cobertura da DTP3 de 93% e não figurava entre os 10 países com o maior número de crianças não vacinadas ou com vacinação incompleta na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0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6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034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80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6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885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651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417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183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52123"/>
              <a:ext cx="239888" cy="1159885"/>
            </a:xfrm>
            <a:prstGeom prst="rect">
              <a:avLst/>
            </a:prstGeom>
            <a:solidFill>
              <a:srgbClr val="80BD41">
                <a:alpha val="100000"/>
              </a:srgbClr>
            </a:solidFill>
          </p:spPr>
          <p:txBody>
            <a:bodyPr/>
            <a:lstStyle/>
            <a:p/>
          </p:txBody>
        </p:sp>
        <p:sp>
          <p:nvSpPr>
            <p:cNvPr id="27" name="rc27"/>
            <p:cNvSpPr/>
            <p:nvPr/>
          </p:nvSpPr>
          <p:spPr>
            <a:xfrm>
              <a:off x="1296273" y="2923363"/>
              <a:ext cx="239888" cy="128759"/>
            </a:xfrm>
            <a:prstGeom prst="rect">
              <a:avLst/>
            </a:prstGeom>
            <a:solidFill>
              <a:srgbClr val="1CABE2">
                <a:alpha val="100000"/>
              </a:srgbClr>
            </a:solidFill>
          </p:spPr>
          <p:txBody>
            <a:bodyPr/>
            <a:lstStyle/>
            <a:p/>
          </p:txBody>
        </p:sp>
        <p:sp>
          <p:nvSpPr>
            <p:cNvPr id="28" name="rc28"/>
            <p:cNvSpPr/>
            <p:nvPr/>
          </p:nvSpPr>
          <p:spPr>
            <a:xfrm>
              <a:off x="1562816" y="3079341"/>
              <a:ext cx="239888" cy="1132668"/>
            </a:xfrm>
            <a:prstGeom prst="rect">
              <a:avLst/>
            </a:prstGeom>
            <a:solidFill>
              <a:srgbClr val="80BD41">
                <a:alpha val="100000"/>
              </a:srgbClr>
            </a:solidFill>
          </p:spPr>
          <p:txBody>
            <a:bodyPr/>
            <a:lstStyle/>
            <a:p/>
          </p:txBody>
        </p:sp>
        <p:sp>
          <p:nvSpPr>
            <p:cNvPr id="29" name="rc29"/>
            <p:cNvSpPr/>
            <p:nvPr/>
          </p:nvSpPr>
          <p:spPr>
            <a:xfrm>
              <a:off x="1562816" y="2953721"/>
              <a:ext cx="239888" cy="125619"/>
            </a:xfrm>
            <a:prstGeom prst="rect">
              <a:avLst/>
            </a:prstGeom>
            <a:solidFill>
              <a:srgbClr val="1CABE2">
                <a:alpha val="100000"/>
              </a:srgbClr>
            </a:solidFill>
          </p:spPr>
          <p:txBody>
            <a:bodyPr/>
            <a:lstStyle/>
            <a:p/>
          </p:txBody>
        </p:sp>
        <p:sp>
          <p:nvSpPr>
            <p:cNvPr id="30" name="rc30"/>
            <p:cNvSpPr/>
            <p:nvPr/>
          </p:nvSpPr>
          <p:spPr>
            <a:xfrm>
              <a:off x="1829360" y="3093996"/>
              <a:ext cx="239888" cy="1118012"/>
            </a:xfrm>
            <a:prstGeom prst="rect">
              <a:avLst/>
            </a:prstGeom>
            <a:solidFill>
              <a:srgbClr val="80BD41">
                <a:alpha val="100000"/>
              </a:srgbClr>
            </a:solidFill>
          </p:spPr>
          <p:txBody>
            <a:bodyPr/>
            <a:lstStyle/>
            <a:p/>
          </p:txBody>
        </p:sp>
        <p:sp>
          <p:nvSpPr>
            <p:cNvPr id="31" name="rc31"/>
            <p:cNvSpPr/>
            <p:nvPr/>
          </p:nvSpPr>
          <p:spPr>
            <a:xfrm>
              <a:off x="1829360" y="2983033"/>
              <a:ext cx="239888" cy="110963"/>
            </a:xfrm>
            <a:prstGeom prst="rect">
              <a:avLst/>
            </a:prstGeom>
            <a:solidFill>
              <a:srgbClr val="1CABE2">
                <a:alpha val="100000"/>
              </a:srgbClr>
            </a:solidFill>
          </p:spPr>
          <p:txBody>
            <a:bodyPr/>
            <a:lstStyle/>
            <a:p/>
          </p:txBody>
        </p:sp>
        <p:sp>
          <p:nvSpPr>
            <p:cNvPr id="32" name="rc32"/>
            <p:cNvSpPr/>
            <p:nvPr/>
          </p:nvSpPr>
          <p:spPr>
            <a:xfrm>
              <a:off x="2095903" y="3107605"/>
              <a:ext cx="239888" cy="1104403"/>
            </a:xfrm>
            <a:prstGeom prst="rect">
              <a:avLst/>
            </a:prstGeom>
            <a:solidFill>
              <a:srgbClr val="80BD41">
                <a:alpha val="100000"/>
              </a:srgbClr>
            </a:solidFill>
          </p:spPr>
          <p:txBody>
            <a:bodyPr/>
            <a:lstStyle/>
            <a:p/>
          </p:txBody>
        </p:sp>
        <p:sp>
          <p:nvSpPr>
            <p:cNvPr id="33" name="rc33"/>
            <p:cNvSpPr/>
            <p:nvPr/>
          </p:nvSpPr>
          <p:spPr>
            <a:xfrm>
              <a:off x="2095903" y="3011297"/>
              <a:ext cx="239888" cy="96308"/>
            </a:xfrm>
            <a:prstGeom prst="rect">
              <a:avLst/>
            </a:prstGeom>
            <a:solidFill>
              <a:srgbClr val="1CABE2">
                <a:alpha val="100000"/>
              </a:srgbClr>
            </a:solidFill>
          </p:spPr>
          <p:txBody>
            <a:bodyPr/>
            <a:lstStyle/>
            <a:p/>
          </p:txBody>
        </p:sp>
        <p:sp>
          <p:nvSpPr>
            <p:cNvPr id="34" name="rc34"/>
            <p:cNvSpPr/>
            <p:nvPr/>
          </p:nvSpPr>
          <p:spPr>
            <a:xfrm>
              <a:off x="2362446" y="3118074"/>
              <a:ext cx="239888" cy="1093935"/>
            </a:xfrm>
            <a:prstGeom prst="rect">
              <a:avLst/>
            </a:prstGeom>
            <a:solidFill>
              <a:srgbClr val="80BD41">
                <a:alpha val="100000"/>
              </a:srgbClr>
            </a:solidFill>
          </p:spPr>
          <p:txBody>
            <a:bodyPr/>
            <a:lstStyle/>
            <a:p/>
          </p:txBody>
        </p:sp>
        <p:sp>
          <p:nvSpPr>
            <p:cNvPr id="35" name="rc35"/>
            <p:cNvSpPr/>
            <p:nvPr/>
          </p:nvSpPr>
          <p:spPr>
            <a:xfrm>
              <a:off x="2362446" y="3035374"/>
              <a:ext cx="239888" cy="82699"/>
            </a:xfrm>
            <a:prstGeom prst="rect">
              <a:avLst/>
            </a:prstGeom>
            <a:solidFill>
              <a:srgbClr val="1CABE2">
                <a:alpha val="100000"/>
              </a:srgbClr>
            </a:solidFill>
          </p:spPr>
          <p:txBody>
            <a:bodyPr/>
            <a:lstStyle/>
            <a:p/>
          </p:txBody>
        </p:sp>
        <p:sp>
          <p:nvSpPr>
            <p:cNvPr id="36" name="rc36"/>
            <p:cNvSpPr/>
            <p:nvPr/>
          </p:nvSpPr>
          <p:spPr>
            <a:xfrm>
              <a:off x="2628989" y="3134823"/>
              <a:ext cx="239888" cy="1077186"/>
            </a:xfrm>
            <a:prstGeom prst="rect">
              <a:avLst/>
            </a:prstGeom>
            <a:solidFill>
              <a:srgbClr val="80BD41">
                <a:alpha val="100000"/>
              </a:srgbClr>
            </a:solidFill>
          </p:spPr>
          <p:txBody>
            <a:bodyPr/>
            <a:lstStyle/>
            <a:p/>
          </p:txBody>
        </p:sp>
        <p:sp>
          <p:nvSpPr>
            <p:cNvPr id="37" name="rc37"/>
            <p:cNvSpPr/>
            <p:nvPr/>
          </p:nvSpPr>
          <p:spPr>
            <a:xfrm>
              <a:off x="2628989" y="3078294"/>
              <a:ext cx="239888" cy="56528"/>
            </a:xfrm>
            <a:prstGeom prst="rect">
              <a:avLst/>
            </a:prstGeom>
            <a:solidFill>
              <a:srgbClr val="1CABE2">
                <a:alpha val="100000"/>
              </a:srgbClr>
            </a:solidFill>
          </p:spPr>
          <p:txBody>
            <a:bodyPr/>
            <a:lstStyle/>
            <a:p/>
          </p:txBody>
        </p:sp>
        <p:sp>
          <p:nvSpPr>
            <p:cNvPr id="38" name="rc38"/>
            <p:cNvSpPr/>
            <p:nvPr/>
          </p:nvSpPr>
          <p:spPr>
            <a:xfrm>
              <a:off x="2895532" y="3167274"/>
              <a:ext cx="239888" cy="1044734"/>
            </a:xfrm>
            <a:prstGeom prst="rect">
              <a:avLst/>
            </a:prstGeom>
            <a:solidFill>
              <a:srgbClr val="80BD41">
                <a:alpha val="100000"/>
              </a:srgbClr>
            </a:solidFill>
          </p:spPr>
          <p:txBody>
            <a:bodyPr/>
            <a:lstStyle/>
            <a:p/>
          </p:txBody>
        </p:sp>
        <p:sp>
          <p:nvSpPr>
            <p:cNvPr id="39" name="rc39"/>
            <p:cNvSpPr/>
            <p:nvPr/>
          </p:nvSpPr>
          <p:spPr>
            <a:xfrm>
              <a:off x="2895532" y="3123308"/>
              <a:ext cx="239888" cy="43966"/>
            </a:xfrm>
            <a:prstGeom prst="rect">
              <a:avLst/>
            </a:prstGeom>
            <a:solidFill>
              <a:srgbClr val="1CABE2">
                <a:alpha val="100000"/>
              </a:srgbClr>
            </a:solidFill>
          </p:spPr>
          <p:txBody>
            <a:bodyPr/>
            <a:lstStyle/>
            <a:p/>
          </p:txBody>
        </p:sp>
        <p:sp>
          <p:nvSpPr>
            <p:cNvPr id="40" name="rc40"/>
            <p:cNvSpPr/>
            <p:nvPr/>
          </p:nvSpPr>
          <p:spPr>
            <a:xfrm>
              <a:off x="3162075" y="3185071"/>
              <a:ext cx="239888" cy="1026938"/>
            </a:xfrm>
            <a:prstGeom prst="rect">
              <a:avLst/>
            </a:prstGeom>
            <a:solidFill>
              <a:srgbClr val="80BD41">
                <a:alpha val="100000"/>
              </a:srgbClr>
            </a:solidFill>
          </p:spPr>
          <p:txBody>
            <a:bodyPr/>
            <a:lstStyle/>
            <a:p/>
          </p:txBody>
        </p:sp>
        <p:sp>
          <p:nvSpPr>
            <p:cNvPr id="41" name="rc41"/>
            <p:cNvSpPr/>
            <p:nvPr/>
          </p:nvSpPr>
          <p:spPr>
            <a:xfrm>
              <a:off x="3162075" y="3164134"/>
              <a:ext cx="239888" cy="20936"/>
            </a:xfrm>
            <a:prstGeom prst="rect">
              <a:avLst/>
            </a:prstGeom>
            <a:solidFill>
              <a:srgbClr val="1CABE2">
                <a:alpha val="100000"/>
              </a:srgbClr>
            </a:solidFill>
          </p:spPr>
          <p:txBody>
            <a:bodyPr/>
            <a:lstStyle/>
            <a:p/>
          </p:txBody>
        </p:sp>
        <p:sp>
          <p:nvSpPr>
            <p:cNvPr id="42" name="rc42"/>
            <p:cNvSpPr/>
            <p:nvPr/>
          </p:nvSpPr>
          <p:spPr>
            <a:xfrm>
              <a:off x="3428618" y="3200773"/>
              <a:ext cx="239888" cy="1011236"/>
            </a:xfrm>
            <a:prstGeom prst="rect">
              <a:avLst/>
            </a:prstGeom>
            <a:solidFill>
              <a:srgbClr val="80BD41">
                <a:alpha val="100000"/>
              </a:srgbClr>
            </a:solidFill>
          </p:spPr>
          <p:txBody>
            <a:bodyPr/>
            <a:lstStyle/>
            <a:p/>
          </p:txBody>
        </p:sp>
        <p:sp>
          <p:nvSpPr>
            <p:cNvPr id="43" name="rc43"/>
            <p:cNvSpPr/>
            <p:nvPr/>
          </p:nvSpPr>
          <p:spPr>
            <a:xfrm>
              <a:off x="3428618" y="3190305"/>
              <a:ext cx="239888" cy="10468"/>
            </a:xfrm>
            <a:prstGeom prst="rect">
              <a:avLst/>
            </a:prstGeom>
            <a:solidFill>
              <a:srgbClr val="1CABE2">
                <a:alpha val="100000"/>
              </a:srgbClr>
            </a:solidFill>
          </p:spPr>
          <p:txBody>
            <a:bodyPr/>
            <a:lstStyle/>
            <a:p/>
          </p:txBody>
        </p:sp>
        <p:sp>
          <p:nvSpPr>
            <p:cNvPr id="44" name="rc44"/>
            <p:cNvSpPr/>
            <p:nvPr/>
          </p:nvSpPr>
          <p:spPr>
            <a:xfrm>
              <a:off x="3695161" y="3208101"/>
              <a:ext cx="239888" cy="1003908"/>
            </a:xfrm>
            <a:prstGeom prst="rect">
              <a:avLst/>
            </a:prstGeom>
            <a:solidFill>
              <a:srgbClr val="80BD41">
                <a:alpha val="100000"/>
              </a:srgbClr>
            </a:solidFill>
          </p:spPr>
          <p:txBody>
            <a:bodyPr/>
            <a:lstStyle/>
            <a:p/>
          </p:txBody>
        </p:sp>
        <p:sp>
          <p:nvSpPr>
            <p:cNvPr id="45" name="rc45"/>
            <p:cNvSpPr/>
            <p:nvPr/>
          </p:nvSpPr>
          <p:spPr>
            <a:xfrm>
              <a:off x="3695161" y="3197633"/>
              <a:ext cx="239888" cy="10468"/>
            </a:xfrm>
            <a:prstGeom prst="rect">
              <a:avLst/>
            </a:prstGeom>
            <a:solidFill>
              <a:srgbClr val="1CABE2">
                <a:alpha val="100000"/>
              </a:srgbClr>
            </a:solidFill>
          </p:spPr>
          <p:txBody>
            <a:bodyPr/>
            <a:lstStyle/>
            <a:p/>
          </p:txBody>
        </p:sp>
        <p:sp>
          <p:nvSpPr>
            <p:cNvPr id="46" name="rc46"/>
            <p:cNvSpPr/>
            <p:nvPr/>
          </p:nvSpPr>
          <p:spPr>
            <a:xfrm>
              <a:off x="3961705" y="3152619"/>
              <a:ext cx="239888" cy="1059390"/>
            </a:xfrm>
            <a:prstGeom prst="rect">
              <a:avLst/>
            </a:prstGeom>
            <a:solidFill>
              <a:srgbClr val="80BD41">
                <a:alpha val="100000"/>
              </a:srgbClr>
            </a:solidFill>
          </p:spPr>
          <p:txBody>
            <a:bodyPr/>
            <a:lstStyle/>
            <a:p/>
          </p:txBody>
        </p:sp>
        <p:sp>
          <p:nvSpPr>
            <p:cNvPr id="47" name="rc47"/>
            <p:cNvSpPr/>
            <p:nvPr/>
          </p:nvSpPr>
          <p:spPr>
            <a:xfrm>
              <a:off x="3961705" y="3142151"/>
              <a:ext cx="239888" cy="10468"/>
            </a:xfrm>
            <a:prstGeom prst="rect">
              <a:avLst/>
            </a:prstGeom>
            <a:solidFill>
              <a:srgbClr val="1CABE2">
                <a:alpha val="100000"/>
              </a:srgbClr>
            </a:solidFill>
          </p:spPr>
          <p:txBody>
            <a:bodyPr/>
            <a:lstStyle/>
            <a:p/>
          </p:txBody>
        </p:sp>
        <p:sp>
          <p:nvSpPr>
            <p:cNvPr id="48" name="rc48"/>
            <p:cNvSpPr/>
            <p:nvPr/>
          </p:nvSpPr>
          <p:spPr>
            <a:xfrm>
              <a:off x="4228248" y="3237412"/>
              <a:ext cx="239888" cy="974597"/>
            </a:xfrm>
            <a:prstGeom prst="rect">
              <a:avLst/>
            </a:prstGeom>
            <a:solidFill>
              <a:srgbClr val="80BD41">
                <a:alpha val="100000"/>
              </a:srgbClr>
            </a:solidFill>
          </p:spPr>
          <p:txBody>
            <a:bodyPr/>
            <a:lstStyle/>
            <a:p/>
          </p:txBody>
        </p:sp>
        <p:sp>
          <p:nvSpPr>
            <p:cNvPr id="49" name="rc49"/>
            <p:cNvSpPr/>
            <p:nvPr/>
          </p:nvSpPr>
          <p:spPr>
            <a:xfrm>
              <a:off x="4228248" y="3129589"/>
              <a:ext cx="239888" cy="107823"/>
            </a:xfrm>
            <a:prstGeom prst="rect">
              <a:avLst/>
            </a:prstGeom>
            <a:solidFill>
              <a:srgbClr val="1CABE2">
                <a:alpha val="100000"/>
              </a:srgbClr>
            </a:solidFill>
          </p:spPr>
          <p:txBody>
            <a:bodyPr/>
            <a:lstStyle/>
            <a:p/>
          </p:txBody>
        </p:sp>
        <p:sp>
          <p:nvSpPr>
            <p:cNvPr id="50" name="rc50"/>
            <p:cNvSpPr/>
            <p:nvPr/>
          </p:nvSpPr>
          <p:spPr>
            <a:xfrm>
              <a:off x="4494791" y="3265676"/>
              <a:ext cx="239888" cy="946332"/>
            </a:xfrm>
            <a:prstGeom prst="rect">
              <a:avLst/>
            </a:prstGeom>
            <a:solidFill>
              <a:srgbClr val="80BD41">
                <a:alpha val="100000"/>
              </a:srgbClr>
            </a:solidFill>
          </p:spPr>
          <p:txBody>
            <a:bodyPr/>
            <a:lstStyle/>
            <a:p/>
          </p:txBody>
        </p:sp>
        <p:sp>
          <p:nvSpPr>
            <p:cNvPr id="51" name="rc51"/>
            <p:cNvSpPr/>
            <p:nvPr/>
          </p:nvSpPr>
          <p:spPr>
            <a:xfrm>
              <a:off x="4494791" y="3204960"/>
              <a:ext cx="239888" cy="60716"/>
            </a:xfrm>
            <a:prstGeom prst="rect">
              <a:avLst/>
            </a:prstGeom>
            <a:solidFill>
              <a:srgbClr val="1CABE2">
                <a:alpha val="100000"/>
              </a:srgbClr>
            </a:solidFill>
          </p:spPr>
          <p:txBody>
            <a:bodyPr/>
            <a:lstStyle/>
            <a:p/>
          </p:txBody>
        </p:sp>
        <p:sp>
          <p:nvSpPr>
            <p:cNvPr id="52" name="rc52"/>
            <p:cNvSpPr/>
            <p:nvPr/>
          </p:nvSpPr>
          <p:spPr>
            <a:xfrm>
              <a:off x="4761334" y="3308596"/>
              <a:ext cx="239888" cy="903412"/>
            </a:xfrm>
            <a:prstGeom prst="rect">
              <a:avLst/>
            </a:prstGeom>
            <a:solidFill>
              <a:srgbClr val="80BD41">
                <a:alpha val="100000"/>
              </a:srgbClr>
            </a:solidFill>
          </p:spPr>
          <p:txBody>
            <a:bodyPr/>
            <a:lstStyle/>
            <a:p/>
          </p:txBody>
        </p:sp>
        <p:sp>
          <p:nvSpPr>
            <p:cNvPr id="53" name="rc53"/>
            <p:cNvSpPr/>
            <p:nvPr/>
          </p:nvSpPr>
          <p:spPr>
            <a:xfrm>
              <a:off x="4761334" y="3240552"/>
              <a:ext cx="239888" cy="68043"/>
            </a:xfrm>
            <a:prstGeom prst="rect">
              <a:avLst/>
            </a:prstGeom>
            <a:solidFill>
              <a:srgbClr val="1CABE2">
                <a:alpha val="100000"/>
              </a:srgbClr>
            </a:solidFill>
          </p:spPr>
          <p:txBody>
            <a:bodyPr/>
            <a:lstStyle/>
            <a:p/>
          </p:txBody>
        </p:sp>
        <p:sp>
          <p:nvSpPr>
            <p:cNvPr id="54" name="rc54"/>
            <p:cNvSpPr/>
            <p:nvPr/>
          </p:nvSpPr>
          <p:spPr>
            <a:xfrm>
              <a:off x="5027877" y="3304409"/>
              <a:ext cx="239888" cy="907600"/>
            </a:xfrm>
            <a:prstGeom prst="rect">
              <a:avLst/>
            </a:prstGeom>
            <a:solidFill>
              <a:srgbClr val="80BD41">
                <a:alpha val="100000"/>
              </a:srgbClr>
            </a:solidFill>
          </p:spPr>
          <p:txBody>
            <a:bodyPr/>
            <a:lstStyle/>
            <a:p/>
          </p:txBody>
        </p:sp>
        <p:sp>
          <p:nvSpPr>
            <p:cNvPr id="55" name="rc55"/>
            <p:cNvSpPr/>
            <p:nvPr/>
          </p:nvSpPr>
          <p:spPr>
            <a:xfrm>
              <a:off x="5027877" y="3256255"/>
              <a:ext cx="239888" cy="48154"/>
            </a:xfrm>
            <a:prstGeom prst="rect">
              <a:avLst/>
            </a:prstGeom>
            <a:solidFill>
              <a:srgbClr val="1CABE2">
                <a:alpha val="100000"/>
              </a:srgbClr>
            </a:solidFill>
          </p:spPr>
          <p:txBody>
            <a:bodyPr/>
            <a:lstStyle/>
            <a:p/>
          </p:txBody>
        </p:sp>
        <p:sp>
          <p:nvSpPr>
            <p:cNvPr id="56" name="rc56"/>
            <p:cNvSpPr/>
            <p:nvPr/>
          </p:nvSpPr>
          <p:spPr>
            <a:xfrm>
              <a:off x="5294420" y="3352563"/>
              <a:ext cx="239888" cy="859446"/>
            </a:xfrm>
            <a:prstGeom prst="rect">
              <a:avLst/>
            </a:prstGeom>
            <a:solidFill>
              <a:srgbClr val="80BD41">
                <a:alpha val="100000"/>
              </a:srgbClr>
            </a:solidFill>
          </p:spPr>
          <p:txBody>
            <a:bodyPr/>
            <a:lstStyle/>
            <a:p/>
          </p:txBody>
        </p:sp>
        <p:sp>
          <p:nvSpPr>
            <p:cNvPr id="57" name="rc57"/>
            <p:cNvSpPr/>
            <p:nvPr/>
          </p:nvSpPr>
          <p:spPr>
            <a:xfrm>
              <a:off x="5294420" y="3287660"/>
              <a:ext cx="239888" cy="64903"/>
            </a:xfrm>
            <a:prstGeom prst="rect">
              <a:avLst/>
            </a:prstGeom>
            <a:solidFill>
              <a:srgbClr val="1CABE2">
                <a:alpha val="100000"/>
              </a:srgbClr>
            </a:solidFill>
          </p:spPr>
          <p:txBody>
            <a:bodyPr/>
            <a:lstStyle/>
            <a:p/>
          </p:txBody>
        </p:sp>
        <p:sp>
          <p:nvSpPr>
            <p:cNvPr id="58" name="rc58"/>
            <p:cNvSpPr/>
            <p:nvPr/>
          </p:nvSpPr>
          <p:spPr>
            <a:xfrm>
              <a:off x="5560963" y="3331627"/>
              <a:ext cx="239888" cy="880382"/>
            </a:xfrm>
            <a:prstGeom prst="rect">
              <a:avLst/>
            </a:prstGeom>
            <a:solidFill>
              <a:srgbClr val="80BD41">
                <a:alpha val="100000"/>
              </a:srgbClr>
            </a:solidFill>
          </p:spPr>
          <p:txBody>
            <a:bodyPr/>
            <a:lstStyle/>
            <a:p/>
          </p:txBody>
        </p:sp>
        <p:sp>
          <p:nvSpPr>
            <p:cNvPr id="59" name="rc59"/>
            <p:cNvSpPr/>
            <p:nvPr/>
          </p:nvSpPr>
          <p:spPr>
            <a:xfrm>
              <a:off x="5560963" y="3294988"/>
              <a:ext cx="239888" cy="36638"/>
            </a:xfrm>
            <a:prstGeom prst="rect">
              <a:avLst/>
            </a:prstGeom>
            <a:solidFill>
              <a:srgbClr val="1CABE2">
                <a:alpha val="100000"/>
              </a:srgbClr>
            </a:solidFill>
          </p:spPr>
          <p:txBody>
            <a:bodyPr/>
            <a:lstStyle/>
            <a:p/>
          </p:txBody>
        </p:sp>
        <p:sp>
          <p:nvSpPr>
            <p:cNvPr id="60" name="rc60"/>
            <p:cNvSpPr/>
            <p:nvPr/>
          </p:nvSpPr>
          <p:spPr>
            <a:xfrm>
              <a:off x="5827506" y="3356750"/>
              <a:ext cx="239888" cy="855258"/>
            </a:xfrm>
            <a:prstGeom prst="rect">
              <a:avLst/>
            </a:prstGeom>
            <a:solidFill>
              <a:srgbClr val="80BD41">
                <a:alpha val="100000"/>
              </a:srgbClr>
            </a:solidFill>
          </p:spPr>
          <p:txBody>
            <a:bodyPr/>
            <a:lstStyle/>
            <a:p/>
          </p:txBody>
        </p:sp>
        <p:sp>
          <p:nvSpPr>
            <p:cNvPr id="61" name="rc61"/>
            <p:cNvSpPr/>
            <p:nvPr/>
          </p:nvSpPr>
          <p:spPr>
            <a:xfrm>
              <a:off x="5827506" y="3321158"/>
              <a:ext cx="239888" cy="35592"/>
            </a:xfrm>
            <a:prstGeom prst="rect">
              <a:avLst/>
            </a:prstGeom>
            <a:solidFill>
              <a:srgbClr val="1CABE2">
                <a:alpha val="100000"/>
              </a:srgbClr>
            </a:solidFill>
          </p:spPr>
          <p:txBody>
            <a:bodyPr/>
            <a:lstStyle/>
            <a:p/>
          </p:txBody>
        </p:sp>
        <p:sp>
          <p:nvSpPr>
            <p:cNvPr id="62" name="rc62"/>
            <p:cNvSpPr/>
            <p:nvPr/>
          </p:nvSpPr>
          <p:spPr>
            <a:xfrm>
              <a:off x="6094049" y="3406998"/>
              <a:ext cx="239888" cy="805010"/>
            </a:xfrm>
            <a:prstGeom prst="rect">
              <a:avLst/>
            </a:prstGeom>
            <a:solidFill>
              <a:srgbClr val="80BD41">
                <a:alpha val="100000"/>
              </a:srgbClr>
            </a:solidFill>
          </p:spPr>
          <p:txBody>
            <a:bodyPr/>
            <a:lstStyle/>
            <a:p/>
          </p:txBody>
        </p:sp>
        <p:sp>
          <p:nvSpPr>
            <p:cNvPr id="63" name="rc63"/>
            <p:cNvSpPr/>
            <p:nvPr/>
          </p:nvSpPr>
          <p:spPr>
            <a:xfrm>
              <a:off x="6094049" y="3390249"/>
              <a:ext cx="239888" cy="16749"/>
            </a:xfrm>
            <a:prstGeom prst="rect">
              <a:avLst/>
            </a:prstGeom>
            <a:solidFill>
              <a:srgbClr val="1CABE2">
                <a:alpha val="100000"/>
              </a:srgbClr>
            </a:solidFill>
          </p:spPr>
          <p:txBody>
            <a:bodyPr/>
            <a:lstStyle/>
            <a:p/>
          </p:txBody>
        </p:sp>
        <p:sp>
          <p:nvSpPr>
            <p:cNvPr id="64" name="rc64"/>
            <p:cNvSpPr/>
            <p:nvPr/>
          </p:nvSpPr>
          <p:spPr>
            <a:xfrm>
              <a:off x="6360593" y="3481323"/>
              <a:ext cx="239888" cy="730686"/>
            </a:xfrm>
            <a:prstGeom prst="rect">
              <a:avLst/>
            </a:prstGeom>
            <a:solidFill>
              <a:srgbClr val="80BD41">
                <a:alpha val="100000"/>
              </a:srgbClr>
            </a:solidFill>
          </p:spPr>
          <p:txBody>
            <a:bodyPr/>
            <a:lstStyle/>
            <a:p/>
          </p:txBody>
        </p:sp>
        <p:sp>
          <p:nvSpPr>
            <p:cNvPr id="65" name="rc65"/>
            <p:cNvSpPr/>
            <p:nvPr/>
          </p:nvSpPr>
          <p:spPr>
            <a:xfrm>
              <a:off x="6360593" y="3450965"/>
              <a:ext cx="239888" cy="30358"/>
            </a:xfrm>
            <a:prstGeom prst="rect">
              <a:avLst/>
            </a:prstGeom>
            <a:solidFill>
              <a:srgbClr val="1CABE2">
                <a:alpha val="100000"/>
              </a:srgbClr>
            </a:solidFill>
          </p:spPr>
          <p:txBody>
            <a:bodyPr/>
            <a:lstStyle/>
            <a:p/>
          </p:txBody>
        </p:sp>
        <p:sp>
          <p:nvSpPr>
            <p:cNvPr id="66" name="rc66"/>
            <p:cNvSpPr/>
            <p:nvPr/>
          </p:nvSpPr>
          <p:spPr>
            <a:xfrm>
              <a:off x="6627136" y="3559835"/>
              <a:ext cx="239888" cy="652174"/>
            </a:xfrm>
            <a:prstGeom prst="rect">
              <a:avLst/>
            </a:prstGeom>
            <a:solidFill>
              <a:srgbClr val="80BD41">
                <a:alpha val="100000"/>
              </a:srgbClr>
            </a:solidFill>
          </p:spPr>
          <p:txBody>
            <a:bodyPr/>
            <a:lstStyle/>
            <a:p/>
          </p:txBody>
        </p:sp>
        <p:sp>
          <p:nvSpPr>
            <p:cNvPr id="67" name="rc67"/>
            <p:cNvSpPr/>
            <p:nvPr/>
          </p:nvSpPr>
          <p:spPr>
            <a:xfrm>
              <a:off x="6627136" y="3510634"/>
              <a:ext cx="239888" cy="49200"/>
            </a:xfrm>
            <a:prstGeom prst="rect">
              <a:avLst/>
            </a:prstGeom>
            <a:solidFill>
              <a:srgbClr val="1CABE2">
                <a:alpha val="100000"/>
              </a:srgbClr>
            </a:solidFill>
          </p:spPr>
          <p:txBody>
            <a:bodyPr/>
            <a:lstStyle/>
            <a:p/>
          </p:txBody>
        </p:sp>
        <p:sp>
          <p:nvSpPr>
            <p:cNvPr id="68" name="rc68"/>
            <p:cNvSpPr/>
            <p:nvPr/>
          </p:nvSpPr>
          <p:spPr>
            <a:xfrm>
              <a:off x="6893679" y="3586006"/>
              <a:ext cx="239888" cy="626003"/>
            </a:xfrm>
            <a:prstGeom prst="rect">
              <a:avLst/>
            </a:prstGeom>
            <a:solidFill>
              <a:srgbClr val="80BD41">
                <a:alpha val="100000"/>
              </a:srgbClr>
            </a:solidFill>
          </p:spPr>
          <p:txBody>
            <a:bodyPr/>
            <a:lstStyle/>
            <a:p/>
          </p:txBody>
        </p:sp>
        <p:sp>
          <p:nvSpPr>
            <p:cNvPr id="69" name="rc69"/>
            <p:cNvSpPr/>
            <p:nvPr/>
          </p:nvSpPr>
          <p:spPr>
            <a:xfrm>
              <a:off x="6893679" y="3538899"/>
              <a:ext cx="239888" cy="47107"/>
            </a:xfrm>
            <a:prstGeom prst="rect">
              <a:avLst/>
            </a:prstGeom>
            <a:solidFill>
              <a:srgbClr val="1CABE2">
                <a:alpha val="100000"/>
              </a:srgbClr>
            </a:solidFill>
          </p:spPr>
          <p:txBody>
            <a:bodyPr/>
            <a:lstStyle/>
            <a:p/>
          </p:txBody>
        </p:sp>
        <p:sp>
          <p:nvSpPr>
            <p:cNvPr id="70" name="rc70"/>
            <p:cNvSpPr/>
            <p:nvPr/>
          </p:nvSpPr>
          <p:spPr>
            <a:xfrm>
              <a:off x="7160222" y="3588099"/>
              <a:ext cx="239888" cy="623909"/>
            </a:xfrm>
            <a:prstGeom prst="rect">
              <a:avLst/>
            </a:prstGeom>
            <a:solidFill>
              <a:srgbClr val="80BD41">
                <a:alpha val="100000"/>
              </a:srgbClr>
            </a:solidFill>
          </p:spPr>
          <p:txBody>
            <a:bodyPr/>
            <a:lstStyle/>
            <a:p/>
          </p:txBody>
        </p:sp>
        <p:sp>
          <p:nvSpPr>
            <p:cNvPr id="71" name="rc71"/>
            <p:cNvSpPr/>
            <p:nvPr/>
          </p:nvSpPr>
          <p:spPr>
            <a:xfrm>
              <a:off x="7160222" y="3540992"/>
              <a:ext cx="239888" cy="47107"/>
            </a:xfrm>
            <a:prstGeom prst="rect">
              <a:avLst/>
            </a:prstGeom>
            <a:solidFill>
              <a:srgbClr val="1CABE2">
                <a:alpha val="100000"/>
              </a:srgbClr>
            </a:solidFill>
          </p:spPr>
          <p:txBody>
            <a:bodyPr/>
            <a:lstStyle/>
            <a:p/>
          </p:txBody>
        </p:sp>
        <p:sp>
          <p:nvSpPr>
            <p:cNvPr id="72" name="rc72"/>
            <p:cNvSpPr/>
            <p:nvPr/>
          </p:nvSpPr>
          <p:spPr>
            <a:xfrm>
              <a:off x="7426765" y="3590193"/>
              <a:ext cx="239888" cy="621816"/>
            </a:xfrm>
            <a:prstGeom prst="rect">
              <a:avLst/>
            </a:prstGeom>
            <a:solidFill>
              <a:srgbClr val="80BD41">
                <a:alpha val="100000"/>
              </a:srgbClr>
            </a:solidFill>
          </p:spPr>
          <p:txBody>
            <a:bodyPr/>
            <a:lstStyle/>
            <a:p/>
          </p:txBody>
        </p:sp>
        <p:sp>
          <p:nvSpPr>
            <p:cNvPr id="73" name="rc73"/>
            <p:cNvSpPr/>
            <p:nvPr/>
          </p:nvSpPr>
          <p:spPr>
            <a:xfrm>
              <a:off x="7426765" y="3543086"/>
              <a:ext cx="239888" cy="47107"/>
            </a:xfrm>
            <a:prstGeom prst="rect">
              <a:avLst/>
            </a:prstGeom>
            <a:solidFill>
              <a:srgbClr val="1CABE2">
                <a:alpha val="100000"/>
              </a:srgbClr>
            </a:solidFill>
          </p:spPr>
          <p:txBody>
            <a:bodyPr/>
            <a:lstStyle/>
            <a:p/>
          </p:txBody>
        </p:sp>
        <p:sp>
          <p:nvSpPr>
            <p:cNvPr id="74" name="rc74"/>
            <p:cNvSpPr/>
            <p:nvPr/>
          </p:nvSpPr>
          <p:spPr>
            <a:xfrm>
              <a:off x="7693308" y="3592287"/>
              <a:ext cx="239888" cy="619722"/>
            </a:xfrm>
            <a:prstGeom prst="rect">
              <a:avLst/>
            </a:prstGeom>
            <a:solidFill>
              <a:srgbClr val="80BD41">
                <a:alpha val="100000"/>
              </a:srgbClr>
            </a:solidFill>
          </p:spPr>
          <p:txBody>
            <a:bodyPr/>
            <a:lstStyle/>
            <a:p/>
          </p:txBody>
        </p:sp>
        <p:sp>
          <p:nvSpPr>
            <p:cNvPr id="75" name="rc75"/>
            <p:cNvSpPr/>
            <p:nvPr/>
          </p:nvSpPr>
          <p:spPr>
            <a:xfrm>
              <a:off x="7693308" y="3546226"/>
              <a:ext cx="239888" cy="46060"/>
            </a:xfrm>
            <a:prstGeom prst="rect">
              <a:avLst/>
            </a:prstGeom>
            <a:solidFill>
              <a:srgbClr val="1CABE2">
                <a:alpha val="100000"/>
              </a:srgbClr>
            </a:solidFill>
          </p:spPr>
          <p:txBody>
            <a:bodyPr/>
            <a:lstStyle/>
            <a:p/>
          </p:txBody>
        </p:sp>
        <p:sp>
          <p:nvSpPr>
            <p:cNvPr id="76" name="rc76"/>
            <p:cNvSpPr/>
            <p:nvPr/>
          </p:nvSpPr>
          <p:spPr>
            <a:xfrm>
              <a:off x="7959851" y="3597521"/>
              <a:ext cx="239888" cy="614488"/>
            </a:xfrm>
            <a:prstGeom prst="rect">
              <a:avLst/>
            </a:prstGeom>
            <a:solidFill>
              <a:srgbClr val="80BD41">
                <a:alpha val="100000"/>
              </a:srgbClr>
            </a:solidFill>
          </p:spPr>
          <p:txBody>
            <a:bodyPr/>
            <a:lstStyle/>
            <a:p/>
          </p:txBody>
        </p:sp>
        <p:sp>
          <p:nvSpPr>
            <p:cNvPr id="77" name="rc77"/>
            <p:cNvSpPr/>
            <p:nvPr/>
          </p:nvSpPr>
          <p:spPr>
            <a:xfrm>
              <a:off x="7959851" y="3551460"/>
              <a:ext cx="239888" cy="46060"/>
            </a:xfrm>
            <a:prstGeom prst="rect">
              <a:avLst/>
            </a:prstGeom>
            <a:solidFill>
              <a:srgbClr val="1CABE2">
                <a:alpha val="100000"/>
              </a:srgbClr>
            </a:solidFill>
          </p:spPr>
          <p:txBody>
            <a:bodyPr/>
            <a:lstStyle/>
            <a:p/>
          </p:txBody>
        </p:sp>
        <p:sp>
          <p:nvSpPr>
            <p:cNvPr id="78" name="pl78"/>
            <p:cNvSpPr/>
            <p:nvPr/>
          </p:nvSpPr>
          <p:spPr>
            <a:xfrm>
              <a:off x="1416218" y="2085226"/>
              <a:ext cx="6663577" cy="193343"/>
            </a:xfrm>
            <a:custGeom>
              <a:avLst/>
              <a:pathLst>
                <a:path w="6663577" h="193343">
                  <a:moveTo>
                    <a:pt x="0" y="193343"/>
                  </a:moveTo>
                  <a:lnTo>
                    <a:pt x="266543" y="193343"/>
                  </a:lnTo>
                  <a:lnTo>
                    <a:pt x="533086" y="171861"/>
                  </a:lnTo>
                  <a:lnTo>
                    <a:pt x="799629" y="150378"/>
                  </a:lnTo>
                  <a:lnTo>
                    <a:pt x="1066172" y="128895"/>
                  </a:lnTo>
                  <a:lnTo>
                    <a:pt x="1332715" y="85930"/>
                  </a:lnTo>
                  <a:lnTo>
                    <a:pt x="1599258" y="64447"/>
                  </a:lnTo>
                  <a:lnTo>
                    <a:pt x="1865801" y="21482"/>
                  </a:lnTo>
                  <a:lnTo>
                    <a:pt x="2132344" y="0"/>
                  </a:lnTo>
                  <a:lnTo>
                    <a:pt x="2398888" y="0"/>
                  </a:lnTo>
                  <a:lnTo>
                    <a:pt x="2665431" y="0"/>
                  </a:lnTo>
                  <a:lnTo>
                    <a:pt x="2931974" y="193343"/>
                  </a:lnTo>
                  <a:lnTo>
                    <a:pt x="3198517" y="107413"/>
                  </a:lnTo>
                  <a:lnTo>
                    <a:pt x="3465060" y="128895"/>
                  </a:lnTo>
                  <a:lnTo>
                    <a:pt x="3731603" y="85930"/>
                  </a:lnTo>
                  <a:lnTo>
                    <a:pt x="3998146" y="128895"/>
                  </a:lnTo>
                  <a:lnTo>
                    <a:pt x="4264689" y="64447"/>
                  </a:lnTo>
                  <a:lnTo>
                    <a:pt x="4531233" y="64447"/>
                  </a:lnTo>
                  <a:lnTo>
                    <a:pt x="4797776" y="21482"/>
                  </a:lnTo>
                  <a:lnTo>
                    <a:pt x="5064319" y="64447"/>
                  </a:lnTo>
                  <a:lnTo>
                    <a:pt x="5330862" y="128895"/>
                  </a:lnTo>
                  <a:lnTo>
                    <a:pt x="5597405" y="128895"/>
                  </a:lnTo>
                  <a:lnTo>
                    <a:pt x="5863948" y="128895"/>
                  </a:lnTo>
                  <a:lnTo>
                    <a:pt x="6130491" y="128895"/>
                  </a:lnTo>
                  <a:lnTo>
                    <a:pt x="6397034" y="128895"/>
                  </a:lnTo>
                  <a:lnTo>
                    <a:pt x="6663577" y="128895"/>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1324790" y="27873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41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06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1527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149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3747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02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050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082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10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154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5981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3" name="tx113"/>
            <p:cNvSpPr/>
            <p:nvPr/>
          </p:nvSpPr>
          <p:spPr>
            <a:xfrm>
              <a:off x="1350915" y="29538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4" name="tx114"/>
            <p:cNvSpPr/>
            <p:nvPr/>
          </p:nvSpPr>
          <p:spPr>
            <a:xfrm>
              <a:off x="2657505" y="36383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5" name="tx115"/>
            <p:cNvSpPr/>
            <p:nvPr/>
          </p:nvSpPr>
          <p:spPr>
            <a:xfrm>
              <a:off x="2695375" y="3072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3990221" y="3647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7" name="tx117"/>
            <p:cNvSpPr/>
            <p:nvPr/>
          </p:nvSpPr>
          <p:spPr>
            <a:xfrm>
              <a:off x="4028090" y="31134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7472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9" name="tx119"/>
            <p:cNvSpPr/>
            <p:nvPr/>
          </p:nvSpPr>
          <p:spPr>
            <a:xfrm>
              <a:off x="5360806" y="328621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54411" y="3813912"/>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1" name="tx121"/>
            <p:cNvSpPr/>
            <p:nvPr/>
          </p:nvSpPr>
          <p:spPr>
            <a:xfrm>
              <a:off x="6426979" y="34322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8508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3" name="tx123"/>
            <p:cNvSpPr/>
            <p:nvPr/>
          </p:nvSpPr>
          <p:spPr>
            <a:xfrm>
              <a:off x="6693522" y="35013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87498" y="3863959"/>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5" name="tx125"/>
            <p:cNvSpPr/>
            <p:nvPr/>
          </p:nvSpPr>
          <p:spPr>
            <a:xfrm>
              <a:off x="6960065" y="35285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54041" y="386500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7" name="tx127"/>
            <p:cNvSpPr/>
            <p:nvPr/>
          </p:nvSpPr>
          <p:spPr>
            <a:xfrm>
              <a:off x="7226608" y="35306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866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493151" y="35327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47950" y="38671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7759694" y="3535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14493" y="38697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3" name="tx133"/>
            <p:cNvSpPr/>
            <p:nvPr/>
          </p:nvSpPr>
          <p:spPr>
            <a:xfrm>
              <a:off x="8026237" y="35405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63825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130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5896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662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39094" y="3018617"/>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6" name="tx156"/>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935365"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202464" y="5128708"/>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dobertura</a:t>
              </a:r>
            </a:p>
          </p:txBody>
        </p:sp>
        <p:sp>
          <p:nvSpPr>
            <p:cNvPr id="159" name="rc159"/>
            <p:cNvSpPr/>
            <p:nvPr/>
          </p:nvSpPr>
          <p:spPr>
            <a:xfrm>
              <a:off x="4483750" y="5080163"/>
              <a:ext cx="201456" cy="201456"/>
            </a:xfrm>
            <a:prstGeom prst="rect">
              <a:avLst/>
            </a:prstGeom>
            <a:solidFill>
              <a:srgbClr val="1CABE2">
                <a:alpha val="100000"/>
              </a:srgbClr>
            </a:solidFill>
          </p:spPr>
          <p:txBody>
            <a:bodyPr/>
            <a:lstStyle/>
            <a:p/>
          </p:txBody>
        </p:sp>
        <p:sp>
          <p:nvSpPr>
            <p:cNvPr id="160" name="rc160"/>
            <p:cNvSpPr/>
            <p:nvPr/>
          </p:nvSpPr>
          <p:spPr>
            <a:xfrm>
              <a:off x="5720011" y="5080163"/>
              <a:ext cx="201456" cy="201456"/>
            </a:xfrm>
            <a:prstGeom prst="rect">
              <a:avLst/>
            </a:prstGeom>
            <a:solidFill>
              <a:srgbClr val="80BD41">
                <a:alpha val="100000"/>
              </a:srgbClr>
            </a:solidFill>
          </p:spPr>
          <p:txBody>
            <a:bodyPr/>
            <a:lstStyle/>
            <a:p/>
          </p:txBody>
        </p:sp>
        <p:sp>
          <p:nvSpPr>
            <p:cNvPr id="161" name="tx161"/>
            <p:cNvSpPr/>
            <p:nvPr/>
          </p:nvSpPr>
          <p:spPr>
            <a:xfrm>
              <a:off x="4763795" y="5129254"/>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2" name="tx162"/>
            <p:cNvSpPr/>
            <p:nvPr/>
          </p:nvSpPr>
          <p:spPr>
            <a:xfrm>
              <a:off x="6000056" y="5129254"/>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3" name="tx163"/>
            <p:cNvSpPr/>
            <p:nvPr/>
          </p:nvSpPr>
          <p:spPr>
            <a:xfrm>
              <a:off x="951100" y="1402755"/>
              <a:ext cx="5721533"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e número de crianças vacinadas e não vacinadas,</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312464" cy="124062"/>
            </a:xfrm>
            <a:prstGeom prst="rect">
              <a:avLst/>
            </a:prstGeom>
            <a:solidFill>
              <a:srgbClr val="80BD41">
                <a:alpha val="100000"/>
              </a:srgbClr>
            </a:solidFill>
          </p:spPr>
          <p:txBody>
            <a:bodyPr/>
            <a:lstStyle/>
            <a:p/>
          </p:txBody>
        </p:sp>
        <p:sp>
          <p:nvSpPr>
            <p:cNvPr id="178" name="rc178"/>
            <p:cNvSpPr/>
            <p:nvPr/>
          </p:nvSpPr>
          <p:spPr>
            <a:xfrm>
              <a:off x="7608738" y="5840557"/>
              <a:ext cx="262265" cy="124062"/>
            </a:xfrm>
            <a:prstGeom prst="rect">
              <a:avLst/>
            </a:prstGeom>
            <a:solidFill>
              <a:srgbClr val="1CABE2">
                <a:alpha val="100000"/>
              </a:srgbClr>
            </a:solidFill>
          </p:spPr>
          <p:txBody>
            <a:bodyPr/>
            <a:lstStyle/>
            <a:p/>
          </p:txBody>
        </p:sp>
        <p:sp>
          <p:nvSpPr>
            <p:cNvPr id="179" name="rc179"/>
            <p:cNvSpPr/>
            <p:nvPr/>
          </p:nvSpPr>
          <p:spPr>
            <a:xfrm>
              <a:off x="1296273" y="5685479"/>
              <a:ext cx="5353838" cy="124062"/>
            </a:xfrm>
            <a:prstGeom prst="rect">
              <a:avLst/>
            </a:prstGeom>
            <a:solidFill>
              <a:srgbClr val="80BD41">
                <a:alpha val="100000"/>
              </a:srgbClr>
            </a:solidFill>
          </p:spPr>
          <p:txBody>
            <a:bodyPr/>
            <a:lstStyle/>
            <a:p/>
          </p:txBody>
        </p:sp>
        <p:sp>
          <p:nvSpPr>
            <p:cNvPr id="180" name="rc180"/>
            <p:cNvSpPr/>
            <p:nvPr/>
          </p:nvSpPr>
          <p:spPr>
            <a:xfrm>
              <a:off x="6650111" y="5685479"/>
              <a:ext cx="397920" cy="124062"/>
            </a:xfrm>
            <a:prstGeom prst="rect">
              <a:avLst/>
            </a:prstGeom>
            <a:solidFill>
              <a:srgbClr val="1CABE2">
                <a:alpha val="100000"/>
              </a:srgbClr>
            </a:solidFill>
          </p:spPr>
          <p:txBody>
            <a:bodyPr/>
            <a:lstStyle/>
            <a:p/>
          </p:txBody>
        </p:sp>
        <p:sp>
          <p:nvSpPr>
            <p:cNvPr id="181" name="rc181"/>
            <p:cNvSpPr/>
            <p:nvPr/>
          </p:nvSpPr>
          <p:spPr>
            <a:xfrm>
              <a:off x="1296273" y="5530401"/>
              <a:ext cx="5308619" cy="124062"/>
            </a:xfrm>
            <a:prstGeom prst="rect">
              <a:avLst/>
            </a:prstGeom>
            <a:solidFill>
              <a:srgbClr val="80BD41">
                <a:alpha val="100000"/>
              </a:srgbClr>
            </a:solidFill>
          </p:spPr>
          <p:txBody>
            <a:bodyPr/>
            <a:lstStyle/>
            <a:p/>
          </p:txBody>
        </p:sp>
        <p:sp>
          <p:nvSpPr>
            <p:cNvPr id="182" name="rc182"/>
            <p:cNvSpPr/>
            <p:nvPr/>
          </p:nvSpPr>
          <p:spPr>
            <a:xfrm>
              <a:off x="6604893" y="5530401"/>
              <a:ext cx="397920" cy="124062"/>
            </a:xfrm>
            <a:prstGeom prst="rect">
              <a:avLst/>
            </a:prstGeom>
            <a:solidFill>
              <a:srgbClr val="1CABE2">
                <a:alpha val="100000"/>
              </a:srgbClr>
            </a:solidFill>
          </p:spPr>
          <p:txBody>
            <a:bodyPr/>
            <a:lstStyle/>
            <a:p/>
          </p:txBody>
        </p:sp>
        <p:sp>
          <p:nvSpPr>
            <p:cNvPr id="183" name="tx183"/>
            <p:cNvSpPr/>
            <p:nvPr/>
          </p:nvSpPr>
          <p:spPr>
            <a:xfrm>
              <a:off x="8119368"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22361" y="586479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7" name="tx187"/>
            <p:cNvSpPr/>
            <p:nvPr/>
          </p:nvSpPr>
          <p:spPr>
            <a:xfrm>
              <a:off x="7678072"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897844"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9" name="tx189"/>
            <p:cNvSpPr/>
            <p:nvPr/>
          </p:nvSpPr>
          <p:spPr>
            <a:xfrm>
              <a:off x="678727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875234"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1" name="tx191"/>
            <p:cNvSpPr/>
            <p:nvPr/>
          </p:nvSpPr>
          <p:spPr>
            <a:xfrm>
              <a:off x="6742055"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60967" y="6191355"/>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201" name="tx201"/>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202" name="tx202"/>
            <p:cNvSpPr/>
            <p:nvPr/>
          </p:nvSpPr>
          <p:spPr>
            <a:xfrm>
              <a:off x="3680570" y="6519939"/>
              <a:ext cx="4864343"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Não vacinados inclui crianças que não receberam nenhuma dose e crianças sub-vacinadas.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DTP3 em 2025 (93 %) foi inferior à de 2019 (96 %).
O número de crianças vacinadas com a DTP3 diminuiu 16% em comparação com 2019.
O número de bebés sobreviventes diminuiu aproximadamente 13% em comparação com 2019.
Em 2025, foram vacinadas menos crianças do que em 2019.
Em 2025, havia menos bebés sobreviventes (população-alvo) do que em 2019.
Para que a cobertura vacinal aumente, o número de crianças vacinadas tem de aumentar ou diminuir a um ritmo mais lento do que a diminuição da população-alvo de bebés sobreviventes.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2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9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6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8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5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27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0572"/>
              <a:ext cx="239888" cy="1091437"/>
            </a:xfrm>
            <a:prstGeom prst="rect">
              <a:avLst/>
            </a:prstGeom>
            <a:solidFill>
              <a:srgbClr val="E2231A">
                <a:alpha val="90196"/>
              </a:srgbClr>
            </a:solidFill>
          </p:spPr>
          <p:txBody>
            <a:bodyPr/>
            <a:lstStyle/>
            <a:p/>
          </p:txBody>
        </p:sp>
        <p:sp>
          <p:nvSpPr>
            <p:cNvPr id="25" name="rc25"/>
            <p:cNvSpPr/>
            <p:nvPr/>
          </p:nvSpPr>
          <p:spPr>
            <a:xfrm>
              <a:off x="1562816" y="3298468"/>
              <a:ext cx="239888" cy="913540"/>
            </a:xfrm>
            <a:prstGeom prst="rect">
              <a:avLst/>
            </a:prstGeom>
            <a:solidFill>
              <a:srgbClr val="E2231A">
                <a:alpha val="90196"/>
              </a:srgbClr>
            </a:solidFill>
          </p:spPr>
          <p:txBody>
            <a:bodyPr/>
            <a:lstStyle/>
            <a:p/>
          </p:txBody>
        </p:sp>
        <p:sp>
          <p:nvSpPr>
            <p:cNvPr id="26" name="rc26"/>
            <p:cNvSpPr/>
            <p:nvPr/>
          </p:nvSpPr>
          <p:spPr>
            <a:xfrm>
              <a:off x="1829360" y="3394697"/>
              <a:ext cx="239888" cy="817311"/>
            </a:xfrm>
            <a:prstGeom prst="rect">
              <a:avLst/>
            </a:prstGeom>
            <a:solidFill>
              <a:srgbClr val="E2231A">
                <a:alpha val="90196"/>
              </a:srgbClr>
            </a:solidFill>
          </p:spPr>
          <p:txBody>
            <a:bodyPr/>
            <a:lstStyle/>
            <a:p/>
          </p:txBody>
        </p:sp>
        <p:sp>
          <p:nvSpPr>
            <p:cNvPr id="27" name="rc27"/>
            <p:cNvSpPr/>
            <p:nvPr/>
          </p:nvSpPr>
          <p:spPr>
            <a:xfrm>
              <a:off x="2095903" y="3486495"/>
              <a:ext cx="239888" cy="725514"/>
            </a:xfrm>
            <a:prstGeom prst="rect">
              <a:avLst/>
            </a:prstGeom>
            <a:solidFill>
              <a:srgbClr val="E2231A">
                <a:alpha val="90196"/>
              </a:srgbClr>
            </a:solidFill>
          </p:spPr>
          <p:txBody>
            <a:bodyPr/>
            <a:lstStyle/>
            <a:p/>
          </p:txBody>
        </p:sp>
        <p:sp>
          <p:nvSpPr>
            <p:cNvPr id="28" name="rc28"/>
            <p:cNvSpPr/>
            <p:nvPr/>
          </p:nvSpPr>
          <p:spPr>
            <a:xfrm>
              <a:off x="2362446" y="3571328"/>
              <a:ext cx="239888" cy="640681"/>
            </a:xfrm>
            <a:prstGeom prst="rect">
              <a:avLst/>
            </a:prstGeom>
            <a:solidFill>
              <a:srgbClr val="E2231A">
                <a:alpha val="90196"/>
              </a:srgbClr>
            </a:solidFill>
          </p:spPr>
          <p:txBody>
            <a:bodyPr/>
            <a:lstStyle/>
            <a:p/>
          </p:txBody>
        </p:sp>
        <p:sp>
          <p:nvSpPr>
            <p:cNvPr id="29" name="rc29"/>
            <p:cNvSpPr/>
            <p:nvPr/>
          </p:nvSpPr>
          <p:spPr>
            <a:xfrm>
              <a:off x="2628989" y="3732131"/>
              <a:ext cx="239888" cy="479877"/>
            </a:xfrm>
            <a:prstGeom prst="rect">
              <a:avLst/>
            </a:prstGeom>
            <a:solidFill>
              <a:srgbClr val="E2231A">
                <a:alpha val="90196"/>
              </a:srgbClr>
            </a:solidFill>
          </p:spPr>
          <p:txBody>
            <a:bodyPr/>
            <a:lstStyle/>
            <a:p/>
          </p:txBody>
        </p:sp>
        <p:sp>
          <p:nvSpPr>
            <p:cNvPr id="30" name="rc30"/>
            <p:cNvSpPr/>
            <p:nvPr/>
          </p:nvSpPr>
          <p:spPr>
            <a:xfrm>
              <a:off x="2895532" y="3816965"/>
              <a:ext cx="239888" cy="395044"/>
            </a:xfrm>
            <a:prstGeom prst="rect">
              <a:avLst/>
            </a:prstGeom>
            <a:solidFill>
              <a:srgbClr val="E2231A">
                <a:alpha val="90196"/>
              </a:srgbClr>
            </a:solidFill>
          </p:spPr>
          <p:txBody>
            <a:bodyPr/>
            <a:lstStyle/>
            <a:p/>
          </p:txBody>
        </p:sp>
        <p:sp>
          <p:nvSpPr>
            <p:cNvPr id="31" name="rc31"/>
            <p:cNvSpPr/>
            <p:nvPr/>
          </p:nvSpPr>
          <p:spPr>
            <a:xfrm>
              <a:off x="3162075" y="3958775"/>
              <a:ext cx="239888" cy="253233"/>
            </a:xfrm>
            <a:prstGeom prst="rect">
              <a:avLst/>
            </a:prstGeom>
            <a:solidFill>
              <a:srgbClr val="E2231A">
                <a:alpha val="90196"/>
              </a:srgbClr>
            </a:solidFill>
          </p:spPr>
          <p:txBody>
            <a:bodyPr/>
            <a:lstStyle/>
            <a:p/>
          </p:txBody>
        </p:sp>
        <p:sp>
          <p:nvSpPr>
            <p:cNvPr id="32" name="rc32"/>
            <p:cNvSpPr/>
            <p:nvPr/>
          </p:nvSpPr>
          <p:spPr>
            <a:xfrm>
              <a:off x="3428618" y="4026515"/>
              <a:ext cx="239888" cy="185493"/>
            </a:xfrm>
            <a:prstGeom prst="rect">
              <a:avLst/>
            </a:prstGeom>
            <a:solidFill>
              <a:srgbClr val="E2231A">
                <a:alpha val="90196"/>
              </a:srgbClr>
            </a:solidFill>
          </p:spPr>
          <p:txBody>
            <a:bodyPr/>
            <a:lstStyle/>
            <a:p/>
          </p:txBody>
        </p:sp>
        <p:sp>
          <p:nvSpPr>
            <p:cNvPr id="33" name="rc33"/>
            <p:cNvSpPr/>
            <p:nvPr/>
          </p:nvSpPr>
          <p:spPr>
            <a:xfrm>
              <a:off x="3695161" y="4027782"/>
              <a:ext cx="239888" cy="184227"/>
            </a:xfrm>
            <a:prstGeom prst="rect">
              <a:avLst/>
            </a:prstGeom>
            <a:solidFill>
              <a:srgbClr val="E2231A">
                <a:alpha val="90196"/>
              </a:srgbClr>
            </a:solidFill>
          </p:spPr>
          <p:txBody>
            <a:bodyPr/>
            <a:lstStyle/>
            <a:p/>
          </p:txBody>
        </p:sp>
        <p:sp>
          <p:nvSpPr>
            <p:cNvPr id="34" name="rc34"/>
            <p:cNvSpPr/>
            <p:nvPr/>
          </p:nvSpPr>
          <p:spPr>
            <a:xfrm>
              <a:off x="3961705" y="4017652"/>
              <a:ext cx="239888" cy="194356"/>
            </a:xfrm>
            <a:prstGeom prst="rect">
              <a:avLst/>
            </a:prstGeom>
            <a:solidFill>
              <a:srgbClr val="E2231A">
                <a:alpha val="90196"/>
              </a:srgbClr>
            </a:solidFill>
          </p:spPr>
          <p:txBody>
            <a:bodyPr/>
            <a:lstStyle/>
            <a:p/>
          </p:txBody>
        </p:sp>
        <p:sp>
          <p:nvSpPr>
            <p:cNvPr id="35" name="rc35"/>
            <p:cNvSpPr/>
            <p:nvPr/>
          </p:nvSpPr>
          <p:spPr>
            <a:xfrm>
              <a:off x="4228248" y="3949912"/>
              <a:ext cx="239888" cy="262096"/>
            </a:xfrm>
            <a:prstGeom prst="rect">
              <a:avLst/>
            </a:prstGeom>
            <a:solidFill>
              <a:srgbClr val="E2231A">
                <a:alpha val="90196"/>
              </a:srgbClr>
            </a:solidFill>
          </p:spPr>
          <p:txBody>
            <a:bodyPr/>
            <a:lstStyle/>
            <a:p/>
          </p:txBody>
        </p:sp>
        <p:sp>
          <p:nvSpPr>
            <p:cNvPr id="36" name="rc36"/>
            <p:cNvSpPr/>
            <p:nvPr/>
          </p:nvSpPr>
          <p:spPr>
            <a:xfrm>
              <a:off x="4494791" y="3663758"/>
              <a:ext cx="239888" cy="548251"/>
            </a:xfrm>
            <a:prstGeom prst="rect">
              <a:avLst/>
            </a:prstGeom>
            <a:solidFill>
              <a:srgbClr val="E2231A">
                <a:alpha val="90196"/>
              </a:srgbClr>
            </a:solidFill>
          </p:spPr>
          <p:txBody>
            <a:bodyPr/>
            <a:lstStyle/>
            <a:p/>
          </p:txBody>
        </p:sp>
        <p:sp>
          <p:nvSpPr>
            <p:cNvPr id="37" name="rc37"/>
            <p:cNvSpPr/>
            <p:nvPr/>
          </p:nvSpPr>
          <p:spPr>
            <a:xfrm>
              <a:off x="4761334" y="3683384"/>
              <a:ext cx="239888" cy="528625"/>
            </a:xfrm>
            <a:prstGeom prst="rect">
              <a:avLst/>
            </a:prstGeom>
            <a:solidFill>
              <a:srgbClr val="E2231A">
                <a:alpha val="90196"/>
              </a:srgbClr>
            </a:solidFill>
          </p:spPr>
          <p:txBody>
            <a:bodyPr/>
            <a:lstStyle/>
            <a:p/>
          </p:txBody>
        </p:sp>
        <p:sp>
          <p:nvSpPr>
            <p:cNvPr id="38" name="rc38"/>
            <p:cNvSpPr/>
            <p:nvPr/>
          </p:nvSpPr>
          <p:spPr>
            <a:xfrm>
              <a:off x="5027877" y="3807468"/>
              <a:ext cx="239888" cy="404540"/>
            </a:xfrm>
            <a:prstGeom prst="rect">
              <a:avLst/>
            </a:prstGeom>
            <a:solidFill>
              <a:srgbClr val="E2231A">
                <a:alpha val="90196"/>
              </a:srgbClr>
            </a:solidFill>
          </p:spPr>
          <p:txBody>
            <a:bodyPr/>
            <a:lstStyle/>
            <a:p/>
          </p:txBody>
        </p:sp>
        <p:sp>
          <p:nvSpPr>
            <p:cNvPr id="39" name="rc39"/>
            <p:cNvSpPr/>
            <p:nvPr/>
          </p:nvSpPr>
          <p:spPr>
            <a:xfrm>
              <a:off x="5294420" y="3765052"/>
              <a:ext cx="239888" cy="446957"/>
            </a:xfrm>
            <a:prstGeom prst="rect">
              <a:avLst/>
            </a:prstGeom>
            <a:solidFill>
              <a:srgbClr val="E2231A">
                <a:alpha val="90196"/>
              </a:srgbClr>
            </a:solidFill>
          </p:spPr>
          <p:txBody>
            <a:bodyPr/>
            <a:lstStyle/>
            <a:p/>
          </p:txBody>
        </p:sp>
        <p:sp>
          <p:nvSpPr>
            <p:cNvPr id="40" name="rc40"/>
            <p:cNvSpPr/>
            <p:nvPr/>
          </p:nvSpPr>
          <p:spPr>
            <a:xfrm>
              <a:off x="5560963" y="3823295"/>
              <a:ext cx="239888" cy="388713"/>
            </a:xfrm>
            <a:prstGeom prst="rect">
              <a:avLst/>
            </a:prstGeom>
            <a:solidFill>
              <a:srgbClr val="E2231A">
                <a:alpha val="90196"/>
              </a:srgbClr>
            </a:solidFill>
          </p:spPr>
          <p:txBody>
            <a:bodyPr/>
            <a:lstStyle/>
            <a:p/>
          </p:txBody>
        </p:sp>
        <p:sp>
          <p:nvSpPr>
            <p:cNvPr id="41" name="rc41"/>
            <p:cNvSpPr/>
            <p:nvPr/>
          </p:nvSpPr>
          <p:spPr>
            <a:xfrm>
              <a:off x="5827506" y="3996127"/>
              <a:ext cx="239888" cy="215881"/>
            </a:xfrm>
            <a:prstGeom prst="rect">
              <a:avLst/>
            </a:prstGeom>
            <a:solidFill>
              <a:srgbClr val="E2231A">
                <a:alpha val="90196"/>
              </a:srgbClr>
            </a:solidFill>
          </p:spPr>
          <p:txBody>
            <a:bodyPr/>
            <a:lstStyle/>
            <a:p/>
          </p:txBody>
        </p:sp>
        <p:sp>
          <p:nvSpPr>
            <p:cNvPr id="42" name="rc42"/>
            <p:cNvSpPr/>
            <p:nvPr/>
          </p:nvSpPr>
          <p:spPr>
            <a:xfrm>
              <a:off x="6094049" y="4162629"/>
              <a:ext cx="239888" cy="49380"/>
            </a:xfrm>
            <a:prstGeom prst="rect">
              <a:avLst/>
            </a:prstGeom>
            <a:solidFill>
              <a:srgbClr val="E2231A">
                <a:alpha val="90196"/>
              </a:srgbClr>
            </a:solidFill>
          </p:spPr>
          <p:txBody>
            <a:bodyPr/>
            <a:lstStyle/>
            <a:p/>
          </p:txBody>
        </p:sp>
        <p:sp>
          <p:nvSpPr>
            <p:cNvPr id="43" name="rc43"/>
            <p:cNvSpPr/>
            <p:nvPr/>
          </p:nvSpPr>
          <p:spPr>
            <a:xfrm>
              <a:off x="6360593" y="4120212"/>
              <a:ext cx="239888" cy="91797"/>
            </a:xfrm>
            <a:prstGeom prst="rect">
              <a:avLst/>
            </a:prstGeom>
            <a:solidFill>
              <a:srgbClr val="E2231A">
                <a:alpha val="90196"/>
              </a:srgbClr>
            </a:solidFill>
          </p:spPr>
          <p:txBody>
            <a:bodyPr/>
            <a:lstStyle/>
            <a:p/>
          </p:txBody>
        </p:sp>
        <p:sp>
          <p:nvSpPr>
            <p:cNvPr id="44" name="rc44"/>
            <p:cNvSpPr/>
            <p:nvPr/>
          </p:nvSpPr>
          <p:spPr>
            <a:xfrm>
              <a:off x="6627136" y="3999926"/>
              <a:ext cx="239888" cy="212083"/>
            </a:xfrm>
            <a:prstGeom prst="rect">
              <a:avLst/>
            </a:prstGeom>
            <a:solidFill>
              <a:srgbClr val="E2231A">
                <a:alpha val="90196"/>
              </a:srgbClr>
            </a:solidFill>
          </p:spPr>
          <p:txBody>
            <a:bodyPr/>
            <a:lstStyle/>
            <a:p/>
          </p:txBody>
        </p:sp>
        <p:sp>
          <p:nvSpPr>
            <p:cNvPr id="45" name="rc45"/>
            <p:cNvSpPr/>
            <p:nvPr/>
          </p:nvSpPr>
          <p:spPr>
            <a:xfrm>
              <a:off x="6893679" y="4008156"/>
              <a:ext cx="239888" cy="203853"/>
            </a:xfrm>
            <a:prstGeom prst="rect">
              <a:avLst/>
            </a:prstGeom>
            <a:solidFill>
              <a:srgbClr val="E2231A">
                <a:alpha val="90196"/>
              </a:srgbClr>
            </a:solidFill>
          </p:spPr>
          <p:txBody>
            <a:bodyPr/>
            <a:lstStyle/>
            <a:p/>
          </p:txBody>
        </p:sp>
        <p:sp>
          <p:nvSpPr>
            <p:cNvPr id="46" name="rc46"/>
            <p:cNvSpPr/>
            <p:nvPr/>
          </p:nvSpPr>
          <p:spPr>
            <a:xfrm>
              <a:off x="7160222" y="4009422"/>
              <a:ext cx="239888" cy="202586"/>
            </a:xfrm>
            <a:prstGeom prst="rect">
              <a:avLst/>
            </a:prstGeom>
            <a:solidFill>
              <a:srgbClr val="E2231A">
                <a:alpha val="90196"/>
              </a:srgbClr>
            </a:solidFill>
          </p:spPr>
          <p:txBody>
            <a:bodyPr/>
            <a:lstStyle/>
            <a:p/>
          </p:txBody>
        </p:sp>
        <p:sp>
          <p:nvSpPr>
            <p:cNvPr id="47" name="rc47"/>
            <p:cNvSpPr/>
            <p:nvPr/>
          </p:nvSpPr>
          <p:spPr>
            <a:xfrm>
              <a:off x="7426765" y="4010055"/>
              <a:ext cx="239888" cy="201953"/>
            </a:xfrm>
            <a:prstGeom prst="rect">
              <a:avLst/>
            </a:prstGeom>
            <a:solidFill>
              <a:srgbClr val="E2231A">
                <a:alpha val="90196"/>
              </a:srgbClr>
            </a:solidFill>
          </p:spPr>
          <p:txBody>
            <a:bodyPr/>
            <a:lstStyle/>
            <a:p/>
          </p:txBody>
        </p:sp>
        <p:sp>
          <p:nvSpPr>
            <p:cNvPr id="48" name="rc48"/>
            <p:cNvSpPr/>
            <p:nvPr/>
          </p:nvSpPr>
          <p:spPr>
            <a:xfrm>
              <a:off x="7693308" y="4010688"/>
              <a:ext cx="239888" cy="201320"/>
            </a:xfrm>
            <a:prstGeom prst="rect">
              <a:avLst/>
            </a:prstGeom>
            <a:solidFill>
              <a:srgbClr val="E2231A">
                <a:alpha val="90196"/>
              </a:srgbClr>
            </a:solidFill>
          </p:spPr>
          <p:txBody>
            <a:bodyPr/>
            <a:lstStyle/>
            <a:p/>
          </p:txBody>
        </p:sp>
        <p:sp>
          <p:nvSpPr>
            <p:cNvPr id="49" name="rc49"/>
            <p:cNvSpPr/>
            <p:nvPr/>
          </p:nvSpPr>
          <p:spPr>
            <a:xfrm>
              <a:off x="7959851" y="4011955"/>
              <a:ext cx="239888" cy="200054"/>
            </a:xfrm>
            <a:prstGeom prst="rect">
              <a:avLst/>
            </a:prstGeom>
            <a:solidFill>
              <a:srgbClr val="E2231A">
                <a:alpha val="90196"/>
              </a:srgbClr>
            </a:solidFill>
          </p:spPr>
          <p:txBody>
            <a:bodyPr/>
            <a:lstStyle/>
            <a:p/>
          </p:txBody>
        </p:sp>
        <p:sp>
          <p:nvSpPr>
            <p:cNvPr id="50" name="rc50"/>
            <p:cNvSpPr/>
            <p:nvPr/>
          </p:nvSpPr>
          <p:spPr>
            <a:xfrm>
              <a:off x="4761334" y="3520048"/>
              <a:ext cx="239888" cy="163335"/>
            </a:xfrm>
            <a:prstGeom prst="rect">
              <a:avLst/>
            </a:prstGeom>
            <a:solidFill>
              <a:srgbClr val="B3B3B3">
                <a:alpha val="90196"/>
              </a:srgbClr>
            </a:solidFill>
          </p:spPr>
          <p:txBody>
            <a:bodyPr/>
            <a:lstStyle/>
            <a:p/>
          </p:txBody>
        </p:sp>
        <p:sp>
          <p:nvSpPr>
            <p:cNvPr id="51" name="rc51"/>
            <p:cNvSpPr/>
            <p:nvPr/>
          </p:nvSpPr>
          <p:spPr>
            <a:xfrm>
              <a:off x="5027877" y="2923049"/>
              <a:ext cx="239888" cy="884418"/>
            </a:xfrm>
            <a:prstGeom prst="rect">
              <a:avLst/>
            </a:prstGeom>
            <a:solidFill>
              <a:srgbClr val="B3B3B3">
                <a:alpha val="90196"/>
              </a:srgbClr>
            </a:solidFill>
          </p:spPr>
          <p:txBody>
            <a:bodyPr/>
            <a:lstStyle/>
            <a:p/>
          </p:txBody>
        </p:sp>
        <p:sp>
          <p:nvSpPr>
            <p:cNvPr id="52" name="rc52"/>
            <p:cNvSpPr/>
            <p:nvPr/>
          </p:nvSpPr>
          <p:spPr>
            <a:xfrm>
              <a:off x="5560963" y="3737829"/>
              <a:ext cx="239888" cy="85466"/>
            </a:xfrm>
            <a:prstGeom prst="rect">
              <a:avLst/>
            </a:prstGeom>
            <a:solidFill>
              <a:srgbClr val="B3B3B3">
                <a:alpha val="90196"/>
              </a:srgbClr>
            </a:solidFill>
          </p:spPr>
          <p:txBody>
            <a:bodyPr/>
            <a:lstStyle/>
            <a:p/>
          </p:txBody>
        </p:sp>
        <p:sp>
          <p:nvSpPr>
            <p:cNvPr id="53" name="rc53"/>
            <p:cNvSpPr/>
            <p:nvPr/>
          </p:nvSpPr>
          <p:spPr>
            <a:xfrm>
              <a:off x="5827506" y="3325058"/>
              <a:ext cx="239888" cy="671069"/>
            </a:xfrm>
            <a:prstGeom prst="rect">
              <a:avLst/>
            </a:prstGeom>
            <a:solidFill>
              <a:srgbClr val="B3B3B3">
                <a:alpha val="90196"/>
              </a:srgbClr>
            </a:solidFill>
          </p:spPr>
          <p:txBody>
            <a:bodyPr/>
            <a:lstStyle/>
            <a:p/>
          </p:txBody>
        </p:sp>
        <p:sp>
          <p:nvSpPr>
            <p:cNvPr id="54" name="rc54"/>
            <p:cNvSpPr/>
            <p:nvPr/>
          </p:nvSpPr>
          <p:spPr>
            <a:xfrm>
              <a:off x="6094049" y="3495358"/>
              <a:ext cx="239888" cy="667270"/>
            </a:xfrm>
            <a:prstGeom prst="rect">
              <a:avLst/>
            </a:prstGeom>
            <a:solidFill>
              <a:srgbClr val="B3B3B3">
                <a:alpha val="90196"/>
              </a:srgbClr>
            </a:solidFill>
          </p:spPr>
          <p:txBody>
            <a:bodyPr/>
            <a:lstStyle/>
            <a:p/>
          </p:txBody>
        </p:sp>
        <p:sp>
          <p:nvSpPr>
            <p:cNvPr id="55" name="rc55"/>
            <p:cNvSpPr/>
            <p:nvPr/>
          </p:nvSpPr>
          <p:spPr>
            <a:xfrm>
              <a:off x="6360593" y="3666290"/>
              <a:ext cx="239888" cy="453921"/>
            </a:xfrm>
            <a:prstGeom prst="rect">
              <a:avLst/>
            </a:prstGeom>
            <a:solidFill>
              <a:srgbClr val="B3B3B3">
                <a:alpha val="90196"/>
              </a:srgbClr>
            </a:solidFill>
          </p:spPr>
          <p:txBody>
            <a:bodyPr/>
            <a:lstStyle/>
            <a:p/>
          </p:txBody>
        </p:sp>
        <p:sp>
          <p:nvSpPr>
            <p:cNvPr id="56" name="rc56"/>
            <p:cNvSpPr/>
            <p:nvPr/>
          </p:nvSpPr>
          <p:spPr>
            <a:xfrm>
              <a:off x="6627136" y="3354180"/>
              <a:ext cx="239888" cy="645746"/>
            </a:xfrm>
            <a:prstGeom prst="rect">
              <a:avLst/>
            </a:prstGeom>
            <a:solidFill>
              <a:srgbClr val="B3B3B3">
                <a:alpha val="90196"/>
              </a:srgbClr>
            </a:solidFill>
          </p:spPr>
          <p:txBody>
            <a:bodyPr/>
            <a:lstStyle/>
            <a:p/>
          </p:txBody>
        </p:sp>
        <p:sp>
          <p:nvSpPr>
            <p:cNvPr id="57" name="rc57"/>
            <p:cNvSpPr/>
            <p:nvPr/>
          </p:nvSpPr>
          <p:spPr>
            <a:xfrm>
              <a:off x="6893679" y="3363043"/>
              <a:ext cx="239888" cy="645112"/>
            </a:xfrm>
            <a:prstGeom prst="rect">
              <a:avLst/>
            </a:prstGeom>
            <a:solidFill>
              <a:srgbClr val="B3B3B3">
                <a:alpha val="90196"/>
              </a:srgbClr>
            </a:solidFill>
          </p:spPr>
          <p:txBody>
            <a:bodyPr/>
            <a:lstStyle/>
            <a:p/>
          </p:txBody>
        </p:sp>
        <p:sp>
          <p:nvSpPr>
            <p:cNvPr id="58" name="rc58"/>
            <p:cNvSpPr/>
            <p:nvPr/>
          </p:nvSpPr>
          <p:spPr>
            <a:xfrm>
              <a:off x="7160222" y="3397863"/>
              <a:ext cx="239888" cy="611559"/>
            </a:xfrm>
            <a:prstGeom prst="rect">
              <a:avLst/>
            </a:prstGeom>
            <a:solidFill>
              <a:srgbClr val="B3B3B3">
                <a:alpha val="90196"/>
              </a:srgbClr>
            </a:solidFill>
          </p:spPr>
          <p:txBody>
            <a:bodyPr/>
            <a:lstStyle/>
            <a:p/>
          </p:txBody>
        </p:sp>
        <p:sp>
          <p:nvSpPr>
            <p:cNvPr id="59" name="rc59"/>
            <p:cNvSpPr/>
            <p:nvPr/>
          </p:nvSpPr>
          <p:spPr>
            <a:xfrm>
              <a:off x="7426765" y="3533343"/>
              <a:ext cx="239888" cy="476712"/>
            </a:xfrm>
            <a:prstGeom prst="rect">
              <a:avLst/>
            </a:prstGeom>
            <a:solidFill>
              <a:srgbClr val="B3B3B3">
                <a:alpha val="90196"/>
              </a:srgbClr>
            </a:solidFill>
          </p:spPr>
          <p:txBody>
            <a:bodyPr/>
            <a:lstStyle/>
            <a:p/>
          </p:txBody>
        </p:sp>
        <p:sp>
          <p:nvSpPr>
            <p:cNvPr id="60" name="rc60"/>
            <p:cNvSpPr/>
            <p:nvPr/>
          </p:nvSpPr>
          <p:spPr>
            <a:xfrm>
              <a:off x="7693308" y="3648564"/>
              <a:ext cx="239888" cy="362124"/>
            </a:xfrm>
            <a:prstGeom prst="rect">
              <a:avLst/>
            </a:prstGeom>
            <a:solidFill>
              <a:srgbClr val="B3B3B3">
                <a:alpha val="90196"/>
              </a:srgbClr>
            </a:solidFill>
          </p:spPr>
          <p:txBody>
            <a:bodyPr/>
            <a:lstStyle/>
            <a:p/>
          </p:txBody>
        </p:sp>
        <p:sp>
          <p:nvSpPr>
            <p:cNvPr id="61" name="rc61"/>
            <p:cNvSpPr/>
            <p:nvPr/>
          </p:nvSpPr>
          <p:spPr>
            <a:xfrm>
              <a:off x="7959851" y="3652363"/>
              <a:ext cx="239888" cy="359591"/>
            </a:xfrm>
            <a:prstGeom prst="rect">
              <a:avLst/>
            </a:prstGeom>
            <a:solidFill>
              <a:srgbClr val="B3B3B3">
                <a:alpha val="90196"/>
              </a:srgbClr>
            </a:solidFill>
          </p:spPr>
          <p:txBody>
            <a:bodyPr/>
            <a:lstStyle/>
            <a:p/>
          </p:txBody>
        </p:sp>
        <p:sp>
          <p:nvSpPr>
            <p:cNvPr id="62" name="pl62"/>
            <p:cNvSpPr/>
            <p:nvPr/>
          </p:nvSpPr>
          <p:spPr>
            <a:xfrm>
              <a:off x="1416218" y="2085226"/>
              <a:ext cx="6663577" cy="279274"/>
            </a:xfrm>
            <a:custGeom>
              <a:avLst/>
              <a:pathLst>
                <a:path w="6663577" h="279274">
                  <a:moveTo>
                    <a:pt x="0" y="279274"/>
                  </a:moveTo>
                  <a:lnTo>
                    <a:pt x="266543" y="236309"/>
                  </a:lnTo>
                  <a:lnTo>
                    <a:pt x="533086" y="214826"/>
                  </a:lnTo>
                  <a:lnTo>
                    <a:pt x="799629" y="193343"/>
                  </a:lnTo>
                  <a:lnTo>
                    <a:pt x="1066172" y="171861"/>
                  </a:lnTo>
                  <a:lnTo>
                    <a:pt x="1332715" y="128895"/>
                  </a:lnTo>
                  <a:lnTo>
                    <a:pt x="1599258" y="107413"/>
                  </a:lnTo>
                  <a:lnTo>
                    <a:pt x="1865801" y="64447"/>
                  </a:lnTo>
                  <a:lnTo>
                    <a:pt x="2132344" y="42965"/>
                  </a:lnTo>
                  <a:lnTo>
                    <a:pt x="2398888" y="42965"/>
                  </a:lnTo>
                  <a:lnTo>
                    <a:pt x="2665431" y="42965"/>
                  </a:lnTo>
                  <a:lnTo>
                    <a:pt x="2931974" y="64447"/>
                  </a:lnTo>
                  <a:lnTo>
                    <a:pt x="3198517" y="171861"/>
                  </a:lnTo>
                  <a:lnTo>
                    <a:pt x="3465060" y="171861"/>
                  </a:lnTo>
                  <a:lnTo>
                    <a:pt x="3731603" y="128895"/>
                  </a:lnTo>
                  <a:lnTo>
                    <a:pt x="3998146" y="150378"/>
                  </a:lnTo>
                  <a:lnTo>
                    <a:pt x="4264689" y="128895"/>
                  </a:lnTo>
                  <a:lnTo>
                    <a:pt x="4531233" y="64447"/>
                  </a:lnTo>
                  <a:lnTo>
                    <a:pt x="4797776" y="0"/>
                  </a:lnTo>
                  <a:lnTo>
                    <a:pt x="5064319" y="21482"/>
                  </a:lnTo>
                  <a:lnTo>
                    <a:pt x="5330862" y="85930"/>
                  </a:lnTo>
                  <a:lnTo>
                    <a:pt x="5597405" y="85930"/>
                  </a:lnTo>
                  <a:lnTo>
                    <a:pt x="5863948" y="85930"/>
                  </a:lnTo>
                  <a:lnTo>
                    <a:pt x="6130491" y="85930"/>
                  </a:lnTo>
                  <a:lnTo>
                    <a:pt x="6397034" y="85930"/>
                  </a:lnTo>
                  <a:lnTo>
                    <a:pt x="6663577" y="85930"/>
                  </a:lnTo>
                </a:path>
              </a:pathLst>
            </a:custGeom>
            <a:ln w="27101" cap="flat">
              <a:solidFill>
                <a:srgbClr val="3283FE">
                  <a:alpha val="100000"/>
                </a:srgbClr>
              </a:solidFill>
              <a:prstDash val="solid"/>
              <a:round/>
            </a:ln>
          </p:spPr>
          <p:txBody>
            <a:bodyPr/>
            <a:lstStyle/>
            <a:p/>
          </p:txBody>
        </p:sp>
        <p:sp>
          <p:nvSpPr>
            <p:cNvPr id="63" name="pl63"/>
            <p:cNvSpPr/>
            <p:nvPr/>
          </p:nvSpPr>
          <p:spPr>
            <a:xfrm>
              <a:off x="4348192" y="2085226"/>
              <a:ext cx="3731603" cy="429653"/>
            </a:xfrm>
            <a:custGeom>
              <a:avLst/>
              <a:pathLst>
                <a:path w="3731603" h="429653">
                  <a:moveTo>
                    <a:pt x="0" y="0"/>
                  </a:moveTo>
                  <a:lnTo>
                    <a:pt x="266543" y="107413"/>
                  </a:lnTo>
                  <a:lnTo>
                    <a:pt x="533086" y="214826"/>
                  </a:lnTo>
                  <a:lnTo>
                    <a:pt x="799629" y="429653"/>
                  </a:lnTo>
                  <a:lnTo>
                    <a:pt x="1066172" y="85930"/>
                  </a:lnTo>
                  <a:lnTo>
                    <a:pt x="1332715" y="150378"/>
                  </a:lnTo>
                  <a:lnTo>
                    <a:pt x="1599258" y="300757"/>
                  </a:lnTo>
                  <a:lnTo>
                    <a:pt x="1865801" y="236309"/>
                  </a:lnTo>
                  <a:lnTo>
                    <a:pt x="2132344" y="171861"/>
                  </a:lnTo>
                  <a:lnTo>
                    <a:pt x="2398888" y="279274"/>
                  </a:lnTo>
                  <a:lnTo>
                    <a:pt x="2665431" y="279274"/>
                  </a:lnTo>
                  <a:lnTo>
                    <a:pt x="2931974" y="279274"/>
                  </a:lnTo>
                  <a:lnTo>
                    <a:pt x="3198517" y="279274"/>
                  </a:lnTo>
                  <a:lnTo>
                    <a:pt x="3465060" y="279274"/>
                  </a:lnTo>
                  <a:lnTo>
                    <a:pt x="3731603" y="279274"/>
                  </a:lnTo>
                </a:path>
              </a:pathLst>
            </a:custGeom>
            <a:ln w="27101" cap="flat">
              <a:solidFill>
                <a:srgbClr val="FFA500">
                  <a:alpha val="100000"/>
                </a:srgbClr>
              </a:solidFill>
              <a:prstDash val="solid"/>
              <a:round/>
            </a:ln>
          </p:spPr>
          <p:txBody>
            <a:bodyPr/>
            <a:lstStyle/>
            <a:p/>
          </p:txBody>
        </p:sp>
        <p:sp>
          <p:nvSpPr>
            <p:cNvPr id="64" name="tx64"/>
            <p:cNvSpPr/>
            <p:nvPr/>
          </p:nvSpPr>
          <p:spPr>
            <a:xfrm>
              <a:off x="134588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5" name="tx65"/>
            <p:cNvSpPr/>
            <p:nvPr/>
          </p:nvSpPr>
          <p:spPr>
            <a:xfrm>
              <a:off x="267859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6" name="tx66"/>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5344027"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8" name="tx68"/>
            <p:cNvSpPr/>
            <p:nvPr/>
          </p:nvSpPr>
          <p:spPr>
            <a:xfrm>
              <a:off x="534402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9" name="tx69"/>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0" name="tx70"/>
            <p:cNvSpPr/>
            <p:nvPr/>
          </p:nvSpPr>
          <p:spPr>
            <a:xfrm>
              <a:off x="6410199"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2" name="tx72"/>
            <p:cNvSpPr/>
            <p:nvPr/>
          </p:nvSpPr>
          <p:spPr>
            <a:xfrm>
              <a:off x="667674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3" name="tx73"/>
            <p:cNvSpPr/>
            <p:nvPr/>
          </p:nvSpPr>
          <p:spPr>
            <a:xfrm>
              <a:off x="694328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4" name="tx74"/>
            <p:cNvSpPr/>
            <p:nvPr/>
          </p:nvSpPr>
          <p:spPr>
            <a:xfrm>
              <a:off x="694328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5" name="tx75"/>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720982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7" name="tx77"/>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7476372"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9" name="tx79"/>
            <p:cNvSpPr/>
            <p:nvPr/>
          </p:nvSpPr>
          <p:spPr>
            <a:xfrm>
              <a:off x="774291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774291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1" name="tx81"/>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2" name="tx82"/>
            <p:cNvSpPr/>
            <p:nvPr/>
          </p:nvSpPr>
          <p:spPr>
            <a:xfrm>
              <a:off x="800945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3" name="tx83"/>
            <p:cNvSpPr/>
            <p:nvPr/>
          </p:nvSpPr>
          <p:spPr>
            <a:xfrm>
              <a:off x="1340869" y="36271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6716935" y="38500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5" name="tx85"/>
            <p:cNvSpPr/>
            <p:nvPr/>
          </p:nvSpPr>
          <p:spPr>
            <a:xfrm>
              <a:off x="6983478" y="38503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6" name="tx86"/>
            <p:cNvSpPr/>
            <p:nvPr/>
          </p:nvSpPr>
          <p:spPr>
            <a:xfrm>
              <a:off x="6424919" y="356124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7" name="tx87"/>
            <p:cNvSpPr/>
            <p:nvPr/>
          </p:nvSpPr>
          <p:spPr>
            <a:xfrm>
              <a:off x="6679266" y="324913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8" name="tx88"/>
            <p:cNvSpPr/>
            <p:nvPr/>
          </p:nvSpPr>
          <p:spPr>
            <a:xfrm>
              <a:off x="6945809" y="325676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9" name="tx89"/>
            <p:cNvSpPr/>
            <p:nvPr/>
          </p:nvSpPr>
          <p:spPr>
            <a:xfrm>
              <a:off x="7212352" y="329158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0" name="tx90"/>
            <p:cNvSpPr/>
            <p:nvPr/>
          </p:nvSpPr>
          <p:spPr>
            <a:xfrm>
              <a:off x="7478895" y="342829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1" name="tx91"/>
            <p:cNvSpPr/>
            <p:nvPr/>
          </p:nvSpPr>
          <p:spPr>
            <a:xfrm>
              <a:off x="7757634" y="354352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8024177" y="354731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717597" y="352851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5" name="tx95"/>
            <p:cNvSpPr/>
            <p:nvPr/>
          </p:nvSpPr>
          <p:spPr>
            <a:xfrm>
              <a:off x="717597" y="28954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6" name="tx96"/>
            <p:cNvSpPr/>
            <p:nvPr/>
          </p:nvSpPr>
          <p:spPr>
            <a:xfrm>
              <a:off x="717597" y="226057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60479" y="3018617"/>
              <a:ext cx="26168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(milhares)</a:t>
              </a:r>
            </a:p>
          </p:txBody>
        </p:sp>
        <p:sp>
          <p:nvSpPr>
            <p:cNvPr id="114" name="tx114"/>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5" name="pl11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678790" y="5080163"/>
              <a:ext cx="201456" cy="201456"/>
            </a:xfrm>
            <a:prstGeom prst="rect">
              <a:avLst/>
            </a:prstGeom>
            <a:solidFill>
              <a:srgbClr val="E2231A">
                <a:alpha val="90196"/>
              </a:srgbClr>
            </a:solidFill>
          </p:spPr>
          <p:txBody>
            <a:bodyPr/>
            <a:lstStyle/>
            <a:p/>
          </p:txBody>
        </p:sp>
        <p:sp>
          <p:nvSpPr>
            <p:cNvPr id="120" name="rc120"/>
            <p:cNvSpPr/>
            <p:nvPr/>
          </p:nvSpPr>
          <p:spPr>
            <a:xfrm>
              <a:off x="5642950" y="5080163"/>
              <a:ext cx="201456" cy="201456"/>
            </a:xfrm>
            <a:prstGeom prst="rect">
              <a:avLst/>
            </a:prstGeom>
            <a:solidFill>
              <a:srgbClr val="B3B3B3">
                <a:alpha val="90196"/>
              </a:srgbClr>
            </a:solidFill>
          </p:spPr>
          <p:txBody>
            <a:bodyPr/>
            <a:lstStyle/>
            <a:p/>
          </p:txBody>
        </p:sp>
        <p:sp>
          <p:nvSpPr>
            <p:cNvPr id="121" name="tx12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951100" y="1402264"/>
              <a:ext cx="64203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e número de crianças não vacinadas e sub-vacinadas para MCV, </a:t>
              </a:r>
            </a:p>
          </p:txBody>
        </p:sp>
        <p:sp>
          <p:nvSpPr>
            <p:cNvPr id="124" name="tx12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25" name="pl125"/>
            <p:cNvSpPr/>
            <p:nvPr/>
          </p:nvSpPr>
          <p:spPr>
            <a:xfrm>
              <a:off x="22658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050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442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833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3544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46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138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840557"/>
              <a:ext cx="1124722" cy="124062"/>
            </a:xfrm>
            <a:prstGeom prst="rect">
              <a:avLst/>
            </a:prstGeom>
            <a:solidFill>
              <a:srgbClr val="E2231A">
                <a:alpha val="90196"/>
              </a:srgbClr>
            </a:solidFill>
          </p:spPr>
          <p:txBody>
            <a:bodyPr/>
            <a:lstStyle/>
            <a:p/>
          </p:txBody>
        </p:sp>
        <p:sp>
          <p:nvSpPr>
            <p:cNvPr id="137" name="rc137"/>
            <p:cNvSpPr/>
            <p:nvPr/>
          </p:nvSpPr>
          <p:spPr>
            <a:xfrm>
              <a:off x="1296273" y="5685479"/>
              <a:ext cx="2466631" cy="124062"/>
            </a:xfrm>
            <a:prstGeom prst="rect">
              <a:avLst/>
            </a:prstGeom>
            <a:solidFill>
              <a:srgbClr val="E2231A">
                <a:alpha val="90196"/>
              </a:srgbClr>
            </a:solidFill>
          </p:spPr>
          <p:txBody>
            <a:bodyPr/>
            <a:lstStyle/>
            <a:p/>
          </p:txBody>
        </p:sp>
        <p:sp>
          <p:nvSpPr>
            <p:cNvPr id="138" name="rc138"/>
            <p:cNvSpPr/>
            <p:nvPr/>
          </p:nvSpPr>
          <p:spPr>
            <a:xfrm>
              <a:off x="1296273" y="5530401"/>
              <a:ext cx="2451118" cy="124062"/>
            </a:xfrm>
            <a:prstGeom prst="rect">
              <a:avLst/>
            </a:prstGeom>
            <a:solidFill>
              <a:srgbClr val="E2231A">
                <a:alpha val="90196"/>
              </a:srgbClr>
            </a:solidFill>
          </p:spPr>
          <p:txBody>
            <a:bodyPr/>
            <a:lstStyle/>
            <a:p/>
          </p:txBody>
        </p:sp>
        <p:sp>
          <p:nvSpPr>
            <p:cNvPr id="139" name="rc139"/>
            <p:cNvSpPr/>
            <p:nvPr/>
          </p:nvSpPr>
          <p:spPr>
            <a:xfrm>
              <a:off x="2420995" y="5840557"/>
              <a:ext cx="5561556" cy="124062"/>
            </a:xfrm>
            <a:prstGeom prst="rect">
              <a:avLst/>
            </a:prstGeom>
            <a:solidFill>
              <a:srgbClr val="B3B3B3">
                <a:alpha val="90196"/>
              </a:srgbClr>
            </a:solidFill>
          </p:spPr>
          <p:txBody>
            <a:bodyPr/>
            <a:lstStyle/>
            <a:p/>
          </p:txBody>
        </p:sp>
        <p:sp>
          <p:nvSpPr>
            <p:cNvPr id="140" name="rc140"/>
            <p:cNvSpPr/>
            <p:nvPr/>
          </p:nvSpPr>
          <p:spPr>
            <a:xfrm>
              <a:off x="3762905" y="5685479"/>
              <a:ext cx="4436834" cy="124062"/>
            </a:xfrm>
            <a:prstGeom prst="rect">
              <a:avLst/>
            </a:prstGeom>
            <a:solidFill>
              <a:srgbClr val="B3B3B3">
                <a:alpha val="90196"/>
              </a:srgbClr>
            </a:solidFill>
          </p:spPr>
          <p:txBody>
            <a:bodyPr/>
            <a:lstStyle/>
            <a:p/>
          </p:txBody>
        </p:sp>
        <p:sp>
          <p:nvSpPr>
            <p:cNvPr id="141" name="rc141"/>
            <p:cNvSpPr/>
            <p:nvPr/>
          </p:nvSpPr>
          <p:spPr>
            <a:xfrm>
              <a:off x="3747392" y="5530401"/>
              <a:ext cx="4405807" cy="124062"/>
            </a:xfrm>
            <a:prstGeom prst="rect">
              <a:avLst/>
            </a:prstGeom>
            <a:solidFill>
              <a:srgbClr val="B3B3B3">
                <a:alpha val="90196"/>
              </a:srgbClr>
            </a:solidFill>
          </p:spPr>
          <p:txBody>
            <a:bodyPr/>
            <a:lstStyle/>
            <a:p/>
          </p:txBody>
        </p:sp>
        <p:sp>
          <p:nvSpPr>
            <p:cNvPr id="142" name="tx142"/>
            <p:cNvSpPr/>
            <p:nvPr/>
          </p:nvSpPr>
          <p:spPr>
            <a:xfrm>
              <a:off x="8160997"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3" name="tx143"/>
            <p:cNvSpPr/>
            <p:nvPr/>
          </p:nvSpPr>
          <p:spPr>
            <a:xfrm>
              <a:off x="8378185"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8331645" y="553433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1189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0" name="tx150"/>
            <p:cNvSpPr/>
            <p:nvPr/>
          </p:nvSpPr>
          <p:spPr>
            <a:xfrm>
              <a:off x="505808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1" name="tx151"/>
            <p:cNvSpPr/>
            <p:nvPr/>
          </p:nvSpPr>
          <p:spPr>
            <a:xfrm>
              <a:off x="69972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2" name="tx152"/>
            <p:cNvSpPr/>
            <p:nvPr/>
          </p:nvSpPr>
          <p:spPr>
            <a:xfrm>
              <a:off x="3750052" y="6219049"/>
              <a:ext cx="19959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Não vacinado e sub-vacinado </a:t>
              </a:r>
            </a:p>
          </p:txBody>
        </p:sp>
        <p:sp>
          <p:nvSpPr>
            <p:cNvPr id="153" name="tx153"/>
            <p:cNvSpPr/>
            <p:nvPr/>
          </p:nvSpPr>
          <p:spPr>
            <a:xfrm>
              <a:off x="4600353"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4" name="tx154"/>
            <p:cNvSpPr/>
            <p:nvPr/>
          </p:nvSpPr>
          <p:spPr>
            <a:xfrm>
              <a:off x="4159589" y="6519830"/>
              <a:ext cx="4385324" cy="1023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linhas mostram a cobertura vacinal e as barras mostram o número de crianças.</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sarampo, devido à sua elevada transmissibilidade, funciona como um «canário na mina de carvão», expondo rapidamente quaisquer lacunas de imunidade na população. A cobertura da vacina contra o sarampo (MCV) é, por isso, frequentemente utilizada como indicador de proteção.
A percentagem de crianças que receberam a primeira dose da vacina contra o sarampo (MCV1) — normalmente aos 9 ou 12 meses, dependendo do calendário nacional de vacinação — manteve-se constante nos 95 %. Este valor é inferior ao de 2019, ano em que a cobertura foi de 98 %.
Menos de 500 crianças não receberam a sua primeira dose de rotina da vacina contra o sarampo.
A MCV2 é normalmente administrada a crianças com idades compreendidas entre os 18 meses e os cinco anos. A cobertura da MCV2 manteve-se constante nos 86% em 2025.</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A cobertura da MCV1 manteve-se constante nos 95 % em 2025, deixando menos de 500 crianças sem qualquer proteção contra o sarampo. A cobertura da MCV2 também se manteve constante nos 86 % — abaixo da meta da IA2030 de 90 %.</a:t>
            </a:r>
          </a:p>
        </p:txBody>
      </p:sp>
      <p:grpSp xmlns:pic="http://schemas.openxmlformats.org/drawingml/2006/picture">
        <p:nvGrpSpPr>
          <p:cNvPr id="157" name=""/>
          <p:cNvGrpSpPr/>
          <p:nvPr/>
        </p:nvGrpSpPr>
        <p:grpSpPr>
          <a:xfrm>
            <a:off x="292608" y="1097280"/>
            <a:ext cx="8595360" cy="28575"/>
            <a:chOff x="292608" y="1097280"/>
            <a:chExt cx="8595360" cy="28575"/>
          </a:xfrm>
        </p:grpSpPr>
        <p:sp>
          <p:nvSpPr>
            <p:cNvPr id="1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284327"/>
                  </a:moveTo>
                  <a:lnTo>
                    <a:pt x="135891" y="240584"/>
                  </a:lnTo>
                  <a:lnTo>
                    <a:pt x="271783" y="218713"/>
                  </a:lnTo>
                  <a:lnTo>
                    <a:pt x="407675" y="196842"/>
                  </a:lnTo>
                  <a:lnTo>
                    <a:pt x="543566" y="174970"/>
                  </a:lnTo>
                  <a:lnTo>
                    <a:pt x="679458" y="131228"/>
                  </a:lnTo>
                  <a:lnTo>
                    <a:pt x="815350" y="109356"/>
                  </a:lnTo>
                  <a:lnTo>
                    <a:pt x="951242" y="65614"/>
                  </a:lnTo>
                  <a:lnTo>
                    <a:pt x="1087133" y="43742"/>
                  </a:lnTo>
                  <a:lnTo>
                    <a:pt x="1223025" y="43742"/>
                  </a:lnTo>
                  <a:lnTo>
                    <a:pt x="1358917" y="43742"/>
                  </a:lnTo>
                  <a:lnTo>
                    <a:pt x="1494809" y="65614"/>
                  </a:lnTo>
                  <a:lnTo>
                    <a:pt x="1630700" y="174970"/>
                  </a:lnTo>
                  <a:lnTo>
                    <a:pt x="1766592" y="174970"/>
                  </a:lnTo>
                  <a:lnTo>
                    <a:pt x="1902484" y="131228"/>
                  </a:lnTo>
                  <a:lnTo>
                    <a:pt x="2038375" y="153099"/>
                  </a:lnTo>
                  <a:lnTo>
                    <a:pt x="2174267" y="131228"/>
                  </a:lnTo>
                  <a:lnTo>
                    <a:pt x="2310159" y="65614"/>
                  </a:lnTo>
                  <a:lnTo>
                    <a:pt x="2446051" y="0"/>
                  </a:lnTo>
                  <a:lnTo>
                    <a:pt x="2581942" y="21871"/>
                  </a:lnTo>
                  <a:lnTo>
                    <a:pt x="2717834" y="87485"/>
                  </a:lnTo>
                  <a:lnTo>
                    <a:pt x="2853726" y="87485"/>
                  </a:lnTo>
                  <a:lnTo>
                    <a:pt x="2989618" y="87485"/>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845896"/>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5030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50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95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17402"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0" name="tx60"/>
            <p:cNvSpPr/>
            <p:nvPr/>
          </p:nvSpPr>
          <p:spPr>
            <a:xfrm>
              <a:off x="292160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4057"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pl62"/>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70078"/>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83876"/>
              <a:ext cx="3397293" cy="1675818"/>
            </a:xfrm>
            <a:custGeom>
              <a:avLst/>
              <a:pathLst>
                <a:path w="3397293" h="1675818">
                  <a:moveTo>
                    <a:pt x="0" y="1675818"/>
                  </a:moveTo>
                  <a:lnTo>
                    <a:pt x="135891" y="1551683"/>
                  </a:lnTo>
                  <a:lnTo>
                    <a:pt x="271783" y="1489616"/>
                  </a:lnTo>
                  <a:lnTo>
                    <a:pt x="407675" y="1241346"/>
                  </a:lnTo>
                  <a:lnTo>
                    <a:pt x="543566" y="993077"/>
                  </a:lnTo>
                  <a:lnTo>
                    <a:pt x="679458" y="744808"/>
                  </a:lnTo>
                  <a:lnTo>
                    <a:pt x="815350" y="620673"/>
                  </a:lnTo>
                  <a:lnTo>
                    <a:pt x="951242" y="620673"/>
                  </a:lnTo>
                  <a:lnTo>
                    <a:pt x="1087133" y="372404"/>
                  </a:lnTo>
                  <a:lnTo>
                    <a:pt x="1223025" y="0"/>
                  </a:lnTo>
                  <a:lnTo>
                    <a:pt x="1358917" y="186202"/>
                  </a:lnTo>
                  <a:lnTo>
                    <a:pt x="1494809" y="372404"/>
                  </a:lnTo>
                  <a:lnTo>
                    <a:pt x="1630700" y="434471"/>
                  </a:lnTo>
                  <a:lnTo>
                    <a:pt x="1766592" y="434471"/>
                  </a:lnTo>
                  <a:lnTo>
                    <a:pt x="1902484" y="496538"/>
                  </a:lnTo>
                  <a:lnTo>
                    <a:pt x="2038375" y="496538"/>
                  </a:lnTo>
                  <a:lnTo>
                    <a:pt x="2174267" y="372404"/>
                  </a:lnTo>
                  <a:lnTo>
                    <a:pt x="2310159" y="248269"/>
                  </a:lnTo>
                  <a:lnTo>
                    <a:pt x="2446051" y="248269"/>
                  </a:lnTo>
                  <a:lnTo>
                    <a:pt x="2581942" y="186202"/>
                  </a:lnTo>
                  <a:lnTo>
                    <a:pt x="2717834" y="248269"/>
                  </a:lnTo>
                  <a:lnTo>
                    <a:pt x="2853726" y="496538"/>
                  </a:lnTo>
                  <a:lnTo>
                    <a:pt x="2989618" y="496538"/>
                  </a:lnTo>
                  <a:lnTo>
                    <a:pt x="3125509" y="372404"/>
                  </a:lnTo>
                  <a:lnTo>
                    <a:pt x="3261401" y="186202"/>
                  </a:lnTo>
                  <a:lnTo>
                    <a:pt x="3397293" y="24826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84568"/>
              <a:ext cx="0" cy="1030317"/>
            </a:xfrm>
            <a:custGeom>
              <a:avLst/>
              <a:pathLst>
                <a:path w="0" h="1030317">
                  <a:moveTo>
                    <a:pt x="0" y="103031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84568"/>
              <a:ext cx="0" cy="595846"/>
            </a:xfrm>
            <a:custGeom>
              <a:avLst/>
              <a:pathLst>
                <a:path w="0" h="595846">
                  <a:moveTo>
                    <a:pt x="0" y="59584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84568"/>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84568"/>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84568"/>
              <a:ext cx="0" cy="471711"/>
            </a:xfrm>
            <a:custGeom>
              <a:avLst/>
              <a:pathLst>
                <a:path w="0" h="471711">
                  <a:moveTo>
                    <a:pt x="0" y="4717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8011"/>
              <a:ext cx="3397293" cy="806875"/>
            </a:xfrm>
            <a:custGeom>
              <a:avLst/>
              <a:pathLst>
                <a:path w="3397293" h="806875">
                  <a:moveTo>
                    <a:pt x="0" y="806875"/>
                  </a:moveTo>
                  <a:lnTo>
                    <a:pt x="135891" y="682740"/>
                  </a:lnTo>
                  <a:lnTo>
                    <a:pt x="271783" y="620673"/>
                  </a:lnTo>
                  <a:lnTo>
                    <a:pt x="407675" y="558606"/>
                  </a:lnTo>
                  <a:lnTo>
                    <a:pt x="543566" y="496538"/>
                  </a:lnTo>
                  <a:lnTo>
                    <a:pt x="679458" y="372404"/>
                  </a:lnTo>
                  <a:lnTo>
                    <a:pt x="815350" y="310336"/>
                  </a:lnTo>
                  <a:lnTo>
                    <a:pt x="951242" y="186202"/>
                  </a:lnTo>
                  <a:lnTo>
                    <a:pt x="1087133" y="124134"/>
                  </a:lnTo>
                  <a:lnTo>
                    <a:pt x="1223025" y="124134"/>
                  </a:lnTo>
                  <a:lnTo>
                    <a:pt x="1358917" y="124134"/>
                  </a:lnTo>
                  <a:lnTo>
                    <a:pt x="1494809" y="186202"/>
                  </a:lnTo>
                  <a:lnTo>
                    <a:pt x="1630700" y="496538"/>
                  </a:lnTo>
                  <a:lnTo>
                    <a:pt x="1766592" y="496538"/>
                  </a:lnTo>
                  <a:lnTo>
                    <a:pt x="1902484" y="372404"/>
                  </a:lnTo>
                  <a:lnTo>
                    <a:pt x="2038375" y="434471"/>
                  </a:lnTo>
                  <a:lnTo>
                    <a:pt x="2174267" y="372404"/>
                  </a:lnTo>
                  <a:lnTo>
                    <a:pt x="2310159" y="186202"/>
                  </a:lnTo>
                  <a:lnTo>
                    <a:pt x="2446051" y="0"/>
                  </a:lnTo>
                  <a:lnTo>
                    <a:pt x="2581942" y="62067"/>
                  </a:lnTo>
                  <a:lnTo>
                    <a:pt x="2717834" y="248269"/>
                  </a:lnTo>
                  <a:lnTo>
                    <a:pt x="2853726" y="248269"/>
                  </a:lnTo>
                  <a:lnTo>
                    <a:pt x="2989618" y="248269"/>
                  </a:lnTo>
                  <a:lnTo>
                    <a:pt x="3125509" y="248269"/>
                  </a:lnTo>
                  <a:lnTo>
                    <a:pt x="3261401" y="248269"/>
                  </a:lnTo>
                  <a:lnTo>
                    <a:pt x="3397293" y="248269"/>
                  </a:lnTo>
                </a:path>
              </a:pathLst>
            </a:custGeom>
            <a:ln w="27101" cap="flat">
              <a:solidFill>
                <a:srgbClr val="0058AB">
                  <a:alpha val="100000"/>
                </a:srgbClr>
              </a:solidFill>
              <a:prstDash val="solid"/>
              <a:round/>
            </a:ln>
          </p:spPr>
          <p:txBody>
            <a:bodyPr/>
            <a:lstStyle/>
            <a:p/>
          </p:txBody>
        </p:sp>
        <p:sp>
          <p:nvSpPr>
            <p:cNvPr id="90" name="tx90"/>
            <p:cNvSpPr/>
            <p:nvPr/>
          </p:nvSpPr>
          <p:spPr>
            <a:xfrm>
              <a:off x="5359324" y="22206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1" name="tx91"/>
            <p:cNvSpPr/>
            <p:nvPr/>
          </p:nvSpPr>
          <p:spPr>
            <a:xfrm>
              <a:off x="6068928" y="22206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48386"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2193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2192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49128" y="2839937"/>
              <a:ext cx="14315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 pontos)</a:t>
              </a:r>
            </a:p>
          </p:txBody>
        </p:sp>
        <p:sp>
          <p:nvSpPr>
            <p:cNvPr id="111" name="pl111"/>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6700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7120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336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34101" y="498897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16" name="tx116"/>
            <p:cNvSpPr/>
            <p:nvPr/>
          </p:nvSpPr>
          <p:spPr>
            <a:xfrm>
              <a:off x="72383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000756"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8" name="tx118"/>
            <p:cNvSpPr/>
            <p:nvPr/>
          </p:nvSpPr>
          <p:spPr>
            <a:xfrm>
              <a:off x="5437846" y="1405479"/>
              <a:ext cx="3396927"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Diferença de cobertura em comparação com 2019</a:t>
              </a:r>
            </a:p>
          </p:txBody>
        </p:sp>
        <p:sp>
          <p:nvSpPr>
            <p:cNvPr id="119" name="pl119"/>
            <p:cNvSpPr/>
            <p:nvPr/>
          </p:nvSpPr>
          <p:spPr>
            <a:xfrm>
              <a:off x="24683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70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0731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1955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219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243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3338449" cy="114824"/>
            </a:xfrm>
            <a:prstGeom prst="rect">
              <a:avLst/>
            </a:prstGeom>
            <a:solidFill>
              <a:srgbClr val="E2231A">
                <a:alpha val="80000"/>
              </a:srgbClr>
            </a:solidFill>
          </p:spPr>
          <p:txBody>
            <a:bodyPr/>
            <a:lstStyle/>
            <a:p/>
          </p:txBody>
        </p:sp>
        <p:sp>
          <p:nvSpPr>
            <p:cNvPr id="130" name="rc130"/>
            <p:cNvSpPr/>
            <p:nvPr/>
          </p:nvSpPr>
          <p:spPr>
            <a:xfrm>
              <a:off x="1317178" y="5743865"/>
              <a:ext cx="7321564" cy="114824"/>
            </a:xfrm>
            <a:prstGeom prst="rect">
              <a:avLst/>
            </a:prstGeom>
            <a:solidFill>
              <a:srgbClr val="E2231A">
                <a:alpha val="80000"/>
              </a:srgbClr>
            </a:solidFill>
          </p:spPr>
          <p:txBody>
            <a:bodyPr/>
            <a:lstStyle/>
            <a:p/>
          </p:txBody>
        </p:sp>
        <p:sp>
          <p:nvSpPr>
            <p:cNvPr id="131" name="rc131"/>
            <p:cNvSpPr/>
            <p:nvPr/>
          </p:nvSpPr>
          <p:spPr>
            <a:xfrm>
              <a:off x="1317178" y="5600334"/>
              <a:ext cx="7275517"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38647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568885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7991232"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951100" y="5329993"/>
              <a:ext cx="4761309"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bebés sem proteção contra o sarampo, 2019, 2024 e 2025</a:t>
              </a:r>
            </a:p>
          </p:txBody>
        </p:sp>
        <p:sp>
          <p:nvSpPr>
            <p:cNvPr id="140" name="tx140"/>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41" name="tx141"/>
            <p:cNvSpPr/>
            <p:nvPr/>
          </p:nvSpPr>
          <p:spPr>
            <a:xfrm>
              <a:off x="469042" y="6518575"/>
              <a:ext cx="853577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Diferença de cobertura em relação a 2019 - valores acima de zero indicam cobertura superior à de 2019 e valores abaixo de zero indicam cobertura inferior à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Em 2025, a cobertura da MCV1 em Cabo Verde (95 %) era 11 pontos percentuais superior à média global (84 %) e 31 pontos percentuais superior à média de todos os países da « WCAR » (64 %).
A cobertura nacional da MCV1 foi 3 pontos percentuais inferior à de 2019 (98%).
O número de crianças não vacinadas aumentou (ou seja, a situação agravou-se) em comparação com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vacina MCV1 em Cabo Verde foi de 95% — o que representa uma redução de 3 pontos percentuais em relação a 2019 e um aumento de mais de 10 pontos percentuais em relação às médias globais e regionais.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cobertura da MCV1 nos países da WCAR, da cobertura mais baixa à mais alta, e a classificação dos 10 países com o maior número de crianças não vacinadas, com base em números absolutos.
Em 2025, Cabo Verde ocupou o 24.º lugar entre 24 países no que diz respeito à cobertura mais baixa da vacina MCV1 (com base em classificações empatadas).
Cabo Verde não figurava entre os 10 países com o maior número de crianças não vacinadas.
Nota: Os países com grandes coortes podem ter um número elevado de crianças não vacinadas, apesar da elevada cobertura vacinal. É importante considerar tanto a cobertura como os números absolutos de crianças não vacinadas, para garantir que os países vulneráveis com pequenas coortes de nascimentos não sejam ignorados.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Cabo Verde registava a maior taxa de cobertura e não figurava entre os 10 países com o maior número de crianças não vacinadas da região.</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357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910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464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018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57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33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18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741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29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54490"/>
              <a:ext cx="239888" cy="1153530"/>
            </a:xfrm>
            <a:prstGeom prst="rect">
              <a:avLst/>
            </a:prstGeom>
            <a:solidFill>
              <a:srgbClr val="80BD41">
                <a:alpha val="100000"/>
              </a:srgbClr>
            </a:solidFill>
          </p:spPr>
          <p:txBody>
            <a:bodyPr/>
            <a:lstStyle/>
            <a:p/>
          </p:txBody>
        </p:sp>
        <p:sp>
          <p:nvSpPr>
            <p:cNvPr id="27" name="rc27"/>
            <p:cNvSpPr/>
            <p:nvPr/>
          </p:nvSpPr>
          <p:spPr>
            <a:xfrm>
              <a:off x="1296273" y="2967137"/>
              <a:ext cx="239888" cy="187353"/>
            </a:xfrm>
            <a:prstGeom prst="rect">
              <a:avLst/>
            </a:prstGeom>
            <a:solidFill>
              <a:srgbClr val="E2231A">
                <a:alpha val="100000"/>
              </a:srgbClr>
            </a:solidFill>
          </p:spPr>
          <p:txBody>
            <a:bodyPr/>
            <a:lstStyle/>
            <a:p/>
          </p:txBody>
        </p:sp>
        <p:sp>
          <p:nvSpPr>
            <p:cNvPr id="28" name="rc28"/>
            <p:cNvSpPr/>
            <p:nvPr/>
          </p:nvSpPr>
          <p:spPr>
            <a:xfrm>
              <a:off x="1562816" y="3154490"/>
              <a:ext cx="239888" cy="1153530"/>
            </a:xfrm>
            <a:prstGeom prst="rect">
              <a:avLst/>
            </a:prstGeom>
            <a:solidFill>
              <a:srgbClr val="80BD41">
                <a:alpha val="100000"/>
              </a:srgbClr>
            </a:solidFill>
          </p:spPr>
          <p:txBody>
            <a:bodyPr/>
            <a:lstStyle/>
            <a:p/>
          </p:txBody>
        </p:sp>
        <p:sp>
          <p:nvSpPr>
            <p:cNvPr id="29" name="rc29"/>
            <p:cNvSpPr/>
            <p:nvPr/>
          </p:nvSpPr>
          <p:spPr>
            <a:xfrm>
              <a:off x="1562816" y="2997636"/>
              <a:ext cx="239888" cy="156854"/>
            </a:xfrm>
            <a:prstGeom prst="rect">
              <a:avLst/>
            </a:prstGeom>
            <a:solidFill>
              <a:srgbClr val="E2231A">
                <a:alpha val="100000"/>
              </a:srgbClr>
            </a:solidFill>
          </p:spPr>
          <p:txBody>
            <a:bodyPr/>
            <a:lstStyle/>
            <a:p/>
          </p:txBody>
        </p:sp>
        <p:sp>
          <p:nvSpPr>
            <p:cNvPr id="30" name="rc30"/>
            <p:cNvSpPr/>
            <p:nvPr/>
          </p:nvSpPr>
          <p:spPr>
            <a:xfrm>
              <a:off x="1829360" y="3169740"/>
              <a:ext cx="239888" cy="1138281"/>
            </a:xfrm>
            <a:prstGeom prst="rect">
              <a:avLst/>
            </a:prstGeom>
            <a:solidFill>
              <a:srgbClr val="80BD41">
                <a:alpha val="100000"/>
              </a:srgbClr>
            </a:solidFill>
          </p:spPr>
          <p:txBody>
            <a:bodyPr/>
            <a:lstStyle/>
            <a:p/>
          </p:txBody>
        </p:sp>
        <p:sp>
          <p:nvSpPr>
            <p:cNvPr id="31" name="rc31"/>
            <p:cNvSpPr/>
            <p:nvPr/>
          </p:nvSpPr>
          <p:spPr>
            <a:xfrm>
              <a:off x="1829360" y="3029225"/>
              <a:ext cx="239888" cy="140515"/>
            </a:xfrm>
            <a:prstGeom prst="rect">
              <a:avLst/>
            </a:prstGeom>
            <a:solidFill>
              <a:srgbClr val="E2231A">
                <a:alpha val="100000"/>
              </a:srgbClr>
            </a:solidFill>
          </p:spPr>
          <p:txBody>
            <a:bodyPr/>
            <a:lstStyle/>
            <a:p/>
          </p:txBody>
        </p:sp>
        <p:sp>
          <p:nvSpPr>
            <p:cNvPr id="32" name="rc32"/>
            <p:cNvSpPr/>
            <p:nvPr/>
          </p:nvSpPr>
          <p:spPr>
            <a:xfrm>
              <a:off x="2095903" y="3183900"/>
              <a:ext cx="239888" cy="1124120"/>
            </a:xfrm>
            <a:prstGeom prst="rect">
              <a:avLst/>
            </a:prstGeom>
            <a:solidFill>
              <a:srgbClr val="80BD41">
                <a:alpha val="100000"/>
              </a:srgbClr>
            </a:solidFill>
          </p:spPr>
          <p:txBody>
            <a:bodyPr/>
            <a:lstStyle/>
            <a:p/>
          </p:txBody>
        </p:sp>
        <p:sp>
          <p:nvSpPr>
            <p:cNvPr id="33" name="rc33"/>
            <p:cNvSpPr/>
            <p:nvPr/>
          </p:nvSpPr>
          <p:spPr>
            <a:xfrm>
              <a:off x="2095903" y="3058635"/>
              <a:ext cx="239888" cy="125265"/>
            </a:xfrm>
            <a:prstGeom prst="rect">
              <a:avLst/>
            </a:prstGeom>
            <a:solidFill>
              <a:srgbClr val="E2231A">
                <a:alpha val="100000"/>
              </a:srgbClr>
            </a:solidFill>
          </p:spPr>
          <p:txBody>
            <a:bodyPr/>
            <a:lstStyle/>
            <a:p/>
          </p:txBody>
        </p:sp>
        <p:sp>
          <p:nvSpPr>
            <p:cNvPr id="34" name="rc34"/>
            <p:cNvSpPr/>
            <p:nvPr/>
          </p:nvSpPr>
          <p:spPr>
            <a:xfrm>
              <a:off x="2362446" y="3193704"/>
              <a:ext cx="239888" cy="1114317"/>
            </a:xfrm>
            <a:prstGeom prst="rect">
              <a:avLst/>
            </a:prstGeom>
            <a:solidFill>
              <a:srgbClr val="80BD41">
                <a:alpha val="100000"/>
              </a:srgbClr>
            </a:solidFill>
          </p:spPr>
          <p:txBody>
            <a:bodyPr/>
            <a:lstStyle/>
            <a:p/>
          </p:txBody>
        </p:sp>
        <p:sp>
          <p:nvSpPr>
            <p:cNvPr id="35" name="rc35"/>
            <p:cNvSpPr/>
            <p:nvPr/>
          </p:nvSpPr>
          <p:spPr>
            <a:xfrm>
              <a:off x="2362446" y="3083688"/>
              <a:ext cx="239888" cy="110015"/>
            </a:xfrm>
            <a:prstGeom prst="rect">
              <a:avLst/>
            </a:prstGeom>
            <a:solidFill>
              <a:srgbClr val="E2231A">
                <a:alpha val="100000"/>
              </a:srgbClr>
            </a:solidFill>
          </p:spPr>
          <p:txBody>
            <a:bodyPr/>
            <a:lstStyle/>
            <a:p/>
          </p:txBody>
        </p:sp>
        <p:sp>
          <p:nvSpPr>
            <p:cNvPr id="36" name="rc36"/>
            <p:cNvSpPr/>
            <p:nvPr/>
          </p:nvSpPr>
          <p:spPr>
            <a:xfrm>
              <a:off x="2628989" y="3210043"/>
              <a:ext cx="239888" cy="1097978"/>
            </a:xfrm>
            <a:prstGeom prst="rect">
              <a:avLst/>
            </a:prstGeom>
            <a:solidFill>
              <a:srgbClr val="80BD41">
                <a:alpha val="100000"/>
              </a:srgbClr>
            </a:solidFill>
          </p:spPr>
          <p:txBody>
            <a:bodyPr/>
            <a:lstStyle/>
            <a:p/>
          </p:txBody>
        </p:sp>
        <p:sp>
          <p:nvSpPr>
            <p:cNvPr id="37" name="rc37"/>
            <p:cNvSpPr/>
            <p:nvPr/>
          </p:nvSpPr>
          <p:spPr>
            <a:xfrm>
              <a:off x="2628989" y="3127259"/>
              <a:ext cx="239888" cy="82784"/>
            </a:xfrm>
            <a:prstGeom prst="rect">
              <a:avLst/>
            </a:prstGeom>
            <a:solidFill>
              <a:srgbClr val="E2231A">
                <a:alpha val="100000"/>
              </a:srgbClr>
            </a:solidFill>
          </p:spPr>
          <p:txBody>
            <a:bodyPr/>
            <a:lstStyle/>
            <a:p/>
          </p:txBody>
        </p:sp>
        <p:sp>
          <p:nvSpPr>
            <p:cNvPr id="38" name="rc38"/>
            <p:cNvSpPr/>
            <p:nvPr/>
          </p:nvSpPr>
          <p:spPr>
            <a:xfrm>
              <a:off x="2895532" y="3243810"/>
              <a:ext cx="239888" cy="1064211"/>
            </a:xfrm>
            <a:prstGeom prst="rect">
              <a:avLst/>
            </a:prstGeom>
            <a:solidFill>
              <a:srgbClr val="80BD41">
                <a:alpha val="100000"/>
              </a:srgbClr>
            </a:solidFill>
          </p:spPr>
          <p:txBody>
            <a:bodyPr/>
            <a:lstStyle/>
            <a:p/>
          </p:txBody>
        </p:sp>
        <p:sp>
          <p:nvSpPr>
            <p:cNvPr id="39" name="rc39"/>
            <p:cNvSpPr/>
            <p:nvPr/>
          </p:nvSpPr>
          <p:spPr>
            <a:xfrm>
              <a:off x="2895532" y="3176276"/>
              <a:ext cx="239888" cy="67534"/>
            </a:xfrm>
            <a:prstGeom prst="rect">
              <a:avLst/>
            </a:prstGeom>
            <a:solidFill>
              <a:srgbClr val="E2231A">
                <a:alpha val="100000"/>
              </a:srgbClr>
            </a:solidFill>
          </p:spPr>
          <p:txBody>
            <a:bodyPr/>
            <a:lstStyle/>
            <a:p/>
          </p:txBody>
        </p:sp>
        <p:sp>
          <p:nvSpPr>
            <p:cNvPr id="40" name="rc40"/>
            <p:cNvSpPr/>
            <p:nvPr/>
          </p:nvSpPr>
          <p:spPr>
            <a:xfrm>
              <a:off x="3162075" y="3261238"/>
              <a:ext cx="239888" cy="1046783"/>
            </a:xfrm>
            <a:prstGeom prst="rect">
              <a:avLst/>
            </a:prstGeom>
            <a:solidFill>
              <a:srgbClr val="80BD41">
                <a:alpha val="100000"/>
              </a:srgbClr>
            </a:solidFill>
          </p:spPr>
          <p:txBody>
            <a:bodyPr/>
            <a:lstStyle/>
            <a:p/>
          </p:txBody>
        </p:sp>
        <p:sp>
          <p:nvSpPr>
            <p:cNvPr id="41" name="rc41"/>
            <p:cNvSpPr/>
            <p:nvPr/>
          </p:nvSpPr>
          <p:spPr>
            <a:xfrm>
              <a:off x="3162075" y="3217668"/>
              <a:ext cx="239888" cy="43570"/>
            </a:xfrm>
            <a:prstGeom prst="rect">
              <a:avLst/>
            </a:prstGeom>
            <a:solidFill>
              <a:srgbClr val="E2231A">
                <a:alpha val="100000"/>
              </a:srgbClr>
            </a:solidFill>
          </p:spPr>
          <p:txBody>
            <a:bodyPr/>
            <a:lstStyle/>
            <a:p/>
          </p:txBody>
        </p:sp>
        <p:sp>
          <p:nvSpPr>
            <p:cNvPr id="42" name="rc42"/>
            <p:cNvSpPr/>
            <p:nvPr/>
          </p:nvSpPr>
          <p:spPr>
            <a:xfrm>
              <a:off x="3428618" y="3276488"/>
              <a:ext cx="239888" cy="1031533"/>
            </a:xfrm>
            <a:prstGeom prst="rect">
              <a:avLst/>
            </a:prstGeom>
            <a:solidFill>
              <a:srgbClr val="80BD41">
                <a:alpha val="100000"/>
              </a:srgbClr>
            </a:solidFill>
          </p:spPr>
          <p:txBody>
            <a:bodyPr/>
            <a:lstStyle/>
            <a:p/>
          </p:txBody>
        </p:sp>
        <p:sp>
          <p:nvSpPr>
            <p:cNvPr id="43" name="rc43"/>
            <p:cNvSpPr/>
            <p:nvPr/>
          </p:nvSpPr>
          <p:spPr>
            <a:xfrm>
              <a:off x="3428618" y="3244899"/>
              <a:ext cx="239888" cy="31588"/>
            </a:xfrm>
            <a:prstGeom prst="rect">
              <a:avLst/>
            </a:prstGeom>
            <a:solidFill>
              <a:srgbClr val="E2231A">
                <a:alpha val="100000"/>
              </a:srgbClr>
            </a:solidFill>
          </p:spPr>
          <p:txBody>
            <a:bodyPr/>
            <a:lstStyle/>
            <a:p/>
          </p:txBody>
        </p:sp>
        <p:sp>
          <p:nvSpPr>
            <p:cNvPr id="44" name="rc44"/>
            <p:cNvSpPr/>
            <p:nvPr/>
          </p:nvSpPr>
          <p:spPr>
            <a:xfrm>
              <a:off x="3695161" y="3285202"/>
              <a:ext cx="239888" cy="1022819"/>
            </a:xfrm>
            <a:prstGeom prst="rect">
              <a:avLst/>
            </a:prstGeom>
            <a:solidFill>
              <a:srgbClr val="80BD41">
                <a:alpha val="100000"/>
              </a:srgbClr>
            </a:solidFill>
          </p:spPr>
          <p:txBody>
            <a:bodyPr/>
            <a:lstStyle/>
            <a:p/>
          </p:txBody>
        </p:sp>
        <p:sp>
          <p:nvSpPr>
            <p:cNvPr id="45" name="rc45"/>
            <p:cNvSpPr/>
            <p:nvPr/>
          </p:nvSpPr>
          <p:spPr>
            <a:xfrm>
              <a:off x="3695161" y="3253613"/>
              <a:ext cx="239888" cy="31588"/>
            </a:xfrm>
            <a:prstGeom prst="rect">
              <a:avLst/>
            </a:prstGeom>
            <a:solidFill>
              <a:srgbClr val="E2231A">
                <a:alpha val="100000"/>
              </a:srgbClr>
            </a:solidFill>
          </p:spPr>
          <p:txBody>
            <a:bodyPr/>
            <a:lstStyle/>
            <a:p/>
          </p:txBody>
        </p:sp>
        <p:sp>
          <p:nvSpPr>
            <p:cNvPr id="46" name="rc46"/>
            <p:cNvSpPr/>
            <p:nvPr/>
          </p:nvSpPr>
          <p:spPr>
            <a:xfrm>
              <a:off x="3961705" y="3228560"/>
              <a:ext cx="239888" cy="1079460"/>
            </a:xfrm>
            <a:prstGeom prst="rect">
              <a:avLst/>
            </a:prstGeom>
            <a:solidFill>
              <a:srgbClr val="80BD41">
                <a:alpha val="100000"/>
              </a:srgbClr>
            </a:solidFill>
          </p:spPr>
          <p:txBody>
            <a:bodyPr/>
            <a:lstStyle/>
            <a:p/>
          </p:txBody>
        </p:sp>
        <p:sp>
          <p:nvSpPr>
            <p:cNvPr id="47" name="rc47"/>
            <p:cNvSpPr/>
            <p:nvPr/>
          </p:nvSpPr>
          <p:spPr>
            <a:xfrm>
              <a:off x="3961705" y="3194793"/>
              <a:ext cx="239888" cy="33767"/>
            </a:xfrm>
            <a:prstGeom prst="rect">
              <a:avLst/>
            </a:prstGeom>
            <a:solidFill>
              <a:srgbClr val="E2231A">
                <a:alpha val="100000"/>
              </a:srgbClr>
            </a:solidFill>
          </p:spPr>
          <p:txBody>
            <a:bodyPr/>
            <a:lstStyle/>
            <a:p/>
          </p:txBody>
        </p:sp>
        <p:sp>
          <p:nvSpPr>
            <p:cNvPr id="48" name="rc48"/>
            <p:cNvSpPr/>
            <p:nvPr/>
          </p:nvSpPr>
          <p:spPr>
            <a:xfrm>
              <a:off x="4228248" y="3226382"/>
              <a:ext cx="239888" cy="1081639"/>
            </a:xfrm>
            <a:prstGeom prst="rect">
              <a:avLst/>
            </a:prstGeom>
            <a:solidFill>
              <a:srgbClr val="80BD41">
                <a:alpha val="100000"/>
              </a:srgbClr>
            </a:solidFill>
          </p:spPr>
          <p:txBody>
            <a:bodyPr/>
            <a:lstStyle/>
            <a:p/>
          </p:txBody>
        </p:sp>
        <p:sp>
          <p:nvSpPr>
            <p:cNvPr id="49" name="rc49"/>
            <p:cNvSpPr/>
            <p:nvPr/>
          </p:nvSpPr>
          <p:spPr>
            <a:xfrm>
              <a:off x="4228248" y="3181722"/>
              <a:ext cx="239888" cy="44659"/>
            </a:xfrm>
            <a:prstGeom prst="rect">
              <a:avLst/>
            </a:prstGeom>
            <a:solidFill>
              <a:srgbClr val="E2231A">
                <a:alpha val="100000"/>
              </a:srgbClr>
            </a:solidFill>
          </p:spPr>
          <p:txBody>
            <a:bodyPr/>
            <a:lstStyle/>
            <a:p/>
          </p:txBody>
        </p:sp>
        <p:sp>
          <p:nvSpPr>
            <p:cNvPr id="50" name="rc50"/>
            <p:cNvSpPr/>
            <p:nvPr/>
          </p:nvSpPr>
          <p:spPr>
            <a:xfrm>
              <a:off x="4494791" y="3353826"/>
              <a:ext cx="239888" cy="954195"/>
            </a:xfrm>
            <a:prstGeom prst="rect">
              <a:avLst/>
            </a:prstGeom>
            <a:solidFill>
              <a:srgbClr val="80BD41">
                <a:alpha val="100000"/>
              </a:srgbClr>
            </a:solidFill>
          </p:spPr>
          <p:txBody>
            <a:bodyPr/>
            <a:lstStyle/>
            <a:p/>
          </p:txBody>
        </p:sp>
        <p:sp>
          <p:nvSpPr>
            <p:cNvPr id="51" name="rc51"/>
            <p:cNvSpPr/>
            <p:nvPr/>
          </p:nvSpPr>
          <p:spPr>
            <a:xfrm>
              <a:off x="4494791" y="3259060"/>
              <a:ext cx="239888" cy="94765"/>
            </a:xfrm>
            <a:prstGeom prst="rect">
              <a:avLst/>
            </a:prstGeom>
            <a:solidFill>
              <a:srgbClr val="E2231A">
                <a:alpha val="100000"/>
              </a:srgbClr>
            </a:solidFill>
          </p:spPr>
          <p:txBody>
            <a:bodyPr/>
            <a:lstStyle/>
            <a:p/>
          </p:txBody>
        </p:sp>
        <p:sp>
          <p:nvSpPr>
            <p:cNvPr id="52" name="rc52"/>
            <p:cNvSpPr/>
            <p:nvPr/>
          </p:nvSpPr>
          <p:spPr>
            <a:xfrm>
              <a:off x="4761334" y="3388682"/>
              <a:ext cx="239888" cy="919339"/>
            </a:xfrm>
            <a:prstGeom prst="rect">
              <a:avLst/>
            </a:prstGeom>
            <a:solidFill>
              <a:srgbClr val="80BD41">
                <a:alpha val="100000"/>
              </a:srgbClr>
            </a:solidFill>
          </p:spPr>
          <p:txBody>
            <a:bodyPr/>
            <a:lstStyle/>
            <a:p/>
          </p:txBody>
        </p:sp>
        <p:sp>
          <p:nvSpPr>
            <p:cNvPr id="53" name="rc53"/>
            <p:cNvSpPr/>
            <p:nvPr/>
          </p:nvSpPr>
          <p:spPr>
            <a:xfrm>
              <a:off x="4761334" y="3297184"/>
              <a:ext cx="239888" cy="91498"/>
            </a:xfrm>
            <a:prstGeom prst="rect">
              <a:avLst/>
            </a:prstGeom>
            <a:solidFill>
              <a:srgbClr val="E2231A">
                <a:alpha val="100000"/>
              </a:srgbClr>
            </a:solidFill>
          </p:spPr>
          <p:txBody>
            <a:bodyPr/>
            <a:lstStyle/>
            <a:p/>
          </p:txBody>
        </p:sp>
        <p:sp>
          <p:nvSpPr>
            <p:cNvPr id="54" name="rc54"/>
            <p:cNvSpPr/>
            <p:nvPr/>
          </p:nvSpPr>
          <p:spPr>
            <a:xfrm>
              <a:off x="5027877" y="3383236"/>
              <a:ext cx="239888" cy="924785"/>
            </a:xfrm>
            <a:prstGeom prst="rect">
              <a:avLst/>
            </a:prstGeom>
            <a:solidFill>
              <a:srgbClr val="80BD41">
                <a:alpha val="100000"/>
              </a:srgbClr>
            </a:solidFill>
          </p:spPr>
          <p:txBody>
            <a:bodyPr/>
            <a:lstStyle/>
            <a:p/>
          </p:txBody>
        </p:sp>
        <p:sp>
          <p:nvSpPr>
            <p:cNvPr id="55" name="rc55"/>
            <p:cNvSpPr/>
            <p:nvPr/>
          </p:nvSpPr>
          <p:spPr>
            <a:xfrm>
              <a:off x="5027877" y="3313523"/>
              <a:ext cx="239888" cy="69712"/>
            </a:xfrm>
            <a:prstGeom prst="rect">
              <a:avLst/>
            </a:prstGeom>
            <a:solidFill>
              <a:srgbClr val="E2231A">
                <a:alpha val="100000"/>
              </a:srgbClr>
            </a:solidFill>
          </p:spPr>
          <p:txBody>
            <a:bodyPr/>
            <a:lstStyle/>
            <a:p/>
          </p:txBody>
        </p:sp>
        <p:sp>
          <p:nvSpPr>
            <p:cNvPr id="56" name="rc56"/>
            <p:cNvSpPr/>
            <p:nvPr/>
          </p:nvSpPr>
          <p:spPr>
            <a:xfrm>
              <a:off x="5294420" y="3423539"/>
              <a:ext cx="239888" cy="884482"/>
            </a:xfrm>
            <a:prstGeom prst="rect">
              <a:avLst/>
            </a:prstGeom>
            <a:solidFill>
              <a:srgbClr val="80BD41">
                <a:alpha val="100000"/>
              </a:srgbClr>
            </a:solidFill>
          </p:spPr>
          <p:txBody>
            <a:bodyPr/>
            <a:lstStyle/>
            <a:p/>
          </p:txBody>
        </p:sp>
        <p:sp>
          <p:nvSpPr>
            <p:cNvPr id="57" name="rc57"/>
            <p:cNvSpPr/>
            <p:nvPr/>
          </p:nvSpPr>
          <p:spPr>
            <a:xfrm>
              <a:off x="5294420" y="3346201"/>
              <a:ext cx="239888" cy="77337"/>
            </a:xfrm>
            <a:prstGeom prst="rect">
              <a:avLst/>
            </a:prstGeom>
            <a:solidFill>
              <a:srgbClr val="E2231A">
                <a:alpha val="100000"/>
              </a:srgbClr>
            </a:solidFill>
          </p:spPr>
          <p:txBody>
            <a:bodyPr/>
            <a:lstStyle/>
            <a:p/>
          </p:txBody>
        </p:sp>
        <p:sp>
          <p:nvSpPr>
            <p:cNvPr id="58" name="rc58"/>
            <p:cNvSpPr/>
            <p:nvPr/>
          </p:nvSpPr>
          <p:spPr>
            <a:xfrm>
              <a:off x="5560963" y="3420271"/>
              <a:ext cx="239888" cy="887750"/>
            </a:xfrm>
            <a:prstGeom prst="rect">
              <a:avLst/>
            </a:prstGeom>
            <a:solidFill>
              <a:srgbClr val="80BD41">
                <a:alpha val="100000"/>
              </a:srgbClr>
            </a:solidFill>
          </p:spPr>
          <p:txBody>
            <a:bodyPr/>
            <a:lstStyle/>
            <a:p/>
          </p:txBody>
        </p:sp>
        <p:sp>
          <p:nvSpPr>
            <p:cNvPr id="59" name="rc59"/>
            <p:cNvSpPr/>
            <p:nvPr/>
          </p:nvSpPr>
          <p:spPr>
            <a:xfrm>
              <a:off x="5560963" y="3353826"/>
              <a:ext cx="239888" cy="66445"/>
            </a:xfrm>
            <a:prstGeom prst="rect">
              <a:avLst/>
            </a:prstGeom>
            <a:solidFill>
              <a:srgbClr val="E2231A">
                <a:alpha val="100000"/>
              </a:srgbClr>
            </a:solidFill>
          </p:spPr>
          <p:txBody>
            <a:bodyPr/>
            <a:lstStyle/>
            <a:p/>
          </p:txBody>
        </p:sp>
        <p:sp>
          <p:nvSpPr>
            <p:cNvPr id="60" name="rc60"/>
            <p:cNvSpPr/>
            <p:nvPr/>
          </p:nvSpPr>
          <p:spPr>
            <a:xfrm>
              <a:off x="5827506" y="3418092"/>
              <a:ext cx="239888" cy="889928"/>
            </a:xfrm>
            <a:prstGeom prst="rect">
              <a:avLst/>
            </a:prstGeom>
            <a:solidFill>
              <a:srgbClr val="80BD41">
                <a:alpha val="100000"/>
              </a:srgbClr>
            </a:solidFill>
          </p:spPr>
          <p:txBody>
            <a:bodyPr/>
            <a:lstStyle/>
            <a:p/>
          </p:txBody>
        </p:sp>
        <p:sp>
          <p:nvSpPr>
            <p:cNvPr id="61" name="rc61"/>
            <p:cNvSpPr/>
            <p:nvPr/>
          </p:nvSpPr>
          <p:spPr>
            <a:xfrm>
              <a:off x="5827506" y="3381057"/>
              <a:ext cx="239888" cy="37034"/>
            </a:xfrm>
            <a:prstGeom prst="rect">
              <a:avLst/>
            </a:prstGeom>
            <a:solidFill>
              <a:srgbClr val="E2231A">
                <a:alpha val="100000"/>
              </a:srgbClr>
            </a:solidFill>
          </p:spPr>
          <p:txBody>
            <a:bodyPr/>
            <a:lstStyle/>
            <a:p/>
          </p:txBody>
        </p:sp>
        <p:sp>
          <p:nvSpPr>
            <p:cNvPr id="62" name="rc62"/>
            <p:cNvSpPr/>
            <p:nvPr/>
          </p:nvSpPr>
          <p:spPr>
            <a:xfrm>
              <a:off x="6094049" y="3461663"/>
              <a:ext cx="239888" cy="846358"/>
            </a:xfrm>
            <a:prstGeom prst="rect">
              <a:avLst/>
            </a:prstGeom>
            <a:solidFill>
              <a:srgbClr val="80BD41">
                <a:alpha val="100000"/>
              </a:srgbClr>
            </a:solidFill>
          </p:spPr>
          <p:txBody>
            <a:bodyPr/>
            <a:lstStyle/>
            <a:p/>
          </p:txBody>
        </p:sp>
        <p:sp>
          <p:nvSpPr>
            <p:cNvPr id="63" name="rc63"/>
            <p:cNvSpPr/>
            <p:nvPr/>
          </p:nvSpPr>
          <p:spPr>
            <a:xfrm>
              <a:off x="6094049" y="3452949"/>
              <a:ext cx="239888" cy="8714"/>
            </a:xfrm>
            <a:prstGeom prst="rect">
              <a:avLst/>
            </a:prstGeom>
            <a:solidFill>
              <a:srgbClr val="E2231A">
                <a:alpha val="100000"/>
              </a:srgbClr>
            </a:solidFill>
          </p:spPr>
          <p:txBody>
            <a:bodyPr/>
            <a:lstStyle/>
            <a:p/>
          </p:txBody>
        </p:sp>
        <p:sp>
          <p:nvSpPr>
            <p:cNvPr id="64" name="rc64"/>
            <p:cNvSpPr/>
            <p:nvPr/>
          </p:nvSpPr>
          <p:spPr>
            <a:xfrm>
              <a:off x="6360593" y="3532465"/>
              <a:ext cx="239888" cy="775556"/>
            </a:xfrm>
            <a:prstGeom prst="rect">
              <a:avLst/>
            </a:prstGeom>
            <a:solidFill>
              <a:srgbClr val="80BD41">
                <a:alpha val="100000"/>
              </a:srgbClr>
            </a:solidFill>
          </p:spPr>
          <p:txBody>
            <a:bodyPr/>
            <a:lstStyle/>
            <a:p/>
          </p:txBody>
        </p:sp>
        <p:sp>
          <p:nvSpPr>
            <p:cNvPr id="65" name="rc65"/>
            <p:cNvSpPr/>
            <p:nvPr/>
          </p:nvSpPr>
          <p:spPr>
            <a:xfrm>
              <a:off x="6360593" y="3517215"/>
              <a:ext cx="239888" cy="15249"/>
            </a:xfrm>
            <a:prstGeom prst="rect">
              <a:avLst/>
            </a:prstGeom>
            <a:solidFill>
              <a:srgbClr val="E2231A">
                <a:alpha val="100000"/>
              </a:srgbClr>
            </a:solidFill>
          </p:spPr>
          <p:txBody>
            <a:bodyPr/>
            <a:lstStyle/>
            <a:p/>
          </p:txBody>
        </p:sp>
        <p:sp>
          <p:nvSpPr>
            <p:cNvPr id="66" name="rc66"/>
            <p:cNvSpPr/>
            <p:nvPr/>
          </p:nvSpPr>
          <p:spPr>
            <a:xfrm>
              <a:off x="6627136" y="3615249"/>
              <a:ext cx="239888" cy="692772"/>
            </a:xfrm>
            <a:prstGeom prst="rect">
              <a:avLst/>
            </a:prstGeom>
            <a:solidFill>
              <a:srgbClr val="80BD41">
                <a:alpha val="100000"/>
              </a:srgbClr>
            </a:solidFill>
          </p:spPr>
          <p:txBody>
            <a:bodyPr/>
            <a:lstStyle/>
            <a:p/>
          </p:txBody>
        </p:sp>
        <p:sp>
          <p:nvSpPr>
            <p:cNvPr id="67" name="rc67"/>
            <p:cNvSpPr/>
            <p:nvPr/>
          </p:nvSpPr>
          <p:spPr>
            <a:xfrm>
              <a:off x="6627136" y="3578214"/>
              <a:ext cx="239888" cy="37034"/>
            </a:xfrm>
            <a:prstGeom prst="rect">
              <a:avLst/>
            </a:prstGeom>
            <a:solidFill>
              <a:srgbClr val="E2231A">
                <a:alpha val="100000"/>
              </a:srgbClr>
            </a:solidFill>
          </p:spPr>
          <p:txBody>
            <a:bodyPr/>
            <a:lstStyle/>
            <a:p/>
          </p:txBody>
        </p:sp>
        <p:sp>
          <p:nvSpPr>
            <p:cNvPr id="68" name="rc68"/>
            <p:cNvSpPr/>
            <p:nvPr/>
          </p:nvSpPr>
          <p:spPr>
            <a:xfrm>
              <a:off x="6893679" y="3642481"/>
              <a:ext cx="239888" cy="665540"/>
            </a:xfrm>
            <a:prstGeom prst="rect">
              <a:avLst/>
            </a:prstGeom>
            <a:solidFill>
              <a:srgbClr val="80BD41">
                <a:alpha val="100000"/>
              </a:srgbClr>
            </a:solidFill>
          </p:spPr>
          <p:txBody>
            <a:bodyPr/>
            <a:lstStyle/>
            <a:p/>
          </p:txBody>
        </p:sp>
        <p:sp>
          <p:nvSpPr>
            <p:cNvPr id="69" name="rc69"/>
            <p:cNvSpPr/>
            <p:nvPr/>
          </p:nvSpPr>
          <p:spPr>
            <a:xfrm>
              <a:off x="6893679" y="3607624"/>
              <a:ext cx="239888" cy="34856"/>
            </a:xfrm>
            <a:prstGeom prst="rect">
              <a:avLst/>
            </a:prstGeom>
            <a:solidFill>
              <a:srgbClr val="E2231A">
                <a:alpha val="100000"/>
              </a:srgbClr>
            </a:solidFill>
          </p:spPr>
          <p:txBody>
            <a:bodyPr/>
            <a:lstStyle/>
            <a:p/>
          </p:txBody>
        </p:sp>
        <p:sp>
          <p:nvSpPr>
            <p:cNvPr id="70" name="rc70"/>
            <p:cNvSpPr/>
            <p:nvPr/>
          </p:nvSpPr>
          <p:spPr>
            <a:xfrm>
              <a:off x="7160222" y="3644659"/>
              <a:ext cx="239888" cy="663361"/>
            </a:xfrm>
            <a:prstGeom prst="rect">
              <a:avLst/>
            </a:prstGeom>
            <a:solidFill>
              <a:srgbClr val="80BD41">
                <a:alpha val="100000"/>
              </a:srgbClr>
            </a:solidFill>
          </p:spPr>
          <p:txBody>
            <a:bodyPr/>
            <a:lstStyle/>
            <a:p/>
          </p:txBody>
        </p:sp>
        <p:sp>
          <p:nvSpPr>
            <p:cNvPr id="71" name="rc71"/>
            <p:cNvSpPr/>
            <p:nvPr/>
          </p:nvSpPr>
          <p:spPr>
            <a:xfrm>
              <a:off x="7160222" y="3609803"/>
              <a:ext cx="239888" cy="34856"/>
            </a:xfrm>
            <a:prstGeom prst="rect">
              <a:avLst/>
            </a:prstGeom>
            <a:solidFill>
              <a:srgbClr val="E2231A">
                <a:alpha val="100000"/>
              </a:srgbClr>
            </a:solidFill>
          </p:spPr>
          <p:txBody>
            <a:bodyPr/>
            <a:lstStyle/>
            <a:p/>
          </p:txBody>
        </p:sp>
        <p:sp>
          <p:nvSpPr>
            <p:cNvPr id="72" name="rc72"/>
            <p:cNvSpPr/>
            <p:nvPr/>
          </p:nvSpPr>
          <p:spPr>
            <a:xfrm>
              <a:off x="7426765" y="3646838"/>
              <a:ext cx="239888" cy="661183"/>
            </a:xfrm>
            <a:prstGeom prst="rect">
              <a:avLst/>
            </a:prstGeom>
            <a:solidFill>
              <a:srgbClr val="80BD41">
                <a:alpha val="100000"/>
              </a:srgbClr>
            </a:solidFill>
          </p:spPr>
          <p:txBody>
            <a:bodyPr/>
            <a:lstStyle/>
            <a:p/>
          </p:txBody>
        </p:sp>
        <p:sp>
          <p:nvSpPr>
            <p:cNvPr id="73" name="rc73"/>
            <p:cNvSpPr/>
            <p:nvPr/>
          </p:nvSpPr>
          <p:spPr>
            <a:xfrm>
              <a:off x="7426765" y="3611981"/>
              <a:ext cx="239888" cy="34856"/>
            </a:xfrm>
            <a:prstGeom prst="rect">
              <a:avLst/>
            </a:prstGeom>
            <a:solidFill>
              <a:srgbClr val="E2231A">
                <a:alpha val="100000"/>
              </a:srgbClr>
            </a:solidFill>
          </p:spPr>
          <p:txBody>
            <a:bodyPr/>
            <a:lstStyle/>
            <a:p/>
          </p:txBody>
        </p:sp>
        <p:sp>
          <p:nvSpPr>
            <p:cNvPr id="74" name="rc74"/>
            <p:cNvSpPr/>
            <p:nvPr/>
          </p:nvSpPr>
          <p:spPr>
            <a:xfrm>
              <a:off x="7693308" y="3650106"/>
              <a:ext cx="239888" cy="657915"/>
            </a:xfrm>
            <a:prstGeom prst="rect">
              <a:avLst/>
            </a:prstGeom>
            <a:solidFill>
              <a:srgbClr val="80BD41">
                <a:alpha val="100000"/>
              </a:srgbClr>
            </a:solidFill>
          </p:spPr>
          <p:txBody>
            <a:bodyPr/>
            <a:lstStyle/>
            <a:p/>
          </p:txBody>
        </p:sp>
        <p:sp>
          <p:nvSpPr>
            <p:cNvPr id="75" name="rc75"/>
            <p:cNvSpPr/>
            <p:nvPr/>
          </p:nvSpPr>
          <p:spPr>
            <a:xfrm>
              <a:off x="7693308" y="3615249"/>
              <a:ext cx="239888" cy="34856"/>
            </a:xfrm>
            <a:prstGeom prst="rect">
              <a:avLst/>
            </a:prstGeom>
            <a:solidFill>
              <a:srgbClr val="E2231A">
                <a:alpha val="100000"/>
              </a:srgbClr>
            </a:solidFill>
          </p:spPr>
          <p:txBody>
            <a:bodyPr/>
            <a:lstStyle/>
            <a:p/>
          </p:txBody>
        </p:sp>
        <p:sp>
          <p:nvSpPr>
            <p:cNvPr id="76" name="rc76"/>
            <p:cNvSpPr/>
            <p:nvPr/>
          </p:nvSpPr>
          <p:spPr>
            <a:xfrm>
              <a:off x="7959851" y="3654463"/>
              <a:ext cx="239888" cy="653558"/>
            </a:xfrm>
            <a:prstGeom prst="rect">
              <a:avLst/>
            </a:prstGeom>
            <a:solidFill>
              <a:srgbClr val="80BD41">
                <a:alpha val="100000"/>
              </a:srgbClr>
            </a:solidFill>
          </p:spPr>
          <p:txBody>
            <a:bodyPr/>
            <a:lstStyle/>
            <a:p/>
          </p:txBody>
        </p:sp>
        <p:sp>
          <p:nvSpPr>
            <p:cNvPr id="77" name="rc77"/>
            <p:cNvSpPr/>
            <p:nvPr/>
          </p:nvSpPr>
          <p:spPr>
            <a:xfrm>
              <a:off x="7959851" y="3619606"/>
              <a:ext cx="239888" cy="34856"/>
            </a:xfrm>
            <a:prstGeom prst="rect">
              <a:avLst/>
            </a:prstGeom>
            <a:solidFill>
              <a:srgbClr val="E2231A">
                <a:alpha val="100000"/>
              </a:srgbClr>
            </a:solidFill>
          </p:spPr>
          <p:txBody>
            <a:bodyPr/>
            <a:lstStyle/>
            <a:p/>
          </p:txBody>
        </p:sp>
        <p:sp>
          <p:nvSpPr>
            <p:cNvPr id="78" name="pl78"/>
            <p:cNvSpPr/>
            <p:nvPr/>
          </p:nvSpPr>
          <p:spPr>
            <a:xfrm>
              <a:off x="1416218" y="2095023"/>
              <a:ext cx="6663577" cy="290595"/>
            </a:xfrm>
            <a:custGeom>
              <a:avLst/>
              <a:pathLst>
                <a:path w="6663577" h="290595">
                  <a:moveTo>
                    <a:pt x="0" y="290595"/>
                  </a:moveTo>
                  <a:lnTo>
                    <a:pt x="266543" y="245888"/>
                  </a:lnTo>
                  <a:lnTo>
                    <a:pt x="533086" y="223535"/>
                  </a:lnTo>
                  <a:lnTo>
                    <a:pt x="799629" y="201181"/>
                  </a:lnTo>
                  <a:lnTo>
                    <a:pt x="1066172" y="178828"/>
                  </a:lnTo>
                  <a:lnTo>
                    <a:pt x="1332715" y="134121"/>
                  </a:lnTo>
                  <a:lnTo>
                    <a:pt x="1599258" y="111767"/>
                  </a:lnTo>
                  <a:lnTo>
                    <a:pt x="1865801" y="67060"/>
                  </a:lnTo>
                  <a:lnTo>
                    <a:pt x="2132344" y="44707"/>
                  </a:lnTo>
                  <a:lnTo>
                    <a:pt x="2398888" y="44707"/>
                  </a:lnTo>
                  <a:lnTo>
                    <a:pt x="2665431" y="44707"/>
                  </a:lnTo>
                  <a:lnTo>
                    <a:pt x="2931974" y="67060"/>
                  </a:lnTo>
                  <a:lnTo>
                    <a:pt x="3198517" y="178828"/>
                  </a:lnTo>
                  <a:lnTo>
                    <a:pt x="3465060" y="178828"/>
                  </a:lnTo>
                  <a:lnTo>
                    <a:pt x="3731603" y="134121"/>
                  </a:lnTo>
                  <a:lnTo>
                    <a:pt x="3998146" y="156474"/>
                  </a:lnTo>
                  <a:lnTo>
                    <a:pt x="4264689" y="134121"/>
                  </a:lnTo>
                  <a:lnTo>
                    <a:pt x="4531233" y="67060"/>
                  </a:lnTo>
                  <a:lnTo>
                    <a:pt x="4797776" y="0"/>
                  </a:lnTo>
                  <a:lnTo>
                    <a:pt x="5064319" y="22353"/>
                  </a:lnTo>
                  <a:lnTo>
                    <a:pt x="5330862" y="89414"/>
                  </a:lnTo>
                  <a:lnTo>
                    <a:pt x="5597405" y="89414"/>
                  </a:lnTo>
                  <a:lnTo>
                    <a:pt x="5863948" y="89414"/>
                  </a:lnTo>
                  <a:lnTo>
                    <a:pt x="6130491" y="89414"/>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90" name="tx90"/>
            <p:cNvSpPr/>
            <p:nvPr/>
          </p:nvSpPr>
          <p:spPr>
            <a:xfrm>
              <a:off x="1324790" y="2831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12.3</a:t>
              </a:r>
            </a:p>
          </p:txBody>
        </p:sp>
        <p:sp>
          <p:nvSpPr>
            <p:cNvPr id="91" name="tx91"/>
            <p:cNvSpPr/>
            <p:nvPr/>
          </p:nvSpPr>
          <p:spPr>
            <a:xfrm>
              <a:off x="2657505" y="29913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2" name="tx92"/>
            <p:cNvSpPr/>
            <p:nvPr/>
          </p:nvSpPr>
          <p:spPr>
            <a:xfrm>
              <a:off x="3990221" y="3058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10.2</a:t>
              </a:r>
            </a:p>
          </p:txBody>
        </p:sp>
        <p:sp>
          <p:nvSpPr>
            <p:cNvPr id="93" name="tx93"/>
            <p:cNvSpPr/>
            <p:nvPr/>
          </p:nvSpPr>
          <p:spPr>
            <a:xfrm>
              <a:off x="5349062" y="3211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4" name="tx94"/>
            <p:cNvSpPr/>
            <p:nvPr/>
          </p:nvSpPr>
          <p:spPr>
            <a:xfrm>
              <a:off x="6415235" y="33801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6681778" y="3442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6.7</a:t>
              </a:r>
            </a:p>
          </p:txBody>
        </p:sp>
        <p:sp>
          <p:nvSpPr>
            <p:cNvPr id="96" name="tx96"/>
            <p:cNvSpPr/>
            <p:nvPr/>
          </p:nvSpPr>
          <p:spPr>
            <a:xfrm>
              <a:off x="6948321" y="34716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7" name="tx97"/>
            <p:cNvSpPr/>
            <p:nvPr/>
          </p:nvSpPr>
          <p:spPr>
            <a:xfrm>
              <a:off x="7214864" y="3473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8" name="tx98"/>
            <p:cNvSpPr/>
            <p:nvPr/>
          </p:nvSpPr>
          <p:spPr>
            <a:xfrm>
              <a:off x="7481407" y="3477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99" name="tx99"/>
            <p:cNvSpPr/>
            <p:nvPr/>
          </p:nvSpPr>
          <p:spPr>
            <a:xfrm>
              <a:off x="7747950" y="3479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a:t>
              </a:r>
            </a:p>
          </p:txBody>
        </p:sp>
        <p:sp>
          <p:nvSpPr>
            <p:cNvPr id="100" name="tx100"/>
            <p:cNvSpPr/>
            <p:nvPr/>
          </p:nvSpPr>
          <p:spPr>
            <a:xfrm>
              <a:off x="8014493" y="34847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a:t>
              </a:r>
            </a:p>
          </p:txBody>
        </p:sp>
        <p:sp>
          <p:nvSpPr>
            <p:cNvPr id="101" name="pl101"/>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1324790" y="3696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3" name="tx113"/>
            <p:cNvSpPr/>
            <p:nvPr/>
          </p:nvSpPr>
          <p:spPr>
            <a:xfrm>
              <a:off x="1350915" y="30269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2657505" y="3723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15" name="tx115"/>
            <p:cNvSpPr/>
            <p:nvPr/>
          </p:nvSpPr>
          <p:spPr>
            <a:xfrm>
              <a:off x="2695375" y="31347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4016347" y="3733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7" name="tx117"/>
            <p:cNvSpPr/>
            <p:nvPr/>
          </p:nvSpPr>
          <p:spPr>
            <a:xfrm>
              <a:off x="4028090" y="31777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5349062" y="38307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9" name="tx119"/>
            <p:cNvSpPr/>
            <p:nvPr/>
          </p:nvSpPr>
          <p:spPr>
            <a:xfrm>
              <a:off x="5360806" y="335096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415235" y="38863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1" name="tx121"/>
            <p:cNvSpPr/>
            <p:nvPr/>
          </p:nvSpPr>
          <p:spPr>
            <a:xfrm>
              <a:off x="6426979" y="3490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681778" y="39265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3" name="tx123"/>
            <p:cNvSpPr/>
            <p:nvPr/>
          </p:nvSpPr>
          <p:spPr>
            <a:xfrm>
              <a:off x="6693522" y="35628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8321" y="39402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5" name="tx125"/>
            <p:cNvSpPr/>
            <p:nvPr/>
          </p:nvSpPr>
          <p:spPr>
            <a:xfrm>
              <a:off x="6960065" y="35911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214864" y="39412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7" name="tx127"/>
            <p:cNvSpPr/>
            <p:nvPr/>
          </p:nvSpPr>
          <p:spPr>
            <a:xfrm>
              <a:off x="7226608" y="3593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481407" y="39423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29" name="tx129"/>
            <p:cNvSpPr/>
            <p:nvPr/>
          </p:nvSpPr>
          <p:spPr>
            <a:xfrm>
              <a:off x="7493151" y="35955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787127" y="3944015"/>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1" name="tx131"/>
            <p:cNvSpPr/>
            <p:nvPr/>
          </p:nvSpPr>
          <p:spPr>
            <a:xfrm>
              <a:off x="7759694" y="3598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053670" y="394619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33" name="tx133"/>
            <p:cNvSpPr/>
            <p:nvPr/>
          </p:nvSpPr>
          <p:spPr>
            <a:xfrm>
              <a:off x="8026237" y="36031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4" name="tx134"/>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10775" y="37130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733081" y="31666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33081" y="26220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733081" y="2077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239094" y="3068909"/>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156" name="tx156"/>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pl157"/>
            <p:cNvSpPr/>
            <p:nvPr/>
          </p:nvSpPr>
          <p:spPr>
            <a:xfrm>
              <a:off x="291984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tx158"/>
            <p:cNvSpPr/>
            <p:nvPr/>
          </p:nvSpPr>
          <p:spPr>
            <a:xfrm>
              <a:off x="3186946" y="5228064"/>
              <a:ext cx="10249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dobertura</a:t>
              </a:r>
            </a:p>
          </p:txBody>
        </p:sp>
        <p:sp>
          <p:nvSpPr>
            <p:cNvPr id="159" name="rc159"/>
            <p:cNvSpPr/>
            <p:nvPr/>
          </p:nvSpPr>
          <p:spPr>
            <a:xfrm>
              <a:off x="4499269" y="5180747"/>
              <a:ext cx="201456" cy="201456"/>
            </a:xfrm>
            <a:prstGeom prst="rect">
              <a:avLst/>
            </a:prstGeom>
            <a:solidFill>
              <a:srgbClr val="E2231A">
                <a:alpha val="100000"/>
              </a:srgbClr>
            </a:solidFill>
          </p:spPr>
          <p:txBody>
            <a:bodyPr/>
            <a:lstStyle/>
            <a:p/>
          </p:txBody>
        </p:sp>
        <p:sp>
          <p:nvSpPr>
            <p:cNvPr id="160" name="rc160"/>
            <p:cNvSpPr/>
            <p:nvPr/>
          </p:nvSpPr>
          <p:spPr>
            <a:xfrm>
              <a:off x="5735530" y="5180747"/>
              <a:ext cx="201456" cy="201456"/>
            </a:xfrm>
            <a:prstGeom prst="rect">
              <a:avLst/>
            </a:prstGeom>
            <a:solidFill>
              <a:srgbClr val="80BD41">
                <a:alpha val="100000"/>
              </a:srgbClr>
            </a:solidFill>
          </p:spPr>
          <p:txBody>
            <a:bodyPr/>
            <a:lstStyle/>
            <a:p/>
          </p:txBody>
        </p:sp>
        <p:sp>
          <p:nvSpPr>
            <p:cNvPr id="161" name="tx161"/>
            <p:cNvSpPr/>
            <p:nvPr/>
          </p:nvSpPr>
          <p:spPr>
            <a:xfrm>
              <a:off x="4779314" y="5229838"/>
              <a:ext cx="877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Não Vacinado</a:t>
              </a:r>
            </a:p>
          </p:txBody>
        </p:sp>
        <p:sp>
          <p:nvSpPr>
            <p:cNvPr id="162" name="tx162"/>
            <p:cNvSpPr/>
            <p:nvPr/>
          </p:nvSpPr>
          <p:spPr>
            <a:xfrm>
              <a:off x="6015575" y="5229838"/>
              <a:ext cx="58253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Vacinado</a:t>
              </a:r>
            </a:p>
          </p:txBody>
        </p:sp>
        <p:sp>
          <p:nvSpPr>
            <p:cNvPr id="163" name="tx163"/>
            <p:cNvSpPr/>
            <p:nvPr/>
          </p:nvSpPr>
          <p:spPr>
            <a:xfrm>
              <a:off x="951100" y="1402755"/>
              <a:ext cx="5758777" cy="1548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e número de crianças vacinadas e não vacinadas,</a:t>
              </a:r>
            </a:p>
          </p:txBody>
        </p:sp>
        <p:sp>
          <p:nvSpPr>
            <p:cNvPr id="164" name="tx164"/>
            <p:cNvSpPr/>
            <p:nvPr/>
          </p:nvSpPr>
          <p:spPr>
            <a:xfrm>
              <a:off x="951100" y="1592892"/>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165" name="pl165"/>
            <p:cNvSpPr/>
            <p:nvPr/>
          </p:nvSpPr>
          <p:spPr>
            <a:xfrm>
              <a:off x="22006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0093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180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268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1050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9137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224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311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439075" cy="129091"/>
            </a:xfrm>
            <a:prstGeom prst="rect">
              <a:avLst/>
            </a:prstGeom>
            <a:solidFill>
              <a:srgbClr val="80BD41">
                <a:alpha val="100000"/>
              </a:srgbClr>
            </a:solidFill>
          </p:spPr>
          <p:txBody>
            <a:bodyPr/>
            <a:lstStyle/>
            <a:p/>
          </p:txBody>
        </p:sp>
        <p:sp>
          <p:nvSpPr>
            <p:cNvPr id="178" name="rc178"/>
            <p:cNvSpPr/>
            <p:nvPr/>
          </p:nvSpPr>
          <p:spPr>
            <a:xfrm>
              <a:off x="7735349" y="5954972"/>
              <a:ext cx="126611" cy="129091"/>
            </a:xfrm>
            <a:prstGeom prst="rect">
              <a:avLst/>
            </a:prstGeom>
            <a:solidFill>
              <a:srgbClr val="E2231A">
                <a:alpha val="100000"/>
              </a:srgbClr>
            </a:solidFill>
          </p:spPr>
          <p:txBody>
            <a:bodyPr/>
            <a:lstStyle/>
            <a:p/>
          </p:txBody>
        </p:sp>
        <p:sp>
          <p:nvSpPr>
            <p:cNvPr id="179" name="rc179"/>
            <p:cNvSpPr/>
            <p:nvPr/>
          </p:nvSpPr>
          <p:spPr>
            <a:xfrm>
              <a:off x="1296273" y="5793607"/>
              <a:ext cx="5462361" cy="129091"/>
            </a:xfrm>
            <a:prstGeom prst="rect">
              <a:avLst/>
            </a:prstGeom>
            <a:solidFill>
              <a:srgbClr val="80BD41">
                <a:alpha val="100000"/>
              </a:srgbClr>
            </a:solidFill>
          </p:spPr>
          <p:txBody>
            <a:bodyPr/>
            <a:lstStyle/>
            <a:p/>
          </p:txBody>
        </p:sp>
        <p:sp>
          <p:nvSpPr>
            <p:cNvPr id="180" name="rc180"/>
            <p:cNvSpPr/>
            <p:nvPr/>
          </p:nvSpPr>
          <p:spPr>
            <a:xfrm>
              <a:off x="6758635" y="5793607"/>
              <a:ext cx="289396" cy="129091"/>
            </a:xfrm>
            <a:prstGeom prst="rect">
              <a:avLst/>
            </a:prstGeom>
            <a:solidFill>
              <a:srgbClr val="E2231A">
                <a:alpha val="100000"/>
              </a:srgbClr>
            </a:solidFill>
          </p:spPr>
          <p:txBody>
            <a:bodyPr/>
            <a:lstStyle/>
            <a:p/>
          </p:txBody>
        </p:sp>
        <p:sp>
          <p:nvSpPr>
            <p:cNvPr id="181" name="rc181"/>
            <p:cNvSpPr/>
            <p:nvPr/>
          </p:nvSpPr>
          <p:spPr>
            <a:xfrm>
              <a:off x="1296273" y="5632243"/>
              <a:ext cx="5426187" cy="129091"/>
            </a:xfrm>
            <a:prstGeom prst="rect">
              <a:avLst/>
            </a:prstGeom>
            <a:solidFill>
              <a:srgbClr val="80BD41">
                <a:alpha val="100000"/>
              </a:srgbClr>
            </a:solidFill>
          </p:spPr>
          <p:txBody>
            <a:bodyPr/>
            <a:lstStyle/>
            <a:p/>
          </p:txBody>
        </p:sp>
        <p:sp>
          <p:nvSpPr>
            <p:cNvPr id="182" name="rc182"/>
            <p:cNvSpPr/>
            <p:nvPr/>
          </p:nvSpPr>
          <p:spPr>
            <a:xfrm>
              <a:off x="6722461" y="5632243"/>
              <a:ext cx="289396" cy="129091"/>
            </a:xfrm>
            <a:prstGeom prst="rect">
              <a:avLst/>
            </a:prstGeom>
            <a:solidFill>
              <a:srgbClr val="E2231A">
                <a:alpha val="100000"/>
              </a:srgbClr>
            </a:solidFill>
          </p:spPr>
          <p:txBody>
            <a:bodyPr/>
            <a:lstStyle/>
            <a:p/>
          </p:txBody>
        </p:sp>
        <p:sp>
          <p:nvSpPr>
            <p:cNvPr id="183" name="tx183"/>
            <p:cNvSpPr/>
            <p:nvPr/>
          </p:nvSpPr>
          <p:spPr>
            <a:xfrm>
              <a:off x="8119368"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725524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a:t>
              </a:r>
            </a:p>
          </p:txBody>
        </p:sp>
        <p:sp>
          <p:nvSpPr>
            <p:cNvPr id="185" name="tx185"/>
            <p:cNvSpPr/>
            <p:nvPr/>
          </p:nvSpPr>
          <p:spPr>
            <a:xfrm>
              <a:off x="7207769"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86" name="tx186"/>
            <p:cNvSpPr/>
            <p:nvPr/>
          </p:nvSpPr>
          <p:spPr>
            <a:xfrm>
              <a:off x="4440462"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7" name="tx187"/>
            <p:cNvSpPr/>
            <p:nvPr/>
          </p:nvSpPr>
          <p:spPr>
            <a:xfrm>
              <a:off x="773685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997309" y="58177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89" name="tx189"/>
            <p:cNvSpPr/>
            <p:nvPr/>
          </p:nvSpPr>
          <p:spPr>
            <a:xfrm>
              <a:off x="6841535"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979222" y="56563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91" name="tx191"/>
            <p:cNvSpPr/>
            <p:nvPr/>
          </p:nvSpPr>
          <p:spPr>
            <a:xfrm>
              <a:off x="680536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3066155"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7" name="tx197"/>
            <p:cNvSpPr/>
            <p:nvPr/>
          </p:nvSpPr>
          <p:spPr>
            <a:xfrm>
              <a:off x="4874884"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8" name="tx198"/>
            <p:cNvSpPr/>
            <p:nvPr/>
          </p:nvSpPr>
          <p:spPr>
            <a:xfrm>
              <a:off x="668361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8492342"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200" name="tx200"/>
            <p:cNvSpPr/>
            <p:nvPr/>
          </p:nvSpPr>
          <p:spPr>
            <a:xfrm>
              <a:off x="4060967" y="6312056"/>
              <a:ext cx="13740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crianças  (milhares)</a:t>
              </a:r>
            </a:p>
          </p:txBody>
        </p:sp>
        <p:sp>
          <p:nvSpPr>
            <p:cNvPr id="201" name="tx201"/>
            <p:cNvSpPr/>
            <p:nvPr/>
          </p:nvSpPr>
          <p:spPr>
            <a:xfrm>
              <a:off x="4600353" y="65188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 cobertura da MCV1 em 2025 (95 %) foi inferior à de 2019 (98 %).
O número de crianças vacinadas com a MCV1 diminuiu 16% em comparação com 2019.
O número de bebés sobreviventes diminuiu aproximadamente 13% em comparação com 2019.
Em 2025, foram vacinadas menos crianças do que em 2019.
Em 2025, havia menos bebés sobreviventes (população-alvo) do que em 2019.
Para que a cobertura vacinal aumente, o número de crianças vacinadas tem de aumentar ou diminuir a um ritmo mais lento do que a diminuição da população-alvo de bebés sobreviventes.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 cobertura vacinal aumente, o número de crianças vacinadas tem de aumentar ou diminuir a um ritmo mais lento do que a diminuição da população-alvo de bebés sobreviventes.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Imunização infantil:
Gráficos adicionais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400" i="0" b="1" u="none">
                <a:solidFill>
                  <a:srgbClr val="FFFFFF">
                    <a:alpha val="100000"/>
                  </a:srgbClr>
                </a:solidFill>
                <a:latin typeface="Aptos (Body)"/>
                <a:cs typeface="Aptos (Body)"/>
                <a:ea typeface="Aptos (Body)"/>
                <a:sym typeface="Aptos (Body)"/>
              </a:rPr>
              <a:t>Estimativas da OMS/UNICEF sobre a cobertura nacional de imunização (WUENIC), revisão de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Todos os anos, a OMS e a UNICEF analisam conjuntamente as informações enviadas pelos Estados-Membros sobre a cobertura nacional de imunização, incluindo a cobertura administrativa e oficial anual, relatórios finais de inquéritos e dados da literatura publicada e cinzenta. Os dados são triangulados, tendo em conta potenciais enviesamentos e opiniões de especialistas locais, para diferenciar entre dados empíricos que refletem com precisão a realidade e dados potencialmente enganosos, a fim de avaliar os níveis de cobertura mais prováveis para cada país.
A OMS e a UNICEF produzem estimativas específicas para cada país, analisando os dados de cada país de forma independente, sem recorrer a dados de outros países quando faltam dados. As estimativas não são ajustes ad hoc aos números reportados e podem basear-se numa única fonte empírica, normalmente a cobertura reportada a nível nacional. Quando não existem dados para um país, vacina ou ano específicos, os dados anteriores e posteriores são interpolados. Se as fontes estiverem em conflito ou variarem muito, a estimativa mais plausível é selecionada após considerar potenciais enviesamentos.
Este conjunto de slides apresenta as estimativas mais recentes da WUENIC (publicadas em 15 de julho de 2026), utilizando as Perspectivas da População Mundial da UNPD (WPP 2024) para médias ponderadas pela população e para obter números absolutos de crianças vacinadas e não vacinadas/sem doses.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27101" cap="flat">
              <a:solidFill>
                <a:srgbClr val="0058AB">
                  <a:alpha val="80000"/>
                </a:srgbClr>
              </a:solidFill>
              <a:prstDash val="solid"/>
              <a:round/>
            </a:ln>
          </p:spPr>
          <p:txBody>
            <a:bodyPr/>
            <a:lstStyle/>
            <a:p/>
          </p:txBody>
        </p:sp>
        <p:sp>
          <p:nvSpPr>
            <p:cNvPr id="21" name="pl21"/>
            <p:cNvSpPr/>
            <p:nvPr/>
          </p:nvSpPr>
          <p:spPr>
            <a:xfrm>
              <a:off x="943464" y="3855694"/>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2464503"/>
              <a:ext cx="3520101" cy="1652039"/>
            </a:xfrm>
            <a:custGeom>
              <a:avLst/>
              <a:pathLst>
                <a:path w="3520101" h="1652039">
                  <a:moveTo>
                    <a:pt x="0" y="86949"/>
                  </a:moveTo>
                  <a:lnTo>
                    <a:pt x="140804" y="0"/>
                  </a:lnTo>
                  <a:lnTo>
                    <a:pt x="281608" y="260848"/>
                  </a:lnTo>
                  <a:lnTo>
                    <a:pt x="422412" y="521696"/>
                  </a:lnTo>
                  <a:lnTo>
                    <a:pt x="563216" y="782545"/>
                  </a:lnTo>
                  <a:lnTo>
                    <a:pt x="704020" y="1130342"/>
                  </a:lnTo>
                  <a:lnTo>
                    <a:pt x="844824" y="1217292"/>
                  </a:lnTo>
                  <a:lnTo>
                    <a:pt x="985628" y="1304241"/>
                  </a:lnTo>
                  <a:lnTo>
                    <a:pt x="1126432" y="1391191"/>
                  </a:lnTo>
                  <a:lnTo>
                    <a:pt x="1267236" y="1478140"/>
                  </a:lnTo>
                  <a:lnTo>
                    <a:pt x="1408040" y="1652039"/>
                  </a:lnTo>
                  <a:lnTo>
                    <a:pt x="1548844" y="1478140"/>
                  </a:lnTo>
                  <a:lnTo>
                    <a:pt x="1689648" y="1478140"/>
                  </a:lnTo>
                  <a:lnTo>
                    <a:pt x="1830452" y="1565090"/>
                  </a:lnTo>
                  <a:lnTo>
                    <a:pt x="1971256" y="1565090"/>
                  </a:lnTo>
                  <a:lnTo>
                    <a:pt x="2112061" y="1391191"/>
                  </a:lnTo>
                  <a:lnTo>
                    <a:pt x="2252865" y="1478140"/>
                  </a:lnTo>
                  <a:lnTo>
                    <a:pt x="2393669" y="1478140"/>
                  </a:lnTo>
                  <a:lnTo>
                    <a:pt x="2534473" y="1565090"/>
                  </a:lnTo>
                  <a:lnTo>
                    <a:pt x="2675277" y="1652039"/>
                  </a:lnTo>
                  <a:lnTo>
                    <a:pt x="2816081" y="1478140"/>
                  </a:lnTo>
                  <a:lnTo>
                    <a:pt x="2956885" y="1391191"/>
                  </a:lnTo>
                  <a:lnTo>
                    <a:pt x="3097689" y="1391191"/>
                  </a:lnTo>
                  <a:lnTo>
                    <a:pt x="3238493" y="1391191"/>
                  </a:lnTo>
                  <a:lnTo>
                    <a:pt x="3379297" y="1478140"/>
                  </a:lnTo>
                  <a:lnTo>
                    <a:pt x="3520101" y="1478140"/>
                  </a:lnTo>
                </a:path>
              </a:pathLst>
            </a:custGeom>
            <a:ln w="27101" cap="flat">
              <a:solidFill>
                <a:srgbClr val="00833D">
                  <a:alpha val="80000"/>
                </a:srgbClr>
              </a:solidFill>
              <a:prstDash val="solid"/>
              <a:round/>
            </a:ln>
          </p:spPr>
          <p:txBody>
            <a:bodyPr/>
            <a:lstStyle/>
            <a:p/>
          </p:txBody>
        </p:sp>
        <p:sp>
          <p:nvSpPr>
            <p:cNvPr id="23" name="pl23"/>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43362" cap="flat">
              <a:solidFill>
                <a:srgbClr val="000000">
                  <a:alpha val="100000"/>
                </a:srgbClr>
              </a:solidFill>
              <a:prstDash val="solid"/>
              <a:round/>
            </a:ln>
          </p:spPr>
          <p:txBody>
            <a:bodyPr/>
            <a:lstStyle/>
            <a:p/>
          </p:txBody>
        </p:sp>
        <p:sp>
          <p:nvSpPr>
            <p:cNvPr id="24" name="pl24"/>
            <p:cNvSpPr/>
            <p:nvPr/>
          </p:nvSpPr>
          <p:spPr>
            <a:xfrm>
              <a:off x="943464" y="4203492"/>
              <a:ext cx="3520101" cy="782545"/>
            </a:xfrm>
            <a:custGeom>
              <a:avLst/>
              <a:pathLst>
                <a:path w="3520101" h="782545">
                  <a:moveTo>
                    <a:pt x="0" y="434747"/>
                  </a:moveTo>
                  <a:lnTo>
                    <a:pt x="140804" y="434747"/>
                  </a:lnTo>
                  <a:lnTo>
                    <a:pt x="281608" y="434747"/>
                  </a:lnTo>
                  <a:lnTo>
                    <a:pt x="422412" y="521696"/>
                  </a:lnTo>
                  <a:lnTo>
                    <a:pt x="563216" y="521696"/>
                  </a:lnTo>
                  <a:lnTo>
                    <a:pt x="704020" y="608646"/>
                  </a:lnTo>
                  <a:lnTo>
                    <a:pt x="844824" y="608646"/>
                  </a:lnTo>
                  <a:lnTo>
                    <a:pt x="985628" y="695595"/>
                  </a:lnTo>
                  <a:lnTo>
                    <a:pt x="1126432" y="782545"/>
                  </a:lnTo>
                  <a:lnTo>
                    <a:pt x="1267236" y="782545"/>
                  </a:lnTo>
                  <a:lnTo>
                    <a:pt x="1408040" y="782545"/>
                  </a:lnTo>
                  <a:lnTo>
                    <a:pt x="1548844" y="0"/>
                  </a:lnTo>
                  <a:lnTo>
                    <a:pt x="1689648" y="434747"/>
                  </a:lnTo>
                  <a:lnTo>
                    <a:pt x="1830452" y="782545"/>
                  </a:lnTo>
                  <a:lnTo>
                    <a:pt x="1971256" y="434747"/>
                  </a:lnTo>
                  <a:lnTo>
                    <a:pt x="2112061" y="434747"/>
                  </a:lnTo>
                  <a:lnTo>
                    <a:pt x="2252865" y="782545"/>
                  </a:lnTo>
                  <a:lnTo>
                    <a:pt x="2393669" y="695595"/>
                  </a:lnTo>
                  <a:lnTo>
                    <a:pt x="2534473" y="695595"/>
                  </a:lnTo>
                  <a:lnTo>
                    <a:pt x="2675277" y="782545"/>
                  </a:lnTo>
                  <a:lnTo>
                    <a:pt x="2816081" y="782545"/>
                  </a:lnTo>
                  <a:lnTo>
                    <a:pt x="2956885" y="782545"/>
                  </a:lnTo>
                  <a:lnTo>
                    <a:pt x="3097689" y="782545"/>
                  </a:lnTo>
                  <a:lnTo>
                    <a:pt x="3238493" y="782545"/>
                  </a:lnTo>
                  <a:lnTo>
                    <a:pt x="3379297" y="782545"/>
                  </a:lnTo>
                  <a:lnTo>
                    <a:pt x="3520101" y="782545"/>
                  </a:lnTo>
                </a:path>
              </a:pathLst>
            </a:custGeom>
            <a:ln w="27101" cap="flat">
              <a:solidFill>
                <a:srgbClr val="0058AB">
                  <a:alpha val="100000"/>
                </a:srgbClr>
              </a:solidFill>
              <a:prstDash val="solid"/>
              <a:round/>
            </a:ln>
          </p:spPr>
          <p:txBody>
            <a:bodyPr/>
            <a:lstStyle/>
            <a:p/>
          </p:txBody>
        </p:sp>
        <p:sp>
          <p:nvSpPr>
            <p:cNvPr id="25" name="pl25"/>
            <p:cNvSpPr/>
            <p:nvPr/>
          </p:nvSpPr>
          <p:spPr>
            <a:xfrm>
              <a:off x="76745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72518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5" name="pg35"/>
            <p:cNvSpPr/>
            <p:nvPr/>
          </p:nvSpPr>
          <p:spPr>
            <a:xfrm>
              <a:off x="1588995"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5147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293016"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560252"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6586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874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51222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903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641260"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61" name="pl61"/>
            <p:cNvSpPr/>
            <p:nvPr/>
          </p:nvSpPr>
          <p:spPr>
            <a:xfrm>
              <a:off x="14342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4342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53840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30086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701305" y="6119132"/>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66" name="tx66"/>
            <p:cNvSpPr/>
            <p:nvPr/>
          </p:nvSpPr>
          <p:spPr>
            <a:xfrm>
              <a:off x="280550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67961"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229236" y="1660113"/>
              <a:ext cx="948556"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DTP3</a:t>
              </a:r>
            </a:p>
          </p:txBody>
        </p:sp>
        <p:sp>
          <p:nvSpPr>
            <p:cNvPr id="69" name="pl69"/>
            <p:cNvSpPr/>
            <p:nvPr/>
          </p:nvSpPr>
          <p:spPr>
            <a:xfrm>
              <a:off x="5132709" y="45512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6817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123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428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860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116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247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775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27101" cap="flat">
              <a:solidFill>
                <a:srgbClr val="0058AB">
                  <a:alpha val="80000"/>
                </a:srgbClr>
              </a:solidFill>
              <a:prstDash val="solid"/>
              <a:round/>
            </a:ln>
          </p:spPr>
          <p:txBody>
            <a:bodyPr/>
            <a:lstStyle/>
            <a:p/>
          </p:txBody>
        </p:sp>
        <p:sp>
          <p:nvSpPr>
            <p:cNvPr id="85" name="pl85"/>
            <p:cNvSpPr/>
            <p:nvPr/>
          </p:nvSpPr>
          <p:spPr>
            <a:xfrm>
              <a:off x="5308715" y="3768745"/>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6" name="pl86"/>
            <p:cNvSpPr/>
            <p:nvPr/>
          </p:nvSpPr>
          <p:spPr>
            <a:xfrm>
              <a:off x="5308715" y="2638402"/>
              <a:ext cx="3520101" cy="1391191"/>
            </a:xfrm>
            <a:custGeom>
              <a:avLst/>
              <a:pathLst>
                <a:path w="3520101" h="1391191">
                  <a:moveTo>
                    <a:pt x="0" y="0"/>
                  </a:moveTo>
                  <a:lnTo>
                    <a:pt x="140804" y="173898"/>
                  </a:lnTo>
                  <a:lnTo>
                    <a:pt x="281608" y="260848"/>
                  </a:lnTo>
                  <a:lnTo>
                    <a:pt x="422412" y="608646"/>
                  </a:lnTo>
                  <a:lnTo>
                    <a:pt x="563216" y="782545"/>
                  </a:lnTo>
                  <a:lnTo>
                    <a:pt x="704020" y="1043393"/>
                  </a:lnTo>
                  <a:lnTo>
                    <a:pt x="844824" y="1130342"/>
                  </a:lnTo>
                  <a:lnTo>
                    <a:pt x="985628" y="782545"/>
                  </a:lnTo>
                  <a:lnTo>
                    <a:pt x="1126432" y="869494"/>
                  </a:lnTo>
                  <a:lnTo>
                    <a:pt x="1267236" y="1043393"/>
                  </a:lnTo>
                  <a:lnTo>
                    <a:pt x="1408040" y="1391191"/>
                  </a:lnTo>
                  <a:lnTo>
                    <a:pt x="1548844" y="1130342"/>
                  </a:lnTo>
                  <a:lnTo>
                    <a:pt x="1689648" y="1130342"/>
                  </a:lnTo>
                  <a:lnTo>
                    <a:pt x="1830452" y="1304241"/>
                  </a:lnTo>
                  <a:lnTo>
                    <a:pt x="1971256" y="1130342"/>
                  </a:lnTo>
                  <a:lnTo>
                    <a:pt x="2112061" y="956443"/>
                  </a:lnTo>
                  <a:lnTo>
                    <a:pt x="2252865" y="695595"/>
                  </a:lnTo>
                  <a:lnTo>
                    <a:pt x="2393669" y="869494"/>
                  </a:lnTo>
                  <a:lnTo>
                    <a:pt x="2534473" y="782545"/>
                  </a:lnTo>
                  <a:lnTo>
                    <a:pt x="2675277" y="782545"/>
                  </a:lnTo>
                  <a:lnTo>
                    <a:pt x="2816081" y="782545"/>
                  </a:lnTo>
                  <a:lnTo>
                    <a:pt x="2956885" y="608646"/>
                  </a:lnTo>
                  <a:lnTo>
                    <a:pt x="3097689" y="434747"/>
                  </a:lnTo>
                  <a:lnTo>
                    <a:pt x="3238493" y="434747"/>
                  </a:lnTo>
                  <a:lnTo>
                    <a:pt x="3379297" y="608646"/>
                  </a:lnTo>
                  <a:lnTo>
                    <a:pt x="3520101" y="521696"/>
                  </a:lnTo>
                </a:path>
              </a:pathLst>
            </a:custGeom>
            <a:ln w="27101" cap="flat">
              <a:solidFill>
                <a:srgbClr val="00833D">
                  <a:alpha val="80000"/>
                </a:srgbClr>
              </a:solidFill>
              <a:prstDash val="solid"/>
              <a:round/>
            </a:ln>
          </p:spPr>
          <p:txBody>
            <a:bodyPr/>
            <a:lstStyle/>
            <a:p/>
          </p:txBody>
        </p:sp>
        <p:sp>
          <p:nvSpPr>
            <p:cNvPr id="87" name="pl87"/>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43362" cap="flat">
              <a:solidFill>
                <a:srgbClr val="000000">
                  <a:alpha val="100000"/>
                </a:srgbClr>
              </a:solidFill>
              <a:prstDash val="solid"/>
              <a:round/>
            </a:ln>
          </p:spPr>
          <p:txBody>
            <a:bodyPr/>
            <a:lstStyle/>
            <a:p/>
          </p:txBody>
        </p:sp>
        <p:sp>
          <p:nvSpPr>
            <p:cNvPr id="88" name="pl88"/>
            <p:cNvSpPr/>
            <p:nvPr/>
          </p:nvSpPr>
          <p:spPr>
            <a:xfrm>
              <a:off x="5308715" y="4203492"/>
              <a:ext cx="3520101" cy="956443"/>
            </a:xfrm>
            <a:custGeom>
              <a:avLst/>
              <a:pathLst>
                <a:path w="3520101" h="956443">
                  <a:moveTo>
                    <a:pt x="0" y="0"/>
                  </a:moveTo>
                  <a:lnTo>
                    <a:pt x="140804" y="260848"/>
                  </a:lnTo>
                  <a:lnTo>
                    <a:pt x="281608" y="260848"/>
                  </a:lnTo>
                  <a:lnTo>
                    <a:pt x="422412" y="347797"/>
                  </a:lnTo>
                  <a:lnTo>
                    <a:pt x="563216" y="347797"/>
                  </a:lnTo>
                  <a:lnTo>
                    <a:pt x="704020" y="434747"/>
                  </a:lnTo>
                  <a:lnTo>
                    <a:pt x="844824" y="434747"/>
                  </a:lnTo>
                  <a:lnTo>
                    <a:pt x="985628" y="521696"/>
                  </a:lnTo>
                  <a:lnTo>
                    <a:pt x="1126432" y="608646"/>
                  </a:lnTo>
                  <a:lnTo>
                    <a:pt x="1267236" y="608646"/>
                  </a:lnTo>
                  <a:lnTo>
                    <a:pt x="1408040" y="608646"/>
                  </a:lnTo>
                  <a:lnTo>
                    <a:pt x="1548844" y="521696"/>
                  </a:lnTo>
                  <a:lnTo>
                    <a:pt x="1689648" y="173898"/>
                  </a:lnTo>
                  <a:lnTo>
                    <a:pt x="1830452" y="608646"/>
                  </a:lnTo>
                  <a:lnTo>
                    <a:pt x="1971256" y="260848"/>
                  </a:lnTo>
                  <a:lnTo>
                    <a:pt x="2112061" y="347797"/>
                  </a:lnTo>
                  <a:lnTo>
                    <a:pt x="2252865" y="521696"/>
                  </a:lnTo>
                  <a:lnTo>
                    <a:pt x="2393669" y="695595"/>
                  </a:lnTo>
                  <a:lnTo>
                    <a:pt x="2534473" y="782545"/>
                  </a:lnTo>
                  <a:lnTo>
                    <a:pt x="2675277" y="956443"/>
                  </a:lnTo>
                  <a:lnTo>
                    <a:pt x="2816081" y="956443"/>
                  </a:lnTo>
                  <a:lnTo>
                    <a:pt x="2956885" y="956443"/>
                  </a:lnTo>
                  <a:lnTo>
                    <a:pt x="3097689" y="956443"/>
                  </a:lnTo>
                  <a:lnTo>
                    <a:pt x="3238493" y="956443"/>
                  </a:lnTo>
                  <a:lnTo>
                    <a:pt x="3379297" y="956443"/>
                  </a:lnTo>
                  <a:lnTo>
                    <a:pt x="3520101" y="95644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8603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377391"/>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876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049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9" name="pg99"/>
            <p:cNvSpPr/>
            <p:nvPr/>
          </p:nvSpPr>
          <p:spPr>
            <a:xfrm>
              <a:off x="595424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34117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658267"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5147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36228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2539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5" name="pg105"/>
            <p:cNvSpPr/>
            <p:nvPr/>
          </p:nvSpPr>
          <p:spPr>
            <a:xfrm>
              <a:off x="7908657"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39010"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12677"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43031"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53481" y="483252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862579"/>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4239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1209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5006511" y="49433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07390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04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348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Taxa de abandono (%)</a:t>
              </a:r>
            </a:p>
          </p:txBody>
        </p:sp>
        <p:sp>
          <p:nvSpPr>
            <p:cNvPr id="125" name="pl125"/>
            <p:cNvSpPr/>
            <p:nvPr/>
          </p:nvSpPr>
          <p:spPr>
            <a:xfrm>
              <a:off x="579945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9945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90365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661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066556" y="6119132"/>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Cabo Verde</a:t>
              </a:r>
            </a:p>
          </p:txBody>
        </p:sp>
        <p:sp>
          <p:nvSpPr>
            <p:cNvPr id="130" name="tx130"/>
            <p:cNvSpPr/>
            <p:nvPr/>
          </p:nvSpPr>
          <p:spPr>
            <a:xfrm>
              <a:off x="71707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933212"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77558" y="1658774"/>
              <a:ext cx="98241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e MCV1</a:t>
              </a:r>
            </a:p>
          </p:txBody>
        </p:sp>
        <p:sp>
          <p:nvSpPr>
            <p:cNvPr id="133" name="tx133"/>
            <p:cNvSpPr/>
            <p:nvPr/>
          </p:nvSpPr>
          <p:spPr>
            <a:xfrm>
              <a:off x="5060261" y="63981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34" name="tx134"/>
            <p:cNvSpPr/>
            <p:nvPr/>
          </p:nvSpPr>
          <p:spPr>
            <a:xfrm>
              <a:off x="5441926" y="6518903"/>
              <a:ext cx="3562895" cy="1032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Classificação de desistência: &lt;5% = baixa, 5-10% = média, &gt;10% = alta</a:t>
              </a:r>
            </a:p>
          </p:txBody>
        </p:sp>
        <p:sp>
          <p:nvSpPr>
            <p:cNvPr id="135" name="tx135"/>
            <p:cNvSpPr/>
            <p:nvPr/>
          </p:nvSpPr>
          <p:spPr>
            <a:xfrm>
              <a:off x="1881053" y="1334230"/>
              <a:ext cx="565621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As crianças com dose zero são aquelas que não receberam a vacina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As taxas de abandono mostram a percentagem de crianças que receberam a DTP1, mas não a DTP3/MCV1. Taxas de abandono baixas indicam uma elevada retenção de crianças nos programas de imunização.
Este gráfico mostra as tendências nas taxas de abandono entre a DTP1 e a DTP3, e entre a DTP1 e a MCV1.
Em 2025, praticamente todas as crianças que receberam a DTP1 também receberam a DTP3 (à esquerda), e -2% das crianças que receberam a DTP1 não receberam a MCV1 (à direita).
A ausência de desistência da DTP indica uma capacidade muito boa de administrar uma série completa de vacinas nas primeiras fases da vida. A baixa taxa de desistência da DTP-MCV indica uma boa retenção nos programas de imunização e a capacidade de administrar um ciclo completo de vacinas na infância (até um ano).
Em 2025, a desistência da vacina DTP em Cabo Verde foi inferior à taxa global, enquanto a desistência da combinação DTP-MCV foi inferior à taxa global.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Em 2025, a taxa de abandono da série DTP1-DTP3 foi nula (0 %) e a da série DTP1-MCV1 foi baixa (-2 %) em Cabo Verde, o que indica uma capacidade muito boa de administrar a série primária numa fase precoce, mas uma boa capacidade de garantir a administração do ciclo completo de vacinas na infância.</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69513"/>
            </a:xfrm>
            <a:custGeom>
              <a:avLst/>
              <a:pathLst>
                <a:path w="2135265" h="69513">
                  <a:moveTo>
                    <a:pt x="0" y="41708"/>
                  </a:moveTo>
                  <a:lnTo>
                    <a:pt x="85410" y="41708"/>
                  </a:lnTo>
                  <a:lnTo>
                    <a:pt x="170821" y="27805"/>
                  </a:lnTo>
                  <a:lnTo>
                    <a:pt x="256231" y="13902"/>
                  </a:lnTo>
                  <a:lnTo>
                    <a:pt x="341642" y="0"/>
                  </a:lnTo>
                  <a:lnTo>
                    <a:pt x="427053" y="0"/>
                  </a:lnTo>
                  <a:lnTo>
                    <a:pt x="512463" y="0"/>
                  </a:lnTo>
                  <a:lnTo>
                    <a:pt x="597874" y="0"/>
                  </a:lnTo>
                  <a:lnTo>
                    <a:pt x="683284" y="0"/>
                  </a:lnTo>
                  <a:lnTo>
                    <a:pt x="768695" y="0"/>
                  </a:lnTo>
                  <a:lnTo>
                    <a:pt x="854106" y="0"/>
                  </a:lnTo>
                  <a:lnTo>
                    <a:pt x="939516" y="0"/>
                  </a:lnTo>
                  <a:lnTo>
                    <a:pt x="1024927" y="0"/>
                  </a:lnTo>
                  <a:lnTo>
                    <a:pt x="1110337" y="69513"/>
                  </a:lnTo>
                  <a:lnTo>
                    <a:pt x="1195748" y="0"/>
                  </a:lnTo>
                  <a:lnTo>
                    <a:pt x="1281159" y="69513"/>
                  </a:lnTo>
                  <a:lnTo>
                    <a:pt x="1366569" y="41708"/>
                  </a:lnTo>
                  <a:lnTo>
                    <a:pt x="1451980" y="13902"/>
                  </a:lnTo>
                  <a:lnTo>
                    <a:pt x="1537390" y="41708"/>
                  </a:lnTo>
                  <a:lnTo>
                    <a:pt x="1622801" y="27805"/>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4045544"/>
              <a:ext cx="683284" cy="500496"/>
            </a:xfrm>
            <a:custGeom>
              <a:avLst/>
              <a:pathLst>
                <a:path w="683284" h="500496">
                  <a:moveTo>
                    <a:pt x="0" y="500496"/>
                  </a:moveTo>
                  <a:lnTo>
                    <a:pt x="85410" y="0"/>
                  </a:lnTo>
                  <a:lnTo>
                    <a:pt x="170821" y="0"/>
                  </a:lnTo>
                  <a:lnTo>
                    <a:pt x="256231" y="27805"/>
                  </a:lnTo>
                  <a:lnTo>
                    <a:pt x="341642" y="27805"/>
                  </a:lnTo>
                  <a:lnTo>
                    <a:pt x="427053" y="27805"/>
                  </a:lnTo>
                  <a:lnTo>
                    <a:pt x="512463" y="27805"/>
                  </a:lnTo>
                  <a:lnTo>
                    <a:pt x="597874" y="27805"/>
                  </a:lnTo>
                  <a:lnTo>
                    <a:pt x="683284" y="27805"/>
                  </a:lnTo>
                </a:path>
              </a:pathLst>
            </a:custGeom>
            <a:ln w="27101" cap="flat">
              <a:solidFill>
                <a:srgbClr val="1CABE2">
                  <a:alpha val="100000"/>
                </a:srgbClr>
              </a:solidFill>
              <a:prstDash val="solid"/>
              <a:round/>
            </a:ln>
          </p:spPr>
          <p:txBody>
            <a:bodyPr/>
            <a:lstStyle/>
            <a:p/>
          </p:txBody>
        </p:sp>
        <p:sp>
          <p:nvSpPr>
            <p:cNvPr id="74" name="pt74"/>
            <p:cNvSpPr/>
            <p:nvPr/>
          </p:nvSpPr>
          <p:spPr>
            <a:xfrm>
              <a:off x="2490034"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356154" y="4453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84" name="tx84"/>
            <p:cNvSpPr/>
            <p:nvPr/>
          </p:nvSpPr>
          <p:spPr>
            <a:xfrm>
              <a:off x="3223926"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5" name="tx85"/>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6" name="tx86"/>
            <p:cNvSpPr/>
            <p:nvPr/>
          </p:nvSpPr>
          <p:spPr>
            <a:xfrm>
              <a:off x="3051698"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pl87"/>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850292" y="2037162"/>
              <a:ext cx="2135265" cy="83416"/>
            </a:xfrm>
            <a:custGeom>
              <a:avLst/>
              <a:pathLst>
                <a:path w="2135265" h="83416">
                  <a:moveTo>
                    <a:pt x="0" y="69513"/>
                  </a:moveTo>
                  <a:lnTo>
                    <a:pt x="85410" y="69513"/>
                  </a:lnTo>
                  <a:lnTo>
                    <a:pt x="170821" y="55610"/>
                  </a:lnTo>
                  <a:lnTo>
                    <a:pt x="256231" y="55610"/>
                  </a:lnTo>
                  <a:lnTo>
                    <a:pt x="341642" y="41708"/>
                  </a:lnTo>
                  <a:lnTo>
                    <a:pt x="427053" y="27805"/>
                  </a:lnTo>
                  <a:lnTo>
                    <a:pt x="512463" y="13902"/>
                  </a:lnTo>
                  <a:lnTo>
                    <a:pt x="597874" y="0"/>
                  </a:lnTo>
                  <a:lnTo>
                    <a:pt x="683284" y="0"/>
                  </a:lnTo>
                  <a:lnTo>
                    <a:pt x="768695" y="0"/>
                  </a:lnTo>
                  <a:lnTo>
                    <a:pt x="854106" y="0"/>
                  </a:lnTo>
                  <a:lnTo>
                    <a:pt x="939516" y="0"/>
                  </a:lnTo>
                  <a:lnTo>
                    <a:pt x="1024927" y="13902"/>
                  </a:lnTo>
                  <a:lnTo>
                    <a:pt x="1110337" y="83416"/>
                  </a:lnTo>
                  <a:lnTo>
                    <a:pt x="1195748" y="0"/>
                  </a:lnTo>
                  <a:lnTo>
                    <a:pt x="1281159" y="27805"/>
                  </a:lnTo>
                  <a:lnTo>
                    <a:pt x="1366569" y="41708"/>
                  </a:lnTo>
                  <a:lnTo>
                    <a:pt x="1451980" y="27805"/>
                  </a:lnTo>
                  <a:lnTo>
                    <a:pt x="1537390" y="0"/>
                  </a:lnTo>
                  <a:lnTo>
                    <a:pt x="1622801" y="41708"/>
                  </a:lnTo>
                  <a:lnTo>
                    <a:pt x="1708212" y="83416"/>
                  </a:lnTo>
                  <a:lnTo>
                    <a:pt x="1793622" y="83416"/>
                  </a:lnTo>
                  <a:lnTo>
                    <a:pt x="1879033" y="83416"/>
                  </a:lnTo>
                  <a:lnTo>
                    <a:pt x="1964443" y="83416"/>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107" name="pt107"/>
            <p:cNvSpPr/>
            <p:nvPr/>
          </p:nvSpPr>
          <p:spPr>
            <a:xfrm>
              <a:off x="383224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917652"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8847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34470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942579"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113400"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519881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45504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54045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62586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71127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966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88209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tx133"/>
            <p:cNvSpPr/>
            <p:nvPr/>
          </p:nvSpPr>
          <p:spPr>
            <a:xfrm>
              <a:off x="3698362"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4" name="tx134"/>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5" name="tx135"/>
            <p:cNvSpPr/>
            <p:nvPr/>
          </p:nvSpPr>
          <p:spPr>
            <a:xfrm>
              <a:off x="5418832"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6" name="tx136"/>
            <p:cNvSpPr/>
            <p:nvPr/>
          </p:nvSpPr>
          <p:spPr>
            <a:xfrm>
              <a:off x="584588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7" name="pl137"/>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850292" y="4003836"/>
              <a:ext cx="2135265" cy="180734"/>
            </a:xfrm>
            <a:custGeom>
              <a:avLst/>
              <a:pathLst>
                <a:path w="2135265" h="180734">
                  <a:moveTo>
                    <a:pt x="0" y="180734"/>
                  </a:moveTo>
                  <a:lnTo>
                    <a:pt x="85410" y="152929"/>
                  </a:lnTo>
                  <a:lnTo>
                    <a:pt x="170821" y="139026"/>
                  </a:lnTo>
                  <a:lnTo>
                    <a:pt x="256231" y="125124"/>
                  </a:lnTo>
                  <a:lnTo>
                    <a:pt x="341642" y="111221"/>
                  </a:lnTo>
                  <a:lnTo>
                    <a:pt x="427053" y="83416"/>
                  </a:lnTo>
                  <a:lnTo>
                    <a:pt x="512463" y="69513"/>
                  </a:lnTo>
                  <a:lnTo>
                    <a:pt x="597874" y="41708"/>
                  </a:lnTo>
                  <a:lnTo>
                    <a:pt x="683284" y="27805"/>
                  </a:lnTo>
                  <a:lnTo>
                    <a:pt x="768695" y="27805"/>
                  </a:lnTo>
                  <a:lnTo>
                    <a:pt x="854106" y="27805"/>
                  </a:lnTo>
                  <a:lnTo>
                    <a:pt x="939516" y="41708"/>
                  </a:lnTo>
                  <a:lnTo>
                    <a:pt x="1024927" y="111221"/>
                  </a:lnTo>
                  <a:lnTo>
                    <a:pt x="1110337" y="111221"/>
                  </a:lnTo>
                  <a:lnTo>
                    <a:pt x="1195748" y="83416"/>
                  </a:lnTo>
                  <a:lnTo>
                    <a:pt x="1281159" y="97318"/>
                  </a:lnTo>
                  <a:lnTo>
                    <a:pt x="1366569" y="83416"/>
                  </a:lnTo>
                  <a:lnTo>
                    <a:pt x="1451980" y="41708"/>
                  </a:lnTo>
                  <a:lnTo>
                    <a:pt x="1537390" y="0"/>
                  </a:lnTo>
                  <a:lnTo>
                    <a:pt x="1622801" y="13902"/>
                  </a:lnTo>
                  <a:lnTo>
                    <a:pt x="1708212" y="55610"/>
                  </a:lnTo>
                  <a:lnTo>
                    <a:pt x="1793622" y="55610"/>
                  </a:lnTo>
                  <a:lnTo>
                    <a:pt x="1879033" y="55610"/>
                  </a:lnTo>
                  <a:lnTo>
                    <a:pt x="1964443" y="55610"/>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157" name="pt157"/>
            <p:cNvSpPr/>
            <p:nvPr/>
          </p:nvSpPr>
          <p:spPr>
            <a:xfrm>
              <a:off x="383224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391765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0306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8847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17388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43011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60093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027989"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13400" y="40831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19881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36963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tx183"/>
            <p:cNvSpPr/>
            <p:nvPr/>
          </p:nvSpPr>
          <p:spPr>
            <a:xfrm>
              <a:off x="3698362"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84" name="tx184"/>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5" name="tx185"/>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6" name="tx186"/>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pl18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6644479" y="2037162"/>
              <a:ext cx="2135265" cy="125124"/>
            </a:xfrm>
            <a:custGeom>
              <a:avLst/>
              <a:pathLst>
                <a:path w="2135265" h="125124">
                  <a:moveTo>
                    <a:pt x="0" y="125124"/>
                  </a:moveTo>
                  <a:lnTo>
                    <a:pt x="85410" y="125124"/>
                  </a:lnTo>
                  <a:lnTo>
                    <a:pt x="170821" y="111221"/>
                  </a:lnTo>
                  <a:lnTo>
                    <a:pt x="256231" y="97318"/>
                  </a:lnTo>
                  <a:lnTo>
                    <a:pt x="341642" y="83416"/>
                  </a:lnTo>
                  <a:lnTo>
                    <a:pt x="427053" y="55610"/>
                  </a:lnTo>
                  <a:lnTo>
                    <a:pt x="512463" y="41708"/>
                  </a:lnTo>
                  <a:lnTo>
                    <a:pt x="597874" y="13902"/>
                  </a:lnTo>
                  <a:lnTo>
                    <a:pt x="683284" y="0"/>
                  </a:lnTo>
                  <a:lnTo>
                    <a:pt x="768695" y="0"/>
                  </a:lnTo>
                  <a:lnTo>
                    <a:pt x="854106" y="0"/>
                  </a:lnTo>
                  <a:lnTo>
                    <a:pt x="939516" y="125124"/>
                  </a:lnTo>
                  <a:lnTo>
                    <a:pt x="1024927" y="69513"/>
                  </a:lnTo>
                  <a:lnTo>
                    <a:pt x="1110337" y="83416"/>
                  </a:lnTo>
                  <a:lnTo>
                    <a:pt x="1195748" y="55610"/>
                  </a:lnTo>
                  <a:lnTo>
                    <a:pt x="1281159" y="83416"/>
                  </a:lnTo>
                  <a:lnTo>
                    <a:pt x="1366569" y="41708"/>
                  </a:lnTo>
                  <a:lnTo>
                    <a:pt x="1451980" y="41708"/>
                  </a:lnTo>
                  <a:lnTo>
                    <a:pt x="1537390" y="13902"/>
                  </a:lnTo>
                  <a:lnTo>
                    <a:pt x="1622801" y="41708"/>
                  </a:lnTo>
                  <a:lnTo>
                    <a:pt x="1708212" y="83416"/>
                  </a:lnTo>
                  <a:lnTo>
                    <a:pt x="1793622" y="83416"/>
                  </a:lnTo>
                  <a:lnTo>
                    <a:pt x="1879033" y="83416"/>
                  </a:lnTo>
                  <a:lnTo>
                    <a:pt x="1964443" y="83416"/>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207" name="pt207"/>
            <p:cNvSpPr/>
            <p:nvPr/>
          </p:nvSpPr>
          <p:spPr>
            <a:xfrm>
              <a:off x="662642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711839"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9724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88266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96807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13889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565945"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6513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736766"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7822177"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07587" y="21025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799299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6492549"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34" name="tx234"/>
            <p:cNvSpPr/>
            <p:nvPr/>
          </p:nvSpPr>
          <p:spPr>
            <a:xfrm>
              <a:off x="8812300"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5" name="tx235"/>
            <p:cNvSpPr/>
            <p:nvPr/>
          </p:nvSpPr>
          <p:spPr>
            <a:xfrm>
              <a:off x="8213020"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36" name="tx236"/>
            <p:cNvSpPr/>
            <p:nvPr/>
          </p:nvSpPr>
          <p:spPr>
            <a:xfrm>
              <a:off x="8640073"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7" name="pl23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583995" y="4003836"/>
              <a:ext cx="1195748" cy="278053"/>
            </a:xfrm>
            <a:custGeom>
              <a:avLst/>
              <a:pathLst>
                <a:path w="1195748" h="278053">
                  <a:moveTo>
                    <a:pt x="0" y="0"/>
                  </a:moveTo>
                  <a:lnTo>
                    <a:pt x="85410" y="69513"/>
                  </a:lnTo>
                  <a:lnTo>
                    <a:pt x="170821" y="139026"/>
                  </a:lnTo>
                  <a:lnTo>
                    <a:pt x="256231" y="278053"/>
                  </a:lnTo>
                  <a:lnTo>
                    <a:pt x="341642" y="55610"/>
                  </a:lnTo>
                  <a:lnTo>
                    <a:pt x="427053" y="97318"/>
                  </a:lnTo>
                  <a:lnTo>
                    <a:pt x="512463" y="194637"/>
                  </a:lnTo>
                  <a:lnTo>
                    <a:pt x="597874" y="152929"/>
                  </a:lnTo>
                  <a:lnTo>
                    <a:pt x="683284" y="111221"/>
                  </a:lnTo>
                  <a:lnTo>
                    <a:pt x="768695" y="180734"/>
                  </a:lnTo>
                  <a:lnTo>
                    <a:pt x="854106" y="180734"/>
                  </a:lnTo>
                  <a:lnTo>
                    <a:pt x="939516" y="180734"/>
                  </a:lnTo>
                  <a:lnTo>
                    <a:pt x="1024927" y="180734"/>
                  </a:lnTo>
                  <a:lnTo>
                    <a:pt x="1110337" y="180734"/>
                  </a:lnTo>
                  <a:lnTo>
                    <a:pt x="1195748" y="180734"/>
                  </a:lnTo>
                </a:path>
              </a:pathLst>
            </a:custGeom>
            <a:ln w="27101" cap="flat">
              <a:solidFill>
                <a:srgbClr val="1CABE2">
                  <a:alpha val="100000"/>
                </a:srgbClr>
              </a:solidFill>
              <a:prstDash val="solid"/>
              <a:round/>
            </a:ln>
          </p:spPr>
          <p:txBody>
            <a:bodyPr/>
            <a:lstStyle/>
            <a:p/>
          </p:txBody>
        </p:sp>
        <p:sp>
          <p:nvSpPr>
            <p:cNvPr id="257" name="pt257"/>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6513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7367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822177"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07587"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99299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07840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16381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24923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33464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42005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0546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9087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67628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76169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tx272"/>
            <p:cNvSpPr/>
            <p:nvPr/>
          </p:nvSpPr>
          <p:spPr>
            <a:xfrm>
              <a:off x="7432065"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3" name="tx273"/>
            <p:cNvSpPr/>
            <p:nvPr/>
          </p:nvSpPr>
          <p:spPr>
            <a:xfrm>
              <a:off x="8812300"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4" name="tx274"/>
            <p:cNvSpPr/>
            <p:nvPr/>
          </p:nvSpPr>
          <p:spPr>
            <a:xfrm>
              <a:off x="8213020" y="39739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5" name="tx275"/>
            <p:cNvSpPr/>
            <p:nvPr/>
          </p:nvSpPr>
          <p:spPr>
            <a:xfrm>
              <a:off x="8640073"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6" name="tx276"/>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8" name="tx278"/>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9" name="tx2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0" name="tx2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1" name="tx2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2" name="tx2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0" name="tx2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1" name="tx2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2" name="tx2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3" name="tx2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4" name="tx2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5" name="tx2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6" name="tx296"/>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7" name="tx297"/>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8" name="tx298"/>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9" name="tx299"/>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0" name="tx300"/>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1" name="tx301"/>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2" name="tx302"/>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3" name="tx30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4" name="tx30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5" name="tx30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6" name="tx30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7" name="tx30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8" name="tx30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9" name="tx30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16" name="pt31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tx31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9" name="tx31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0" name="tx320"/>
            <p:cNvSpPr/>
            <p:nvPr/>
          </p:nvSpPr>
          <p:spPr>
            <a:xfrm>
              <a:off x="2271291" y="1342252"/>
              <a:ext cx="52932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das vacinas infantis recomendadas, Cabo Verde, 2000-2025</a:t>
              </a:r>
            </a:p>
          </p:txBody>
        </p:sp>
        <p:sp>
          <p:nvSpPr>
            <p:cNvPr id="321" name="tx321"/>
            <p:cNvSpPr/>
            <p:nvPr/>
          </p:nvSpPr>
          <p:spPr>
            <a:xfrm>
              <a:off x="5129850" y="6467736"/>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322" name="tx322"/>
            <p:cNvSpPr/>
            <p:nvPr/>
          </p:nvSpPr>
          <p:spPr>
            <a:xfrm>
              <a:off x="4110149" y="6586855"/>
              <a:ext cx="49642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As etiquetas de dados são apresentadas para 2000 (ou primeiro ano de reporte), 2019 e 2025</a:t>
              </a:r>
            </a:p>
          </p:txBody>
        </p:sp>
      </p:grpSp>
      <p:sp>
        <p:nvSpPr>
          <p:cNvPr id="3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vacinas de rotina essenciais recomendadas na infância.
Em 2025, a MCV2 registou a cobertura mais baixa (86 %), seguida da DTP1 e da DTP3 (93 %).
Em comparação com 2019, a cobertura de uma vacina aumentou (BCG) e a de cinco vacinas diminuiu (DTP1, DTP3, IPV1, MCV1 e MCV2).
Em comparação com 2024, a cobertura de seis vacinas manteve-se constante (BCG, DTP1, DTP3, IPV1, MCV1 e MCV2).</a:t>
            </a:r>
          </a:p>
        </p:txBody>
      </p:sp>
      <p:sp>
        <p:nvSpPr>
          <p:cNvPr id="3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Cabo Verde registou a sua cobertura mais baixa na MCV2 (86 %), enquanto a maioria das outras vacinas de rotina se situou entre os 93 % e os 99 %; 5 antigénios registaram uma diminuição desde 2019 e 6 antigénios mantiveram-se constantes desde 2024.</a:t>
            </a:r>
          </a:p>
        </p:txBody>
      </p:sp>
      <p:grpSp xmlns:pic="http://schemas.openxmlformats.org/drawingml/2006/picture">
        <p:nvGrpSpPr>
          <p:cNvPr id="325" name=""/>
          <p:cNvGrpSpPr/>
          <p:nvPr/>
        </p:nvGrpSpPr>
        <p:grpSpPr>
          <a:xfrm>
            <a:off x="292608" y="1097280"/>
            <a:ext cx="8595360" cy="28575"/>
            <a:chOff x="292608" y="1097280"/>
            <a:chExt cx="8595360" cy="28575"/>
          </a:xfrm>
        </p:grpSpPr>
        <p:sp>
          <p:nvSpPr>
            <p:cNvPr id="32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427046"/>
                  </a:moveTo>
                  <a:lnTo>
                    <a:pt x="260727" y="427046"/>
                  </a:lnTo>
                  <a:lnTo>
                    <a:pt x="521455" y="379596"/>
                  </a:lnTo>
                  <a:lnTo>
                    <a:pt x="782182" y="332147"/>
                  </a:lnTo>
                  <a:lnTo>
                    <a:pt x="1042910" y="284697"/>
                  </a:lnTo>
                  <a:lnTo>
                    <a:pt x="1303638" y="189798"/>
                  </a:lnTo>
                  <a:lnTo>
                    <a:pt x="1564365" y="142348"/>
                  </a:lnTo>
                  <a:lnTo>
                    <a:pt x="1825093" y="47449"/>
                  </a:lnTo>
                  <a:lnTo>
                    <a:pt x="2085820" y="0"/>
                  </a:lnTo>
                  <a:lnTo>
                    <a:pt x="2346548" y="0"/>
                  </a:lnTo>
                  <a:lnTo>
                    <a:pt x="2607276" y="0"/>
                  </a:lnTo>
                  <a:lnTo>
                    <a:pt x="2868003" y="427046"/>
                  </a:lnTo>
                  <a:lnTo>
                    <a:pt x="3128731" y="237248"/>
                  </a:lnTo>
                  <a:lnTo>
                    <a:pt x="3389458" y="284697"/>
                  </a:lnTo>
                  <a:lnTo>
                    <a:pt x="3650186" y="189798"/>
                  </a:lnTo>
                  <a:lnTo>
                    <a:pt x="3910914" y="284697"/>
                  </a:lnTo>
                  <a:lnTo>
                    <a:pt x="4171641" y="142348"/>
                  </a:lnTo>
                  <a:lnTo>
                    <a:pt x="4432369" y="142348"/>
                  </a:lnTo>
                  <a:lnTo>
                    <a:pt x="4693096" y="47449"/>
                  </a:lnTo>
                  <a:lnTo>
                    <a:pt x="4953824" y="142348"/>
                  </a:lnTo>
                  <a:lnTo>
                    <a:pt x="5214552" y="284697"/>
                  </a:lnTo>
                  <a:lnTo>
                    <a:pt x="5475279" y="284697"/>
                  </a:lnTo>
                  <a:lnTo>
                    <a:pt x="5736007" y="284697"/>
                  </a:lnTo>
                  <a:lnTo>
                    <a:pt x="5996734" y="284697"/>
                  </a:lnTo>
                  <a:lnTo>
                    <a:pt x="6257462" y="284697"/>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1656710" y="978248"/>
              <a:ext cx="5996734" cy="2752077"/>
            </a:xfrm>
            <a:custGeom>
              <a:avLst/>
              <a:pathLst>
                <a:path w="5996734" h="2752077">
                  <a:moveTo>
                    <a:pt x="0" y="2752077"/>
                  </a:moveTo>
                  <a:lnTo>
                    <a:pt x="260727" y="1518387"/>
                  </a:lnTo>
                  <a:lnTo>
                    <a:pt x="521455" y="332147"/>
                  </a:lnTo>
                  <a:lnTo>
                    <a:pt x="782182" y="237248"/>
                  </a:lnTo>
                  <a:lnTo>
                    <a:pt x="1042910" y="142348"/>
                  </a:lnTo>
                  <a:lnTo>
                    <a:pt x="1303638" y="94899"/>
                  </a:lnTo>
                  <a:lnTo>
                    <a:pt x="1564365" y="0"/>
                  </a:lnTo>
                  <a:lnTo>
                    <a:pt x="1825093" y="0"/>
                  </a:lnTo>
                  <a:lnTo>
                    <a:pt x="2085820" y="0"/>
                  </a:lnTo>
                  <a:lnTo>
                    <a:pt x="2346548" y="379596"/>
                  </a:lnTo>
                  <a:lnTo>
                    <a:pt x="2607276" y="189798"/>
                  </a:lnTo>
                  <a:lnTo>
                    <a:pt x="2868003" y="237248"/>
                  </a:lnTo>
                  <a:lnTo>
                    <a:pt x="3128731" y="142348"/>
                  </a:lnTo>
                  <a:lnTo>
                    <a:pt x="3389458" y="237248"/>
                  </a:lnTo>
                  <a:lnTo>
                    <a:pt x="3650186" y="94899"/>
                  </a:lnTo>
                  <a:lnTo>
                    <a:pt x="3910914" y="94899"/>
                  </a:lnTo>
                  <a:lnTo>
                    <a:pt x="4171641" y="0"/>
                  </a:lnTo>
                  <a:lnTo>
                    <a:pt x="4432369" y="94899"/>
                  </a:lnTo>
                  <a:lnTo>
                    <a:pt x="4693096" y="237248"/>
                  </a:lnTo>
                  <a:lnTo>
                    <a:pt x="4953824" y="237248"/>
                  </a:lnTo>
                  <a:lnTo>
                    <a:pt x="5214552" y="237248"/>
                  </a:lnTo>
                  <a:lnTo>
                    <a:pt x="5475279" y="237248"/>
                  </a:lnTo>
                  <a:lnTo>
                    <a:pt x="5736007" y="237248"/>
                  </a:lnTo>
                  <a:lnTo>
                    <a:pt x="5996734" y="237248"/>
                  </a:lnTo>
                </a:path>
              </a:pathLst>
            </a:custGeom>
            <a:ln w="27101" cap="flat">
              <a:solidFill>
                <a:srgbClr val="80BD41">
                  <a:alpha val="100000"/>
                </a:srgbClr>
              </a:solidFill>
              <a:prstDash val="solid"/>
              <a:round/>
            </a:ln>
          </p:spPr>
          <p:txBody>
            <a:bodyPr/>
            <a:lstStyle/>
            <a:p/>
          </p:txBody>
        </p:sp>
        <p:sp>
          <p:nvSpPr>
            <p:cNvPr id="40" name="pl40"/>
            <p:cNvSpPr/>
            <p:nvPr/>
          </p:nvSpPr>
          <p:spPr>
            <a:xfrm>
              <a:off x="4003259" y="978248"/>
              <a:ext cx="3650186" cy="379596"/>
            </a:xfrm>
            <a:custGeom>
              <a:avLst/>
              <a:pathLst>
                <a:path w="3650186" h="379596">
                  <a:moveTo>
                    <a:pt x="0" y="379596"/>
                  </a:moveTo>
                  <a:lnTo>
                    <a:pt x="260727" y="189798"/>
                  </a:lnTo>
                  <a:lnTo>
                    <a:pt x="521455" y="237248"/>
                  </a:lnTo>
                  <a:lnTo>
                    <a:pt x="782182" y="142348"/>
                  </a:lnTo>
                  <a:lnTo>
                    <a:pt x="1042910" y="237248"/>
                  </a:lnTo>
                  <a:lnTo>
                    <a:pt x="1303638" y="94899"/>
                  </a:lnTo>
                  <a:lnTo>
                    <a:pt x="1564365" y="94899"/>
                  </a:lnTo>
                  <a:lnTo>
                    <a:pt x="1825093" y="0"/>
                  </a:lnTo>
                  <a:lnTo>
                    <a:pt x="2085820" y="94899"/>
                  </a:lnTo>
                  <a:lnTo>
                    <a:pt x="2346548" y="237248"/>
                  </a:lnTo>
                  <a:lnTo>
                    <a:pt x="2607276" y="237248"/>
                  </a:lnTo>
                  <a:lnTo>
                    <a:pt x="2868003" y="237248"/>
                  </a:lnTo>
                  <a:lnTo>
                    <a:pt x="3128731" y="237248"/>
                  </a:lnTo>
                  <a:lnTo>
                    <a:pt x="3389458" y="237248"/>
                  </a:lnTo>
                  <a:lnTo>
                    <a:pt x="3650186" y="2372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930799"/>
              <a:ext cx="782182" cy="0"/>
            </a:xfrm>
            <a:custGeom>
              <a:avLst/>
              <a:pathLst>
                <a:path w="782182" h="0">
                  <a:moveTo>
                    <a:pt x="0" y="0"/>
                  </a:moveTo>
                  <a:lnTo>
                    <a:pt x="260727" y="0"/>
                  </a:lnTo>
                  <a:lnTo>
                    <a:pt x="521455" y="0"/>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567624" y="1073148"/>
              <a:ext cx="2085820" cy="1708186"/>
            </a:xfrm>
            <a:custGeom>
              <a:avLst/>
              <a:pathLst>
                <a:path w="2085820" h="1708186">
                  <a:moveTo>
                    <a:pt x="0" y="1708186"/>
                  </a:moveTo>
                  <a:lnTo>
                    <a:pt x="260727" y="0"/>
                  </a:lnTo>
                  <a:lnTo>
                    <a:pt x="521455" y="0"/>
                  </a:lnTo>
                  <a:lnTo>
                    <a:pt x="782182" y="94899"/>
                  </a:lnTo>
                  <a:lnTo>
                    <a:pt x="1042910" y="94899"/>
                  </a:lnTo>
                  <a:lnTo>
                    <a:pt x="1303638" y="94899"/>
                  </a:lnTo>
                  <a:lnTo>
                    <a:pt x="1564365" y="94899"/>
                  </a:lnTo>
                  <a:lnTo>
                    <a:pt x="1825093" y="94899"/>
                  </a:lnTo>
                  <a:lnTo>
                    <a:pt x="2085820" y="94899"/>
                  </a:lnTo>
                </a:path>
              </a:pathLst>
            </a:custGeom>
            <a:ln w="27101" cap="flat">
              <a:solidFill>
                <a:srgbClr val="E31A1C">
                  <a:alpha val="100000"/>
                </a:srgbClr>
              </a:solidFill>
              <a:prstDash val="solid"/>
              <a:round/>
            </a:ln>
          </p:spPr>
          <p:txBody>
            <a:bodyPr/>
            <a:lstStyle/>
            <a:p/>
          </p:txBody>
        </p:sp>
        <p:sp>
          <p:nvSpPr>
            <p:cNvPr id="43" name="pl43"/>
            <p:cNvSpPr/>
            <p:nvPr/>
          </p:nvSpPr>
          <p:spPr>
            <a:xfrm>
              <a:off x="7392717" y="3682876"/>
              <a:ext cx="260727" cy="0"/>
            </a:xfrm>
            <a:custGeom>
              <a:avLst/>
              <a:pathLst>
                <a:path w="260727" h="0">
                  <a:moveTo>
                    <a:pt x="0" y="0"/>
                  </a:moveTo>
                  <a:lnTo>
                    <a:pt x="260727"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616844"/>
            </a:xfrm>
            <a:custGeom>
              <a:avLst/>
              <a:pathLst>
                <a:path w="6518190" h="616844">
                  <a:moveTo>
                    <a:pt x="0" y="616844"/>
                  </a:moveTo>
                  <a:lnTo>
                    <a:pt x="260727" y="521945"/>
                  </a:lnTo>
                  <a:lnTo>
                    <a:pt x="521455" y="474496"/>
                  </a:lnTo>
                  <a:lnTo>
                    <a:pt x="782182" y="427046"/>
                  </a:lnTo>
                  <a:lnTo>
                    <a:pt x="1042910" y="379596"/>
                  </a:lnTo>
                  <a:lnTo>
                    <a:pt x="1303638" y="284697"/>
                  </a:lnTo>
                  <a:lnTo>
                    <a:pt x="1564365" y="237248"/>
                  </a:lnTo>
                  <a:lnTo>
                    <a:pt x="1825093" y="142348"/>
                  </a:lnTo>
                  <a:lnTo>
                    <a:pt x="2085820" y="94899"/>
                  </a:lnTo>
                  <a:lnTo>
                    <a:pt x="2346548" y="94899"/>
                  </a:lnTo>
                  <a:lnTo>
                    <a:pt x="2607276" y="94899"/>
                  </a:lnTo>
                  <a:lnTo>
                    <a:pt x="2868003" y="142348"/>
                  </a:lnTo>
                  <a:lnTo>
                    <a:pt x="3128731" y="379596"/>
                  </a:lnTo>
                  <a:lnTo>
                    <a:pt x="3389458" y="379596"/>
                  </a:lnTo>
                  <a:lnTo>
                    <a:pt x="3650186" y="284697"/>
                  </a:lnTo>
                  <a:lnTo>
                    <a:pt x="3910914" y="332147"/>
                  </a:lnTo>
                  <a:lnTo>
                    <a:pt x="4171641" y="284697"/>
                  </a:lnTo>
                  <a:lnTo>
                    <a:pt x="4432369" y="142348"/>
                  </a:lnTo>
                  <a:lnTo>
                    <a:pt x="4693096" y="0"/>
                  </a:lnTo>
                  <a:lnTo>
                    <a:pt x="4953824" y="47449"/>
                  </a:lnTo>
                  <a:lnTo>
                    <a:pt x="5214552" y="189798"/>
                  </a:lnTo>
                  <a:lnTo>
                    <a:pt x="5475279" y="189798"/>
                  </a:lnTo>
                  <a:lnTo>
                    <a:pt x="5736007" y="189798"/>
                  </a:lnTo>
                  <a:lnTo>
                    <a:pt x="5996734" y="18979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4003259" y="930799"/>
              <a:ext cx="3650186" cy="948992"/>
            </a:xfrm>
            <a:custGeom>
              <a:avLst/>
              <a:pathLst>
                <a:path w="3650186" h="948992">
                  <a:moveTo>
                    <a:pt x="0" y="0"/>
                  </a:moveTo>
                  <a:lnTo>
                    <a:pt x="260727" y="237248"/>
                  </a:lnTo>
                  <a:lnTo>
                    <a:pt x="521455" y="474496"/>
                  </a:lnTo>
                  <a:lnTo>
                    <a:pt x="782182" y="948992"/>
                  </a:lnTo>
                  <a:lnTo>
                    <a:pt x="1042910" y="189798"/>
                  </a:lnTo>
                  <a:lnTo>
                    <a:pt x="1303638" y="332147"/>
                  </a:lnTo>
                  <a:lnTo>
                    <a:pt x="1564365" y="664294"/>
                  </a:lnTo>
                  <a:lnTo>
                    <a:pt x="1825093" y="521945"/>
                  </a:lnTo>
                  <a:lnTo>
                    <a:pt x="2085820" y="379596"/>
                  </a:lnTo>
                  <a:lnTo>
                    <a:pt x="2346548" y="616844"/>
                  </a:lnTo>
                  <a:lnTo>
                    <a:pt x="2607276" y="616844"/>
                  </a:lnTo>
                  <a:lnTo>
                    <a:pt x="2868003" y="616844"/>
                  </a:lnTo>
                  <a:lnTo>
                    <a:pt x="3128731" y="616844"/>
                  </a:lnTo>
                  <a:lnTo>
                    <a:pt x="3389458" y="616844"/>
                  </a:lnTo>
                  <a:lnTo>
                    <a:pt x="3650186" y="616844"/>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948992"/>
            </a:xfrm>
            <a:custGeom>
              <a:avLst/>
              <a:pathLst>
                <a:path w="3650186" h="948992">
                  <a:moveTo>
                    <a:pt x="0" y="0"/>
                  </a:moveTo>
                  <a:lnTo>
                    <a:pt x="260727" y="237248"/>
                  </a:lnTo>
                  <a:lnTo>
                    <a:pt x="521455" y="474496"/>
                  </a:lnTo>
                  <a:lnTo>
                    <a:pt x="782182" y="948992"/>
                  </a:lnTo>
                  <a:lnTo>
                    <a:pt x="1042910" y="189798"/>
                  </a:lnTo>
                  <a:lnTo>
                    <a:pt x="1303638" y="332147"/>
                  </a:lnTo>
                  <a:lnTo>
                    <a:pt x="1564365" y="142348"/>
                  </a:lnTo>
                  <a:lnTo>
                    <a:pt x="1825093" y="0"/>
                  </a:lnTo>
                  <a:lnTo>
                    <a:pt x="2085820" y="47449"/>
                  </a:lnTo>
                  <a:lnTo>
                    <a:pt x="2346548" y="189798"/>
                  </a:lnTo>
                  <a:lnTo>
                    <a:pt x="2607276" y="189798"/>
                  </a:lnTo>
                  <a:lnTo>
                    <a:pt x="2868003" y="189798"/>
                  </a:lnTo>
                  <a:lnTo>
                    <a:pt x="3128731" y="189798"/>
                  </a:lnTo>
                  <a:lnTo>
                    <a:pt x="3389458" y="189798"/>
                  </a:lnTo>
                  <a:lnTo>
                    <a:pt x="3650186" y="189798"/>
                  </a:lnTo>
                </a:path>
              </a:pathLst>
            </a:custGeom>
            <a:ln w="27101" cap="flat">
              <a:solidFill>
                <a:srgbClr val="9A32CD">
                  <a:alpha val="100000"/>
                </a:srgbClr>
              </a:solidFill>
              <a:prstDash val="solid"/>
              <a:round/>
            </a:ln>
          </p:spPr>
          <p:txBody>
            <a:bodyPr/>
            <a:lstStyle/>
            <a:p/>
          </p:txBody>
        </p:sp>
        <p:sp>
          <p:nvSpPr>
            <p:cNvPr id="47" name="pl47"/>
            <p:cNvSpPr/>
            <p:nvPr/>
          </p:nvSpPr>
          <p:spPr>
            <a:xfrm>
              <a:off x="7670702" y="782440"/>
              <a:ext cx="712243" cy="144849"/>
            </a:xfrm>
            <a:custGeom>
              <a:avLst/>
              <a:pathLst>
                <a:path w="712243" h="144849">
                  <a:moveTo>
                    <a:pt x="712243" y="0"/>
                  </a:moveTo>
                  <a:lnTo>
                    <a:pt x="0" y="144849"/>
                  </a:lnTo>
                </a:path>
              </a:pathLst>
            </a:custGeom>
          </p:spPr>
          <p:txBody>
            <a:bodyPr/>
            <a:lstStyle/>
            <a:p/>
          </p:txBody>
        </p:sp>
        <p:sp>
          <p:nvSpPr>
            <p:cNvPr id="48" name="pl48"/>
            <p:cNvSpPr/>
            <p:nvPr/>
          </p:nvSpPr>
          <p:spPr>
            <a:xfrm>
              <a:off x="7670307" y="1124794"/>
              <a:ext cx="688553" cy="171389"/>
            </a:xfrm>
            <a:custGeom>
              <a:avLst/>
              <a:pathLst>
                <a:path w="688553" h="171389">
                  <a:moveTo>
                    <a:pt x="688553" y="171389"/>
                  </a:moveTo>
                  <a:lnTo>
                    <a:pt x="0" y="0"/>
                  </a:lnTo>
                </a:path>
              </a:pathLst>
            </a:custGeom>
          </p:spPr>
          <p:txBody>
            <a:bodyPr/>
            <a:lstStyle/>
            <a:p/>
          </p:txBody>
        </p:sp>
        <p:sp>
          <p:nvSpPr>
            <p:cNvPr id="49" name="pl49"/>
            <p:cNvSpPr/>
            <p:nvPr/>
          </p:nvSpPr>
          <p:spPr>
            <a:xfrm>
              <a:off x="7671246" y="1041917"/>
              <a:ext cx="621185" cy="76488"/>
            </a:xfrm>
            <a:custGeom>
              <a:avLst/>
              <a:pathLst>
                <a:path w="621185" h="76488">
                  <a:moveTo>
                    <a:pt x="621185" y="0"/>
                  </a:moveTo>
                  <a:lnTo>
                    <a:pt x="0" y="76488"/>
                  </a:lnTo>
                </a:path>
              </a:pathLst>
            </a:custGeom>
          </p:spPr>
          <p:txBody>
            <a:bodyPr/>
            <a:lstStyle/>
            <a:p/>
          </p:txBody>
        </p:sp>
        <p:sp>
          <p:nvSpPr>
            <p:cNvPr id="50" name="pl50"/>
            <p:cNvSpPr/>
            <p:nvPr/>
          </p:nvSpPr>
          <p:spPr>
            <a:xfrm>
              <a:off x="7667633" y="1175140"/>
              <a:ext cx="757392" cy="378660"/>
            </a:xfrm>
            <a:custGeom>
              <a:avLst/>
              <a:pathLst>
                <a:path w="757392" h="378660">
                  <a:moveTo>
                    <a:pt x="757392" y="378660"/>
                  </a:moveTo>
                  <a:lnTo>
                    <a:pt x="0" y="0"/>
                  </a:lnTo>
                </a:path>
              </a:pathLst>
            </a:custGeom>
          </p:spPr>
          <p:txBody>
            <a:bodyPr/>
            <a:lstStyle/>
            <a:p/>
          </p:txBody>
        </p:sp>
        <p:sp>
          <p:nvSpPr>
            <p:cNvPr id="51" name="pl51"/>
            <p:cNvSpPr/>
            <p:nvPr/>
          </p:nvSpPr>
          <p:spPr>
            <a:xfrm>
              <a:off x="7660279" y="1226042"/>
              <a:ext cx="722666" cy="1115202"/>
            </a:xfrm>
            <a:custGeom>
              <a:avLst/>
              <a:pathLst>
                <a:path w="722666" h="1115202">
                  <a:moveTo>
                    <a:pt x="722666" y="1115202"/>
                  </a:moveTo>
                  <a:lnTo>
                    <a:pt x="0" y="0"/>
                  </a:lnTo>
                </a:path>
              </a:pathLst>
            </a:custGeom>
          </p:spPr>
          <p:txBody>
            <a:bodyPr/>
            <a:lstStyle/>
            <a:p/>
          </p:txBody>
        </p:sp>
        <p:sp>
          <p:nvSpPr>
            <p:cNvPr id="52" name="pl52"/>
            <p:cNvSpPr/>
            <p:nvPr/>
          </p:nvSpPr>
          <p:spPr>
            <a:xfrm>
              <a:off x="7663939" y="1224782"/>
              <a:ext cx="664644" cy="588098"/>
            </a:xfrm>
            <a:custGeom>
              <a:avLst/>
              <a:pathLst>
                <a:path w="664644" h="588098">
                  <a:moveTo>
                    <a:pt x="664644" y="588098"/>
                  </a:moveTo>
                  <a:lnTo>
                    <a:pt x="0" y="0"/>
                  </a:lnTo>
                </a:path>
              </a:pathLst>
            </a:custGeom>
          </p:spPr>
          <p:txBody>
            <a:bodyPr/>
            <a:lstStyle/>
            <a:p/>
          </p:txBody>
        </p:sp>
        <p:sp>
          <p:nvSpPr>
            <p:cNvPr id="53" name="pl53"/>
            <p:cNvSpPr/>
            <p:nvPr/>
          </p:nvSpPr>
          <p:spPr>
            <a:xfrm>
              <a:off x="7662463" y="1225374"/>
              <a:ext cx="774631" cy="848440"/>
            </a:xfrm>
            <a:custGeom>
              <a:avLst/>
              <a:pathLst>
                <a:path w="774631" h="848440">
                  <a:moveTo>
                    <a:pt x="774631" y="848440"/>
                  </a:moveTo>
                  <a:lnTo>
                    <a:pt x="0" y="0"/>
                  </a:lnTo>
                </a:path>
              </a:pathLst>
            </a:custGeom>
          </p:spPr>
          <p:txBody>
            <a:bodyPr/>
            <a:lstStyle/>
            <a:p/>
          </p:txBody>
        </p:sp>
        <p:sp>
          <p:nvSpPr>
            <p:cNvPr id="54" name="pl54"/>
            <p:cNvSpPr/>
            <p:nvPr/>
          </p:nvSpPr>
          <p:spPr>
            <a:xfrm>
              <a:off x="7660450" y="1558145"/>
              <a:ext cx="698411" cy="1046983"/>
            </a:xfrm>
            <a:custGeom>
              <a:avLst/>
              <a:pathLst>
                <a:path w="698411" h="1046983">
                  <a:moveTo>
                    <a:pt x="698411" y="1046983"/>
                  </a:moveTo>
                  <a:lnTo>
                    <a:pt x="0" y="0"/>
                  </a:lnTo>
                </a:path>
              </a:pathLst>
            </a:custGeom>
          </p:spPr>
          <p:txBody>
            <a:bodyPr/>
            <a:lstStyle/>
            <a:p/>
          </p:txBody>
        </p:sp>
        <p:sp>
          <p:nvSpPr>
            <p:cNvPr id="55" name="pl55"/>
            <p:cNvSpPr/>
            <p:nvPr/>
          </p:nvSpPr>
          <p:spPr>
            <a:xfrm>
              <a:off x="7671585" y="3682873"/>
              <a:ext cx="735443" cy="2"/>
            </a:xfrm>
            <a:custGeom>
              <a:avLst/>
              <a:pathLst>
                <a:path w="735443" h="2">
                  <a:moveTo>
                    <a:pt x="735443" y="0"/>
                  </a:moveTo>
                  <a:lnTo>
                    <a:pt x="0" y="2"/>
                  </a:lnTo>
                </a:path>
              </a:pathLst>
            </a:custGeom>
          </p:spPr>
          <p:txBody>
            <a:bodyPr/>
            <a:lstStyle/>
            <a:p/>
          </p:txBody>
        </p:sp>
        <p:sp>
          <p:nvSpPr>
            <p:cNvPr id="56" name="pg56"/>
            <p:cNvSpPr/>
            <p:nvPr/>
          </p:nvSpPr>
          <p:spPr>
            <a:xfrm>
              <a:off x="8314365" y="6944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37225" y="73602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58" name="pg58"/>
            <p:cNvSpPr/>
            <p:nvPr/>
          </p:nvSpPr>
          <p:spPr>
            <a:xfrm>
              <a:off x="8290281" y="12160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59" name="tx59"/>
            <p:cNvSpPr/>
            <p:nvPr/>
          </p:nvSpPr>
          <p:spPr>
            <a:xfrm>
              <a:off x="8313141" y="12576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60" name="pg60"/>
            <p:cNvSpPr/>
            <p:nvPr/>
          </p:nvSpPr>
          <p:spPr>
            <a:xfrm>
              <a:off x="8223851" y="95583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1" name="tx61"/>
            <p:cNvSpPr/>
            <p:nvPr/>
          </p:nvSpPr>
          <p:spPr>
            <a:xfrm>
              <a:off x="8246711" y="99737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62" name="pg62"/>
            <p:cNvSpPr/>
            <p:nvPr/>
          </p:nvSpPr>
          <p:spPr>
            <a:xfrm>
              <a:off x="8356446" y="14759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5175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4" name="pg64"/>
            <p:cNvSpPr/>
            <p:nvPr/>
          </p:nvSpPr>
          <p:spPr>
            <a:xfrm>
              <a:off x="8314365" y="22621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3036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6" name="pg66"/>
            <p:cNvSpPr/>
            <p:nvPr/>
          </p:nvSpPr>
          <p:spPr>
            <a:xfrm>
              <a:off x="8260004" y="17360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5893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8" name="pg68"/>
            <p:cNvSpPr/>
            <p:nvPr/>
          </p:nvSpPr>
          <p:spPr>
            <a:xfrm>
              <a:off x="8368515" y="199545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3699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70" name="pg70"/>
            <p:cNvSpPr/>
            <p:nvPr/>
          </p:nvSpPr>
          <p:spPr>
            <a:xfrm>
              <a:off x="8290281" y="25262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5678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86%</a:t>
              </a:r>
            </a:p>
          </p:txBody>
        </p:sp>
        <p:sp>
          <p:nvSpPr>
            <p:cNvPr id="72" name="pg72"/>
            <p:cNvSpPr/>
            <p:nvPr/>
          </p:nvSpPr>
          <p:spPr>
            <a:xfrm>
              <a:off x="8338449" y="359835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363989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9" name="tx99"/>
            <p:cNvSpPr/>
            <p:nvPr/>
          </p:nvSpPr>
          <p:spPr>
            <a:xfrm>
              <a:off x="3323158" y="401416"/>
              <a:ext cx="31852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vacinal (%), Cabo Verde, 2000-2025</a:t>
              </a:r>
            </a:p>
          </p:txBody>
        </p:sp>
        <p:sp>
          <p:nvSpPr>
            <p:cNvPr id="100" name="tx100"/>
            <p:cNvSpPr/>
            <p:nvPr/>
          </p:nvSpPr>
          <p:spPr>
            <a:xfrm>
              <a:off x="5129850" y="6449448"/>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1" name="tx101"/>
            <p:cNvSpPr/>
            <p:nvPr/>
          </p:nvSpPr>
          <p:spPr>
            <a:xfrm>
              <a:off x="2240952" y="6569822"/>
              <a:ext cx="683345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números nas bolhas das etiquetas de dados referem-se à cobertura vacinal no último ano para o qual existem estimativas disponíveis.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as tendências na cobertura de 9 vacinas (série completa).
Em 2025, a IPVC registou a cobertura mais baixa de todas as vacinas (41 %), seguida da MCV2 (86 %).
A cobertura de 7 vacinas diminuiu (DTP3, HEPB3, HIB3, IPV1, MCV1, MCV2 e RUBELLA) em comparação com a respetiva cobertura em 2019.
A cobertura de 9 vacinas manteve-se inalterada (DTP3, HEPB3, HIB3, HPVC, IPV1, IPVC, MCV1, MCV2 e RUBELLA) em comparação com a respetiva cobertura em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838878"/>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292210"/>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198872"/>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144432" cy="0"/>
            </a:xfrm>
            <a:custGeom>
              <a:avLst/>
              <a:pathLst>
                <a:path w="144432" h="0">
                  <a:moveTo>
                    <a:pt x="0" y="0"/>
                  </a:moveTo>
                  <a:lnTo>
                    <a:pt x="0" y="0"/>
                  </a:lnTo>
                  <a:lnTo>
                    <a:pt x="0" y="0"/>
                  </a:lnTo>
                  <a:lnTo>
                    <a:pt x="0" y="0"/>
                  </a:lnTo>
                  <a:lnTo>
                    <a:pt x="0" y="0"/>
                  </a:lnTo>
                  <a:lnTo>
                    <a:pt x="0"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4558865"/>
              <a:ext cx="361082" cy="0"/>
            </a:xfrm>
            <a:custGeom>
              <a:avLst/>
              <a:pathLst>
                <a:path w="361082" h="0">
                  <a:moveTo>
                    <a:pt x="0" y="0"/>
                  </a:moveTo>
                  <a:lnTo>
                    <a:pt x="0" y="0"/>
                  </a:lnTo>
                  <a:lnTo>
                    <a:pt x="0" y="0"/>
                  </a:lnTo>
                  <a:lnTo>
                    <a:pt x="0" y="0"/>
                  </a:lnTo>
                  <a:lnTo>
                    <a:pt x="0" y="0"/>
                  </a:lnTo>
                  <a:lnTo>
                    <a:pt x="0"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16649" cy="0"/>
            </a:xfrm>
            <a:custGeom>
              <a:avLst/>
              <a:pathLst>
                <a:path w="216649" h="0">
                  <a:moveTo>
                    <a:pt x="0" y="0"/>
                  </a:moveTo>
                  <a:lnTo>
                    <a:pt x="0" y="0"/>
                  </a:lnTo>
                  <a:lnTo>
                    <a:pt x="0" y="0"/>
                  </a:lnTo>
                  <a:lnTo>
                    <a:pt x="0" y="0"/>
                  </a:lnTo>
                  <a:lnTo>
                    <a:pt x="0" y="0"/>
                  </a:lnTo>
                  <a:lnTo>
                    <a:pt x="0"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14504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361695"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145046"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36169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36169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5038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 Cabo Verde, 2019-2025</a:t>
              </a:r>
            </a:p>
          </p:txBody>
        </p:sp>
        <p:sp>
          <p:nvSpPr>
            <p:cNvPr id="152" name="tx152"/>
            <p:cNvSpPr/>
            <p:nvPr/>
          </p:nvSpPr>
          <p:spPr>
            <a:xfrm>
              <a:off x="5129850" y="6208047"/>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53" name="tx153"/>
            <p:cNvSpPr/>
            <p:nvPr/>
          </p:nvSpPr>
          <p:spPr>
            <a:xfrm>
              <a:off x="2122535" y="6327165"/>
              <a:ext cx="69518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A barra cinzenta abrange a cobertura vacinal em todos os anos 2019-2025 e os pontos representam a cobertura em anos específicos.</a:t>
              </a:r>
            </a:p>
          </p:txBody>
        </p:sp>
        <p:sp>
          <p:nvSpPr>
            <p:cNvPr id="154" name="tx154"/>
            <p:cNvSpPr/>
            <p:nvPr/>
          </p:nvSpPr>
          <p:spPr>
            <a:xfrm>
              <a:off x="4967722" y="6450103"/>
              <a:ext cx="4106688"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 cobertura é apresentada para vacinas com dados em todos os anos 2019-2025.</a:t>
              </a:r>
            </a:p>
          </p:txBody>
        </p:sp>
        <p:sp>
          <p:nvSpPr>
            <p:cNvPr id="155" name="tx155"/>
            <p:cNvSpPr/>
            <p:nvPr/>
          </p:nvSpPr>
          <p:spPr>
            <a:xfrm>
              <a:off x="2321989" y="6568512"/>
              <a:ext cx="67524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Os nomes das vacinas são coloridos com base no facto de a cobertura ser inferior (vermelho), igual (azul) ou superior (verde) à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mostra a variação da cobertura em todos os anos de 2019 a 2025 (barras cinzentas) e a cobertura em anos específicos (pontos), por vacina. O gráfico pode ser usado para avaliar a recuperação dos níveis pré-pandêmicos.
A cobertura da DTP1 diminuiu entre 2019 (96 %) e 2024 (93 %). A cobertura da DTP1 manteve-se inalterada em 2025 (93 %) em comparação com 2024, tendo sido inferior à de 2019. Entre 2019 e 2025, a cobertura da DTP1 atingiu o seu nível mais baixo em 2020, 2021, 2022, 2023, 2024 e 2025 (93%).
Em 2024, 8 vacinas apresentaram uma cobertura inferior à de 2019.
Em 2025, 8 vacinas apresentaram uma cobertura inferior à de 2019.
Em 2025, nenhuma vacina apresentou uma cobertura inferior à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2298429"/>
              <a:ext cx="2499279" cy="82020"/>
            </a:xfrm>
            <a:custGeom>
              <a:avLst/>
              <a:pathLst>
                <a:path w="2499279" h="82020">
                  <a:moveTo>
                    <a:pt x="0" y="82020"/>
                  </a:moveTo>
                  <a:lnTo>
                    <a:pt x="624819" y="0"/>
                  </a:lnTo>
                  <a:lnTo>
                    <a:pt x="1249639" y="0"/>
                  </a:lnTo>
                  <a:lnTo>
                    <a:pt x="1874459" y="0"/>
                  </a:lnTo>
                  <a:lnTo>
                    <a:pt x="2499279" y="0"/>
                  </a:lnTo>
                </a:path>
              </a:pathLst>
            </a:custGeom>
            <a:ln w="29811" cap="flat">
              <a:solidFill>
                <a:srgbClr val="FF0000">
                  <a:alpha val="100000"/>
                </a:srgbClr>
              </a:solidFill>
              <a:prstDash val="solid"/>
              <a:round/>
            </a:ln>
          </p:spPr>
          <p:txBody>
            <a:bodyPr/>
            <a:lstStyle/>
            <a:p/>
          </p:txBody>
        </p:sp>
        <p:sp>
          <p:nvSpPr>
            <p:cNvPr id="23" name="pl23"/>
            <p:cNvSpPr/>
            <p:nvPr/>
          </p:nvSpPr>
          <p:spPr>
            <a:xfrm>
              <a:off x="2194285" y="2298429"/>
              <a:ext cx="1874459" cy="0"/>
            </a:xfrm>
            <a:custGeom>
              <a:avLst/>
              <a:pathLst>
                <a:path w="1874459" h="0">
                  <a:moveTo>
                    <a:pt x="0" y="0"/>
                  </a:moveTo>
                  <a:lnTo>
                    <a:pt x="624819" y="0"/>
                  </a:lnTo>
                  <a:lnTo>
                    <a:pt x="1249639" y="0"/>
                  </a:lnTo>
                  <a:lnTo>
                    <a:pt x="1874459" y="0"/>
                  </a:lnTo>
                </a:path>
              </a:pathLst>
            </a:custGeom>
            <a:ln w="29811" cap="flat">
              <a:solidFill>
                <a:srgbClr val="0058AB">
                  <a:alpha val="100000"/>
                </a:srgbClr>
              </a:solidFill>
              <a:prstDash val="solid"/>
              <a:round/>
            </a:ln>
          </p:spPr>
          <p:txBody>
            <a:bodyPr/>
            <a:lstStyle/>
            <a:p/>
          </p:txBody>
        </p:sp>
        <p:sp>
          <p:nvSpPr>
            <p:cNvPr id="24" name="pt24"/>
            <p:cNvSpPr/>
            <p:nvPr/>
          </p:nvSpPr>
          <p:spPr>
            <a:xfrm>
              <a:off x="1544640"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79427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34190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0439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219428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4" name="tx34"/>
            <p:cNvSpPr/>
            <p:nvPr/>
          </p:nvSpPr>
          <p:spPr>
            <a:xfrm>
              <a:off x="281910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5" name="tx35"/>
            <p:cNvSpPr/>
            <p:nvPr/>
          </p:nvSpPr>
          <p:spPr>
            <a:xfrm>
              <a:off x="34439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6" name="tx36"/>
            <p:cNvSpPr/>
            <p:nvPr/>
          </p:nvSpPr>
          <p:spPr>
            <a:xfrm>
              <a:off x="40687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7" name="tx37"/>
            <p:cNvSpPr/>
            <p:nvPr/>
          </p:nvSpPr>
          <p:spPr>
            <a:xfrm>
              <a:off x="1569466"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38" name="tx38"/>
            <p:cNvSpPr/>
            <p:nvPr/>
          </p:nvSpPr>
          <p:spPr>
            <a:xfrm>
              <a:off x="219428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9" name="tx39"/>
            <p:cNvSpPr/>
            <p:nvPr/>
          </p:nvSpPr>
          <p:spPr>
            <a:xfrm>
              <a:off x="281910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0" name="tx40"/>
            <p:cNvSpPr/>
            <p:nvPr/>
          </p:nvSpPr>
          <p:spPr>
            <a:xfrm>
              <a:off x="34439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1" name="tx41"/>
            <p:cNvSpPr/>
            <p:nvPr/>
          </p:nvSpPr>
          <p:spPr>
            <a:xfrm>
              <a:off x="40687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42" name="pl4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tx43"/>
            <p:cNvSpPr/>
            <p:nvPr/>
          </p:nvSpPr>
          <p:spPr>
            <a:xfrm>
              <a:off x="1111550"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44" name="rc44"/>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45" name="pl45"/>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12505" y="2298429"/>
              <a:ext cx="1249639" cy="27340"/>
            </a:xfrm>
            <a:custGeom>
              <a:avLst/>
              <a:pathLst>
                <a:path w="1249639" h="27340">
                  <a:moveTo>
                    <a:pt x="0" y="27340"/>
                  </a:moveTo>
                  <a:lnTo>
                    <a:pt x="624819" y="0"/>
                  </a:lnTo>
                  <a:lnTo>
                    <a:pt x="1249639" y="0"/>
                  </a:lnTo>
                </a:path>
              </a:pathLst>
            </a:custGeom>
            <a:ln w="29811" cap="flat">
              <a:solidFill>
                <a:srgbClr val="FF0000">
                  <a:alpha val="100000"/>
                </a:srgbClr>
              </a:solidFill>
              <a:prstDash val="solid"/>
              <a:round/>
            </a:ln>
          </p:spPr>
          <p:txBody>
            <a:bodyPr/>
            <a:lstStyle/>
            <a:p/>
          </p:txBody>
        </p:sp>
        <p:sp>
          <p:nvSpPr>
            <p:cNvPr id="64" name="pl64"/>
            <p:cNvSpPr/>
            <p:nvPr/>
          </p:nvSpPr>
          <p:spPr>
            <a:xfrm>
              <a:off x="7012505" y="2298429"/>
              <a:ext cx="1249639" cy="27340"/>
            </a:xfrm>
            <a:custGeom>
              <a:avLst/>
              <a:pathLst>
                <a:path w="1249639" h="27340">
                  <a:moveTo>
                    <a:pt x="0" y="27340"/>
                  </a:moveTo>
                  <a:lnTo>
                    <a:pt x="624819" y="0"/>
                  </a:lnTo>
                  <a:lnTo>
                    <a:pt x="1249639" y="0"/>
                  </a:lnTo>
                </a:path>
              </a:pathLst>
            </a:custGeom>
            <a:ln w="29811" cap="flat">
              <a:solidFill>
                <a:srgbClr val="0058AB">
                  <a:alpha val="100000"/>
                </a:srgbClr>
              </a:solidFill>
              <a:prstDash val="solid"/>
              <a:round/>
            </a:ln>
          </p:spPr>
          <p:txBody>
            <a:bodyPr/>
            <a:lstStyle/>
            <a:p/>
          </p:txBody>
        </p:sp>
        <p:sp>
          <p:nvSpPr>
            <p:cNvPr id="65" name="pt65"/>
            <p:cNvSpPr/>
            <p:nvPr/>
          </p:nvSpPr>
          <p:spPr>
            <a:xfrm>
              <a:off x="6987679"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6" name="pt66"/>
            <p:cNvSpPr/>
            <p:nvPr/>
          </p:nvSpPr>
          <p:spPr>
            <a:xfrm>
              <a:off x="761249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7" name="pt67"/>
            <p:cNvSpPr/>
            <p:nvPr/>
          </p:nvSpPr>
          <p:spPr>
            <a:xfrm>
              <a:off x="8237319"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6987679"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9" name="pt69"/>
            <p:cNvSpPr/>
            <p:nvPr/>
          </p:nvSpPr>
          <p:spPr>
            <a:xfrm>
              <a:off x="761249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0" name="pt70"/>
            <p:cNvSpPr/>
            <p:nvPr/>
          </p:nvSpPr>
          <p:spPr>
            <a:xfrm>
              <a:off x="8237319"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1" name="tx71"/>
            <p:cNvSpPr/>
            <p:nvPr/>
          </p:nvSpPr>
          <p:spPr>
            <a:xfrm>
              <a:off x="7012505"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72" name="tx72"/>
            <p:cNvSpPr/>
            <p:nvPr/>
          </p:nvSpPr>
          <p:spPr>
            <a:xfrm>
              <a:off x="763732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3" name="tx73"/>
            <p:cNvSpPr/>
            <p:nvPr/>
          </p:nvSpPr>
          <p:spPr>
            <a:xfrm>
              <a:off x="8262145"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4" name="tx74"/>
            <p:cNvSpPr/>
            <p:nvPr/>
          </p:nvSpPr>
          <p:spPr>
            <a:xfrm>
              <a:off x="7012505"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5" name="tx75"/>
            <p:cNvSpPr/>
            <p:nvPr/>
          </p:nvSpPr>
          <p:spPr>
            <a:xfrm>
              <a:off x="763732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6" name="tx76"/>
            <p:cNvSpPr/>
            <p:nvPr/>
          </p:nvSpPr>
          <p:spPr>
            <a:xfrm>
              <a:off x="8262145"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7" name="pl77"/>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8" name="tx78"/>
            <p:cNvSpPr/>
            <p:nvPr/>
          </p:nvSpPr>
          <p:spPr>
            <a:xfrm>
              <a:off x="5304950" y="1926918"/>
              <a:ext cx="2165471" cy="11603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Mudança para um esquema de 1 dose</a:t>
              </a:r>
            </a:p>
          </p:txBody>
        </p:sp>
        <p:sp>
          <p:nvSpPr>
            <p:cNvPr id="79" name="rc7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0" name="tx80"/>
            <p:cNvSpPr/>
            <p:nvPr/>
          </p:nvSpPr>
          <p:spPr>
            <a:xfrm>
              <a:off x="2566786" y="1661094"/>
              <a:ext cx="5046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Fêmeas</a:t>
              </a:r>
            </a:p>
          </p:txBody>
        </p:sp>
        <p:sp>
          <p:nvSpPr>
            <p:cNvPr id="81" name="tx81"/>
            <p:cNvSpPr/>
            <p:nvPr/>
          </p:nvSpPr>
          <p:spPr>
            <a:xfrm>
              <a:off x="6752409" y="166163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Homens</a:t>
              </a:r>
            </a:p>
          </p:txBody>
        </p:sp>
        <p:sp>
          <p:nvSpPr>
            <p:cNvPr id="82" name="tx82"/>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3" name="tx83"/>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4" name="tx84"/>
            <p:cNvSpPr/>
            <p:nvPr/>
          </p:nvSpPr>
          <p:spPr>
            <a:xfrm rot="-5400000">
              <a:off x="26910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5" name="tx8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6" name="tx86"/>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87" name="tx87"/>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8" name="tx88"/>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9" name="tx89"/>
            <p:cNvSpPr/>
            <p:nvPr/>
          </p:nvSpPr>
          <p:spPr>
            <a:xfrm rot="-5400000">
              <a:off x="68844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0" name="tx90"/>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1" name="tx91"/>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2" name="tx9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8" name="tx98"/>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99" name="pl9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0" name="pl10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1" name="tx10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2" name="tx10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3" name="tx103"/>
            <p:cNvSpPr/>
            <p:nvPr/>
          </p:nvSpPr>
          <p:spPr>
            <a:xfrm>
              <a:off x="757200" y="1330710"/>
              <a:ext cx="65973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da vacina contra o papilomavírus humano (HPV) (%), Cabo Verde, 2021-2025</a:t>
              </a:r>
            </a:p>
          </p:txBody>
        </p:sp>
        <p:sp>
          <p:nvSpPr>
            <p:cNvPr id="104" name="tx104"/>
            <p:cNvSpPr/>
            <p:nvPr/>
          </p:nvSpPr>
          <p:spPr>
            <a:xfrm>
              <a:off x="5098799" y="6467736"/>
              <a:ext cx="397561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105" name="tx105"/>
            <p:cNvSpPr/>
            <p:nvPr/>
          </p:nvSpPr>
          <p:spPr>
            <a:xfrm>
              <a:off x="-1393539" y="6587782"/>
              <a:ext cx="1046795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alguns países, se a vacina contra o HPV estiver incluída no calendário, mas o país não tiver reportado dados num determinado ano, não são produzidas estimativas da cobertura do programa contra o HPV.</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O primeiro ano para o qual existem estimativas de cobertura do programa contra o HPV em Cabo Verde foi 2021.
Em 2025, a cobertura do programa relativa à primeira dose (HPV1) entre as raparigas foi de 99%. Em 2025, a cobertura do programa relativa à última dose (HPVc) entre as raparigas foi de 99%.</a:t>
            </a:r>
          </a:p>
        </p:txBody>
      </p:sp>
      <p:sp>
        <p:nvSpPr>
          <p:cNvPr id="1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da última dose da vacina contra o HPV entre as raparigas manteve-se nos 99 % e a cobertura entre os rapazes manteve-se nos 99 %, na sequência da mudança para uma dose única em 2022.</a:t>
            </a:r>
          </a:p>
        </p:txBody>
      </p:sp>
      <p:grpSp xmlns:pic="http://schemas.openxmlformats.org/drawingml/2006/picture">
        <p:nvGrpSpPr>
          <p:cNvPr id="108" name=""/>
          <p:cNvGrpSpPr/>
          <p:nvPr/>
        </p:nvGrpSpPr>
        <p:grpSpPr>
          <a:xfrm>
            <a:off x="292608" y="1005840"/>
            <a:ext cx="8595360" cy="28575"/>
            <a:chOff x="292608" y="1005840"/>
            <a:chExt cx="8595360" cy="28575"/>
          </a:xfrm>
        </p:grpSpPr>
        <p:sp>
          <p:nvSpPr>
            <p:cNvPr id="1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285658"/>
            </a:xfrm>
            <a:custGeom>
              <a:avLst/>
              <a:pathLst>
                <a:path w="6481656" h="285658">
                  <a:moveTo>
                    <a:pt x="0" y="285658"/>
                  </a:moveTo>
                  <a:lnTo>
                    <a:pt x="259266" y="285658"/>
                  </a:lnTo>
                  <a:lnTo>
                    <a:pt x="518532" y="253918"/>
                  </a:lnTo>
                  <a:lnTo>
                    <a:pt x="777798" y="222178"/>
                  </a:lnTo>
                  <a:lnTo>
                    <a:pt x="1037065" y="190438"/>
                  </a:lnTo>
                  <a:lnTo>
                    <a:pt x="1296331" y="126959"/>
                  </a:lnTo>
                  <a:lnTo>
                    <a:pt x="1555597" y="95219"/>
                  </a:lnTo>
                  <a:lnTo>
                    <a:pt x="1814863" y="31739"/>
                  </a:lnTo>
                  <a:lnTo>
                    <a:pt x="2074130" y="0"/>
                  </a:lnTo>
                  <a:lnTo>
                    <a:pt x="2333396" y="0"/>
                  </a:lnTo>
                  <a:lnTo>
                    <a:pt x="2592662" y="0"/>
                  </a:lnTo>
                  <a:lnTo>
                    <a:pt x="2851928" y="285658"/>
                  </a:lnTo>
                  <a:lnTo>
                    <a:pt x="3111195" y="158698"/>
                  </a:lnTo>
                  <a:lnTo>
                    <a:pt x="3370461" y="190438"/>
                  </a:lnTo>
                  <a:lnTo>
                    <a:pt x="3629727" y="126959"/>
                  </a:lnTo>
                  <a:lnTo>
                    <a:pt x="3888994" y="190438"/>
                  </a:lnTo>
                  <a:lnTo>
                    <a:pt x="4148260" y="95219"/>
                  </a:lnTo>
                  <a:lnTo>
                    <a:pt x="4407526" y="95219"/>
                  </a:lnTo>
                  <a:lnTo>
                    <a:pt x="4666792" y="31739"/>
                  </a:lnTo>
                  <a:lnTo>
                    <a:pt x="4926059" y="95219"/>
                  </a:lnTo>
                  <a:lnTo>
                    <a:pt x="5185325" y="190438"/>
                  </a:lnTo>
                  <a:lnTo>
                    <a:pt x="5444591" y="190438"/>
                  </a:lnTo>
                  <a:lnTo>
                    <a:pt x="5703857" y="190438"/>
                  </a:lnTo>
                  <a:lnTo>
                    <a:pt x="5963124" y="190438"/>
                  </a:lnTo>
                  <a:lnTo>
                    <a:pt x="6222390" y="190438"/>
                  </a:lnTo>
                  <a:lnTo>
                    <a:pt x="6481656" y="190438"/>
                  </a:lnTo>
                </a:path>
              </a:pathLst>
            </a:custGeom>
            <a:ln w="27101" cap="flat">
              <a:solidFill>
                <a:srgbClr val="F8766D">
                  <a:alpha val="100000"/>
                </a:srgbClr>
              </a:solidFill>
              <a:prstDash val="solid"/>
              <a:round/>
            </a:ln>
          </p:spPr>
          <p:txBody>
            <a:bodyPr/>
            <a:lstStyle/>
            <a:p/>
          </p:txBody>
        </p:sp>
        <p:sp>
          <p:nvSpPr>
            <p:cNvPr id="28" name="pl28"/>
            <p:cNvSpPr/>
            <p:nvPr/>
          </p:nvSpPr>
          <p:spPr>
            <a:xfrm>
              <a:off x="4290948" y="1964395"/>
              <a:ext cx="3629727" cy="634795"/>
            </a:xfrm>
            <a:custGeom>
              <a:avLst/>
              <a:pathLst>
                <a:path w="3629727" h="634795">
                  <a:moveTo>
                    <a:pt x="0" y="0"/>
                  </a:moveTo>
                  <a:lnTo>
                    <a:pt x="259266" y="158698"/>
                  </a:lnTo>
                  <a:lnTo>
                    <a:pt x="518532" y="317397"/>
                  </a:lnTo>
                  <a:lnTo>
                    <a:pt x="777798" y="634795"/>
                  </a:lnTo>
                  <a:lnTo>
                    <a:pt x="1037065" y="126959"/>
                  </a:lnTo>
                  <a:lnTo>
                    <a:pt x="1296331" y="222178"/>
                  </a:lnTo>
                  <a:lnTo>
                    <a:pt x="1555597" y="444357"/>
                  </a:lnTo>
                  <a:lnTo>
                    <a:pt x="1814863" y="349137"/>
                  </a:lnTo>
                  <a:lnTo>
                    <a:pt x="2074130" y="253918"/>
                  </a:lnTo>
                  <a:lnTo>
                    <a:pt x="2333396" y="412617"/>
                  </a:lnTo>
                  <a:lnTo>
                    <a:pt x="2592662" y="412617"/>
                  </a:lnTo>
                  <a:lnTo>
                    <a:pt x="2851928" y="412617"/>
                  </a:lnTo>
                  <a:lnTo>
                    <a:pt x="3111195" y="412617"/>
                  </a:lnTo>
                  <a:lnTo>
                    <a:pt x="3370461" y="412617"/>
                  </a:lnTo>
                  <a:lnTo>
                    <a:pt x="3629727" y="412617"/>
                  </a:lnTo>
                </a:path>
              </a:pathLst>
            </a:custGeom>
            <a:ln w="27101" cap="flat">
              <a:solidFill>
                <a:srgbClr val="00BA38">
                  <a:alpha val="100000"/>
                </a:srgbClr>
              </a:solidFill>
              <a:prstDash val="solid"/>
              <a:round/>
            </a:ln>
          </p:spPr>
          <p:txBody>
            <a:bodyPr/>
            <a:lstStyle/>
            <a:p/>
          </p:txBody>
        </p:sp>
        <p:sp>
          <p:nvSpPr>
            <p:cNvPr id="29" name="pl29"/>
            <p:cNvSpPr/>
            <p:nvPr/>
          </p:nvSpPr>
          <p:spPr>
            <a:xfrm>
              <a:off x="7142877" y="1964395"/>
              <a:ext cx="777798" cy="0"/>
            </a:xfrm>
            <a:custGeom>
              <a:avLst/>
              <a:pathLst>
                <a:path w="777798" h="0">
                  <a:moveTo>
                    <a:pt x="0" y="0"/>
                  </a:moveTo>
                  <a:lnTo>
                    <a:pt x="259266" y="0"/>
                  </a:lnTo>
                  <a:lnTo>
                    <a:pt x="518532" y="0"/>
                  </a:lnTo>
                  <a:lnTo>
                    <a:pt x="777798" y="0"/>
                  </a:lnTo>
                </a:path>
              </a:pathLst>
            </a:custGeom>
            <a:ln w="27101" cap="flat">
              <a:solidFill>
                <a:srgbClr val="619CFF">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16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33863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192601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2116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252571" y="192601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7104500" y="192601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8366" y="1916549"/>
              <a:ext cx="241575" cy="44581"/>
            </a:xfrm>
            <a:custGeom>
              <a:avLst/>
              <a:pathLst>
                <a:path w="241575" h="44581">
                  <a:moveTo>
                    <a:pt x="241575" y="0"/>
                  </a:moveTo>
                  <a:lnTo>
                    <a:pt x="0" y="44581"/>
                  </a:lnTo>
                </a:path>
              </a:pathLst>
            </a:custGeom>
          </p:spPr>
          <p:txBody>
            <a:bodyPr/>
            <a:lstStyle/>
            <a:p/>
          </p:txBody>
        </p:sp>
        <p:sp>
          <p:nvSpPr>
            <p:cNvPr id="38" name="pl38"/>
            <p:cNvSpPr/>
            <p:nvPr/>
          </p:nvSpPr>
          <p:spPr>
            <a:xfrm>
              <a:off x="7939353" y="2156898"/>
              <a:ext cx="240588" cy="26590"/>
            </a:xfrm>
            <a:custGeom>
              <a:avLst/>
              <a:pathLst>
                <a:path w="240588" h="26590">
                  <a:moveTo>
                    <a:pt x="240588" y="26590"/>
                  </a:moveTo>
                  <a:lnTo>
                    <a:pt x="0" y="0"/>
                  </a:lnTo>
                </a:path>
              </a:pathLst>
            </a:custGeom>
          </p:spPr>
          <p:txBody>
            <a:bodyPr/>
            <a:lstStyle/>
            <a:p/>
          </p:txBody>
        </p:sp>
        <p:sp>
          <p:nvSpPr>
            <p:cNvPr id="39" name="pl39"/>
            <p:cNvSpPr/>
            <p:nvPr/>
          </p:nvSpPr>
          <p:spPr>
            <a:xfrm>
              <a:off x="7937285" y="2381167"/>
              <a:ext cx="242656" cy="60700"/>
            </a:xfrm>
            <a:custGeom>
              <a:avLst/>
              <a:pathLst>
                <a:path w="242656" h="60700">
                  <a:moveTo>
                    <a:pt x="242656" y="60700"/>
                  </a:moveTo>
                  <a:lnTo>
                    <a:pt x="0" y="0"/>
                  </a:lnTo>
                </a:path>
              </a:pathLst>
            </a:custGeom>
          </p:spPr>
          <p:txBody>
            <a:bodyPr/>
            <a:lstStyle/>
            <a:p/>
          </p:txBody>
        </p:sp>
        <p:sp>
          <p:nvSpPr>
            <p:cNvPr id="40" name="pg40"/>
            <p:cNvSpPr/>
            <p:nvPr/>
          </p:nvSpPr>
          <p:spPr>
            <a:xfrm>
              <a:off x="8111362" y="182021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186105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99%</a:t>
              </a:r>
            </a:p>
          </p:txBody>
        </p:sp>
        <p:sp>
          <p:nvSpPr>
            <p:cNvPr id="42" name="pg42"/>
            <p:cNvSpPr/>
            <p:nvPr/>
          </p:nvSpPr>
          <p:spPr>
            <a:xfrm>
              <a:off x="8111362" y="20935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1343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4" name="pg44"/>
            <p:cNvSpPr/>
            <p:nvPr/>
          </p:nvSpPr>
          <p:spPr>
            <a:xfrm>
              <a:off x="8111362" y="23665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4073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86%</a:t>
              </a:r>
            </a:p>
          </p:txBody>
        </p:sp>
        <p:sp>
          <p:nvSpPr>
            <p:cNvPr id="46" name="pg46"/>
            <p:cNvSpPr/>
            <p:nvPr/>
          </p:nvSpPr>
          <p:spPr>
            <a:xfrm>
              <a:off x="1140833" y="22354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6553" y="2279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48" name="pg48"/>
            <p:cNvSpPr/>
            <p:nvPr/>
          </p:nvSpPr>
          <p:spPr>
            <a:xfrm>
              <a:off x="3993976" y="19497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039696" y="19935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50" name="pg50"/>
            <p:cNvSpPr/>
            <p:nvPr/>
          </p:nvSpPr>
          <p:spPr>
            <a:xfrm>
              <a:off x="7206907" y="182019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7252627" y="1864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2" name="tx52"/>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1" name="pl71"/>
            <p:cNvSpPr/>
            <p:nvPr/>
          </p:nvSpPr>
          <p:spPr>
            <a:xfrm>
              <a:off x="3906742"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121431"/>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121431"/>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848018" y="1330629"/>
              <a:ext cx="818219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Proporção da população-alvo abrangida por todas as vacinas incluídas no seu programa nacional,</a:t>
              </a:r>
            </a:p>
          </p:txBody>
        </p:sp>
        <p:sp>
          <p:nvSpPr>
            <p:cNvPr id="78" name="tx78"/>
            <p:cNvSpPr/>
            <p:nvPr/>
          </p:nvSpPr>
          <p:spPr>
            <a:xfrm>
              <a:off x="4044351" y="1523303"/>
              <a:ext cx="178952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Cabo Verde, 2000-2025</a:t>
              </a:r>
            </a:p>
          </p:txBody>
        </p:sp>
        <p:sp>
          <p:nvSpPr>
            <p:cNvPr id="79" name="tx79"/>
            <p:cNvSpPr/>
            <p:nvPr/>
          </p:nvSpPr>
          <p:spPr>
            <a:xfrm>
              <a:off x="5129850" y="6347035"/>
              <a:ext cx="3944560"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a:t>
              </a:r>
            </a:p>
          </p:txBody>
        </p:sp>
        <p:sp>
          <p:nvSpPr>
            <p:cNvPr id="80" name="tx80"/>
            <p:cNvSpPr/>
            <p:nvPr/>
          </p:nvSpPr>
          <p:spPr>
            <a:xfrm>
              <a:off x="2533176" y="6467409"/>
              <a:ext cx="6541234"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Os quatro indicadores de cobertura vacinal que contribuem para o indicador 3.b.1 dos ODS são: DTP3, MCV2, PCVC e HPVc</a:t>
              </a:r>
            </a:p>
          </p:txBody>
        </p:sp>
        <p:sp>
          <p:nvSpPr>
            <p:cNvPr id="81" name="tx81"/>
            <p:cNvSpPr/>
            <p:nvPr/>
          </p:nvSpPr>
          <p:spPr>
            <a:xfrm>
              <a:off x="-3071303" y="6586855"/>
              <a:ext cx="121457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 meta global da Agenda de Imunização 2030 (IA2030) é uma cobertura de 90% para todos os quatro antígenos até 2030.\ nFaltam dados para vacinas que não foram introduzidas pelo país ou para as quais não foram feitas estimativas (PCVC).</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Quatro indicadores de cobertura vacinal contribuem para o Objetivo de Desenvolvimento Sustentável 3, indicador b.1: DTP3, PCV3, MCV2 e HPV.
A meta global da IA2030 é uma cobertura de 90% para todos os quatro antígenos até 2030.
Cabo Verde dispõe de 3 das 4 vacinas relacionadas com os ODS.
Em 2025, Cabo Verde tinha alcançado uma cobertura de, pelo menos, 90% em 2 das 4 vacinas.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Cabo Verde atingiu a meta de cobertura de 90% dos ODS para a DTP3 e a HPVc, mas não para as restantes vacinas.</a:t>
            </a:r>
          </a:p>
        </p:txBody>
      </p:sp>
      <p:grpSp xmlns:pic="http://schemas.openxmlformats.org/drawingml/2006/picture">
        <p:nvGrpSpPr>
          <p:cNvPr id="84" name=""/>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adicionais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adicionais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Podem ser consultados mais recursos com dados sobre vacinação em:
Os perfis interativos dos países da WUENIC podem ser consultados em:</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Definições de termos relacionados à imunização</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a:solidFill>
                  <a:srgbClr val="FFFFFF">
                    <a:alpha val="100000"/>
                  </a:srgbClr>
                </a:solidFill>
                <a:latin typeface="Aptos (Body)"/>
                <a:cs typeface="Aptos (Body)"/>
                <a:ea typeface="Aptos (Body)"/>
                <a:sym typeface="Aptos (Body)"/>
              </a:rPr>
              <a:t>Cobertura vacinal
</a:t>
            </a:r>
            <a:r>
              <a:rPr cap="none" sz="1300" i="0" b="0" u="none">
                <a:solidFill>
                  <a:srgbClr val="FFFFFF">
                    <a:alpha val="100000"/>
                  </a:srgbClr>
                </a:solidFill>
                <a:latin typeface="Aptos (Body)"/>
                <a:cs typeface="Aptos (Body)"/>
                <a:ea typeface="Aptos (Body)"/>
                <a:sym typeface="Aptos (Body)"/>
              </a:rPr>
              <a:t>Porcentagem de bebés (crianças com menos de um ano de idade) que receberam determinadas doses de vacinas. Por exemplo, a cobertura da DTP3 é a porcentagem de bebés que receberam as três doses da vacina contra difteria, tétano e tosse convulsa (DTP).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Não vacinado
</a:t>
            </a:r>
            <a:r>
              <a:rPr cap="none" sz="1300" i="0" b="0" u="none">
                <a:solidFill>
                  <a:srgbClr val="FFFFFF">
                    <a:alpha val="100000"/>
                  </a:srgbClr>
                </a:solidFill>
                <a:latin typeface="Aptos (Body)"/>
                <a:cs typeface="Aptos (Body)"/>
                <a:ea typeface="Aptos (Body)"/>
                <a:sym typeface="Aptos (Body)"/>
              </a:rPr>
              <a:t>Um bebé que não recebeu a primeira dose de uma série de vacinas. O termo «dose zero» é usado para descrever crianças não vacinadas com DTP1.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Subvaccinado
</a:t>
            </a:r>
            <a:r>
              <a:rPr cap="none" sz="1300" i="0" b="0" u="none">
                <a:solidFill>
                  <a:srgbClr val="FFFFFF">
                    <a:alpha val="100000"/>
                  </a:srgbClr>
                </a:solidFill>
                <a:latin typeface="Aptos (Body)"/>
                <a:cs typeface="Aptos (Body)"/>
                <a:ea typeface="Aptos (Body)"/>
                <a:sym typeface="Aptos (Body)"/>
              </a:rPr>
              <a:t>Um lactente que recebeu algumas, mas não todas as doses recomendadas da vacina no calendário nacional.  
</a:t>
            </a:r>
            <a:r>
              <a:rPr cap="none" sz="1300" i="0" b="1" u="none">
                <a:solidFill>
                  <a:srgbClr val="FFFFFF">
                    <a:alpha val="100000"/>
                  </a:srgbClr>
                </a:solidFill>
                <a:latin typeface="Aptos (Body)"/>
                <a:cs typeface="Aptos (Body)"/>
                <a:ea typeface="Aptos (Body)"/>
                <a:sym typeface="Aptos (Body)"/>
              </a:rPr>
              <a:t>Doses da vacina
</a:t>
            </a:r>
            <a:r>
              <a:rPr cap="none" sz="1300" i="0" b="0" u="none">
                <a:solidFill>
                  <a:srgbClr val="FFFFFF">
                    <a:alpha val="100000"/>
                  </a:srgbClr>
                </a:solidFill>
                <a:latin typeface="Aptos (Body)"/>
                <a:cs typeface="Aptos (Body)"/>
                <a:ea typeface="Aptos (Body)"/>
                <a:sym typeface="Aptos (Body)"/>
              </a:rPr>
              <a:t>•  Bacilo de Calmette-Guérin (BCG): vacina contra a tuberculose
</a:t>
            </a:r>
            <a:r>
              <a:rPr cap="none" sz="1300" i="0" b="0" u="none">
                <a:solidFill>
                  <a:srgbClr val="FFFFFF">
                    <a:alpha val="100000"/>
                  </a:srgbClr>
                </a:solidFill>
                <a:latin typeface="Aptos (Body)"/>
                <a:cs typeface="Aptos (Body)"/>
                <a:ea typeface="Aptos (Body)"/>
                <a:sym typeface="Aptos (Body)"/>
              </a:rPr>
              <a:t>•  Dose de nascimento contra a hepatite B, administrada nas 24 horas após o nascimento (HepBB)
</a:t>
            </a:r>
            <a:r>
              <a:rPr cap="none" sz="1300" i="0" b="0" u="none">
                <a:solidFill>
                  <a:srgbClr val="FFFFFF">
                    <a:alpha val="100000"/>
                  </a:srgbClr>
                </a:solidFill>
                <a:latin typeface="Aptos (Body)"/>
                <a:cs typeface="Aptos (Body)"/>
                <a:ea typeface="Aptos (Body)"/>
                <a:sym typeface="Aptos (Body)"/>
              </a:rPr>
              <a:t>•  Vacina contra difteria, tétano e tosse convulsa, primeira dose (DTP1) e terceira dose (DTP3)
</a:t>
            </a:r>
            <a:r>
              <a:rPr cap="none" sz="1300" i="0" b="0" u="none">
                <a:solidFill>
                  <a:srgbClr val="FFFFFF">
                    <a:alpha val="100000"/>
                  </a:srgbClr>
                </a:solidFill>
                <a:latin typeface="Aptos (Body)"/>
                <a:cs typeface="Aptos (Body)"/>
                <a:ea typeface="Aptos (Body)"/>
                <a:sym typeface="Aptos (Body)"/>
              </a:rPr>
              <a:t>•  Vacina contra hepatite B, terceira dose (HepB3)
</a:t>
            </a:r>
            <a:r>
              <a:rPr cap="none" sz="1300" i="0" b="0" u="none">
                <a:solidFill>
                  <a:srgbClr val="FFFFFF">
                    <a:alpha val="100000"/>
                  </a:srgbClr>
                </a:solidFill>
                <a:latin typeface="Aptos (Body)"/>
                <a:cs typeface="Aptos (Body)"/>
                <a:ea typeface="Aptos (Body)"/>
                <a:sym typeface="Aptos (Body)"/>
              </a:rPr>
              <a:t>•  Vacina contra Haemophilus influenzae tipo b, terceira dose (Hib3)
</a:t>
            </a:r>
            <a:r>
              <a:rPr cap="none" sz="1300" i="0" b="0" u="none">
                <a:solidFill>
                  <a:srgbClr val="FFFFFF">
                    <a:alpha val="100000"/>
                  </a:srgbClr>
                </a:solidFill>
                <a:latin typeface="Aptos (Body)"/>
                <a:cs typeface="Aptos (Body)"/>
                <a:ea typeface="Aptos (Body)"/>
                <a:sym typeface="Aptos (Body)"/>
              </a:rPr>
              <a:t>•  Vacina inativada contra a poliomielite, primeira dose (IPV1) e última dose (IPVC) 
</a:t>
            </a:r>
            <a:r>
              <a:rPr cap="none" sz="1300" i="0" b="0" u="none">
                <a:solidFill>
                  <a:srgbClr val="FFFFFF">
                    <a:alpha val="100000"/>
                  </a:srgbClr>
                </a:solidFill>
                <a:latin typeface="Aptos (Body)"/>
                <a:cs typeface="Aptos (Body)"/>
                <a:ea typeface="Aptos (Body)"/>
                <a:sym typeface="Aptos (Body)"/>
              </a:rPr>
              <a:t>•  Vacina contra o sarampo, primeira dose (MCV1) e segunda dose (MCV2)
</a:t>
            </a:r>
            <a:r>
              <a:rPr cap="none" sz="1300" i="0" b="0" u="none">
                <a:solidFill>
                  <a:srgbClr val="FFFFFF">
                    <a:alpha val="100000"/>
                  </a:srgbClr>
                </a:solidFill>
                <a:latin typeface="Aptos (Body)"/>
                <a:cs typeface="Aptos (Body)"/>
                <a:ea typeface="Aptos (Body)"/>
                <a:sym typeface="Aptos (Body)"/>
              </a:rPr>
              <a:t>•  Vacina contra o rotavírus, última dose (RotaC)
</a:t>
            </a:r>
            <a:r>
              <a:rPr cap="none" sz="1300" i="0" b="0" u="none">
                <a:solidFill>
                  <a:srgbClr val="FFFFFF">
                    <a:alpha val="100000"/>
                  </a:srgbClr>
                </a:solidFill>
                <a:latin typeface="Aptos (Body)"/>
                <a:cs typeface="Aptos (Body)"/>
                <a:ea typeface="Aptos (Body)"/>
                <a:sym typeface="Aptos (Body)"/>
              </a:rPr>
              <a:t>•  Vacina pneumocócica, última dose (PCVC)
</a:t>
            </a:r>
            <a:r>
              <a:rPr cap="none" sz="1300" i="0" b="0" u="none">
                <a:solidFill>
                  <a:srgbClr val="FFFFFF">
                    <a:alpha val="100000"/>
                  </a:srgbClr>
                </a:solidFill>
                <a:latin typeface="Aptos (Body)"/>
                <a:cs typeface="Aptos (Body)"/>
                <a:ea typeface="Aptos (Body)"/>
                <a:sym typeface="Aptos (Body)"/>
              </a:rPr>
              <a:t>•  Vacina contra a febre amarela (YFV) 
</a:t>
            </a:r>
            <a:r>
              <a:rPr cap="none" sz="1300" i="0" b="0" u="none">
                <a:solidFill>
                  <a:srgbClr val="FFFFFF">
                    <a:alpha val="100000"/>
                  </a:srgbClr>
                </a:solidFill>
                <a:latin typeface="Aptos (Body)"/>
                <a:cs typeface="Aptos (Body)"/>
                <a:ea typeface="Aptos (Body)"/>
                <a:sym typeface="Aptos (Body)"/>
              </a:rPr>
              <a:t>•  Vacina contra o papilomavírus humano, primeira dose (HPV1) e última dose (HPVc): vacina para proteger contra certos tipos de papilomavírus humano que podem causar cancro ou verrugas genitais
</a:t>
            </a:r>
            <a:r>
              <a:rPr cap="none" sz="1300" i="0" b="0" u="none">
                <a:solidFill>
                  <a:srgbClr val="FFFFFF">
                    <a:alpha val="100000"/>
                  </a:srgbClr>
                </a:solidFill>
                <a:latin typeface="Aptos (Body)"/>
                <a:cs typeface="Aptos (Body)"/>
                <a:ea typeface="Aptos (Body)"/>
                <a:sym typeface="Aptos (Body)"/>
              </a:rPr>
              <a:t>
</a:t>
            </a:r>
            <a:r>
              <a:rPr cap="none" sz="1300" i="0" b="1" u="none">
                <a:solidFill>
                  <a:srgbClr val="FFFFFF">
                    <a:alpha val="100000"/>
                  </a:srgbClr>
                </a:solidFill>
                <a:latin typeface="Aptos (Body)"/>
                <a:cs typeface="Aptos (Body)"/>
                <a:ea typeface="Aptos (Body)"/>
                <a:sym typeface="Aptos (Body)"/>
              </a:rPr>
              <a:t>A Agenda de Imunização 2030 (IA2030)
</a:t>
            </a:r>
            <a:r>
              <a:rPr cap="none" sz="1300" i="0" b="0" u="none">
                <a:solidFill>
                  <a:srgbClr val="FFFFFF">
                    <a:alpha val="100000"/>
                  </a:srgbClr>
                </a:solidFill>
                <a:latin typeface="Aptos (Body)"/>
                <a:cs typeface="Aptos (Body)"/>
                <a:ea typeface="Aptos (Body)"/>
                <a:sym typeface="Aptos (Body)"/>
              </a:rPr>
              <a:t>A IA2030 é uma estratégia global aprovada pela Assembleia Mundial da Saúde com o objetivo de garantir que todas as pessoas, em todos os lugares e em todas as idades, beneficiem das vacinas para melhorar a saúde e o bem-estar até 2030. Centra-se no aumento da cobertura vacinal, equidade, sustentabilidade e preparação para pandemias, promovendo simultaneamente a imunização ao longo da vida e integrando a imunização com outros serviços de saúde.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Questionário curto de feedback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Estamos a solicitar o seu feedback sobre os agrupamentos globais (GAVI, União Africana, Banco Mundial, OMS e UNICEF) e os slides em PowerPoint desenvolvidos a nível nacional para a divulgação das estimativas globais de imunização. A sua opinião irá ajudar-nos a compreender a utilidade dos mesmos e a identificar áreas que podem ser melhoradas.
Por favor, reserve alguns minutos para preencher este breve inquérito e dar a sua opinião:</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Conceitos-chave</a:t>
            </a:r>
          </a:p>
        </p:txBody>
      </p:sp>
      <p:sp>
        <p:nvSpPr>
          <p:cNvPr id="3" name="body"/>
          <p:cNvSpPr>
            <a:spLocks noGrp="1"/>
          </p:cNvSpPr>
          <p:nvPr>
            <p:ph/>
          </p:nvPr>
        </p:nvSpPr>
        <p:spPr>
          <a:xfrm>
            <a:off x="411480" y="1078992"/>
            <a:ext cx="5385816" cy="534009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Organização Mundial da Saúde (OMS) fornece recomendações globais sobre vacinas, que são adaptadas pelos países com base nas necessidades locais. Apenas as vacinas DTP, contra a poliomielite e contra o sarampo são utilizadas em todos os países.
•  A DTP1 é um marcador do acesso aos serviços de imunização de rotina e, quando não é administrada, serve como um indicador para identificar crianças que não receberam nenhuma vacina, também conhecidas como crianças «zero dose». Uma cobertura elevada de DTP1 indica um bom acesso aos serviços de imunização, enquanto uma cobertura baixa sugere desafios no acesso das crianças às vacinas essenciais.
•  A DTP3 é um indicador amplamente utilizado do desempenho do programa de imunização. Reflete a capacidade de um país de prestar serviços de imunização de rotina e garante que as crianças estão protegidas contra doenças graves. A DTP3 é acompanhada a nível global e serve como uma medida fundamental dos esforços de vacinação de uma nação.</a:t>
            </a:r>
          </a:p>
        </p:txBody>
      </p:sp>
      <p:sp>
        <p:nvSpPr>
          <p:cNvPr id="4" name="body"/>
          <p:cNvSpPr>
            <a:spLocks noGrp="1"/>
          </p:cNvSpPr>
          <p:nvPr>
            <p:ph/>
          </p:nvPr>
        </p:nvSpPr>
        <p:spPr>
          <a:xfrm>
            <a:off x="6199632" y="914400"/>
            <a:ext cx="5641848" cy="5998464"/>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  A desistência da DTP1-DTP3 mede a percentagem de crianças que receberam a DTP1, mas não a DTP3, e destaca onde as crianças são perdidas ao longo do percurso de vacinação, destacando potenciais pontos fracos na prestação de serviços e acompanhamento.
•  A MCV1 (geralmente recomendada entre os 9 e os 12 meses) avalia a capacidade de administrar vacinas mais tarde na infância. Serve como um indicador da proteção contra o sarampo e é um bom indicador do desempenho do sistema de saúde.
•  A vacina contra o HPV protege contra tipos específicos do vírus do papiloma humano (HPV) e é usada para medir o ciclo de vida da vacinação.Outros indicadores-chave incluem PCVC e MCV2, que são usados para monitorar os Objetivos de Desenvolvimento Sustentável (ODS).
•  Em conjunto, estes indicadores fornecem uma forma consistente e comparável de acompanhar o progresso da imunização, identificar comunidades não abrangidas e monitorizar as metas globais, incluindo as da Agenda de Imunização 2030 (IA2030) e dos Objetivos de Desenvolvimento Sustentável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Mensagens-chave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A cobertura da DTP1 manteve-se constante nos 93 % entre 2024 e 2025.
• A cobertura da DTP3 manteve-se constante nos 93 % entre 2024 e 2025.
• Em 2025, verificou-se aproximadamente o mesmo número de crianças sem nenhuma dose. Isto deixa &lt;500 crianças sem vacinação, vulneráveis a doenças evitáveis por vacinação, e mais &lt;100 com proteção incompleta.
• Cabo Verde representou &lt;0,1% das crianças sem nenhuma dose na África Ocidental e Central (WCAR) e &lt;0,1% das crianças sem nenhuma dose a nível global.
• A cobertura da MCV1 manteve-se constante em 95% entre 2024 e 2025. Houve menos de 500 crianças que não receberam a primeira dose da vacina contra o sarampo.
• A cobertura da segunda dose da vacina contra o sarampo (MCV2) manteve-se constante em 86% entre 2024 e 2025.
• A cobertura da última dose da vacina contra o HPV (HPVc) entre as raparigas manteve-se constante em 99% em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Calendário de vacinação,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calendário nacional de imunização 2025 para serviços de rotina em Cabo Verde, relatado através do Formulário Conjunto de Relatórios sobre Imunização (JRF) da OMS/UNICEF.
Cada linha corresponde a uma vacina ou vacina combinada, indicando se é administrada a nível nacional ou subnacional. O calendário descreve o número de doses e as idades recomendadas para a administração. Apenas as vacinas infantis e adolescentes relevantes para a WUENIC estão incluídas.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Anos de introdução da vacina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tabela mostra o ano em que cada vacina foi introduzida em Cabo Verde. Se uma vacina foi suspensa, o ano de introdução não é mostrado, mas se foi suspensa e posteriormente reintroduzida, o ano de reintrodução é fornecido. Os anos de introdução podem refletir a implementação a nível nacional, a implementação parcial (subnacional) ou a introdução direcionada a grupos de risco específicos ou áreas de alto risco, conforme indicado nos títulos das colunas.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472721"/>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472721"/>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472721"/>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472721"/>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472721"/>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1578050" y="2257449"/>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7" name="rc107"/>
            <p:cNvSpPr/>
            <p:nvPr/>
          </p:nvSpPr>
          <p:spPr>
            <a:xfrm>
              <a:off x="1889102" y="2257449"/>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25744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25744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25744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257449"/>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168903"/>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168903"/>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168903"/>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3776538"/>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3776538"/>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080356"/>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080356"/>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56" name="rc156"/>
            <p:cNvSpPr/>
            <p:nvPr/>
          </p:nvSpPr>
          <p:spPr>
            <a:xfrm>
              <a:off x="955945"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1266997"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1578050"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1889102"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2200154"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1" name="rc161"/>
            <p:cNvSpPr/>
            <p:nvPr/>
          </p:nvSpPr>
          <p:spPr>
            <a:xfrm>
              <a:off x="2511207"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2822259"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313331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4384174"/>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4384174"/>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4991809"/>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499180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499180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499180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499180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499180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7" name="rc197"/>
            <p:cNvSpPr/>
            <p:nvPr/>
          </p:nvSpPr>
          <p:spPr>
            <a:xfrm>
              <a:off x="4377521"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4688573"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4999625"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468799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468799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7799096"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8110148"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8421201"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529562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tx216"/>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7" name="tx217"/>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8" name="tx218"/>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0" name="tx220"/>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0" name="tx230"/>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2" name="tx232"/>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3" name="tx233"/>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3" name="tx243"/>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7" name="tx247"/>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5073768"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6" name="tx256"/>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69587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2" name="tx262"/>
            <p:cNvSpPr/>
            <p:nvPr/>
          </p:nvSpPr>
          <p:spPr>
            <a:xfrm>
              <a:off x="727222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7583280"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4" name="tx264"/>
            <p:cNvSpPr/>
            <p:nvPr/>
          </p:nvSpPr>
          <p:spPr>
            <a:xfrm>
              <a:off x="7894332"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20538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8516437"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882748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167328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1" name="tx271"/>
            <p:cNvSpPr/>
            <p:nvPr/>
          </p:nvSpPr>
          <p:spPr>
            <a:xfrm>
              <a:off x="198433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2295391"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4" name="tx274"/>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85065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0" name="tx280"/>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5073768"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695873"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727222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758328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7894332"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1" name="tx291"/>
            <p:cNvSpPr/>
            <p:nvPr/>
          </p:nvSpPr>
          <p:spPr>
            <a:xfrm>
              <a:off x="8205385"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2" name="tx292"/>
            <p:cNvSpPr/>
            <p:nvPr/>
          </p:nvSpPr>
          <p:spPr>
            <a:xfrm>
              <a:off x="8516437"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882748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4" name="tx294"/>
            <p:cNvSpPr/>
            <p:nvPr/>
          </p:nvSpPr>
          <p:spPr>
            <a:xfrm>
              <a:off x="198433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5" name="tx295"/>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6" name="tx296"/>
            <p:cNvSpPr/>
            <p:nvPr/>
          </p:nvSpPr>
          <p:spPr>
            <a:xfrm>
              <a:off x="2606443"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385065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5073768"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5695873" y="358313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7272228"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758328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7894332"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4" name="tx314"/>
            <p:cNvSpPr/>
            <p:nvPr/>
          </p:nvSpPr>
          <p:spPr>
            <a:xfrm>
              <a:off x="820538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851643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6" name="tx316"/>
            <p:cNvSpPr/>
            <p:nvPr/>
          </p:nvSpPr>
          <p:spPr>
            <a:xfrm>
              <a:off x="8827489"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1673286"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8" name="tx318"/>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9" name="tx319"/>
            <p:cNvSpPr/>
            <p:nvPr/>
          </p:nvSpPr>
          <p:spPr>
            <a:xfrm>
              <a:off x="2295391"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0" name="tx320"/>
            <p:cNvSpPr/>
            <p:nvPr/>
          </p:nvSpPr>
          <p:spPr>
            <a:xfrm>
              <a:off x="260644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291749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478380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540591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5695873"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633907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665012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5073768"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5695873"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7272228"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5832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789433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3" name="tx353"/>
            <p:cNvSpPr/>
            <p:nvPr/>
          </p:nvSpPr>
          <p:spPr>
            <a:xfrm>
              <a:off x="820538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8516437"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5" name="tx355"/>
            <p:cNvSpPr/>
            <p:nvPr/>
          </p:nvSpPr>
          <p:spPr>
            <a:xfrm>
              <a:off x="882748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633907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7" name="tx357"/>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7894332"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6" name="tx366"/>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9" name="tx369"/>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2606443"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291749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540591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5695873"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602801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789433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5" name="tx395"/>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9" name="tx399"/>
            <p:cNvSpPr/>
            <p:nvPr/>
          </p:nvSpPr>
          <p:spPr>
            <a:xfrm>
              <a:off x="696117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727222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3" name="tx403"/>
            <p:cNvSpPr/>
            <p:nvPr/>
          </p:nvSpPr>
          <p:spPr>
            <a:xfrm>
              <a:off x="820538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4" name="tx404"/>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6" name="tx406"/>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1" name="tx411"/>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75832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7" name="tx417"/>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167328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6" name="tx426"/>
            <p:cNvSpPr/>
            <p:nvPr/>
          </p:nvSpPr>
          <p:spPr>
            <a:xfrm>
              <a:off x="8516437"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7" name="tx427"/>
            <p:cNvSpPr/>
            <p:nvPr/>
          </p:nvSpPr>
          <p:spPr>
            <a:xfrm>
              <a:off x="8827489"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28" name="tx42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9" name="tx42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30" name="tx43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31" name="tx43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2" name="tx43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3" name="tx43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4" name="tx43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5" name="tx43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6" name="tx43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7" name="tx43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8" name="tx43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9" name="tx43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40" name="tx44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41" name="tx44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2" name="tx44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3" name="tx44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4" name="tx44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5" name="tx44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6" name="tx44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7" name="tx44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8" name="tx44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9" name="tx44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50" name="tx45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51" name="tx45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2" name="tx45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3" name="tx45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4" name="tx454"/>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5" name="tx455"/>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6" name="tx456"/>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7" name="tx457"/>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8" name="tx458"/>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9" name="tx459"/>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60" name="tx460"/>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1" name="tx461"/>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2" name="tx462"/>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3" name="tx463"/>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4" name="tx464"/>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5" name="tx465"/>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6" name="tx466"/>
            <p:cNvSpPr/>
            <p:nvPr/>
          </p:nvSpPr>
          <p:spPr>
            <a:xfrm>
              <a:off x="3209352" y="5953771"/>
              <a:ext cx="135095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vacinal (%)</a:t>
              </a:r>
            </a:p>
          </p:txBody>
        </p:sp>
        <p:pic>
          <p:nvPicPr>
            <p:cNvPr id="467" name="pic467"/>
            <p:cNvPicPr/>
            <p:nvPr/>
          </p:nvPicPr>
          <p:blipFill>
            <a:blip r:embed="rId2" cstate="print"/>
            <a:stretch>
              <a:fillRect/>
            </a:stretch>
          </p:blipFill>
          <p:spPr>
            <a:xfrm>
              <a:off x="4629898" y="5838594"/>
              <a:ext cx="2160000" cy="219455"/>
            </a:xfrm>
            <a:prstGeom prst="rect">
              <a:avLst/>
            </a:prstGeom>
          </p:spPr>
        </p:pic>
        <p:sp>
          <p:nvSpPr>
            <p:cNvPr id="468" name="pl468"/>
            <p:cNvSpPr/>
            <p:nvPr/>
          </p:nvSpPr>
          <p:spPr>
            <a:xfrm>
              <a:off x="46334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592517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14045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35573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57101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786298"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46334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592517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14045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35573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57101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786298"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tx480"/>
            <p:cNvSpPr/>
            <p:nvPr/>
          </p:nvSpPr>
          <p:spPr>
            <a:xfrm>
              <a:off x="4602420"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1" name="tx481"/>
            <p:cNvSpPr/>
            <p:nvPr/>
          </p:nvSpPr>
          <p:spPr>
            <a:xfrm>
              <a:off x="586302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2" name="tx482"/>
            <p:cNvSpPr/>
            <p:nvPr/>
          </p:nvSpPr>
          <p:spPr>
            <a:xfrm>
              <a:off x="607830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3" name="tx483"/>
            <p:cNvSpPr/>
            <p:nvPr/>
          </p:nvSpPr>
          <p:spPr>
            <a:xfrm>
              <a:off x="629358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4" name="tx484"/>
            <p:cNvSpPr/>
            <p:nvPr/>
          </p:nvSpPr>
          <p:spPr>
            <a:xfrm>
              <a:off x="650886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5" name="tx485"/>
            <p:cNvSpPr/>
            <p:nvPr/>
          </p:nvSpPr>
          <p:spPr>
            <a:xfrm>
              <a:off x="669306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6" name="tx486"/>
            <p:cNvSpPr/>
            <p:nvPr/>
          </p:nvSpPr>
          <p:spPr>
            <a:xfrm>
              <a:off x="924840" y="1342252"/>
              <a:ext cx="319653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vacinal, Cabo Verde, 2000-2025</a:t>
              </a:r>
            </a:p>
          </p:txBody>
        </p:sp>
        <p:sp>
          <p:nvSpPr>
            <p:cNvPr id="487" name="tx487"/>
            <p:cNvSpPr/>
            <p:nvPr/>
          </p:nvSpPr>
          <p:spPr>
            <a:xfrm>
              <a:off x="5067749" y="6347035"/>
              <a:ext cx="4006661" cy="10330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Fonte: Estimativas da Cobertura Nacional de Vacinação da OMS/UNICEF 2025. </a:t>
              </a:r>
            </a:p>
          </p:txBody>
        </p:sp>
        <p:sp>
          <p:nvSpPr>
            <p:cNvPr id="488" name="tx488"/>
            <p:cNvSpPr/>
            <p:nvPr/>
          </p:nvSpPr>
          <p:spPr>
            <a:xfrm>
              <a:off x="6030424" y="6467463"/>
              <a:ext cx="304398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Informações sobre o stock disponíveis a partir de 2003.</a:t>
              </a:r>
            </a:p>
          </p:txBody>
        </p:sp>
        <p:sp>
          <p:nvSpPr>
            <p:cNvPr id="489" name="tx489"/>
            <p:cNvSpPr/>
            <p:nvPr/>
          </p:nvSpPr>
          <p:spPr>
            <a:xfrm>
              <a:off x="4905784" y="6586855"/>
              <a:ext cx="41686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Um asterisco (*) indica onde houve falta de vacinas a nível nacional ou subnacional.</a:t>
              </a:r>
            </a:p>
          </p:txBody>
        </p:sp>
      </p:grpSp>
      <p:sp>
        <p:nvSpPr>
          <p:cNvPr id="4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mostra as tendências na cobertura vacinal desde 2000, com as células verdes a indicarem uma cobertura de 90% ou mais.
Em 2025, 10 das 12 (83 %) vacinas do calendário alcançaram uma cobertura de 90 % ou mais. A cobertura vacinal variou entre 41 % e 99 %.
Desde 2002, foram feitas estimativas para 8 novas vacinas. A IPVC é a vacina mais recente registada (2024), tendo atingido uma cobertura de 41% em 2025.
Em 2025, Cabo Verde não registou qualquer ruptura de stock de vacinas ou de material de apoio.</a:t>
            </a:r>
          </a:p>
        </p:txBody>
      </p:sp>
      <p:sp>
        <p:nvSpPr>
          <p:cNvPr id="4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Em 2025, a cobertura manteve-se inalterada em relação a 2024 para todos os antigénios, tendo 10 deles atingido uma cobertura de, pelo menos, 90%, o que indica um bom alcance, pelo menos para alguns antigénios.</a:t>
            </a:r>
          </a:p>
        </p:txBody>
      </p:sp>
      <p:grpSp xmlns:pic="http://schemas.openxmlformats.org/drawingml/2006/picture">
        <p:nvGrpSpPr>
          <p:cNvPr id="492" name=""/>
          <p:cNvGrpSpPr/>
          <p:nvPr/>
        </p:nvGrpSpPr>
        <p:grpSpPr>
          <a:xfrm>
            <a:off x="292608" y="1005840"/>
            <a:ext cx="8595360" cy="28575"/>
            <a:chOff x="292608" y="1005840"/>
            <a:chExt cx="8595360" cy="28575"/>
          </a:xfrm>
        </p:grpSpPr>
        <p:sp>
          <p:nvSpPr>
            <p:cNvPr id="4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P7TF5XRZ5TZD-1674051314-8202</_dlc_DocId>
    <_dlc_DocIdUrl xmlns="5ce71423-0d49-4a04-8822-86064e799dcd">
      <Url>https://unicef.sharepoint.com/teams/DAPM-DataComm/_layouts/15/DocIdRedir.aspx?ID=P7TF5XRZ5TZD-1674051314-8202</Url>
      <Description>P7TF5XRZ5TZD-1674051314-8202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718D6C0-CDE3-42E4-8DE2-2D46D3FDD45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a1aeda25-f3a0-4242-a325-0edcf383372f</vt:lpwstr>
  </property>
</Properties>
</file>