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89" d="100"/>
          <a:sy n="89" d="100"/>
        </p:scale>
        <p:origin x="114" y="60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RDC</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901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3535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031682"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2801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3650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361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4287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40214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6140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2067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9019" y="1917153"/>
              <a:ext cx="6481656" cy="1476400"/>
            </a:xfrm>
            <a:custGeom>
              <a:avLst/>
              <a:gdLst/>
              <a:ahLst/>
              <a:cxnLst/>
              <a:rect l="0" t="0" r="0" b="0"/>
              <a:pathLst>
                <a:path w="6481656" h="1476400">
                  <a:moveTo>
                    <a:pt x="0" y="1396595"/>
                  </a:moveTo>
                  <a:lnTo>
                    <a:pt x="259266" y="1396595"/>
                  </a:lnTo>
                  <a:lnTo>
                    <a:pt x="518532" y="1476400"/>
                  </a:lnTo>
                  <a:lnTo>
                    <a:pt x="777798" y="1236984"/>
                  </a:lnTo>
                  <a:lnTo>
                    <a:pt x="1037065" y="718249"/>
                  </a:lnTo>
                  <a:lnTo>
                    <a:pt x="1296331" y="638443"/>
                  </a:lnTo>
                  <a:lnTo>
                    <a:pt x="1555597" y="518735"/>
                  </a:lnTo>
                  <a:lnTo>
                    <a:pt x="1814863" y="438929"/>
                  </a:lnTo>
                  <a:lnTo>
                    <a:pt x="2074130" y="319221"/>
                  </a:lnTo>
                  <a:lnTo>
                    <a:pt x="2333396" y="239416"/>
                  </a:lnTo>
                  <a:lnTo>
                    <a:pt x="2592662" y="638443"/>
                  </a:lnTo>
                  <a:lnTo>
                    <a:pt x="2851928" y="239416"/>
                  </a:lnTo>
                  <a:lnTo>
                    <a:pt x="3111195" y="239416"/>
                  </a:lnTo>
                  <a:lnTo>
                    <a:pt x="3370461" y="239416"/>
                  </a:lnTo>
                  <a:lnTo>
                    <a:pt x="3629727" y="119708"/>
                  </a:lnTo>
                  <a:lnTo>
                    <a:pt x="3888994" y="119708"/>
                  </a:lnTo>
                  <a:lnTo>
                    <a:pt x="4148260" y="119708"/>
                  </a:lnTo>
                  <a:lnTo>
                    <a:pt x="4407526" y="79805"/>
                  </a:lnTo>
                  <a:lnTo>
                    <a:pt x="4666792" y="79805"/>
                  </a:lnTo>
                  <a:lnTo>
                    <a:pt x="4926059" y="0"/>
                  </a:lnTo>
                  <a:lnTo>
                    <a:pt x="5185325" y="39902"/>
                  </a:lnTo>
                  <a:lnTo>
                    <a:pt x="5444591" y="119708"/>
                  </a:lnTo>
                  <a:lnTo>
                    <a:pt x="5703857" y="119708"/>
                  </a:lnTo>
                  <a:lnTo>
                    <a:pt x="5963124" y="159610"/>
                  </a:lnTo>
                  <a:lnTo>
                    <a:pt x="6222390" y="79805"/>
                  </a:lnTo>
                  <a:lnTo>
                    <a:pt x="6481656" y="79805"/>
                  </a:lnTo>
                </a:path>
              </a:pathLst>
            </a:custGeom>
            <a:ln w="27101" cap="flat">
              <a:solidFill>
                <a:srgbClr val="F8766D">
                  <a:alpha val="100000"/>
                </a:srgbClr>
              </a:solidFill>
              <a:prstDash val="solid"/>
              <a:round/>
            </a:ln>
          </p:spPr>
          <p:txBody>
            <a:bodyPr/>
            <a:lstStyle/>
            <a:p>
              <a:endParaRPr/>
            </a:p>
          </p:txBody>
        </p:sp>
        <p:sp>
          <p:nvSpPr>
            <p:cNvPr id="29" name="pl29"/>
            <p:cNvSpPr/>
            <p:nvPr/>
          </p:nvSpPr>
          <p:spPr>
            <a:xfrm>
              <a:off x="1439019" y="2356083"/>
              <a:ext cx="6481656" cy="1715817"/>
            </a:xfrm>
            <a:custGeom>
              <a:avLst/>
              <a:gdLst/>
              <a:ahLst/>
              <a:cxnLst/>
              <a:rect l="0" t="0" r="0" b="0"/>
              <a:pathLst>
                <a:path w="6481656" h="1715817">
                  <a:moveTo>
                    <a:pt x="0" y="1715817"/>
                  </a:moveTo>
                  <a:lnTo>
                    <a:pt x="259266" y="1715817"/>
                  </a:lnTo>
                  <a:lnTo>
                    <a:pt x="518532" y="1396595"/>
                  </a:lnTo>
                  <a:lnTo>
                    <a:pt x="777798" y="1236984"/>
                  </a:lnTo>
                  <a:lnTo>
                    <a:pt x="1037065" y="758151"/>
                  </a:lnTo>
                  <a:lnTo>
                    <a:pt x="1296331" y="478832"/>
                  </a:lnTo>
                  <a:lnTo>
                    <a:pt x="1555597" y="438929"/>
                  </a:lnTo>
                  <a:lnTo>
                    <a:pt x="1814863" y="319221"/>
                  </a:lnTo>
                  <a:lnTo>
                    <a:pt x="2074130" y="199513"/>
                  </a:lnTo>
                  <a:lnTo>
                    <a:pt x="2333396" y="79805"/>
                  </a:lnTo>
                  <a:lnTo>
                    <a:pt x="2592662" y="518735"/>
                  </a:lnTo>
                  <a:lnTo>
                    <a:pt x="2851928" y="119708"/>
                  </a:lnTo>
                  <a:lnTo>
                    <a:pt x="3111195" y="79805"/>
                  </a:lnTo>
                  <a:lnTo>
                    <a:pt x="3370461" y="79805"/>
                  </a:lnTo>
                  <a:lnTo>
                    <a:pt x="3629727" y="0"/>
                  </a:lnTo>
                  <a:lnTo>
                    <a:pt x="3888994" y="119708"/>
                  </a:lnTo>
                  <a:lnTo>
                    <a:pt x="4148260" y="119708"/>
                  </a:lnTo>
                  <a:lnTo>
                    <a:pt x="4407526" y="79805"/>
                  </a:lnTo>
                  <a:lnTo>
                    <a:pt x="4666792" y="79805"/>
                  </a:lnTo>
                  <a:lnTo>
                    <a:pt x="4926059" y="0"/>
                  </a:lnTo>
                  <a:lnTo>
                    <a:pt x="5185325" y="119708"/>
                  </a:lnTo>
                  <a:lnTo>
                    <a:pt x="5444591" y="319221"/>
                  </a:lnTo>
                  <a:lnTo>
                    <a:pt x="5703857" y="319221"/>
                  </a:lnTo>
                  <a:lnTo>
                    <a:pt x="5963124" y="518735"/>
                  </a:lnTo>
                  <a:lnTo>
                    <a:pt x="6222390" y="319221"/>
                  </a:lnTo>
                  <a:lnTo>
                    <a:pt x="6481656" y="319221"/>
                  </a:lnTo>
                </a:path>
              </a:pathLst>
            </a:custGeom>
            <a:ln w="27101" cap="flat">
              <a:solidFill>
                <a:srgbClr val="7CAE00">
                  <a:alpha val="100000"/>
                </a:srgbClr>
              </a:solidFill>
              <a:prstDash val="solid"/>
              <a:round/>
            </a:ln>
          </p:spPr>
          <p:txBody>
            <a:bodyPr/>
            <a:lstStyle/>
            <a:p>
              <a:endParaRPr/>
            </a:p>
          </p:txBody>
        </p:sp>
        <p:sp>
          <p:nvSpPr>
            <p:cNvPr id="30" name="pl30"/>
            <p:cNvSpPr/>
            <p:nvPr/>
          </p:nvSpPr>
          <p:spPr>
            <a:xfrm>
              <a:off x="1439019" y="2515694"/>
              <a:ext cx="6481656" cy="1715817"/>
            </a:xfrm>
            <a:custGeom>
              <a:avLst/>
              <a:gdLst/>
              <a:ahLst/>
              <a:cxnLst/>
              <a:rect l="0" t="0" r="0" b="0"/>
              <a:pathLst>
                <a:path w="6481656" h="1715817">
                  <a:moveTo>
                    <a:pt x="0" y="1715817"/>
                  </a:moveTo>
                  <a:lnTo>
                    <a:pt x="259266" y="1396595"/>
                  </a:lnTo>
                  <a:lnTo>
                    <a:pt x="518532" y="1117276"/>
                  </a:lnTo>
                  <a:lnTo>
                    <a:pt x="777798" y="837957"/>
                  </a:lnTo>
                  <a:lnTo>
                    <a:pt x="1037065" y="478832"/>
                  </a:lnTo>
                  <a:lnTo>
                    <a:pt x="1296331" y="319221"/>
                  </a:lnTo>
                  <a:lnTo>
                    <a:pt x="1555597" y="239416"/>
                  </a:lnTo>
                  <a:lnTo>
                    <a:pt x="1814863" y="199513"/>
                  </a:lnTo>
                  <a:lnTo>
                    <a:pt x="2074130" y="199513"/>
                  </a:lnTo>
                  <a:lnTo>
                    <a:pt x="2333396" y="159610"/>
                  </a:lnTo>
                  <a:lnTo>
                    <a:pt x="2592662" y="119708"/>
                  </a:lnTo>
                  <a:lnTo>
                    <a:pt x="2851928" y="119708"/>
                  </a:lnTo>
                  <a:lnTo>
                    <a:pt x="3111195" y="0"/>
                  </a:lnTo>
                  <a:lnTo>
                    <a:pt x="3370461" y="39902"/>
                  </a:lnTo>
                  <a:lnTo>
                    <a:pt x="3629727" y="0"/>
                  </a:lnTo>
                  <a:lnTo>
                    <a:pt x="3888994" y="159610"/>
                  </a:lnTo>
                  <a:lnTo>
                    <a:pt x="4148260" y="239416"/>
                  </a:lnTo>
                  <a:lnTo>
                    <a:pt x="4407526" y="159610"/>
                  </a:lnTo>
                  <a:lnTo>
                    <a:pt x="4666792" y="199513"/>
                  </a:lnTo>
                  <a:lnTo>
                    <a:pt x="4926059" y="159610"/>
                  </a:lnTo>
                  <a:lnTo>
                    <a:pt x="5185325" y="279319"/>
                  </a:lnTo>
                  <a:lnTo>
                    <a:pt x="5444591" y="558638"/>
                  </a:lnTo>
                  <a:lnTo>
                    <a:pt x="5703857" y="518735"/>
                  </a:lnTo>
                  <a:lnTo>
                    <a:pt x="5963124" y="678346"/>
                  </a:lnTo>
                  <a:lnTo>
                    <a:pt x="6222390" y="558638"/>
                  </a:lnTo>
                  <a:lnTo>
                    <a:pt x="6481656" y="558638"/>
                  </a:lnTo>
                </a:path>
              </a:pathLst>
            </a:custGeom>
            <a:ln w="27101" cap="flat">
              <a:solidFill>
                <a:srgbClr val="00BFC4">
                  <a:alpha val="100000"/>
                </a:srgbClr>
              </a:solidFill>
              <a:prstDash val="solid"/>
              <a:round/>
            </a:ln>
          </p:spPr>
          <p:txBody>
            <a:bodyPr/>
            <a:lstStyle/>
            <a:p>
              <a:endParaRPr/>
            </a:p>
          </p:txBody>
        </p:sp>
        <p:sp>
          <p:nvSpPr>
            <p:cNvPr id="31" name="pl31"/>
            <p:cNvSpPr/>
            <p:nvPr/>
          </p:nvSpPr>
          <p:spPr>
            <a:xfrm>
              <a:off x="7402143" y="3233943"/>
              <a:ext cx="518532" cy="1316789"/>
            </a:xfrm>
            <a:custGeom>
              <a:avLst/>
              <a:gdLst/>
              <a:ahLst/>
              <a:cxnLst/>
              <a:rect l="0" t="0" r="0" b="0"/>
              <a:pathLst>
                <a:path w="518532" h="1316789">
                  <a:moveTo>
                    <a:pt x="0" y="1316789"/>
                  </a:moveTo>
                  <a:lnTo>
                    <a:pt x="259266" y="0"/>
                  </a:lnTo>
                  <a:lnTo>
                    <a:pt x="518532" y="0"/>
                  </a:lnTo>
                </a:path>
              </a:pathLst>
            </a:custGeom>
            <a:ln w="27101" cap="flat">
              <a:solidFill>
                <a:srgbClr val="C77CFF">
                  <a:alpha val="100000"/>
                </a:srgbClr>
              </a:solidFill>
              <a:prstDash val="solid"/>
              <a:round/>
            </a:ln>
          </p:spPr>
          <p:txBody>
            <a:bodyPr/>
            <a:lstStyle/>
            <a:p>
              <a:endParaRPr/>
            </a:p>
          </p:txBody>
        </p:sp>
        <p:sp>
          <p:nvSpPr>
            <p:cNvPr id="32" name="pl32"/>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3" name="pt33"/>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7882299"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5" name="pt35"/>
            <p:cNvSpPr/>
            <p:nvPr/>
          </p:nvSpPr>
          <p:spPr>
            <a:xfrm>
              <a:off x="7882299" y="30359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6" name="pt36"/>
            <p:cNvSpPr/>
            <p:nvPr/>
          </p:nvSpPr>
          <p:spPr>
            <a:xfrm>
              <a:off x="7882299"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7" name="pt37"/>
            <p:cNvSpPr/>
            <p:nvPr/>
          </p:nvSpPr>
          <p:spPr>
            <a:xfrm>
              <a:off x="1400642"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8" name="pt38"/>
            <p:cNvSpPr/>
            <p:nvPr/>
          </p:nvSpPr>
          <p:spPr>
            <a:xfrm>
              <a:off x="1400642" y="40335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9" name="pt39"/>
            <p:cNvSpPr/>
            <p:nvPr/>
          </p:nvSpPr>
          <p:spPr>
            <a:xfrm>
              <a:off x="1400642" y="41931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40" name="pt40"/>
            <p:cNvSpPr/>
            <p:nvPr/>
          </p:nvSpPr>
          <p:spPr>
            <a:xfrm>
              <a:off x="7363766" y="4512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1" name="pl41"/>
            <p:cNvSpPr/>
            <p:nvPr/>
          </p:nvSpPr>
          <p:spPr>
            <a:xfrm>
              <a:off x="7939163" y="1996959"/>
              <a:ext cx="240778" cy="6"/>
            </a:xfrm>
            <a:custGeom>
              <a:avLst/>
              <a:gdLst/>
              <a:ahLst/>
              <a:cxnLst/>
              <a:rect l="0" t="0" r="0" b="0"/>
              <a:pathLst>
                <a:path w="240778" h="6">
                  <a:moveTo>
                    <a:pt x="240778" y="6"/>
                  </a:moveTo>
                  <a:lnTo>
                    <a:pt x="0" y="0"/>
                  </a:lnTo>
                </a:path>
              </a:pathLst>
            </a:custGeom>
          </p:spPr>
          <p:txBody>
            <a:bodyPr/>
            <a:lstStyle/>
            <a:p>
              <a:endParaRPr/>
            </a:p>
          </p:txBody>
        </p:sp>
        <p:sp>
          <p:nvSpPr>
            <p:cNvPr id="42" name="pl42"/>
            <p:cNvSpPr/>
            <p:nvPr/>
          </p:nvSpPr>
          <p:spPr>
            <a:xfrm>
              <a:off x="7939163" y="2675302"/>
              <a:ext cx="240778" cy="2"/>
            </a:xfrm>
            <a:custGeom>
              <a:avLst/>
              <a:gdLst/>
              <a:ahLst/>
              <a:cxnLst/>
              <a:rect l="0" t="0" r="0" b="0"/>
              <a:pathLst>
                <a:path w="240778" h="2">
                  <a:moveTo>
                    <a:pt x="240778" y="0"/>
                  </a:moveTo>
                  <a:lnTo>
                    <a:pt x="0" y="2"/>
                  </a:lnTo>
                </a:path>
              </a:pathLst>
            </a:custGeom>
          </p:spPr>
          <p:txBody>
            <a:bodyPr/>
            <a:lstStyle/>
            <a:p>
              <a:endParaRPr/>
            </a:p>
          </p:txBody>
        </p:sp>
        <p:sp>
          <p:nvSpPr>
            <p:cNvPr id="43" name="pl43"/>
            <p:cNvSpPr/>
            <p:nvPr/>
          </p:nvSpPr>
          <p:spPr>
            <a:xfrm>
              <a:off x="7938041" y="3019043"/>
              <a:ext cx="241900" cy="51585"/>
            </a:xfrm>
            <a:custGeom>
              <a:avLst/>
              <a:gdLst/>
              <a:ahLst/>
              <a:cxnLst/>
              <a:rect l="0" t="0" r="0" b="0"/>
              <a:pathLst>
                <a:path w="241900" h="51585">
                  <a:moveTo>
                    <a:pt x="241900" y="0"/>
                  </a:moveTo>
                  <a:lnTo>
                    <a:pt x="0" y="51585"/>
                  </a:lnTo>
                </a:path>
              </a:pathLst>
            </a:custGeom>
          </p:spPr>
          <p:txBody>
            <a:bodyPr/>
            <a:lstStyle/>
            <a:p>
              <a:endParaRPr/>
            </a:p>
          </p:txBody>
        </p:sp>
        <p:sp>
          <p:nvSpPr>
            <p:cNvPr id="44" name="pl44"/>
            <p:cNvSpPr/>
            <p:nvPr/>
          </p:nvSpPr>
          <p:spPr>
            <a:xfrm>
              <a:off x="7938137" y="3237488"/>
              <a:ext cx="241804" cy="49093"/>
            </a:xfrm>
            <a:custGeom>
              <a:avLst/>
              <a:gdLst/>
              <a:ahLst/>
              <a:cxnLst/>
              <a:rect l="0" t="0" r="0" b="0"/>
              <a:pathLst>
                <a:path w="241804" h="49093">
                  <a:moveTo>
                    <a:pt x="241804" y="49093"/>
                  </a:moveTo>
                  <a:lnTo>
                    <a:pt x="0" y="0"/>
                  </a:lnTo>
                </a:path>
              </a:pathLst>
            </a:custGeom>
          </p:spPr>
          <p:txBody>
            <a:bodyPr/>
            <a:lstStyle/>
            <a:p>
              <a:endParaRPr/>
            </a:p>
          </p:txBody>
        </p:sp>
        <p:sp>
          <p:nvSpPr>
            <p:cNvPr id="45" name="pg45"/>
            <p:cNvSpPr/>
            <p:nvPr/>
          </p:nvSpPr>
          <p:spPr>
            <a:xfrm>
              <a:off x="8111362" y="190598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6" name="tx46"/>
            <p:cNvSpPr/>
            <p:nvPr/>
          </p:nvSpPr>
          <p:spPr>
            <a:xfrm>
              <a:off x="8134222" y="1946822"/>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82%</a:t>
              </a:r>
            </a:p>
          </p:txBody>
        </p:sp>
        <p:sp>
          <p:nvSpPr>
            <p:cNvPr id="47" name="pg47"/>
            <p:cNvSpPr/>
            <p:nvPr/>
          </p:nvSpPr>
          <p:spPr>
            <a:xfrm>
              <a:off x="8111362" y="2584316"/>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8" name="tx48"/>
            <p:cNvSpPr/>
            <p:nvPr/>
          </p:nvSpPr>
          <p:spPr>
            <a:xfrm>
              <a:off x="8134222" y="2625157"/>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65%</a:t>
              </a:r>
            </a:p>
          </p:txBody>
        </p:sp>
        <p:sp>
          <p:nvSpPr>
            <p:cNvPr id="49" name="pg49"/>
            <p:cNvSpPr/>
            <p:nvPr/>
          </p:nvSpPr>
          <p:spPr>
            <a:xfrm>
              <a:off x="8111362" y="2923953"/>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50" name="tx50"/>
            <p:cNvSpPr/>
            <p:nvPr/>
          </p:nvSpPr>
          <p:spPr>
            <a:xfrm>
              <a:off x="8134222" y="2964795"/>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55%</a:t>
              </a:r>
            </a:p>
          </p:txBody>
        </p:sp>
        <p:sp>
          <p:nvSpPr>
            <p:cNvPr id="51" name="pg51"/>
            <p:cNvSpPr/>
            <p:nvPr/>
          </p:nvSpPr>
          <p:spPr>
            <a:xfrm>
              <a:off x="8111362" y="3199101"/>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2" name="tx52"/>
            <p:cNvSpPr/>
            <p:nvPr/>
          </p:nvSpPr>
          <p:spPr>
            <a:xfrm>
              <a:off x="8134222" y="3239942"/>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51%</a:t>
              </a:r>
            </a:p>
          </p:txBody>
        </p:sp>
        <p:sp>
          <p:nvSpPr>
            <p:cNvPr id="53" name="tx53"/>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3" name="pl73"/>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4" name="pl74"/>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5" name="pl75"/>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6" name="tx76"/>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13438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RDC, 2000-2025</a:t>
              </a:r>
            </a:p>
          </p:txBody>
        </p:sp>
        <p:sp>
          <p:nvSpPr>
            <p:cNvPr id="81" name="tx8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2025, la couverture vaccinale par le DTP1 (indicateur de l'accès aux services de vaccination) s'élevait à 55 %.
La couverture vaccinale par le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0 vaccin a vu sa couverture augmenter, 0 a vu la sienne diminuer et 4 sont restés stables.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rc9"/>
            <p:cNvSpPr/>
            <p:nvPr/>
          </p:nvSpPr>
          <p:spPr>
            <a:xfrm>
              <a:off x="343909" y="4264347"/>
              <a:ext cx="1218078" cy="181730"/>
            </a:xfrm>
            <a:prstGeom prst="rect">
              <a:avLst/>
            </a:prstGeom>
            <a:solidFill>
              <a:srgbClr val="D9D9D9">
                <a:alpha val="60000"/>
              </a:srgbClr>
            </a:solidFill>
          </p:spPr>
          <p:txBody>
            <a:bodyPr/>
            <a:lstStyle/>
            <a:p>
              <a:endParaRPr/>
            </a:p>
          </p:txBody>
        </p:sp>
        <p:sp>
          <p:nvSpPr>
            <p:cNvPr id="10" name="pl10"/>
            <p:cNvSpPr/>
            <p:nvPr/>
          </p:nvSpPr>
          <p:spPr>
            <a:xfrm>
              <a:off x="124006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tx11"/>
            <p:cNvSpPr/>
            <p:nvPr/>
          </p:nvSpPr>
          <p:spPr>
            <a:xfrm>
              <a:off x="79243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tx36"/>
            <p:cNvSpPr/>
            <p:nvPr/>
          </p:nvSpPr>
          <p:spPr>
            <a:xfrm>
              <a:off x="993551"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a:endParaRPr/>
            </a:p>
          </p:txBody>
        </p:sp>
        <p:sp>
          <p:nvSpPr>
            <p:cNvPr id="61" name="pl61"/>
            <p:cNvSpPr/>
            <p:nvPr/>
          </p:nvSpPr>
          <p:spPr>
            <a:xfrm>
              <a:off x="164317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193319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22321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51323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280325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rc66"/>
            <p:cNvSpPr/>
            <p:nvPr/>
          </p:nvSpPr>
          <p:spPr>
            <a:xfrm>
              <a:off x="1631576" y="4627807"/>
              <a:ext cx="1218078" cy="181730"/>
            </a:xfrm>
            <a:prstGeom prst="rect">
              <a:avLst/>
            </a:prstGeom>
            <a:solidFill>
              <a:srgbClr val="D9D9D9">
                <a:alpha val="60000"/>
              </a:srgbClr>
            </a:solidFill>
          </p:spPr>
          <p:txBody>
            <a:bodyPr/>
            <a:lstStyle/>
            <a:p>
              <a:endParaRPr/>
            </a:p>
          </p:txBody>
        </p:sp>
        <p:sp>
          <p:nvSpPr>
            <p:cNvPr id="67" name="pl67"/>
            <p:cNvSpPr/>
            <p:nvPr/>
          </p:nvSpPr>
          <p:spPr>
            <a:xfrm>
              <a:off x="2382725"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68" name="tx68"/>
            <p:cNvSpPr/>
            <p:nvPr/>
          </p:nvSpPr>
          <p:spPr>
            <a:xfrm>
              <a:off x="1935092"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tx93"/>
            <p:cNvSpPr/>
            <p:nvPr/>
          </p:nvSpPr>
          <p:spPr>
            <a:xfrm>
              <a:off x="2092706"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293084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2208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1088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0090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09092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2919244" y="4264347"/>
              <a:ext cx="1218078" cy="181730"/>
            </a:xfrm>
            <a:prstGeom prst="rect">
              <a:avLst/>
            </a:prstGeom>
            <a:solidFill>
              <a:srgbClr val="D9D9D9">
                <a:alpha val="60000"/>
              </a:srgbClr>
            </a:solidFill>
          </p:spPr>
          <p:txBody>
            <a:bodyPr/>
            <a:lstStyle/>
            <a:p>
              <a:endParaRPr/>
            </a:p>
          </p:txBody>
        </p:sp>
        <p:sp>
          <p:nvSpPr>
            <p:cNvPr id="124" name="pl124"/>
            <p:cNvSpPr/>
            <p:nvPr/>
          </p:nvSpPr>
          <p:spPr>
            <a:xfrm>
              <a:off x="372839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5" name="tx125"/>
            <p:cNvSpPr/>
            <p:nvPr/>
          </p:nvSpPr>
          <p:spPr>
            <a:xfrm>
              <a:off x="328076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0" name="tx150"/>
            <p:cNvSpPr/>
            <p:nvPr/>
          </p:nvSpPr>
          <p:spPr>
            <a:xfrm>
              <a:off x="3365873"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a:endParaRPr/>
            </a:p>
          </p:txBody>
        </p:sp>
        <p:sp>
          <p:nvSpPr>
            <p:cNvPr id="175" name="pl175"/>
            <p:cNvSpPr/>
            <p:nvPr/>
          </p:nvSpPr>
          <p:spPr>
            <a:xfrm>
              <a:off x="421851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450853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479855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0885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537858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rc180"/>
            <p:cNvSpPr/>
            <p:nvPr/>
          </p:nvSpPr>
          <p:spPr>
            <a:xfrm>
              <a:off x="4206912" y="4009924"/>
              <a:ext cx="1218078" cy="278652"/>
            </a:xfrm>
            <a:prstGeom prst="rect">
              <a:avLst/>
            </a:prstGeom>
            <a:solidFill>
              <a:srgbClr val="D9D9D9">
                <a:alpha val="60000"/>
              </a:srgbClr>
            </a:solidFill>
          </p:spPr>
          <p:txBody>
            <a:bodyPr/>
            <a:lstStyle/>
            <a:p>
              <a:endParaRPr/>
            </a:p>
          </p:txBody>
        </p:sp>
        <p:sp>
          <p:nvSpPr>
            <p:cNvPr id="181" name="pl181"/>
            <p:cNvSpPr/>
            <p:nvPr/>
          </p:nvSpPr>
          <p:spPr>
            <a:xfrm>
              <a:off x="4784050"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82" name="tx182"/>
            <p:cNvSpPr/>
            <p:nvPr/>
          </p:nvSpPr>
          <p:spPr>
            <a:xfrm>
              <a:off x="4336417"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9" name="tx199"/>
            <p:cNvSpPr/>
            <p:nvPr/>
          </p:nvSpPr>
          <p:spPr>
            <a:xfrm>
              <a:off x="4595537" y="523346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a:endParaRPr/>
            </a:p>
          </p:txBody>
        </p:sp>
        <p:sp>
          <p:nvSpPr>
            <p:cNvPr id="216" name="pl216"/>
            <p:cNvSpPr/>
            <p:nvPr/>
          </p:nvSpPr>
          <p:spPr>
            <a:xfrm>
              <a:off x="550618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579620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08621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762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66625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rc221"/>
            <p:cNvSpPr/>
            <p:nvPr/>
          </p:nvSpPr>
          <p:spPr>
            <a:xfrm>
              <a:off x="5494580" y="4809537"/>
              <a:ext cx="1218078" cy="181730"/>
            </a:xfrm>
            <a:prstGeom prst="rect">
              <a:avLst/>
            </a:prstGeom>
            <a:solidFill>
              <a:srgbClr val="D9D9D9">
                <a:alpha val="60000"/>
              </a:srgbClr>
            </a:solidFill>
          </p:spPr>
          <p:txBody>
            <a:bodyPr/>
            <a:lstStyle/>
            <a:p>
              <a:endParaRPr/>
            </a:p>
          </p:txBody>
        </p:sp>
        <p:sp>
          <p:nvSpPr>
            <p:cNvPr id="222" name="pl222"/>
            <p:cNvSpPr/>
            <p:nvPr/>
          </p:nvSpPr>
          <p:spPr>
            <a:xfrm>
              <a:off x="6144222"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23" name="tx223"/>
            <p:cNvSpPr/>
            <p:nvPr/>
          </p:nvSpPr>
          <p:spPr>
            <a:xfrm>
              <a:off x="569658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8" name="tx248"/>
            <p:cNvSpPr/>
            <p:nvPr/>
          </p:nvSpPr>
          <p:spPr>
            <a:xfrm>
              <a:off x="5926708"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a:endParaRPr/>
            </a:p>
          </p:txBody>
        </p:sp>
        <p:sp>
          <p:nvSpPr>
            <p:cNvPr id="273" name="pl273"/>
            <p:cNvSpPr/>
            <p:nvPr/>
          </p:nvSpPr>
          <p:spPr>
            <a:xfrm>
              <a:off x="679384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708386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737388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766390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795392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8" name="rc278"/>
            <p:cNvSpPr/>
            <p:nvPr/>
          </p:nvSpPr>
          <p:spPr>
            <a:xfrm>
              <a:off x="6782248" y="4169155"/>
              <a:ext cx="1218078" cy="199037"/>
            </a:xfrm>
            <a:prstGeom prst="rect">
              <a:avLst/>
            </a:prstGeom>
            <a:solidFill>
              <a:srgbClr val="D9D9D9">
                <a:alpha val="60000"/>
              </a:srgbClr>
            </a:solidFill>
          </p:spPr>
          <p:txBody>
            <a:bodyPr/>
            <a:lstStyle/>
            <a:p>
              <a:endParaRPr/>
            </a:p>
          </p:txBody>
        </p:sp>
        <p:sp>
          <p:nvSpPr>
            <p:cNvPr id="279" name="pl279"/>
            <p:cNvSpPr/>
            <p:nvPr/>
          </p:nvSpPr>
          <p:spPr>
            <a:xfrm>
              <a:off x="722887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80" name="tx280"/>
            <p:cNvSpPr/>
            <p:nvPr/>
          </p:nvSpPr>
          <p:spPr>
            <a:xfrm>
              <a:off x="678124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3" name="tx303"/>
            <p:cNvSpPr/>
            <p:nvPr/>
          </p:nvSpPr>
          <p:spPr>
            <a:xfrm>
              <a:off x="6909856" y="523540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a:endParaRPr/>
            </a:p>
          </p:txBody>
        </p:sp>
        <p:sp>
          <p:nvSpPr>
            <p:cNvPr id="326" name="pl326"/>
            <p:cNvSpPr/>
            <p:nvPr/>
          </p:nvSpPr>
          <p:spPr>
            <a:xfrm>
              <a:off x="808151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837153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866155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895157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924159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1" name="rc331"/>
            <p:cNvSpPr/>
            <p:nvPr/>
          </p:nvSpPr>
          <p:spPr>
            <a:xfrm>
              <a:off x="8069916" y="4273911"/>
              <a:ext cx="1218078" cy="219989"/>
            </a:xfrm>
            <a:prstGeom prst="rect">
              <a:avLst/>
            </a:prstGeom>
            <a:solidFill>
              <a:srgbClr val="D9D9D9">
                <a:alpha val="60000"/>
              </a:srgbClr>
            </a:solidFill>
          </p:spPr>
          <p:txBody>
            <a:bodyPr/>
            <a:lstStyle/>
            <a:p>
              <a:endParaRPr/>
            </a:p>
          </p:txBody>
        </p:sp>
        <p:sp>
          <p:nvSpPr>
            <p:cNvPr id="332" name="pl332"/>
            <p:cNvSpPr/>
            <p:nvPr/>
          </p:nvSpPr>
          <p:spPr>
            <a:xfrm>
              <a:off x="876306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33" name="tx333"/>
            <p:cNvSpPr/>
            <p:nvPr/>
          </p:nvSpPr>
          <p:spPr>
            <a:xfrm>
              <a:off x="8315428"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4" name="tx354"/>
            <p:cNvSpPr/>
            <p:nvPr/>
          </p:nvSpPr>
          <p:spPr>
            <a:xfrm>
              <a:off x="8516545"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a:endParaRPr/>
            </a:p>
          </p:txBody>
        </p:sp>
        <p:sp>
          <p:nvSpPr>
            <p:cNvPr id="375" name="pl375"/>
            <p:cNvSpPr/>
            <p:nvPr/>
          </p:nvSpPr>
          <p:spPr>
            <a:xfrm>
              <a:off x="93691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6" name="pl376"/>
            <p:cNvSpPr/>
            <p:nvPr/>
          </p:nvSpPr>
          <p:spPr>
            <a:xfrm>
              <a:off x="965920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7" name="pl377"/>
            <p:cNvSpPr/>
            <p:nvPr/>
          </p:nvSpPr>
          <p:spPr>
            <a:xfrm>
              <a:off x="994922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8" name="pl378"/>
            <p:cNvSpPr/>
            <p:nvPr/>
          </p:nvSpPr>
          <p:spPr>
            <a:xfrm>
              <a:off x="1023924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1052926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rc380"/>
            <p:cNvSpPr/>
            <p:nvPr/>
          </p:nvSpPr>
          <p:spPr>
            <a:xfrm>
              <a:off x="9357584" y="4451125"/>
              <a:ext cx="1218078" cy="232210"/>
            </a:xfrm>
            <a:prstGeom prst="rect">
              <a:avLst/>
            </a:prstGeom>
            <a:solidFill>
              <a:srgbClr val="D9D9D9">
                <a:alpha val="60000"/>
              </a:srgbClr>
            </a:solidFill>
          </p:spPr>
          <p:txBody>
            <a:bodyPr/>
            <a:lstStyle/>
            <a:p>
              <a:endParaRPr/>
            </a:p>
          </p:txBody>
        </p:sp>
        <p:sp>
          <p:nvSpPr>
            <p:cNvPr id="381" name="pl381"/>
            <p:cNvSpPr/>
            <p:nvPr/>
          </p:nvSpPr>
          <p:spPr>
            <a:xfrm>
              <a:off x="9949222"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82" name="tx382"/>
            <p:cNvSpPr/>
            <p:nvPr/>
          </p:nvSpPr>
          <p:spPr>
            <a:xfrm>
              <a:off x="950158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2" name="tx402"/>
            <p:cNvSpPr/>
            <p:nvPr/>
          </p:nvSpPr>
          <p:spPr>
            <a:xfrm>
              <a:off x="9514194" y="523346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a:endParaRPr/>
            </a:p>
          </p:txBody>
        </p:sp>
        <p:sp>
          <p:nvSpPr>
            <p:cNvPr id="422" name="pl422"/>
            <p:cNvSpPr/>
            <p:nvPr/>
          </p:nvSpPr>
          <p:spPr>
            <a:xfrm>
              <a:off x="1065685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3" name="pl423"/>
            <p:cNvSpPr/>
            <p:nvPr/>
          </p:nvSpPr>
          <p:spPr>
            <a:xfrm>
              <a:off x="1094687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4" name="pl424"/>
            <p:cNvSpPr/>
            <p:nvPr/>
          </p:nvSpPr>
          <p:spPr>
            <a:xfrm>
              <a:off x="112368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5" name="pl425"/>
            <p:cNvSpPr/>
            <p:nvPr/>
          </p:nvSpPr>
          <p:spPr>
            <a:xfrm>
              <a:off x="1152690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6" name="pl426"/>
            <p:cNvSpPr/>
            <p:nvPr/>
          </p:nvSpPr>
          <p:spPr>
            <a:xfrm>
              <a:off x="118169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7" name="rc427"/>
            <p:cNvSpPr/>
            <p:nvPr/>
          </p:nvSpPr>
          <p:spPr>
            <a:xfrm>
              <a:off x="10645252" y="4323409"/>
              <a:ext cx="1218078" cy="208989"/>
            </a:xfrm>
            <a:prstGeom prst="rect">
              <a:avLst/>
            </a:prstGeom>
            <a:solidFill>
              <a:srgbClr val="D9D9D9">
                <a:alpha val="60000"/>
              </a:srgbClr>
            </a:solidFill>
          </p:spPr>
          <p:txBody>
            <a:bodyPr/>
            <a:lstStyle/>
            <a:p>
              <a:endParaRPr/>
            </a:p>
          </p:txBody>
        </p:sp>
        <p:sp>
          <p:nvSpPr>
            <p:cNvPr id="428" name="pl428"/>
            <p:cNvSpPr/>
            <p:nvPr/>
          </p:nvSpPr>
          <p:spPr>
            <a:xfrm>
              <a:off x="11280393"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429" name="tx429"/>
            <p:cNvSpPr/>
            <p:nvPr/>
          </p:nvSpPr>
          <p:spPr>
            <a:xfrm>
              <a:off x="10832760"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51" name="tx451"/>
            <p:cNvSpPr/>
            <p:nvPr/>
          </p:nvSpPr>
          <p:spPr>
            <a:xfrm>
              <a:off x="11033877"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a:endParaRPr/>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4" name="tx474"/>
            <p:cNvSpPr/>
            <p:nvPr/>
          </p:nvSpPr>
          <p:spPr>
            <a:xfrm>
              <a:off x="645526"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(82%)</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6" name="tx476"/>
            <p:cNvSpPr/>
            <p:nvPr/>
          </p:nvSpPr>
          <p:spPr>
            <a:xfrm>
              <a:off x="1933194"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(65%)</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8" name="tx478"/>
            <p:cNvSpPr/>
            <p:nvPr/>
          </p:nvSpPr>
          <p:spPr>
            <a:xfrm>
              <a:off x="3242554" y="702764"/>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(69%)</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0" name="tx480"/>
            <p:cNvSpPr/>
            <p:nvPr/>
          </p:nvSpPr>
          <p:spPr>
            <a:xfrm>
              <a:off x="4520945" y="702764"/>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(60%)</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2" name="tx482"/>
            <p:cNvSpPr/>
            <p:nvPr/>
          </p:nvSpPr>
          <p:spPr>
            <a:xfrm>
              <a:off x="5783783"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(55%)</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4" name="tx484"/>
            <p:cNvSpPr/>
            <p:nvPr/>
          </p:nvSpPr>
          <p:spPr>
            <a:xfrm>
              <a:off x="7071451"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(51%)</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6" name="tx486"/>
            <p:cNvSpPr/>
            <p:nvPr/>
          </p:nvSpPr>
          <p:spPr>
            <a:xfrm>
              <a:off x="8359119"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(63%)</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8" name="tx488"/>
            <p:cNvSpPr/>
            <p:nvPr/>
          </p:nvSpPr>
          <p:spPr>
            <a:xfrm>
              <a:off x="9606459" y="702710"/>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(63%)</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0" name="tx490"/>
            <p:cNvSpPr/>
            <p:nvPr/>
          </p:nvSpPr>
          <p:spPr>
            <a:xfrm>
              <a:off x="10981030" y="702764"/>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(55%)</a:t>
              </a:r>
            </a:p>
          </p:txBody>
        </p:sp>
        <p:sp>
          <p:nvSpPr>
            <p:cNvPr id="491" name="pl491"/>
            <p:cNvSpPr/>
            <p:nvPr/>
          </p:nvSpPr>
          <p:spPr>
            <a:xfrm>
              <a:off x="343909"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2" name="pl492"/>
            <p:cNvSpPr/>
            <p:nvPr/>
          </p:nvSpPr>
          <p:spPr>
            <a:xfrm>
              <a:off x="35550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3" name="pl493"/>
            <p:cNvSpPr/>
            <p:nvPr/>
          </p:nvSpPr>
          <p:spPr>
            <a:xfrm>
              <a:off x="64552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4" name="pl494"/>
            <p:cNvSpPr/>
            <p:nvPr/>
          </p:nvSpPr>
          <p:spPr>
            <a:xfrm>
              <a:off x="93554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5" name="pl495"/>
            <p:cNvSpPr/>
            <p:nvPr/>
          </p:nvSpPr>
          <p:spPr>
            <a:xfrm>
              <a:off x="122556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15155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tx497"/>
            <p:cNvSpPr/>
            <p:nvPr/>
          </p:nvSpPr>
          <p:spPr>
            <a:xfrm rot="-5400000">
              <a:off x="29250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3" name="pl503"/>
            <p:cNvSpPr/>
            <p:nvPr/>
          </p:nvSpPr>
          <p:spPr>
            <a:xfrm>
              <a:off x="164317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193319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222321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251323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280325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tx508"/>
            <p:cNvSpPr/>
            <p:nvPr/>
          </p:nvSpPr>
          <p:spPr>
            <a:xfrm rot="-5400000">
              <a:off x="158017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293084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32208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351088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380090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409092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tx519"/>
            <p:cNvSpPr/>
            <p:nvPr/>
          </p:nvSpPr>
          <p:spPr>
            <a:xfrm rot="-5400000">
              <a:off x="286784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5" name="pl525"/>
            <p:cNvSpPr/>
            <p:nvPr/>
          </p:nvSpPr>
          <p:spPr>
            <a:xfrm>
              <a:off x="421851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6" name="pl526"/>
            <p:cNvSpPr/>
            <p:nvPr/>
          </p:nvSpPr>
          <p:spPr>
            <a:xfrm>
              <a:off x="450853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479855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50885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537858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tx530"/>
            <p:cNvSpPr/>
            <p:nvPr/>
          </p:nvSpPr>
          <p:spPr>
            <a:xfrm rot="-5400000">
              <a:off x="415551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36" name="pl536"/>
            <p:cNvSpPr/>
            <p:nvPr/>
          </p:nvSpPr>
          <p:spPr>
            <a:xfrm>
              <a:off x="550618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7" name="pl537"/>
            <p:cNvSpPr/>
            <p:nvPr/>
          </p:nvSpPr>
          <p:spPr>
            <a:xfrm>
              <a:off x="579620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8" name="pl538"/>
            <p:cNvSpPr/>
            <p:nvPr/>
          </p:nvSpPr>
          <p:spPr>
            <a:xfrm>
              <a:off x="608621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9" name="pl539"/>
            <p:cNvSpPr/>
            <p:nvPr/>
          </p:nvSpPr>
          <p:spPr>
            <a:xfrm>
              <a:off x="63762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666625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tx541"/>
            <p:cNvSpPr/>
            <p:nvPr/>
          </p:nvSpPr>
          <p:spPr>
            <a:xfrm rot="-5400000">
              <a:off x="544317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47" name="pl547"/>
            <p:cNvSpPr/>
            <p:nvPr/>
          </p:nvSpPr>
          <p:spPr>
            <a:xfrm>
              <a:off x="679384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8" name="pl548"/>
            <p:cNvSpPr/>
            <p:nvPr/>
          </p:nvSpPr>
          <p:spPr>
            <a:xfrm>
              <a:off x="708386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9" name="pl549"/>
            <p:cNvSpPr/>
            <p:nvPr/>
          </p:nvSpPr>
          <p:spPr>
            <a:xfrm>
              <a:off x="737388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0" name="pl550"/>
            <p:cNvSpPr/>
            <p:nvPr/>
          </p:nvSpPr>
          <p:spPr>
            <a:xfrm>
              <a:off x="766390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795392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2" name="tx552"/>
            <p:cNvSpPr/>
            <p:nvPr/>
          </p:nvSpPr>
          <p:spPr>
            <a:xfrm rot="-5400000">
              <a:off x="673084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58" name="pl558"/>
            <p:cNvSpPr/>
            <p:nvPr/>
          </p:nvSpPr>
          <p:spPr>
            <a:xfrm>
              <a:off x="808151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9" name="pl559"/>
            <p:cNvSpPr/>
            <p:nvPr/>
          </p:nvSpPr>
          <p:spPr>
            <a:xfrm>
              <a:off x="837153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0" name="pl560"/>
            <p:cNvSpPr/>
            <p:nvPr/>
          </p:nvSpPr>
          <p:spPr>
            <a:xfrm>
              <a:off x="866155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1" name="pl561"/>
            <p:cNvSpPr/>
            <p:nvPr/>
          </p:nvSpPr>
          <p:spPr>
            <a:xfrm>
              <a:off x="895157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924159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3" name="tx563"/>
            <p:cNvSpPr/>
            <p:nvPr/>
          </p:nvSpPr>
          <p:spPr>
            <a:xfrm rot="-5400000">
              <a:off x="801851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69" name="pl569"/>
            <p:cNvSpPr/>
            <p:nvPr/>
          </p:nvSpPr>
          <p:spPr>
            <a:xfrm>
              <a:off x="93691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0" name="pl570"/>
            <p:cNvSpPr/>
            <p:nvPr/>
          </p:nvSpPr>
          <p:spPr>
            <a:xfrm>
              <a:off x="965920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1" name="pl571"/>
            <p:cNvSpPr/>
            <p:nvPr/>
          </p:nvSpPr>
          <p:spPr>
            <a:xfrm>
              <a:off x="994922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2" name="pl572"/>
            <p:cNvSpPr/>
            <p:nvPr/>
          </p:nvSpPr>
          <p:spPr>
            <a:xfrm>
              <a:off x="1023924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3" name="pl573"/>
            <p:cNvSpPr/>
            <p:nvPr/>
          </p:nvSpPr>
          <p:spPr>
            <a:xfrm>
              <a:off x="1052926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4" name="tx574"/>
            <p:cNvSpPr/>
            <p:nvPr/>
          </p:nvSpPr>
          <p:spPr>
            <a:xfrm rot="-5400000">
              <a:off x="93061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80" name="pl580"/>
            <p:cNvSpPr/>
            <p:nvPr/>
          </p:nvSpPr>
          <p:spPr>
            <a:xfrm>
              <a:off x="1065685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1" name="pl581"/>
            <p:cNvSpPr/>
            <p:nvPr/>
          </p:nvSpPr>
          <p:spPr>
            <a:xfrm>
              <a:off x="1094687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2" name="pl582"/>
            <p:cNvSpPr/>
            <p:nvPr/>
          </p:nvSpPr>
          <p:spPr>
            <a:xfrm>
              <a:off x="112368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3" name="pl583"/>
            <p:cNvSpPr/>
            <p:nvPr/>
          </p:nvSpPr>
          <p:spPr>
            <a:xfrm>
              <a:off x="1152690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4" name="pl584"/>
            <p:cNvSpPr/>
            <p:nvPr/>
          </p:nvSpPr>
          <p:spPr>
            <a:xfrm>
              <a:off x="118169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5" name="tx585"/>
            <p:cNvSpPr/>
            <p:nvPr/>
          </p:nvSpPr>
          <p:spPr>
            <a:xfrm rot="-5400000">
              <a:off x="1059385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98" name="tx598"/>
            <p:cNvSpPr/>
            <p:nvPr/>
          </p:nvSpPr>
          <p:spPr>
            <a:xfrm>
              <a:off x="5066030" y="6182152"/>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60157" y="6568512"/>
              <a:ext cx="880317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cod) est indiquée dans les en-têtes. La couverture moyenne régionale est représentée par la ligne pointillée.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0882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9448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8013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96579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0165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88730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27296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2776518"/>
              <a:ext cx="239888" cy="1339479"/>
            </a:xfrm>
            <a:prstGeom prst="rect">
              <a:avLst/>
            </a:prstGeom>
            <a:solidFill>
              <a:srgbClr val="1CABE2">
                <a:alpha val="85098"/>
              </a:srgbClr>
            </a:solidFill>
          </p:spPr>
          <p:txBody>
            <a:bodyPr/>
            <a:lstStyle/>
            <a:p>
              <a:endParaRPr/>
            </a:p>
          </p:txBody>
        </p:sp>
        <p:sp>
          <p:nvSpPr>
            <p:cNvPr id="25" name="rc25"/>
            <p:cNvSpPr/>
            <p:nvPr/>
          </p:nvSpPr>
          <p:spPr>
            <a:xfrm>
              <a:off x="1562816" y="2741892"/>
              <a:ext cx="239888" cy="1374104"/>
            </a:xfrm>
            <a:prstGeom prst="rect">
              <a:avLst/>
            </a:prstGeom>
            <a:solidFill>
              <a:srgbClr val="1CABE2">
                <a:alpha val="85098"/>
              </a:srgbClr>
            </a:solidFill>
          </p:spPr>
          <p:txBody>
            <a:bodyPr/>
            <a:lstStyle/>
            <a:p>
              <a:endParaRPr/>
            </a:p>
          </p:txBody>
        </p:sp>
        <p:sp>
          <p:nvSpPr>
            <p:cNvPr id="26" name="rc26"/>
            <p:cNvSpPr/>
            <p:nvPr/>
          </p:nvSpPr>
          <p:spPr>
            <a:xfrm>
              <a:off x="1829360" y="2655874"/>
              <a:ext cx="239888" cy="1460122"/>
            </a:xfrm>
            <a:prstGeom prst="rect">
              <a:avLst/>
            </a:prstGeom>
            <a:solidFill>
              <a:srgbClr val="1CABE2">
                <a:alpha val="85098"/>
              </a:srgbClr>
            </a:solidFill>
          </p:spPr>
          <p:txBody>
            <a:bodyPr/>
            <a:lstStyle/>
            <a:p>
              <a:endParaRPr/>
            </a:p>
          </p:txBody>
        </p:sp>
        <p:sp>
          <p:nvSpPr>
            <p:cNvPr id="27" name="rc27"/>
            <p:cNvSpPr/>
            <p:nvPr/>
          </p:nvSpPr>
          <p:spPr>
            <a:xfrm>
              <a:off x="2095903" y="2793290"/>
              <a:ext cx="239888" cy="1322707"/>
            </a:xfrm>
            <a:prstGeom prst="rect">
              <a:avLst/>
            </a:prstGeom>
            <a:solidFill>
              <a:srgbClr val="1CABE2">
                <a:alpha val="85098"/>
              </a:srgbClr>
            </a:solidFill>
          </p:spPr>
          <p:txBody>
            <a:bodyPr/>
            <a:lstStyle/>
            <a:p>
              <a:endParaRPr/>
            </a:p>
          </p:txBody>
        </p:sp>
        <p:sp>
          <p:nvSpPr>
            <p:cNvPr id="28" name="rc28"/>
            <p:cNvSpPr/>
            <p:nvPr/>
          </p:nvSpPr>
          <p:spPr>
            <a:xfrm>
              <a:off x="2362446" y="3137675"/>
              <a:ext cx="239888" cy="978321"/>
            </a:xfrm>
            <a:prstGeom prst="rect">
              <a:avLst/>
            </a:prstGeom>
            <a:solidFill>
              <a:srgbClr val="1CABE2">
                <a:alpha val="85098"/>
              </a:srgbClr>
            </a:solidFill>
          </p:spPr>
          <p:txBody>
            <a:bodyPr/>
            <a:lstStyle/>
            <a:p>
              <a:endParaRPr/>
            </a:p>
          </p:txBody>
        </p:sp>
        <p:sp>
          <p:nvSpPr>
            <p:cNvPr id="29" name="rc29"/>
            <p:cNvSpPr/>
            <p:nvPr/>
          </p:nvSpPr>
          <p:spPr>
            <a:xfrm>
              <a:off x="2628989" y="3166468"/>
              <a:ext cx="239888" cy="949528"/>
            </a:xfrm>
            <a:prstGeom prst="rect">
              <a:avLst/>
            </a:prstGeom>
            <a:solidFill>
              <a:srgbClr val="1CABE2">
                <a:alpha val="85098"/>
              </a:srgbClr>
            </a:solidFill>
          </p:spPr>
          <p:txBody>
            <a:bodyPr/>
            <a:lstStyle/>
            <a:p>
              <a:endParaRPr/>
            </a:p>
          </p:txBody>
        </p:sp>
        <p:sp>
          <p:nvSpPr>
            <p:cNvPr id="30" name="rc30"/>
            <p:cNvSpPr/>
            <p:nvPr/>
          </p:nvSpPr>
          <p:spPr>
            <a:xfrm>
              <a:off x="2895532" y="3222407"/>
              <a:ext cx="239888" cy="893590"/>
            </a:xfrm>
            <a:prstGeom prst="rect">
              <a:avLst/>
            </a:prstGeom>
            <a:solidFill>
              <a:srgbClr val="1CABE2">
                <a:alpha val="85098"/>
              </a:srgbClr>
            </a:solidFill>
          </p:spPr>
          <p:txBody>
            <a:bodyPr/>
            <a:lstStyle/>
            <a:p>
              <a:endParaRPr/>
            </a:p>
          </p:txBody>
        </p:sp>
        <p:sp>
          <p:nvSpPr>
            <p:cNvPr id="31" name="rc31"/>
            <p:cNvSpPr/>
            <p:nvPr/>
          </p:nvSpPr>
          <p:spPr>
            <a:xfrm>
              <a:off x="3162075" y="3257593"/>
              <a:ext cx="239888" cy="858404"/>
            </a:xfrm>
            <a:prstGeom prst="rect">
              <a:avLst/>
            </a:prstGeom>
            <a:solidFill>
              <a:srgbClr val="1CABE2">
                <a:alpha val="85098"/>
              </a:srgbClr>
            </a:solidFill>
          </p:spPr>
          <p:txBody>
            <a:bodyPr/>
            <a:lstStyle/>
            <a:p>
              <a:endParaRPr/>
            </a:p>
          </p:txBody>
        </p:sp>
        <p:sp>
          <p:nvSpPr>
            <p:cNvPr id="32" name="rc32"/>
            <p:cNvSpPr/>
            <p:nvPr/>
          </p:nvSpPr>
          <p:spPr>
            <a:xfrm>
              <a:off x="3428618" y="3327707"/>
              <a:ext cx="239888" cy="788290"/>
            </a:xfrm>
            <a:prstGeom prst="rect">
              <a:avLst/>
            </a:prstGeom>
            <a:solidFill>
              <a:srgbClr val="1CABE2">
                <a:alpha val="85098"/>
              </a:srgbClr>
            </a:solidFill>
          </p:spPr>
          <p:txBody>
            <a:bodyPr/>
            <a:lstStyle/>
            <a:p>
              <a:endParaRPr/>
            </a:p>
          </p:txBody>
        </p:sp>
        <p:sp>
          <p:nvSpPr>
            <p:cNvPr id="33" name="rc33"/>
            <p:cNvSpPr/>
            <p:nvPr/>
          </p:nvSpPr>
          <p:spPr>
            <a:xfrm>
              <a:off x="3695161" y="3369347"/>
              <a:ext cx="239888" cy="746649"/>
            </a:xfrm>
            <a:prstGeom prst="rect">
              <a:avLst/>
            </a:prstGeom>
            <a:solidFill>
              <a:srgbClr val="1CABE2">
                <a:alpha val="85098"/>
              </a:srgbClr>
            </a:solidFill>
          </p:spPr>
          <p:txBody>
            <a:bodyPr/>
            <a:lstStyle/>
            <a:p>
              <a:endParaRPr/>
            </a:p>
          </p:txBody>
        </p:sp>
        <p:sp>
          <p:nvSpPr>
            <p:cNvPr id="34" name="rc34"/>
            <p:cNvSpPr/>
            <p:nvPr/>
          </p:nvSpPr>
          <p:spPr>
            <a:xfrm>
              <a:off x="3961705" y="2996152"/>
              <a:ext cx="239888" cy="1119844"/>
            </a:xfrm>
            <a:prstGeom prst="rect">
              <a:avLst/>
            </a:prstGeom>
            <a:solidFill>
              <a:srgbClr val="1CABE2">
                <a:alpha val="85098"/>
              </a:srgbClr>
            </a:solidFill>
          </p:spPr>
          <p:txBody>
            <a:bodyPr/>
            <a:lstStyle/>
            <a:p>
              <a:endParaRPr/>
            </a:p>
          </p:txBody>
        </p:sp>
        <p:sp>
          <p:nvSpPr>
            <p:cNvPr id="35" name="rc35"/>
            <p:cNvSpPr/>
            <p:nvPr/>
          </p:nvSpPr>
          <p:spPr>
            <a:xfrm>
              <a:off x="4228248" y="3318283"/>
              <a:ext cx="239888" cy="797714"/>
            </a:xfrm>
            <a:prstGeom prst="rect">
              <a:avLst/>
            </a:prstGeom>
            <a:solidFill>
              <a:srgbClr val="1CABE2">
                <a:alpha val="85098"/>
              </a:srgbClr>
            </a:solidFill>
          </p:spPr>
          <p:txBody>
            <a:bodyPr/>
            <a:lstStyle/>
            <a:p>
              <a:endParaRPr/>
            </a:p>
          </p:txBody>
        </p:sp>
        <p:sp>
          <p:nvSpPr>
            <p:cNvPr id="36" name="rc36"/>
            <p:cNvSpPr/>
            <p:nvPr/>
          </p:nvSpPr>
          <p:spPr>
            <a:xfrm>
              <a:off x="4494791" y="3290765"/>
              <a:ext cx="239888" cy="825232"/>
            </a:xfrm>
            <a:prstGeom prst="rect">
              <a:avLst/>
            </a:prstGeom>
            <a:solidFill>
              <a:srgbClr val="1CABE2">
                <a:alpha val="85098"/>
              </a:srgbClr>
            </a:solidFill>
          </p:spPr>
          <p:txBody>
            <a:bodyPr/>
            <a:lstStyle/>
            <a:p>
              <a:endParaRPr/>
            </a:p>
          </p:txBody>
        </p:sp>
        <p:sp>
          <p:nvSpPr>
            <p:cNvPr id="37" name="rc37"/>
            <p:cNvSpPr/>
            <p:nvPr/>
          </p:nvSpPr>
          <p:spPr>
            <a:xfrm>
              <a:off x="4761334" y="3266183"/>
              <a:ext cx="239888" cy="849814"/>
            </a:xfrm>
            <a:prstGeom prst="rect">
              <a:avLst/>
            </a:prstGeom>
            <a:solidFill>
              <a:srgbClr val="1CABE2">
                <a:alpha val="85098"/>
              </a:srgbClr>
            </a:solidFill>
          </p:spPr>
          <p:txBody>
            <a:bodyPr/>
            <a:lstStyle/>
            <a:p>
              <a:endParaRPr/>
            </a:p>
          </p:txBody>
        </p:sp>
        <p:sp>
          <p:nvSpPr>
            <p:cNvPr id="38" name="rc38"/>
            <p:cNvSpPr/>
            <p:nvPr/>
          </p:nvSpPr>
          <p:spPr>
            <a:xfrm>
              <a:off x="5027877" y="3359069"/>
              <a:ext cx="239888" cy="756927"/>
            </a:xfrm>
            <a:prstGeom prst="rect">
              <a:avLst/>
            </a:prstGeom>
            <a:solidFill>
              <a:srgbClr val="1CABE2">
                <a:alpha val="85098"/>
              </a:srgbClr>
            </a:solidFill>
          </p:spPr>
          <p:txBody>
            <a:bodyPr/>
            <a:lstStyle/>
            <a:p>
              <a:endParaRPr/>
            </a:p>
          </p:txBody>
        </p:sp>
        <p:sp>
          <p:nvSpPr>
            <p:cNvPr id="39" name="rc39"/>
            <p:cNvSpPr/>
            <p:nvPr/>
          </p:nvSpPr>
          <p:spPr>
            <a:xfrm>
              <a:off x="5294420" y="3337576"/>
              <a:ext cx="239888" cy="778421"/>
            </a:xfrm>
            <a:prstGeom prst="rect">
              <a:avLst/>
            </a:prstGeom>
            <a:solidFill>
              <a:srgbClr val="1CABE2">
                <a:alpha val="85098"/>
              </a:srgbClr>
            </a:solidFill>
          </p:spPr>
          <p:txBody>
            <a:bodyPr/>
            <a:lstStyle/>
            <a:p>
              <a:endParaRPr/>
            </a:p>
          </p:txBody>
        </p:sp>
        <p:sp>
          <p:nvSpPr>
            <p:cNvPr id="40" name="rc40"/>
            <p:cNvSpPr/>
            <p:nvPr/>
          </p:nvSpPr>
          <p:spPr>
            <a:xfrm>
              <a:off x="5560963" y="3315361"/>
              <a:ext cx="239888" cy="800636"/>
            </a:xfrm>
            <a:prstGeom prst="rect">
              <a:avLst/>
            </a:prstGeom>
            <a:solidFill>
              <a:srgbClr val="1CABE2">
                <a:alpha val="85098"/>
              </a:srgbClr>
            </a:solidFill>
          </p:spPr>
          <p:txBody>
            <a:bodyPr/>
            <a:lstStyle/>
            <a:p>
              <a:endParaRPr/>
            </a:p>
          </p:txBody>
        </p:sp>
        <p:sp>
          <p:nvSpPr>
            <p:cNvPr id="41" name="rc41"/>
            <p:cNvSpPr/>
            <p:nvPr/>
          </p:nvSpPr>
          <p:spPr>
            <a:xfrm>
              <a:off x="5827506" y="3326526"/>
              <a:ext cx="239888" cy="789471"/>
            </a:xfrm>
            <a:prstGeom prst="rect">
              <a:avLst/>
            </a:prstGeom>
            <a:solidFill>
              <a:srgbClr val="1CABE2">
                <a:alpha val="85098"/>
              </a:srgbClr>
            </a:solidFill>
          </p:spPr>
          <p:txBody>
            <a:bodyPr/>
            <a:lstStyle/>
            <a:p>
              <a:endParaRPr/>
            </a:p>
          </p:txBody>
        </p:sp>
        <p:sp>
          <p:nvSpPr>
            <p:cNvPr id="42" name="rc42"/>
            <p:cNvSpPr/>
            <p:nvPr/>
          </p:nvSpPr>
          <p:spPr>
            <a:xfrm>
              <a:off x="6094049" y="3300403"/>
              <a:ext cx="239888" cy="815594"/>
            </a:xfrm>
            <a:prstGeom prst="rect">
              <a:avLst/>
            </a:prstGeom>
            <a:solidFill>
              <a:srgbClr val="1CABE2">
                <a:alpha val="85098"/>
              </a:srgbClr>
            </a:solidFill>
          </p:spPr>
          <p:txBody>
            <a:bodyPr/>
            <a:lstStyle/>
            <a:p>
              <a:endParaRPr/>
            </a:p>
          </p:txBody>
        </p:sp>
        <p:sp>
          <p:nvSpPr>
            <p:cNvPr id="43" name="rc43"/>
            <p:cNvSpPr/>
            <p:nvPr/>
          </p:nvSpPr>
          <p:spPr>
            <a:xfrm>
              <a:off x="6360593" y="3372859"/>
              <a:ext cx="239888" cy="743138"/>
            </a:xfrm>
            <a:prstGeom prst="rect">
              <a:avLst/>
            </a:prstGeom>
            <a:solidFill>
              <a:srgbClr val="1CABE2">
                <a:alpha val="85098"/>
              </a:srgbClr>
            </a:solidFill>
          </p:spPr>
          <p:txBody>
            <a:bodyPr/>
            <a:lstStyle/>
            <a:p>
              <a:endParaRPr/>
            </a:p>
          </p:txBody>
        </p:sp>
        <p:sp>
          <p:nvSpPr>
            <p:cNvPr id="44" name="rc44"/>
            <p:cNvSpPr/>
            <p:nvPr/>
          </p:nvSpPr>
          <p:spPr>
            <a:xfrm>
              <a:off x="6627136" y="3306499"/>
              <a:ext cx="239888" cy="809498"/>
            </a:xfrm>
            <a:prstGeom prst="rect">
              <a:avLst/>
            </a:prstGeom>
            <a:solidFill>
              <a:srgbClr val="1CABE2">
                <a:alpha val="85098"/>
              </a:srgbClr>
            </a:solidFill>
          </p:spPr>
          <p:txBody>
            <a:bodyPr/>
            <a:lstStyle/>
            <a:p>
              <a:endParaRPr/>
            </a:p>
          </p:txBody>
        </p:sp>
        <p:sp>
          <p:nvSpPr>
            <p:cNvPr id="45" name="rc45"/>
            <p:cNvSpPr/>
            <p:nvPr/>
          </p:nvSpPr>
          <p:spPr>
            <a:xfrm>
              <a:off x="6893679" y="3186089"/>
              <a:ext cx="239888" cy="929907"/>
            </a:xfrm>
            <a:prstGeom prst="rect">
              <a:avLst/>
            </a:prstGeom>
            <a:solidFill>
              <a:srgbClr val="1CABE2">
                <a:alpha val="85098"/>
              </a:srgbClr>
            </a:solidFill>
          </p:spPr>
          <p:txBody>
            <a:bodyPr/>
            <a:lstStyle/>
            <a:p>
              <a:endParaRPr/>
            </a:p>
          </p:txBody>
        </p:sp>
        <p:sp>
          <p:nvSpPr>
            <p:cNvPr id="46" name="rc46"/>
            <p:cNvSpPr/>
            <p:nvPr/>
          </p:nvSpPr>
          <p:spPr>
            <a:xfrm>
              <a:off x="7160222" y="3161858"/>
              <a:ext cx="239888" cy="954138"/>
            </a:xfrm>
            <a:prstGeom prst="rect">
              <a:avLst/>
            </a:prstGeom>
            <a:solidFill>
              <a:srgbClr val="1CABE2">
                <a:alpha val="85098"/>
              </a:srgbClr>
            </a:solidFill>
          </p:spPr>
          <p:txBody>
            <a:bodyPr/>
            <a:lstStyle/>
            <a:p>
              <a:endParaRPr/>
            </a:p>
          </p:txBody>
        </p:sp>
        <p:sp>
          <p:nvSpPr>
            <p:cNvPr id="47" name="rc47"/>
            <p:cNvSpPr/>
            <p:nvPr/>
          </p:nvSpPr>
          <p:spPr>
            <a:xfrm>
              <a:off x="7426765" y="3085407"/>
              <a:ext cx="239888" cy="1030590"/>
            </a:xfrm>
            <a:prstGeom prst="rect">
              <a:avLst/>
            </a:prstGeom>
            <a:solidFill>
              <a:srgbClr val="1CABE2">
                <a:alpha val="85098"/>
              </a:srgbClr>
            </a:solidFill>
          </p:spPr>
          <p:txBody>
            <a:bodyPr/>
            <a:lstStyle/>
            <a:p>
              <a:endParaRPr/>
            </a:p>
          </p:txBody>
        </p:sp>
        <p:sp>
          <p:nvSpPr>
            <p:cNvPr id="48" name="rc48"/>
            <p:cNvSpPr/>
            <p:nvPr/>
          </p:nvSpPr>
          <p:spPr>
            <a:xfrm>
              <a:off x="7693308" y="3167181"/>
              <a:ext cx="239888" cy="948816"/>
            </a:xfrm>
            <a:prstGeom prst="rect">
              <a:avLst/>
            </a:prstGeom>
            <a:solidFill>
              <a:srgbClr val="1CABE2">
                <a:alpha val="85098"/>
              </a:srgbClr>
            </a:solidFill>
          </p:spPr>
          <p:txBody>
            <a:bodyPr/>
            <a:lstStyle/>
            <a:p>
              <a:endParaRPr/>
            </a:p>
          </p:txBody>
        </p:sp>
        <p:sp>
          <p:nvSpPr>
            <p:cNvPr id="49" name="rc49"/>
            <p:cNvSpPr/>
            <p:nvPr/>
          </p:nvSpPr>
          <p:spPr>
            <a:xfrm>
              <a:off x="7959851" y="3147231"/>
              <a:ext cx="239888" cy="968766"/>
            </a:xfrm>
            <a:prstGeom prst="rect">
              <a:avLst/>
            </a:prstGeom>
            <a:solidFill>
              <a:srgbClr val="1CABE2">
                <a:alpha val="85098"/>
              </a:srgbClr>
            </a:solidFill>
          </p:spPr>
          <p:txBody>
            <a:bodyPr/>
            <a:lstStyle/>
            <a:p>
              <a:endParaRPr/>
            </a:p>
          </p:txBody>
        </p:sp>
        <p:sp>
          <p:nvSpPr>
            <p:cNvPr id="50" name="rc50"/>
            <p:cNvSpPr/>
            <p:nvPr/>
          </p:nvSpPr>
          <p:spPr>
            <a:xfrm>
              <a:off x="1296273" y="2277496"/>
              <a:ext cx="239888" cy="499022"/>
            </a:xfrm>
            <a:prstGeom prst="rect">
              <a:avLst/>
            </a:prstGeom>
            <a:solidFill>
              <a:srgbClr val="B3B3B3">
                <a:alpha val="85098"/>
              </a:srgbClr>
            </a:solidFill>
          </p:spPr>
          <p:txBody>
            <a:bodyPr/>
            <a:lstStyle/>
            <a:p>
              <a:endParaRPr/>
            </a:p>
          </p:txBody>
        </p:sp>
        <p:sp>
          <p:nvSpPr>
            <p:cNvPr id="51" name="rc51"/>
            <p:cNvSpPr/>
            <p:nvPr/>
          </p:nvSpPr>
          <p:spPr>
            <a:xfrm>
              <a:off x="1562816" y="2229971"/>
              <a:ext cx="239888" cy="511921"/>
            </a:xfrm>
            <a:prstGeom prst="rect">
              <a:avLst/>
            </a:prstGeom>
            <a:solidFill>
              <a:srgbClr val="B3B3B3">
                <a:alpha val="85098"/>
              </a:srgbClr>
            </a:solidFill>
          </p:spPr>
          <p:txBody>
            <a:bodyPr/>
            <a:lstStyle/>
            <a:p>
              <a:endParaRPr/>
            </a:p>
          </p:txBody>
        </p:sp>
        <p:sp>
          <p:nvSpPr>
            <p:cNvPr id="52" name="rc52"/>
            <p:cNvSpPr/>
            <p:nvPr/>
          </p:nvSpPr>
          <p:spPr>
            <a:xfrm>
              <a:off x="1829360" y="2407928"/>
              <a:ext cx="239888" cy="247945"/>
            </a:xfrm>
            <a:prstGeom prst="rect">
              <a:avLst/>
            </a:prstGeom>
            <a:solidFill>
              <a:srgbClr val="B3B3B3">
                <a:alpha val="85098"/>
              </a:srgbClr>
            </a:solidFill>
          </p:spPr>
          <p:txBody>
            <a:bodyPr/>
            <a:lstStyle/>
            <a:p>
              <a:endParaRPr/>
            </a:p>
          </p:txBody>
        </p:sp>
        <p:sp>
          <p:nvSpPr>
            <p:cNvPr id="53" name="rc53"/>
            <p:cNvSpPr/>
            <p:nvPr/>
          </p:nvSpPr>
          <p:spPr>
            <a:xfrm>
              <a:off x="2095903" y="2483719"/>
              <a:ext cx="239888" cy="309570"/>
            </a:xfrm>
            <a:prstGeom prst="rect">
              <a:avLst/>
            </a:prstGeom>
            <a:solidFill>
              <a:srgbClr val="B3B3B3">
                <a:alpha val="85098"/>
              </a:srgbClr>
            </a:solidFill>
          </p:spPr>
          <p:txBody>
            <a:bodyPr/>
            <a:lstStyle/>
            <a:p>
              <a:endParaRPr/>
            </a:p>
          </p:txBody>
        </p:sp>
        <p:sp>
          <p:nvSpPr>
            <p:cNvPr id="54" name="rc54"/>
            <p:cNvSpPr/>
            <p:nvPr/>
          </p:nvSpPr>
          <p:spPr>
            <a:xfrm>
              <a:off x="2362446" y="2792385"/>
              <a:ext cx="239888" cy="345289"/>
            </a:xfrm>
            <a:prstGeom prst="rect">
              <a:avLst/>
            </a:prstGeom>
            <a:solidFill>
              <a:srgbClr val="B3B3B3">
                <a:alpha val="85098"/>
              </a:srgbClr>
            </a:solidFill>
          </p:spPr>
          <p:txBody>
            <a:bodyPr/>
            <a:lstStyle/>
            <a:p>
              <a:endParaRPr/>
            </a:p>
          </p:txBody>
        </p:sp>
        <p:sp>
          <p:nvSpPr>
            <p:cNvPr id="55" name="rc55"/>
            <p:cNvSpPr/>
            <p:nvPr/>
          </p:nvSpPr>
          <p:spPr>
            <a:xfrm>
              <a:off x="2628989" y="2958759"/>
              <a:ext cx="239888" cy="207709"/>
            </a:xfrm>
            <a:prstGeom prst="rect">
              <a:avLst/>
            </a:prstGeom>
            <a:solidFill>
              <a:srgbClr val="B3B3B3">
                <a:alpha val="85098"/>
              </a:srgbClr>
            </a:solidFill>
          </p:spPr>
          <p:txBody>
            <a:bodyPr/>
            <a:lstStyle/>
            <a:p>
              <a:endParaRPr/>
            </a:p>
          </p:txBody>
        </p:sp>
        <p:sp>
          <p:nvSpPr>
            <p:cNvPr id="56" name="rc56"/>
            <p:cNvSpPr/>
            <p:nvPr/>
          </p:nvSpPr>
          <p:spPr>
            <a:xfrm>
              <a:off x="2895532" y="2945086"/>
              <a:ext cx="239888" cy="277321"/>
            </a:xfrm>
            <a:prstGeom prst="rect">
              <a:avLst/>
            </a:prstGeom>
            <a:solidFill>
              <a:srgbClr val="B3B3B3">
                <a:alpha val="85098"/>
              </a:srgbClr>
            </a:solidFill>
          </p:spPr>
          <p:txBody>
            <a:bodyPr/>
            <a:lstStyle/>
            <a:p>
              <a:endParaRPr/>
            </a:p>
          </p:txBody>
        </p:sp>
        <p:sp>
          <p:nvSpPr>
            <p:cNvPr id="57" name="rc57"/>
            <p:cNvSpPr/>
            <p:nvPr/>
          </p:nvSpPr>
          <p:spPr>
            <a:xfrm>
              <a:off x="3162075" y="3003251"/>
              <a:ext cx="239888" cy="254342"/>
            </a:xfrm>
            <a:prstGeom prst="rect">
              <a:avLst/>
            </a:prstGeom>
            <a:solidFill>
              <a:srgbClr val="B3B3B3">
                <a:alpha val="85098"/>
              </a:srgbClr>
            </a:solidFill>
          </p:spPr>
          <p:txBody>
            <a:bodyPr/>
            <a:lstStyle/>
            <a:p>
              <a:endParaRPr/>
            </a:p>
          </p:txBody>
        </p:sp>
        <p:sp>
          <p:nvSpPr>
            <p:cNvPr id="58" name="rc58"/>
            <p:cNvSpPr/>
            <p:nvPr/>
          </p:nvSpPr>
          <p:spPr>
            <a:xfrm>
              <a:off x="3428618" y="3064943"/>
              <a:ext cx="239888" cy="262763"/>
            </a:xfrm>
            <a:prstGeom prst="rect">
              <a:avLst/>
            </a:prstGeom>
            <a:solidFill>
              <a:srgbClr val="B3B3B3">
                <a:alpha val="85098"/>
              </a:srgbClr>
            </a:solidFill>
          </p:spPr>
          <p:txBody>
            <a:bodyPr/>
            <a:lstStyle/>
            <a:p>
              <a:endParaRPr/>
            </a:p>
          </p:txBody>
        </p:sp>
        <p:sp>
          <p:nvSpPr>
            <p:cNvPr id="59" name="rc59"/>
            <p:cNvSpPr/>
            <p:nvPr/>
          </p:nvSpPr>
          <p:spPr>
            <a:xfrm>
              <a:off x="3695161" y="3131776"/>
              <a:ext cx="239888" cy="237570"/>
            </a:xfrm>
            <a:prstGeom prst="rect">
              <a:avLst/>
            </a:prstGeom>
            <a:solidFill>
              <a:srgbClr val="B3B3B3">
                <a:alpha val="85098"/>
              </a:srgbClr>
            </a:solidFill>
          </p:spPr>
          <p:txBody>
            <a:bodyPr/>
            <a:lstStyle/>
            <a:p>
              <a:endParaRPr/>
            </a:p>
          </p:txBody>
        </p:sp>
        <p:sp>
          <p:nvSpPr>
            <p:cNvPr id="60" name="rc60"/>
            <p:cNvSpPr/>
            <p:nvPr/>
          </p:nvSpPr>
          <p:spPr>
            <a:xfrm>
              <a:off x="3961705" y="2716191"/>
              <a:ext cx="239888" cy="279961"/>
            </a:xfrm>
            <a:prstGeom prst="rect">
              <a:avLst/>
            </a:prstGeom>
            <a:solidFill>
              <a:srgbClr val="B3B3B3">
                <a:alpha val="85098"/>
              </a:srgbClr>
            </a:solidFill>
          </p:spPr>
          <p:txBody>
            <a:bodyPr/>
            <a:lstStyle/>
            <a:p>
              <a:endParaRPr/>
            </a:p>
          </p:txBody>
        </p:sp>
        <p:sp>
          <p:nvSpPr>
            <p:cNvPr id="61" name="rc61"/>
            <p:cNvSpPr/>
            <p:nvPr/>
          </p:nvSpPr>
          <p:spPr>
            <a:xfrm>
              <a:off x="4228248" y="3028205"/>
              <a:ext cx="239888" cy="290077"/>
            </a:xfrm>
            <a:prstGeom prst="rect">
              <a:avLst/>
            </a:prstGeom>
            <a:solidFill>
              <a:srgbClr val="B3B3B3">
                <a:alpha val="85098"/>
              </a:srgbClr>
            </a:solidFill>
          </p:spPr>
          <p:txBody>
            <a:bodyPr/>
            <a:lstStyle/>
            <a:p>
              <a:endParaRPr/>
            </a:p>
          </p:txBody>
        </p:sp>
        <p:sp>
          <p:nvSpPr>
            <p:cNvPr id="62" name="rc62"/>
            <p:cNvSpPr/>
            <p:nvPr/>
          </p:nvSpPr>
          <p:spPr>
            <a:xfrm>
              <a:off x="4494791" y="3028192"/>
              <a:ext cx="239888" cy="262573"/>
            </a:xfrm>
            <a:prstGeom prst="rect">
              <a:avLst/>
            </a:prstGeom>
            <a:solidFill>
              <a:srgbClr val="B3B3B3">
                <a:alpha val="85098"/>
              </a:srgbClr>
            </a:solidFill>
          </p:spPr>
          <p:txBody>
            <a:bodyPr/>
            <a:lstStyle/>
            <a:p>
              <a:endParaRPr/>
            </a:p>
          </p:txBody>
        </p:sp>
        <p:sp>
          <p:nvSpPr>
            <p:cNvPr id="63" name="rc63"/>
            <p:cNvSpPr/>
            <p:nvPr/>
          </p:nvSpPr>
          <p:spPr>
            <a:xfrm>
              <a:off x="4761334" y="2995788"/>
              <a:ext cx="239888" cy="270395"/>
            </a:xfrm>
            <a:prstGeom prst="rect">
              <a:avLst/>
            </a:prstGeom>
            <a:solidFill>
              <a:srgbClr val="B3B3B3">
                <a:alpha val="85098"/>
              </a:srgbClr>
            </a:solidFill>
          </p:spPr>
          <p:txBody>
            <a:bodyPr/>
            <a:lstStyle/>
            <a:p>
              <a:endParaRPr/>
            </a:p>
          </p:txBody>
        </p:sp>
        <p:sp>
          <p:nvSpPr>
            <p:cNvPr id="64" name="rc64"/>
            <p:cNvSpPr/>
            <p:nvPr/>
          </p:nvSpPr>
          <p:spPr>
            <a:xfrm>
              <a:off x="5027877" y="3040362"/>
              <a:ext cx="239888" cy="318707"/>
            </a:xfrm>
            <a:prstGeom prst="rect">
              <a:avLst/>
            </a:prstGeom>
            <a:solidFill>
              <a:srgbClr val="B3B3B3">
                <a:alpha val="85098"/>
              </a:srgbClr>
            </a:solidFill>
          </p:spPr>
          <p:txBody>
            <a:bodyPr/>
            <a:lstStyle/>
            <a:p>
              <a:endParaRPr/>
            </a:p>
          </p:txBody>
        </p:sp>
        <p:sp>
          <p:nvSpPr>
            <p:cNvPr id="65" name="rc65"/>
            <p:cNvSpPr/>
            <p:nvPr/>
          </p:nvSpPr>
          <p:spPr>
            <a:xfrm>
              <a:off x="5294420" y="2886911"/>
              <a:ext cx="239888" cy="450664"/>
            </a:xfrm>
            <a:prstGeom prst="rect">
              <a:avLst/>
            </a:prstGeom>
            <a:solidFill>
              <a:srgbClr val="B3B3B3">
                <a:alpha val="85098"/>
              </a:srgbClr>
            </a:solidFill>
          </p:spPr>
          <p:txBody>
            <a:bodyPr/>
            <a:lstStyle/>
            <a:p>
              <a:endParaRPr/>
            </a:p>
          </p:txBody>
        </p:sp>
        <p:sp>
          <p:nvSpPr>
            <p:cNvPr id="66" name="rc66"/>
            <p:cNvSpPr/>
            <p:nvPr/>
          </p:nvSpPr>
          <p:spPr>
            <a:xfrm>
              <a:off x="5560963" y="2851836"/>
              <a:ext cx="239888" cy="463525"/>
            </a:xfrm>
            <a:prstGeom prst="rect">
              <a:avLst/>
            </a:prstGeom>
            <a:solidFill>
              <a:srgbClr val="B3B3B3">
                <a:alpha val="85098"/>
              </a:srgbClr>
            </a:solidFill>
          </p:spPr>
          <p:txBody>
            <a:bodyPr/>
            <a:lstStyle/>
            <a:p>
              <a:endParaRPr/>
            </a:p>
          </p:txBody>
        </p:sp>
        <p:sp>
          <p:nvSpPr>
            <p:cNvPr id="67" name="rc67"/>
            <p:cNvSpPr/>
            <p:nvPr/>
          </p:nvSpPr>
          <p:spPr>
            <a:xfrm>
              <a:off x="5827506" y="2844071"/>
              <a:ext cx="239888" cy="482454"/>
            </a:xfrm>
            <a:prstGeom prst="rect">
              <a:avLst/>
            </a:prstGeom>
            <a:solidFill>
              <a:srgbClr val="B3B3B3">
                <a:alpha val="85098"/>
              </a:srgbClr>
            </a:solidFill>
          </p:spPr>
          <p:txBody>
            <a:bodyPr/>
            <a:lstStyle/>
            <a:p>
              <a:endParaRPr/>
            </a:p>
          </p:txBody>
        </p:sp>
        <p:sp>
          <p:nvSpPr>
            <p:cNvPr id="68" name="rc68"/>
            <p:cNvSpPr/>
            <p:nvPr/>
          </p:nvSpPr>
          <p:spPr>
            <a:xfrm>
              <a:off x="6094049" y="2801984"/>
              <a:ext cx="239888" cy="498419"/>
            </a:xfrm>
            <a:prstGeom prst="rect">
              <a:avLst/>
            </a:prstGeom>
            <a:solidFill>
              <a:srgbClr val="B3B3B3">
                <a:alpha val="85098"/>
              </a:srgbClr>
            </a:solidFill>
          </p:spPr>
          <p:txBody>
            <a:bodyPr/>
            <a:lstStyle/>
            <a:p>
              <a:endParaRPr/>
            </a:p>
          </p:txBody>
        </p:sp>
        <p:sp>
          <p:nvSpPr>
            <p:cNvPr id="69" name="rc69"/>
            <p:cNvSpPr/>
            <p:nvPr/>
          </p:nvSpPr>
          <p:spPr>
            <a:xfrm>
              <a:off x="6360593" y="2861951"/>
              <a:ext cx="239888" cy="510907"/>
            </a:xfrm>
            <a:prstGeom prst="rect">
              <a:avLst/>
            </a:prstGeom>
            <a:solidFill>
              <a:srgbClr val="B3B3B3">
                <a:alpha val="85098"/>
              </a:srgbClr>
            </a:solidFill>
          </p:spPr>
          <p:txBody>
            <a:bodyPr/>
            <a:lstStyle/>
            <a:p>
              <a:endParaRPr/>
            </a:p>
          </p:txBody>
        </p:sp>
        <p:sp>
          <p:nvSpPr>
            <p:cNvPr id="70" name="rc70"/>
            <p:cNvSpPr/>
            <p:nvPr/>
          </p:nvSpPr>
          <p:spPr>
            <a:xfrm>
              <a:off x="6627136" y="2687470"/>
              <a:ext cx="239888" cy="619028"/>
            </a:xfrm>
            <a:prstGeom prst="rect">
              <a:avLst/>
            </a:prstGeom>
            <a:solidFill>
              <a:srgbClr val="B3B3B3">
                <a:alpha val="85098"/>
              </a:srgbClr>
            </a:solidFill>
          </p:spPr>
          <p:txBody>
            <a:bodyPr/>
            <a:lstStyle/>
            <a:p>
              <a:endParaRPr/>
            </a:p>
          </p:txBody>
        </p:sp>
        <p:sp>
          <p:nvSpPr>
            <p:cNvPr id="71" name="rc71"/>
            <p:cNvSpPr/>
            <p:nvPr/>
          </p:nvSpPr>
          <p:spPr>
            <a:xfrm>
              <a:off x="6893679" y="2403009"/>
              <a:ext cx="239888" cy="783080"/>
            </a:xfrm>
            <a:prstGeom prst="rect">
              <a:avLst/>
            </a:prstGeom>
            <a:solidFill>
              <a:srgbClr val="B3B3B3">
                <a:alpha val="85098"/>
              </a:srgbClr>
            </a:solidFill>
          </p:spPr>
          <p:txBody>
            <a:bodyPr/>
            <a:lstStyle/>
            <a:p>
              <a:endParaRPr/>
            </a:p>
          </p:txBody>
        </p:sp>
        <p:sp>
          <p:nvSpPr>
            <p:cNvPr id="72" name="rc72"/>
            <p:cNvSpPr/>
            <p:nvPr/>
          </p:nvSpPr>
          <p:spPr>
            <a:xfrm>
              <a:off x="7160222" y="2358374"/>
              <a:ext cx="239888" cy="803484"/>
            </a:xfrm>
            <a:prstGeom prst="rect">
              <a:avLst/>
            </a:prstGeom>
            <a:solidFill>
              <a:srgbClr val="B3B3B3">
                <a:alpha val="85098"/>
              </a:srgbClr>
            </a:solidFill>
          </p:spPr>
          <p:txBody>
            <a:bodyPr/>
            <a:lstStyle/>
            <a:p>
              <a:endParaRPr/>
            </a:p>
          </p:txBody>
        </p:sp>
        <p:sp>
          <p:nvSpPr>
            <p:cNvPr id="73" name="rc73"/>
            <p:cNvSpPr/>
            <p:nvPr/>
          </p:nvSpPr>
          <p:spPr>
            <a:xfrm>
              <a:off x="7426765" y="2054817"/>
              <a:ext cx="239888" cy="1030590"/>
            </a:xfrm>
            <a:prstGeom prst="rect">
              <a:avLst/>
            </a:prstGeom>
            <a:solidFill>
              <a:srgbClr val="B3B3B3">
                <a:alpha val="85098"/>
              </a:srgbClr>
            </a:solidFill>
          </p:spPr>
          <p:txBody>
            <a:bodyPr/>
            <a:lstStyle/>
            <a:p>
              <a:endParaRPr/>
            </a:p>
          </p:txBody>
        </p:sp>
        <p:sp>
          <p:nvSpPr>
            <p:cNvPr id="74" name="rc74"/>
            <p:cNvSpPr/>
            <p:nvPr/>
          </p:nvSpPr>
          <p:spPr>
            <a:xfrm>
              <a:off x="7693308" y="2271077"/>
              <a:ext cx="239888" cy="896104"/>
            </a:xfrm>
            <a:prstGeom prst="rect">
              <a:avLst/>
            </a:prstGeom>
            <a:solidFill>
              <a:srgbClr val="B3B3B3">
                <a:alpha val="85098"/>
              </a:srgbClr>
            </a:solidFill>
          </p:spPr>
          <p:txBody>
            <a:bodyPr/>
            <a:lstStyle/>
            <a:p>
              <a:endParaRPr/>
            </a:p>
          </p:txBody>
        </p:sp>
        <p:sp>
          <p:nvSpPr>
            <p:cNvPr id="75" name="rc75"/>
            <p:cNvSpPr/>
            <p:nvPr/>
          </p:nvSpPr>
          <p:spPr>
            <a:xfrm>
              <a:off x="7959851" y="2232285"/>
              <a:ext cx="239888" cy="914946"/>
            </a:xfrm>
            <a:prstGeom prst="rect">
              <a:avLst/>
            </a:prstGeom>
            <a:solidFill>
              <a:srgbClr val="B3B3B3">
                <a:alpha val="85098"/>
              </a:srgbClr>
            </a:solidFill>
          </p:spPr>
          <p:txBody>
            <a:bodyPr/>
            <a:lstStyle/>
            <a:p>
              <a:endParaRPr/>
            </a:p>
          </p:txBody>
        </p:sp>
        <p:sp>
          <p:nvSpPr>
            <p:cNvPr id="76" name="pl76"/>
            <p:cNvSpPr/>
            <p:nvPr/>
          </p:nvSpPr>
          <p:spPr>
            <a:xfrm>
              <a:off x="1416218" y="2384606"/>
              <a:ext cx="6663577" cy="762636"/>
            </a:xfrm>
            <a:custGeom>
              <a:avLst/>
              <a:gdLst/>
              <a:ahLst/>
              <a:cxnLst/>
              <a:rect l="0" t="0" r="0" b="0"/>
              <a:pathLst>
                <a:path w="6663577" h="762636">
                  <a:moveTo>
                    <a:pt x="0" y="721413"/>
                  </a:moveTo>
                  <a:lnTo>
                    <a:pt x="266543" y="721413"/>
                  </a:lnTo>
                  <a:lnTo>
                    <a:pt x="533086" y="762636"/>
                  </a:lnTo>
                  <a:lnTo>
                    <a:pt x="799629" y="638965"/>
                  </a:lnTo>
                  <a:lnTo>
                    <a:pt x="1066172" y="371012"/>
                  </a:lnTo>
                  <a:lnTo>
                    <a:pt x="1332715" y="329788"/>
                  </a:lnTo>
                  <a:lnTo>
                    <a:pt x="1599258" y="267953"/>
                  </a:lnTo>
                  <a:lnTo>
                    <a:pt x="1865801" y="226729"/>
                  </a:lnTo>
                  <a:lnTo>
                    <a:pt x="2132344" y="164894"/>
                  </a:lnTo>
                  <a:lnTo>
                    <a:pt x="2398888" y="123670"/>
                  </a:lnTo>
                  <a:lnTo>
                    <a:pt x="2665431" y="329788"/>
                  </a:lnTo>
                  <a:lnTo>
                    <a:pt x="2931974" y="123670"/>
                  </a:lnTo>
                  <a:lnTo>
                    <a:pt x="3198517" y="123670"/>
                  </a:lnTo>
                  <a:lnTo>
                    <a:pt x="3465060" y="123670"/>
                  </a:lnTo>
                  <a:lnTo>
                    <a:pt x="3731603" y="61835"/>
                  </a:lnTo>
                  <a:lnTo>
                    <a:pt x="3998146" y="61835"/>
                  </a:lnTo>
                  <a:lnTo>
                    <a:pt x="4264689" y="61835"/>
                  </a:lnTo>
                  <a:lnTo>
                    <a:pt x="4531233" y="41223"/>
                  </a:lnTo>
                  <a:lnTo>
                    <a:pt x="4797776" y="41223"/>
                  </a:lnTo>
                  <a:lnTo>
                    <a:pt x="5064319" y="0"/>
                  </a:lnTo>
                  <a:lnTo>
                    <a:pt x="5330862" y="20611"/>
                  </a:lnTo>
                  <a:lnTo>
                    <a:pt x="5597405" y="61835"/>
                  </a:lnTo>
                  <a:lnTo>
                    <a:pt x="5863948" y="61835"/>
                  </a:lnTo>
                  <a:lnTo>
                    <a:pt x="6130491" y="82447"/>
                  </a:lnTo>
                  <a:lnTo>
                    <a:pt x="6397034" y="41223"/>
                  </a:lnTo>
                  <a:lnTo>
                    <a:pt x="6663577" y="41223"/>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1416218" y="2611335"/>
              <a:ext cx="6663577" cy="886307"/>
            </a:xfrm>
            <a:custGeom>
              <a:avLst/>
              <a:gdLst/>
              <a:ahLst/>
              <a:cxnLst/>
              <a:rect l="0" t="0" r="0" b="0"/>
              <a:pathLst>
                <a:path w="6663577" h="886307">
                  <a:moveTo>
                    <a:pt x="0" y="886307"/>
                  </a:moveTo>
                  <a:lnTo>
                    <a:pt x="266543" y="886307"/>
                  </a:lnTo>
                  <a:lnTo>
                    <a:pt x="533086" y="721413"/>
                  </a:lnTo>
                  <a:lnTo>
                    <a:pt x="799629" y="638965"/>
                  </a:lnTo>
                  <a:lnTo>
                    <a:pt x="1066172" y="391624"/>
                  </a:lnTo>
                  <a:lnTo>
                    <a:pt x="1332715" y="247341"/>
                  </a:lnTo>
                  <a:lnTo>
                    <a:pt x="1599258" y="226729"/>
                  </a:lnTo>
                  <a:lnTo>
                    <a:pt x="1865801" y="164894"/>
                  </a:lnTo>
                  <a:lnTo>
                    <a:pt x="2132344" y="103059"/>
                  </a:lnTo>
                  <a:lnTo>
                    <a:pt x="2398888" y="41223"/>
                  </a:lnTo>
                  <a:lnTo>
                    <a:pt x="2665431" y="267953"/>
                  </a:lnTo>
                  <a:lnTo>
                    <a:pt x="2931974" y="61835"/>
                  </a:lnTo>
                  <a:lnTo>
                    <a:pt x="3198517" y="41223"/>
                  </a:lnTo>
                  <a:lnTo>
                    <a:pt x="3465060" y="41223"/>
                  </a:lnTo>
                  <a:lnTo>
                    <a:pt x="3731603" y="0"/>
                  </a:lnTo>
                  <a:lnTo>
                    <a:pt x="3998146" y="61835"/>
                  </a:lnTo>
                  <a:lnTo>
                    <a:pt x="4264689" y="61835"/>
                  </a:lnTo>
                  <a:lnTo>
                    <a:pt x="4531233" y="41223"/>
                  </a:lnTo>
                  <a:lnTo>
                    <a:pt x="4797776" y="41223"/>
                  </a:lnTo>
                  <a:lnTo>
                    <a:pt x="5064319" y="0"/>
                  </a:lnTo>
                  <a:lnTo>
                    <a:pt x="5330862" y="61835"/>
                  </a:lnTo>
                  <a:lnTo>
                    <a:pt x="5597405" y="164894"/>
                  </a:lnTo>
                  <a:lnTo>
                    <a:pt x="5863948" y="164894"/>
                  </a:lnTo>
                  <a:lnTo>
                    <a:pt x="6130491" y="267953"/>
                  </a:lnTo>
                  <a:lnTo>
                    <a:pt x="6397034" y="164894"/>
                  </a:lnTo>
                  <a:lnTo>
                    <a:pt x="6663577" y="164894"/>
                  </a:lnTo>
                </a:path>
              </a:pathLst>
            </a:custGeom>
            <a:ln w="27101" cap="flat">
              <a:solidFill>
                <a:srgbClr val="F26A21">
                  <a:alpha val="100000"/>
                </a:srgbClr>
              </a:solidFill>
              <a:prstDash val="solid"/>
              <a:round/>
            </a:ln>
          </p:spPr>
          <p:txBody>
            <a:bodyPr/>
            <a:lstStyle/>
            <a:p>
              <a:endParaRPr/>
            </a:p>
          </p:txBody>
        </p:sp>
        <p:sp>
          <p:nvSpPr>
            <p:cNvPr id="78" name="tx78"/>
            <p:cNvSpPr/>
            <p:nvPr/>
          </p:nvSpPr>
          <p:spPr>
            <a:xfrm>
              <a:off x="1355928" y="29491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79" name="tx79"/>
            <p:cNvSpPr/>
            <p:nvPr/>
          </p:nvSpPr>
          <p:spPr>
            <a:xfrm>
              <a:off x="2688644" y="2557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4021359" y="2557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5354075" y="228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420247" y="2227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22483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6953334" y="228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19877" y="228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486420" y="2310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2963" y="226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26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55928" y="3550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30</a:t>
              </a:r>
            </a:p>
          </p:txBody>
        </p:sp>
        <p:sp>
          <p:nvSpPr>
            <p:cNvPr id="90" name="tx90"/>
            <p:cNvSpPr/>
            <p:nvPr/>
          </p:nvSpPr>
          <p:spPr>
            <a:xfrm>
              <a:off x="2688644" y="2911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61</a:t>
              </a:r>
            </a:p>
          </p:txBody>
        </p:sp>
        <p:sp>
          <p:nvSpPr>
            <p:cNvPr id="91" name="tx91"/>
            <p:cNvSpPr/>
            <p:nvPr/>
          </p:nvSpPr>
          <p:spPr>
            <a:xfrm>
              <a:off x="4021359" y="29319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60</a:t>
              </a:r>
            </a:p>
          </p:txBody>
        </p:sp>
        <p:sp>
          <p:nvSpPr>
            <p:cNvPr id="92" name="tx92"/>
            <p:cNvSpPr/>
            <p:nvPr/>
          </p:nvSpPr>
          <p:spPr>
            <a:xfrm>
              <a:off x="5354075" y="2725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70</a:t>
              </a:r>
            </a:p>
          </p:txBody>
        </p:sp>
        <p:sp>
          <p:nvSpPr>
            <p:cNvPr id="93" name="tx93"/>
            <p:cNvSpPr/>
            <p:nvPr/>
          </p:nvSpPr>
          <p:spPr>
            <a:xfrm>
              <a:off x="6420247" y="26639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73</a:t>
              </a:r>
            </a:p>
          </p:txBody>
        </p:sp>
        <p:sp>
          <p:nvSpPr>
            <p:cNvPr id="94" name="tx94"/>
            <p:cNvSpPr/>
            <p:nvPr/>
          </p:nvSpPr>
          <p:spPr>
            <a:xfrm>
              <a:off x="6686790" y="2725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70</a:t>
              </a:r>
            </a:p>
          </p:txBody>
        </p:sp>
        <p:sp>
          <p:nvSpPr>
            <p:cNvPr id="95" name="tx95"/>
            <p:cNvSpPr/>
            <p:nvPr/>
          </p:nvSpPr>
          <p:spPr>
            <a:xfrm>
              <a:off x="6953334" y="28289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65</a:t>
              </a:r>
            </a:p>
          </p:txBody>
        </p:sp>
        <p:sp>
          <p:nvSpPr>
            <p:cNvPr id="96" name="tx96"/>
            <p:cNvSpPr/>
            <p:nvPr/>
          </p:nvSpPr>
          <p:spPr>
            <a:xfrm>
              <a:off x="7219877" y="28289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65</a:t>
              </a:r>
            </a:p>
          </p:txBody>
        </p:sp>
        <p:sp>
          <p:nvSpPr>
            <p:cNvPr id="97" name="tx97"/>
            <p:cNvSpPr/>
            <p:nvPr/>
          </p:nvSpPr>
          <p:spPr>
            <a:xfrm>
              <a:off x="7486420" y="29319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60</a:t>
              </a:r>
            </a:p>
          </p:txBody>
        </p:sp>
        <p:sp>
          <p:nvSpPr>
            <p:cNvPr id="98" name="tx98"/>
            <p:cNvSpPr/>
            <p:nvPr/>
          </p:nvSpPr>
          <p:spPr>
            <a:xfrm>
              <a:off x="7752963" y="28289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65</a:t>
              </a:r>
            </a:p>
          </p:txBody>
        </p:sp>
        <p:sp>
          <p:nvSpPr>
            <p:cNvPr id="99" name="tx99"/>
            <p:cNvSpPr/>
            <p:nvPr/>
          </p:nvSpPr>
          <p:spPr>
            <a:xfrm>
              <a:off x="8019506" y="28289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65</a:t>
              </a:r>
            </a:p>
          </p:txBody>
        </p:sp>
        <p:sp>
          <p:nvSpPr>
            <p:cNvPr id="100" name="tx100"/>
            <p:cNvSpPr/>
            <p:nvPr/>
          </p:nvSpPr>
          <p:spPr>
            <a:xfrm>
              <a:off x="1340869" y="34071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2673584" y="36007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2" name="tx102"/>
            <p:cNvSpPr/>
            <p:nvPr/>
          </p:nvSpPr>
          <p:spPr>
            <a:xfrm>
              <a:off x="4006300" y="35156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3" name="tx103"/>
            <p:cNvSpPr/>
            <p:nvPr/>
          </p:nvSpPr>
          <p:spPr>
            <a:xfrm>
              <a:off x="5339016" y="36863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4" name="tx104"/>
            <p:cNvSpPr/>
            <p:nvPr/>
          </p:nvSpPr>
          <p:spPr>
            <a:xfrm>
              <a:off x="6405188" y="37039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5" name="tx105"/>
            <p:cNvSpPr/>
            <p:nvPr/>
          </p:nvSpPr>
          <p:spPr>
            <a:xfrm>
              <a:off x="6671731" y="36708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06" name="tx106"/>
            <p:cNvSpPr/>
            <p:nvPr/>
          </p:nvSpPr>
          <p:spPr>
            <a:xfrm>
              <a:off x="6938274" y="36106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7" name="tx107"/>
            <p:cNvSpPr/>
            <p:nvPr/>
          </p:nvSpPr>
          <p:spPr>
            <a:xfrm>
              <a:off x="7204817" y="35984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8" name="tx108"/>
            <p:cNvSpPr/>
            <p:nvPr/>
          </p:nvSpPr>
          <p:spPr>
            <a:xfrm>
              <a:off x="7471361" y="356026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9" name="tx109"/>
            <p:cNvSpPr/>
            <p:nvPr/>
          </p:nvSpPr>
          <p:spPr>
            <a:xfrm>
              <a:off x="7737904" y="360114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10" name="tx110"/>
            <p:cNvSpPr/>
            <p:nvPr/>
          </p:nvSpPr>
          <p:spPr>
            <a:xfrm>
              <a:off x="8004447" y="35911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11" name="tx111"/>
            <p:cNvSpPr/>
            <p:nvPr/>
          </p:nvSpPr>
          <p:spPr>
            <a:xfrm>
              <a:off x="1340869" y="24865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2" name="tx112"/>
            <p:cNvSpPr/>
            <p:nvPr/>
          </p:nvSpPr>
          <p:spPr>
            <a:xfrm>
              <a:off x="2673584" y="30221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13" name="tx113"/>
            <p:cNvSpPr/>
            <p:nvPr/>
          </p:nvSpPr>
          <p:spPr>
            <a:xfrm>
              <a:off x="4006300" y="28157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14" name="tx114"/>
            <p:cNvSpPr/>
            <p:nvPr/>
          </p:nvSpPr>
          <p:spPr>
            <a:xfrm>
              <a:off x="5339016" y="30718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5" name="tx115"/>
            <p:cNvSpPr/>
            <p:nvPr/>
          </p:nvSpPr>
          <p:spPr>
            <a:xfrm>
              <a:off x="6405188" y="30769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6" name="tx116"/>
            <p:cNvSpPr/>
            <p:nvPr/>
          </p:nvSpPr>
          <p:spPr>
            <a:xfrm>
              <a:off x="6671731" y="29565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7" name="tx117"/>
            <p:cNvSpPr/>
            <p:nvPr/>
          </p:nvSpPr>
          <p:spPr>
            <a:xfrm>
              <a:off x="6938274" y="27541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8" name="tx118"/>
            <p:cNvSpPr/>
            <p:nvPr/>
          </p:nvSpPr>
          <p:spPr>
            <a:xfrm>
              <a:off x="7204817" y="27196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19" name="tx119"/>
            <p:cNvSpPr/>
            <p:nvPr/>
          </p:nvSpPr>
          <p:spPr>
            <a:xfrm>
              <a:off x="7471361" y="25296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20" name="tx120"/>
            <p:cNvSpPr/>
            <p:nvPr/>
          </p:nvSpPr>
          <p:spPr>
            <a:xfrm>
              <a:off x="7737904" y="26786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21" name="tx121"/>
            <p:cNvSpPr/>
            <p:nvPr/>
          </p:nvSpPr>
          <p:spPr>
            <a:xfrm>
              <a:off x="8004447" y="26493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22" name="tx122"/>
            <p:cNvSpPr/>
            <p:nvPr/>
          </p:nvSpPr>
          <p:spPr>
            <a:xfrm>
              <a:off x="1340869" y="21594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3" name="tx123"/>
            <p:cNvSpPr/>
            <p:nvPr/>
          </p:nvSpPr>
          <p:spPr>
            <a:xfrm>
              <a:off x="2673584" y="28407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24" name="tx124"/>
            <p:cNvSpPr/>
            <p:nvPr/>
          </p:nvSpPr>
          <p:spPr>
            <a:xfrm>
              <a:off x="4006300" y="259947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5" name="tx125"/>
            <p:cNvSpPr/>
            <p:nvPr/>
          </p:nvSpPr>
          <p:spPr>
            <a:xfrm>
              <a:off x="5384220" y="277019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6" name="tx126"/>
            <p:cNvSpPr/>
            <p:nvPr/>
          </p:nvSpPr>
          <p:spPr>
            <a:xfrm>
              <a:off x="6450392" y="274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7" name="tx127"/>
            <p:cNvSpPr/>
            <p:nvPr/>
          </p:nvSpPr>
          <p:spPr>
            <a:xfrm>
              <a:off x="6671731" y="257075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8" name="tx128"/>
            <p:cNvSpPr/>
            <p:nvPr/>
          </p:nvSpPr>
          <p:spPr>
            <a:xfrm>
              <a:off x="6938274" y="22862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9" name="tx129"/>
            <p:cNvSpPr/>
            <p:nvPr/>
          </p:nvSpPr>
          <p:spPr>
            <a:xfrm>
              <a:off x="7204817" y="224165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30" name="tx130"/>
            <p:cNvSpPr/>
            <p:nvPr/>
          </p:nvSpPr>
          <p:spPr>
            <a:xfrm>
              <a:off x="7471361" y="193810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31" name="tx131"/>
            <p:cNvSpPr/>
            <p:nvPr/>
          </p:nvSpPr>
          <p:spPr>
            <a:xfrm>
              <a:off x="7737904" y="215303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32" name="tx132"/>
            <p:cNvSpPr/>
            <p:nvPr/>
          </p:nvSpPr>
          <p:spPr>
            <a:xfrm>
              <a:off x="8004447" y="21142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33" name="tx133"/>
            <p:cNvSpPr/>
            <p:nvPr/>
          </p:nvSpPr>
          <p:spPr>
            <a:xfrm>
              <a:off x="577897" y="406388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44953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283519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22084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918631" y="2968325"/>
              <a:ext cx="27331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millions)</a:t>
              </a:r>
            </a:p>
          </p:txBody>
        </p:sp>
        <p:sp>
          <p:nvSpPr>
            <p:cNvPr id="154" name="tx154"/>
            <p:cNvSpPr/>
            <p:nvPr/>
          </p:nvSpPr>
          <p:spPr>
            <a:xfrm rot="5400000">
              <a:off x="8333845" y="2968325"/>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5" name="pl155"/>
            <p:cNvSpPr/>
            <p:nvPr/>
          </p:nvSpPr>
          <p:spPr>
            <a:xfrm>
              <a:off x="3035891"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6" name="pl156"/>
            <p:cNvSpPr/>
            <p:nvPr/>
          </p:nvSpPr>
          <p:spPr>
            <a:xfrm>
              <a:off x="3751620" y="5080307"/>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57" name="tx157"/>
            <p:cNvSpPr/>
            <p:nvPr/>
          </p:nvSpPr>
          <p:spPr>
            <a:xfrm>
              <a:off x="3302990" y="5029897"/>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a:endParaRPr/>
            </a:p>
          </p:txBody>
        </p:sp>
        <p:sp>
          <p:nvSpPr>
            <p:cNvPr id="160" name="rc160"/>
            <p:cNvSpPr/>
            <p:nvPr/>
          </p:nvSpPr>
          <p:spPr>
            <a:xfrm>
              <a:off x="5565324" y="4979579"/>
              <a:ext cx="201456" cy="201456"/>
            </a:xfrm>
            <a:prstGeom prst="rect">
              <a:avLst/>
            </a:prstGeom>
            <a:solidFill>
              <a:srgbClr val="1CABE2">
                <a:alpha val="85098"/>
              </a:srgbClr>
            </a:solidFill>
          </p:spPr>
          <p:txBody>
            <a:bodyPr/>
            <a:lstStyle/>
            <a:p>
              <a:endParaRPr/>
            </a:p>
          </p:txBody>
        </p:sp>
        <p:sp>
          <p:nvSpPr>
            <p:cNvPr id="161" name="tx161"/>
            <p:cNvSpPr/>
            <p:nvPr/>
          </p:nvSpPr>
          <p:spPr>
            <a:xfrm>
              <a:off x="4943215" y="5002544"/>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4" name="tx164"/>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65" name="pl165"/>
            <p:cNvSpPr/>
            <p:nvPr/>
          </p:nvSpPr>
          <p:spPr>
            <a:xfrm>
              <a:off x="242200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67346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92493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354773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79919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05066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rc175"/>
            <p:cNvSpPr/>
            <p:nvPr/>
          </p:nvSpPr>
          <p:spPr>
            <a:xfrm>
              <a:off x="1296273" y="5726143"/>
              <a:ext cx="2723468" cy="119033"/>
            </a:xfrm>
            <a:prstGeom prst="rect">
              <a:avLst/>
            </a:prstGeom>
            <a:solidFill>
              <a:srgbClr val="1CABE2">
                <a:alpha val="85098"/>
              </a:srgbClr>
            </a:solidFill>
          </p:spPr>
          <p:txBody>
            <a:bodyPr/>
            <a:lstStyle/>
            <a:p>
              <a:endParaRPr/>
            </a:p>
          </p:txBody>
        </p:sp>
        <p:sp>
          <p:nvSpPr>
            <p:cNvPr id="176" name="rc176"/>
            <p:cNvSpPr/>
            <p:nvPr/>
          </p:nvSpPr>
          <p:spPr>
            <a:xfrm>
              <a:off x="1296273" y="5577352"/>
              <a:ext cx="3477240" cy="119033"/>
            </a:xfrm>
            <a:prstGeom prst="rect">
              <a:avLst/>
            </a:prstGeom>
            <a:solidFill>
              <a:srgbClr val="1CABE2">
                <a:alpha val="85098"/>
              </a:srgbClr>
            </a:solidFill>
          </p:spPr>
          <p:txBody>
            <a:bodyPr/>
            <a:lstStyle/>
            <a:p>
              <a:endParaRPr/>
            </a:p>
          </p:txBody>
        </p:sp>
        <p:sp>
          <p:nvSpPr>
            <p:cNvPr id="177" name="rc177"/>
            <p:cNvSpPr/>
            <p:nvPr/>
          </p:nvSpPr>
          <p:spPr>
            <a:xfrm>
              <a:off x="1296273" y="5428560"/>
              <a:ext cx="3550354" cy="119033"/>
            </a:xfrm>
            <a:prstGeom prst="rect">
              <a:avLst/>
            </a:prstGeom>
            <a:solidFill>
              <a:srgbClr val="1CABE2">
                <a:alpha val="85098"/>
              </a:srgbClr>
            </a:solidFill>
          </p:spPr>
          <p:txBody>
            <a:bodyPr/>
            <a:lstStyle/>
            <a:p>
              <a:endParaRPr/>
            </a:p>
          </p:txBody>
        </p:sp>
        <p:sp>
          <p:nvSpPr>
            <p:cNvPr id="178" name="rc178"/>
            <p:cNvSpPr/>
            <p:nvPr/>
          </p:nvSpPr>
          <p:spPr>
            <a:xfrm>
              <a:off x="4019742" y="5726143"/>
              <a:ext cx="1872384" cy="119033"/>
            </a:xfrm>
            <a:prstGeom prst="rect">
              <a:avLst/>
            </a:prstGeom>
            <a:solidFill>
              <a:srgbClr val="B3B3B3">
                <a:alpha val="85098"/>
              </a:srgbClr>
            </a:solidFill>
          </p:spPr>
          <p:txBody>
            <a:bodyPr/>
            <a:lstStyle/>
            <a:p>
              <a:endParaRPr/>
            </a:p>
          </p:txBody>
        </p:sp>
        <p:sp>
          <p:nvSpPr>
            <p:cNvPr id="179" name="rc179"/>
            <p:cNvSpPr/>
            <p:nvPr/>
          </p:nvSpPr>
          <p:spPr>
            <a:xfrm>
              <a:off x="4773514" y="5577352"/>
              <a:ext cx="3284060" cy="119033"/>
            </a:xfrm>
            <a:prstGeom prst="rect">
              <a:avLst/>
            </a:prstGeom>
            <a:solidFill>
              <a:srgbClr val="B3B3B3">
                <a:alpha val="85098"/>
              </a:srgbClr>
            </a:solidFill>
          </p:spPr>
          <p:txBody>
            <a:bodyPr/>
            <a:lstStyle/>
            <a:p>
              <a:endParaRPr/>
            </a:p>
          </p:txBody>
        </p:sp>
        <p:sp>
          <p:nvSpPr>
            <p:cNvPr id="180" name="rc180"/>
            <p:cNvSpPr/>
            <p:nvPr/>
          </p:nvSpPr>
          <p:spPr>
            <a:xfrm>
              <a:off x="4846628" y="5428560"/>
              <a:ext cx="3353112" cy="119033"/>
            </a:xfrm>
            <a:prstGeom prst="rect">
              <a:avLst/>
            </a:prstGeom>
            <a:solidFill>
              <a:srgbClr val="B3B3B3">
                <a:alpha val="85098"/>
              </a:srgbClr>
            </a:solidFill>
          </p:spPr>
          <p:txBody>
            <a:bodyPr/>
            <a:lstStyle/>
            <a:p>
              <a:endParaRPr/>
            </a:p>
          </p:txBody>
        </p:sp>
        <p:sp>
          <p:nvSpPr>
            <p:cNvPr id="181" name="tx181"/>
            <p:cNvSpPr/>
            <p:nvPr/>
          </p:nvSpPr>
          <p:spPr>
            <a:xfrm>
              <a:off x="5924280" y="5743935"/>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82" name="tx182"/>
            <p:cNvSpPr/>
            <p:nvPr/>
          </p:nvSpPr>
          <p:spPr>
            <a:xfrm>
              <a:off x="8137946" y="559373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183" name="tx183"/>
            <p:cNvSpPr/>
            <p:nvPr/>
          </p:nvSpPr>
          <p:spPr>
            <a:xfrm>
              <a:off x="8280112" y="5444941"/>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184" name="tx184"/>
            <p:cNvSpPr/>
            <p:nvPr/>
          </p:nvSpPr>
          <p:spPr>
            <a:xfrm>
              <a:off x="2577635" y="574252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0.6</a:t>
              </a:r>
            </a:p>
          </p:txBody>
        </p:sp>
        <p:sp>
          <p:nvSpPr>
            <p:cNvPr id="185" name="tx185"/>
            <p:cNvSpPr/>
            <p:nvPr/>
          </p:nvSpPr>
          <p:spPr>
            <a:xfrm>
              <a:off x="2954521" y="559373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0.8</a:t>
              </a:r>
            </a:p>
          </p:txBody>
        </p:sp>
        <p:sp>
          <p:nvSpPr>
            <p:cNvPr id="186" name="tx186"/>
            <p:cNvSpPr/>
            <p:nvPr/>
          </p:nvSpPr>
          <p:spPr>
            <a:xfrm>
              <a:off x="2991078" y="5444941"/>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0.8</a:t>
              </a:r>
            </a:p>
          </p:txBody>
        </p:sp>
        <p:sp>
          <p:nvSpPr>
            <p:cNvPr id="187" name="tx187"/>
            <p:cNvSpPr/>
            <p:nvPr/>
          </p:nvSpPr>
          <p:spPr>
            <a:xfrm>
              <a:off x="4875562" y="574252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0.4</a:t>
              </a:r>
            </a:p>
          </p:txBody>
        </p:sp>
        <p:sp>
          <p:nvSpPr>
            <p:cNvPr id="188" name="tx188"/>
            <p:cNvSpPr/>
            <p:nvPr/>
          </p:nvSpPr>
          <p:spPr>
            <a:xfrm>
              <a:off x="6335172" y="559373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0.7</a:t>
              </a:r>
            </a:p>
          </p:txBody>
        </p:sp>
        <p:sp>
          <p:nvSpPr>
            <p:cNvPr id="189" name="tx189"/>
            <p:cNvSpPr/>
            <p:nvPr/>
          </p:nvSpPr>
          <p:spPr>
            <a:xfrm>
              <a:off x="6442812" y="5444941"/>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0.7</a:t>
              </a:r>
            </a:p>
          </p:txBody>
        </p:sp>
        <p:sp>
          <p:nvSpPr>
            <p:cNvPr id="190" name="tx190"/>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40987"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94" name="tx194"/>
            <p:cNvSpPr/>
            <p:nvPr/>
          </p:nvSpPr>
          <p:spPr>
            <a:xfrm>
              <a:off x="3392450"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95" name="tx195"/>
            <p:cNvSpPr/>
            <p:nvPr/>
          </p:nvSpPr>
          <p:spPr>
            <a:xfrm>
              <a:off x="5643912"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96" name="tx196"/>
            <p:cNvSpPr/>
            <p:nvPr/>
          </p:nvSpPr>
          <p:spPr>
            <a:xfrm>
              <a:off x="7895375"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97" name="tx197"/>
            <p:cNvSpPr/>
            <p:nvPr/>
          </p:nvSpPr>
          <p:spPr>
            <a:xfrm>
              <a:off x="3381430" y="6070654"/>
              <a:ext cx="27331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millions)</a:t>
              </a:r>
            </a:p>
          </p:txBody>
        </p:sp>
        <p:sp>
          <p:nvSpPr>
            <p:cNvPr id="198" name="tx198"/>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9" name="tx199"/>
            <p:cNvSpPr/>
            <p:nvPr/>
          </p:nvSpPr>
          <p:spPr>
            <a:xfrm>
              <a:off x="3920079" y="6396565"/>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0" name="tx200"/>
            <p:cNvSpPr/>
            <p:nvPr/>
          </p:nvSpPr>
          <p:spPr>
            <a:xfrm>
              <a:off x="4420544" y="6517265"/>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RDC.
En 2025, la couverture vaccinale contre la diphtérie, le tétanos et la coqueluche (DTC1) en RDC est restée stable à 82 %. Le nombre d’enfants n’ayant reçu aucune dose de vaccin DTC (enfants n’ayant reçu aucune dose) est passé de 772 000 en 2024 à 788 000 en 2025.
La couverture vaccinale contre la DTP3 est restée stable à 65 % en 2025, laissant 1 533 000 enfants exposés à des maladies évitables par la vaccination.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vaccinale pour le DTP1 était de 82 % et celui pour le DTP3 de 65 %, ce qui signifie que 1 533 000 enfants n'étaient pas vaccinés ou l'étaient insuffisamment, dont 788 000 n'avaient reçu aucune dose et 745 000 ne bénéficiaient que d'une protection partielle.</a:t>
            </a:r>
          </a:p>
        </p:txBody>
      </p:sp>
      <p:grpSp>
        <p:nvGrpSpPr>
          <p:cNvPr id="203" name="Group 202"/>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199289"/>
              <a:ext cx="3397293" cy="776522"/>
            </a:xfrm>
            <a:custGeom>
              <a:avLst/>
              <a:gdLst/>
              <a:ahLst/>
              <a:cxnLst/>
              <a:rect l="0" t="0" r="0" b="0"/>
              <a:pathLst>
                <a:path w="3397293" h="776522">
                  <a:moveTo>
                    <a:pt x="0" y="734548"/>
                  </a:moveTo>
                  <a:lnTo>
                    <a:pt x="135891" y="734548"/>
                  </a:lnTo>
                  <a:lnTo>
                    <a:pt x="271783" y="776522"/>
                  </a:lnTo>
                  <a:lnTo>
                    <a:pt x="407675" y="650599"/>
                  </a:lnTo>
                  <a:lnTo>
                    <a:pt x="543566" y="377767"/>
                  </a:lnTo>
                  <a:lnTo>
                    <a:pt x="679458" y="335793"/>
                  </a:lnTo>
                  <a:lnTo>
                    <a:pt x="815350" y="272832"/>
                  </a:lnTo>
                  <a:lnTo>
                    <a:pt x="951242" y="230858"/>
                  </a:lnTo>
                  <a:lnTo>
                    <a:pt x="1087133" y="167896"/>
                  </a:lnTo>
                  <a:lnTo>
                    <a:pt x="1223025" y="125922"/>
                  </a:lnTo>
                  <a:lnTo>
                    <a:pt x="1358917" y="335793"/>
                  </a:lnTo>
                  <a:lnTo>
                    <a:pt x="1494809" y="125922"/>
                  </a:lnTo>
                  <a:lnTo>
                    <a:pt x="1630700" y="125922"/>
                  </a:lnTo>
                  <a:lnTo>
                    <a:pt x="1766592" y="125922"/>
                  </a:lnTo>
                  <a:lnTo>
                    <a:pt x="1902484" y="62961"/>
                  </a:lnTo>
                  <a:lnTo>
                    <a:pt x="2038375" y="62961"/>
                  </a:lnTo>
                  <a:lnTo>
                    <a:pt x="2174267" y="62961"/>
                  </a:lnTo>
                  <a:lnTo>
                    <a:pt x="2310159" y="41974"/>
                  </a:lnTo>
                  <a:lnTo>
                    <a:pt x="2446051" y="41974"/>
                  </a:lnTo>
                  <a:lnTo>
                    <a:pt x="2581942" y="0"/>
                  </a:lnTo>
                  <a:lnTo>
                    <a:pt x="2717834" y="20987"/>
                  </a:lnTo>
                  <a:lnTo>
                    <a:pt x="2853726" y="62961"/>
                  </a:lnTo>
                  <a:lnTo>
                    <a:pt x="2989618" y="62961"/>
                  </a:lnTo>
                  <a:lnTo>
                    <a:pt x="3125509" y="83948"/>
                  </a:lnTo>
                  <a:lnTo>
                    <a:pt x="3261401" y="41974"/>
                  </a:lnTo>
                  <a:lnTo>
                    <a:pt x="3397293" y="41974"/>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052380"/>
              <a:ext cx="3397293" cy="188883"/>
            </a:xfrm>
            <a:custGeom>
              <a:avLst/>
              <a:gdLst/>
              <a:ahLst/>
              <a:cxnLst/>
              <a:rect l="0" t="0" r="0" b="0"/>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262251"/>
              <a:ext cx="3397293" cy="503690"/>
            </a:xfrm>
            <a:custGeom>
              <a:avLst/>
              <a:gdLst/>
              <a:ahLst/>
              <a:cxnLst/>
              <a:rect l="0" t="0" r="0" b="0"/>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199289"/>
              <a:ext cx="3397293" cy="776522"/>
            </a:xfrm>
            <a:custGeom>
              <a:avLst/>
              <a:gdLst/>
              <a:ahLst/>
              <a:cxnLst/>
              <a:rect l="0" t="0" r="0" b="0"/>
              <a:pathLst>
                <a:path w="3397293" h="776522">
                  <a:moveTo>
                    <a:pt x="0" y="734548"/>
                  </a:moveTo>
                  <a:lnTo>
                    <a:pt x="135891" y="734548"/>
                  </a:lnTo>
                  <a:lnTo>
                    <a:pt x="271783" y="776522"/>
                  </a:lnTo>
                  <a:lnTo>
                    <a:pt x="407675" y="650599"/>
                  </a:lnTo>
                  <a:lnTo>
                    <a:pt x="543566" y="377767"/>
                  </a:lnTo>
                  <a:lnTo>
                    <a:pt x="679458" y="335793"/>
                  </a:lnTo>
                  <a:lnTo>
                    <a:pt x="815350" y="272832"/>
                  </a:lnTo>
                  <a:lnTo>
                    <a:pt x="951242" y="230858"/>
                  </a:lnTo>
                  <a:lnTo>
                    <a:pt x="1087133" y="167896"/>
                  </a:lnTo>
                  <a:lnTo>
                    <a:pt x="1223025" y="125922"/>
                  </a:lnTo>
                  <a:lnTo>
                    <a:pt x="1358917" y="335793"/>
                  </a:lnTo>
                  <a:lnTo>
                    <a:pt x="1494809" y="125922"/>
                  </a:lnTo>
                  <a:lnTo>
                    <a:pt x="1630700" y="125922"/>
                  </a:lnTo>
                  <a:lnTo>
                    <a:pt x="1766592" y="125922"/>
                  </a:lnTo>
                  <a:lnTo>
                    <a:pt x="1902484" y="62961"/>
                  </a:lnTo>
                  <a:lnTo>
                    <a:pt x="2038375" y="62961"/>
                  </a:lnTo>
                  <a:lnTo>
                    <a:pt x="2174267" y="62961"/>
                  </a:lnTo>
                  <a:lnTo>
                    <a:pt x="2310159" y="41974"/>
                  </a:lnTo>
                  <a:lnTo>
                    <a:pt x="2446051" y="41974"/>
                  </a:lnTo>
                  <a:lnTo>
                    <a:pt x="2581942" y="0"/>
                  </a:lnTo>
                  <a:lnTo>
                    <a:pt x="2717834" y="20987"/>
                  </a:lnTo>
                  <a:lnTo>
                    <a:pt x="2853726" y="62961"/>
                  </a:lnTo>
                  <a:lnTo>
                    <a:pt x="2989618" y="62961"/>
                  </a:lnTo>
                  <a:lnTo>
                    <a:pt x="3125509" y="83948"/>
                  </a:lnTo>
                  <a:lnTo>
                    <a:pt x="3261401" y="41974"/>
                  </a:lnTo>
                  <a:lnTo>
                    <a:pt x="3397293" y="41974"/>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112316"/>
            </a:xfrm>
            <a:custGeom>
              <a:avLst/>
              <a:gdLst/>
              <a:ahLst/>
              <a:cxnLst/>
              <a:rect l="0" t="0" r="0" b="0"/>
              <a:pathLst>
                <a:path h="1112316">
                  <a:moveTo>
                    <a:pt x="0" y="0"/>
                  </a:moveTo>
                  <a:lnTo>
                    <a:pt x="0" y="1112316"/>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713561"/>
            </a:xfrm>
            <a:custGeom>
              <a:avLst/>
              <a:gdLst/>
              <a:ahLst/>
              <a:cxnLst/>
              <a:rect l="0" t="0" r="0" b="0"/>
              <a:pathLst>
                <a:path h="713561">
                  <a:moveTo>
                    <a:pt x="0" y="0"/>
                  </a:moveTo>
                  <a:lnTo>
                    <a:pt x="0" y="71356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713561"/>
            </a:xfrm>
            <a:custGeom>
              <a:avLst/>
              <a:gdLst/>
              <a:ahLst/>
              <a:cxnLst/>
              <a:rect l="0" t="0" r="0" b="0"/>
              <a:pathLst>
                <a:path h="713561">
                  <a:moveTo>
                    <a:pt x="0" y="0"/>
                  </a:moveTo>
                  <a:lnTo>
                    <a:pt x="0" y="71356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440728"/>
            </a:xfrm>
            <a:custGeom>
              <a:avLst/>
              <a:gdLst/>
              <a:ahLst/>
              <a:cxnLst/>
              <a:rect l="0" t="0" r="0" b="0"/>
              <a:pathLst>
                <a:path h="440728">
                  <a:moveTo>
                    <a:pt x="0" y="0"/>
                  </a:moveTo>
                  <a:lnTo>
                    <a:pt x="0" y="440728"/>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377767"/>
            </a:xfrm>
            <a:custGeom>
              <a:avLst/>
              <a:gdLst/>
              <a:ahLst/>
              <a:cxnLst/>
              <a:rect l="0" t="0" r="0" b="0"/>
              <a:pathLst>
                <a:path h="377767">
                  <a:moveTo>
                    <a:pt x="0" y="0"/>
                  </a:moveTo>
                  <a:lnTo>
                    <a:pt x="0" y="37776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199289"/>
              <a:ext cx="3397293" cy="776522"/>
            </a:xfrm>
            <a:custGeom>
              <a:avLst/>
              <a:gdLst/>
              <a:ahLst/>
              <a:cxnLst/>
              <a:rect l="0" t="0" r="0" b="0"/>
              <a:pathLst>
                <a:path w="3397293" h="776522">
                  <a:moveTo>
                    <a:pt x="0" y="734548"/>
                  </a:moveTo>
                  <a:lnTo>
                    <a:pt x="135891" y="734548"/>
                  </a:lnTo>
                  <a:lnTo>
                    <a:pt x="271783" y="776522"/>
                  </a:lnTo>
                  <a:lnTo>
                    <a:pt x="407675" y="650599"/>
                  </a:lnTo>
                  <a:lnTo>
                    <a:pt x="543566" y="377767"/>
                  </a:lnTo>
                  <a:lnTo>
                    <a:pt x="679458" y="335793"/>
                  </a:lnTo>
                  <a:lnTo>
                    <a:pt x="815350" y="272832"/>
                  </a:lnTo>
                  <a:lnTo>
                    <a:pt x="951242" y="230858"/>
                  </a:lnTo>
                  <a:lnTo>
                    <a:pt x="1087133" y="167896"/>
                  </a:lnTo>
                  <a:lnTo>
                    <a:pt x="1223025" y="125922"/>
                  </a:lnTo>
                  <a:lnTo>
                    <a:pt x="1358917" y="335793"/>
                  </a:lnTo>
                  <a:lnTo>
                    <a:pt x="1494809" y="125922"/>
                  </a:lnTo>
                  <a:lnTo>
                    <a:pt x="1630700" y="125922"/>
                  </a:lnTo>
                  <a:lnTo>
                    <a:pt x="1766592" y="125922"/>
                  </a:lnTo>
                  <a:lnTo>
                    <a:pt x="1902484" y="62961"/>
                  </a:lnTo>
                  <a:lnTo>
                    <a:pt x="2038375" y="62961"/>
                  </a:lnTo>
                  <a:lnTo>
                    <a:pt x="2174267" y="62961"/>
                  </a:lnTo>
                  <a:lnTo>
                    <a:pt x="2310159" y="41974"/>
                  </a:lnTo>
                  <a:lnTo>
                    <a:pt x="2446051" y="41974"/>
                  </a:lnTo>
                  <a:lnTo>
                    <a:pt x="2581942" y="0"/>
                  </a:lnTo>
                  <a:lnTo>
                    <a:pt x="2717834" y="20987"/>
                  </a:lnTo>
                  <a:lnTo>
                    <a:pt x="2853726" y="62961"/>
                  </a:lnTo>
                  <a:lnTo>
                    <a:pt x="2989618" y="62961"/>
                  </a:lnTo>
                  <a:lnTo>
                    <a:pt x="3125509" y="83948"/>
                  </a:lnTo>
                  <a:lnTo>
                    <a:pt x="3261401" y="41974"/>
                  </a:lnTo>
                  <a:lnTo>
                    <a:pt x="3397293" y="41974"/>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3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470" y="1414185"/>
              <a:ext cx="238028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RDC, 2000-2025</a:t>
              </a:r>
            </a:p>
          </p:txBody>
        </p:sp>
        <p:sp>
          <p:nvSpPr>
            <p:cNvPr id="63" name="pl63"/>
            <p:cNvSpPr/>
            <p:nvPr/>
          </p:nvSpPr>
          <p:spPr>
            <a:xfrm>
              <a:off x="5267799" y="387038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41129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95220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49310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03401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64084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18174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72265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26356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80447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2263562"/>
              <a:ext cx="3397293" cy="1698643"/>
            </a:xfrm>
            <a:custGeom>
              <a:avLst/>
              <a:gdLst/>
              <a:ahLst/>
              <a:cxnLst/>
              <a:rect l="0" t="0" r="0" b="0"/>
              <a:pathLst>
                <a:path w="3397293" h="1698643">
                  <a:moveTo>
                    <a:pt x="0" y="1606824"/>
                  </a:moveTo>
                  <a:lnTo>
                    <a:pt x="135891" y="1606824"/>
                  </a:lnTo>
                  <a:lnTo>
                    <a:pt x="271783" y="1698643"/>
                  </a:lnTo>
                  <a:lnTo>
                    <a:pt x="407675" y="1423187"/>
                  </a:lnTo>
                  <a:lnTo>
                    <a:pt x="543566" y="826366"/>
                  </a:lnTo>
                  <a:lnTo>
                    <a:pt x="679458" y="734548"/>
                  </a:lnTo>
                  <a:lnTo>
                    <a:pt x="815350" y="596820"/>
                  </a:lnTo>
                  <a:lnTo>
                    <a:pt x="951242" y="505001"/>
                  </a:lnTo>
                  <a:lnTo>
                    <a:pt x="1087133" y="367274"/>
                  </a:lnTo>
                  <a:lnTo>
                    <a:pt x="1223025" y="275455"/>
                  </a:lnTo>
                  <a:lnTo>
                    <a:pt x="1358917" y="734548"/>
                  </a:lnTo>
                  <a:lnTo>
                    <a:pt x="1494809" y="275455"/>
                  </a:lnTo>
                  <a:lnTo>
                    <a:pt x="1630700" y="275455"/>
                  </a:lnTo>
                  <a:lnTo>
                    <a:pt x="1766592" y="275455"/>
                  </a:lnTo>
                  <a:lnTo>
                    <a:pt x="1902484" y="137727"/>
                  </a:lnTo>
                  <a:lnTo>
                    <a:pt x="2038375" y="137727"/>
                  </a:lnTo>
                  <a:lnTo>
                    <a:pt x="2174267" y="137727"/>
                  </a:lnTo>
                  <a:lnTo>
                    <a:pt x="2310159" y="91818"/>
                  </a:lnTo>
                  <a:lnTo>
                    <a:pt x="2446051" y="91818"/>
                  </a:lnTo>
                  <a:lnTo>
                    <a:pt x="2581942" y="0"/>
                  </a:lnTo>
                  <a:lnTo>
                    <a:pt x="2717834" y="45909"/>
                  </a:lnTo>
                  <a:lnTo>
                    <a:pt x="2853726" y="137727"/>
                  </a:lnTo>
                  <a:lnTo>
                    <a:pt x="2989618" y="137727"/>
                  </a:lnTo>
                  <a:lnTo>
                    <a:pt x="3125509" y="183637"/>
                  </a:lnTo>
                  <a:lnTo>
                    <a:pt x="3261401" y="91818"/>
                  </a:lnTo>
                  <a:lnTo>
                    <a:pt x="3397293" y="91818"/>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263562"/>
              <a:ext cx="3397293" cy="413183"/>
            </a:xfrm>
            <a:custGeom>
              <a:avLst/>
              <a:gdLst/>
              <a:ahLst/>
              <a:cxnLst/>
              <a:rect l="0" t="0" r="0" b="0"/>
              <a:pathLst>
                <a:path w="3397293" h="413183">
                  <a:moveTo>
                    <a:pt x="0" y="413183"/>
                  </a:moveTo>
                  <a:lnTo>
                    <a:pt x="135891" y="367274"/>
                  </a:lnTo>
                  <a:lnTo>
                    <a:pt x="271783" y="367274"/>
                  </a:lnTo>
                  <a:lnTo>
                    <a:pt x="407675" y="321364"/>
                  </a:lnTo>
                  <a:lnTo>
                    <a:pt x="543566" y="275455"/>
                  </a:lnTo>
                  <a:lnTo>
                    <a:pt x="679458" y="229546"/>
                  </a:lnTo>
                  <a:lnTo>
                    <a:pt x="815350" y="183637"/>
                  </a:lnTo>
                  <a:lnTo>
                    <a:pt x="951242" y="183637"/>
                  </a:lnTo>
                  <a:lnTo>
                    <a:pt x="1087133" y="137727"/>
                  </a:lnTo>
                  <a:lnTo>
                    <a:pt x="1223025" y="91818"/>
                  </a:lnTo>
                  <a:lnTo>
                    <a:pt x="1358917" y="91818"/>
                  </a:lnTo>
                  <a:lnTo>
                    <a:pt x="1494809" y="45909"/>
                  </a:lnTo>
                  <a:lnTo>
                    <a:pt x="1630700" y="91818"/>
                  </a:lnTo>
                  <a:lnTo>
                    <a:pt x="1766592" y="91818"/>
                  </a:lnTo>
                  <a:lnTo>
                    <a:pt x="1902484" y="91818"/>
                  </a:lnTo>
                  <a:lnTo>
                    <a:pt x="2038375" y="91818"/>
                  </a:lnTo>
                  <a:lnTo>
                    <a:pt x="2174267" y="45909"/>
                  </a:lnTo>
                  <a:lnTo>
                    <a:pt x="2310159" y="45909"/>
                  </a:lnTo>
                  <a:lnTo>
                    <a:pt x="2446051" y="45909"/>
                  </a:lnTo>
                  <a:lnTo>
                    <a:pt x="2581942" y="0"/>
                  </a:lnTo>
                  <a:lnTo>
                    <a:pt x="2717834" y="137727"/>
                  </a:lnTo>
                  <a:lnTo>
                    <a:pt x="2853726" y="229546"/>
                  </a:lnTo>
                  <a:lnTo>
                    <a:pt x="2989618" y="91818"/>
                  </a:lnTo>
                  <a:lnTo>
                    <a:pt x="3125509" y="91818"/>
                  </a:lnTo>
                  <a:lnTo>
                    <a:pt x="3261401" y="91818"/>
                  </a:lnTo>
                  <a:lnTo>
                    <a:pt x="3397293" y="45909"/>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217653"/>
              <a:ext cx="3397293" cy="1101822"/>
            </a:xfrm>
            <a:custGeom>
              <a:avLst/>
              <a:gdLst/>
              <a:ahLst/>
              <a:cxnLst/>
              <a:rect l="0" t="0" r="0" b="0"/>
              <a:pathLst>
                <a:path w="3397293" h="1101822">
                  <a:moveTo>
                    <a:pt x="0" y="1101822"/>
                  </a:moveTo>
                  <a:lnTo>
                    <a:pt x="135891" y="1101822"/>
                  </a:lnTo>
                  <a:lnTo>
                    <a:pt x="271783" y="1055913"/>
                  </a:lnTo>
                  <a:lnTo>
                    <a:pt x="407675" y="964094"/>
                  </a:lnTo>
                  <a:lnTo>
                    <a:pt x="543566" y="826366"/>
                  </a:lnTo>
                  <a:lnTo>
                    <a:pt x="679458" y="688639"/>
                  </a:lnTo>
                  <a:lnTo>
                    <a:pt x="815350" y="596820"/>
                  </a:lnTo>
                  <a:lnTo>
                    <a:pt x="951242" y="505001"/>
                  </a:lnTo>
                  <a:lnTo>
                    <a:pt x="1087133" y="275455"/>
                  </a:lnTo>
                  <a:lnTo>
                    <a:pt x="1223025" y="91818"/>
                  </a:lnTo>
                  <a:lnTo>
                    <a:pt x="1358917" y="367274"/>
                  </a:lnTo>
                  <a:lnTo>
                    <a:pt x="1494809" y="413183"/>
                  </a:lnTo>
                  <a:lnTo>
                    <a:pt x="1630700" y="459092"/>
                  </a:lnTo>
                  <a:lnTo>
                    <a:pt x="1766592" y="550911"/>
                  </a:lnTo>
                  <a:lnTo>
                    <a:pt x="1902484" y="505001"/>
                  </a:lnTo>
                  <a:lnTo>
                    <a:pt x="2038375" y="459092"/>
                  </a:lnTo>
                  <a:lnTo>
                    <a:pt x="2174267" y="229546"/>
                  </a:lnTo>
                  <a:lnTo>
                    <a:pt x="2310159" y="183637"/>
                  </a:lnTo>
                  <a:lnTo>
                    <a:pt x="2446051" y="91818"/>
                  </a:lnTo>
                  <a:lnTo>
                    <a:pt x="2581942" y="45909"/>
                  </a:lnTo>
                  <a:lnTo>
                    <a:pt x="2717834" y="91818"/>
                  </a:lnTo>
                  <a:lnTo>
                    <a:pt x="2853726" y="321364"/>
                  </a:lnTo>
                  <a:lnTo>
                    <a:pt x="2989618" y="183637"/>
                  </a:lnTo>
                  <a:lnTo>
                    <a:pt x="3125509" y="45909"/>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263562"/>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2263562"/>
              <a:ext cx="3397293" cy="1698643"/>
            </a:xfrm>
            <a:custGeom>
              <a:avLst/>
              <a:gdLst/>
              <a:ahLst/>
              <a:cxnLst/>
              <a:rect l="0" t="0" r="0" b="0"/>
              <a:pathLst>
                <a:path w="3397293" h="1698643">
                  <a:moveTo>
                    <a:pt x="0" y="1606824"/>
                  </a:moveTo>
                  <a:lnTo>
                    <a:pt x="135891" y="1606824"/>
                  </a:lnTo>
                  <a:lnTo>
                    <a:pt x="271783" y="1698643"/>
                  </a:lnTo>
                  <a:lnTo>
                    <a:pt x="407675" y="1423187"/>
                  </a:lnTo>
                  <a:lnTo>
                    <a:pt x="543566" y="826366"/>
                  </a:lnTo>
                  <a:lnTo>
                    <a:pt x="679458" y="734548"/>
                  </a:lnTo>
                  <a:lnTo>
                    <a:pt x="815350" y="596820"/>
                  </a:lnTo>
                  <a:lnTo>
                    <a:pt x="951242" y="505001"/>
                  </a:lnTo>
                  <a:lnTo>
                    <a:pt x="1087133" y="367274"/>
                  </a:lnTo>
                  <a:lnTo>
                    <a:pt x="1223025" y="275455"/>
                  </a:lnTo>
                  <a:lnTo>
                    <a:pt x="1358917" y="734548"/>
                  </a:lnTo>
                  <a:lnTo>
                    <a:pt x="1494809" y="275455"/>
                  </a:lnTo>
                  <a:lnTo>
                    <a:pt x="1630700" y="275455"/>
                  </a:lnTo>
                  <a:lnTo>
                    <a:pt x="1766592" y="275455"/>
                  </a:lnTo>
                  <a:lnTo>
                    <a:pt x="1902484" y="137727"/>
                  </a:lnTo>
                  <a:lnTo>
                    <a:pt x="2038375" y="137727"/>
                  </a:lnTo>
                  <a:lnTo>
                    <a:pt x="2174267" y="137727"/>
                  </a:lnTo>
                  <a:lnTo>
                    <a:pt x="2310159" y="91818"/>
                  </a:lnTo>
                  <a:lnTo>
                    <a:pt x="2446051" y="91818"/>
                  </a:lnTo>
                  <a:lnTo>
                    <a:pt x="2581942" y="0"/>
                  </a:lnTo>
                  <a:lnTo>
                    <a:pt x="2717834" y="45909"/>
                  </a:lnTo>
                  <a:lnTo>
                    <a:pt x="2853726" y="137727"/>
                  </a:lnTo>
                  <a:lnTo>
                    <a:pt x="2989618" y="137727"/>
                  </a:lnTo>
                  <a:lnTo>
                    <a:pt x="3125509" y="183637"/>
                  </a:lnTo>
                  <a:lnTo>
                    <a:pt x="3261401" y="91818"/>
                  </a:lnTo>
                  <a:lnTo>
                    <a:pt x="3397293" y="91818"/>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2006470"/>
              <a:ext cx="0" cy="1863916"/>
            </a:xfrm>
            <a:custGeom>
              <a:avLst/>
              <a:gdLst/>
              <a:ahLst/>
              <a:cxnLst/>
              <a:rect l="0" t="0" r="0" b="0"/>
              <a:pathLst>
                <a:path h="1863916">
                  <a:moveTo>
                    <a:pt x="0" y="1863916"/>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17122" y="2006470"/>
              <a:ext cx="0" cy="991640"/>
            </a:xfrm>
            <a:custGeom>
              <a:avLst/>
              <a:gdLst/>
              <a:ahLst/>
              <a:cxnLst/>
              <a:rect l="0" t="0" r="0" b="0"/>
              <a:pathLst>
                <a:path h="991640">
                  <a:moveTo>
                    <a:pt x="0" y="991640"/>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796581" y="2006470"/>
              <a:ext cx="0" cy="991640"/>
            </a:xfrm>
            <a:custGeom>
              <a:avLst/>
              <a:gdLst/>
              <a:ahLst/>
              <a:cxnLst/>
              <a:rect l="0" t="0" r="0" b="0"/>
              <a:pathLst>
                <a:path h="991640">
                  <a:moveTo>
                    <a:pt x="0" y="991640"/>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476039" y="2006470"/>
              <a:ext cx="0" cy="394819"/>
            </a:xfrm>
            <a:custGeom>
              <a:avLst/>
              <a:gdLst/>
              <a:ahLst/>
              <a:cxnLst/>
              <a:rect l="0" t="0" r="0" b="0"/>
              <a:pathLst>
                <a:path h="394819">
                  <a:moveTo>
                    <a:pt x="0" y="394819"/>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019606" y="2006470"/>
              <a:ext cx="0" cy="257091"/>
            </a:xfrm>
            <a:custGeom>
              <a:avLst/>
              <a:gdLst/>
              <a:ahLst/>
              <a:cxnLst/>
              <a:rect l="0" t="0" r="0" b="0"/>
              <a:pathLst>
                <a:path h="257091">
                  <a:moveTo>
                    <a:pt x="0" y="257091"/>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9065" y="2006470"/>
              <a:ext cx="0" cy="348910"/>
            </a:xfrm>
            <a:custGeom>
              <a:avLst/>
              <a:gdLst/>
              <a:ahLst/>
              <a:cxnLst/>
              <a:rect l="0" t="0" r="0" b="0"/>
              <a:pathLst>
                <a:path h="348910">
                  <a:moveTo>
                    <a:pt x="0" y="348910"/>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2006470"/>
              <a:ext cx="0" cy="348910"/>
            </a:xfrm>
            <a:custGeom>
              <a:avLst/>
              <a:gdLst/>
              <a:ahLst/>
              <a:cxnLst/>
              <a:rect l="0" t="0" r="0" b="0"/>
              <a:pathLst>
                <a:path h="348910">
                  <a:moveTo>
                    <a:pt x="0" y="348910"/>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2263562"/>
              <a:ext cx="3397293" cy="1698643"/>
            </a:xfrm>
            <a:custGeom>
              <a:avLst/>
              <a:gdLst/>
              <a:ahLst/>
              <a:cxnLst/>
              <a:rect l="0" t="0" r="0" b="0"/>
              <a:pathLst>
                <a:path w="3397293" h="1698643">
                  <a:moveTo>
                    <a:pt x="0" y="1606824"/>
                  </a:moveTo>
                  <a:lnTo>
                    <a:pt x="135891" y="1606824"/>
                  </a:lnTo>
                  <a:lnTo>
                    <a:pt x="271783" y="1698643"/>
                  </a:lnTo>
                  <a:lnTo>
                    <a:pt x="407675" y="1423187"/>
                  </a:lnTo>
                  <a:lnTo>
                    <a:pt x="543566" y="826366"/>
                  </a:lnTo>
                  <a:lnTo>
                    <a:pt x="679458" y="734548"/>
                  </a:lnTo>
                  <a:lnTo>
                    <a:pt x="815350" y="596820"/>
                  </a:lnTo>
                  <a:lnTo>
                    <a:pt x="951242" y="505001"/>
                  </a:lnTo>
                  <a:lnTo>
                    <a:pt x="1087133" y="367274"/>
                  </a:lnTo>
                  <a:lnTo>
                    <a:pt x="1223025" y="275455"/>
                  </a:lnTo>
                  <a:lnTo>
                    <a:pt x="1358917" y="734548"/>
                  </a:lnTo>
                  <a:lnTo>
                    <a:pt x="1494809" y="275455"/>
                  </a:lnTo>
                  <a:lnTo>
                    <a:pt x="1630700" y="275455"/>
                  </a:lnTo>
                  <a:lnTo>
                    <a:pt x="1766592" y="275455"/>
                  </a:lnTo>
                  <a:lnTo>
                    <a:pt x="1902484" y="137727"/>
                  </a:lnTo>
                  <a:lnTo>
                    <a:pt x="2038375" y="137727"/>
                  </a:lnTo>
                  <a:lnTo>
                    <a:pt x="2174267" y="137727"/>
                  </a:lnTo>
                  <a:lnTo>
                    <a:pt x="2310159" y="91818"/>
                  </a:lnTo>
                  <a:lnTo>
                    <a:pt x="2446051" y="91818"/>
                  </a:lnTo>
                  <a:lnTo>
                    <a:pt x="2581942" y="0"/>
                  </a:lnTo>
                  <a:lnTo>
                    <a:pt x="2717834" y="45909"/>
                  </a:lnTo>
                  <a:lnTo>
                    <a:pt x="2853726" y="137727"/>
                  </a:lnTo>
                  <a:lnTo>
                    <a:pt x="2989618" y="137727"/>
                  </a:lnTo>
                  <a:lnTo>
                    <a:pt x="3125509" y="183637"/>
                  </a:lnTo>
                  <a:lnTo>
                    <a:pt x="3261401" y="91818"/>
                  </a:lnTo>
                  <a:lnTo>
                    <a:pt x="3397293" y="91818"/>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59324" y="194761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-35</a:t>
              </a:r>
            </a:p>
          </p:txBody>
        </p:sp>
        <p:sp>
          <p:nvSpPr>
            <p:cNvPr id="94" name="tx94"/>
            <p:cNvSpPr/>
            <p:nvPr/>
          </p:nvSpPr>
          <p:spPr>
            <a:xfrm>
              <a:off x="6038783" y="194766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18241" y="194766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427845" y="194761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19476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19489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19489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2703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1785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588658"/>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2963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67054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1144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7523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7497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51220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355554"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20" name="tx120"/>
            <p:cNvSpPr/>
            <p:nvPr/>
          </p:nvSpPr>
          <p:spPr>
            <a:xfrm>
              <a:off x="701684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79303"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4577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10296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596016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817353"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17437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5031564"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888757"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745950"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72498"/>
              <a:ext cx="5616355" cy="110182"/>
            </a:xfrm>
            <a:prstGeom prst="rect">
              <a:avLst/>
            </a:prstGeom>
            <a:solidFill>
              <a:srgbClr val="1CABE2">
                <a:alpha val="80000"/>
              </a:srgbClr>
            </a:solidFill>
          </p:spPr>
          <p:txBody>
            <a:bodyPr/>
            <a:lstStyle/>
            <a:p>
              <a:endParaRPr/>
            </a:p>
          </p:txBody>
        </p:sp>
        <p:sp>
          <p:nvSpPr>
            <p:cNvPr id="136" name="rc136"/>
            <p:cNvSpPr/>
            <p:nvPr/>
          </p:nvSpPr>
          <p:spPr>
            <a:xfrm>
              <a:off x="1317178" y="5634770"/>
              <a:ext cx="7170788" cy="110182"/>
            </a:xfrm>
            <a:prstGeom prst="rect">
              <a:avLst/>
            </a:prstGeom>
            <a:solidFill>
              <a:srgbClr val="1CABE2">
                <a:alpha val="80000"/>
              </a:srgbClr>
            </a:solidFill>
          </p:spPr>
          <p:txBody>
            <a:bodyPr/>
            <a:lstStyle/>
            <a:p>
              <a:endParaRPr/>
            </a:p>
          </p:txBody>
        </p:sp>
        <p:sp>
          <p:nvSpPr>
            <p:cNvPr id="137" name="rc137"/>
            <p:cNvSpPr/>
            <p:nvPr/>
          </p:nvSpPr>
          <p:spPr>
            <a:xfrm>
              <a:off x="1317178" y="5497042"/>
              <a:ext cx="7321564" cy="110182"/>
            </a:xfrm>
            <a:prstGeom prst="rect">
              <a:avLst/>
            </a:prstGeom>
            <a:solidFill>
              <a:srgbClr val="1CABE2">
                <a:alpha val="80000"/>
              </a:srgbClr>
            </a:solidFill>
          </p:spPr>
          <p:txBody>
            <a:bodyPr/>
            <a:lstStyle/>
            <a:p>
              <a:endParaRPr/>
            </a:p>
          </p:txBody>
        </p:sp>
        <p:sp>
          <p:nvSpPr>
            <p:cNvPr id="138" name="tx138"/>
            <p:cNvSpPr/>
            <p:nvPr/>
          </p:nvSpPr>
          <p:spPr>
            <a:xfrm>
              <a:off x="6424120" y="577312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605,000</a:t>
              </a:r>
            </a:p>
          </p:txBody>
        </p:sp>
        <p:sp>
          <p:nvSpPr>
            <p:cNvPr id="139" name="tx139"/>
            <p:cNvSpPr/>
            <p:nvPr/>
          </p:nvSpPr>
          <p:spPr>
            <a:xfrm>
              <a:off x="7978553" y="563539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772,000</a:t>
              </a:r>
            </a:p>
          </p:txBody>
        </p:sp>
        <p:sp>
          <p:nvSpPr>
            <p:cNvPr id="140" name="tx140"/>
            <p:cNvSpPr/>
            <p:nvPr/>
          </p:nvSpPr>
          <p:spPr>
            <a:xfrm>
              <a:off x="8129330" y="549766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141" name="tx141"/>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69391"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4526584"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6383777"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8240970"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800,000</a:t>
              </a:r>
            </a:p>
          </p:txBody>
        </p:sp>
        <p:sp>
          <p:nvSpPr>
            <p:cNvPr id="149" name="tx149"/>
            <p:cNvSpPr/>
            <p:nvPr/>
          </p:nvSpPr>
          <p:spPr>
            <a:xfrm>
              <a:off x="951100" y="5224811"/>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0" name="tx15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la DTP1 en RDC (82 %) était inférieure de 8 points de pourcentage à la moyenne mondiale (90 %) et supérieure de 1 point de pourcentage à la moyenne de l’ensemble des pays de l’ WCAR e (81 %).
La couverture nationale du DTP1 était inférieure de 2 points de pourcentage à celle de 2019 (84 %).
Cela correspond à 788 000 enfants n'ayant reçu aucune dose en 2025, contre 605 000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par la vaccination contre la tuberculose (DTP1) en RDC s'élevait à 82 %, soit 2 points de pourcentage de moins qu'en 2019 et 8 points de pourcentage de moins que la moyenne mondiale (90 %).</a:t>
            </a:r>
          </a:p>
        </p:txBody>
      </p:sp>
      <p:grpSp>
        <p:nvGrpSpPr>
          <p:cNvPr id="155" name="Group 154"/>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la RDC se classait au 5e rang sur 24 pays pour la couverture la plus faible du DTP1 (sur la base de classements ex æquo).
La RDC figurait parmi les 10 pays comptant le plus grand nombre d’enfants n’ayant reçu aucune dose (2e rang).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RDC figurait parmi les pays affichant la couverture vaccinale la plus élevée, mais elle comptait également parmi les trois pays de la région comptant le plus grand nombre d’enfants n’ayant reçu aucune dose, contribuant ainsi de manière significative au fardeau lié à l’absence de vaccination.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53389" y="1592905"/>
              <a:ext cx="0" cy="4593019"/>
            </a:xfrm>
            <a:custGeom>
              <a:avLst/>
              <a:gdLst/>
              <a:ahLst/>
              <a:cxnLst/>
              <a:rect l="0" t="0" r="0" b="0"/>
              <a:pathLst>
                <a:path h="4593019">
                  <a:moveTo>
                    <a:pt x="0" y="45930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180167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2021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224120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246096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680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90048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312024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3340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55977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77953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99929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42190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4388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65858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87834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509810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31786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5376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75739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7715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26629" y="3120691"/>
              <a:ext cx="5253521" cy="1317685"/>
            </a:xfrm>
            <a:custGeom>
              <a:avLst/>
              <a:gdLst/>
              <a:ahLst/>
              <a:cxnLst/>
              <a:rect l="0" t="0" r="0" b="0"/>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a:endParaRPr/>
            </a:p>
          </p:txBody>
        </p:sp>
        <p:sp>
          <p:nvSpPr>
            <p:cNvPr id="26" name="pl26"/>
            <p:cNvSpPr/>
            <p:nvPr/>
          </p:nvSpPr>
          <p:spPr>
            <a:xfrm>
              <a:off x="2126629" y="3559773"/>
              <a:ext cx="5253521" cy="0"/>
            </a:xfrm>
            <a:custGeom>
              <a:avLst/>
              <a:gdLst/>
              <a:ahLst/>
              <a:cxnLst/>
              <a:rect l="0" t="0" r="0" b="0"/>
              <a:pathLst>
                <a:path w="5253521">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a:endParaRPr/>
            </a:p>
          </p:txBody>
        </p:sp>
        <p:sp>
          <p:nvSpPr>
            <p:cNvPr id="27" name="pl27"/>
            <p:cNvSpPr/>
            <p:nvPr/>
          </p:nvSpPr>
          <p:spPr>
            <a:xfrm>
              <a:off x="2126629" y="2461112"/>
              <a:ext cx="5253521" cy="439228"/>
            </a:xfrm>
            <a:custGeom>
              <a:avLst/>
              <a:gdLst/>
              <a:ahLst/>
              <a:cxnLst/>
              <a:rect l="0" t="0" r="0" b="0"/>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a:endParaRPr/>
            </a:p>
          </p:txBody>
        </p:sp>
        <p:sp>
          <p:nvSpPr>
            <p:cNvPr id="28" name="pl28"/>
            <p:cNvSpPr/>
            <p:nvPr/>
          </p:nvSpPr>
          <p:spPr>
            <a:xfrm>
              <a:off x="2126629" y="1801900"/>
              <a:ext cx="5253521" cy="658842"/>
            </a:xfrm>
            <a:custGeom>
              <a:avLst/>
              <a:gdLst/>
              <a:ahLst/>
              <a:cxnLst/>
              <a:rect l="0" t="0" r="0" b="0"/>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a:endParaRPr/>
            </a:p>
          </p:txBody>
        </p:sp>
        <p:sp>
          <p:nvSpPr>
            <p:cNvPr id="29" name="pl29"/>
            <p:cNvSpPr/>
            <p:nvPr/>
          </p:nvSpPr>
          <p:spPr>
            <a:xfrm>
              <a:off x="2126629" y="2241350"/>
              <a:ext cx="5253521" cy="439228"/>
            </a:xfrm>
            <a:custGeom>
              <a:avLst/>
              <a:gdLst/>
              <a:ahLst/>
              <a:cxnLst/>
              <a:rect l="0" t="0" r="0" b="0"/>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a:endParaRPr/>
            </a:p>
          </p:txBody>
        </p:sp>
        <p:sp>
          <p:nvSpPr>
            <p:cNvPr id="30" name="pl30"/>
            <p:cNvSpPr/>
            <p:nvPr/>
          </p:nvSpPr>
          <p:spPr>
            <a:xfrm>
              <a:off x="2126629" y="4878417"/>
              <a:ext cx="5253521" cy="219614"/>
            </a:xfrm>
            <a:custGeom>
              <a:avLst/>
              <a:gdLst/>
              <a:ahLst/>
              <a:cxnLst/>
              <a:rect l="0" t="0" r="0" b="0"/>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126629" y="4878490"/>
              <a:ext cx="5253521" cy="439228"/>
            </a:xfrm>
            <a:custGeom>
              <a:avLst/>
              <a:gdLst/>
              <a:ahLst/>
              <a:cxnLst/>
              <a:rect l="0" t="0" r="0" b="0"/>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126629" y="3780124"/>
              <a:ext cx="5253521" cy="1756914"/>
            </a:xfrm>
            <a:custGeom>
              <a:avLst/>
              <a:gdLst/>
              <a:ahLst/>
              <a:cxnLst/>
              <a:rect l="0" t="0" r="0" b="0"/>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126629" y="1801753"/>
              <a:ext cx="5253521" cy="219614"/>
            </a:xfrm>
            <a:custGeom>
              <a:avLst/>
              <a:gdLst/>
              <a:ahLst/>
              <a:cxnLst/>
              <a:rect l="0" t="0" r="0" b="0"/>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126629" y="3340011"/>
              <a:ext cx="5253521" cy="0"/>
            </a:xfrm>
            <a:custGeom>
              <a:avLst/>
              <a:gdLst/>
              <a:ahLst/>
              <a:cxnLst/>
              <a:rect l="0" t="0" r="0" b="0"/>
              <a:pathLst>
                <a:path w="5253521">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126629" y="2681094"/>
              <a:ext cx="5253521" cy="1098071"/>
            </a:xfrm>
            <a:custGeom>
              <a:avLst/>
              <a:gdLst/>
              <a:ahLst/>
              <a:cxnLst/>
              <a:rect l="0" t="0" r="0" b="0"/>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126629" y="2021736"/>
              <a:ext cx="5253521" cy="878457"/>
            </a:xfrm>
            <a:custGeom>
              <a:avLst/>
              <a:gdLst/>
              <a:ahLst/>
              <a:cxnLst/>
              <a:rect l="0" t="0" r="0" b="0"/>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F26A21">
                  <a:alpha val="100000"/>
                </a:srgbClr>
              </a:solidFill>
              <a:prstDash val="solid"/>
              <a:round/>
            </a:ln>
          </p:spPr>
          <p:txBody>
            <a:bodyPr/>
            <a:lstStyle/>
            <a:p>
              <a:endParaRPr/>
            </a:p>
          </p:txBody>
        </p:sp>
        <p:sp>
          <p:nvSpPr>
            <p:cNvPr id="37" name="pl37"/>
            <p:cNvSpPr/>
            <p:nvPr/>
          </p:nvSpPr>
          <p:spPr>
            <a:xfrm>
              <a:off x="2126629" y="4659023"/>
              <a:ext cx="5253521" cy="1317685"/>
            </a:xfrm>
            <a:custGeom>
              <a:avLst/>
              <a:gdLst/>
              <a:ahLst/>
              <a:cxnLst/>
              <a:rect l="0" t="0" r="0" b="0"/>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a:endParaRPr/>
            </a:p>
          </p:txBody>
        </p:sp>
        <p:sp>
          <p:nvSpPr>
            <p:cNvPr id="38" name="pl38"/>
            <p:cNvSpPr/>
            <p:nvPr/>
          </p:nvSpPr>
          <p:spPr>
            <a:xfrm>
              <a:off x="2126629" y="3999370"/>
              <a:ext cx="5253521" cy="219614"/>
            </a:xfrm>
            <a:custGeom>
              <a:avLst/>
              <a:gdLst/>
              <a:ahLst/>
              <a:cxnLst/>
              <a:rect l="0" t="0" r="0" b="0"/>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a:endParaRPr/>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040825" y="281468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294346" y="193563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tx79"/>
            <p:cNvSpPr/>
            <p:nvPr/>
          </p:nvSpPr>
          <p:spPr>
            <a:xfrm>
              <a:off x="1713974" y="1748253"/>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0" name="tx80"/>
            <p:cNvSpPr/>
            <p:nvPr/>
          </p:nvSpPr>
          <p:spPr>
            <a:xfrm>
              <a:off x="1537393" y="1938725"/>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2" name="tx82"/>
            <p:cNvSpPr/>
            <p:nvPr/>
          </p:nvSpPr>
          <p:spPr>
            <a:xfrm>
              <a:off x="1472956" y="2354394"/>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3" name="tx83"/>
            <p:cNvSpPr/>
            <p:nvPr/>
          </p:nvSpPr>
          <p:spPr>
            <a:xfrm>
              <a:off x="1296234" y="260026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259"/>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6" name="tx86"/>
            <p:cNvSpPr/>
            <p:nvPr/>
          </p:nvSpPr>
          <p:spPr>
            <a:xfrm>
              <a:off x="1440915" y="328658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0" name="tx90"/>
            <p:cNvSpPr/>
            <p:nvPr/>
          </p:nvSpPr>
          <p:spPr>
            <a:xfrm>
              <a:off x="1167785" y="4138601"/>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3" name="tx93"/>
            <p:cNvSpPr/>
            <p:nvPr/>
          </p:nvSpPr>
          <p:spPr>
            <a:xfrm>
              <a:off x="1448961" y="4797886"/>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4" name="tx94"/>
            <p:cNvSpPr/>
            <p:nvPr/>
          </p:nvSpPr>
          <p:spPr>
            <a:xfrm>
              <a:off x="1199897" y="5015954"/>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6" name="tx96"/>
            <p:cNvSpPr/>
            <p:nvPr/>
          </p:nvSpPr>
          <p:spPr>
            <a:xfrm>
              <a:off x="1585737" y="5482367"/>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593571" y="5703964"/>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8" name="tx98"/>
            <p:cNvSpPr/>
            <p:nvPr/>
          </p:nvSpPr>
          <p:spPr>
            <a:xfrm>
              <a:off x="1465052" y="5923725"/>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8964"/>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2" name="tx102"/>
            <p:cNvSpPr/>
            <p:nvPr/>
          </p:nvSpPr>
          <p:spPr>
            <a:xfrm>
              <a:off x="7511488" y="2407538"/>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3" name="tx103"/>
            <p:cNvSpPr/>
            <p:nvPr/>
          </p:nvSpPr>
          <p:spPr>
            <a:xfrm>
              <a:off x="7511488" y="2626735"/>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4" name="tx104"/>
            <p:cNvSpPr/>
            <p:nvPr/>
          </p:nvSpPr>
          <p:spPr>
            <a:xfrm>
              <a:off x="7511488" y="2793918"/>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511488" y="303633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17075"/>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0" name="tx110"/>
            <p:cNvSpPr/>
            <p:nvPr/>
          </p:nvSpPr>
          <p:spPr>
            <a:xfrm>
              <a:off x="7511488" y="4165632"/>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1" name="tx111"/>
            <p:cNvSpPr/>
            <p:nvPr/>
          </p:nvSpPr>
          <p:spPr>
            <a:xfrm>
              <a:off x="7511488" y="4383558"/>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12" name="tx112"/>
            <p:cNvSpPr/>
            <p:nvPr/>
          </p:nvSpPr>
          <p:spPr>
            <a:xfrm>
              <a:off x="7511488" y="4603320"/>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3" name="tx113"/>
            <p:cNvSpPr/>
            <p:nvPr/>
          </p:nvSpPr>
          <p:spPr>
            <a:xfrm>
              <a:off x="7511488" y="479619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37410"/>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6" name="tx116"/>
            <p:cNvSpPr/>
            <p:nvPr/>
          </p:nvSpPr>
          <p:spPr>
            <a:xfrm>
              <a:off x="7511488" y="5455477"/>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119" name="tx119"/>
            <p:cNvSpPr/>
            <p:nvPr/>
          </p:nvSpPr>
          <p:spPr>
            <a:xfrm>
              <a:off x="570259" y="1761352"/>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0710"/>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2021-2025</a:t>
              </a:r>
            </a:p>
          </p:txBody>
        </p:sp>
        <p:sp>
          <p:nvSpPr>
            <p:cNvPr id="142" name="tx142"/>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Vingt pays ont été classés par ordre de priorité dans le cadre du Programme de vaccination 2030 (IA2030), en fonction du nombre d'enfants n'ayant reçu aucune dose de vaccin en 2021. Ce graphique compare le classement des 20 premiers pays en 2021 et en 2025. La première place correspond au pays ayant le nombre absolu le plus élevé d'enfants n'ayant reçu aucune dose de vaccin.
La RDC figurait parmi les 20 premiers pays au monde n'ayant administré aucune dose, tant en 2021 qu'en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La RDC figurait parmi les 20 premiers pays au monde n'ayant administré aucune dose, tant en 2021 qu'en 2025.</a:t>
            </a:r>
          </a:p>
        </p:txBody>
      </p:sp>
      <p:grpSp>
        <p:nvGrpSpPr>
          <p:cNvPr id="145" name="Group 144"/>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tx172"/>
            <p:cNvSpPr/>
            <p:nvPr/>
          </p:nvSpPr>
          <p:spPr>
            <a:xfrm>
              <a:off x="1282384"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50" b="0" i="0" u="none" cap="none">
                <a:solidFill>
                  <a:srgbClr val="FFFFFF">
                    <a:alpha val="100000"/>
                  </a:srgbClr>
                </a:solidFill>
                <a:latin typeface="Arial"/>
                <a:cs typeface="Arial"/>
                <a:sym typeface="Arial"/>
              </a:rPr>
              <a:t>Ce graphique compare le classement des pays dans la région en fonction du nombre absolu d'enfants n'ayant reçu aucune dose, le rang 1 représentant le pays comptant le plus grand nombre d'enfants n'ayant reçu aucune dose.
En 2021, la RDC occupait la 2e place sur 24 pays, avec 757 000 enfants n'ayant reçu aucune dose de vaccin.
En 2025, la RDC occupait la 2e place sur 24 pays, avec 788 000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3195790" y="1298448"/>
            <a:ext cx="12339790" cy="5486400"/>
            <a:chOff x="-3195790" y="1298448"/>
            <a:chExt cx="1233979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416558"/>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648472"/>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88038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2112300"/>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80060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403251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326442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2496343"/>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398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3867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5336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6805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2120"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5980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0567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28617"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5155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7449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423662" y="4603579"/>
              <a:ext cx="200644" cy="197022"/>
            </a:xfrm>
            <a:prstGeom prst="rect">
              <a:avLst/>
            </a:prstGeom>
            <a:solidFill>
              <a:srgbClr val="80BD41">
                <a:alpha val="100000"/>
              </a:srgbClr>
            </a:solidFill>
          </p:spPr>
          <p:txBody>
            <a:bodyPr/>
            <a:lstStyle/>
            <a:p>
              <a:endParaRPr/>
            </a:p>
          </p:txBody>
        </p:sp>
        <p:sp>
          <p:nvSpPr>
            <p:cNvPr id="27" name="rc27"/>
            <p:cNvSpPr/>
            <p:nvPr/>
          </p:nvSpPr>
          <p:spPr>
            <a:xfrm>
              <a:off x="1423662" y="4143861"/>
              <a:ext cx="200644" cy="334937"/>
            </a:xfrm>
            <a:prstGeom prst="rect">
              <a:avLst/>
            </a:prstGeom>
            <a:solidFill>
              <a:srgbClr val="0058AB">
                <a:alpha val="100000"/>
              </a:srgbClr>
            </a:solidFill>
          </p:spPr>
          <p:txBody>
            <a:bodyPr/>
            <a:lstStyle/>
            <a:p>
              <a:endParaRPr/>
            </a:p>
          </p:txBody>
        </p:sp>
        <p:sp>
          <p:nvSpPr>
            <p:cNvPr id="28" name="rc28"/>
            <p:cNvSpPr/>
            <p:nvPr/>
          </p:nvSpPr>
          <p:spPr>
            <a:xfrm>
              <a:off x="1423662" y="4478798"/>
              <a:ext cx="200644" cy="124780"/>
            </a:xfrm>
            <a:prstGeom prst="rect">
              <a:avLst/>
            </a:prstGeom>
            <a:solidFill>
              <a:srgbClr val="1CABE2">
                <a:alpha val="100000"/>
              </a:srgbClr>
            </a:solidFill>
          </p:spPr>
          <p:txBody>
            <a:bodyPr/>
            <a:lstStyle/>
            <a:p>
              <a:endParaRPr/>
            </a:p>
          </p:txBody>
        </p:sp>
        <p:sp>
          <p:nvSpPr>
            <p:cNvPr id="29" name="rc29"/>
            <p:cNvSpPr/>
            <p:nvPr/>
          </p:nvSpPr>
          <p:spPr>
            <a:xfrm>
              <a:off x="1646600" y="4598486"/>
              <a:ext cx="200644" cy="202115"/>
            </a:xfrm>
            <a:prstGeom prst="rect">
              <a:avLst/>
            </a:prstGeom>
            <a:solidFill>
              <a:srgbClr val="80BD41">
                <a:alpha val="100000"/>
              </a:srgbClr>
            </a:solidFill>
          </p:spPr>
          <p:txBody>
            <a:bodyPr/>
            <a:lstStyle/>
            <a:p>
              <a:endParaRPr/>
            </a:p>
          </p:txBody>
        </p:sp>
        <p:sp>
          <p:nvSpPr>
            <p:cNvPr id="30" name="rc30"/>
            <p:cNvSpPr/>
            <p:nvPr/>
          </p:nvSpPr>
          <p:spPr>
            <a:xfrm>
              <a:off x="1646600" y="4126884"/>
              <a:ext cx="200644" cy="343595"/>
            </a:xfrm>
            <a:prstGeom prst="rect">
              <a:avLst/>
            </a:prstGeom>
            <a:solidFill>
              <a:srgbClr val="0058AB">
                <a:alpha val="100000"/>
              </a:srgbClr>
            </a:solidFill>
          </p:spPr>
          <p:txBody>
            <a:bodyPr/>
            <a:lstStyle/>
            <a:p>
              <a:endParaRPr/>
            </a:p>
          </p:txBody>
        </p:sp>
        <p:sp>
          <p:nvSpPr>
            <p:cNvPr id="31" name="rc31"/>
            <p:cNvSpPr/>
            <p:nvPr/>
          </p:nvSpPr>
          <p:spPr>
            <a:xfrm>
              <a:off x="1646600" y="4470480"/>
              <a:ext cx="200644" cy="128006"/>
            </a:xfrm>
            <a:prstGeom prst="rect">
              <a:avLst/>
            </a:prstGeom>
            <a:solidFill>
              <a:srgbClr val="1CABE2">
                <a:alpha val="100000"/>
              </a:srgbClr>
            </a:solidFill>
          </p:spPr>
          <p:txBody>
            <a:bodyPr/>
            <a:lstStyle/>
            <a:p>
              <a:endParaRPr/>
            </a:p>
          </p:txBody>
        </p:sp>
        <p:sp>
          <p:nvSpPr>
            <p:cNvPr id="32" name="rc32"/>
            <p:cNvSpPr/>
            <p:nvPr/>
          </p:nvSpPr>
          <p:spPr>
            <a:xfrm>
              <a:off x="1869538" y="4538828"/>
              <a:ext cx="200644" cy="261772"/>
            </a:xfrm>
            <a:prstGeom prst="rect">
              <a:avLst/>
            </a:prstGeom>
            <a:solidFill>
              <a:srgbClr val="80BD41">
                <a:alpha val="100000"/>
              </a:srgbClr>
            </a:solidFill>
          </p:spPr>
          <p:txBody>
            <a:bodyPr/>
            <a:lstStyle/>
            <a:p>
              <a:endParaRPr/>
            </a:p>
          </p:txBody>
        </p:sp>
        <p:sp>
          <p:nvSpPr>
            <p:cNvPr id="33" name="rc33"/>
            <p:cNvSpPr/>
            <p:nvPr/>
          </p:nvSpPr>
          <p:spPr>
            <a:xfrm>
              <a:off x="1869538" y="4111725"/>
              <a:ext cx="200644" cy="365104"/>
            </a:xfrm>
            <a:prstGeom prst="rect">
              <a:avLst/>
            </a:prstGeom>
            <a:solidFill>
              <a:srgbClr val="0058AB">
                <a:alpha val="100000"/>
              </a:srgbClr>
            </a:solidFill>
          </p:spPr>
          <p:txBody>
            <a:bodyPr/>
            <a:lstStyle/>
            <a:p>
              <a:endParaRPr/>
            </a:p>
          </p:txBody>
        </p:sp>
        <p:sp>
          <p:nvSpPr>
            <p:cNvPr id="34" name="rc34"/>
            <p:cNvSpPr/>
            <p:nvPr/>
          </p:nvSpPr>
          <p:spPr>
            <a:xfrm>
              <a:off x="1869538" y="4476829"/>
              <a:ext cx="200644" cy="61998"/>
            </a:xfrm>
            <a:prstGeom prst="rect">
              <a:avLst/>
            </a:prstGeom>
            <a:solidFill>
              <a:srgbClr val="1CABE2">
                <a:alpha val="100000"/>
              </a:srgbClr>
            </a:solidFill>
          </p:spPr>
          <p:txBody>
            <a:bodyPr/>
            <a:lstStyle/>
            <a:p>
              <a:endParaRPr/>
            </a:p>
          </p:txBody>
        </p:sp>
        <p:sp>
          <p:nvSpPr>
            <p:cNvPr id="35" name="rc35"/>
            <p:cNvSpPr/>
            <p:nvPr/>
          </p:nvSpPr>
          <p:spPr>
            <a:xfrm>
              <a:off x="2092476" y="4505043"/>
              <a:ext cx="200644" cy="295558"/>
            </a:xfrm>
            <a:prstGeom prst="rect">
              <a:avLst/>
            </a:prstGeom>
            <a:solidFill>
              <a:srgbClr val="80BD41">
                <a:alpha val="100000"/>
              </a:srgbClr>
            </a:solidFill>
          </p:spPr>
          <p:txBody>
            <a:bodyPr/>
            <a:lstStyle/>
            <a:p>
              <a:endParaRPr/>
            </a:p>
          </p:txBody>
        </p:sp>
        <p:sp>
          <p:nvSpPr>
            <p:cNvPr id="36" name="rc36"/>
            <p:cNvSpPr/>
            <p:nvPr/>
          </p:nvSpPr>
          <p:spPr>
            <a:xfrm>
              <a:off x="2092476" y="4096891"/>
              <a:ext cx="200644" cy="330743"/>
            </a:xfrm>
            <a:prstGeom prst="rect">
              <a:avLst/>
            </a:prstGeom>
            <a:solidFill>
              <a:srgbClr val="0058AB">
                <a:alpha val="100000"/>
              </a:srgbClr>
            </a:solidFill>
          </p:spPr>
          <p:txBody>
            <a:bodyPr/>
            <a:lstStyle/>
            <a:p>
              <a:endParaRPr/>
            </a:p>
          </p:txBody>
        </p:sp>
        <p:sp>
          <p:nvSpPr>
            <p:cNvPr id="37" name="rc37"/>
            <p:cNvSpPr/>
            <p:nvPr/>
          </p:nvSpPr>
          <p:spPr>
            <a:xfrm>
              <a:off x="2092476" y="4427634"/>
              <a:ext cx="200644" cy="77408"/>
            </a:xfrm>
            <a:prstGeom prst="rect">
              <a:avLst/>
            </a:prstGeom>
            <a:solidFill>
              <a:srgbClr val="1CABE2">
                <a:alpha val="100000"/>
              </a:srgbClr>
            </a:solidFill>
          </p:spPr>
          <p:txBody>
            <a:bodyPr/>
            <a:lstStyle/>
            <a:p>
              <a:endParaRPr/>
            </a:p>
          </p:txBody>
        </p:sp>
        <p:sp>
          <p:nvSpPr>
            <p:cNvPr id="38" name="rc38"/>
            <p:cNvSpPr/>
            <p:nvPr/>
          </p:nvSpPr>
          <p:spPr>
            <a:xfrm>
              <a:off x="2315413" y="4412072"/>
              <a:ext cx="200644" cy="388529"/>
            </a:xfrm>
            <a:prstGeom prst="rect">
              <a:avLst/>
            </a:prstGeom>
            <a:solidFill>
              <a:srgbClr val="80BD41">
                <a:alpha val="100000"/>
              </a:srgbClr>
            </a:solidFill>
          </p:spPr>
          <p:txBody>
            <a:bodyPr/>
            <a:lstStyle/>
            <a:p>
              <a:endParaRPr/>
            </a:p>
          </p:txBody>
        </p:sp>
        <p:sp>
          <p:nvSpPr>
            <p:cNvPr id="39" name="rc39"/>
            <p:cNvSpPr/>
            <p:nvPr/>
          </p:nvSpPr>
          <p:spPr>
            <a:xfrm>
              <a:off x="2315413" y="4081102"/>
              <a:ext cx="200644" cy="244629"/>
            </a:xfrm>
            <a:prstGeom prst="rect">
              <a:avLst/>
            </a:prstGeom>
            <a:solidFill>
              <a:srgbClr val="0058AB">
                <a:alpha val="100000"/>
              </a:srgbClr>
            </a:solidFill>
          </p:spPr>
          <p:txBody>
            <a:bodyPr/>
            <a:lstStyle/>
            <a:p>
              <a:endParaRPr/>
            </a:p>
          </p:txBody>
        </p:sp>
        <p:sp>
          <p:nvSpPr>
            <p:cNvPr id="40" name="rc40"/>
            <p:cNvSpPr/>
            <p:nvPr/>
          </p:nvSpPr>
          <p:spPr>
            <a:xfrm>
              <a:off x="2315413" y="4325732"/>
              <a:ext cx="200644" cy="86339"/>
            </a:xfrm>
            <a:prstGeom prst="rect">
              <a:avLst/>
            </a:prstGeom>
            <a:solidFill>
              <a:srgbClr val="1CABE2">
                <a:alpha val="100000"/>
              </a:srgbClr>
            </a:solidFill>
          </p:spPr>
          <p:txBody>
            <a:bodyPr/>
            <a:lstStyle/>
            <a:p>
              <a:endParaRPr/>
            </a:p>
          </p:txBody>
        </p:sp>
        <p:sp>
          <p:nvSpPr>
            <p:cNvPr id="41" name="rc41"/>
            <p:cNvSpPr/>
            <p:nvPr/>
          </p:nvSpPr>
          <p:spPr>
            <a:xfrm>
              <a:off x="2538351" y="4348000"/>
              <a:ext cx="200644" cy="452601"/>
            </a:xfrm>
            <a:prstGeom prst="rect">
              <a:avLst/>
            </a:prstGeom>
            <a:solidFill>
              <a:srgbClr val="80BD41">
                <a:alpha val="100000"/>
              </a:srgbClr>
            </a:solidFill>
          </p:spPr>
          <p:txBody>
            <a:bodyPr/>
            <a:lstStyle/>
            <a:p>
              <a:endParaRPr/>
            </a:p>
          </p:txBody>
        </p:sp>
        <p:sp>
          <p:nvSpPr>
            <p:cNvPr id="42" name="rc42"/>
            <p:cNvSpPr/>
            <p:nvPr/>
          </p:nvSpPr>
          <p:spPr>
            <a:xfrm>
              <a:off x="2538351" y="4058631"/>
              <a:ext cx="200644" cy="237430"/>
            </a:xfrm>
            <a:prstGeom prst="rect">
              <a:avLst/>
            </a:prstGeom>
            <a:solidFill>
              <a:srgbClr val="0058AB">
                <a:alpha val="100000"/>
              </a:srgbClr>
            </a:solidFill>
          </p:spPr>
          <p:txBody>
            <a:bodyPr/>
            <a:lstStyle/>
            <a:p>
              <a:endParaRPr/>
            </a:p>
          </p:txBody>
        </p:sp>
        <p:sp>
          <p:nvSpPr>
            <p:cNvPr id="43" name="rc43"/>
            <p:cNvSpPr/>
            <p:nvPr/>
          </p:nvSpPr>
          <p:spPr>
            <a:xfrm>
              <a:off x="2538351" y="4296062"/>
              <a:ext cx="200644" cy="51937"/>
            </a:xfrm>
            <a:prstGeom prst="rect">
              <a:avLst/>
            </a:prstGeom>
            <a:solidFill>
              <a:srgbClr val="1CABE2">
                <a:alpha val="100000"/>
              </a:srgbClr>
            </a:solidFill>
          </p:spPr>
          <p:txBody>
            <a:bodyPr/>
            <a:lstStyle/>
            <a:p>
              <a:endParaRPr/>
            </a:p>
          </p:txBody>
        </p:sp>
        <p:sp>
          <p:nvSpPr>
            <p:cNvPr id="44" name="rc44"/>
            <p:cNvSpPr/>
            <p:nvPr/>
          </p:nvSpPr>
          <p:spPr>
            <a:xfrm>
              <a:off x="2761289" y="4322896"/>
              <a:ext cx="200644" cy="477705"/>
            </a:xfrm>
            <a:prstGeom prst="rect">
              <a:avLst/>
            </a:prstGeom>
            <a:solidFill>
              <a:srgbClr val="80BD41">
                <a:alpha val="100000"/>
              </a:srgbClr>
            </a:solidFill>
          </p:spPr>
          <p:txBody>
            <a:bodyPr/>
            <a:lstStyle/>
            <a:p>
              <a:endParaRPr/>
            </a:p>
          </p:txBody>
        </p:sp>
        <p:sp>
          <p:nvSpPr>
            <p:cNvPr id="45" name="rc45"/>
            <p:cNvSpPr/>
            <p:nvPr/>
          </p:nvSpPr>
          <p:spPr>
            <a:xfrm>
              <a:off x="2761289" y="4030109"/>
              <a:ext cx="200644" cy="223442"/>
            </a:xfrm>
            <a:prstGeom prst="rect">
              <a:avLst/>
            </a:prstGeom>
            <a:solidFill>
              <a:srgbClr val="0058AB">
                <a:alpha val="100000"/>
              </a:srgbClr>
            </a:solidFill>
          </p:spPr>
          <p:txBody>
            <a:bodyPr/>
            <a:lstStyle/>
            <a:p>
              <a:endParaRPr/>
            </a:p>
          </p:txBody>
        </p:sp>
        <p:sp>
          <p:nvSpPr>
            <p:cNvPr id="46" name="rc46"/>
            <p:cNvSpPr/>
            <p:nvPr/>
          </p:nvSpPr>
          <p:spPr>
            <a:xfrm>
              <a:off x="2761289" y="4253551"/>
              <a:ext cx="200644" cy="69344"/>
            </a:xfrm>
            <a:prstGeom prst="rect">
              <a:avLst/>
            </a:prstGeom>
            <a:solidFill>
              <a:srgbClr val="1CABE2">
                <a:alpha val="100000"/>
              </a:srgbClr>
            </a:solidFill>
          </p:spPr>
          <p:txBody>
            <a:bodyPr/>
            <a:lstStyle/>
            <a:p>
              <a:endParaRPr/>
            </a:p>
          </p:txBody>
        </p:sp>
        <p:sp>
          <p:nvSpPr>
            <p:cNvPr id="47" name="rc47"/>
            <p:cNvSpPr/>
            <p:nvPr/>
          </p:nvSpPr>
          <p:spPr>
            <a:xfrm>
              <a:off x="2984227" y="4283865"/>
              <a:ext cx="200644" cy="516736"/>
            </a:xfrm>
            <a:prstGeom prst="rect">
              <a:avLst/>
            </a:prstGeom>
            <a:solidFill>
              <a:srgbClr val="80BD41">
                <a:alpha val="100000"/>
              </a:srgbClr>
            </a:solidFill>
          </p:spPr>
          <p:txBody>
            <a:bodyPr/>
            <a:lstStyle/>
            <a:p>
              <a:endParaRPr/>
            </a:p>
          </p:txBody>
        </p:sp>
        <p:sp>
          <p:nvSpPr>
            <p:cNvPr id="48" name="rc48"/>
            <p:cNvSpPr/>
            <p:nvPr/>
          </p:nvSpPr>
          <p:spPr>
            <a:xfrm>
              <a:off x="2984227" y="4005622"/>
              <a:ext cx="200644" cy="214644"/>
            </a:xfrm>
            <a:prstGeom prst="rect">
              <a:avLst/>
            </a:prstGeom>
            <a:solidFill>
              <a:srgbClr val="0058AB">
                <a:alpha val="100000"/>
              </a:srgbClr>
            </a:solidFill>
          </p:spPr>
          <p:txBody>
            <a:bodyPr/>
            <a:lstStyle/>
            <a:p>
              <a:endParaRPr/>
            </a:p>
          </p:txBody>
        </p:sp>
        <p:sp>
          <p:nvSpPr>
            <p:cNvPr id="49" name="rc49"/>
            <p:cNvSpPr/>
            <p:nvPr/>
          </p:nvSpPr>
          <p:spPr>
            <a:xfrm>
              <a:off x="2984227" y="4220266"/>
              <a:ext cx="200644" cy="63598"/>
            </a:xfrm>
            <a:prstGeom prst="rect">
              <a:avLst/>
            </a:prstGeom>
            <a:solidFill>
              <a:srgbClr val="1CABE2">
                <a:alpha val="100000"/>
              </a:srgbClr>
            </a:solidFill>
          </p:spPr>
          <p:txBody>
            <a:bodyPr/>
            <a:lstStyle/>
            <a:p>
              <a:endParaRPr/>
            </a:p>
          </p:txBody>
        </p:sp>
        <p:sp>
          <p:nvSpPr>
            <p:cNvPr id="50" name="rc50"/>
            <p:cNvSpPr/>
            <p:nvPr/>
          </p:nvSpPr>
          <p:spPr>
            <a:xfrm>
              <a:off x="3207165" y="4242116"/>
              <a:ext cx="200644" cy="558485"/>
            </a:xfrm>
            <a:prstGeom prst="rect">
              <a:avLst/>
            </a:prstGeom>
            <a:solidFill>
              <a:srgbClr val="80BD41">
                <a:alpha val="100000"/>
              </a:srgbClr>
            </a:solidFill>
          </p:spPr>
          <p:txBody>
            <a:bodyPr/>
            <a:lstStyle/>
            <a:p>
              <a:endParaRPr/>
            </a:p>
          </p:txBody>
        </p:sp>
        <p:sp>
          <p:nvSpPr>
            <p:cNvPr id="51" name="rc51"/>
            <p:cNvSpPr/>
            <p:nvPr/>
          </p:nvSpPr>
          <p:spPr>
            <a:xfrm>
              <a:off x="3207165" y="3979299"/>
              <a:ext cx="200644" cy="197112"/>
            </a:xfrm>
            <a:prstGeom prst="rect">
              <a:avLst/>
            </a:prstGeom>
            <a:solidFill>
              <a:srgbClr val="0058AB">
                <a:alpha val="100000"/>
              </a:srgbClr>
            </a:solidFill>
          </p:spPr>
          <p:txBody>
            <a:bodyPr/>
            <a:lstStyle/>
            <a:p>
              <a:endParaRPr/>
            </a:p>
          </p:txBody>
        </p:sp>
        <p:sp>
          <p:nvSpPr>
            <p:cNvPr id="52" name="rc52"/>
            <p:cNvSpPr/>
            <p:nvPr/>
          </p:nvSpPr>
          <p:spPr>
            <a:xfrm>
              <a:off x="3207165" y="4176412"/>
              <a:ext cx="200644" cy="65704"/>
            </a:xfrm>
            <a:prstGeom prst="rect">
              <a:avLst/>
            </a:prstGeom>
            <a:solidFill>
              <a:srgbClr val="1CABE2">
                <a:alpha val="100000"/>
              </a:srgbClr>
            </a:solidFill>
          </p:spPr>
          <p:txBody>
            <a:bodyPr/>
            <a:lstStyle/>
            <a:p>
              <a:endParaRPr/>
            </a:p>
          </p:txBody>
        </p:sp>
        <p:sp>
          <p:nvSpPr>
            <p:cNvPr id="53" name="rc53"/>
            <p:cNvSpPr/>
            <p:nvPr/>
          </p:nvSpPr>
          <p:spPr>
            <a:xfrm>
              <a:off x="3430103" y="4198068"/>
              <a:ext cx="200644" cy="602532"/>
            </a:xfrm>
            <a:prstGeom prst="rect">
              <a:avLst/>
            </a:prstGeom>
            <a:solidFill>
              <a:srgbClr val="80BD41">
                <a:alpha val="100000"/>
              </a:srgbClr>
            </a:solidFill>
          </p:spPr>
          <p:txBody>
            <a:bodyPr/>
            <a:lstStyle/>
            <a:p>
              <a:endParaRPr/>
            </a:p>
          </p:txBody>
        </p:sp>
        <p:sp>
          <p:nvSpPr>
            <p:cNvPr id="54" name="rc54"/>
            <p:cNvSpPr/>
            <p:nvPr/>
          </p:nvSpPr>
          <p:spPr>
            <a:xfrm>
              <a:off x="3430103" y="3951963"/>
              <a:ext cx="200644" cy="186700"/>
            </a:xfrm>
            <a:prstGeom prst="rect">
              <a:avLst/>
            </a:prstGeom>
            <a:solidFill>
              <a:srgbClr val="0058AB">
                <a:alpha val="100000"/>
              </a:srgbClr>
            </a:solidFill>
          </p:spPr>
          <p:txBody>
            <a:bodyPr/>
            <a:lstStyle/>
            <a:p>
              <a:endParaRPr/>
            </a:p>
          </p:txBody>
        </p:sp>
        <p:sp>
          <p:nvSpPr>
            <p:cNvPr id="55" name="rc55"/>
            <p:cNvSpPr/>
            <p:nvPr/>
          </p:nvSpPr>
          <p:spPr>
            <a:xfrm>
              <a:off x="3430103" y="4138664"/>
              <a:ext cx="200644" cy="59404"/>
            </a:xfrm>
            <a:prstGeom prst="rect">
              <a:avLst/>
            </a:prstGeom>
            <a:solidFill>
              <a:srgbClr val="1CABE2">
                <a:alpha val="100000"/>
              </a:srgbClr>
            </a:solidFill>
          </p:spPr>
          <p:txBody>
            <a:bodyPr/>
            <a:lstStyle/>
            <a:p>
              <a:endParaRPr/>
            </a:p>
          </p:txBody>
        </p:sp>
        <p:sp>
          <p:nvSpPr>
            <p:cNvPr id="56" name="rc56"/>
            <p:cNvSpPr/>
            <p:nvPr/>
          </p:nvSpPr>
          <p:spPr>
            <a:xfrm>
              <a:off x="3653041" y="4275568"/>
              <a:ext cx="200644" cy="525033"/>
            </a:xfrm>
            <a:prstGeom prst="rect">
              <a:avLst/>
            </a:prstGeom>
            <a:solidFill>
              <a:srgbClr val="80BD41">
                <a:alpha val="100000"/>
              </a:srgbClr>
            </a:solidFill>
          </p:spPr>
          <p:txBody>
            <a:bodyPr/>
            <a:lstStyle/>
            <a:p>
              <a:endParaRPr/>
            </a:p>
          </p:txBody>
        </p:sp>
        <p:sp>
          <p:nvSpPr>
            <p:cNvPr id="57" name="rc57"/>
            <p:cNvSpPr/>
            <p:nvPr/>
          </p:nvSpPr>
          <p:spPr>
            <a:xfrm>
              <a:off x="3653041" y="3925546"/>
              <a:ext cx="200644" cy="280017"/>
            </a:xfrm>
            <a:prstGeom prst="rect">
              <a:avLst/>
            </a:prstGeom>
            <a:solidFill>
              <a:srgbClr val="0058AB">
                <a:alpha val="100000"/>
              </a:srgbClr>
            </a:solidFill>
          </p:spPr>
          <p:txBody>
            <a:bodyPr/>
            <a:lstStyle/>
            <a:p>
              <a:endParaRPr/>
            </a:p>
          </p:txBody>
        </p:sp>
        <p:sp>
          <p:nvSpPr>
            <p:cNvPr id="58" name="rc58"/>
            <p:cNvSpPr/>
            <p:nvPr/>
          </p:nvSpPr>
          <p:spPr>
            <a:xfrm>
              <a:off x="3653041" y="4205563"/>
              <a:ext cx="200644" cy="70004"/>
            </a:xfrm>
            <a:prstGeom prst="rect">
              <a:avLst/>
            </a:prstGeom>
            <a:solidFill>
              <a:srgbClr val="1CABE2">
                <a:alpha val="100000"/>
              </a:srgbClr>
            </a:solidFill>
          </p:spPr>
          <p:txBody>
            <a:bodyPr/>
            <a:lstStyle/>
            <a:p>
              <a:endParaRPr/>
            </a:p>
          </p:txBody>
        </p:sp>
        <p:sp>
          <p:nvSpPr>
            <p:cNvPr id="59" name="rc59"/>
            <p:cNvSpPr/>
            <p:nvPr/>
          </p:nvSpPr>
          <p:spPr>
            <a:xfrm>
              <a:off x="3875979" y="4165927"/>
              <a:ext cx="200644" cy="634673"/>
            </a:xfrm>
            <a:prstGeom prst="rect">
              <a:avLst/>
            </a:prstGeom>
            <a:solidFill>
              <a:srgbClr val="80BD41">
                <a:alpha val="100000"/>
              </a:srgbClr>
            </a:solidFill>
          </p:spPr>
          <p:txBody>
            <a:bodyPr/>
            <a:lstStyle/>
            <a:p>
              <a:endParaRPr/>
            </a:p>
          </p:txBody>
        </p:sp>
        <p:sp>
          <p:nvSpPr>
            <p:cNvPr id="60" name="rc60"/>
            <p:cNvSpPr/>
            <p:nvPr/>
          </p:nvSpPr>
          <p:spPr>
            <a:xfrm>
              <a:off x="3875979" y="3893924"/>
              <a:ext cx="200644" cy="199468"/>
            </a:xfrm>
            <a:prstGeom prst="rect">
              <a:avLst/>
            </a:prstGeom>
            <a:solidFill>
              <a:srgbClr val="0058AB">
                <a:alpha val="100000"/>
              </a:srgbClr>
            </a:solidFill>
          </p:spPr>
          <p:txBody>
            <a:bodyPr/>
            <a:lstStyle/>
            <a:p>
              <a:endParaRPr/>
            </a:p>
          </p:txBody>
        </p:sp>
        <p:sp>
          <p:nvSpPr>
            <p:cNvPr id="61" name="rc61"/>
            <p:cNvSpPr/>
            <p:nvPr/>
          </p:nvSpPr>
          <p:spPr>
            <a:xfrm>
              <a:off x="3875979" y="4093393"/>
              <a:ext cx="200644" cy="72534"/>
            </a:xfrm>
            <a:prstGeom prst="rect">
              <a:avLst/>
            </a:prstGeom>
            <a:solidFill>
              <a:srgbClr val="1CABE2">
                <a:alpha val="100000"/>
              </a:srgbClr>
            </a:solidFill>
          </p:spPr>
          <p:txBody>
            <a:bodyPr/>
            <a:lstStyle/>
            <a:p>
              <a:endParaRPr/>
            </a:p>
          </p:txBody>
        </p:sp>
        <p:sp>
          <p:nvSpPr>
            <p:cNvPr id="62" name="rc62"/>
            <p:cNvSpPr/>
            <p:nvPr/>
          </p:nvSpPr>
          <p:spPr>
            <a:xfrm>
              <a:off x="4098916" y="4134655"/>
              <a:ext cx="200644" cy="665946"/>
            </a:xfrm>
            <a:prstGeom prst="rect">
              <a:avLst/>
            </a:prstGeom>
            <a:solidFill>
              <a:srgbClr val="80BD41">
                <a:alpha val="100000"/>
              </a:srgbClr>
            </a:solidFill>
          </p:spPr>
          <p:txBody>
            <a:bodyPr/>
            <a:lstStyle/>
            <a:p>
              <a:endParaRPr/>
            </a:p>
          </p:txBody>
        </p:sp>
        <p:sp>
          <p:nvSpPr>
            <p:cNvPr id="63" name="rc63"/>
            <p:cNvSpPr/>
            <p:nvPr/>
          </p:nvSpPr>
          <p:spPr>
            <a:xfrm>
              <a:off x="4098916" y="3862648"/>
              <a:ext cx="200644" cy="206349"/>
            </a:xfrm>
            <a:prstGeom prst="rect">
              <a:avLst/>
            </a:prstGeom>
            <a:solidFill>
              <a:srgbClr val="0058AB">
                <a:alpha val="100000"/>
              </a:srgbClr>
            </a:solidFill>
          </p:spPr>
          <p:txBody>
            <a:bodyPr/>
            <a:lstStyle/>
            <a:p>
              <a:endParaRPr/>
            </a:p>
          </p:txBody>
        </p:sp>
        <p:sp>
          <p:nvSpPr>
            <p:cNvPr id="64" name="rc64"/>
            <p:cNvSpPr/>
            <p:nvPr/>
          </p:nvSpPr>
          <p:spPr>
            <a:xfrm>
              <a:off x="4098916" y="4068998"/>
              <a:ext cx="200644" cy="65656"/>
            </a:xfrm>
            <a:prstGeom prst="rect">
              <a:avLst/>
            </a:prstGeom>
            <a:solidFill>
              <a:srgbClr val="1CABE2">
                <a:alpha val="100000"/>
              </a:srgbClr>
            </a:solidFill>
          </p:spPr>
          <p:txBody>
            <a:bodyPr/>
            <a:lstStyle/>
            <a:p>
              <a:endParaRPr/>
            </a:p>
          </p:txBody>
        </p:sp>
        <p:sp>
          <p:nvSpPr>
            <p:cNvPr id="65" name="rc65"/>
            <p:cNvSpPr/>
            <p:nvPr/>
          </p:nvSpPr>
          <p:spPr>
            <a:xfrm>
              <a:off x="4321854" y="4114817"/>
              <a:ext cx="200644" cy="685784"/>
            </a:xfrm>
            <a:prstGeom prst="rect">
              <a:avLst/>
            </a:prstGeom>
            <a:solidFill>
              <a:srgbClr val="80BD41">
                <a:alpha val="100000"/>
              </a:srgbClr>
            </a:solidFill>
          </p:spPr>
          <p:txBody>
            <a:bodyPr/>
            <a:lstStyle/>
            <a:p>
              <a:endParaRPr/>
            </a:p>
          </p:txBody>
        </p:sp>
        <p:sp>
          <p:nvSpPr>
            <p:cNvPr id="66" name="rc66"/>
            <p:cNvSpPr/>
            <p:nvPr/>
          </p:nvSpPr>
          <p:spPr>
            <a:xfrm>
              <a:off x="4321854" y="3834708"/>
              <a:ext cx="200644" cy="212496"/>
            </a:xfrm>
            <a:prstGeom prst="rect">
              <a:avLst/>
            </a:prstGeom>
            <a:solidFill>
              <a:srgbClr val="0058AB">
                <a:alpha val="100000"/>
              </a:srgbClr>
            </a:solidFill>
          </p:spPr>
          <p:txBody>
            <a:bodyPr/>
            <a:lstStyle/>
            <a:p>
              <a:endParaRPr/>
            </a:p>
          </p:txBody>
        </p:sp>
        <p:sp>
          <p:nvSpPr>
            <p:cNvPr id="67" name="rc67"/>
            <p:cNvSpPr/>
            <p:nvPr/>
          </p:nvSpPr>
          <p:spPr>
            <a:xfrm>
              <a:off x="4321854" y="4047205"/>
              <a:ext cx="200644" cy="67612"/>
            </a:xfrm>
            <a:prstGeom prst="rect">
              <a:avLst/>
            </a:prstGeom>
            <a:solidFill>
              <a:srgbClr val="1CABE2">
                <a:alpha val="100000"/>
              </a:srgbClr>
            </a:solidFill>
          </p:spPr>
          <p:txBody>
            <a:bodyPr/>
            <a:lstStyle/>
            <a:p>
              <a:endParaRPr/>
            </a:p>
          </p:txBody>
        </p:sp>
        <p:sp>
          <p:nvSpPr>
            <p:cNvPr id="68" name="rc68"/>
            <p:cNvSpPr/>
            <p:nvPr/>
          </p:nvSpPr>
          <p:spPr>
            <a:xfrm>
              <a:off x="4544792" y="4073405"/>
              <a:ext cx="200644" cy="727196"/>
            </a:xfrm>
            <a:prstGeom prst="rect">
              <a:avLst/>
            </a:prstGeom>
            <a:solidFill>
              <a:srgbClr val="80BD41">
                <a:alpha val="100000"/>
              </a:srgbClr>
            </a:solidFill>
          </p:spPr>
          <p:txBody>
            <a:bodyPr/>
            <a:lstStyle/>
            <a:p>
              <a:endParaRPr/>
            </a:p>
          </p:txBody>
        </p:sp>
        <p:sp>
          <p:nvSpPr>
            <p:cNvPr id="69" name="rc69"/>
            <p:cNvSpPr/>
            <p:nvPr/>
          </p:nvSpPr>
          <p:spPr>
            <a:xfrm>
              <a:off x="4544792" y="3804442"/>
              <a:ext cx="200644" cy="189270"/>
            </a:xfrm>
            <a:prstGeom prst="rect">
              <a:avLst/>
            </a:prstGeom>
            <a:solidFill>
              <a:srgbClr val="0058AB">
                <a:alpha val="100000"/>
              </a:srgbClr>
            </a:solidFill>
          </p:spPr>
          <p:txBody>
            <a:bodyPr/>
            <a:lstStyle/>
            <a:p>
              <a:endParaRPr/>
            </a:p>
          </p:txBody>
        </p:sp>
        <p:sp>
          <p:nvSpPr>
            <p:cNvPr id="70" name="rc70"/>
            <p:cNvSpPr/>
            <p:nvPr/>
          </p:nvSpPr>
          <p:spPr>
            <a:xfrm>
              <a:off x="4544792" y="3993712"/>
              <a:ext cx="200644" cy="79692"/>
            </a:xfrm>
            <a:prstGeom prst="rect">
              <a:avLst/>
            </a:prstGeom>
            <a:solidFill>
              <a:srgbClr val="1CABE2">
                <a:alpha val="100000"/>
              </a:srgbClr>
            </a:solidFill>
          </p:spPr>
          <p:txBody>
            <a:bodyPr/>
            <a:lstStyle/>
            <a:p>
              <a:endParaRPr/>
            </a:p>
          </p:txBody>
        </p:sp>
        <p:sp>
          <p:nvSpPr>
            <p:cNvPr id="71" name="rc71"/>
            <p:cNvSpPr/>
            <p:nvPr/>
          </p:nvSpPr>
          <p:spPr>
            <a:xfrm>
              <a:off x="4767730" y="4083489"/>
              <a:ext cx="200644" cy="717111"/>
            </a:xfrm>
            <a:prstGeom prst="rect">
              <a:avLst/>
            </a:prstGeom>
            <a:solidFill>
              <a:srgbClr val="80BD41">
                <a:alpha val="100000"/>
              </a:srgbClr>
            </a:solidFill>
          </p:spPr>
          <p:txBody>
            <a:bodyPr/>
            <a:lstStyle/>
            <a:p>
              <a:endParaRPr/>
            </a:p>
          </p:txBody>
        </p:sp>
        <p:sp>
          <p:nvSpPr>
            <p:cNvPr id="72" name="rc72"/>
            <p:cNvSpPr/>
            <p:nvPr/>
          </p:nvSpPr>
          <p:spPr>
            <a:xfrm>
              <a:off x="4767730" y="3776156"/>
              <a:ext cx="200644" cy="194644"/>
            </a:xfrm>
            <a:prstGeom prst="rect">
              <a:avLst/>
            </a:prstGeom>
            <a:solidFill>
              <a:srgbClr val="0058AB">
                <a:alpha val="100000"/>
              </a:srgbClr>
            </a:solidFill>
          </p:spPr>
          <p:txBody>
            <a:bodyPr/>
            <a:lstStyle/>
            <a:p>
              <a:endParaRPr/>
            </a:p>
          </p:txBody>
        </p:sp>
        <p:sp>
          <p:nvSpPr>
            <p:cNvPr id="73" name="rc73"/>
            <p:cNvSpPr/>
            <p:nvPr/>
          </p:nvSpPr>
          <p:spPr>
            <a:xfrm>
              <a:off x="4767730" y="3970800"/>
              <a:ext cx="200644" cy="112688"/>
            </a:xfrm>
            <a:prstGeom prst="rect">
              <a:avLst/>
            </a:prstGeom>
            <a:solidFill>
              <a:srgbClr val="1CABE2">
                <a:alpha val="100000"/>
              </a:srgbClr>
            </a:solidFill>
          </p:spPr>
          <p:txBody>
            <a:bodyPr/>
            <a:lstStyle/>
            <a:p>
              <a:endParaRPr/>
            </a:p>
          </p:txBody>
        </p:sp>
        <p:sp>
          <p:nvSpPr>
            <p:cNvPr id="74" name="rc74"/>
            <p:cNvSpPr/>
            <p:nvPr/>
          </p:nvSpPr>
          <p:spPr>
            <a:xfrm>
              <a:off x="4990668" y="4063024"/>
              <a:ext cx="200644" cy="737576"/>
            </a:xfrm>
            <a:prstGeom prst="rect">
              <a:avLst/>
            </a:prstGeom>
            <a:solidFill>
              <a:srgbClr val="80BD41">
                <a:alpha val="100000"/>
              </a:srgbClr>
            </a:solidFill>
          </p:spPr>
          <p:txBody>
            <a:bodyPr/>
            <a:lstStyle/>
            <a:p>
              <a:endParaRPr/>
            </a:p>
          </p:txBody>
        </p:sp>
        <p:sp>
          <p:nvSpPr>
            <p:cNvPr id="75" name="rc75"/>
            <p:cNvSpPr/>
            <p:nvPr/>
          </p:nvSpPr>
          <p:spPr>
            <a:xfrm>
              <a:off x="4990668" y="3746920"/>
              <a:ext cx="200644" cy="200199"/>
            </a:xfrm>
            <a:prstGeom prst="rect">
              <a:avLst/>
            </a:prstGeom>
            <a:solidFill>
              <a:srgbClr val="0058AB">
                <a:alpha val="100000"/>
              </a:srgbClr>
            </a:solidFill>
          </p:spPr>
          <p:txBody>
            <a:bodyPr/>
            <a:lstStyle/>
            <a:p>
              <a:endParaRPr/>
            </a:p>
          </p:txBody>
        </p:sp>
        <p:sp>
          <p:nvSpPr>
            <p:cNvPr id="76" name="rc76"/>
            <p:cNvSpPr/>
            <p:nvPr/>
          </p:nvSpPr>
          <p:spPr>
            <a:xfrm>
              <a:off x="4990668" y="3947120"/>
              <a:ext cx="200644" cy="115904"/>
            </a:xfrm>
            <a:prstGeom prst="rect">
              <a:avLst/>
            </a:prstGeom>
            <a:solidFill>
              <a:srgbClr val="1CABE2">
                <a:alpha val="100000"/>
              </a:srgbClr>
            </a:solidFill>
          </p:spPr>
          <p:txBody>
            <a:bodyPr/>
            <a:lstStyle/>
            <a:p>
              <a:endParaRPr/>
            </a:p>
          </p:txBody>
        </p:sp>
        <p:sp>
          <p:nvSpPr>
            <p:cNvPr id="77" name="rc77"/>
            <p:cNvSpPr/>
            <p:nvPr/>
          </p:nvSpPr>
          <p:spPr>
            <a:xfrm>
              <a:off x="5213606" y="4021937"/>
              <a:ext cx="200644" cy="778663"/>
            </a:xfrm>
            <a:prstGeom prst="rect">
              <a:avLst/>
            </a:prstGeom>
            <a:solidFill>
              <a:srgbClr val="80BD41">
                <a:alpha val="100000"/>
              </a:srgbClr>
            </a:solidFill>
          </p:spPr>
          <p:txBody>
            <a:bodyPr/>
            <a:lstStyle/>
            <a:p>
              <a:endParaRPr/>
            </a:p>
          </p:txBody>
        </p:sp>
        <p:sp>
          <p:nvSpPr>
            <p:cNvPr id="78" name="rc78"/>
            <p:cNvSpPr/>
            <p:nvPr/>
          </p:nvSpPr>
          <p:spPr>
            <a:xfrm>
              <a:off x="5213606" y="3703892"/>
              <a:ext cx="200644" cy="197407"/>
            </a:xfrm>
            <a:prstGeom prst="rect">
              <a:avLst/>
            </a:prstGeom>
            <a:solidFill>
              <a:srgbClr val="0058AB">
                <a:alpha val="100000"/>
              </a:srgbClr>
            </a:solidFill>
          </p:spPr>
          <p:txBody>
            <a:bodyPr/>
            <a:lstStyle/>
            <a:p>
              <a:endParaRPr/>
            </a:p>
          </p:txBody>
        </p:sp>
        <p:sp>
          <p:nvSpPr>
            <p:cNvPr id="79" name="rc79"/>
            <p:cNvSpPr/>
            <p:nvPr/>
          </p:nvSpPr>
          <p:spPr>
            <a:xfrm>
              <a:off x="5213606" y="3901299"/>
              <a:ext cx="200644" cy="120638"/>
            </a:xfrm>
            <a:prstGeom prst="rect">
              <a:avLst/>
            </a:prstGeom>
            <a:solidFill>
              <a:srgbClr val="1CABE2">
                <a:alpha val="100000"/>
              </a:srgbClr>
            </a:solidFill>
          </p:spPr>
          <p:txBody>
            <a:bodyPr/>
            <a:lstStyle/>
            <a:p>
              <a:endParaRPr/>
            </a:p>
          </p:txBody>
        </p:sp>
        <p:sp>
          <p:nvSpPr>
            <p:cNvPr id="80" name="rc80"/>
            <p:cNvSpPr/>
            <p:nvPr/>
          </p:nvSpPr>
          <p:spPr>
            <a:xfrm>
              <a:off x="5436544" y="3996172"/>
              <a:ext cx="200644" cy="804428"/>
            </a:xfrm>
            <a:prstGeom prst="rect">
              <a:avLst/>
            </a:prstGeom>
            <a:solidFill>
              <a:srgbClr val="80BD41">
                <a:alpha val="100000"/>
              </a:srgbClr>
            </a:solidFill>
          </p:spPr>
          <p:txBody>
            <a:bodyPr/>
            <a:lstStyle/>
            <a:p>
              <a:endParaRPr/>
            </a:p>
          </p:txBody>
        </p:sp>
        <p:sp>
          <p:nvSpPr>
            <p:cNvPr id="81" name="rc81"/>
            <p:cNvSpPr/>
            <p:nvPr/>
          </p:nvSpPr>
          <p:spPr>
            <a:xfrm>
              <a:off x="5436544" y="3667603"/>
              <a:ext cx="200644" cy="203939"/>
            </a:xfrm>
            <a:prstGeom prst="rect">
              <a:avLst/>
            </a:prstGeom>
            <a:solidFill>
              <a:srgbClr val="0058AB">
                <a:alpha val="100000"/>
              </a:srgbClr>
            </a:solidFill>
          </p:spPr>
          <p:txBody>
            <a:bodyPr/>
            <a:lstStyle/>
            <a:p>
              <a:endParaRPr/>
            </a:p>
          </p:txBody>
        </p:sp>
        <p:sp>
          <p:nvSpPr>
            <p:cNvPr id="82" name="rc82"/>
            <p:cNvSpPr/>
            <p:nvPr/>
          </p:nvSpPr>
          <p:spPr>
            <a:xfrm>
              <a:off x="5436544" y="3871542"/>
              <a:ext cx="200644" cy="124629"/>
            </a:xfrm>
            <a:prstGeom prst="rect">
              <a:avLst/>
            </a:prstGeom>
            <a:solidFill>
              <a:srgbClr val="1CABE2">
                <a:alpha val="100000"/>
              </a:srgbClr>
            </a:solidFill>
          </p:spPr>
          <p:txBody>
            <a:bodyPr/>
            <a:lstStyle/>
            <a:p>
              <a:endParaRPr/>
            </a:p>
          </p:txBody>
        </p:sp>
        <p:sp>
          <p:nvSpPr>
            <p:cNvPr id="83" name="rc83"/>
            <p:cNvSpPr/>
            <p:nvPr/>
          </p:nvSpPr>
          <p:spPr>
            <a:xfrm>
              <a:off x="5659482" y="3952788"/>
              <a:ext cx="200644" cy="847813"/>
            </a:xfrm>
            <a:prstGeom prst="rect">
              <a:avLst/>
            </a:prstGeom>
            <a:solidFill>
              <a:srgbClr val="80BD41">
                <a:alpha val="100000"/>
              </a:srgbClr>
            </a:solidFill>
          </p:spPr>
          <p:txBody>
            <a:bodyPr/>
            <a:lstStyle/>
            <a:p>
              <a:endParaRPr/>
            </a:p>
          </p:txBody>
        </p:sp>
        <p:sp>
          <p:nvSpPr>
            <p:cNvPr id="84" name="rc84"/>
            <p:cNvSpPr/>
            <p:nvPr/>
          </p:nvSpPr>
          <p:spPr>
            <a:xfrm>
              <a:off x="5659482" y="3639213"/>
              <a:ext cx="200644" cy="185822"/>
            </a:xfrm>
            <a:prstGeom prst="rect">
              <a:avLst/>
            </a:prstGeom>
            <a:solidFill>
              <a:srgbClr val="0058AB">
                <a:alpha val="100000"/>
              </a:srgbClr>
            </a:solidFill>
          </p:spPr>
          <p:txBody>
            <a:bodyPr/>
            <a:lstStyle/>
            <a:p>
              <a:endParaRPr/>
            </a:p>
          </p:txBody>
        </p:sp>
        <p:sp>
          <p:nvSpPr>
            <p:cNvPr id="85" name="rc85"/>
            <p:cNvSpPr/>
            <p:nvPr/>
          </p:nvSpPr>
          <p:spPr>
            <a:xfrm>
              <a:off x="5659482" y="3825035"/>
              <a:ext cx="200644" cy="127752"/>
            </a:xfrm>
            <a:prstGeom prst="rect">
              <a:avLst/>
            </a:prstGeom>
            <a:solidFill>
              <a:srgbClr val="1CABE2">
                <a:alpha val="100000"/>
              </a:srgbClr>
            </a:solidFill>
          </p:spPr>
          <p:txBody>
            <a:bodyPr/>
            <a:lstStyle/>
            <a:p>
              <a:endParaRPr/>
            </a:p>
          </p:txBody>
        </p:sp>
        <p:sp>
          <p:nvSpPr>
            <p:cNvPr id="86" name="rc86"/>
            <p:cNvSpPr/>
            <p:nvPr/>
          </p:nvSpPr>
          <p:spPr>
            <a:xfrm>
              <a:off x="5882419" y="3967125"/>
              <a:ext cx="200644" cy="833476"/>
            </a:xfrm>
            <a:prstGeom prst="rect">
              <a:avLst/>
            </a:prstGeom>
            <a:solidFill>
              <a:srgbClr val="80BD41">
                <a:alpha val="100000"/>
              </a:srgbClr>
            </a:solidFill>
          </p:spPr>
          <p:txBody>
            <a:bodyPr/>
            <a:lstStyle/>
            <a:p>
              <a:endParaRPr/>
            </a:p>
          </p:txBody>
        </p:sp>
        <p:sp>
          <p:nvSpPr>
            <p:cNvPr id="87" name="rc87"/>
            <p:cNvSpPr/>
            <p:nvPr/>
          </p:nvSpPr>
          <p:spPr>
            <a:xfrm>
              <a:off x="5882419" y="3609921"/>
              <a:ext cx="200644" cy="202415"/>
            </a:xfrm>
            <a:prstGeom prst="rect">
              <a:avLst/>
            </a:prstGeom>
            <a:solidFill>
              <a:srgbClr val="0058AB">
                <a:alpha val="100000"/>
              </a:srgbClr>
            </a:solidFill>
          </p:spPr>
          <p:txBody>
            <a:bodyPr/>
            <a:lstStyle/>
            <a:p>
              <a:endParaRPr/>
            </a:p>
          </p:txBody>
        </p:sp>
        <p:sp>
          <p:nvSpPr>
            <p:cNvPr id="88" name="rc88"/>
            <p:cNvSpPr/>
            <p:nvPr/>
          </p:nvSpPr>
          <p:spPr>
            <a:xfrm>
              <a:off x="5882419" y="3812337"/>
              <a:ext cx="200644" cy="154788"/>
            </a:xfrm>
            <a:prstGeom prst="rect">
              <a:avLst/>
            </a:prstGeom>
            <a:solidFill>
              <a:srgbClr val="1CABE2">
                <a:alpha val="100000"/>
              </a:srgbClr>
            </a:solidFill>
          </p:spPr>
          <p:txBody>
            <a:bodyPr/>
            <a:lstStyle/>
            <a:p>
              <a:endParaRPr/>
            </a:p>
          </p:txBody>
        </p:sp>
        <p:sp>
          <p:nvSpPr>
            <p:cNvPr id="89" name="rc89"/>
            <p:cNvSpPr/>
            <p:nvPr/>
          </p:nvSpPr>
          <p:spPr>
            <a:xfrm>
              <a:off x="6105357" y="4005124"/>
              <a:ext cx="200644" cy="795476"/>
            </a:xfrm>
            <a:prstGeom prst="rect">
              <a:avLst/>
            </a:prstGeom>
            <a:solidFill>
              <a:srgbClr val="80BD41">
                <a:alpha val="100000"/>
              </a:srgbClr>
            </a:solidFill>
          </p:spPr>
          <p:txBody>
            <a:bodyPr/>
            <a:lstStyle/>
            <a:p>
              <a:endParaRPr/>
            </a:p>
          </p:txBody>
        </p:sp>
        <p:sp>
          <p:nvSpPr>
            <p:cNvPr id="90" name="rc90"/>
            <p:cNvSpPr/>
            <p:nvPr/>
          </p:nvSpPr>
          <p:spPr>
            <a:xfrm>
              <a:off x="6105357" y="3576791"/>
              <a:ext cx="200644" cy="232523"/>
            </a:xfrm>
            <a:prstGeom prst="rect">
              <a:avLst/>
            </a:prstGeom>
            <a:solidFill>
              <a:srgbClr val="0058AB">
                <a:alpha val="100000"/>
              </a:srgbClr>
            </a:solidFill>
          </p:spPr>
          <p:txBody>
            <a:bodyPr/>
            <a:lstStyle/>
            <a:p>
              <a:endParaRPr/>
            </a:p>
          </p:txBody>
        </p:sp>
        <p:sp>
          <p:nvSpPr>
            <p:cNvPr id="91" name="rc91"/>
            <p:cNvSpPr/>
            <p:nvPr/>
          </p:nvSpPr>
          <p:spPr>
            <a:xfrm>
              <a:off x="6105357" y="3809315"/>
              <a:ext cx="200644" cy="195809"/>
            </a:xfrm>
            <a:prstGeom prst="rect">
              <a:avLst/>
            </a:prstGeom>
            <a:solidFill>
              <a:srgbClr val="1CABE2">
                <a:alpha val="100000"/>
              </a:srgbClr>
            </a:solidFill>
          </p:spPr>
          <p:txBody>
            <a:bodyPr/>
            <a:lstStyle/>
            <a:p>
              <a:endParaRPr/>
            </a:p>
          </p:txBody>
        </p:sp>
        <p:sp>
          <p:nvSpPr>
            <p:cNvPr id="92" name="rc92"/>
            <p:cNvSpPr/>
            <p:nvPr/>
          </p:nvSpPr>
          <p:spPr>
            <a:xfrm>
              <a:off x="6328295" y="3984397"/>
              <a:ext cx="200644" cy="816204"/>
            </a:xfrm>
            <a:prstGeom prst="rect">
              <a:avLst/>
            </a:prstGeom>
            <a:solidFill>
              <a:srgbClr val="80BD41">
                <a:alpha val="100000"/>
              </a:srgbClr>
            </a:solidFill>
          </p:spPr>
          <p:txBody>
            <a:bodyPr/>
            <a:lstStyle/>
            <a:p>
              <a:endParaRPr/>
            </a:p>
          </p:txBody>
        </p:sp>
        <p:sp>
          <p:nvSpPr>
            <p:cNvPr id="93" name="rc93"/>
            <p:cNvSpPr/>
            <p:nvPr/>
          </p:nvSpPr>
          <p:spPr>
            <a:xfrm>
              <a:off x="6328295" y="3544902"/>
              <a:ext cx="200644" cy="238582"/>
            </a:xfrm>
            <a:prstGeom prst="rect">
              <a:avLst/>
            </a:prstGeom>
            <a:solidFill>
              <a:srgbClr val="0058AB">
                <a:alpha val="100000"/>
              </a:srgbClr>
            </a:solidFill>
          </p:spPr>
          <p:txBody>
            <a:bodyPr/>
            <a:lstStyle/>
            <a:p>
              <a:endParaRPr/>
            </a:p>
          </p:txBody>
        </p:sp>
        <p:sp>
          <p:nvSpPr>
            <p:cNvPr id="94" name="rc94"/>
            <p:cNvSpPr/>
            <p:nvPr/>
          </p:nvSpPr>
          <p:spPr>
            <a:xfrm>
              <a:off x="6328295" y="3783485"/>
              <a:ext cx="200644" cy="200911"/>
            </a:xfrm>
            <a:prstGeom prst="rect">
              <a:avLst/>
            </a:prstGeom>
            <a:solidFill>
              <a:srgbClr val="1CABE2">
                <a:alpha val="100000"/>
              </a:srgbClr>
            </a:solidFill>
          </p:spPr>
          <p:txBody>
            <a:bodyPr/>
            <a:lstStyle/>
            <a:p>
              <a:endParaRPr/>
            </a:p>
          </p:txBody>
        </p:sp>
        <p:sp>
          <p:nvSpPr>
            <p:cNvPr id="95" name="rc95"/>
            <p:cNvSpPr/>
            <p:nvPr/>
          </p:nvSpPr>
          <p:spPr>
            <a:xfrm>
              <a:off x="6551233" y="4027503"/>
              <a:ext cx="200644" cy="773098"/>
            </a:xfrm>
            <a:prstGeom prst="rect">
              <a:avLst/>
            </a:prstGeom>
            <a:solidFill>
              <a:srgbClr val="80BD41">
                <a:alpha val="100000"/>
              </a:srgbClr>
            </a:solidFill>
          </p:spPr>
          <p:txBody>
            <a:bodyPr/>
            <a:lstStyle/>
            <a:p>
              <a:endParaRPr/>
            </a:p>
          </p:txBody>
        </p:sp>
        <p:sp>
          <p:nvSpPr>
            <p:cNvPr id="96" name="rc96"/>
            <p:cNvSpPr/>
            <p:nvPr/>
          </p:nvSpPr>
          <p:spPr>
            <a:xfrm>
              <a:off x="6551233" y="3512103"/>
              <a:ext cx="200644" cy="257699"/>
            </a:xfrm>
            <a:prstGeom prst="rect">
              <a:avLst/>
            </a:prstGeom>
            <a:solidFill>
              <a:srgbClr val="0058AB">
                <a:alpha val="100000"/>
              </a:srgbClr>
            </a:solidFill>
          </p:spPr>
          <p:txBody>
            <a:bodyPr/>
            <a:lstStyle/>
            <a:p>
              <a:endParaRPr/>
            </a:p>
          </p:txBody>
        </p:sp>
        <p:sp>
          <p:nvSpPr>
            <p:cNvPr id="97" name="rc97"/>
            <p:cNvSpPr/>
            <p:nvPr/>
          </p:nvSpPr>
          <p:spPr>
            <a:xfrm>
              <a:off x="6551233" y="3769803"/>
              <a:ext cx="200644" cy="257699"/>
            </a:xfrm>
            <a:prstGeom prst="rect">
              <a:avLst/>
            </a:prstGeom>
            <a:solidFill>
              <a:srgbClr val="1CABE2">
                <a:alpha val="100000"/>
              </a:srgbClr>
            </a:solidFill>
          </p:spPr>
          <p:txBody>
            <a:bodyPr/>
            <a:lstStyle/>
            <a:p>
              <a:endParaRPr/>
            </a:p>
          </p:txBody>
        </p:sp>
        <p:sp>
          <p:nvSpPr>
            <p:cNvPr id="98" name="rc98"/>
            <p:cNvSpPr/>
            <p:nvPr/>
          </p:nvSpPr>
          <p:spPr>
            <a:xfrm>
              <a:off x="6774171" y="3943858"/>
              <a:ext cx="200644" cy="856743"/>
            </a:xfrm>
            <a:prstGeom prst="rect">
              <a:avLst/>
            </a:prstGeom>
            <a:solidFill>
              <a:srgbClr val="80BD41">
                <a:alpha val="100000"/>
              </a:srgbClr>
            </a:solidFill>
          </p:spPr>
          <p:txBody>
            <a:bodyPr/>
            <a:lstStyle/>
            <a:p>
              <a:endParaRPr/>
            </a:p>
          </p:txBody>
        </p:sp>
        <p:sp>
          <p:nvSpPr>
            <p:cNvPr id="99" name="rc99"/>
            <p:cNvSpPr/>
            <p:nvPr/>
          </p:nvSpPr>
          <p:spPr>
            <a:xfrm>
              <a:off x="6774171" y="3482534"/>
              <a:ext cx="200644" cy="237251"/>
            </a:xfrm>
            <a:prstGeom prst="rect">
              <a:avLst/>
            </a:prstGeom>
            <a:solidFill>
              <a:srgbClr val="0058AB">
                <a:alpha val="100000"/>
              </a:srgbClr>
            </a:solidFill>
          </p:spPr>
          <p:txBody>
            <a:bodyPr/>
            <a:lstStyle/>
            <a:p>
              <a:endParaRPr/>
            </a:p>
          </p:txBody>
        </p:sp>
        <p:sp>
          <p:nvSpPr>
            <p:cNvPr id="100" name="rc100"/>
            <p:cNvSpPr/>
            <p:nvPr/>
          </p:nvSpPr>
          <p:spPr>
            <a:xfrm>
              <a:off x="6774171" y="3719786"/>
              <a:ext cx="200644" cy="224071"/>
            </a:xfrm>
            <a:prstGeom prst="rect">
              <a:avLst/>
            </a:prstGeom>
            <a:solidFill>
              <a:srgbClr val="1CABE2">
                <a:alpha val="100000"/>
              </a:srgbClr>
            </a:solidFill>
          </p:spPr>
          <p:txBody>
            <a:bodyPr/>
            <a:lstStyle/>
            <a:p>
              <a:endParaRPr/>
            </a:p>
          </p:txBody>
        </p:sp>
        <p:sp>
          <p:nvSpPr>
            <p:cNvPr id="101" name="rc101"/>
            <p:cNvSpPr/>
            <p:nvPr/>
          </p:nvSpPr>
          <p:spPr>
            <a:xfrm>
              <a:off x="6997109" y="3925844"/>
              <a:ext cx="200644" cy="874757"/>
            </a:xfrm>
            <a:prstGeom prst="rect">
              <a:avLst/>
            </a:prstGeom>
            <a:solidFill>
              <a:srgbClr val="80BD41">
                <a:alpha val="100000"/>
              </a:srgbClr>
            </a:solidFill>
          </p:spPr>
          <p:txBody>
            <a:bodyPr/>
            <a:lstStyle/>
            <a:p>
              <a:endParaRPr/>
            </a:p>
          </p:txBody>
        </p:sp>
        <p:sp>
          <p:nvSpPr>
            <p:cNvPr id="102" name="rc102"/>
            <p:cNvSpPr/>
            <p:nvPr/>
          </p:nvSpPr>
          <p:spPr>
            <a:xfrm>
              <a:off x="6997109" y="3454821"/>
              <a:ext cx="200644" cy="242240"/>
            </a:xfrm>
            <a:prstGeom prst="rect">
              <a:avLst/>
            </a:prstGeom>
            <a:solidFill>
              <a:srgbClr val="0058AB">
                <a:alpha val="100000"/>
              </a:srgbClr>
            </a:solidFill>
          </p:spPr>
          <p:txBody>
            <a:bodyPr/>
            <a:lstStyle/>
            <a:p>
              <a:endParaRPr/>
            </a:p>
          </p:txBody>
        </p:sp>
        <p:sp>
          <p:nvSpPr>
            <p:cNvPr id="103" name="rc103"/>
            <p:cNvSpPr/>
            <p:nvPr/>
          </p:nvSpPr>
          <p:spPr>
            <a:xfrm>
              <a:off x="6997109" y="3697061"/>
              <a:ext cx="200644" cy="228782"/>
            </a:xfrm>
            <a:prstGeom prst="rect">
              <a:avLst/>
            </a:prstGeom>
            <a:solidFill>
              <a:srgbClr val="1CABE2">
                <a:alpha val="100000"/>
              </a:srgbClr>
            </a:solidFill>
          </p:spPr>
          <p:txBody>
            <a:bodyPr/>
            <a:lstStyle/>
            <a:p>
              <a:endParaRPr/>
            </a:p>
          </p:txBody>
        </p:sp>
        <p:sp>
          <p:nvSpPr>
            <p:cNvPr id="104" name="rc104"/>
            <p:cNvSpPr/>
            <p:nvPr/>
          </p:nvSpPr>
          <p:spPr>
            <a:xfrm>
              <a:off x="7220047" y="3432017"/>
              <a:ext cx="200644" cy="199991"/>
            </a:xfrm>
            <a:prstGeom prst="rect">
              <a:avLst/>
            </a:prstGeom>
            <a:solidFill>
              <a:srgbClr val="F26A21">
                <a:alpha val="100000"/>
              </a:srgbClr>
            </a:solidFill>
          </p:spPr>
          <p:txBody>
            <a:bodyPr/>
            <a:lstStyle/>
            <a:p>
              <a:endParaRPr/>
            </a:p>
          </p:txBody>
        </p:sp>
        <p:sp>
          <p:nvSpPr>
            <p:cNvPr id="105" name="rc105"/>
            <p:cNvSpPr/>
            <p:nvPr/>
          </p:nvSpPr>
          <p:spPr>
            <a:xfrm>
              <a:off x="7220047" y="3632009"/>
              <a:ext cx="200644" cy="1168592"/>
            </a:xfrm>
            <a:prstGeom prst="rect">
              <a:avLst/>
            </a:prstGeom>
            <a:solidFill>
              <a:srgbClr val="FFC20E">
                <a:alpha val="100000"/>
              </a:srgbClr>
            </a:solidFill>
          </p:spPr>
          <p:txBody>
            <a:bodyPr/>
            <a:lstStyle/>
            <a:p>
              <a:endParaRPr/>
            </a:p>
          </p:txBody>
        </p:sp>
        <p:sp>
          <p:nvSpPr>
            <p:cNvPr id="106" name="rc106"/>
            <p:cNvSpPr/>
            <p:nvPr/>
          </p:nvSpPr>
          <p:spPr>
            <a:xfrm>
              <a:off x="7442985" y="3407707"/>
              <a:ext cx="200644" cy="165110"/>
            </a:xfrm>
            <a:prstGeom prst="rect">
              <a:avLst/>
            </a:prstGeom>
            <a:solidFill>
              <a:srgbClr val="F26A21">
                <a:alpha val="100000"/>
              </a:srgbClr>
            </a:solidFill>
          </p:spPr>
          <p:txBody>
            <a:bodyPr/>
            <a:lstStyle/>
            <a:p>
              <a:endParaRPr/>
            </a:p>
          </p:txBody>
        </p:sp>
        <p:sp>
          <p:nvSpPr>
            <p:cNvPr id="107" name="rc107"/>
            <p:cNvSpPr/>
            <p:nvPr/>
          </p:nvSpPr>
          <p:spPr>
            <a:xfrm>
              <a:off x="7442985" y="3572817"/>
              <a:ext cx="200644" cy="1227783"/>
            </a:xfrm>
            <a:prstGeom prst="rect">
              <a:avLst/>
            </a:prstGeom>
            <a:solidFill>
              <a:srgbClr val="FFC20E">
                <a:alpha val="100000"/>
              </a:srgbClr>
            </a:solidFill>
          </p:spPr>
          <p:txBody>
            <a:bodyPr/>
            <a:lstStyle/>
            <a:p>
              <a:endParaRPr/>
            </a:p>
          </p:txBody>
        </p:sp>
        <p:sp>
          <p:nvSpPr>
            <p:cNvPr id="108" name="rc108"/>
            <p:cNvSpPr/>
            <p:nvPr/>
          </p:nvSpPr>
          <p:spPr>
            <a:xfrm>
              <a:off x="7665922" y="3381157"/>
              <a:ext cx="200644" cy="136313"/>
            </a:xfrm>
            <a:prstGeom prst="rect">
              <a:avLst/>
            </a:prstGeom>
            <a:solidFill>
              <a:srgbClr val="F26A21">
                <a:alpha val="100000"/>
              </a:srgbClr>
            </a:solidFill>
          </p:spPr>
          <p:txBody>
            <a:bodyPr/>
            <a:lstStyle/>
            <a:p>
              <a:endParaRPr/>
            </a:p>
          </p:txBody>
        </p:sp>
        <p:sp>
          <p:nvSpPr>
            <p:cNvPr id="109" name="rc109"/>
            <p:cNvSpPr/>
            <p:nvPr/>
          </p:nvSpPr>
          <p:spPr>
            <a:xfrm>
              <a:off x="7665922" y="3517471"/>
              <a:ext cx="200644" cy="1283130"/>
            </a:xfrm>
            <a:prstGeom prst="rect">
              <a:avLst/>
            </a:prstGeom>
            <a:solidFill>
              <a:srgbClr val="FFC20E">
                <a:alpha val="100000"/>
              </a:srgbClr>
            </a:solidFill>
          </p:spPr>
          <p:txBody>
            <a:bodyPr/>
            <a:lstStyle/>
            <a:p>
              <a:endParaRPr/>
            </a:p>
          </p:txBody>
        </p:sp>
        <p:sp>
          <p:nvSpPr>
            <p:cNvPr id="110" name="rc110"/>
            <p:cNvSpPr/>
            <p:nvPr/>
          </p:nvSpPr>
          <p:spPr>
            <a:xfrm>
              <a:off x="7888860" y="3359036"/>
              <a:ext cx="200644" cy="112539"/>
            </a:xfrm>
            <a:prstGeom prst="rect">
              <a:avLst/>
            </a:prstGeom>
            <a:solidFill>
              <a:srgbClr val="F26A21">
                <a:alpha val="100000"/>
              </a:srgbClr>
            </a:solidFill>
          </p:spPr>
          <p:txBody>
            <a:bodyPr/>
            <a:lstStyle/>
            <a:p>
              <a:endParaRPr/>
            </a:p>
          </p:txBody>
        </p:sp>
        <p:sp>
          <p:nvSpPr>
            <p:cNvPr id="111" name="rc111"/>
            <p:cNvSpPr/>
            <p:nvPr/>
          </p:nvSpPr>
          <p:spPr>
            <a:xfrm>
              <a:off x="7888860" y="3471575"/>
              <a:ext cx="200644" cy="1329025"/>
            </a:xfrm>
            <a:prstGeom prst="rect">
              <a:avLst/>
            </a:prstGeom>
            <a:solidFill>
              <a:srgbClr val="FFC20E">
                <a:alpha val="100000"/>
              </a:srgbClr>
            </a:solidFill>
          </p:spPr>
          <p:txBody>
            <a:bodyPr/>
            <a:lstStyle/>
            <a:p>
              <a:endParaRPr/>
            </a:p>
          </p:txBody>
        </p:sp>
        <p:sp>
          <p:nvSpPr>
            <p:cNvPr id="112" name="rc112"/>
            <p:cNvSpPr/>
            <p:nvPr/>
          </p:nvSpPr>
          <p:spPr>
            <a:xfrm>
              <a:off x="8111798" y="3335062"/>
              <a:ext cx="200644" cy="92911"/>
            </a:xfrm>
            <a:prstGeom prst="rect">
              <a:avLst/>
            </a:prstGeom>
            <a:solidFill>
              <a:srgbClr val="F26A21">
                <a:alpha val="100000"/>
              </a:srgbClr>
            </a:solidFill>
          </p:spPr>
          <p:txBody>
            <a:bodyPr/>
            <a:lstStyle/>
            <a:p>
              <a:endParaRPr/>
            </a:p>
          </p:txBody>
        </p:sp>
        <p:sp>
          <p:nvSpPr>
            <p:cNvPr id="113" name="rc113"/>
            <p:cNvSpPr/>
            <p:nvPr/>
          </p:nvSpPr>
          <p:spPr>
            <a:xfrm>
              <a:off x="8111798" y="3427973"/>
              <a:ext cx="200644" cy="1372627"/>
            </a:xfrm>
            <a:prstGeom prst="rect">
              <a:avLst/>
            </a:prstGeom>
            <a:solidFill>
              <a:srgbClr val="FFC20E">
                <a:alpha val="100000"/>
              </a:srgbClr>
            </a:solidFill>
          </p:spPr>
          <p:txBody>
            <a:bodyPr/>
            <a:lstStyle/>
            <a:p>
              <a:endParaRPr/>
            </a:p>
          </p:txBody>
        </p:sp>
        <p:sp>
          <p:nvSpPr>
            <p:cNvPr id="114" name="pl114"/>
            <p:cNvSpPr/>
            <p:nvPr/>
          </p:nvSpPr>
          <p:spPr>
            <a:xfrm>
              <a:off x="1523984" y="2494586"/>
              <a:ext cx="5573446" cy="1015744"/>
            </a:xfrm>
            <a:custGeom>
              <a:avLst/>
              <a:gdLst/>
              <a:ahLst/>
              <a:cxnLst/>
              <a:rect l="0" t="0" r="0" b="0"/>
              <a:pathLst>
                <a:path w="5573446" h="1015744">
                  <a:moveTo>
                    <a:pt x="0" y="960839"/>
                  </a:moveTo>
                  <a:lnTo>
                    <a:pt x="222937" y="960839"/>
                  </a:lnTo>
                  <a:lnTo>
                    <a:pt x="445875" y="1015744"/>
                  </a:lnTo>
                  <a:lnTo>
                    <a:pt x="668813" y="851029"/>
                  </a:lnTo>
                  <a:lnTo>
                    <a:pt x="891751" y="494146"/>
                  </a:lnTo>
                  <a:lnTo>
                    <a:pt x="1114689" y="439240"/>
                  </a:lnTo>
                  <a:lnTo>
                    <a:pt x="1337627" y="356883"/>
                  </a:lnTo>
                  <a:lnTo>
                    <a:pt x="1560565" y="301978"/>
                  </a:lnTo>
                  <a:lnTo>
                    <a:pt x="1783502" y="219620"/>
                  </a:lnTo>
                  <a:lnTo>
                    <a:pt x="2006440" y="164715"/>
                  </a:lnTo>
                  <a:lnTo>
                    <a:pt x="2229378" y="439240"/>
                  </a:lnTo>
                  <a:lnTo>
                    <a:pt x="2452316" y="164715"/>
                  </a:lnTo>
                  <a:lnTo>
                    <a:pt x="2675254" y="164715"/>
                  </a:lnTo>
                  <a:lnTo>
                    <a:pt x="2898192" y="164715"/>
                  </a:lnTo>
                  <a:lnTo>
                    <a:pt x="3121130" y="82357"/>
                  </a:lnTo>
                  <a:lnTo>
                    <a:pt x="3344068" y="82357"/>
                  </a:lnTo>
                  <a:lnTo>
                    <a:pt x="3567005" y="82357"/>
                  </a:lnTo>
                  <a:lnTo>
                    <a:pt x="3789943" y="54905"/>
                  </a:lnTo>
                  <a:lnTo>
                    <a:pt x="4012881" y="54905"/>
                  </a:lnTo>
                  <a:lnTo>
                    <a:pt x="4235819" y="0"/>
                  </a:lnTo>
                  <a:lnTo>
                    <a:pt x="4458757" y="27452"/>
                  </a:lnTo>
                  <a:lnTo>
                    <a:pt x="4681695" y="82357"/>
                  </a:lnTo>
                  <a:lnTo>
                    <a:pt x="4904633" y="82357"/>
                  </a:lnTo>
                  <a:lnTo>
                    <a:pt x="5127571" y="109810"/>
                  </a:lnTo>
                  <a:lnTo>
                    <a:pt x="5350508" y="54905"/>
                  </a:lnTo>
                  <a:lnTo>
                    <a:pt x="5573446" y="54905"/>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523984" y="2796564"/>
              <a:ext cx="5573446" cy="1180459"/>
            </a:xfrm>
            <a:custGeom>
              <a:avLst/>
              <a:gdLst/>
              <a:ahLst/>
              <a:cxnLst/>
              <a:rect l="0" t="0" r="0" b="0"/>
              <a:pathLst>
                <a:path w="5573446" h="1180459">
                  <a:moveTo>
                    <a:pt x="0" y="1180459"/>
                  </a:moveTo>
                  <a:lnTo>
                    <a:pt x="222937" y="1180459"/>
                  </a:lnTo>
                  <a:lnTo>
                    <a:pt x="445875" y="960839"/>
                  </a:lnTo>
                  <a:lnTo>
                    <a:pt x="668813" y="851029"/>
                  </a:lnTo>
                  <a:lnTo>
                    <a:pt x="891751" y="521598"/>
                  </a:lnTo>
                  <a:lnTo>
                    <a:pt x="1114689" y="329430"/>
                  </a:lnTo>
                  <a:lnTo>
                    <a:pt x="1337627" y="301978"/>
                  </a:lnTo>
                  <a:lnTo>
                    <a:pt x="1560565" y="219620"/>
                  </a:lnTo>
                  <a:lnTo>
                    <a:pt x="1783502" y="137262"/>
                  </a:lnTo>
                  <a:lnTo>
                    <a:pt x="2006440" y="54905"/>
                  </a:lnTo>
                  <a:lnTo>
                    <a:pt x="2229378" y="356883"/>
                  </a:lnTo>
                  <a:lnTo>
                    <a:pt x="2452316" y="82357"/>
                  </a:lnTo>
                  <a:lnTo>
                    <a:pt x="2675254" y="54905"/>
                  </a:lnTo>
                  <a:lnTo>
                    <a:pt x="2898192" y="54905"/>
                  </a:lnTo>
                  <a:lnTo>
                    <a:pt x="3121130" y="0"/>
                  </a:lnTo>
                  <a:lnTo>
                    <a:pt x="3344068" y="82357"/>
                  </a:lnTo>
                  <a:lnTo>
                    <a:pt x="3567005" y="82357"/>
                  </a:lnTo>
                  <a:lnTo>
                    <a:pt x="3789943" y="54905"/>
                  </a:lnTo>
                  <a:lnTo>
                    <a:pt x="4012881" y="54905"/>
                  </a:lnTo>
                  <a:lnTo>
                    <a:pt x="4235819" y="0"/>
                  </a:lnTo>
                  <a:lnTo>
                    <a:pt x="4458757" y="82357"/>
                  </a:lnTo>
                  <a:lnTo>
                    <a:pt x="4681695" y="219620"/>
                  </a:lnTo>
                  <a:lnTo>
                    <a:pt x="4904633" y="219620"/>
                  </a:lnTo>
                  <a:lnTo>
                    <a:pt x="5127571" y="356883"/>
                  </a:lnTo>
                  <a:lnTo>
                    <a:pt x="5350508" y="219620"/>
                  </a:lnTo>
                  <a:lnTo>
                    <a:pt x="5573446" y="219620"/>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455656" y="32512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49</a:t>
              </a:r>
            </a:p>
          </p:txBody>
        </p:sp>
        <p:sp>
          <p:nvSpPr>
            <p:cNvPr id="117" name="tx117"/>
            <p:cNvSpPr/>
            <p:nvPr/>
          </p:nvSpPr>
          <p:spPr>
            <a:xfrm>
              <a:off x="2570345" y="27296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68</a:t>
              </a:r>
            </a:p>
          </p:txBody>
        </p:sp>
        <p:sp>
          <p:nvSpPr>
            <p:cNvPr id="118" name="tx118"/>
            <p:cNvSpPr/>
            <p:nvPr/>
          </p:nvSpPr>
          <p:spPr>
            <a:xfrm>
              <a:off x="3685034" y="27296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68</a:t>
              </a:r>
            </a:p>
          </p:txBody>
        </p:sp>
        <p:sp>
          <p:nvSpPr>
            <p:cNvPr id="119" name="tx119"/>
            <p:cNvSpPr/>
            <p:nvPr/>
          </p:nvSpPr>
          <p:spPr>
            <a:xfrm>
              <a:off x="4799724" y="23728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91475" y="229045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1" name="tx121"/>
            <p:cNvSpPr/>
            <p:nvPr/>
          </p:nvSpPr>
          <p:spPr>
            <a:xfrm>
              <a:off x="5914413" y="231784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6137351" y="23728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6360289" y="23728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583227" y="24002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806165" y="23453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7029103" y="23453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455656" y="404546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30</a:t>
              </a:r>
            </a:p>
          </p:txBody>
        </p:sp>
        <p:sp>
          <p:nvSpPr>
            <p:cNvPr id="128" name="tx128"/>
            <p:cNvSpPr/>
            <p:nvPr/>
          </p:nvSpPr>
          <p:spPr>
            <a:xfrm>
              <a:off x="2570345" y="319449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61</a:t>
              </a:r>
            </a:p>
          </p:txBody>
        </p:sp>
        <p:sp>
          <p:nvSpPr>
            <p:cNvPr id="129" name="tx129"/>
            <p:cNvSpPr/>
            <p:nvPr/>
          </p:nvSpPr>
          <p:spPr>
            <a:xfrm>
              <a:off x="3685034" y="322194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30" name="tx130"/>
            <p:cNvSpPr/>
            <p:nvPr/>
          </p:nvSpPr>
          <p:spPr>
            <a:xfrm>
              <a:off x="4799724" y="29474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5691475" y="286500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5914413" y="29474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137351" y="30846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4" name="tx134"/>
            <p:cNvSpPr/>
            <p:nvPr/>
          </p:nvSpPr>
          <p:spPr>
            <a:xfrm>
              <a:off x="6360289" y="30846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5" name="tx135"/>
            <p:cNvSpPr/>
            <p:nvPr/>
          </p:nvSpPr>
          <p:spPr>
            <a:xfrm>
              <a:off x="6583227" y="322194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6806165" y="30846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7" name="tx137"/>
            <p:cNvSpPr/>
            <p:nvPr/>
          </p:nvSpPr>
          <p:spPr>
            <a:xfrm>
              <a:off x="7029103" y="30846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8" name="tx138"/>
            <p:cNvSpPr/>
            <p:nvPr/>
          </p:nvSpPr>
          <p:spPr>
            <a:xfrm>
              <a:off x="953025"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97508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140" name="tx140"/>
            <p:cNvSpPr/>
            <p:nvPr/>
          </p:nvSpPr>
          <p:spPr>
            <a:xfrm>
              <a:off x="508103" y="320700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141" name="tx141"/>
            <p:cNvSpPr/>
            <p:nvPr/>
          </p:nvSpPr>
          <p:spPr>
            <a:xfrm>
              <a:off x="508103" y="243891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142" name="tx142"/>
            <p:cNvSpPr/>
            <p:nvPr/>
          </p:nvSpPr>
          <p:spPr>
            <a:xfrm>
              <a:off x="8719511"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407164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853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700415"/>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1270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04822" y="3307636"/>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329378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351923" y="5643592"/>
              <a:ext cx="201455" cy="201456"/>
            </a:xfrm>
            <a:prstGeom prst="rect">
              <a:avLst/>
            </a:prstGeom>
            <a:solidFill>
              <a:srgbClr val="80BD41">
                <a:alpha val="100000"/>
              </a:srgbClr>
            </a:solidFill>
          </p:spPr>
          <p:txBody>
            <a:bodyPr/>
            <a:lstStyle/>
            <a:p>
              <a:endParaRPr/>
            </a:p>
          </p:txBody>
        </p:sp>
        <p:sp>
          <p:nvSpPr>
            <p:cNvPr id="164" name="rc164"/>
            <p:cNvSpPr/>
            <p:nvPr/>
          </p:nvSpPr>
          <p:spPr>
            <a:xfrm>
              <a:off x="3325498" y="5643592"/>
              <a:ext cx="201456" cy="201456"/>
            </a:xfrm>
            <a:prstGeom prst="rect">
              <a:avLst/>
            </a:prstGeom>
            <a:solidFill>
              <a:srgbClr val="1CABE2">
                <a:alpha val="100000"/>
              </a:srgbClr>
            </a:solidFill>
          </p:spPr>
          <p:txBody>
            <a:bodyPr/>
            <a:lstStyle/>
            <a:p>
              <a:endParaRPr/>
            </a:p>
          </p:txBody>
        </p:sp>
        <p:sp>
          <p:nvSpPr>
            <p:cNvPr id="165" name="rc165"/>
            <p:cNvSpPr/>
            <p:nvPr/>
          </p:nvSpPr>
          <p:spPr>
            <a:xfrm>
              <a:off x="4382836" y="5643592"/>
              <a:ext cx="201456" cy="201456"/>
            </a:xfrm>
            <a:prstGeom prst="rect">
              <a:avLst/>
            </a:prstGeom>
            <a:solidFill>
              <a:srgbClr val="0058AB">
                <a:alpha val="100000"/>
              </a:srgbClr>
            </a:solidFill>
          </p:spPr>
          <p:txBody>
            <a:bodyPr/>
            <a:lstStyle/>
            <a:p>
              <a:endParaRPr/>
            </a:p>
          </p:txBody>
        </p:sp>
        <p:sp>
          <p:nvSpPr>
            <p:cNvPr id="166" name="rc166"/>
            <p:cNvSpPr/>
            <p:nvPr/>
          </p:nvSpPr>
          <p:spPr>
            <a:xfrm>
              <a:off x="5370461" y="5643592"/>
              <a:ext cx="201456" cy="201456"/>
            </a:xfrm>
            <a:prstGeom prst="rect">
              <a:avLst/>
            </a:prstGeom>
            <a:solidFill>
              <a:srgbClr val="FFC20E">
                <a:alpha val="100000"/>
              </a:srgbClr>
            </a:solidFill>
          </p:spPr>
          <p:txBody>
            <a:bodyPr/>
            <a:lstStyle/>
            <a:p>
              <a:endParaRPr/>
            </a:p>
          </p:txBody>
        </p:sp>
        <p:sp>
          <p:nvSpPr>
            <p:cNvPr id="167" name="rc167"/>
            <p:cNvSpPr/>
            <p:nvPr/>
          </p:nvSpPr>
          <p:spPr>
            <a:xfrm>
              <a:off x="7119206" y="5643592"/>
              <a:ext cx="201455" cy="201456"/>
            </a:xfrm>
            <a:prstGeom prst="rect">
              <a:avLst/>
            </a:prstGeom>
            <a:solidFill>
              <a:srgbClr val="F26A21">
                <a:alpha val="100000"/>
              </a:srgbClr>
            </a:solidFill>
          </p:spPr>
          <p:txBody>
            <a:bodyPr/>
            <a:lstStyle/>
            <a:p>
              <a:endParaRPr/>
            </a:p>
          </p:txBody>
        </p:sp>
        <p:sp>
          <p:nvSpPr>
            <p:cNvPr id="168" name="tx168"/>
            <p:cNvSpPr/>
            <p:nvPr/>
          </p:nvSpPr>
          <p:spPr>
            <a:xfrm>
              <a:off x="1631968" y="5664852"/>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605543" y="5666557"/>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662881" y="5692137"/>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650506" y="5690841"/>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99251" y="5692137"/>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510223" y="6242132"/>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4" name="pl174"/>
            <p:cNvSpPr/>
            <p:nvPr/>
          </p:nvSpPr>
          <p:spPr>
            <a:xfrm>
              <a:off x="4924792" y="6242132"/>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5" name="tx175"/>
            <p:cNvSpPr/>
            <p:nvPr/>
          </p:nvSpPr>
          <p:spPr>
            <a:xfrm>
              <a:off x="3777322" y="6190085"/>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91892" y="6189949"/>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1079223" y="1330710"/>
              <a:ext cx="7933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8" name="tx178"/>
            <p:cNvSpPr/>
            <p:nvPr/>
          </p:nvSpPr>
          <p:spPr>
            <a:xfrm>
              <a:off x="1079223" y="1511762"/>
              <a:ext cx="60802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RDC</a:t>
              </a:r>
            </a:p>
          </p:txBody>
        </p:sp>
        <p:sp>
          <p:nvSpPr>
            <p:cNvPr id="179" name="tx179"/>
            <p:cNvSpPr/>
            <p:nvPr/>
          </p:nvSpPr>
          <p:spPr>
            <a:xfrm>
              <a:off x="-3195790" y="6466099"/>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0" name="tx180"/>
            <p:cNvSpPr/>
            <p:nvPr/>
          </p:nvSpPr>
          <p:spPr>
            <a:xfrm>
              <a:off x="687215" y="6586855"/>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en matière d'enfants n'ayant reçu aucune dose.
La RDC devrait connaître une forte augmentation (&gt;= 50 000) du nombre de nourrissons survivants d’ici 2030. Le maintien de la couverture vaccinale actuelle nécessite de vacciner un nombre croissant d’enfants.
Pour atteindre l’objectif « zéro dose » de l’IA2030, il faudra vacciner chaque année davantage d’enfants (~4,46 %) avec le DTP1.
L’amélioration de la couverture vaccinale et la réalisation de l’objectif « zéro dose » pour 2030 nécessiteront un renforcement substantiel des capacités des programmes de vaccination et du système de santé.
</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Il faut vacciner davantage d'enfants chaque année pour atteindre l'objectif de l'IA2030, qui consiste à réduire de moitié le nombre d'enfants n'ayant reçu aucune dose d'ici 2030, compte tenu de l'augmentation importante prévue du nombre de nourrissons qui survivent.</a:t>
            </a:r>
          </a:p>
        </p:txBody>
      </p:sp>
      <p:grpSp>
        <p:nvGrpSpPr>
          <p:cNvPr id="183" name="Group 182"/>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5"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600552"/>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930862"/>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3261172"/>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2591482"/>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1921793"/>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79223" y="493539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426570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359601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9223" y="292632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9223" y="225663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849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371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1893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5415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8937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2459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95982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9504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43026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6548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90070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13593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7115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0637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84159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0768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31203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54726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78248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01770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25292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48814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72336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95859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19381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2903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42903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60514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1442641" y="2015096"/>
              <a:ext cx="211699" cy="2920300"/>
            </a:xfrm>
            <a:prstGeom prst="rect">
              <a:avLst/>
            </a:prstGeom>
            <a:solidFill>
              <a:srgbClr val="0058AB">
                <a:alpha val="100000"/>
              </a:srgbClr>
            </a:solidFill>
          </p:spPr>
          <p:txBody>
            <a:bodyPr/>
            <a:lstStyle/>
            <a:p>
              <a:endParaRPr/>
            </a:p>
          </p:txBody>
        </p:sp>
        <p:sp>
          <p:nvSpPr>
            <p:cNvPr id="43" name="rc43"/>
            <p:cNvSpPr/>
            <p:nvPr/>
          </p:nvSpPr>
          <p:spPr>
            <a:xfrm>
              <a:off x="1677862" y="1939606"/>
              <a:ext cx="211699" cy="2995790"/>
            </a:xfrm>
            <a:prstGeom prst="rect">
              <a:avLst/>
            </a:prstGeom>
            <a:solidFill>
              <a:srgbClr val="0058AB">
                <a:alpha val="100000"/>
              </a:srgbClr>
            </a:solidFill>
          </p:spPr>
          <p:txBody>
            <a:bodyPr/>
            <a:lstStyle/>
            <a:p>
              <a:endParaRPr/>
            </a:p>
          </p:txBody>
        </p:sp>
        <p:sp>
          <p:nvSpPr>
            <p:cNvPr id="44" name="rc44"/>
            <p:cNvSpPr/>
            <p:nvPr/>
          </p:nvSpPr>
          <p:spPr>
            <a:xfrm>
              <a:off x="1913084" y="1752072"/>
              <a:ext cx="211699" cy="3183325"/>
            </a:xfrm>
            <a:prstGeom prst="rect">
              <a:avLst/>
            </a:prstGeom>
            <a:solidFill>
              <a:srgbClr val="0058AB">
                <a:alpha val="100000"/>
              </a:srgbClr>
            </a:solidFill>
          </p:spPr>
          <p:txBody>
            <a:bodyPr/>
            <a:lstStyle/>
            <a:p>
              <a:endParaRPr/>
            </a:p>
          </p:txBody>
        </p:sp>
        <p:sp>
          <p:nvSpPr>
            <p:cNvPr id="45" name="rc45"/>
            <p:cNvSpPr/>
            <p:nvPr/>
          </p:nvSpPr>
          <p:spPr>
            <a:xfrm>
              <a:off x="2148306" y="2051661"/>
              <a:ext cx="211699" cy="2883735"/>
            </a:xfrm>
            <a:prstGeom prst="rect">
              <a:avLst/>
            </a:prstGeom>
            <a:solidFill>
              <a:srgbClr val="0058AB">
                <a:alpha val="100000"/>
              </a:srgbClr>
            </a:solidFill>
          </p:spPr>
          <p:txBody>
            <a:bodyPr/>
            <a:lstStyle/>
            <a:p>
              <a:endParaRPr/>
            </a:p>
          </p:txBody>
        </p:sp>
        <p:sp>
          <p:nvSpPr>
            <p:cNvPr id="46" name="rc46"/>
            <p:cNvSpPr/>
            <p:nvPr/>
          </p:nvSpPr>
          <p:spPr>
            <a:xfrm>
              <a:off x="2383528" y="2802483"/>
              <a:ext cx="211699" cy="2132913"/>
            </a:xfrm>
            <a:prstGeom prst="rect">
              <a:avLst/>
            </a:prstGeom>
            <a:solidFill>
              <a:srgbClr val="0058AB">
                <a:alpha val="100000"/>
              </a:srgbClr>
            </a:solidFill>
          </p:spPr>
          <p:txBody>
            <a:bodyPr/>
            <a:lstStyle/>
            <a:p>
              <a:endParaRPr/>
            </a:p>
          </p:txBody>
        </p:sp>
        <p:sp>
          <p:nvSpPr>
            <p:cNvPr id="47" name="rc47"/>
            <p:cNvSpPr/>
            <p:nvPr/>
          </p:nvSpPr>
          <p:spPr>
            <a:xfrm>
              <a:off x="2618749" y="2865257"/>
              <a:ext cx="211699" cy="2070139"/>
            </a:xfrm>
            <a:prstGeom prst="rect">
              <a:avLst/>
            </a:prstGeom>
            <a:solidFill>
              <a:srgbClr val="0058AB">
                <a:alpha val="100000"/>
              </a:srgbClr>
            </a:solidFill>
          </p:spPr>
          <p:txBody>
            <a:bodyPr/>
            <a:lstStyle/>
            <a:p>
              <a:endParaRPr/>
            </a:p>
          </p:txBody>
        </p:sp>
        <p:sp>
          <p:nvSpPr>
            <p:cNvPr id="48" name="rc48"/>
            <p:cNvSpPr/>
            <p:nvPr/>
          </p:nvSpPr>
          <p:spPr>
            <a:xfrm>
              <a:off x="2853971" y="2987213"/>
              <a:ext cx="211699" cy="1948184"/>
            </a:xfrm>
            <a:prstGeom prst="rect">
              <a:avLst/>
            </a:prstGeom>
            <a:solidFill>
              <a:srgbClr val="0058AB">
                <a:alpha val="100000"/>
              </a:srgbClr>
            </a:solidFill>
          </p:spPr>
          <p:txBody>
            <a:bodyPr/>
            <a:lstStyle/>
            <a:p>
              <a:endParaRPr/>
            </a:p>
          </p:txBody>
        </p:sp>
        <p:sp>
          <p:nvSpPr>
            <p:cNvPr id="49" name="rc49"/>
            <p:cNvSpPr/>
            <p:nvPr/>
          </p:nvSpPr>
          <p:spPr>
            <a:xfrm>
              <a:off x="3089193" y="3063924"/>
              <a:ext cx="211699" cy="1871472"/>
            </a:xfrm>
            <a:prstGeom prst="rect">
              <a:avLst/>
            </a:prstGeom>
            <a:solidFill>
              <a:srgbClr val="0058AB">
                <a:alpha val="100000"/>
              </a:srgbClr>
            </a:solidFill>
          </p:spPr>
          <p:txBody>
            <a:bodyPr/>
            <a:lstStyle/>
            <a:p>
              <a:endParaRPr/>
            </a:p>
          </p:txBody>
        </p:sp>
        <p:sp>
          <p:nvSpPr>
            <p:cNvPr id="50" name="rc50"/>
            <p:cNvSpPr/>
            <p:nvPr/>
          </p:nvSpPr>
          <p:spPr>
            <a:xfrm>
              <a:off x="3324415" y="3216785"/>
              <a:ext cx="211699" cy="1718611"/>
            </a:xfrm>
            <a:prstGeom prst="rect">
              <a:avLst/>
            </a:prstGeom>
            <a:solidFill>
              <a:srgbClr val="0058AB">
                <a:alpha val="100000"/>
              </a:srgbClr>
            </a:solidFill>
          </p:spPr>
          <p:txBody>
            <a:bodyPr/>
            <a:lstStyle/>
            <a:p>
              <a:endParaRPr/>
            </a:p>
          </p:txBody>
        </p:sp>
        <p:sp>
          <p:nvSpPr>
            <p:cNvPr id="51" name="rc51"/>
            <p:cNvSpPr/>
            <p:nvPr/>
          </p:nvSpPr>
          <p:spPr>
            <a:xfrm>
              <a:off x="3559636" y="3307568"/>
              <a:ext cx="211699" cy="1627828"/>
            </a:xfrm>
            <a:prstGeom prst="rect">
              <a:avLst/>
            </a:prstGeom>
            <a:solidFill>
              <a:srgbClr val="0058AB">
                <a:alpha val="100000"/>
              </a:srgbClr>
            </a:solidFill>
          </p:spPr>
          <p:txBody>
            <a:bodyPr/>
            <a:lstStyle/>
            <a:p>
              <a:endParaRPr/>
            </a:p>
          </p:txBody>
        </p:sp>
        <p:sp>
          <p:nvSpPr>
            <p:cNvPr id="52" name="rc52"/>
            <p:cNvSpPr/>
            <p:nvPr/>
          </p:nvSpPr>
          <p:spPr>
            <a:xfrm>
              <a:off x="3794858" y="2493938"/>
              <a:ext cx="211699" cy="2441458"/>
            </a:xfrm>
            <a:prstGeom prst="rect">
              <a:avLst/>
            </a:prstGeom>
            <a:solidFill>
              <a:srgbClr val="0058AB">
                <a:alpha val="100000"/>
              </a:srgbClr>
            </a:solidFill>
          </p:spPr>
          <p:txBody>
            <a:bodyPr/>
            <a:lstStyle/>
            <a:p>
              <a:endParaRPr/>
            </a:p>
          </p:txBody>
        </p:sp>
        <p:sp>
          <p:nvSpPr>
            <p:cNvPr id="53" name="rc53"/>
            <p:cNvSpPr/>
            <p:nvPr/>
          </p:nvSpPr>
          <p:spPr>
            <a:xfrm>
              <a:off x="4030080" y="3196239"/>
              <a:ext cx="211699" cy="1739157"/>
            </a:xfrm>
            <a:prstGeom prst="rect">
              <a:avLst/>
            </a:prstGeom>
            <a:solidFill>
              <a:srgbClr val="0058AB">
                <a:alpha val="100000"/>
              </a:srgbClr>
            </a:solidFill>
          </p:spPr>
          <p:txBody>
            <a:bodyPr/>
            <a:lstStyle/>
            <a:p>
              <a:endParaRPr/>
            </a:p>
          </p:txBody>
        </p:sp>
        <p:sp>
          <p:nvSpPr>
            <p:cNvPr id="54" name="rc54"/>
            <p:cNvSpPr/>
            <p:nvPr/>
          </p:nvSpPr>
          <p:spPr>
            <a:xfrm>
              <a:off x="4265302" y="3136246"/>
              <a:ext cx="211699" cy="1799151"/>
            </a:xfrm>
            <a:prstGeom prst="rect">
              <a:avLst/>
            </a:prstGeom>
            <a:solidFill>
              <a:srgbClr val="0058AB">
                <a:alpha val="100000"/>
              </a:srgbClr>
            </a:solidFill>
          </p:spPr>
          <p:txBody>
            <a:bodyPr/>
            <a:lstStyle/>
            <a:p>
              <a:endParaRPr/>
            </a:p>
          </p:txBody>
        </p:sp>
        <p:sp>
          <p:nvSpPr>
            <p:cNvPr id="55" name="rc55"/>
            <p:cNvSpPr/>
            <p:nvPr/>
          </p:nvSpPr>
          <p:spPr>
            <a:xfrm>
              <a:off x="4500523" y="3082652"/>
              <a:ext cx="211699" cy="1852745"/>
            </a:xfrm>
            <a:prstGeom prst="rect">
              <a:avLst/>
            </a:prstGeom>
            <a:solidFill>
              <a:srgbClr val="0058AB">
                <a:alpha val="100000"/>
              </a:srgbClr>
            </a:solidFill>
          </p:spPr>
          <p:txBody>
            <a:bodyPr/>
            <a:lstStyle/>
            <a:p>
              <a:endParaRPr/>
            </a:p>
          </p:txBody>
        </p:sp>
        <p:sp>
          <p:nvSpPr>
            <p:cNvPr id="56" name="rc56"/>
            <p:cNvSpPr/>
            <p:nvPr/>
          </p:nvSpPr>
          <p:spPr>
            <a:xfrm>
              <a:off x="4735745" y="3285160"/>
              <a:ext cx="211699" cy="1650236"/>
            </a:xfrm>
            <a:prstGeom prst="rect">
              <a:avLst/>
            </a:prstGeom>
            <a:solidFill>
              <a:srgbClr val="0058AB">
                <a:alpha val="100000"/>
              </a:srgbClr>
            </a:solidFill>
          </p:spPr>
          <p:txBody>
            <a:bodyPr/>
            <a:lstStyle/>
            <a:p>
              <a:endParaRPr/>
            </a:p>
          </p:txBody>
        </p:sp>
        <p:sp>
          <p:nvSpPr>
            <p:cNvPr id="57" name="rc57"/>
            <p:cNvSpPr/>
            <p:nvPr/>
          </p:nvSpPr>
          <p:spPr>
            <a:xfrm>
              <a:off x="4970967" y="3238301"/>
              <a:ext cx="211699" cy="1697095"/>
            </a:xfrm>
            <a:prstGeom prst="rect">
              <a:avLst/>
            </a:prstGeom>
            <a:solidFill>
              <a:srgbClr val="0058AB">
                <a:alpha val="100000"/>
              </a:srgbClr>
            </a:solidFill>
          </p:spPr>
          <p:txBody>
            <a:bodyPr/>
            <a:lstStyle/>
            <a:p>
              <a:endParaRPr/>
            </a:p>
          </p:txBody>
        </p:sp>
        <p:sp>
          <p:nvSpPr>
            <p:cNvPr id="58" name="rc58"/>
            <p:cNvSpPr/>
            <p:nvPr/>
          </p:nvSpPr>
          <p:spPr>
            <a:xfrm>
              <a:off x="5206189" y="3189869"/>
              <a:ext cx="211699" cy="1745527"/>
            </a:xfrm>
            <a:prstGeom prst="rect">
              <a:avLst/>
            </a:prstGeom>
            <a:solidFill>
              <a:srgbClr val="0058AB">
                <a:alpha val="100000"/>
              </a:srgbClr>
            </a:solidFill>
          </p:spPr>
          <p:txBody>
            <a:bodyPr/>
            <a:lstStyle/>
            <a:p>
              <a:endParaRPr/>
            </a:p>
          </p:txBody>
        </p:sp>
        <p:sp>
          <p:nvSpPr>
            <p:cNvPr id="59" name="rc59"/>
            <p:cNvSpPr/>
            <p:nvPr/>
          </p:nvSpPr>
          <p:spPr>
            <a:xfrm>
              <a:off x="5441410" y="3214211"/>
              <a:ext cx="211699" cy="1721185"/>
            </a:xfrm>
            <a:prstGeom prst="rect">
              <a:avLst/>
            </a:prstGeom>
            <a:solidFill>
              <a:srgbClr val="0058AB">
                <a:alpha val="100000"/>
              </a:srgbClr>
            </a:solidFill>
          </p:spPr>
          <p:txBody>
            <a:bodyPr/>
            <a:lstStyle/>
            <a:p>
              <a:endParaRPr/>
            </a:p>
          </p:txBody>
        </p:sp>
        <p:sp>
          <p:nvSpPr>
            <p:cNvPr id="60" name="rc60"/>
            <p:cNvSpPr/>
            <p:nvPr/>
          </p:nvSpPr>
          <p:spPr>
            <a:xfrm>
              <a:off x="5676632" y="3157258"/>
              <a:ext cx="211699" cy="1778139"/>
            </a:xfrm>
            <a:prstGeom prst="rect">
              <a:avLst/>
            </a:prstGeom>
            <a:solidFill>
              <a:srgbClr val="0058AB">
                <a:alpha val="100000"/>
              </a:srgbClr>
            </a:solidFill>
          </p:spPr>
          <p:txBody>
            <a:bodyPr/>
            <a:lstStyle/>
            <a:p>
              <a:endParaRPr/>
            </a:p>
          </p:txBody>
        </p:sp>
        <p:sp>
          <p:nvSpPr>
            <p:cNvPr id="61" name="rc61"/>
            <p:cNvSpPr/>
            <p:nvPr/>
          </p:nvSpPr>
          <p:spPr>
            <a:xfrm>
              <a:off x="5911854" y="3315224"/>
              <a:ext cx="211699" cy="1620172"/>
            </a:xfrm>
            <a:prstGeom prst="rect">
              <a:avLst/>
            </a:prstGeom>
            <a:solidFill>
              <a:srgbClr val="0058AB">
                <a:alpha val="100000"/>
              </a:srgbClr>
            </a:solidFill>
          </p:spPr>
          <p:txBody>
            <a:bodyPr/>
            <a:lstStyle/>
            <a:p>
              <a:endParaRPr/>
            </a:p>
          </p:txBody>
        </p:sp>
        <p:sp>
          <p:nvSpPr>
            <p:cNvPr id="62" name="rc62"/>
            <p:cNvSpPr/>
            <p:nvPr/>
          </p:nvSpPr>
          <p:spPr>
            <a:xfrm>
              <a:off x="6147076" y="3170547"/>
              <a:ext cx="211699" cy="1764849"/>
            </a:xfrm>
            <a:prstGeom prst="rect">
              <a:avLst/>
            </a:prstGeom>
            <a:solidFill>
              <a:srgbClr val="0058AB">
                <a:alpha val="100000"/>
              </a:srgbClr>
            </a:solidFill>
          </p:spPr>
          <p:txBody>
            <a:bodyPr/>
            <a:lstStyle/>
            <a:p>
              <a:endParaRPr/>
            </a:p>
          </p:txBody>
        </p:sp>
        <p:sp>
          <p:nvSpPr>
            <p:cNvPr id="63" name="rc63"/>
            <p:cNvSpPr/>
            <p:nvPr/>
          </p:nvSpPr>
          <p:spPr>
            <a:xfrm>
              <a:off x="6382297" y="2908034"/>
              <a:ext cx="211699" cy="2027362"/>
            </a:xfrm>
            <a:prstGeom prst="rect">
              <a:avLst/>
            </a:prstGeom>
            <a:solidFill>
              <a:srgbClr val="0058AB">
                <a:alpha val="100000"/>
              </a:srgbClr>
            </a:solidFill>
          </p:spPr>
          <p:txBody>
            <a:bodyPr/>
            <a:lstStyle/>
            <a:p>
              <a:endParaRPr/>
            </a:p>
          </p:txBody>
        </p:sp>
        <p:sp>
          <p:nvSpPr>
            <p:cNvPr id="64" name="rc64"/>
            <p:cNvSpPr/>
            <p:nvPr/>
          </p:nvSpPr>
          <p:spPr>
            <a:xfrm>
              <a:off x="6617519" y="2855206"/>
              <a:ext cx="211699" cy="2080190"/>
            </a:xfrm>
            <a:prstGeom prst="rect">
              <a:avLst/>
            </a:prstGeom>
            <a:solidFill>
              <a:srgbClr val="0058AB">
                <a:alpha val="100000"/>
              </a:srgbClr>
            </a:solidFill>
          </p:spPr>
          <p:txBody>
            <a:bodyPr/>
            <a:lstStyle/>
            <a:p>
              <a:endParaRPr/>
            </a:p>
          </p:txBody>
        </p:sp>
        <p:sp>
          <p:nvSpPr>
            <p:cNvPr id="65" name="rc65"/>
            <p:cNvSpPr/>
            <p:nvPr/>
          </p:nvSpPr>
          <p:spPr>
            <a:xfrm>
              <a:off x="6852741" y="2688528"/>
              <a:ext cx="211699" cy="2246868"/>
            </a:xfrm>
            <a:prstGeom prst="rect">
              <a:avLst/>
            </a:prstGeom>
            <a:solidFill>
              <a:srgbClr val="0058AB">
                <a:alpha val="100000"/>
              </a:srgbClr>
            </a:solidFill>
          </p:spPr>
          <p:txBody>
            <a:bodyPr/>
            <a:lstStyle/>
            <a:p>
              <a:endParaRPr/>
            </a:p>
          </p:txBody>
        </p:sp>
        <p:sp>
          <p:nvSpPr>
            <p:cNvPr id="66" name="rc66"/>
            <p:cNvSpPr/>
            <p:nvPr/>
          </p:nvSpPr>
          <p:spPr>
            <a:xfrm>
              <a:off x="7087963" y="2866811"/>
              <a:ext cx="211699" cy="2068586"/>
            </a:xfrm>
            <a:prstGeom prst="rect">
              <a:avLst/>
            </a:prstGeom>
            <a:solidFill>
              <a:srgbClr val="0058AB">
                <a:alpha val="100000"/>
              </a:srgbClr>
            </a:solidFill>
          </p:spPr>
          <p:txBody>
            <a:bodyPr/>
            <a:lstStyle/>
            <a:p>
              <a:endParaRPr/>
            </a:p>
          </p:txBody>
        </p:sp>
        <p:sp>
          <p:nvSpPr>
            <p:cNvPr id="67" name="rc67"/>
            <p:cNvSpPr/>
            <p:nvPr/>
          </p:nvSpPr>
          <p:spPr>
            <a:xfrm>
              <a:off x="7323184" y="2823316"/>
              <a:ext cx="211699" cy="2112081"/>
            </a:xfrm>
            <a:prstGeom prst="rect">
              <a:avLst/>
            </a:prstGeom>
            <a:solidFill>
              <a:srgbClr val="0058AB">
                <a:alpha val="100000"/>
              </a:srgbClr>
            </a:solidFill>
          </p:spPr>
          <p:txBody>
            <a:bodyPr/>
            <a:lstStyle/>
            <a:p>
              <a:endParaRPr/>
            </a:p>
          </p:txBody>
        </p:sp>
        <p:sp>
          <p:nvSpPr>
            <p:cNvPr id="68" name="rc68"/>
            <p:cNvSpPr/>
            <p:nvPr/>
          </p:nvSpPr>
          <p:spPr>
            <a:xfrm>
              <a:off x="8499293" y="4125311"/>
              <a:ext cx="211699" cy="810086"/>
            </a:xfrm>
            <a:prstGeom prst="rect">
              <a:avLst/>
            </a:prstGeom>
            <a:solidFill>
              <a:srgbClr val="69DBFF">
                <a:alpha val="100000"/>
              </a:srgbClr>
            </a:solidFill>
          </p:spPr>
          <p:txBody>
            <a:bodyPr/>
            <a:lstStyle/>
            <a:p>
              <a:endParaRPr/>
            </a:p>
          </p:txBody>
        </p:sp>
        <p:sp>
          <p:nvSpPr>
            <p:cNvPr id="69" name="pl69"/>
            <p:cNvSpPr/>
            <p:nvPr/>
          </p:nvSpPr>
          <p:spPr>
            <a:xfrm>
              <a:off x="6252925" y="3315224"/>
              <a:ext cx="2352217" cy="810086"/>
            </a:xfrm>
            <a:custGeom>
              <a:avLst/>
              <a:gdLst/>
              <a:ahLst/>
              <a:cxnLst/>
              <a:rect l="0" t="0" r="0" b="0"/>
              <a:pathLst>
                <a:path w="2352217" h="810086">
                  <a:moveTo>
                    <a:pt x="0" y="0"/>
                  </a:moveTo>
                  <a:lnTo>
                    <a:pt x="235221" y="81008"/>
                  </a:lnTo>
                  <a:lnTo>
                    <a:pt x="470443" y="162017"/>
                  </a:lnTo>
                  <a:lnTo>
                    <a:pt x="705665" y="243025"/>
                  </a:lnTo>
                  <a:lnTo>
                    <a:pt x="940887" y="324034"/>
                  </a:lnTo>
                  <a:lnTo>
                    <a:pt x="1176108" y="405043"/>
                  </a:lnTo>
                  <a:lnTo>
                    <a:pt x="1411330" y="486051"/>
                  </a:lnTo>
                  <a:lnTo>
                    <a:pt x="1646552" y="567060"/>
                  </a:lnTo>
                  <a:lnTo>
                    <a:pt x="1881774" y="648069"/>
                  </a:lnTo>
                  <a:lnTo>
                    <a:pt x="2116995" y="729077"/>
                  </a:lnTo>
                  <a:lnTo>
                    <a:pt x="2352217" y="810086"/>
                  </a:lnTo>
                </a:path>
              </a:pathLst>
            </a:custGeom>
            <a:ln w="13550" cap="flat">
              <a:solidFill>
                <a:srgbClr val="000000">
                  <a:alpha val="100000"/>
                </a:srgbClr>
              </a:solidFill>
              <a:prstDash val="solid"/>
              <a:round/>
            </a:ln>
          </p:spPr>
          <p:txBody>
            <a:bodyPr/>
            <a:lstStyle/>
            <a:p>
              <a:endParaRPr/>
            </a:p>
          </p:txBody>
        </p:sp>
        <p:sp>
          <p:nvSpPr>
            <p:cNvPr id="70" name="pt70"/>
            <p:cNvSpPr/>
            <p:nvPr/>
          </p:nvSpPr>
          <p:spPr>
            <a:xfrm>
              <a:off x="6228100" y="3290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463321" y="3371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698543" y="34524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6933765" y="35334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168987" y="3614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404208" y="3695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639430" y="3776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7874652" y="3857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109874" y="3938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345095" y="4019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pt80"/>
            <p:cNvSpPr/>
            <p:nvPr/>
          </p:nvSpPr>
          <p:spPr>
            <a:xfrm>
              <a:off x="8580317" y="4100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1" name="tx81"/>
            <p:cNvSpPr/>
            <p:nvPr/>
          </p:nvSpPr>
          <p:spPr>
            <a:xfrm>
              <a:off x="953025" y="489275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603427" y="420827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a:t>
              </a:r>
            </a:p>
          </p:txBody>
        </p:sp>
        <p:sp>
          <p:nvSpPr>
            <p:cNvPr id="83" name="tx83"/>
            <p:cNvSpPr/>
            <p:nvPr/>
          </p:nvSpPr>
          <p:spPr>
            <a:xfrm>
              <a:off x="603427" y="353858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84" name="tx84"/>
            <p:cNvSpPr/>
            <p:nvPr/>
          </p:nvSpPr>
          <p:spPr>
            <a:xfrm>
              <a:off x="603427" y="286889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a:t>
              </a:r>
            </a:p>
          </p:txBody>
        </p:sp>
        <p:sp>
          <p:nvSpPr>
            <p:cNvPr id="85" name="tx85"/>
            <p:cNvSpPr/>
            <p:nvPr/>
          </p:nvSpPr>
          <p:spPr>
            <a:xfrm>
              <a:off x="508103" y="219920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86" name="tx86"/>
            <p:cNvSpPr/>
            <p:nvPr/>
          </p:nvSpPr>
          <p:spPr>
            <a:xfrm rot="-5400000">
              <a:off x="142760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66282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9804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133239"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36848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60370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83893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7415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30937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54459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7981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401503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25026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85457"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72070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5592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9114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42637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6159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9681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13203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6725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60247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37674"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7292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30814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30814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84226"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33001" y="3292029"/>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5" name="rc115"/>
            <p:cNvSpPr/>
            <p:nvPr/>
          </p:nvSpPr>
          <p:spPr>
            <a:xfrm>
              <a:off x="3740830" y="5779301"/>
              <a:ext cx="201456" cy="201456"/>
            </a:xfrm>
            <a:prstGeom prst="rect">
              <a:avLst/>
            </a:prstGeom>
            <a:solidFill>
              <a:srgbClr val="0058AB">
                <a:alpha val="100000"/>
              </a:srgbClr>
            </a:solidFill>
          </p:spPr>
          <p:txBody>
            <a:bodyPr/>
            <a:lstStyle/>
            <a:p>
              <a:endParaRPr/>
            </a:p>
          </p:txBody>
        </p:sp>
        <p:sp>
          <p:nvSpPr>
            <p:cNvPr id="116" name="rc116"/>
            <p:cNvSpPr/>
            <p:nvPr/>
          </p:nvSpPr>
          <p:spPr>
            <a:xfrm>
              <a:off x="4642916" y="5779301"/>
              <a:ext cx="201456" cy="201456"/>
            </a:xfrm>
            <a:prstGeom prst="rect">
              <a:avLst/>
            </a:prstGeom>
            <a:solidFill>
              <a:srgbClr val="69DBFF">
                <a:alpha val="100000"/>
              </a:srgbClr>
            </a:solidFill>
          </p:spPr>
          <p:txBody>
            <a:bodyPr/>
            <a:lstStyle/>
            <a:p>
              <a:endParaRPr/>
            </a:p>
          </p:txBody>
        </p:sp>
        <p:sp>
          <p:nvSpPr>
            <p:cNvPr id="117" name="tx117"/>
            <p:cNvSpPr/>
            <p:nvPr/>
          </p:nvSpPr>
          <p:spPr>
            <a:xfrm>
              <a:off x="4020875" y="5828392"/>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922961" y="5800220"/>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461547" y="1330710"/>
              <a:ext cx="723053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RDC</a:t>
              </a:r>
            </a:p>
          </p:txBody>
        </p:sp>
        <p:sp>
          <p:nvSpPr>
            <p:cNvPr id="120" name="tx120"/>
            <p:cNvSpPr/>
            <p:nvPr/>
          </p:nvSpPr>
          <p:spPr>
            <a:xfrm>
              <a:off x="4775852" y="611169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1" name="tx121"/>
            <p:cNvSpPr/>
            <p:nvPr/>
          </p:nvSpPr>
          <p:spPr>
            <a:xfrm>
              <a:off x="418195" y="6224752"/>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2" name="tx122"/>
            <p:cNvSpPr/>
            <p:nvPr/>
          </p:nvSpPr>
          <p:spPr>
            <a:xfrm>
              <a:off x="635548" y="6345453"/>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3" name="tx123"/>
            <p:cNvSpPr/>
            <p:nvPr/>
          </p:nvSpPr>
          <p:spPr>
            <a:xfrm>
              <a:off x="8108680" y="6489292"/>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4" name="tx124"/>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74 % au nombre annuel prévu pour atteindre l'objectif, sur la base d'une trajectoire de baisse linéaire.</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nombre d'enfants n'ayant reçu aucune dose dépassait de 74 % l'objectif annuel fixé par l'IA2030, ce qui compromettait sérieusement la réalisation de l'objectif de 2030 si des mesures n'étaient pas prises de toute urgence.</a:t>
            </a:r>
          </a:p>
        </p:txBody>
      </p:sp>
      <p:grpSp>
        <p:nvGrpSpPr>
          <p:cNvPr id="127" name="Group 126"/>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9"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400183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944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7706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6468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30802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9563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8325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7087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5849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4094214"/>
              <a:ext cx="239888" cy="213806"/>
            </a:xfrm>
            <a:prstGeom prst="rect">
              <a:avLst/>
            </a:prstGeom>
            <a:solidFill>
              <a:srgbClr val="80BD41">
                <a:alpha val="100000"/>
              </a:srgbClr>
            </a:solidFill>
          </p:spPr>
          <p:txBody>
            <a:bodyPr/>
            <a:lstStyle/>
            <a:p>
              <a:endParaRPr/>
            </a:p>
          </p:txBody>
        </p:sp>
        <p:sp>
          <p:nvSpPr>
            <p:cNvPr id="26" name="rc26"/>
            <p:cNvSpPr/>
            <p:nvPr/>
          </p:nvSpPr>
          <p:spPr>
            <a:xfrm>
              <a:off x="1296273" y="3871681"/>
              <a:ext cx="239888" cy="222533"/>
            </a:xfrm>
            <a:prstGeom prst="rect">
              <a:avLst/>
            </a:prstGeom>
            <a:solidFill>
              <a:srgbClr val="1CABE2">
                <a:alpha val="100000"/>
              </a:srgbClr>
            </a:solidFill>
          </p:spPr>
          <p:txBody>
            <a:bodyPr/>
            <a:lstStyle/>
            <a:p>
              <a:endParaRPr/>
            </a:p>
          </p:txBody>
        </p:sp>
        <p:sp>
          <p:nvSpPr>
            <p:cNvPr id="27" name="rc27"/>
            <p:cNvSpPr/>
            <p:nvPr/>
          </p:nvSpPr>
          <p:spPr>
            <a:xfrm>
              <a:off x="1562816" y="4088688"/>
              <a:ext cx="239888" cy="219333"/>
            </a:xfrm>
            <a:prstGeom prst="rect">
              <a:avLst/>
            </a:prstGeom>
            <a:solidFill>
              <a:srgbClr val="80BD41">
                <a:alpha val="100000"/>
              </a:srgbClr>
            </a:solidFill>
          </p:spPr>
          <p:txBody>
            <a:bodyPr/>
            <a:lstStyle/>
            <a:p>
              <a:endParaRPr/>
            </a:p>
          </p:txBody>
        </p:sp>
        <p:sp>
          <p:nvSpPr>
            <p:cNvPr id="28" name="rc28"/>
            <p:cNvSpPr/>
            <p:nvPr/>
          </p:nvSpPr>
          <p:spPr>
            <a:xfrm>
              <a:off x="1562816" y="3860402"/>
              <a:ext cx="239888" cy="228286"/>
            </a:xfrm>
            <a:prstGeom prst="rect">
              <a:avLst/>
            </a:prstGeom>
            <a:solidFill>
              <a:srgbClr val="1CABE2">
                <a:alpha val="100000"/>
              </a:srgbClr>
            </a:solidFill>
          </p:spPr>
          <p:txBody>
            <a:bodyPr/>
            <a:lstStyle/>
            <a:p>
              <a:endParaRPr/>
            </a:p>
          </p:txBody>
        </p:sp>
        <p:sp>
          <p:nvSpPr>
            <p:cNvPr id="29" name="rc29"/>
            <p:cNvSpPr/>
            <p:nvPr/>
          </p:nvSpPr>
          <p:spPr>
            <a:xfrm>
              <a:off x="1829360" y="4092906"/>
              <a:ext cx="239888" cy="215115"/>
            </a:xfrm>
            <a:prstGeom prst="rect">
              <a:avLst/>
            </a:prstGeom>
            <a:solidFill>
              <a:srgbClr val="80BD41">
                <a:alpha val="100000"/>
              </a:srgbClr>
            </a:solidFill>
          </p:spPr>
          <p:txBody>
            <a:bodyPr/>
            <a:lstStyle/>
            <a:p>
              <a:endParaRPr/>
            </a:p>
          </p:txBody>
        </p:sp>
        <p:sp>
          <p:nvSpPr>
            <p:cNvPr id="30" name="rc30"/>
            <p:cNvSpPr/>
            <p:nvPr/>
          </p:nvSpPr>
          <p:spPr>
            <a:xfrm>
              <a:off x="1829360" y="3850330"/>
              <a:ext cx="239888" cy="242576"/>
            </a:xfrm>
            <a:prstGeom prst="rect">
              <a:avLst/>
            </a:prstGeom>
            <a:solidFill>
              <a:srgbClr val="1CABE2">
                <a:alpha val="100000"/>
              </a:srgbClr>
            </a:solidFill>
          </p:spPr>
          <p:txBody>
            <a:bodyPr/>
            <a:lstStyle/>
            <a:p>
              <a:endParaRPr/>
            </a:p>
          </p:txBody>
        </p:sp>
        <p:sp>
          <p:nvSpPr>
            <p:cNvPr id="31" name="rc31"/>
            <p:cNvSpPr/>
            <p:nvPr/>
          </p:nvSpPr>
          <p:spPr>
            <a:xfrm>
              <a:off x="2095903" y="4060221"/>
              <a:ext cx="239888" cy="247800"/>
            </a:xfrm>
            <a:prstGeom prst="rect">
              <a:avLst/>
            </a:prstGeom>
            <a:solidFill>
              <a:srgbClr val="80BD41">
                <a:alpha val="100000"/>
              </a:srgbClr>
            </a:solidFill>
          </p:spPr>
          <p:txBody>
            <a:bodyPr/>
            <a:lstStyle/>
            <a:p>
              <a:endParaRPr/>
            </a:p>
          </p:txBody>
        </p:sp>
        <p:sp>
          <p:nvSpPr>
            <p:cNvPr id="32" name="rc32"/>
            <p:cNvSpPr/>
            <p:nvPr/>
          </p:nvSpPr>
          <p:spPr>
            <a:xfrm>
              <a:off x="2095903" y="3840474"/>
              <a:ext cx="239888" cy="219747"/>
            </a:xfrm>
            <a:prstGeom prst="rect">
              <a:avLst/>
            </a:prstGeom>
            <a:solidFill>
              <a:srgbClr val="1CABE2">
                <a:alpha val="100000"/>
              </a:srgbClr>
            </a:solidFill>
          </p:spPr>
          <p:txBody>
            <a:bodyPr/>
            <a:lstStyle/>
            <a:p>
              <a:endParaRPr/>
            </a:p>
          </p:txBody>
        </p:sp>
        <p:sp>
          <p:nvSpPr>
            <p:cNvPr id="33" name="rc33"/>
            <p:cNvSpPr/>
            <p:nvPr/>
          </p:nvSpPr>
          <p:spPr>
            <a:xfrm>
              <a:off x="2362446" y="3992516"/>
              <a:ext cx="239888" cy="315504"/>
            </a:xfrm>
            <a:prstGeom prst="rect">
              <a:avLst/>
            </a:prstGeom>
            <a:solidFill>
              <a:srgbClr val="80BD41">
                <a:alpha val="100000"/>
              </a:srgbClr>
            </a:solidFill>
          </p:spPr>
          <p:txBody>
            <a:bodyPr/>
            <a:lstStyle/>
            <a:p>
              <a:endParaRPr/>
            </a:p>
          </p:txBody>
        </p:sp>
        <p:sp>
          <p:nvSpPr>
            <p:cNvPr id="34" name="rc34"/>
            <p:cNvSpPr/>
            <p:nvPr/>
          </p:nvSpPr>
          <p:spPr>
            <a:xfrm>
              <a:off x="2362446" y="3829984"/>
              <a:ext cx="239888" cy="162532"/>
            </a:xfrm>
            <a:prstGeom prst="rect">
              <a:avLst/>
            </a:prstGeom>
            <a:solidFill>
              <a:srgbClr val="1CABE2">
                <a:alpha val="100000"/>
              </a:srgbClr>
            </a:solidFill>
          </p:spPr>
          <p:txBody>
            <a:bodyPr/>
            <a:lstStyle/>
            <a:p>
              <a:endParaRPr/>
            </a:p>
          </p:txBody>
        </p:sp>
        <p:sp>
          <p:nvSpPr>
            <p:cNvPr id="35" name="rc35"/>
            <p:cNvSpPr/>
            <p:nvPr/>
          </p:nvSpPr>
          <p:spPr>
            <a:xfrm>
              <a:off x="2628989" y="3972804"/>
              <a:ext cx="239888" cy="335217"/>
            </a:xfrm>
            <a:prstGeom prst="rect">
              <a:avLst/>
            </a:prstGeom>
            <a:solidFill>
              <a:srgbClr val="80BD41">
                <a:alpha val="100000"/>
              </a:srgbClr>
            </a:solidFill>
          </p:spPr>
          <p:txBody>
            <a:bodyPr/>
            <a:lstStyle/>
            <a:p>
              <a:endParaRPr/>
            </a:p>
          </p:txBody>
        </p:sp>
        <p:sp>
          <p:nvSpPr>
            <p:cNvPr id="36" name="rc36"/>
            <p:cNvSpPr/>
            <p:nvPr/>
          </p:nvSpPr>
          <p:spPr>
            <a:xfrm>
              <a:off x="2628989" y="3815054"/>
              <a:ext cx="239888" cy="157749"/>
            </a:xfrm>
            <a:prstGeom prst="rect">
              <a:avLst/>
            </a:prstGeom>
            <a:solidFill>
              <a:srgbClr val="1CABE2">
                <a:alpha val="100000"/>
              </a:srgbClr>
            </a:solidFill>
          </p:spPr>
          <p:txBody>
            <a:bodyPr/>
            <a:lstStyle/>
            <a:p>
              <a:endParaRPr/>
            </a:p>
          </p:txBody>
        </p:sp>
        <p:sp>
          <p:nvSpPr>
            <p:cNvPr id="37" name="rc37"/>
            <p:cNvSpPr/>
            <p:nvPr/>
          </p:nvSpPr>
          <p:spPr>
            <a:xfrm>
              <a:off x="2895532" y="3944560"/>
              <a:ext cx="239888" cy="363461"/>
            </a:xfrm>
            <a:prstGeom prst="rect">
              <a:avLst/>
            </a:prstGeom>
            <a:solidFill>
              <a:srgbClr val="80BD41">
                <a:alpha val="100000"/>
              </a:srgbClr>
            </a:solidFill>
          </p:spPr>
          <p:txBody>
            <a:bodyPr/>
            <a:lstStyle/>
            <a:p>
              <a:endParaRPr/>
            </a:p>
          </p:txBody>
        </p:sp>
        <p:sp>
          <p:nvSpPr>
            <p:cNvPr id="38" name="rc38"/>
            <p:cNvSpPr/>
            <p:nvPr/>
          </p:nvSpPr>
          <p:spPr>
            <a:xfrm>
              <a:off x="2895532" y="3796104"/>
              <a:ext cx="239888" cy="148456"/>
            </a:xfrm>
            <a:prstGeom prst="rect">
              <a:avLst/>
            </a:prstGeom>
            <a:solidFill>
              <a:srgbClr val="1CABE2">
                <a:alpha val="100000"/>
              </a:srgbClr>
            </a:solidFill>
          </p:spPr>
          <p:txBody>
            <a:bodyPr/>
            <a:lstStyle/>
            <a:p>
              <a:endParaRPr/>
            </a:p>
          </p:txBody>
        </p:sp>
        <p:sp>
          <p:nvSpPr>
            <p:cNvPr id="39" name="rc39"/>
            <p:cNvSpPr/>
            <p:nvPr/>
          </p:nvSpPr>
          <p:spPr>
            <a:xfrm>
              <a:off x="3162075" y="3922445"/>
              <a:ext cx="239888" cy="385576"/>
            </a:xfrm>
            <a:prstGeom prst="rect">
              <a:avLst/>
            </a:prstGeom>
            <a:solidFill>
              <a:srgbClr val="80BD41">
                <a:alpha val="100000"/>
              </a:srgbClr>
            </a:solidFill>
          </p:spPr>
          <p:txBody>
            <a:bodyPr/>
            <a:lstStyle/>
            <a:p>
              <a:endParaRPr/>
            </a:p>
          </p:txBody>
        </p:sp>
        <p:sp>
          <p:nvSpPr>
            <p:cNvPr id="40" name="rc40"/>
            <p:cNvSpPr/>
            <p:nvPr/>
          </p:nvSpPr>
          <p:spPr>
            <a:xfrm>
              <a:off x="3162075" y="3779834"/>
              <a:ext cx="239888" cy="142610"/>
            </a:xfrm>
            <a:prstGeom prst="rect">
              <a:avLst/>
            </a:prstGeom>
            <a:solidFill>
              <a:srgbClr val="1CABE2">
                <a:alpha val="100000"/>
              </a:srgbClr>
            </a:solidFill>
          </p:spPr>
          <p:txBody>
            <a:bodyPr/>
            <a:lstStyle/>
            <a:p>
              <a:endParaRPr/>
            </a:p>
          </p:txBody>
        </p:sp>
        <p:sp>
          <p:nvSpPr>
            <p:cNvPr id="41" name="rc41"/>
            <p:cNvSpPr/>
            <p:nvPr/>
          </p:nvSpPr>
          <p:spPr>
            <a:xfrm>
              <a:off x="3428618" y="3893308"/>
              <a:ext cx="239888" cy="414713"/>
            </a:xfrm>
            <a:prstGeom prst="rect">
              <a:avLst/>
            </a:prstGeom>
            <a:solidFill>
              <a:srgbClr val="80BD41">
                <a:alpha val="100000"/>
              </a:srgbClr>
            </a:solidFill>
          </p:spPr>
          <p:txBody>
            <a:bodyPr/>
            <a:lstStyle/>
            <a:p>
              <a:endParaRPr/>
            </a:p>
          </p:txBody>
        </p:sp>
        <p:sp>
          <p:nvSpPr>
            <p:cNvPr id="42" name="rc42"/>
            <p:cNvSpPr/>
            <p:nvPr/>
          </p:nvSpPr>
          <p:spPr>
            <a:xfrm>
              <a:off x="3428618" y="3762346"/>
              <a:ext cx="239888" cy="130962"/>
            </a:xfrm>
            <a:prstGeom prst="rect">
              <a:avLst/>
            </a:prstGeom>
            <a:solidFill>
              <a:srgbClr val="1CABE2">
                <a:alpha val="100000"/>
              </a:srgbClr>
            </a:solidFill>
          </p:spPr>
          <p:txBody>
            <a:bodyPr/>
            <a:lstStyle/>
            <a:p>
              <a:endParaRPr/>
            </a:p>
          </p:txBody>
        </p:sp>
        <p:sp>
          <p:nvSpPr>
            <p:cNvPr id="43" name="rc43"/>
            <p:cNvSpPr/>
            <p:nvPr/>
          </p:nvSpPr>
          <p:spPr>
            <a:xfrm>
              <a:off x="3695161" y="3868228"/>
              <a:ext cx="239888" cy="439793"/>
            </a:xfrm>
            <a:prstGeom prst="rect">
              <a:avLst/>
            </a:prstGeom>
            <a:solidFill>
              <a:srgbClr val="80BD41">
                <a:alpha val="100000"/>
              </a:srgbClr>
            </a:solidFill>
          </p:spPr>
          <p:txBody>
            <a:bodyPr/>
            <a:lstStyle/>
            <a:p>
              <a:endParaRPr/>
            </a:p>
          </p:txBody>
        </p:sp>
        <p:sp>
          <p:nvSpPr>
            <p:cNvPr id="44" name="rc44"/>
            <p:cNvSpPr/>
            <p:nvPr/>
          </p:nvSpPr>
          <p:spPr>
            <a:xfrm>
              <a:off x="3695161" y="3744184"/>
              <a:ext cx="239888" cy="124044"/>
            </a:xfrm>
            <a:prstGeom prst="rect">
              <a:avLst/>
            </a:prstGeom>
            <a:solidFill>
              <a:srgbClr val="1CABE2">
                <a:alpha val="100000"/>
              </a:srgbClr>
            </a:solidFill>
          </p:spPr>
          <p:txBody>
            <a:bodyPr/>
            <a:lstStyle/>
            <a:p>
              <a:endParaRPr/>
            </a:p>
          </p:txBody>
        </p:sp>
        <p:sp>
          <p:nvSpPr>
            <p:cNvPr id="45" name="rc45"/>
            <p:cNvSpPr/>
            <p:nvPr/>
          </p:nvSpPr>
          <p:spPr>
            <a:xfrm>
              <a:off x="3961705" y="3912676"/>
              <a:ext cx="239888" cy="395344"/>
            </a:xfrm>
            <a:prstGeom prst="rect">
              <a:avLst/>
            </a:prstGeom>
            <a:solidFill>
              <a:srgbClr val="80BD41">
                <a:alpha val="100000"/>
              </a:srgbClr>
            </a:solidFill>
          </p:spPr>
          <p:txBody>
            <a:bodyPr/>
            <a:lstStyle/>
            <a:p>
              <a:endParaRPr/>
            </a:p>
          </p:txBody>
        </p:sp>
        <p:sp>
          <p:nvSpPr>
            <p:cNvPr id="46" name="rc46"/>
            <p:cNvSpPr/>
            <p:nvPr/>
          </p:nvSpPr>
          <p:spPr>
            <a:xfrm>
              <a:off x="3961705" y="3726632"/>
              <a:ext cx="239888" cy="186044"/>
            </a:xfrm>
            <a:prstGeom prst="rect">
              <a:avLst/>
            </a:prstGeom>
            <a:solidFill>
              <a:srgbClr val="1CABE2">
                <a:alpha val="100000"/>
              </a:srgbClr>
            </a:solidFill>
          </p:spPr>
          <p:txBody>
            <a:bodyPr/>
            <a:lstStyle/>
            <a:p>
              <a:endParaRPr/>
            </a:p>
          </p:txBody>
        </p:sp>
        <p:sp>
          <p:nvSpPr>
            <p:cNvPr id="47" name="rc47"/>
            <p:cNvSpPr/>
            <p:nvPr/>
          </p:nvSpPr>
          <p:spPr>
            <a:xfrm>
              <a:off x="4228248" y="3838150"/>
              <a:ext cx="239888" cy="469871"/>
            </a:xfrm>
            <a:prstGeom prst="rect">
              <a:avLst/>
            </a:prstGeom>
            <a:solidFill>
              <a:srgbClr val="80BD41">
                <a:alpha val="100000"/>
              </a:srgbClr>
            </a:solidFill>
          </p:spPr>
          <p:txBody>
            <a:bodyPr/>
            <a:lstStyle/>
            <a:p>
              <a:endParaRPr/>
            </a:p>
          </p:txBody>
        </p:sp>
        <p:sp>
          <p:nvSpPr>
            <p:cNvPr id="48" name="rc48"/>
            <p:cNvSpPr/>
            <p:nvPr/>
          </p:nvSpPr>
          <p:spPr>
            <a:xfrm>
              <a:off x="4228248" y="3705622"/>
              <a:ext cx="239888" cy="132527"/>
            </a:xfrm>
            <a:prstGeom prst="rect">
              <a:avLst/>
            </a:prstGeom>
            <a:solidFill>
              <a:srgbClr val="1CABE2">
                <a:alpha val="100000"/>
              </a:srgbClr>
            </a:solidFill>
          </p:spPr>
          <p:txBody>
            <a:bodyPr/>
            <a:lstStyle/>
            <a:p>
              <a:endParaRPr/>
            </a:p>
          </p:txBody>
        </p:sp>
        <p:sp>
          <p:nvSpPr>
            <p:cNvPr id="49" name="rc49"/>
            <p:cNvSpPr/>
            <p:nvPr/>
          </p:nvSpPr>
          <p:spPr>
            <a:xfrm>
              <a:off x="4494791" y="3821942"/>
              <a:ext cx="239888" cy="486079"/>
            </a:xfrm>
            <a:prstGeom prst="rect">
              <a:avLst/>
            </a:prstGeom>
            <a:solidFill>
              <a:srgbClr val="80BD41">
                <a:alpha val="100000"/>
              </a:srgbClr>
            </a:solidFill>
          </p:spPr>
          <p:txBody>
            <a:bodyPr/>
            <a:lstStyle/>
            <a:p>
              <a:endParaRPr/>
            </a:p>
          </p:txBody>
        </p:sp>
        <p:sp>
          <p:nvSpPr>
            <p:cNvPr id="50" name="rc50"/>
            <p:cNvSpPr/>
            <p:nvPr/>
          </p:nvSpPr>
          <p:spPr>
            <a:xfrm>
              <a:off x="4494791" y="3684843"/>
              <a:ext cx="239888" cy="137099"/>
            </a:xfrm>
            <a:prstGeom prst="rect">
              <a:avLst/>
            </a:prstGeom>
            <a:solidFill>
              <a:srgbClr val="1CABE2">
                <a:alpha val="100000"/>
              </a:srgbClr>
            </a:solidFill>
          </p:spPr>
          <p:txBody>
            <a:bodyPr/>
            <a:lstStyle/>
            <a:p>
              <a:endParaRPr/>
            </a:p>
          </p:txBody>
        </p:sp>
        <p:sp>
          <p:nvSpPr>
            <p:cNvPr id="51" name="rc51"/>
            <p:cNvSpPr/>
            <p:nvPr/>
          </p:nvSpPr>
          <p:spPr>
            <a:xfrm>
              <a:off x="4761334" y="3807462"/>
              <a:ext cx="239888" cy="500559"/>
            </a:xfrm>
            <a:prstGeom prst="rect">
              <a:avLst/>
            </a:prstGeom>
            <a:solidFill>
              <a:srgbClr val="80BD41">
                <a:alpha val="100000"/>
              </a:srgbClr>
            </a:solidFill>
          </p:spPr>
          <p:txBody>
            <a:bodyPr/>
            <a:lstStyle/>
            <a:p>
              <a:endParaRPr/>
            </a:p>
          </p:txBody>
        </p:sp>
        <p:sp>
          <p:nvSpPr>
            <p:cNvPr id="52" name="rc52"/>
            <p:cNvSpPr/>
            <p:nvPr/>
          </p:nvSpPr>
          <p:spPr>
            <a:xfrm>
              <a:off x="4761334" y="3666279"/>
              <a:ext cx="239888" cy="141183"/>
            </a:xfrm>
            <a:prstGeom prst="rect">
              <a:avLst/>
            </a:prstGeom>
            <a:solidFill>
              <a:srgbClr val="1CABE2">
                <a:alpha val="100000"/>
              </a:srgbClr>
            </a:solidFill>
          </p:spPr>
          <p:txBody>
            <a:bodyPr/>
            <a:lstStyle/>
            <a:p>
              <a:endParaRPr/>
            </a:p>
          </p:txBody>
        </p:sp>
        <p:sp>
          <p:nvSpPr>
            <p:cNvPr id="53" name="rc53"/>
            <p:cNvSpPr/>
            <p:nvPr/>
          </p:nvSpPr>
          <p:spPr>
            <a:xfrm>
              <a:off x="5027877" y="3771921"/>
              <a:ext cx="239888" cy="536099"/>
            </a:xfrm>
            <a:prstGeom prst="rect">
              <a:avLst/>
            </a:prstGeom>
            <a:solidFill>
              <a:srgbClr val="80BD41">
                <a:alpha val="100000"/>
              </a:srgbClr>
            </a:solidFill>
          </p:spPr>
          <p:txBody>
            <a:bodyPr/>
            <a:lstStyle/>
            <a:p>
              <a:endParaRPr/>
            </a:p>
          </p:txBody>
        </p:sp>
        <p:sp>
          <p:nvSpPr>
            <p:cNvPr id="54" name="rc54"/>
            <p:cNvSpPr/>
            <p:nvPr/>
          </p:nvSpPr>
          <p:spPr>
            <a:xfrm>
              <a:off x="5027877" y="3646170"/>
              <a:ext cx="239888" cy="125751"/>
            </a:xfrm>
            <a:prstGeom prst="rect">
              <a:avLst/>
            </a:prstGeom>
            <a:solidFill>
              <a:srgbClr val="1CABE2">
                <a:alpha val="100000"/>
              </a:srgbClr>
            </a:solidFill>
          </p:spPr>
          <p:txBody>
            <a:bodyPr/>
            <a:lstStyle/>
            <a:p>
              <a:endParaRPr/>
            </a:p>
          </p:txBody>
        </p:sp>
        <p:sp>
          <p:nvSpPr>
            <p:cNvPr id="55" name="rc55"/>
            <p:cNvSpPr/>
            <p:nvPr/>
          </p:nvSpPr>
          <p:spPr>
            <a:xfrm>
              <a:off x="5294420" y="3756699"/>
              <a:ext cx="239888" cy="551322"/>
            </a:xfrm>
            <a:prstGeom prst="rect">
              <a:avLst/>
            </a:prstGeom>
            <a:solidFill>
              <a:srgbClr val="80BD41">
                <a:alpha val="100000"/>
              </a:srgbClr>
            </a:solidFill>
          </p:spPr>
          <p:txBody>
            <a:bodyPr/>
            <a:lstStyle/>
            <a:p>
              <a:endParaRPr/>
            </a:p>
          </p:txBody>
        </p:sp>
        <p:sp>
          <p:nvSpPr>
            <p:cNvPr id="56" name="rc56"/>
            <p:cNvSpPr/>
            <p:nvPr/>
          </p:nvSpPr>
          <p:spPr>
            <a:xfrm>
              <a:off x="5294420" y="3627376"/>
              <a:ext cx="239888" cy="129322"/>
            </a:xfrm>
            <a:prstGeom prst="rect">
              <a:avLst/>
            </a:prstGeom>
            <a:solidFill>
              <a:srgbClr val="1CABE2">
                <a:alpha val="100000"/>
              </a:srgbClr>
            </a:solidFill>
          </p:spPr>
          <p:txBody>
            <a:bodyPr/>
            <a:lstStyle/>
            <a:p>
              <a:endParaRPr/>
            </a:p>
          </p:txBody>
        </p:sp>
        <p:sp>
          <p:nvSpPr>
            <p:cNvPr id="57" name="rc57"/>
            <p:cNvSpPr/>
            <p:nvPr/>
          </p:nvSpPr>
          <p:spPr>
            <a:xfrm>
              <a:off x="5560963" y="3740965"/>
              <a:ext cx="239888" cy="567055"/>
            </a:xfrm>
            <a:prstGeom prst="rect">
              <a:avLst/>
            </a:prstGeom>
            <a:solidFill>
              <a:srgbClr val="80BD41">
                <a:alpha val="100000"/>
              </a:srgbClr>
            </a:solidFill>
          </p:spPr>
          <p:txBody>
            <a:bodyPr/>
            <a:lstStyle/>
            <a:p>
              <a:endParaRPr/>
            </a:p>
          </p:txBody>
        </p:sp>
        <p:sp>
          <p:nvSpPr>
            <p:cNvPr id="58" name="rc58"/>
            <p:cNvSpPr/>
            <p:nvPr/>
          </p:nvSpPr>
          <p:spPr>
            <a:xfrm>
              <a:off x="5560963" y="3607952"/>
              <a:ext cx="239888" cy="133013"/>
            </a:xfrm>
            <a:prstGeom prst="rect">
              <a:avLst/>
            </a:prstGeom>
            <a:solidFill>
              <a:srgbClr val="1CABE2">
                <a:alpha val="100000"/>
              </a:srgbClr>
            </a:solidFill>
          </p:spPr>
          <p:txBody>
            <a:bodyPr/>
            <a:lstStyle/>
            <a:p>
              <a:endParaRPr/>
            </a:p>
          </p:txBody>
        </p:sp>
        <p:sp>
          <p:nvSpPr>
            <p:cNvPr id="59" name="rc59"/>
            <p:cNvSpPr/>
            <p:nvPr/>
          </p:nvSpPr>
          <p:spPr>
            <a:xfrm>
              <a:off x="5827506" y="3710522"/>
              <a:ext cx="239888" cy="597498"/>
            </a:xfrm>
            <a:prstGeom prst="rect">
              <a:avLst/>
            </a:prstGeom>
            <a:solidFill>
              <a:srgbClr val="80BD41">
                <a:alpha val="100000"/>
              </a:srgbClr>
            </a:solidFill>
          </p:spPr>
          <p:txBody>
            <a:bodyPr/>
            <a:lstStyle/>
            <a:p>
              <a:endParaRPr/>
            </a:p>
          </p:txBody>
        </p:sp>
        <p:sp>
          <p:nvSpPr>
            <p:cNvPr id="60" name="rc60"/>
            <p:cNvSpPr/>
            <p:nvPr/>
          </p:nvSpPr>
          <p:spPr>
            <a:xfrm>
              <a:off x="5827506" y="3579364"/>
              <a:ext cx="239888" cy="131158"/>
            </a:xfrm>
            <a:prstGeom prst="rect">
              <a:avLst/>
            </a:prstGeom>
            <a:solidFill>
              <a:srgbClr val="1CABE2">
                <a:alpha val="100000"/>
              </a:srgbClr>
            </a:solidFill>
          </p:spPr>
          <p:txBody>
            <a:bodyPr/>
            <a:lstStyle/>
            <a:p>
              <a:endParaRPr/>
            </a:p>
          </p:txBody>
        </p:sp>
        <p:sp>
          <p:nvSpPr>
            <p:cNvPr id="61" name="rc61"/>
            <p:cNvSpPr/>
            <p:nvPr/>
          </p:nvSpPr>
          <p:spPr>
            <a:xfrm>
              <a:off x="6094049" y="3690752"/>
              <a:ext cx="239888" cy="617269"/>
            </a:xfrm>
            <a:prstGeom prst="rect">
              <a:avLst/>
            </a:prstGeom>
            <a:solidFill>
              <a:srgbClr val="80BD41">
                <a:alpha val="100000"/>
              </a:srgbClr>
            </a:solidFill>
          </p:spPr>
          <p:txBody>
            <a:bodyPr/>
            <a:lstStyle/>
            <a:p>
              <a:endParaRPr/>
            </a:p>
          </p:txBody>
        </p:sp>
        <p:sp>
          <p:nvSpPr>
            <p:cNvPr id="62" name="rc62"/>
            <p:cNvSpPr/>
            <p:nvPr/>
          </p:nvSpPr>
          <p:spPr>
            <a:xfrm>
              <a:off x="6094049" y="3555253"/>
              <a:ext cx="239888" cy="135498"/>
            </a:xfrm>
            <a:prstGeom prst="rect">
              <a:avLst/>
            </a:prstGeom>
            <a:solidFill>
              <a:srgbClr val="1CABE2">
                <a:alpha val="100000"/>
              </a:srgbClr>
            </a:solidFill>
          </p:spPr>
          <p:txBody>
            <a:bodyPr/>
            <a:lstStyle/>
            <a:p>
              <a:endParaRPr/>
            </a:p>
          </p:txBody>
        </p:sp>
        <p:sp>
          <p:nvSpPr>
            <p:cNvPr id="63" name="rc63"/>
            <p:cNvSpPr/>
            <p:nvPr/>
          </p:nvSpPr>
          <p:spPr>
            <a:xfrm>
              <a:off x="6360593" y="3659852"/>
              <a:ext cx="239888" cy="648168"/>
            </a:xfrm>
            <a:prstGeom prst="rect">
              <a:avLst/>
            </a:prstGeom>
            <a:solidFill>
              <a:srgbClr val="80BD41">
                <a:alpha val="100000"/>
              </a:srgbClr>
            </a:solidFill>
          </p:spPr>
          <p:txBody>
            <a:bodyPr/>
            <a:lstStyle/>
            <a:p>
              <a:endParaRPr/>
            </a:p>
          </p:txBody>
        </p:sp>
        <p:sp>
          <p:nvSpPr>
            <p:cNvPr id="64" name="rc64"/>
            <p:cNvSpPr/>
            <p:nvPr/>
          </p:nvSpPr>
          <p:spPr>
            <a:xfrm>
              <a:off x="6360593" y="3536391"/>
              <a:ext cx="239888" cy="123460"/>
            </a:xfrm>
            <a:prstGeom prst="rect">
              <a:avLst/>
            </a:prstGeom>
            <a:solidFill>
              <a:srgbClr val="1CABE2">
                <a:alpha val="100000"/>
              </a:srgbClr>
            </a:solidFill>
          </p:spPr>
          <p:txBody>
            <a:bodyPr/>
            <a:lstStyle/>
            <a:p>
              <a:endParaRPr/>
            </a:p>
          </p:txBody>
        </p:sp>
        <p:sp>
          <p:nvSpPr>
            <p:cNvPr id="65" name="rc65"/>
            <p:cNvSpPr/>
            <p:nvPr/>
          </p:nvSpPr>
          <p:spPr>
            <a:xfrm>
              <a:off x="6627136" y="3651415"/>
              <a:ext cx="239888" cy="656605"/>
            </a:xfrm>
            <a:prstGeom prst="rect">
              <a:avLst/>
            </a:prstGeom>
            <a:solidFill>
              <a:srgbClr val="80BD41">
                <a:alpha val="100000"/>
              </a:srgbClr>
            </a:solidFill>
          </p:spPr>
          <p:txBody>
            <a:bodyPr/>
            <a:lstStyle/>
            <a:p>
              <a:endParaRPr/>
            </a:p>
          </p:txBody>
        </p:sp>
        <p:sp>
          <p:nvSpPr>
            <p:cNvPr id="66" name="rc66"/>
            <p:cNvSpPr/>
            <p:nvPr/>
          </p:nvSpPr>
          <p:spPr>
            <a:xfrm>
              <a:off x="6627136" y="3516930"/>
              <a:ext cx="239888" cy="134485"/>
            </a:xfrm>
            <a:prstGeom prst="rect">
              <a:avLst/>
            </a:prstGeom>
            <a:solidFill>
              <a:srgbClr val="1CABE2">
                <a:alpha val="100000"/>
              </a:srgbClr>
            </a:solidFill>
          </p:spPr>
          <p:txBody>
            <a:bodyPr/>
            <a:lstStyle/>
            <a:p>
              <a:endParaRPr/>
            </a:p>
          </p:txBody>
        </p:sp>
        <p:sp>
          <p:nvSpPr>
            <p:cNvPr id="67" name="rc67"/>
            <p:cNvSpPr/>
            <p:nvPr/>
          </p:nvSpPr>
          <p:spPr>
            <a:xfrm>
              <a:off x="6893679" y="3649407"/>
              <a:ext cx="239888" cy="658613"/>
            </a:xfrm>
            <a:prstGeom prst="rect">
              <a:avLst/>
            </a:prstGeom>
            <a:solidFill>
              <a:srgbClr val="80BD41">
                <a:alpha val="100000"/>
              </a:srgbClr>
            </a:solidFill>
          </p:spPr>
          <p:txBody>
            <a:bodyPr/>
            <a:lstStyle/>
            <a:p>
              <a:endParaRPr/>
            </a:p>
          </p:txBody>
        </p:sp>
        <p:sp>
          <p:nvSpPr>
            <p:cNvPr id="68" name="rc68"/>
            <p:cNvSpPr/>
            <p:nvPr/>
          </p:nvSpPr>
          <p:spPr>
            <a:xfrm>
              <a:off x="6893679" y="3494918"/>
              <a:ext cx="239888" cy="154489"/>
            </a:xfrm>
            <a:prstGeom prst="rect">
              <a:avLst/>
            </a:prstGeom>
            <a:solidFill>
              <a:srgbClr val="1CABE2">
                <a:alpha val="100000"/>
              </a:srgbClr>
            </a:solidFill>
          </p:spPr>
          <p:txBody>
            <a:bodyPr/>
            <a:lstStyle/>
            <a:p>
              <a:endParaRPr/>
            </a:p>
          </p:txBody>
        </p:sp>
        <p:sp>
          <p:nvSpPr>
            <p:cNvPr id="69" name="rc69"/>
            <p:cNvSpPr/>
            <p:nvPr/>
          </p:nvSpPr>
          <p:spPr>
            <a:xfrm>
              <a:off x="7160222" y="3632246"/>
              <a:ext cx="239888" cy="675774"/>
            </a:xfrm>
            <a:prstGeom prst="rect">
              <a:avLst/>
            </a:prstGeom>
            <a:solidFill>
              <a:srgbClr val="80BD41">
                <a:alpha val="100000"/>
              </a:srgbClr>
            </a:solidFill>
          </p:spPr>
          <p:txBody>
            <a:bodyPr/>
            <a:lstStyle/>
            <a:p>
              <a:endParaRPr/>
            </a:p>
          </p:txBody>
        </p:sp>
        <p:sp>
          <p:nvSpPr>
            <p:cNvPr id="70" name="rc70"/>
            <p:cNvSpPr/>
            <p:nvPr/>
          </p:nvSpPr>
          <p:spPr>
            <a:xfrm>
              <a:off x="7160222" y="3473731"/>
              <a:ext cx="239888" cy="158515"/>
            </a:xfrm>
            <a:prstGeom prst="rect">
              <a:avLst/>
            </a:prstGeom>
            <a:solidFill>
              <a:srgbClr val="1CABE2">
                <a:alpha val="100000"/>
              </a:srgbClr>
            </a:solidFill>
          </p:spPr>
          <p:txBody>
            <a:bodyPr/>
            <a:lstStyle/>
            <a:p>
              <a:endParaRPr/>
            </a:p>
          </p:txBody>
        </p:sp>
        <p:sp>
          <p:nvSpPr>
            <p:cNvPr id="71" name="rc71"/>
            <p:cNvSpPr/>
            <p:nvPr/>
          </p:nvSpPr>
          <p:spPr>
            <a:xfrm>
              <a:off x="7426765" y="3623156"/>
              <a:ext cx="239888" cy="684865"/>
            </a:xfrm>
            <a:prstGeom prst="rect">
              <a:avLst/>
            </a:prstGeom>
            <a:solidFill>
              <a:srgbClr val="80BD41">
                <a:alpha val="100000"/>
              </a:srgbClr>
            </a:solidFill>
          </p:spPr>
          <p:txBody>
            <a:bodyPr/>
            <a:lstStyle/>
            <a:p>
              <a:endParaRPr/>
            </a:p>
          </p:txBody>
        </p:sp>
        <p:sp>
          <p:nvSpPr>
            <p:cNvPr id="72" name="rc72"/>
            <p:cNvSpPr/>
            <p:nvPr/>
          </p:nvSpPr>
          <p:spPr>
            <a:xfrm>
              <a:off x="7426765" y="3451939"/>
              <a:ext cx="239888" cy="171216"/>
            </a:xfrm>
            <a:prstGeom prst="rect">
              <a:avLst/>
            </a:prstGeom>
            <a:solidFill>
              <a:srgbClr val="1CABE2">
                <a:alpha val="100000"/>
              </a:srgbClr>
            </a:solidFill>
          </p:spPr>
          <p:txBody>
            <a:bodyPr/>
            <a:lstStyle/>
            <a:p>
              <a:endParaRPr/>
            </a:p>
          </p:txBody>
        </p:sp>
        <p:sp>
          <p:nvSpPr>
            <p:cNvPr id="73" name="rc73"/>
            <p:cNvSpPr/>
            <p:nvPr/>
          </p:nvSpPr>
          <p:spPr>
            <a:xfrm>
              <a:off x="7693308" y="3589924"/>
              <a:ext cx="239888" cy="718096"/>
            </a:xfrm>
            <a:prstGeom prst="rect">
              <a:avLst/>
            </a:prstGeom>
            <a:solidFill>
              <a:srgbClr val="80BD41">
                <a:alpha val="100000"/>
              </a:srgbClr>
            </a:solidFill>
          </p:spPr>
          <p:txBody>
            <a:bodyPr/>
            <a:lstStyle/>
            <a:p>
              <a:endParaRPr/>
            </a:p>
          </p:txBody>
        </p:sp>
        <p:sp>
          <p:nvSpPr>
            <p:cNvPr id="74" name="rc74"/>
            <p:cNvSpPr/>
            <p:nvPr/>
          </p:nvSpPr>
          <p:spPr>
            <a:xfrm>
              <a:off x="7693308" y="3432294"/>
              <a:ext cx="239888" cy="157630"/>
            </a:xfrm>
            <a:prstGeom prst="rect">
              <a:avLst/>
            </a:prstGeom>
            <a:solidFill>
              <a:srgbClr val="1CABE2">
                <a:alpha val="100000"/>
              </a:srgbClr>
            </a:solidFill>
          </p:spPr>
          <p:txBody>
            <a:bodyPr/>
            <a:lstStyle/>
            <a:p>
              <a:endParaRPr/>
            </a:p>
          </p:txBody>
        </p:sp>
        <p:sp>
          <p:nvSpPr>
            <p:cNvPr id="75" name="rc75"/>
            <p:cNvSpPr/>
            <p:nvPr/>
          </p:nvSpPr>
          <p:spPr>
            <a:xfrm>
              <a:off x="7959851" y="3574826"/>
              <a:ext cx="239888" cy="733195"/>
            </a:xfrm>
            <a:prstGeom prst="rect">
              <a:avLst/>
            </a:prstGeom>
            <a:solidFill>
              <a:srgbClr val="80BD41">
                <a:alpha val="100000"/>
              </a:srgbClr>
            </a:solidFill>
          </p:spPr>
          <p:txBody>
            <a:bodyPr/>
            <a:lstStyle/>
            <a:p>
              <a:endParaRPr/>
            </a:p>
          </p:txBody>
        </p:sp>
        <p:sp>
          <p:nvSpPr>
            <p:cNvPr id="76" name="rc76"/>
            <p:cNvSpPr/>
            <p:nvPr/>
          </p:nvSpPr>
          <p:spPr>
            <a:xfrm>
              <a:off x="7959851" y="3413880"/>
              <a:ext cx="239888" cy="160945"/>
            </a:xfrm>
            <a:prstGeom prst="rect">
              <a:avLst/>
            </a:prstGeom>
            <a:solidFill>
              <a:srgbClr val="1CABE2">
                <a:alpha val="100000"/>
              </a:srgbClr>
            </a:solidFill>
          </p:spPr>
          <p:txBody>
            <a:bodyPr/>
            <a:lstStyle/>
            <a:p>
              <a:endParaRPr/>
            </a:p>
          </p:txBody>
        </p:sp>
        <p:sp>
          <p:nvSpPr>
            <p:cNvPr id="77" name="pl77"/>
            <p:cNvSpPr/>
            <p:nvPr/>
          </p:nvSpPr>
          <p:spPr>
            <a:xfrm>
              <a:off x="1416218" y="2430326"/>
              <a:ext cx="6663577" cy="827080"/>
            </a:xfrm>
            <a:custGeom>
              <a:avLst/>
              <a:gdLst/>
              <a:ahLst/>
              <a:cxnLst/>
              <a:rect l="0" t="0" r="0" b="0"/>
              <a:pathLst>
                <a:path w="6663577" h="827080">
                  <a:moveTo>
                    <a:pt x="0" y="782373"/>
                  </a:moveTo>
                  <a:lnTo>
                    <a:pt x="266543" y="782373"/>
                  </a:lnTo>
                  <a:lnTo>
                    <a:pt x="533086" y="827080"/>
                  </a:lnTo>
                  <a:lnTo>
                    <a:pt x="799629" y="692959"/>
                  </a:lnTo>
                  <a:lnTo>
                    <a:pt x="1066172" y="402363"/>
                  </a:lnTo>
                  <a:lnTo>
                    <a:pt x="1332715" y="357656"/>
                  </a:lnTo>
                  <a:lnTo>
                    <a:pt x="1599258" y="290595"/>
                  </a:lnTo>
                  <a:lnTo>
                    <a:pt x="1865801" y="245888"/>
                  </a:lnTo>
                  <a:lnTo>
                    <a:pt x="2132344" y="178828"/>
                  </a:lnTo>
                  <a:lnTo>
                    <a:pt x="2398888" y="134121"/>
                  </a:lnTo>
                  <a:lnTo>
                    <a:pt x="2665431" y="357656"/>
                  </a:lnTo>
                  <a:lnTo>
                    <a:pt x="2931974" y="134121"/>
                  </a:lnTo>
                  <a:lnTo>
                    <a:pt x="3198517" y="134121"/>
                  </a:lnTo>
                  <a:lnTo>
                    <a:pt x="3465060" y="134121"/>
                  </a:lnTo>
                  <a:lnTo>
                    <a:pt x="3731603" y="67060"/>
                  </a:lnTo>
                  <a:lnTo>
                    <a:pt x="3998146" y="67060"/>
                  </a:lnTo>
                  <a:lnTo>
                    <a:pt x="4264689" y="67060"/>
                  </a:lnTo>
                  <a:lnTo>
                    <a:pt x="4531233" y="44707"/>
                  </a:lnTo>
                  <a:lnTo>
                    <a:pt x="4797776" y="44707"/>
                  </a:lnTo>
                  <a:lnTo>
                    <a:pt x="5064319" y="0"/>
                  </a:lnTo>
                  <a:lnTo>
                    <a:pt x="5330862" y="22353"/>
                  </a:lnTo>
                  <a:lnTo>
                    <a:pt x="5597405" y="67060"/>
                  </a:lnTo>
                  <a:lnTo>
                    <a:pt x="5863948" y="67060"/>
                  </a:lnTo>
                  <a:lnTo>
                    <a:pt x="6130491" y="89414"/>
                  </a:lnTo>
                  <a:lnTo>
                    <a:pt x="6397034" y="44707"/>
                  </a:lnTo>
                  <a:lnTo>
                    <a:pt x="6663577" y="44707"/>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5592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79" name="tx79"/>
            <p:cNvSpPr/>
            <p:nvPr/>
          </p:nvSpPr>
          <p:spPr>
            <a:xfrm>
              <a:off x="268864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402135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5354075"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42024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695333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1987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48642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296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24790" y="373690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90" name="tx90"/>
            <p:cNvSpPr/>
            <p:nvPr/>
          </p:nvSpPr>
          <p:spPr>
            <a:xfrm>
              <a:off x="2657505" y="368027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91" name="tx91"/>
            <p:cNvSpPr/>
            <p:nvPr/>
          </p:nvSpPr>
          <p:spPr>
            <a:xfrm>
              <a:off x="3990221" y="35907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92" name="tx92"/>
            <p:cNvSpPr/>
            <p:nvPr/>
          </p:nvSpPr>
          <p:spPr>
            <a:xfrm>
              <a:off x="5322937" y="349140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6389109" y="340041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94" name="tx94"/>
            <p:cNvSpPr/>
            <p:nvPr/>
          </p:nvSpPr>
          <p:spPr>
            <a:xfrm>
              <a:off x="6655652" y="338095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5" name="tx95"/>
            <p:cNvSpPr/>
            <p:nvPr/>
          </p:nvSpPr>
          <p:spPr>
            <a:xfrm>
              <a:off x="6922195" y="335894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6" name="tx96"/>
            <p:cNvSpPr/>
            <p:nvPr/>
          </p:nvSpPr>
          <p:spPr>
            <a:xfrm>
              <a:off x="7188738" y="33378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7" name="tx97"/>
            <p:cNvSpPr/>
            <p:nvPr/>
          </p:nvSpPr>
          <p:spPr>
            <a:xfrm>
              <a:off x="7455282" y="33160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8" name="tx98"/>
            <p:cNvSpPr/>
            <p:nvPr/>
          </p:nvSpPr>
          <p:spPr>
            <a:xfrm>
              <a:off x="7721825" y="329636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9" name="tx99"/>
            <p:cNvSpPr/>
            <p:nvPr/>
          </p:nvSpPr>
          <p:spPr>
            <a:xfrm>
              <a:off x="7988368" y="327790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4.38</a:t>
              </a:r>
            </a:p>
          </p:txBody>
        </p:sp>
        <p:sp>
          <p:nvSpPr>
            <p:cNvPr id="100" name="pl100"/>
            <p:cNvSpPr/>
            <p:nvPr/>
          </p:nvSpPr>
          <p:spPr>
            <a:xfrm>
              <a:off x="1416218" y="2072669"/>
              <a:ext cx="0" cy="1140029"/>
            </a:xfrm>
            <a:custGeom>
              <a:avLst/>
              <a:gdLst/>
              <a:ahLst/>
              <a:cxnLst/>
              <a:rect l="0" t="0" r="0" b="0"/>
              <a:pathLst>
                <a:path h="1140029">
                  <a:moveTo>
                    <a:pt x="0" y="1140029"/>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48933" y="2072669"/>
              <a:ext cx="0" cy="715312"/>
            </a:xfrm>
            <a:custGeom>
              <a:avLst/>
              <a:gdLst/>
              <a:ahLst/>
              <a:cxnLst/>
              <a:rect l="0" t="0" r="0" b="0"/>
              <a:pathLst>
                <a:path h="715312">
                  <a:moveTo>
                    <a:pt x="0" y="71531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081649" y="2072669"/>
              <a:ext cx="0" cy="715312"/>
            </a:xfrm>
            <a:custGeom>
              <a:avLst/>
              <a:gdLst/>
              <a:ahLst/>
              <a:cxnLst/>
              <a:rect l="0" t="0" r="0" b="0"/>
              <a:pathLst>
                <a:path h="715312">
                  <a:moveTo>
                    <a:pt x="0" y="71531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14365" y="2072669"/>
              <a:ext cx="0" cy="424716"/>
            </a:xfrm>
            <a:custGeom>
              <a:avLst/>
              <a:gdLst/>
              <a:ahLst/>
              <a:cxnLst/>
              <a:rect l="0" t="0" r="0" b="0"/>
              <a:pathLst>
                <a:path h="424716">
                  <a:moveTo>
                    <a:pt x="0" y="424716"/>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80537" y="2072669"/>
              <a:ext cx="0" cy="357656"/>
            </a:xfrm>
            <a:custGeom>
              <a:avLst/>
              <a:gdLst/>
              <a:ahLst/>
              <a:cxnLst/>
              <a:rect l="0" t="0" r="0" b="0"/>
              <a:pathLst>
                <a:path h="357656">
                  <a:moveTo>
                    <a:pt x="0" y="357656"/>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47080" y="2072669"/>
              <a:ext cx="0" cy="380009"/>
            </a:xfrm>
            <a:custGeom>
              <a:avLst/>
              <a:gdLst/>
              <a:ahLst/>
              <a:cxnLst/>
              <a:rect l="0" t="0" r="0" b="0"/>
              <a:pathLst>
                <a:path h="380009">
                  <a:moveTo>
                    <a:pt x="0" y="380009"/>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13623" y="2072669"/>
              <a:ext cx="0" cy="424716"/>
            </a:xfrm>
            <a:custGeom>
              <a:avLst/>
              <a:gdLst/>
              <a:ahLst/>
              <a:cxnLst/>
              <a:rect l="0" t="0" r="0" b="0"/>
              <a:pathLst>
                <a:path h="424716">
                  <a:moveTo>
                    <a:pt x="0" y="424716"/>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0166" y="2072669"/>
              <a:ext cx="0" cy="424716"/>
            </a:xfrm>
            <a:custGeom>
              <a:avLst/>
              <a:gdLst/>
              <a:ahLst/>
              <a:cxnLst/>
              <a:rect l="0" t="0" r="0" b="0"/>
              <a:pathLst>
                <a:path h="424716">
                  <a:moveTo>
                    <a:pt x="0" y="424716"/>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46709" y="2072669"/>
              <a:ext cx="0" cy="447070"/>
            </a:xfrm>
            <a:custGeom>
              <a:avLst/>
              <a:gdLst/>
              <a:ahLst/>
              <a:cxnLst/>
              <a:rect l="0" t="0" r="0" b="0"/>
              <a:pathLst>
                <a:path h="447070">
                  <a:moveTo>
                    <a:pt x="0" y="447070"/>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3253"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79796"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24790" y="416607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1.05</a:t>
              </a:r>
            </a:p>
          </p:txBody>
        </p:sp>
        <p:sp>
          <p:nvSpPr>
            <p:cNvPr id="112" name="tx112"/>
            <p:cNvSpPr/>
            <p:nvPr/>
          </p:nvSpPr>
          <p:spPr>
            <a:xfrm>
              <a:off x="1324790" y="394789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1.09</a:t>
              </a:r>
            </a:p>
          </p:txBody>
        </p:sp>
        <p:sp>
          <p:nvSpPr>
            <p:cNvPr id="113" name="tx113"/>
            <p:cNvSpPr/>
            <p:nvPr/>
          </p:nvSpPr>
          <p:spPr>
            <a:xfrm>
              <a:off x="2657505" y="410536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1.64</a:t>
              </a:r>
            </a:p>
          </p:txBody>
        </p:sp>
        <p:sp>
          <p:nvSpPr>
            <p:cNvPr id="114" name="tx114"/>
            <p:cNvSpPr/>
            <p:nvPr/>
          </p:nvSpPr>
          <p:spPr>
            <a:xfrm>
              <a:off x="2657505" y="38588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0.77</a:t>
              </a:r>
            </a:p>
          </p:txBody>
        </p:sp>
        <p:sp>
          <p:nvSpPr>
            <p:cNvPr id="115" name="tx115"/>
            <p:cNvSpPr/>
            <p:nvPr/>
          </p:nvSpPr>
          <p:spPr>
            <a:xfrm>
              <a:off x="3990221" y="407530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1.94</a:t>
              </a:r>
            </a:p>
          </p:txBody>
        </p:sp>
        <p:sp>
          <p:nvSpPr>
            <p:cNvPr id="116" name="tx116"/>
            <p:cNvSpPr/>
            <p:nvPr/>
          </p:nvSpPr>
          <p:spPr>
            <a:xfrm>
              <a:off x="3990221" y="378460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0.91</a:t>
              </a:r>
            </a:p>
          </p:txBody>
        </p:sp>
        <p:sp>
          <p:nvSpPr>
            <p:cNvPr id="117" name="tx117"/>
            <p:cNvSpPr/>
            <p:nvPr/>
          </p:nvSpPr>
          <p:spPr>
            <a:xfrm>
              <a:off x="5349062" y="3998459"/>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a:t>
              </a:r>
            </a:p>
          </p:txBody>
        </p:sp>
        <p:sp>
          <p:nvSpPr>
            <p:cNvPr id="118" name="tx118"/>
            <p:cNvSpPr/>
            <p:nvPr/>
          </p:nvSpPr>
          <p:spPr>
            <a:xfrm>
              <a:off x="5322937" y="365694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0.63</a:t>
              </a:r>
            </a:p>
          </p:txBody>
        </p:sp>
        <p:sp>
          <p:nvSpPr>
            <p:cNvPr id="119" name="tx119"/>
            <p:cNvSpPr/>
            <p:nvPr/>
          </p:nvSpPr>
          <p:spPr>
            <a:xfrm>
              <a:off x="6389109" y="394884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3.18</a:t>
              </a:r>
            </a:p>
          </p:txBody>
        </p:sp>
        <p:sp>
          <p:nvSpPr>
            <p:cNvPr id="120" name="tx120"/>
            <p:cNvSpPr/>
            <p:nvPr/>
          </p:nvSpPr>
          <p:spPr>
            <a:xfrm>
              <a:off x="6415235" y="356307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a:t>
              </a:r>
            </a:p>
          </p:txBody>
        </p:sp>
        <p:sp>
          <p:nvSpPr>
            <p:cNvPr id="121" name="tx121"/>
            <p:cNvSpPr/>
            <p:nvPr/>
          </p:nvSpPr>
          <p:spPr>
            <a:xfrm>
              <a:off x="6655652" y="394462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3.22</a:t>
              </a:r>
            </a:p>
          </p:txBody>
        </p:sp>
        <p:sp>
          <p:nvSpPr>
            <p:cNvPr id="122" name="tx122"/>
            <p:cNvSpPr/>
            <p:nvPr/>
          </p:nvSpPr>
          <p:spPr>
            <a:xfrm>
              <a:off x="6655652" y="354912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0.66</a:t>
              </a:r>
            </a:p>
          </p:txBody>
        </p:sp>
        <p:sp>
          <p:nvSpPr>
            <p:cNvPr id="123" name="tx123"/>
            <p:cNvSpPr/>
            <p:nvPr/>
          </p:nvSpPr>
          <p:spPr>
            <a:xfrm>
              <a:off x="6922195" y="394362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3.23</a:t>
              </a:r>
            </a:p>
          </p:txBody>
        </p:sp>
        <p:sp>
          <p:nvSpPr>
            <p:cNvPr id="124" name="tx124"/>
            <p:cNvSpPr/>
            <p:nvPr/>
          </p:nvSpPr>
          <p:spPr>
            <a:xfrm>
              <a:off x="6922195" y="35371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0.76</a:t>
              </a:r>
            </a:p>
          </p:txBody>
        </p:sp>
        <p:sp>
          <p:nvSpPr>
            <p:cNvPr id="125" name="tx125"/>
            <p:cNvSpPr/>
            <p:nvPr/>
          </p:nvSpPr>
          <p:spPr>
            <a:xfrm>
              <a:off x="7188738" y="393504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3.31</a:t>
              </a:r>
            </a:p>
          </p:txBody>
        </p:sp>
        <p:sp>
          <p:nvSpPr>
            <p:cNvPr id="126" name="tx126"/>
            <p:cNvSpPr/>
            <p:nvPr/>
          </p:nvSpPr>
          <p:spPr>
            <a:xfrm>
              <a:off x="7188738" y="351794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0.78</a:t>
              </a:r>
            </a:p>
          </p:txBody>
        </p:sp>
        <p:sp>
          <p:nvSpPr>
            <p:cNvPr id="127" name="tx127"/>
            <p:cNvSpPr/>
            <p:nvPr/>
          </p:nvSpPr>
          <p:spPr>
            <a:xfrm>
              <a:off x="7455282" y="393049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3.36</a:t>
              </a:r>
            </a:p>
          </p:txBody>
        </p:sp>
        <p:sp>
          <p:nvSpPr>
            <p:cNvPr id="128" name="tx128"/>
            <p:cNvSpPr/>
            <p:nvPr/>
          </p:nvSpPr>
          <p:spPr>
            <a:xfrm>
              <a:off x="7455282" y="350249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0.84</a:t>
              </a:r>
            </a:p>
          </p:txBody>
        </p:sp>
        <p:sp>
          <p:nvSpPr>
            <p:cNvPr id="129" name="tx129"/>
            <p:cNvSpPr/>
            <p:nvPr/>
          </p:nvSpPr>
          <p:spPr>
            <a:xfrm>
              <a:off x="7721825" y="39138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3.52</a:t>
              </a:r>
            </a:p>
          </p:txBody>
        </p:sp>
        <p:sp>
          <p:nvSpPr>
            <p:cNvPr id="130" name="tx130"/>
            <p:cNvSpPr/>
            <p:nvPr/>
          </p:nvSpPr>
          <p:spPr>
            <a:xfrm>
              <a:off x="7721825" y="347606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0.77</a:t>
              </a:r>
            </a:p>
          </p:txBody>
        </p:sp>
        <p:sp>
          <p:nvSpPr>
            <p:cNvPr id="131" name="tx131"/>
            <p:cNvSpPr/>
            <p:nvPr/>
          </p:nvSpPr>
          <p:spPr>
            <a:xfrm>
              <a:off x="7988368" y="390632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3.59</a:t>
              </a:r>
            </a:p>
          </p:txBody>
        </p:sp>
        <p:sp>
          <p:nvSpPr>
            <p:cNvPr id="132" name="tx132"/>
            <p:cNvSpPr/>
            <p:nvPr/>
          </p:nvSpPr>
          <p:spPr>
            <a:xfrm>
              <a:off x="7988368" y="34593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0.79</a:t>
              </a:r>
            </a:p>
          </p:txBody>
        </p:sp>
        <p:sp>
          <p:nvSpPr>
            <p:cNvPr id="133" name="tx133"/>
            <p:cNvSpPr/>
            <p:nvPr/>
          </p:nvSpPr>
          <p:spPr>
            <a:xfrm>
              <a:off x="694404" y="4255907"/>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3456"/>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303114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418759"/>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08082"/>
              <a:ext cx="27176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309081" y="3068909"/>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5" name="tx155"/>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47370"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2814469" y="5229428"/>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57761" y="5180747"/>
              <a:ext cx="201456" cy="201456"/>
            </a:xfrm>
            <a:prstGeom prst="rect">
              <a:avLst/>
            </a:prstGeom>
            <a:solidFill>
              <a:srgbClr val="1CABE2">
                <a:alpha val="100000"/>
              </a:srgbClr>
            </a:solidFill>
          </p:spPr>
          <p:txBody>
            <a:bodyPr/>
            <a:lstStyle/>
            <a:p>
              <a:endParaRPr/>
            </a:p>
          </p:txBody>
        </p:sp>
        <p:sp>
          <p:nvSpPr>
            <p:cNvPr id="159" name="rc159"/>
            <p:cNvSpPr/>
            <p:nvPr/>
          </p:nvSpPr>
          <p:spPr>
            <a:xfrm>
              <a:off x="6123695" y="5180747"/>
              <a:ext cx="201456" cy="201456"/>
            </a:xfrm>
            <a:prstGeom prst="rect">
              <a:avLst/>
            </a:prstGeom>
            <a:solidFill>
              <a:srgbClr val="80BD41">
                <a:alpha val="100000"/>
              </a:srgbClr>
            </a:solidFill>
          </p:spPr>
          <p:txBody>
            <a:bodyPr/>
            <a:lstStyle/>
            <a:p>
              <a:endParaRPr/>
            </a:p>
          </p:txBody>
        </p:sp>
        <p:sp>
          <p:nvSpPr>
            <p:cNvPr id="160" name="tx160"/>
            <p:cNvSpPr/>
            <p:nvPr/>
          </p:nvSpPr>
          <p:spPr>
            <a:xfrm>
              <a:off x="4437806" y="5200370"/>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03740"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64" name="pl164"/>
            <p:cNvSpPr/>
            <p:nvPr/>
          </p:nvSpPr>
          <p:spPr>
            <a:xfrm>
              <a:off x="2046761"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54773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504871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54968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805066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60195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858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696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9724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298224"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799200"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300175"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rc177"/>
            <p:cNvSpPr/>
            <p:nvPr/>
          </p:nvSpPr>
          <p:spPr>
            <a:xfrm>
              <a:off x="1296273" y="5954972"/>
              <a:ext cx="4766068" cy="129091"/>
            </a:xfrm>
            <a:prstGeom prst="rect">
              <a:avLst/>
            </a:prstGeom>
            <a:solidFill>
              <a:srgbClr val="80BD41">
                <a:alpha val="100000"/>
              </a:srgbClr>
            </a:solidFill>
          </p:spPr>
          <p:txBody>
            <a:bodyPr/>
            <a:lstStyle/>
            <a:p>
              <a:endParaRPr/>
            </a:p>
          </p:txBody>
        </p:sp>
        <p:sp>
          <p:nvSpPr>
            <p:cNvPr id="178" name="rc178"/>
            <p:cNvSpPr/>
            <p:nvPr/>
          </p:nvSpPr>
          <p:spPr>
            <a:xfrm>
              <a:off x="6062342" y="5954972"/>
              <a:ext cx="907822" cy="129091"/>
            </a:xfrm>
            <a:prstGeom prst="rect">
              <a:avLst/>
            </a:prstGeom>
            <a:solidFill>
              <a:srgbClr val="1CABE2">
                <a:alpha val="100000"/>
              </a:srgbClr>
            </a:solidFill>
          </p:spPr>
          <p:txBody>
            <a:bodyPr/>
            <a:lstStyle/>
            <a:p>
              <a:endParaRPr/>
            </a:p>
          </p:txBody>
        </p:sp>
        <p:sp>
          <p:nvSpPr>
            <p:cNvPr id="179" name="rc179"/>
            <p:cNvSpPr/>
            <p:nvPr/>
          </p:nvSpPr>
          <p:spPr>
            <a:xfrm>
              <a:off x="1296273" y="5793607"/>
              <a:ext cx="5280256" cy="129091"/>
            </a:xfrm>
            <a:prstGeom prst="rect">
              <a:avLst/>
            </a:prstGeom>
            <a:solidFill>
              <a:srgbClr val="80BD41">
                <a:alpha val="100000"/>
              </a:srgbClr>
            </a:solidFill>
          </p:spPr>
          <p:txBody>
            <a:bodyPr/>
            <a:lstStyle/>
            <a:p>
              <a:endParaRPr/>
            </a:p>
          </p:txBody>
        </p:sp>
        <p:sp>
          <p:nvSpPr>
            <p:cNvPr id="180" name="rc180"/>
            <p:cNvSpPr/>
            <p:nvPr/>
          </p:nvSpPr>
          <p:spPr>
            <a:xfrm>
              <a:off x="6576529" y="5793607"/>
              <a:ext cx="1159080" cy="129091"/>
            </a:xfrm>
            <a:prstGeom prst="rect">
              <a:avLst/>
            </a:prstGeom>
            <a:solidFill>
              <a:srgbClr val="1CABE2">
                <a:alpha val="100000"/>
              </a:srgbClr>
            </a:solidFill>
          </p:spPr>
          <p:txBody>
            <a:bodyPr/>
            <a:lstStyle/>
            <a:p>
              <a:endParaRPr/>
            </a:p>
          </p:txBody>
        </p:sp>
        <p:sp>
          <p:nvSpPr>
            <p:cNvPr id="181" name="rc181"/>
            <p:cNvSpPr/>
            <p:nvPr/>
          </p:nvSpPr>
          <p:spPr>
            <a:xfrm>
              <a:off x="1296273" y="5632243"/>
              <a:ext cx="5391278" cy="129091"/>
            </a:xfrm>
            <a:prstGeom prst="rect">
              <a:avLst/>
            </a:prstGeom>
            <a:solidFill>
              <a:srgbClr val="80BD41">
                <a:alpha val="100000"/>
              </a:srgbClr>
            </a:solidFill>
          </p:spPr>
          <p:txBody>
            <a:bodyPr/>
            <a:lstStyle/>
            <a:p>
              <a:endParaRPr/>
            </a:p>
          </p:txBody>
        </p:sp>
        <p:sp>
          <p:nvSpPr>
            <p:cNvPr id="182" name="rc182"/>
            <p:cNvSpPr/>
            <p:nvPr/>
          </p:nvSpPr>
          <p:spPr>
            <a:xfrm>
              <a:off x="6687552" y="5632243"/>
              <a:ext cx="1183451" cy="129091"/>
            </a:xfrm>
            <a:prstGeom prst="rect">
              <a:avLst/>
            </a:prstGeom>
            <a:solidFill>
              <a:srgbClr val="1CABE2">
                <a:alpha val="100000"/>
              </a:srgbClr>
            </a:solidFill>
          </p:spPr>
          <p:txBody>
            <a:bodyPr/>
            <a:lstStyle/>
            <a:p>
              <a:endParaRPr/>
            </a:p>
          </p:txBody>
        </p:sp>
        <p:sp>
          <p:nvSpPr>
            <p:cNvPr id="183" name="tx183"/>
            <p:cNvSpPr/>
            <p:nvPr/>
          </p:nvSpPr>
          <p:spPr>
            <a:xfrm>
              <a:off x="7141333" y="5976325"/>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84" name="tx184"/>
            <p:cNvSpPr/>
            <p:nvPr/>
          </p:nvSpPr>
          <p:spPr>
            <a:xfrm>
              <a:off x="7945050" y="5815017"/>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85" name="tx185"/>
            <p:cNvSpPr/>
            <p:nvPr/>
          </p:nvSpPr>
          <p:spPr>
            <a:xfrm>
              <a:off x="8087213" y="56535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3573814"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3.18</a:t>
              </a:r>
            </a:p>
          </p:txBody>
        </p:sp>
        <p:sp>
          <p:nvSpPr>
            <p:cNvPr id="187" name="tx187"/>
            <p:cNvSpPr/>
            <p:nvPr/>
          </p:nvSpPr>
          <p:spPr>
            <a:xfrm>
              <a:off x="6440904" y="59790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88" name="tx188"/>
            <p:cNvSpPr/>
            <p:nvPr/>
          </p:nvSpPr>
          <p:spPr>
            <a:xfrm>
              <a:off x="3830908"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3.52</a:t>
              </a:r>
            </a:p>
          </p:txBody>
        </p:sp>
        <p:sp>
          <p:nvSpPr>
            <p:cNvPr id="189" name="tx189"/>
            <p:cNvSpPr/>
            <p:nvPr/>
          </p:nvSpPr>
          <p:spPr>
            <a:xfrm>
              <a:off x="7050576" y="581771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0.77</a:t>
              </a:r>
            </a:p>
          </p:txBody>
        </p:sp>
        <p:sp>
          <p:nvSpPr>
            <p:cNvPr id="190" name="tx190"/>
            <p:cNvSpPr/>
            <p:nvPr/>
          </p:nvSpPr>
          <p:spPr>
            <a:xfrm>
              <a:off x="3886419" y="565629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3.59</a:t>
              </a:r>
            </a:p>
          </p:txBody>
        </p:sp>
        <p:sp>
          <p:nvSpPr>
            <p:cNvPr id="191" name="tx191"/>
            <p:cNvSpPr/>
            <p:nvPr/>
          </p:nvSpPr>
          <p:spPr>
            <a:xfrm>
              <a:off x="7173784" y="56563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0.79</a:t>
              </a:r>
            </a:p>
          </p:txBody>
        </p:sp>
        <p:sp>
          <p:nvSpPr>
            <p:cNvPr id="192" name="tx192"/>
            <p:cNvSpPr/>
            <p:nvPr/>
          </p:nvSpPr>
          <p:spPr>
            <a:xfrm>
              <a:off x="577692"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79834" y="6176852"/>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96" name="tx196"/>
            <p:cNvSpPr/>
            <p:nvPr/>
          </p:nvSpPr>
          <p:spPr>
            <a:xfrm>
              <a:off x="2680809" y="6178557"/>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97" name="tx197"/>
            <p:cNvSpPr/>
            <p:nvPr/>
          </p:nvSpPr>
          <p:spPr>
            <a:xfrm>
              <a:off x="4181785" y="6178557"/>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98" name="tx198"/>
            <p:cNvSpPr/>
            <p:nvPr/>
          </p:nvSpPr>
          <p:spPr>
            <a:xfrm>
              <a:off x="5682760" y="61767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99" name="tx199"/>
            <p:cNvSpPr/>
            <p:nvPr/>
          </p:nvSpPr>
          <p:spPr>
            <a:xfrm>
              <a:off x="7183736" y="6178966"/>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200" name="tx200"/>
            <p:cNvSpPr/>
            <p:nvPr/>
          </p:nvSpPr>
          <p:spPr>
            <a:xfrm>
              <a:off x="3990980" y="6312056"/>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201" name="tx201"/>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DTP1 en 2025 (82 %) était inférieur à celui de 2019 (84 %).
Le nombre d’enfants vaccinés avec le DTP1 a augmenté de 13 % par rapport à 2019.
Le nombre de nourrissons survivants a augmenté d’environ 16 % par rapport à 2019.
En 2025, 400 000 enfants de plus ont été vaccinés qu’en 2019.
En 2025, on comptait 600 000 nourrissons survivants (population cible) de plus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4" name="Group 203"/>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430147"/>
              <a:ext cx="3397293" cy="902445"/>
            </a:xfrm>
            <a:custGeom>
              <a:avLst/>
              <a:gdLst/>
              <a:ahLst/>
              <a:cxnLst/>
              <a:rect l="0" t="0" r="0" b="0"/>
              <a:pathLst>
                <a:path w="3397293" h="902445">
                  <a:moveTo>
                    <a:pt x="0" y="902445"/>
                  </a:moveTo>
                  <a:lnTo>
                    <a:pt x="135891" y="902445"/>
                  </a:lnTo>
                  <a:lnTo>
                    <a:pt x="271783" y="734548"/>
                  </a:lnTo>
                  <a:lnTo>
                    <a:pt x="407675" y="650599"/>
                  </a:lnTo>
                  <a:lnTo>
                    <a:pt x="543566" y="398754"/>
                  </a:lnTo>
                  <a:lnTo>
                    <a:pt x="679458" y="251845"/>
                  </a:lnTo>
                  <a:lnTo>
                    <a:pt x="815350" y="230858"/>
                  </a:lnTo>
                  <a:lnTo>
                    <a:pt x="951242" y="167896"/>
                  </a:lnTo>
                  <a:lnTo>
                    <a:pt x="1087133" y="104935"/>
                  </a:lnTo>
                  <a:lnTo>
                    <a:pt x="1223025" y="41974"/>
                  </a:lnTo>
                  <a:lnTo>
                    <a:pt x="1358917" y="272832"/>
                  </a:lnTo>
                  <a:lnTo>
                    <a:pt x="1494809" y="62961"/>
                  </a:lnTo>
                  <a:lnTo>
                    <a:pt x="1630700" y="41974"/>
                  </a:lnTo>
                  <a:lnTo>
                    <a:pt x="1766592" y="41974"/>
                  </a:lnTo>
                  <a:lnTo>
                    <a:pt x="1902484" y="0"/>
                  </a:lnTo>
                  <a:lnTo>
                    <a:pt x="2038375" y="62961"/>
                  </a:lnTo>
                  <a:lnTo>
                    <a:pt x="2174267" y="62961"/>
                  </a:lnTo>
                  <a:lnTo>
                    <a:pt x="2310159" y="41974"/>
                  </a:lnTo>
                  <a:lnTo>
                    <a:pt x="2446051" y="41974"/>
                  </a:lnTo>
                  <a:lnTo>
                    <a:pt x="2581942" y="0"/>
                  </a:lnTo>
                  <a:lnTo>
                    <a:pt x="2717834" y="62961"/>
                  </a:lnTo>
                  <a:lnTo>
                    <a:pt x="2853726" y="167896"/>
                  </a:lnTo>
                  <a:lnTo>
                    <a:pt x="2989618" y="167896"/>
                  </a:lnTo>
                  <a:lnTo>
                    <a:pt x="3125509" y="272832"/>
                  </a:lnTo>
                  <a:lnTo>
                    <a:pt x="3261401" y="167896"/>
                  </a:lnTo>
                  <a:lnTo>
                    <a:pt x="3397293" y="167896"/>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293819"/>
            </a:xfrm>
            <a:custGeom>
              <a:avLst/>
              <a:gdLst/>
              <a:ahLst/>
              <a:cxnLst/>
              <a:rect l="0" t="0" r="0" b="0"/>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451134"/>
              <a:ext cx="3397293" cy="671587"/>
            </a:xfrm>
            <a:custGeom>
              <a:avLst/>
              <a:gdLst/>
              <a:ahLst/>
              <a:cxnLst/>
              <a:rect l="0" t="0" r="0" b="0"/>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430147"/>
              <a:ext cx="3397293" cy="902445"/>
            </a:xfrm>
            <a:custGeom>
              <a:avLst/>
              <a:gdLst/>
              <a:ahLst/>
              <a:cxnLst/>
              <a:rect l="0" t="0" r="0" b="0"/>
              <a:pathLst>
                <a:path w="3397293" h="902445">
                  <a:moveTo>
                    <a:pt x="0" y="902445"/>
                  </a:moveTo>
                  <a:lnTo>
                    <a:pt x="135891" y="902445"/>
                  </a:lnTo>
                  <a:lnTo>
                    <a:pt x="271783" y="734548"/>
                  </a:lnTo>
                  <a:lnTo>
                    <a:pt x="407675" y="650599"/>
                  </a:lnTo>
                  <a:lnTo>
                    <a:pt x="543566" y="398754"/>
                  </a:lnTo>
                  <a:lnTo>
                    <a:pt x="679458" y="251845"/>
                  </a:lnTo>
                  <a:lnTo>
                    <a:pt x="815350" y="230858"/>
                  </a:lnTo>
                  <a:lnTo>
                    <a:pt x="951242" y="167896"/>
                  </a:lnTo>
                  <a:lnTo>
                    <a:pt x="1087133" y="104935"/>
                  </a:lnTo>
                  <a:lnTo>
                    <a:pt x="1223025" y="41974"/>
                  </a:lnTo>
                  <a:lnTo>
                    <a:pt x="1358917" y="272832"/>
                  </a:lnTo>
                  <a:lnTo>
                    <a:pt x="1494809" y="62961"/>
                  </a:lnTo>
                  <a:lnTo>
                    <a:pt x="1630700" y="41974"/>
                  </a:lnTo>
                  <a:lnTo>
                    <a:pt x="1766592" y="41974"/>
                  </a:lnTo>
                  <a:lnTo>
                    <a:pt x="1902484" y="0"/>
                  </a:lnTo>
                  <a:lnTo>
                    <a:pt x="2038375" y="62961"/>
                  </a:lnTo>
                  <a:lnTo>
                    <a:pt x="2174267" y="62961"/>
                  </a:lnTo>
                  <a:lnTo>
                    <a:pt x="2310159" y="41974"/>
                  </a:lnTo>
                  <a:lnTo>
                    <a:pt x="2446051" y="41974"/>
                  </a:lnTo>
                  <a:lnTo>
                    <a:pt x="2581942" y="0"/>
                  </a:lnTo>
                  <a:lnTo>
                    <a:pt x="2717834" y="62961"/>
                  </a:lnTo>
                  <a:lnTo>
                    <a:pt x="2853726" y="167896"/>
                  </a:lnTo>
                  <a:lnTo>
                    <a:pt x="2989618" y="167896"/>
                  </a:lnTo>
                  <a:lnTo>
                    <a:pt x="3125509" y="272832"/>
                  </a:lnTo>
                  <a:lnTo>
                    <a:pt x="3261401" y="167896"/>
                  </a:lnTo>
                  <a:lnTo>
                    <a:pt x="3397293" y="167896"/>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511070"/>
            </a:xfrm>
            <a:custGeom>
              <a:avLst/>
              <a:gdLst/>
              <a:ahLst/>
              <a:cxnLst/>
              <a:rect l="0" t="0" r="0" b="0"/>
              <a:pathLst>
                <a:path h="1511070">
                  <a:moveTo>
                    <a:pt x="0" y="0"/>
                  </a:moveTo>
                  <a:lnTo>
                    <a:pt x="0" y="151107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860470"/>
            </a:xfrm>
            <a:custGeom>
              <a:avLst/>
              <a:gdLst/>
              <a:ahLst/>
              <a:cxnLst/>
              <a:rect l="0" t="0" r="0" b="0"/>
              <a:pathLst>
                <a:path h="860470">
                  <a:moveTo>
                    <a:pt x="0" y="0"/>
                  </a:moveTo>
                  <a:lnTo>
                    <a:pt x="0" y="86047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881457"/>
            </a:xfrm>
            <a:custGeom>
              <a:avLst/>
              <a:gdLst/>
              <a:ahLst/>
              <a:cxnLst/>
              <a:rect l="0" t="0" r="0" b="0"/>
              <a:pathLst>
                <a:path h="881457">
                  <a:moveTo>
                    <a:pt x="0" y="0"/>
                  </a:moveTo>
                  <a:lnTo>
                    <a:pt x="0" y="88145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71587"/>
            </a:xfrm>
            <a:custGeom>
              <a:avLst/>
              <a:gdLst/>
              <a:ahLst/>
              <a:cxnLst/>
              <a:rect l="0" t="0" r="0" b="0"/>
              <a:pathLst>
                <a:path h="671587">
                  <a:moveTo>
                    <a:pt x="0" y="0"/>
                  </a:moveTo>
                  <a:lnTo>
                    <a:pt x="0" y="671587"/>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608625"/>
            </a:xfrm>
            <a:custGeom>
              <a:avLst/>
              <a:gdLst/>
              <a:ahLst/>
              <a:cxnLst/>
              <a:rect l="0" t="0" r="0" b="0"/>
              <a:pathLst>
                <a:path h="608625">
                  <a:moveTo>
                    <a:pt x="0" y="0"/>
                  </a:moveTo>
                  <a:lnTo>
                    <a:pt x="0" y="608625"/>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776522"/>
            </a:xfrm>
            <a:custGeom>
              <a:avLst/>
              <a:gdLst/>
              <a:ahLst/>
              <a:cxnLst/>
              <a:rect l="0" t="0" r="0" b="0"/>
              <a:pathLst>
                <a:path h="776522">
                  <a:moveTo>
                    <a:pt x="0" y="0"/>
                  </a:moveTo>
                  <a:lnTo>
                    <a:pt x="0" y="776522"/>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776522"/>
            </a:xfrm>
            <a:custGeom>
              <a:avLst/>
              <a:gdLst/>
              <a:ahLst/>
              <a:cxnLst/>
              <a:rect l="0" t="0" r="0" b="0"/>
              <a:pathLst>
                <a:path h="776522">
                  <a:moveTo>
                    <a:pt x="0" y="0"/>
                  </a:moveTo>
                  <a:lnTo>
                    <a:pt x="0" y="776522"/>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430147"/>
              <a:ext cx="3397293" cy="902445"/>
            </a:xfrm>
            <a:custGeom>
              <a:avLst/>
              <a:gdLst/>
              <a:ahLst/>
              <a:cxnLst/>
              <a:rect l="0" t="0" r="0" b="0"/>
              <a:pathLst>
                <a:path w="3397293" h="902445">
                  <a:moveTo>
                    <a:pt x="0" y="902445"/>
                  </a:moveTo>
                  <a:lnTo>
                    <a:pt x="135891" y="902445"/>
                  </a:lnTo>
                  <a:lnTo>
                    <a:pt x="271783" y="734548"/>
                  </a:lnTo>
                  <a:lnTo>
                    <a:pt x="407675" y="650599"/>
                  </a:lnTo>
                  <a:lnTo>
                    <a:pt x="543566" y="398754"/>
                  </a:lnTo>
                  <a:lnTo>
                    <a:pt x="679458" y="251845"/>
                  </a:lnTo>
                  <a:lnTo>
                    <a:pt x="815350" y="230858"/>
                  </a:lnTo>
                  <a:lnTo>
                    <a:pt x="951242" y="167896"/>
                  </a:lnTo>
                  <a:lnTo>
                    <a:pt x="1087133" y="104935"/>
                  </a:lnTo>
                  <a:lnTo>
                    <a:pt x="1223025" y="41974"/>
                  </a:lnTo>
                  <a:lnTo>
                    <a:pt x="1358917" y="272832"/>
                  </a:lnTo>
                  <a:lnTo>
                    <a:pt x="1494809" y="62961"/>
                  </a:lnTo>
                  <a:lnTo>
                    <a:pt x="1630700" y="41974"/>
                  </a:lnTo>
                  <a:lnTo>
                    <a:pt x="1766592" y="41974"/>
                  </a:lnTo>
                  <a:lnTo>
                    <a:pt x="1902484" y="0"/>
                  </a:lnTo>
                  <a:lnTo>
                    <a:pt x="2038375" y="62961"/>
                  </a:lnTo>
                  <a:lnTo>
                    <a:pt x="2174267" y="62961"/>
                  </a:lnTo>
                  <a:lnTo>
                    <a:pt x="2310159" y="41974"/>
                  </a:lnTo>
                  <a:lnTo>
                    <a:pt x="2446051" y="41974"/>
                  </a:lnTo>
                  <a:lnTo>
                    <a:pt x="2581942" y="0"/>
                  </a:lnTo>
                  <a:lnTo>
                    <a:pt x="2717834" y="62961"/>
                  </a:lnTo>
                  <a:lnTo>
                    <a:pt x="2853726" y="167896"/>
                  </a:lnTo>
                  <a:lnTo>
                    <a:pt x="2989618" y="167896"/>
                  </a:lnTo>
                  <a:lnTo>
                    <a:pt x="3125509" y="272832"/>
                  </a:lnTo>
                  <a:lnTo>
                    <a:pt x="3261401" y="167896"/>
                  </a:lnTo>
                  <a:lnTo>
                    <a:pt x="3397293" y="167896"/>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37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470" y="1414185"/>
              <a:ext cx="238028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RDC, 2000-2025</a:t>
              </a:r>
            </a:p>
          </p:txBody>
        </p:sp>
        <p:sp>
          <p:nvSpPr>
            <p:cNvPr id="63" name="pl63"/>
            <p:cNvSpPr/>
            <p:nvPr/>
          </p:nvSpPr>
          <p:spPr>
            <a:xfrm>
              <a:off x="5267799" y="404536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62958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321379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79801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38223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9664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8374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42168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300590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59012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1743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1758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2174342"/>
              <a:ext cx="3397293" cy="1787862"/>
            </a:xfrm>
            <a:custGeom>
              <a:avLst/>
              <a:gdLst/>
              <a:ahLst/>
              <a:cxnLst/>
              <a:rect l="0" t="0" r="0" b="0"/>
              <a:pathLst>
                <a:path w="3397293" h="1787862">
                  <a:moveTo>
                    <a:pt x="0" y="1787862"/>
                  </a:moveTo>
                  <a:lnTo>
                    <a:pt x="135891" y="1787862"/>
                  </a:lnTo>
                  <a:lnTo>
                    <a:pt x="271783" y="1455237"/>
                  </a:lnTo>
                  <a:lnTo>
                    <a:pt x="407675" y="1288924"/>
                  </a:lnTo>
                  <a:lnTo>
                    <a:pt x="543566" y="789985"/>
                  </a:lnTo>
                  <a:lnTo>
                    <a:pt x="679458" y="498938"/>
                  </a:lnTo>
                  <a:lnTo>
                    <a:pt x="815350" y="457360"/>
                  </a:lnTo>
                  <a:lnTo>
                    <a:pt x="951242" y="332625"/>
                  </a:lnTo>
                  <a:lnTo>
                    <a:pt x="1087133" y="207891"/>
                  </a:lnTo>
                  <a:lnTo>
                    <a:pt x="1223025" y="83156"/>
                  </a:lnTo>
                  <a:lnTo>
                    <a:pt x="1358917" y="540516"/>
                  </a:lnTo>
                  <a:lnTo>
                    <a:pt x="1494809" y="124734"/>
                  </a:lnTo>
                  <a:lnTo>
                    <a:pt x="1630700" y="83156"/>
                  </a:lnTo>
                  <a:lnTo>
                    <a:pt x="1766592" y="83156"/>
                  </a:lnTo>
                  <a:lnTo>
                    <a:pt x="1902484" y="0"/>
                  </a:lnTo>
                  <a:lnTo>
                    <a:pt x="2038375" y="124734"/>
                  </a:lnTo>
                  <a:lnTo>
                    <a:pt x="2174267" y="124734"/>
                  </a:lnTo>
                  <a:lnTo>
                    <a:pt x="2310159" y="83156"/>
                  </a:lnTo>
                  <a:lnTo>
                    <a:pt x="2446051" y="83156"/>
                  </a:lnTo>
                  <a:lnTo>
                    <a:pt x="2581942" y="0"/>
                  </a:lnTo>
                  <a:lnTo>
                    <a:pt x="2717834" y="124734"/>
                  </a:lnTo>
                  <a:lnTo>
                    <a:pt x="2853726" y="332625"/>
                  </a:lnTo>
                  <a:lnTo>
                    <a:pt x="2989618" y="332625"/>
                  </a:lnTo>
                  <a:lnTo>
                    <a:pt x="3125509" y="540516"/>
                  </a:lnTo>
                  <a:lnTo>
                    <a:pt x="3261401" y="332625"/>
                  </a:lnTo>
                  <a:lnTo>
                    <a:pt x="3397293" y="332625"/>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174342"/>
              <a:ext cx="3397293" cy="582094"/>
            </a:xfrm>
            <a:custGeom>
              <a:avLst/>
              <a:gdLst/>
              <a:ahLst/>
              <a:cxnLst/>
              <a:rect l="0" t="0" r="0" b="0"/>
              <a:pathLst>
                <a:path w="3397293" h="582094">
                  <a:moveTo>
                    <a:pt x="0" y="582094"/>
                  </a:moveTo>
                  <a:lnTo>
                    <a:pt x="135891" y="582094"/>
                  </a:lnTo>
                  <a:lnTo>
                    <a:pt x="271783" y="582094"/>
                  </a:lnTo>
                  <a:lnTo>
                    <a:pt x="407675" y="498938"/>
                  </a:lnTo>
                  <a:lnTo>
                    <a:pt x="543566" y="415782"/>
                  </a:lnTo>
                  <a:lnTo>
                    <a:pt x="679458" y="374203"/>
                  </a:lnTo>
                  <a:lnTo>
                    <a:pt x="815350" y="332625"/>
                  </a:lnTo>
                  <a:lnTo>
                    <a:pt x="951242" y="332625"/>
                  </a:lnTo>
                  <a:lnTo>
                    <a:pt x="1087133" y="207891"/>
                  </a:lnTo>
                  <a:lnTo>
                    <a:pt x="1223025" y="124734"/>
                  </a:lnTo>
                  <a:lnTo>
                    <a:pt x="1358917" y="124734"/>
                  </a:lnTo>
                  <a:lnTo>
                    <a:pt x="1494809" y="83156"/>
                  </a:lnTo>
                  <a:lnTo>
                    <a:pt x="1630700" y="83156"/>
                  </a:lnTo>
                  <a:lnTo>
                    <a:pt x="1766592" y="83156"/>
                  </a:lnTo>
                  <a:lnTo>
                    <a:pt x="1902484" y="83156"/>
                  </a:lnTo>
                  <a:lnTo>
                    <a:pt x="2038375" y="41578"/>
                  </a:lnTo>
                  <a:lnTo>
                    <a:pt x="2174267" y="0"/>
                  </a:lnTo>
                  <a:lnTo>
                    <a:pt x="2310159" y="0"/>
                  </a:lnTo>
                  <a:lnTo>
                    <a:pt x="2446051" y="0"/>
                  </a:lnTo>
                  <a:lnTo>
                    <a:pt x="2581942" y="0"/>
                  </a:lnTo>
                  <a:lnTo>
                    <a:pt x="2717834" y="124734"/>
                  </a:lnTo>
                  <a:lnTo>
                    <a:pt x="2853726" y="207891"/>
                  </a:lnTo>
                  <a:lnTo>
                    <a:pt x="2989618" y="41578"/>
                  </a:lnTo>
                  <a:lnTo>
                    <a:pt x="3125509" y="83156"/>
                  </a:lnTo>
                  <a:lnTo>
                    <a:pt x="3261401" y="83156"/>
                  </a:lnTo>
                  <a:lnTo>
                    <a:pt x="3397293" y="41578"/>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174342"/>
              <a:ext cx="3397293" cy="1330502"/>
            </a:xfrm>
            <a:custGeom>
              <a:avLst/>
              <a:gdLst/>
              <a:ahLst/>
              <a:cxnLst/>
              <a:rect l="0" t="0" r="0" b="0"/>
              <a:pathLst>
                <a:path w="3397293" h="1330502">
                  <a:moveTo>
                    <a:pt x="0" y="1288924"/>
                  </a:moveTo>
                  <a:lnTo>
                    <a:pt x="135891" y="1330502"/>
                  </a:lnTo>
                  <a:lnTo>
                    <a:pt x="271783" y="1247346"/>
                  </a:lnTo>
                  <a:lnTo>
                    <a:pt x="407675" y="1081033"/>
                  </a:lnTo>
                  <a:lnTo>
                    <a:pt x="543566" y="873142"/>
                  </a:lnTo>
                  <a:lnTo>
                    <a:pt x="679458" y="706829"/>
                  </a:lnTo>
                  <a:lnTo>
                    <a:pt x="815350" y="582094"/>
                  </a:lnTo>
                  <a:lnTo>
                    <a:pt x="951242" y="498938"/>
                  </a:lnTo>
                  <a:lnTo>
                    <a:pt x="1087133" y="291047"/>
                  </a:lnTo>
                  <a:lnTo>
                    <a:pt x="1223025" y="83156"/>
                  </a:lnTo>
                  <a:lnTo>
                    <a:pt x="1358917" y="249469"/>
                  </a:lnTo>
                  <a:lnTo>
                    <a:pt x="1494809" y="332625"/>
                  </a:lnTo>
                  <a:lnTo>
                    <a:pt x="1630700" y="415782"/>
                  </a:lnTo>
                  <a:lnTo>
                    <a:pt x="1766592" y="415782"/>
                  </a:lnTo>
                  <a:lnTo>
                    <a:pt x="1902484" y="374203"/>
                  </a:lnTo>
                  <a:lnTo>
                    <a:pt x="2038375" y="415782"/>
                  </a:lnTo>
                  <a:lnTo>
                    <a:pt x="2174267" y="207891"/>
                  </a:lnTo>
                  <a:lnTo>
                    <a:pt x="2310159" y="166312"/>
                  </a:lnTo>
                  <a:lnTo>
                    <a:pt x="2446051" y="83156"/>
                  </a:lnTo>
                  <a:lnTo>
                    <a:pt x="2581942" y="0"/>
                  </a:lnTo>
                  <a:lnTo>
                    <a:pt x="2717834" y="124734"/>
                  </a:lnTo>
                  <a:lnTo>
                    <a:pt x="2853726" y="291047"/>
                  </a:lnTo>
                  <a:lnTo>
                    <a:pt x="2989618" y="207891"/>
                  </a:lnTo>
                  <a:lnTo>
                    <a:pt x="3125509" y="83156"/>
                  </a:lnTo>
                  <a:lnTo>
                    <a:pt x="3261401" y="41578"/>
                  </a:lnTo>
                  <a:lnTo>
                    <a:pt x="3397293" y="41578"/>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174342"/>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2174342"/>
              <a:ext cx="3397293" cy="1787862"/>
            </a:xfrm>
            <a:custGeom>
              <a:avLst/>
              <a:gdLst/>
              <a:ahLst/>
              <a:cxnLst/>
              <a:rect l="0" t="0" r="0" b="0"/>
              <a:pathLst>
                <a:path w="3397293" h="1787862">
                  <a:moveTo>
                    <a:pt x="0" y="1787862"/>
                  </a:moveTo>
                  <a:lnTo>
                    <a:pt x="135891" y="1787862"/>
                  </a:lnTo>
                  <a:lnTo>
                    <a:pt x="271783" y="1455237"/>
                  </a:lnTo>
                  <a:lnTo>
                    <a:pt x="407675" y="1288924"/>
                  </a:lnTo>
                  <a:lnTo>
                    <a:pt x="543566" y="789985"/>
                  </a:lnTo>
                  <a:lnTo>
                    <a:pt x="679458" y="498938"/>
                  </a:lnTo>
                  <a:lnTo>
                    <a:pt x="815350" y="457360"/>
                  </a:lnTo>
                  <a:lnTo>
                    <a:pt x="951242" y="332625"/>
                  </a:lnTo>
                  <a:lnTo>
                    <a:pt x="1087133" y="207891"/>
                  </a:lnTo>
                  <a:lnTo>
                    <a:pt x="1223025" y="83156"/>
                  </a:lnTo>
                  <a:lnTo>
                    <a:pt x="1358917" y="540516"/>
                  </a:lnTo>
                  <a:lnTo>
                    <a:pt x="1494809" y="124734"/>
                  </a:lnTo>
                  <a:lnTo>
                    <a:pt x="1630700" y="83156"/>
                  </a:lnTo>
                  <a:lnTo>
                    <a:pt x="1766592" y="83156"/>
                  </a:lnTo>
                  <a:lnTo>
                    <a:pt x="1902484" y="0"/>
                  </a:lnTo>
                  <a:lnTo>
                    <a:pt x="2038375" y="124734"/>
                  </a:lnTo>
                  <a:lnTo>
                    <a:pt x="2174267" y="124734"/>
                  </a:lnTo>
                  <a:lnTo>
                    <a:pt x="2310159" y="83156"/>
                  </a:lnTo>
                  <a:lnTo>
                    <a:pt x="2446051" y="83156"/>
                  </a:lnTo>
                  <a:lnTo>
                    <a:pt x="2581942" y="0"/>
                  </a:lnTo>
                  <a:lnTo>
                    <a:pt x="2717834" y="124734"/>
                  </a:lnTo>
                  <a:lnTo>
                    <a:pt x="2853726" y="332625"/>
                  </a:lnTo>
                  <a:lnTo>
                    <a:pt x="2989618" y="332625"/>
                  </a:lnTo>
                  <a:lnTo>
                    <a:pt x="3125509" y="540516"/>
                  </a:lnTo>
                  <a:lnTo>
                    <a:pt x="3261401" y="332625"/>
                  </a:lnTo>
                  <a:lnTo>
                    <a:pt x="3397293" y="332625"/>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941504"/>
              <a:ext cx="0" cy="2020700"/>
            </a:xfrm>
            <a:custGeom>
              <a:avLst/>
              <a:gdLst/>
              <a:ahLst/>
              <a:cxnLst/>
              <a:rect l="0" t="0" r="0" b="0"/>
              <a:pathLst>
                <a:path h="2020700">
                  <a:moveTo>
                    <a:pt x="0" y="2020700"/>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17122" y="1941504"/>
              <a:ext cx="0" cy="731776"/>
            </a:xfrm>
            <a:custGeom>
              <a:avLst/>
              <a:gdLst/>
              <a:ahLst/>
              <a:cxnLst/>
              <a:rect l="0" t="0" r="0" b="0"/>
              <a:pathLst>
                <a:path h="731776">
                  <a:moveTo>
                    <a:pt x="0" y="731776"/>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796581" y="1941504"/>
              <a:ext cx="0" cy="773354"/>
            </a:xfrm>
            <a:custGeom>
              <a:avLst/>
              <a:gdLst/>
              <a:ahLst/>
              <a:cxnLst/>
              <a:rect l="0" t="0" r="0" b="0"/>
              <a:pathLst>
                <a:path h="773354">
                  <a:moveTo>
                    <a:pt x="0" y="773354"/>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476039" y="1941504"/>
              <a:ext cx="0" cy="357572"/>
            </a:xfrm>
            <a:custGeom>
              <a:avLst/>
              <a:gdLst/>
              <a:ahLst/>
              <a:cxnLst/>
              <a:rect l="0" t="0" r="0" b="0"/>
              <a:pathLst>
                <a:path h="357572">
                  <a:moveTo>
                    <a:pt x="0" y="357572"/>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019606" y="1941504"/>
              <a:ext cx="0" cy="232837"/>
            </a:xfrm>
            <a:custGeom>
              <a:avLst/>
              <a:gdLst/>
              <a:ahLst/>
              <a:cxnLst/>
              <a:rect l="0" t="0" r="0" b="0"/>
              <a:pathLst>
                <a:path h="232837">
                  <a:moveTo>
                    <a:pt x="0" y="23283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9065" y="1941504"/>
              <a:ext cx="0" cy="565463"/>
            </a:xfrm>
            <a:custGeom>
              <a:avLst/>
              <a:gdLst/>
              <a:ahLst/>
              <a:cxnLst/>
              <a:rect l="0" t="0" r="0" b="0"/>
              <a:pathLst>
                <a:path h="565463">
                  <a:moveTo>
                    <a:pt x="0" y="56546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941504"/>
              <a:ext cx="0" cy="565463"/>
            </a:xfrm>
            <a:custGeom>
              <a:avLst/>
              <a:gdLst/>
              <a:ahLst/>
              <a:cxnLst/>
              <a:rect l="0" t="0" r="0" b="0"/>
              <a:pathLst>
                <a:path h="565463">
                  <a:moveTo>
                    <a:pt x="0" y="565463"/>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2174342"/>
              <a:ext cx="3397293" cy="1787862"/>
            </a:xfrm>
            <a:custGeom>
              <a:avLst/>
              <a:gdLst/>
              <a:ahLst/>
              <a:cxnLst/>
              <a:rect l="0" t="0" r="0" b="0"/>
              <a:pathLst>
                <a:path w="3397293" h="1787862">
                  <a:moveTo>
                    <a:pt x="0" y="1787862"/>
                  </a:moveTo>
                  <a:lnTo>
                    <a:pt x="135891" y="1787862"/>
                  </a:lnTo>
                  <a:lnTo>
                    <a:pt x="271783" y="1455237"/>
                  </a:lnTo>
                  <a:lnTo>
                    <a:pt x="407675" y="1288924"/>
                  </a:lnTo>
                  <a:lnTo>
                    <a:pt x="543566" y="789985"/>
                  </a:lnTo>
                  <a:lnTo>
                    <a:pt x="679458" y="498938"/>
                  </a:lnTo>
                  <a:lnTo>
                    <a:pt x="815350" y="457360"/>
                  </a:lnTo>
                  <a:lnTo>
                    <a:pt x="951242" y="332625"/>
                  </a:lnTo>
                  <a:lnTo>
                    <a:pt x="1087133" y="207891"/>
                  </a:lnTo>
                  <a:lnTo>
                    <a:pt x="1223025" y="83156"/>
                  </a:lnTo>
                  <a:lnTo>
                    <a:pt x="1358917" y="540516"/>
                  </a:lnTo>
                  <a:lnTo>
                    <a:pt x="1494809" y="124734"/>
                  </a:lnTo>
                  <a:lnTo>
                    <a:pt x="1630700" y="83156"/>
                  </a:lnTo>
                  <a:lnTo>
                    <a:pt x="1766592" y="83156"/>
                  </a:lnTo>
                  <a:lnTo>
                    <a:pt x="1902484" y="0"/>
                  </a:lnTo>
                  <a:lnTo>
                    <a:pt x="2038375" y="124734"/>
                  </a:lnTo>
                  <a:lnTo>
                    <a:pt x="2174267" y="124734"/>
                  </a:lnTo>
                  <a:lnTo>
                    <a:pt x="2310159" y="83156"/>
                  </a:lnTo>
                  <a:lnTo>
                    <a:pt x="2446051" y="83156"/>
                  </a:lnTo>
                  <a:lnTo>
                    <a:pt x="2581942" y="0"/>
                  </a:lnTo>
                  <a:lnTo>
                    <a:pt x="2717834" y="124734"/>
                  </a:lnTo>
                  <a:lnTo>
                    <a:pt x="2853726" y="332625"/>
                  </a:lnTo>
                  <a:lnTo>
                    <a:pt x="2989618" y="332625"/>
                  </a:lnTo>
                  <a:lnTo>
                    <a:pt x="3125509" y="540516"/>
                  </a:lnTo>
                  <a:lnTo>
                    <a:pt x="3261401" y="332625"/>
                  </a:lnTo>
                  <a:lnTo>
                    <a:pt x="3397293" y="332625"/>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59324" y="18843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-43</a:t>
              </a:r>
            </a:p>
          </p:txBody>
        </p:sp>
        <p:sp>
          <p:nvSpPr>
            <p:cNvPr id="96" name="tx96"/>
            <p:cNvSpPr/>
            <p:nvPr/>
          </p:nvSpPr>
          <p:spPr>
            <a:xfrm>
              <a:off x="6038783" y="188575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6718241" y="18843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7427845" y="18843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18844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188443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786762" y="188443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21768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1768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8535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369506"/>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95379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53801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12222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706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7497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51220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355554"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23" name="tx123"/>
            <p:cNvSpPr/>
            <p:nvPr/>
          </p:nvSpPr>
          <p:spPr>
            <a:xfrm>
              <a:off x="701684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9303"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1108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89890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7286726"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70499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6092817"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8480636"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rc136"/>
            <p:cNvSpPr/>
            <p:nvPr/>
          </p:nvSpPr>
          <p:spPr>
            <a:xfrm>
              <a:off x="1317178" y="5772498"/>
              <a:ext cx="4874193" cy="110182"/>
            </a:xfrm>
            <a:prstGeom prst="rect">
              <a:avLst/>
            </a:prstGeom>
            <a:solidFill>
              <a:srgbClr val="1CABE2">
                <a:alpha val="80000"/>
              </a:srgbClr>
            </a:solidFill>
          </p:spPr>
          <p:txBody>
            <a:bodyPr/>
            <a:lstStyle/>
            <a:p>
              <a:endParaRPr/>
            </a:p>
          </p:txBody>
        </p:sp>
        <p:sp>
          <p:nvSpPr>
            <p:cNvPr id="137" name="rc137"/>
            <p:cNvSpPr/>
            <p:nvPr/>
          </p:nvSpPr>
          <p:spPr>
            <a:xfrm>
              <a:off x="1317178" y="5634770"/>
              <a:ext cx="7170788" cy="110182"/>
            </a:xfrm>
            <a:prstGeom prst="rect">
              <a:avLst/>
            </a:prstGeom>
            <a:solidFill>
              <a:srgbClr val="1CABE2">
                <a:alpha val="80000"/>
              </a:srgbClr>
            </a:solidFill>
          </p:spPr>
          <p:txBody>
            <a:bodyPr/>
            <a:lstStyle/>
            <a:p>
              <a:endParaRPr/>
            </a:p>
          </p:txBody>
        </p:sp>
        <p:sp>
          <p:nvSpPr>
            <p:cNvPr id="138" name="rc138"/>
            <p:cNvSpPr/>
            <p:nvPr/>
          </p:nvSpPr>
          <p:spPr>
            <a:xfrm>
              <a:off x="1317178" y="5497042"/>
              <a:ext cx="7321564" cy="110182"/>
            </a:xfrm>
            <a:prstGeom prst="rect">
              <a:avLst/>
            </a:prstGeom>
            <a:solidFill>
              <a:srgbClr val="1CABE2">
                <a:alpha val="80000"/>
              </a:srgbClr>
            </a:solidFill>
          </p:spPr>
          <p:txBody>
            <a:bodyPr/>
            <a:lstStyle/>
            <a:p>
              <a:endParaRPr/>
            </a:p>
          </p:txBody>
        </p:sp>
        <p:sp>
          <p:nvSpPr>
            <p:cNvPr id="139" name="tx139"/>
            <p:cNvSpPr/>
            <p:nvPr/>
          </p:nvSpPr>
          <p:spPr>
            <a:xfrm>
              <a:off x="5995602" y="5788472"/>
              <a:ext cx="150591"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1m</a:t>
              </a:r>
            </a:p>
          </p:txBody>
        </p:sp>
        <p:sp>
          <p:nvSpPr>
            <p:cNvPr id="140" name="tx140"/>
            <p:cNvSpPr/>
            <p:nvPr/>
          </p:nvSpPr>
          <p:spPr>
            <a:xfrm>
              <a:off x="8174667" y="5649421"/>
              <a:ext cx="24099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1.5m</a:t>
              </a:r>
            </a:p>
          </p:txBody>
        </p:sp>
        <p:sp>
          <p:nvSpPr>
            <p:cNvPr id="141" name="tx141"/>
            <p:cNvSpPr/>
            <p:nvPr/>
          </p:nvSpPr>
          <p:spPr>
            <a:xfrm>
              <a:off x="8325443" y="5511693"/>
              <a:ext cx="24099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1.5m</a:t>
              </a:r>
            </a:p>
          </p:txBody>
        </p:sp>
        <p:sp>
          <p:nvSpPr>
            <p:cNvPr id="142" name="tx142"/>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200018"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5471329" y="596736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48" name="tx148"/>
            <p:cNvSpPr/>
            <p:nvPr/>
          </p:nvSpPr>
          <p:spPr>
            <a:xfrm>
              <a:off x="7859148" y="596736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49" name="tx149"/>
            <p:cNvSpPr/>
            <p:nvPr/>
          </p:nvSpPr>
          <p:spPr>
            <a:xfrm>
              <a:off x="951100" y="5235303"/>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0" name="tx15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la DTP3 en RDC (65 %) était inférieure de 20 points de pourcentage à la moyenne mondiale (85 %) et de 6 points de pourcentage à la moyenne de l’ensemble des pays de l’ WCAR e (71 %).
La couverture nationale du DTP3 était inférieure de 8 points de pourcentage à celle de 2019 (73 %).
Cela correspond à 1,5 million d’enfants non vaccinés ou sous-vaccinés en 2025, contre 1 million d’enfants non vaccinés ou sous-vaccinés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par la vaccination contre la rougeole, la dysentérie et la tuberculose (RDC DTP3) s'élevait à 65 %, soit 8 points de pourcentage de moins qu'en 2019 et un niveau inférieur aux moyennes mondiales et régionales.</a:t>
            </a:r>
          </a:p>
        </p:txBody>
      </p:sp>
      <p:grpSp>
        <p:nvGrpSpPr>
          <p:cNvPr id="155" name="Group 154"/>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la RDC se classait au 4e rang sur 24 pays pour la couverture vaccinale la plus faible contre la rougeole, les oreillons et la rubéole (3e dose) (sur la base de classements ex æquo).
La RDC figurait parmi les 10 pays comptant le plus grand nombre d'enfants non vaccinés ou sous-vaccinés (2e rang).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RDC figurait parmi les pays affichant la couverture vaccinale la plus élevée, mais elle comptait également parmi les trois pays de la région présentant le plus grand nombre d’enfants non vaccinés ou sous-vaccinés, contribuant ainsi de manière significative au fardeau que représentent ces cas.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1774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2922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4069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5217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2348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3495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4643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579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4086207"/>
              <a:ext cx="239888" cy="125802"/>
            </a:xfrm>
            <a:prstGeom prst="rect">
              <a:avLst/>
            </a:prstGeom>
            <a:solidFill>
              <a:srgbClr val="80BD41">
                <a:alpha val="100000"/>
              </a:srgbClr>
            </a:solidFill>
          </p:spPr>
          <p:txBody>
            <a:bodyPr/>
            <a:lstStyle/>
            <a:p>
              <a:endParaRPr/>
            </a:p>
          </p:txBody>
        </p:sp>
        <p:sp>
          <p:nvSpPr>
            <p:cNvPr id="26" name="rc26"/>
            <p:cNvSpPr/>
            <p:nvPr/>
          </p:nvSpPr>
          <p:spPr>
            <a:xfrm>
              <a:off x="1296273" y="3792668"/>
              <a:ext cx="239888" cy="293538"/>
            </a:xfrm>
            <a:prstGeom prst="rect">
              <a:avLst/>
            </a:prstGeom>
            <a:solidFill>
              <a:srgbClr val="1CABE2">
                <a:alpha val="100000"/>
              </a:srgbClr>
            </a:solidFill>
          </p:spPr>
          <p:txBody>
            <a:bodyPr/>
            <a:lstStyle/>
            <a:p>
              <a:endParaRPr/>
            </a:p>
          </p:txBody>
        </p:sp>
        <p:sp>
          <p:nvSpPr>
            <p:cNvPr id="27" name="rc27"/>
            <p:cNvSpPr/>
            <p:nvPr/>
          </p:nvSpPr>
          <p:spPr>
            <a:xfrm>
              <a:off x="1562816" y="4082955"/>
              <a:ext cx="239888" cy="129054"/>
            </a:xfrm>
            <a:prstGeom prst="rect">
              <a:avLst/>
            </a:prstGeom>
            <a:solidFill>
              <a:srgbClr val="80BD41">
                <a:alpha val="100000"/>
              </a:srgbClr>
            </a:solidFill>
          </p:spPr>
          <p:txBody>
            <a:bodyPr/>
            <a:lstStyle/>
            <a:p>
              <a:endParaRPr/>
            </a:p>
          </p:txBody>
        </p:sp>
        <p:sp>
          <p:nvSpPr>
            <p:cNvPr id="28" name="rc28"/>
            <p:cNvSpPr/>
            <p:nvPr/>
          </p:nvSpPr>
          <p:spPr>
            <a:xfrm>
              <a:off x="1562816" y="3781828"/>
              <a:ext cx="239888" cy="301126"/>
            </a:xfrm>
            <a:prstGeom prst="rect">
              <a:avLst/>
            </a:prstGeom>
            <a:solidFill>
              <a:srgbClr val="1CABE2">
                <a:alpha val="100000"/>
              </a:srgbClr>
            </a:solidFill>
          </p:spPr>
          <p:txBody>
            <a:bodyPr/>
            <a:lstStyle/>
            <a:p>
              <a:endParaRPr/>
            </a:p>
          </p:txBody>
        </p:sp>
        <p:sp>
          <p:nvSpPr>
            <p:cNvPr id="29" name="rc29"/>
            <p:cNvSpPr/>
            <p:nvPr/>
          </p:nvSpPr>
          <p:spPr>
            <a:xfrm>
              <a:off x="1829360" y="4044862"/>
              <a:ext cx="239888" cy="167147"/>
            </a:xfrm>
            <a:prstGeom prst="rect">
              <a:avLst/>
            </a:prstGeom>
            <a:solidFill>
              <a:srgbClr val="80BD41">
                <a:alpha val="100000"/>
              </a:srgbClr>
            </a:solidFill>
          </p:spPr>
          <p:txBody>
            <a:bodyPr/>
            <a:lstStyle/>
            <a:p>
              <a:endParaRPr/>
            </a:p>
          </p:txBody>
        </p:sp>
        <p:sp>
          <p:nvSpPr>
            <p:cNvPr id="30" name="rc30"/>
            <p:cNvSpPr/>
            <p:nvPr/>
          </p:nvSpPr>
          <p:spPr>
            <a:xfrm>
              <a:off x="1829360" y="3772148"/>
              <a:ext cx="239888" cy="272713"/>
            </a:xfrm>
            <a:prstGeom prst="rect">
              <a:avLst/>
            </a:prstGeom>
            <a:solidFill>
              <a:srgbClr val="1CABE2">
                <a:alpha val="100000"/>
              </a:srgbClr>
            </a:solidFill>
          </p:spPr>
          <p:txBody>
            <a:bodyPr/>
            <a:lstStyle/>
            <a:p>
              <a:endParaRPr/>
            </a:p>
          </p:txBody>
        </p:sp>
        <p:sp>
          <p:nvSpPr>
            <p:cNvPr id="31" name="rc31"/>
            <p:cNvSpPr/>
            <p:nvPr/>
          </p:nvSpPr>
          <p:spPr>
            <a:xfrm>
              <a:off x="2095903" y="4023290"/>
              <a:ext cx="239888" cy="188719"/>
            </a:xfrm>
            <a:prstGeom prst="rect">
              <a:avLst/>
            </a:prstGeom>
            <a:solidFill>
              <a:srgbClr val="80BD41">
                <a:alpha val="100000"/>
              </a:srgbClr>
            </a:solidFill>
          </p:spPr>
          <p:txBody>
            <a:bodyPr/>
            <a:lstStyle/>
            <a:p>
              <a:endParaRPr/>
            </a:p>
          </p:txBody>
        </p:sp>
        <p:sp>
          <p:nvSpPr>
            <p:cNvPr id="32" name="rc32"/>
            <p:cNvSpPr/>
            <p:nvPr/>
          </p:nvSpPr>
          <p:spPr>
            <a:xfrm>
              <a:off x="2095903" y="3762677"/>
              <a:ext cx="239888" cy="260612"/>
            </a:xfrm>
            <a:prstGeom prst="rect">
              <a:avLst/>
            </a:prstGeom>
            <a:solidFill>
              <a:srgbClr val="1CABE2">
                <a:alpha val="100000"/>
              </a:srgbClr>
            </a:solidFill>
          </p:spPr>
          <p:txBody>
            <a:bodyPr/>
            <a:lstStyle/>
            <a:p>
              <a:endParaRPr/>
            </a:p>
          </p:txBody>
        </p:sp>
        <p:sp>
          <p:nvSpPr>
            <p:cNvPr id="33" name="rc33"/>
            <p:cNvSpPr/>
            <p:nvPr/>
          </p:nvSpPr>
          <p:spPr>
            <a:xfrm>
              <a:off x="2362446" y="3963926"/>
              <a:ext cx="239888" cy="248083"/>
            </a:xfrm>
            <a:prstGeom prst="rect">
              <a:avLst/>
            </a:prstGeom>
            <a:solidFill>
              <a:srgbClr val="80BD41">
                <a:alpha val="100000"/>
              </a:srgbClr>
            </a:solidFill>
          </p:spPr>
          <p:txBody>
            <a:bodyPr/>
            <a:lstStyle/>
            <a:p>
              <a:endParaRPr/>
            </a:p>
          </p:txBody>
        </p:sp>
        <p:sp>
          <p:nvSpPr>
            <p:cNvPr id="34" name="rc34"/>
            <p:cNvSpPr/>
            <p:nvPr/>
          </p:nvSpPr>
          <p:spPr>
            <a:xfrm>
              <a:off x="2362446" y="3752595"/>
              <a:ext cx="239888" cy="211330"/>
            </a:xfrm>
            <a:prstGeom prst="rect">
              <a:avLst/>
            </a:prstGeom>
            <a:solidFill>
              <a:srgbClr val="1CABE2">
                <a:alpha val="100000"/>
              </a:srgbClr>
            </a:solidFill>
          </p:spPr>
          <p:txBody>
            <a:bodyPr/>
            <a:lstStyle/>
            <a:p>
              <a:endParaRPr/>
            </a:p>
          </p:txBody>
        </p:sp>
        <p:sp>
          <p:nvSpPr>
            <p:cNvPr id="35" name="rc35"/>
            <p:cNvSpPr/>
            <p:nvPr/>
          </p:nvSpPr>
          <p:spPr>
            <a:xfrm>
              <a:off x="2628989" y="3923014"/>
              <a:ext cx="239888" cy="288994"/>
            </a:xfrm>
            <a:prstGeom prst="rect">
              <a:avLst/>
            </a:prstGeom>
            <a:solidFill>
              <a:srgbClr val="80BD41">
                <a:alpha val="100000"/>
              </a:srgbClr>
            </a:solidFill>
          </p:spPr>
          <p:txBody>
            <a:bodyPr/>
            <a:lstStyle/>
            <a:p>
              <a:endParaRPr/>
            </a:p>
          </p:txBody>
        </p:sp>
        <p:sp>
          <p:nvSpPr>
            <p:cNvPr id="36" name="rc36"/>
            <p:cNvSpPr/>
            <p:nvPr/>
          </p:nvSpPr>
          <p:spPr>
            <a:xfrm>
              <a:off x="2628989" y="3738247"/>
              <a:ext cx="239888" cy="184767"/>
            </a:xfrm>
            <a:prstGeom prst="rect">
              <a:avLst/>
            </a:prstGeom>
            <a:solidFill>
              <a:srgbClr val="1CABE2">
                <a:alpha val="100000"/>
              </a:srgbClr>
            </a:solidFill>
          </p:spPr>
          <p:txBody>
            <a:bodyPr/>
            <a:lstStyle/>
            <a:p>
              <a:endParaRPr/>
            </a:p>
          </p:txBody>
        </p:sp>
        <p:sp>
          <p:nvSpPr>
            <p:cNvPr id="37" name="rc37"/>
            <p:cNvSpPr/>
            <p:nvPr/>
          </p:nvSpPr>
          <p:spPr>
            <a:xfrm>
              <a:off x="2895532" y="3906985"/>
              <a:ext cx="239888" cy="305023"/>
            </a:xfrm>
            <a:prstGeom prst="rect">
              <a:avLst/>
            </a:prstGeom>
            <a:solidFill>
              <a:srgbClr val="80BD41">
                <a:alpha val="100000"/>
              </a:srgbClr>
            </a:solidFill>
          </p:spPr>
          <p:txBody>
            <a:bodyPr/>
            <a:lstStyle/>
            <a:p>
              <a:endParaRPr/>
            </a:p>
          </p:txBody>
        </p:sp>
        <p:sp>
          <p:nvSpPr>
            <p:cNvPr id="38" name="rc38"/>
            <p:cNvSpPr/>
            <p:nvPr/>
          </p:nvSpPr>
          <p:spPr>
            <a:xfrm>
              <a:off x="2895532" y="3720035"/>
              <a:ext cx="239888" cy="186950"/>
            </a:xfrm>
            <a:prstGeom prst="rect">
              <a:avLst/>
            </a:prstGeom>
            <a:solidFill>
              <a:srgbClr val="1CABE2">
                <a:alpha val="100000"/>
              </a:srgbClr>
            </a:solidFill>
          </p:spPr>
          <p:txBody>
            <a:bodyPr/>
            <a:lstStyle/>
            <a:p>
              <a:endParaRPr/>
            </a:p>
          </p:txBody>
        </p:sp>
        <p:sp>
          <p:nvSpPr>
            <p:cNvPr id="39" name="rc39"/>
            <p:cNvSpPr/>
            <p:nvPr/>
          </p:nvSpPr>
          <p:spPr>
            <a:xfrm>
              <a:off x="3162075" y="3882063"/>
              <a:ext cx="239888" cy="329946"/>
            </a:xfrm>
            <a:prstGeom prst="rect">
              <a:avLst/>
            </a:prstGeom>
            <a:solidFill>
              <a:srgbClr val="80BD41">
                <a:alpha val="100000"/>
              </a:srgbClr>
            </a:solidFill>
          </p:spPr>
          <p:txBody>
            <a:bodyPr/>
            <a:lstStyle/>
            <a:p>
              <a:endParaRPr/>
            </a:p>
          </p:txBody>
        </p:sp>
        <p:sp>
          <p:nvSpPr>
            <p:cNvPr id="40" name="rc40"/>
            <p:cNvSpPr/>
            <p:nvPr/>
          </p:nvSpPr>
          <p:spPr>
            <a:xfrm>
              <a:off x="3162075" y="3704400"/>
              <a:ext cx="239888" cy="177663"/>
            </a:xfrm>
            <a:prstGeom prst="rect">
              <a:avLst/>
            </a:prstGeom>
            <a:solidFill>
              <a:srgbClr val="1CABE2">
                <a:alpha val="100000"/>
              </a:srgbClr>
            </a:solidFill>
          </p:spPr>
          <p:txBody>
            <a:bodyPr/>
            <a:lstStyle/>
            <a:p>
              <a:endParaRPr/>
            </a:p>
          </p:txBody>
        </p:sp>
        <p:sp>
          <p:nvSpPr>
            <p:cNvPr id="41" name="rc41"/>
            <p:cNvSpPr/>
            <p:nvPr/>
          </p:nvSpPr>
          <p:spPr>
            <a:xfrm>
              <a:off x="3428618" y="3855406"/>
              <a:ext cx="239888" cy="356603"/>
            </a:xfrm>
            <a:prstGeom prst="rect">
              <a:avLst/>
            </a:prstGeom>
            <a:solidFill>
              <a:srgbClr val="80BD41">
                <a:alpha val="100000"/>
              </a:srgbClr>
            </a:solidFill>
          </p:spPr>
          <p:txBody>
            <a:bodyPr/>
            <a:lstStyle/>
            <a:p>
              <a:endParaRPr/>
            </a:p>
          </p:txBody>
        </p:sp>
        <p:sp>
          <p:nvSpPr>
            <p:cNvPr id="42" name="rc42"/>
            <p:cNvSpPr/>
            <p:nvPr/>
          </p:nvSpPr>
          <p:spPr>
            <a:xfrm>
              <a:off x="3428618" y="3687592"/>
              <a:ext cx="239888" cy="167813"/>
            </a:xfrm>
            <a:prstGeom prst="rect">
              <a:avLst/>
            </a:prstGeom>
            <a:solidFill>
              <a:srgbClr val="1CABE2">
                <a:alpha val="100000"/>
              </a:srgbClr>
            </a:solidFill>
          </p:spPr>
          <p:txBody>
            <a:bodyPr/>
            <a:lstStyle/>
            <a:p>
              <a:endParaRPr/>
            </a:p>
          </p:txBody>
        </p:sp>
        <p:sp>
          <p:nvSpPr>
            <p:cNvPr id="43" name="rc43"/>
            <p:cNvSpPr/>
            <p:nvPr/>
          </p:nvSpPr>
          <p:spPr>
            <a:xfrm>
              <a:off x="3695161" y="3827280"/>
              <a:ext cx="239888" cy="384728"/>
            </a:xfrm>
            <a:prstGeom prst="rect">
              <a:avLst/>
            </a:prstGeom>
            <a:solidFill>
              <a:srgbClr val="80BD41">
                <a:alpha val="100000"/>
              </a:srgbClr>
            </a:solidFill>
          </p:spPr>
          <p:txBody>
            <a:bodyPr/>
            <a:lstStyle/>
            <a:p>
              <a:endParaRPr/>
            </a:p>
          </p:txBody>
        </p:sp>
        <p:sp>
          <p:nvSpPr>
            <p:cNvPr id="44" name="rc44"/>
            <p:cNvSpPr/>
            <p:nvPr/>
          </p:nvSpPr>
          <p:spPr>
            <a:xfrm>
              <a:off x="3695161" y="3670138"/>
              <a:ext cx="239888" cy="157142"/>
            </a:xfrm>
            <a:prstGeom prst="rect">
              <a:avLst/>
            </a:prstGeom>
            <a:solidFill>
              <a:srgbClr val="1CABE2">
                <a:alpha val="100000"/>
              </a:srgbClr>
            </a:solidFill>
          </p:spPr>
          <p:txBody>
            <a:bodyPr/>
            <a:lstStyle/>
            <a:p>
              <a:endParaRPr/>
            </a:p>
          </p:txBody>
        </p:sp>
        <p:sp>
          <p:nvSpPr>
            <p:cNvPr id="45" name="rc45"/>
            <p:cNvSpPr/>
            <p:nvPr/>
          </p:nvSpPr>
          <p:spPr>
            <a:xfrm>
              <a:off x="3961705" y="3876765"/>
              <a:ext cx="239888" cy="335243"/>
            </a:xfrm>
            <a:prstGeom prst="rect">
              <a:avLst/>
            </a:prstGeom>
            <a:solidFill>
              <a:srgbClr val="80BD41">
                <a:alpha val="100000"/>
              </a:srgbClr>
            </a:solidFill>
          </p:spPr>
          <p:txBody>
            <a:bodyPr/>
            <a:lstStyle/>
            <a:p>
              <a:endParaRPr/>
            </a:p>
          </p:txBody>
        </p:sp>
        <p:sp>
          <p:nvSpPr>
            <p:cNvPr id="46" name="rc46"/>
            <p:cNvSpPr/>
            <p:nvPr/>
          </p:nvSpPr>
          <p:spPr>
            <a:xfrm>
              <a:off x="3961705" y="3653270"/>
              <a:ext cx="239888" cy="223495"/>
            </a:xfrm>
            <a:prstGeom prst="rect">
              <a:avLst/>
            </a:prstGeom>
            <a:solidFill>
              <a:srgbClr val="1CABE2">
                <a:alpha val="100000"/>
              </a:srgbClr>
            </a:solidFill>
          </p:spPr>
          <p:txBody>
            <a:bodyPr/>
            <a:lstStyle/>
            <a:p>
              <a:endParaRPr/>
            </a:p>
          </p:txBody>
        </p:sp>
        <p:sp>
          <p:nvSpPr>
            <p:cNvPr id="47" name="rc47"/>
            <p:cNvSpPr/>
            <p:nvPr/>
          </p:nvSpPr>
          <p:spPr>
            <a:xfrm>
              <a:off x="4228248" y="3806758"/>
              <a:ext cx="239888" cy="405251"/>
            </a:xfrm>
            <a:prstGeom prst="rect">
              <a:avLst/>
            </a:prstGeom>
            <a:solidFill>
              <a:srgbClr val="80BD41">
                <a:alpha val="100000"/>
              </a:srgbClr>
            </a:solidFill>
          </p:spPr>
          <p:txBody>
            <a:bodyPr/>
            <a:lstStyle/>
            <a:p>
              <a:endParaRPr/>
            </a:p>
          </p:txBody>
        </p:sp>
        <p:sp>
          <p:nvSpPr>
            <p:cNvPr id="48" name="rc48"/>
            <p:cNvSpPr/>
            <p:nvPr/>
          </p:nvSpPr>
          <p:spPr>
            <a:xfrm>
              <a:off x="4228248" y="3633079"/>
              <a:ext cx="239888" cy="173679"/>
            </a:xfrm>
            <a:prstGeom prst="rect">
              <a:avLst/>
            </a:prstGeom>
            <a:solidFill>
              <a:srgbClr val="1CABE2">
                <a:alpha val="100000"/>
              </a:srgbClr>
            </a:solidFill>
          </p:spPr>
          <p:txBody>
            <a:bodyPr/>
            <a:lstStyle/>
            <a:p>
              <a:endParaRPr/>
            </a:p>
          </p:txBody>
        </p:sp>
        <p:sp>
          <p:nvSpPr>
            <p:cNvPr id="49" name="rc49"/>
            <p:cNvSpPr/>
            <p:nvPr/>
          </p:nvSpPr>
          <p:spPr>
            <a:xfrm>
              <a:off x="4494791" y="3786790"/>
              <a:ext cx="239888" cy="425219"/>
            </a:xfrm>
            <a:prstGeom prst="rect">
              <a:avLst/>
            </a:prstGeom>
            <a:solidFill>
              <a:srgbClr val="80BD41">
                <a:alpha val="100000"/>
              </a:srgbClr>
            </a:solidFill>
          </p:spPr>
          <p:txBody>
            <a:bodyPr/>
            <a:lstStyle/>
            <a:p>
              <a:endParaRPr/>
            </a:p>
          </p:txBody>
        </p:sp>
        <p:sp>
          <p:nvSpPr>
            <p:cNvPr id="50" name="rc50"/>
            <p:cNvSpPr/>
            <p:nvPr/>
          </p:nvSpPr>
          <p:spPr>
            <a:xfrm>
              <a:off x="4494791" y="3613109"/>
              <a:ext cx="239888" cy="173681"/>
            </a:xfrm>
            <a:prstGeom prst="rect">
              <a:avLst/>
            </a:prstGeom>
            <a:solidFill>
              <a:srgbClr val="1CABE2">
                <a:alpha val="100000"/>
              </a:srgbClr>
            </a:solidFill>
          </p:spPr>
          <p:txBody>
            <a:bodyPr/>
            <a:lstStyle/>
            <a:p>
              <a:endParaRPr/>
            </a:p>
          </p:txBody>
        </p:sp>
        <p:sp>
          <p:nvSpPr>
            <p:cNvPr id="51" name="rc51"/>
            <p:cNvSpPr/>
            <p:nvPr/>
          </p:nvSpPr>
          <p:spPr>
            <a:xfrm>
              <a:off x="4761334" y="3774123"/>
              <a:ext cx="239888" cy="437886"/>
            </a:xfrm>
            <a:prstGeom prst="rect">
              <a:avLst/>
            </a:prstGeom>
            <a:solidFill>
              <a:srgbClr val="80BD41">
                <a:alpha val="100000"/>
              </a:srgbClr>
            </a:solidFill>
          </p:spPr>
          <p:txBody>
            <a:bodyPr/>
            <a:lstStyle/>
            <a:p>
              <a:endParaRPr/>
            </a:p>
          </p:txBody>
        </p:sp>
        <p:sp>
          <p:nvSpPr>
            <p:cNvPr id="52" name="rc52"/>
            <p:cNvSpPr/>
            <p:nvPr/>
          </p:nvSpPr>
          <p:spPr>
            <a:xfrm>
              <a:off x="4761334" y="3595268"/>
              <a:ext cx="239888" cy="178854"/>
            </a:xfrm>
            <a:prstGeom prst="rect">
              <a:avLst/>
            </a:prstGeom>
            <a:solidFill>
              <a:srgbClr val="1CABE2">
                <a:alpha val="100000"/>
              </a:srgbClr>
            </a:solidFill>
          </p:spPr>
          <p:txBody>
            <a:bodyPr/>
            <a:lstStyle/>
            <a:p>
              <a:endParaRPr/>
            </a:p>
          </p:txBody>
        </p:sp>
        <p:sp>
          <p:nvSpPr>
            <p:cNvPr id="53" name="rc53"/>
            <p:cNvSpPr/>
            <p:nvPr/>
          </p:nvSpPr>
          <p:spPr>
            <a:xfrm>
              <a:off x="5027877" y="3747681"/>
              <a:ext cx="239888" cy="464328"/>
            </a:xfrm>
            <a:prstGeom prst="rect">
              <a:avLst/>
            </a:prstGeom>
            <a:solidFill>
              <a:srgbClr val="80BD41">
                <a:alpha val="100000"/>
              </a:srgbClr>
            </a:solidFill>
          </p:spPr>
          <p:txBody>
            <a:bodyPr/>
            <a:lstStyle/>
            <a:p>
              <a:endParaRPr/>
            </a:p>
          </p:txBody>
        </p:sp>
        <p:sp>
          <p:nvSpPr>
            <p:cNvPr id="54" name="rc54"/>
            <p:cNvSpPr/>
            <p:nvPr/>
          </p:nvSpPr>
          <p:spPr>
            <a:xfrm>
              <a:off x="5027877" y="3575942"/>
              <a:ext cx="239888" cy="171738"/>
            </a:xfrm>
            <a:prstGeom prst="rect">
              <a:avLst/>
            </a:prstGeom>
            <a:solidFill>
              <a:srgbClr val="1CABE2">
                <a:alpha val="100000"/>
              </a:srgbClr>
            </a:solidFill>
          </p:spPr>
          <p:txBody>
            <a:bodyPr/>
            <a:lstStyle/>
            <a:p>
              <a:endParaRPr/>
            </a:p>
          </p:txBody>
        </p:sp>
        <p:sp>
          <p:nvSpPr>
            <p:cNvPr id="55" name="rc55"/>
            <p:cNvSpPr/>
            <p:nvPr/>
          </p:nvSpPr>
          <p:spPr>
            <a:xfrm>
              <a:off x="5294420" y="3754120"/>
              <a:ext cx="239888" cy="457889"/>
            </a:xfrm>
            <a:prstGeom prst="rect">
              <a:avLst/>
            </a:prstGeom>
            <a:solidFill>
              <a:srgbClr val="80BD41">
                <a:alpha val="100000"/>
              </a:srgbClr>
            </a:solidFill>
          </p:spPr>
          <p:txBody>
            <a:bodyPr/>
            <a:lstStyle/>
            <a:p>
              <a:endParaRPr/>
            </a:p>
          </p:txBody>
        </p:sp>
        <p:sp>
          <p:nvSpPr>
            <p:cNvPr id="56" name="rc56"/>
            <p:cNvSpPr/>
            <p:nvPr/>
          </p:nvSpPr>
          <p:spPr>
            <a:xfrm>
              <a:off x="5294420" y="3557881"/>
              <a:ext cx="239888" cy="196238"/>
            </a:xfrm>
            <a:prstGeom prst="rect">
              <a:avLst/>
            </a:prstGeom>
            <a:solidFill>
              <a:srgbClr val="1CABE2">
                <a:alpha val="100000"/>
              </a:srgbClr>
            </a:solidFill>
          </p:spPr>
          <p:txBody>
            <a:bodyPr/>
            <a:lstStyle/>
            <a:p>
              <a:endParaRPr/>
            </a:p>
          </p:txBody>
        </p:sp>
        <p:sp>
          <p:nvSpPr>
            <p:cNvPr id="57" name="rc57"/>
            <p:cNvSpPr/>
            <p:nvPr/>
          </p:nvSpPr>
          <p:spPr>
            <a:xfrm>
              <a:off x="5560963" y="3741052"/>
              <a:ext cx="239888" cy="470956"/>
            </a:xfrm>
            <a:prstGeom prst="rect">
              <a:avLst/>
            </a:prstGeom>
            <a:solidFill>
              <a:srgbClr val="80BD41">
                <a:alpha val="100000"/>
              </a:srgbClr>
            </a:solidFill>
          </p:spPr>
          <p:txBody>
            <a:bodyPr/>
            <a:lstStyle/>
            <a:p>
              <a:endParaRPr/>
            </a:p>
          </p:txBody>
        </p:sp>
        <p:sp>
          <p:nvSpPr>
            <p:cNvPr id="58" name="rc58"/>
            <p:cNvSpPr/>
            <p:nvPr/>
          </p:nvSpPr>
          <p:spPr>
            <a:xfrm>
              <a:off x="5560963" y="3539214"/>
              <a:ext cx="239888" cy="201838"/>
            </a:xfrm>
            <a:prstGeom prst="rect">
              <a:avLst/>
            </a:prstGeom>
            <a:solidFill>
              <a:srgbClr val="1CABE2">
                <a:alpha val="100000"/>
              </a:srgbClr>
            </a:solidFill>
          </p:spPr>
          <p:txBody>
            <a:bodyPr/>
            <a:lstStyle/>
            <a:p>
              <a:endParaRPr/>
            </a:p>
          </p:txBody>
        </p:sp>
        <p:sp>
          <p:nvSpPr>
            <p:cNvPr id="59" name="rc59"/>
            <p:cNvSpPr/>
            <p:nvPr/>
          </p:nvSpPr>
          <p:spPr>
            <a:xfrm>
              <a:off x="5827506" y="3714817"/>
              <a:ext cx="239888" cy="497191"/>
            </a:xfrm>
            <a:prstGeom prst="rect">
              <a:avLst/>
            </a:prstGeom>
            <a:solidFill>
              <a:srgbClr val="80BD41">
                <a:alpha val="100000"/>
              </a:srgbClr>
            </a:solidFill>
          </p:spPr>
          <p:txBody>
            <a:bodyPr/>
            <a:lstStyle/>
            <a:p>
              <a:endParaRPr/>
            </a:p>
          </p:txBody>
        </p:sp>
        <p:sp>
          <p:nvSpPr>
            <p:cNvPr id="60" name="rc60"/>
            <p:cNvSpPr/>
            <p:nvPr/>
          </p:nvSpPr>
          <p:spPr>
            <a:xfrm>
              <a:off x="5827506" y="3511739"/>
              <a:ext cx="239888" cy="203078"/>
            </a:xfrm>
            <a:prstGeom prst="rect">
              <a:avLst/>
            </a:prstGeom>
            <a:solidFill>
              <a:srgbClr val="1CABE2">
                <a:alpha val="100000"/>
              </a:srgbClr>
            </a:solidFill>
          </p:spPr>
          <p:txBody>
            <a:bodyPr/>
            <a:lstStyle/>
            <a:p>
              <a:endParaRPr/>
            </a:p>
          </p:txBody>
        </p:sp>
        <p:sp>
          <p:nvSpPr>
            <p:cNvPr id="61" name="rc61"/>
            <p:cNvSpPr/>
            <p:nvPr/>
          </p:nvSpPr>
          <p:spPr>
            <a:xfrm>
              <a:off x="6094049" y="3698366"/>
              <a:ext cx="239888" cy="513643"/>
            </a:xfrm>
            <a:prstGeom prst="rect">
              <a:avLst/>
            </a:prstGeom>
            <a:solidFill>
              <a:srgbClr val="80BD41">
                <a:alpha val="100000"/>
              </a:srgbClr>
            </a:solidFill>
          </p:spPr>
          <p:txBody>
            <a:bodyPr/>
            <a:lstStyle/>
            <a:p>
              <a:endParaRPr/>
            </a:p>
          </p:txBody>
        </p:sp>
        <p:sp>
          <p:nvSpPr>
            <p:cNvPr id="62" name="rc62"/>
            <p:cNvSpPr/>
            <p:nvPr/>
          </p:nvSpPr>
          <p:spPr>
            <a:xfrm>
              <a:off x="6094049" y="3488568"/>
              <a:ext cx="239888" cy="209798"/>
            </a:xfrm>
            <a:prstGeom prst="rect">
              <a:avLst/>
            </a:prstGeom>
            <a:solidFill>
              <a:srgbClr val="1CABE2">
                <a:alpha val="100000"/>
              </a:srgbClr>
            </a:solidFill>
          </p:spPr>
          <p:txBody>
            <a:bodyPr/>
            <a:lstStyle/>
            <a:p>
              <a:endParaRPr/>
            </a:p>
          </p:txBody>
        </p:sp>
        <p:sp>
          <p:nvSpPr>
            <p:cNvPr id="63" name="rc63"/>
            <p:cNvSpPr/>
            <p:nvPr/>
          </p:nvSpPr>
          <p:spPr>
            <a:xfrm>
              <a:off x="6360593" y="3670664"/>
              <a:ext cx="239888" cy="541344"/>
            </a:xfrm>
            <a:prstGeom prst="rect">
              <a:avLst/>
            </a:prstGeom>
            <a:solidFill>
              <a:srgbClr val="80BD41">
                <a:alpha val="100000"/>
              </a:srgbClr>
            </a:solidFill>
          </p:spPr>
          <p:txBody>
            <a:bodyPr/>
            <a:lstStyle/>
            <a:p>
              <a:endParaRPr/>
            </a:p>
          </p:txBody>
        </p:sp>
        <p:sp>
          <p:nvSpPr>
            <p:cNvPr id="64" name="rc64"/>
            <p:cNvSpPr/>
            <p:nvPr/>
          </p:nvSpPr>
          <p:spPr>
            <a:xfrm>
              <a:off x="6360593" y="3470441"/>
              <a:ext cx="239888" cy="200223"/>
            </a:xfrm>
            <a:prstGeom prst="rect">
              <a:avLst/>
            </a:prstGeom>
            <a:solidFill>
              <a:srgbClr val="1CABE2">
                <a:alpha val="100000"/>
              </a:srgbClr>
            </a:solidFill>
          </p:spPr>
          <p:txBody>
            <a:bodyPr/>
            <a:lstStyle/>
            <a:p>
              <a:endParaRPr/>
            </a:p>
          </p:txBody>
        </p:sp>
        <p:sp>
          <p:nvSpPr>
            <p:cNvPr id="65" name="rc65"/>
            <p:cNvSpPr/>
            <p:nvPr/>
          </p:nvSpPr>
          <p:spPr>
            <a:xfrm>
              <a:off x="6627136" y="3679819"/>
              <a:ext cx="239888" cy="532190"/>
            </a:xfrm>
            <a:prstGeom prst="rect">
              <a:avLst/>
            </a:prstGeom>
            <a:solidFill>
              <a:srgbClr val="80BD41">
                <a:alpha val="100000"/>
              </a:srgbClr>
            </a:solidFill>
          </p:spPr>
          <p:txBody>
            <a:bodyPr/>
            <a:lstStyle/>
            <a:p>
              <a:endParaRPr/>
            </a:p>
          </p:txBody>
        </p:sp>
        <p:sp>
          <p:nvSpPr>
            <p:cNvPr id="66" name="rc66"/>
            <p:cNvSpPr/>
            <p:nvPr/>
          </p:nvSpPr>
          <p:spPr>
            <a:xfrm>
              <a:off x="6627136" y="3451737"/>
              <a:ext cx="239888" cy="228081"/>
            </a:xfrm>
            <a:prstGeom prst="rect">
              <a:avLst/>
            </a:prstGeom>
            <a:solidFill>
              <a:srgbClr val="1CABE2">
                <a:alpha val="100000"/>
              </a:srgbClr>
            </a:solidFill>
          </p:spPr>
          <p:txBody>
            <a:bodyPr/>
            <a:lstStyle/>
            <a:p>
              <a:endParaRPr/>
            </a:p>
          </p:txBody>
        </p:sp>
        <p:sp>
          <p:nvSpPr>
            <p:cNvPr id="67" name="rc67"/>
            <p:cNvSpPr/>
            <p:nvPr/>
          </p:nvSpPr>
          <p:spPr>
            <a:xfrm>
              <a:off x="6893679" y="3704082"/>
              <a:ext cx="239888" cy="507926"/>
            </a:xfrm>
            <a:prstGeom prst="rect">
              <a:avLst/>
            </a:prstGeom>
            <a:solidFill>
              <a:srgbClr val="80BD41">
                <a:alpha val="100000"/>
              </a:srgbClr>
            </a:solidFill>
          </p:spPr>
          <p:txBody>
            <a:bodyPr/>
            <a:lstStyle/>
            <a:p>
              <a:endParaRPr/>
            </a:p>
          </p:txBody>
        </p:sp>
        <p:sp>
          <p:nvSpPr>
            <p:cNvPr id="68" name="rc68"/>
            <p:cNvSpPr/>
            <p:nvPr/>
          </p:nvSpPr>
          <p:spPr>
            <a:xfrm>
              <a:off x="6893679" y="3430583"/>
              <a:ext cx="239888" cy="273499"/>
            </a:xfrm>
            <a:prstGeom prst="rect">
              <a:avLst/>
            </a:prstGeom>
            <a:solidFill>
              <a:srgbClr val="1CABE2">
                <a:alpha val="100000"/>
              </a:srgbClr>
            </a:solidFill>
          </p:spPr>
          <p:txBody>
            <a:bodyPr/>
            <a:lstStyle/>
            <a:p>
              <a:endParaRPr/>
            </a:p>
          </p:txBody>
        </p:sp>
        <p:sp>
          <p:nvSpPr>
            <p:cNvPr id="69" name="rc69"/>
            <p:cNvSpPr/>
            <p:nvPr/>
          </p:nvSpPr>
          <p:spPr>
            <a:xfrm>
              <a:off x="7160222" y="3690847"/>
              <a:ext cx="239888" cy="521161"/>
            </a:xfrm>
            <a:prstGeom prst="rect">
              <a:avLst/>
            </a:prstGeom>
            <a:solidFill>
              <a:srgbClr val="80BD41">
                <a:alpha val="100000"/>
              </a:srgbClr>
            </a:solidFill>
          </p:spPr>
          <p:txBody>
            <a:bodyPr/>
            <a:lstStyle/>
            <a:p>
              <a:endParaRPr/>
            </a:p>
          </p:txBody>
        </p:sp>
        <p:sp>
          <p:nvSpPr>
            <p:cNvPr id="70" name="rc70"/>
            <p:cNvSpPr/>
            <p:nvPr/>
          </p:nvSpPr>
          <p:spPr>
            <a:xfrm>
              <a:off x="7160222" y="3410222"/>
              <a:ext cx="239888" cy="280625"/>
            </a:xfrm>
            <a:prstGeom prst="rect">
              <a:avLst/>
            </a:prstGeom>
            <a:solidFill>
              <a:srgbClr val="1CABE2">
                <a:alpha val="100000"/>
              </a:srgbClr>
            </a:solidFill>
          </p:spPr>
          <p:txBody>
            <a:bodyPr/>
            <a:lstStyle/>
            <a:p>
              <a:endParaRPr/>
            </a:p>
          </p:txBody>
        </p:sp>
        <p:sp>
          <p:nvSpPr>
            <p:cNvPr id="71" name="rc71"/>
            <p:cNvSpPr/>
            <p:nvPr/>
          </p:nvSpPr>
          <p:spPr>
            <a:xfrm>
              <a:off x="7426765" y="3718371"/>
              <a:ext cx="239888" cy="493638"/>
            </a:xfrm>
            <a:prstGeom prst="rect">
              <a:avLst/>
            </a:prstGeom>
            <a:solidFill>
              <a:srgbClr val="80BD41">
                <a:alpha val="100000"/>
              </a:srgbClr>
            </a:solidFill>
          </p:spPr>
          <p:txBody>
            <a:bodyPr/>
            <a:lstStyle/>
            <a:p>
              <a:endParaRPr/>
            </a:p>
          </p:txBody>
        </p:sp>
        <p:sp>
          <p:nvSpPr>
            <p:cNvPr id="72" name="rc72"/>
            <p:cNvSpPr/>
            <p:nvPr/>
          </p:nvSpPr>
          <p:spPr>
            <a:xfrm>
              <a:off x="7426765" y="3389279"/>
              <a:ext cx="239888" cy="329092"/>
            </a:xfrm>
            <a:prstGeom prst="rect">
              <a:avLst/>
            </a:prstGeom>
            <a:solidFill>
              <a:srgbClr val="1CABE2">
                <a:alpha val="100000"/>
              </a:srgbClr>
            </a:solidFill>
          </p:spPr>
          <p:txBody>
            <a:bodyPr/>
            <a:lstStyle/>
            <a:p>
              <a:endParaRPr/>
            </a:p>
          </p:txBody>
        </p:sp>
        <p:sp>
          <p:nvSpPr>
            <p:cNvPr id="73" name="rc73"/>
            <p:cNvSpPr/>
            <p:nvPr/>
          </p:nvSpPr>
          <p:spPr>
            <a:xfrm>
              <a:off x="7693308" y="3664962"/>
              <a:ext cx="239888" cy="547047"/>
            </a:xfrm>
            <a:prstGeom prst="rect">
              <a:avLst/>
            </a:prstGeom>
            <a:solidFill>
              <a:srgbClr val="80BD41">
                <a:alpha val="100000"/>
              </a:srgbClr>
            </a:solidFill>
          </p:spPr>
          <p:txBody>
            <a:bodyPr/>
            <a:lstStyle/>
            <a:p>
              <a:endParaRPr/>
            </a:p>
          </p:txBody>
        </p:sp>
        <p:sp>
          <p:nvSpPr>
            <p:cNvPr id="74" name="rc74"/>
            <p:cNvSpPr/>
            <p:nvPr/>
          </p:nvSpPr>
          <p:spPr>
            <a:xfrm>
              <a:off x="7693308" y="3370398"/>
              <a:ext cx="239888" cy="294563"/>
            </a:xfrm>
            <a:prstGeom prst="rect">
              <a:avLst/>
            </a:prstGeom>
            <a:solidFill>
              <a:srgbClr val="1CABE2">
                <a:alpha val="100000"/>
              </a:srgbClr>
            </a:solidFill>
          </p:spPr>
          <p:txBody>
            <a:bodyPr/>
            <a:lstStyle/>
            <a:p>
              <a:endParaRPr/>
            </a:p>
          </p:txBody>
        </p:sp>
        <p:sp>
          <p:nvSpPr>
            <p:cNvPr id="75" name="rc75"/>
            <p:cNvSpPr/>
            <p:nvPr/>
          </p:nvSpPr>
          <p:spPr>
            <a:xfrm>
              <a:off x="7959851" y="3653460"/>
              <a:ext cx="239888" cy="558549"/>
            </a:xfrm>
            <a:prstGeom prst="rect">
              <a:avLst/>
            </a:prstGeom>
            <a:solidFill>
              <a:srgbClr val="80BD41">
                <a:alpha val="100000"/>
              </a:srgbClr>
            </a:solidFill>
          </p:spPr>
          <p:txBody>
            <a:bodyPr/>
            <a:lstStyle/>
            <a:p>
              <a:endParaRPr/>
            </a:p>
          </p:txBody>
        </p:sp>
        <p:sp>
          <p:nvSpPr>
            <p:cNvPr id="76" name="rc76"/>
            <p:cNvSpPr/>
            <p:nvPr/>
          </p:nvSpPr>
          <p:spPr>
            <a:xfrm>
              <a:off x="7959851" y="3352703"/>
              <a:ext cx="239888" cy="300757"/>
            </a:xfrm>
            <a:prstGeom prst="rect">
              <a:avLst/>
            </a:prstGeom>
            <a:solidFill>
              <a:srgbClr val="1CABE2">
                <a:alpha val="100000"/>
              </a:srgbClr>
            </a:solidFill>
          </p:spPr>
          <p:txBody>
            <a:bodyPr/>
            <a:lstStyle/>
            <a:p>
              <a:endParaRPr/>
            </a:p>
          </p:txBody>
        </p:sp>
        <p:sp>
          <p:nvSpPr>
            <p:cNvPr id="77" name="pl77"/>
            <p:cNvSpPr/>
            <p:nvPr/>
          </p:nvSpPr>
          <p:spPr>
            <a:xfrm>
              <a:off x="1416218" y="2643775"/>
              <a:ext cx="6663577" cy="923754"/>
            </a:xfrm>
            <a:custGeom>
              <a:avLst/>
              <a:gdLst/>
              <a:ahLst/>
              <a:cxnLst/>
              <a:rect l="0" t="0" r="0" b="0"/>
              <a:pathLst>
                <a:path w="6663577" h="923754">
                  <a:moveTo>
                    <a:pt x="0" y="923754"/>
                  </a:moveTo>
                  <a:lnTo>
                    <a:pt x="266543" y="923754"/>
                  </a:lnTo>
                  <a:lnTo>
                    <a:pt x="533086" y="751893"/>
                  </a:lnTo>
                  <a:lnTo>
                    <a:pt x="799629" y="665962"/>
                  </a:lnTo>
                  <a:lnTo>
                    <a:pt x="1066172" y="408170"/>
                  </a:lnTo>
                  <a:lnTo>
                    <a:pt x="1332715" y="257791"/>
                  </a:lnTo>
                  <a:lnTo>
                    <a:pt x="1599258" y="236309"/>
                  </a:lnTo>
                  <a:lnTo>
                    <a:pt x="1865801" y="171861"/>
                  </a:lnTo>
                  <a:lnTo>
                    <a:pt x="2132344" y="107413"/>
                  </a:lnTo>
                  <a:lnTo>
                    <a:pt x="2398888" y="42965"/>
                  </a:lnTo>
                  <a:lnTo>
                    <a:pt x="2665431" y="279274"/>
                  </a:lnTo>
                  <a:lnTo>
                    <a:pt x="2931974" y="64447"/>
                  </a:lnTo>
                  <a:lnTo>
                    <a:pt x="3198517" y="42965"/>
                  </a:lnTo>
                  <a:lnTo>
                    <a:pt x="3465060" y="42965"/>
                  </a:lnTo>
                  <a:lnTo>
                    <a:pt x="3731603" y="0"/>
                  </a:lnTo>
                  <a:lnTo>
                    <a:pt x="3998146" y="64447"/>
                  </a:lnTo>
                  <a:lnTo>
                    <a:pt x="4264689" y="64447"/>
                  </a:lnTo>
                  <a:lnTo>
                    <a:pt x="4531233" y="42965"/>
                  </a:lnTo>
                  <a:lnTo>
                    <a:pt x="4797776" y="42965"/>
                  </a:lnTo>
                  <a:lnTo>
                    <a:pt x="5064319" y="0"/>
                  </a:lnTo>
                  <a:lnTo>
                    <a:pt x="5330862" y="64447"/>
                  </a:lnTo>
                  <a:lnTo>
                    <a:pt x="5597405" y="171861"/>
                  </a:lnTo>
                  <a:lnTo>
                    <a:pt x="5863948" y="171861"/>
                  </a:lnTo>
                  <a:lnTo>
                    <a:pt x="6130491" y="279274"/>
                  </a:lnTo>
                  <a:lnTo>
                    <a:pt x="6397034" y="171861"/>
                  </a:lnTo>
                  <a:lnTo>
                    <a:pt x="6663577" y="171861"/>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55928" y="19414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79" name="tx79"/>
            <p:cNvSpPr/>
            <p:nvPr/>
          </p:nvSpPr>
          <p:spPr>
            <a:xfrm>
              <a:off x="2688644"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402135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5354075"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420247" y="19414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68679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953334"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219877"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748642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87" name="tx87"/>
            <p:cNvSpPr/>
            <p:nvPr/>
          </p:nvSpPr>
          <p:spPr>
            <a:xfrm>
              <a:off x="775296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8019506"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324790" y="365788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90" name="tx90"/>
            <p:cNvSpPr/>
            <p:nvPr/>
          </p:nvSpPr>
          <p:spPr>
            <a:xfrm>
              <a:off x="2657505" y="3603468"/>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91" name="tx91"/>
            <p:cNvSpPr/>
            <p:nvPr/>
          </p:nvSpPr>
          <p:spPr>
            <a:xfrm>
              <a:off x="3990221" y="351734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92" name="tx92"/>
            <p:cNvSpPr/>
            <p:nvPr/>
          </p:nvSpPr>
          <p:spPr>
            <a:xfrm>
              <a:off x="5322937" y="342190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6389109" y="333446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94" name="tx94"/>
            <p:cNvSpPr/>
            <p:nvPr/>
          </p:nvSpPr>
          <p:spPr>
            <a:xfrm>
              <a:off x="6655652" y="331576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5" name="tx95"/>
            <p:cNvSpPr/>
            <p:nvPr/>
          </p:nvSpPr>
          <p:spPr>
            <a:xfrm>
              <a:off x="6922195" y="329461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6" name="tx96"/>
            <p:cNvSpPr/>
            <p:nvPr/>
          </p:nvSpPr>
          <p:spPr>
            <a:xfrm>
              <a:off x="7188738" y="327429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7" name="tx97"/>
            <p:cNvSpPr/>
            <p:nvPr/>
          </p:nvSpPr>
          <p:spPr>
            <a:xfrm>
              <a:off x="7455282" y="325335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8" name="tx98"/>
            <p:cNvSpPr/>
            <p:nvPr/>
          </p:nvSpPr>
          <p:spPr>
            <a:xfrm>
              <a:off x="7721825" y="323447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9" name="tx99"/>
            <p:cNvSpPr/>
            <p:nvPr/>
          </p:nvSpPr>
          <p:spPr>
            <a:xfrm>
              <a:off x="7988368" y="321673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4.38</a:t>
              </a:r>
            </a:p>
          </p:txBody>
        </p:sp>
        <p:sp>
          <p:nvSpPr>
            <p:cNvPr id="100" name="pl100"/>
            <p:cNvSpPr/>
            <p:nvPr/>
          </p:nvSpPr>
          <p:spPr>
            <a:xfrm>
              <a:off x="1416218" y="2063743"/>
              <a:ext cx="0" cy="1503786"/>
            </a:xfrm>
            <a:custGeom>
              <a:avLst/>
              <a:gdLst/>
              <a:ahLst/>
              <a:cxnLst/>
              <a:rect l="0" t="0" r="0" b="0"/>
              <a:pathLst>
                <a:path h="1503786">
                  <a:moveTo>
                    <a:pt x="0" y="1503786"/>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48933" y="2063743"/>
              <a:ext cx="0" cy="837823"/>
            </a:xfrm>
            <a:custGeom>
              <a:avLst/>
              <a:gdLst/>
              <a:ahLst/>
              <a:cxnLst/>
              <a:rect l="0" t="0" r="0" b="0"/>
              <a:pathLst>
                <a:path h="837823">
                  <a:moveTo>
                    <a:pt x="0" y="837823"/>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081649" y="2063743"/>
              <a:ext cx="0" cy="859306"/>
            </a:xfrm>
            <a:custGeom>
              <a:avLst/>
              <a:gdLst/>
              <a:ahLst/>
              <a:cxnLst/>
              <a:rect l="0" t="0" r="0" b="0"/>
              <a:pathLst>
                <a:path h="859306">
                  <a:moveTo>
                    <a:pt x="0" y="859306"/>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14365" y="2063743"/>
              <a:ext cx="0" cy="644479"/>
            </a:xfrm>
            <a:custGeom>
              <a:avLst/>
              <a:gdLst/>
              <a:ahLst/>
              <a:cxnLst/>
              <a:rect l="0" t="0" r="0" b="0"/>
              <a:pathLst>
                <a:path h="644479">
                  <a:moveTo>
                    <a:pt x="0" y="644479"/>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80537" y="2063743"/>
              <a:ext cx="0" cy="580031"/>
            </a:xfrm>
            <a:custGeom>
              <a:avLst/>
              <a:gdLst/>
              <a:ahLst/>
              <a:cxnLst/>
              <a:rect l="0" t="0" r="0" b="0"/>
              <a:pathLst>
                <a:path h="580031">
                  <a:moveTo>
                    <a:pt x="0" y="580031"/>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47080" y="2063743"/>
              <a:ext cx="0" cy="644479"/>
            </a:xfrm>
            <a:custGeom>
              <a:avLst/>
              <a:gdLst/>
              <a:ahLst/>
              <a:cxnLst/>
              <a:rect l="0" t="0" r="0" b="0"/>
              <a:pathLst>
                <a:path h="644479">
                  <a:moveTo>
                    <a:pt x="0" y="644479"/>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13623" y="2063743"/>
              <a:ext cx="0" cy="751893"/>
            </a:xfrm>
            <a:custGeom>
              <a:avLst/>
              <a:gdLst/>
              <a:ahLst/>
              <a:cxnLst/>
              <a:rect l="0" t="0" r="0" b="0"/>
              <a:pathLst>
                <a:path h="751893">
                  <a:moveTo>
                    <a:pt x="0" y="751893"/>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0166" y="2063743"/>
              <a:ext cx="0" cy="751893"/>
            </a:xfrm>
            <a:custGeom>
              <a:avLst/>
              <a:gdLst/>
              <a:ahLst/>
              <a:cxnLst/>
              <a:rect l="0" t="0" r="0" b="0"/>
              <a:pathLst>
                <a:path h="751893">
                  <a:moveTo>
                    <a:pt x="0" y="751893"/>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46709" y="2063743"/>
              <a:ext cx="0" cy="859306"/>
            </a:xfrm>
            <a:custGeom>
              <a:avLst/>
              <a:gdLst/>
              <a:ahLst/>
              <a:cxnLst/>
              <a:rect l="0" t="0" r="0" b="0"/>
              <a:pathLst>
                <a:path h="859306">
                  <a:moveTo>
                    <a:pt x="0" y="859306"/>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3253" y="2063743"/>
              <a:ext cx="0" cy="751893"/>
            </a:xfrm>
            <a:custGeom>
              <a:avLst/>
              <a:gdLst/>
              <a:ahLst/>
              <a:cxnLst/>
              <a:rect l="0" t="0" r="0" b="0"/>
              <a:pathLst>
                <a:path h="751893">
                  <a:moveTo>
                    <a:pt x="0" y="751893"/>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79796" y="2063743"/>
              <a:ext cx="0" cy="751893"/>
            </a:xfrm>
            <a:custGeom>
              <a:avLst/>
              <a:gdLst/>
              <a:ahLst/>
              <a:cxnLst/>
              <a:rect l="0" t="0" r="0" b="0"/>
              <a:pathLst>
                <a:path h="751893">
                  <a:moveTo>
                    <a:pt x="0" y="751893"/>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24790" y="411406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0.64</a:t>
              </a:r>
            </a:p>
          </p:txBody>
        </p:sp>
        <p:sp>
          <p:nvSpPr>
            <p:cNvPr id="112" name="tx112"/>
            <p:cNvSpPr/>
            <p:nvPr/>
          </p:nvSpPr>
          <p:spPr>
            <a:xfrm>
              <a:off x="1350915" y="3904389"/>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a:t>
              </a:r>
            </a:p>
          </p:txBody>
        </p:sp>
        <p:sp>
          <p:nvSpPr>
            <p:cNvPr id="113" name="tx113"/>
            <p:cNvSpPr/>
            <p:nvPr/>
          </p:nvSpPr>
          <p:spPr>
            <a:xfrm>
              <a:off x="2657505" y="4033611"/>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2657505" y="379558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0.94</a:t>
              </a:r>
            </a:p>
          </p:txBody>
        </p:sp>
        <p:sp>
          <p:nvSpPr>
            <p:cNvPr id="115" name="tx115"/>
            <p:cNvSpPr/>
            <p:nvPr/>
          </p:nvSpPr>
          <p:spPr>
            <a:xfrm>
              <a:off x="3990221" y="4010486"/>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1.71</a:t>
              </a:r>
            </a:p>
          </p:txBody>
        </p:sp>
        <p:sp>
          <p:nvSpPr>
            <p:cNvPr id="116" name="tx116"/>
            <p:cNvSpPr/>
            <p:nvPr/>
          </p:nvSpPr>
          <p:spPr>
            <a:xfrm>
              <a:off x="3990221" y="3731116"/>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1.14</a:t>
              </a:r>
            </a:p>
          </p:txBody>
        </p:sp>
        <p:sp>
          <p:nvSpPr>
            <p:cNvPr id="117" name="tx117"/>
            <p:cNvSpPr/>
            <p:nvPr/>
          </p:nvSpPr>
          <p:spPr>
            <a:xfrm>
              <a:off x="5322937" y="394797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2.33</a:t>
              </a:r>
            </a:p>
          </p:txBody>
        </p:sp>
        <p:sp>
          <p:nvSpPr>
            <p:cNvPr id="118" name="tx118"/>
            <p:cNvSpPr/>
            <p:nvPr/>
          </p:nvSpPr>
          <p:spPr>
            <a:xfrm>
              <a:off x="5388239" y="3622099"/>
              <a:ext cx="52251"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6389109" y="390628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2.76</a:t>
              </a:r>
            </a:p>
          </p:txBody>
        </p:sp>
        <p:sp>
          <p:nvSpPr>
            <p:cNvPr id="120" name="tx120"/>
            <p:cNvSpPr/>
            <p:nvPr/>
          </p:nvSpPr>
          <p:spPr>
            <a:xfrm>
              <a:off x="6389109" y="353550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1.02</a:t>
              </a:r>
            </a:p>
          </p:txBody>
        </p:sp>
        <p:sp>
          <p:nvSpPr>
            <p:cNvPr id="121" name="tx121"/>
            <p:cNvSpPr/>
            <p:nvPr/>
          </p:nvSpPr>
          <p:spPr>
            <a:xfrm>
              <a:off x="6655652" y="3912013"/>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2.71</a:t>
              </a:r>
            </a:p>
          </p:txBody>
        </p:sp>
        <p:sp>
          <p:nvSpPr>
            <p:cNvPr id="122" name="tx122"/>
            <p:cNvSpPr/>
            <p:nvPr/>
          </p:nvSpPr>
          <p:spPr>
            <a:xfrm>
              <a:off x="6655652" y="353073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1.16</a:t>
              </a:r>
            </a:p>
          </p:txBody>
        </p:sp>
        <p:sp>
          <p:nvSpPr>
            <p:cNvPr id="123" name="tx123"/>
            <p:cNvSpPr/>
            <p:nvPr/>
          </p:nvSpPr>
          <p:spPr>
            <a:xfrm>
              <a:off x="6922195" y="392299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2.59</a:t>
              </a:r>
            </a:p>
          </p:txBody>
        </p:sp>
        <p:sp>
          <p:nvSpPr>
            <p:cNvPr id="124" name="tx124"/>
            <p:cNvSpPr/>
            <p:nvPr/>
          </p:nvSpPr>
          <p:spPr>
            <a:xfrm>
              <a:off x="6922195" y="353223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1.39</a:t>
              </a:r>
            </a:p>
          </p:txBody>
        </p:sp>
        <p:sp>
          <p:nvSpPr>
            <p:cNvPr id="125" name="tx125"/>
            <p:cNvSpPr/>
            <p:nvPr/>
          </p:nvSpPr>
          <p:spPr>
            <a:xfrm>
              <a:off x="7188738" y="391638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2.66</a:t>
              </a:r>
            </a:p>
          </p:txBody>
        </p:sp>
        <p:sp>
          <p:nvSpPr>
            <p:cNvPr id="126" name="tx126"/>
            <p:cNvSpPr/>
            <p:nvPr/>
          </p:nvSpPr>
          <p:spPr>
            <a:xfrm>
              <a:off x="7188738" y="351544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1.43</a:t>
              </a:r>
            </a:p>
          </p:txBody>
        </p:sp>
        <p:sp>
          <p:nvSpPr>
            <p:cNvPr id="127" name="tx127"/>
            <p:cNvSpPr/>
            <p:nvPr/>
          </p:nvSpPr>
          <p:spPr>
            <a:xfrm>
              <a:off x="7455282" y="393014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2.52</a:t>
              </a:r>
            </a:p>
          </p:txBody>
        </p:sp>
        <p:sp>
          <p:nvSpPr>
            <p:cNvPr id="128" name="tx128"/>
            <p:cNvSpPr/>
            <p:nvPr/>
          </p:nvSpPr>
          <p:spPr>
            <a:xfrm>
              <a:off x="7455282" y="351877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1.68</a:t>
              </a:r>
            </a:p>
          </p:txBody>
        </p:sp>
        <p:sp>
          <p:nvSpPr>
            <p:cNvPr id="129" name="tx129"/>
            <p:cNvSpPr/>
            <p:nvPr/>
          </p:nvSpPr>
          <p:spPr>
            <a:xfrm>
              <a:off x="7721825" y="390343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2.79</a:t>
              </a:r>
            </a:p>
          </p:txBody>
        </p:sp>
        <p:sp>
          <p:nvSpPr>
            <p:cNvPr id="130" name="tx130"/>
            <p:cNvSpPr/>
            <p:nvPr/>
          </p:nvSpPr>
          <p:spPr>
            <a:xfrm>
              <a:off x="7747950" y="3482632"/>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a:t>
              </a:r>
            </a:p>
          </p:txBody>
        </p:sp>
        <p:sp>
          <p:nvSpPr>
            <p:cNvPr id="131" name="tx131"/>
            <p:cNvSpPr/>
            <p:nvPr/>
          </p:nvSpPr>
          <p:spPr>
            <a:xfrm>
              <a:off x="7988368" y="389768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2.85</a:t>
              </a:r>
            </a:p>
          </p:txBody>
        </p:sp>
        <p:sp>
          <p:nvSpPr>
            <p:cNvPr id="132" name="tx132"/>
            <p:cNvSpPr/>
            <p:nvPr/>
          </p:nvSpPr>
          <p:spPr>
            <a:xfrm>
              <a:off x="7988368" y="346798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1.53</a:t>
              </a:r>
            </a:p>
          </p:txBody>
        </p:sp>
        <p:sp>
          <p:nvSpPr>
            <p:cNvPr id="133" name="tx13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571301"/>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2982844"/>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394319"/>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07499"/>
              <a:ext cx="27176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309081" y="3018617"/>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5" name="tx155"/>
            <p:cNvSpPr/>
            <p:nvPr/>
          </p:nvSpPr>
          <p:spPr>
            <a:xfrm rot="5400000">
              <a:off x="8496806" y="301861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0051"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3187150" y="5128708"/>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30442" y="5080163"/>
              <a:ext cx="201456" cy="201456"/>
            </a:xfrm>
            <a:prstGeom prst="rect">
              <a:avLst/>
            </a:prstGeom>
            <a:solidFill>
              <a:srgbClr val="1CABE2">
                <a:alpha val="100000"/>
              </a:srgbClr>
            </a:solidFill>
          </p:spPr>
          <p:txBody>
            <a:bodyPr/>
            <a:lstStyle/>
            <a:p>
              <a:endParaRPr/>
            </a:p>
          </p:txBody>
        </p:sp>
        <p:sp>
          <p:nvSpPr>
            <p:cNvPr id="159" name="rc159"/>
            <p:cNvSpPr/>
            <p:nvPr/>
          </p:nvSpPr>
          <p:spPr>
            <a:xfrm>
              <a:off x="5751014" y="5080163"/>
              <a:ext cx="201456" cy="201456"/>
            </a:xfrm>
            <a:prstGeom prst="rect">
              <a:avLst/>
            </a:prstGeom>
            <a:solidFill>
              <a:srgbClr val="80BD41">
                <a:alpha val="100000"/>
              </a:srgbClr>
            </a:solidFill>
          </p:spPr>
          <p:txBody>
            <a:bodyPr/>
            <a:lstStyle/>
            <a:p>
              <a:endParaRPr/>
            </a:p>
          </p:txBody>
        </p:sp>
        <p:sp>
          <p:nvSpPr>
            <p:cNvPr id="160" name="tx160"/>
            <p:cNvSpPr/>
            <p:nvPr/>
          </p:nvSpPr>
          <p:spPr>
            <a:xfrm>
              <a:off x="4810487" y="5128708"/>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31059" y="5128708"/>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64" name="pl164"/>
            <p:cNvSpPr/>
            <p:nvPr/>
          </p:nvSpPr>
          <p:spPr>
            <a:xfrm>
              <a:off x="20467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54773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504871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54968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805066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9724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29822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79920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30017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rc177"/>
            <p:cNvSpPr/>
            <p:nvPr/>
          </p:nvSpPr>
          <p:spPr>
            <a:xfrm>
              <a:off x="1296273" y="5840557"/>
              <a:ext cx="4141940" cy="124062"/>
            </a:xfrm>
            <a:prstGeom prst="rect">
              <a:avLst/>
            </a:prstGeom>
            <a:solidFill>
              <a:srgbClr val="80BD41">
                <a:alpha val="100000"/>
              </a:srgbClr>
            </a:solidFill>
          </p:spPr>
          <p:txBody>
            <a:bodyPr/>
            <a:lstStyle/>
            <a:p>
              <a:endParaRPr/>
            </a:p>
          </p:txBody>
        </p:sp>
        <p:sp>
          <p:nvSpPr>
            <p:cNvPr id="178" name="rc178"/>
            <p:cNvSpPr/>
            <p:nvPr/>
          </p:nvSpPr>
          <p:spPr>
            <a:xfrm>
              <a:off x="5438214" y="5840557"/>
              <a:ext cx="1531951" cy="124062"/>
            </a:xfrm>
            <a:prstGeom prst="rect">
              <a:avLst/>
            </a:prstGeom>
            <a:solidFill>
              <a:srgbClr val="1CABE2">
                <a:alpha val="100000"/>
              </a:srgbClr>
            </a:solidFill>
          </p:spPr>
          <p:txBody>
            <a:bodyPr/>
            <a:lstStyle/>
            <a:p>
              <a:endParaRPr/>
            </a:p>
          </p:txBody>
        </p:sp>
        <p:sp>
          <p:nvSpPr>
            <p:cNvPr id="179" name="rc179"/>
            <p:cNvSpPr/>
            <p:nvPr/>
          </p:nvSpPr>
          <p:spPr>
            <a:xfrm>
              <a:off x="1296273" y="5685479"/>
              <a:ext cx="4185569" cy="124062"/>
            </a:xfrm>
            <a:prstGeom prst="rect">
              <a:avLst/>
            </a:prstGeom>
            <a:solidFill>
              <a:srgbClr val="80BD41">
                <a:alpha val="100000"/>
              </a:srgbClr>
            </a:solidFill>
          </p:spPr>
          <p:txBody>
            <a:bodyPr/>
            <a:lstStyle/>
            <a:p>
              <a:endParaRPr/>
            </a:p>
          </p:txBody>
        </p:sp>
        <p:sp>
          <p:nvSpPr>
            <p:cNvPr id="180" name="rc180"/>
            <p:cNvSpPr/>
            <p:nvPr/>
          </p:nvSpPr>
          <p:spPr>
            <a:xfrm>
              <a:off x="5481842" y="5685479"/>
              <a:ext cx="2253767" cy="124062"/>
            </a:xfrm>
            <a:prstGeom prst="rect">
              <a:avLst/>
            </a:prstGeom>
            <a:solidFill>
              <a:srgbClr val="1CABE2">
                <a:alpha val="100000"/>
              </a:srgbClr>
            </a:solidFill>
          </p:spPr>
          <p:txBody>
            <a:bodyPr/>
            <a:lstStyle/>
            <a:p>
              <a:endParaRPr/>
            </a:p>
          </p:txBody>
        </p:sp>
        <p:sp>
          <p:nvSpPr>
            <p:cNvPr id="181" name="rc181"/>
            <p:cNvSpPr/>
            <p:nvPr/>
          </p:nvSpPr>
          <p:spPr>
            <a:xfrm>
              <a:off x="1296273" y="5530401"/>
              <a:ext cx="4273574" cy="124062"/>
            </a:xfrm>
            <a:prstGeom prst="rect">
              <a:avLst/>
            </a:prstGeom>
            <a:solidFill>
              <a:srgbClr val="80BD41">
                <a:alpha val="100000"/>
              </a:srgbClr>
            </a:solidFill>
          </p:spPr>
          <p:txBody>
            <a:bodyPr/>
            <a:lstStyle/>
            <a:p>
              <a:endParaRPr/>
            </a:p>
          </p:txBody>
        </p:sp>
        <p:sp>
          <p:nvSpPr>
            <p:cNvPr id="182" name="rc182"/>
            <p:cNvSpPr/>
            <p:nvPr/>
          </p:nvSpPr>
          <p:spPr>
            <a:xfrm>
              <a:off x="5569848" y="5530401"/>
              <a:ext cx="2301155" cy="124062"/>
            </a:xfrm>
            <a:prstGeom prst="rect">
              <a:avLst/>
            </a:prstGeom>
            <a:solidFill>
              <a:srgbClr val="1CABE2">
                <a:alpha val="100000"/>
              </a:srgbClr>
            </a:solidFill>
          </p:spPr>
          <p:txBody>
            <a:bodyPr/>
            <a:lstStyle/>
            <a:p>
              <a:endParaRPr/>
            </a:p>
          </p:txBody>
        </p:sp>
        <p:sp>
          <p:nvSpPr>
            <p:cNvPr id="183" name="tx183"/>
            <p:cNvSpPr/>
            <p:nvPr/>
          </p:nvSpPr>
          <p:spPr>
            <a:xfrm>
              <a:off x="7141333" y="58593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84" name="tx184"/>
            <p:cNvSpPr/>
            <p:nvPr/>
          </p:nvSpPr>
          <p:spPr>
            <a:xfrm>
              <a:off x="7945050"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85" name="tx185"/>
            <p:cNvSpPr/>
            <p:nvPr/>
          </p:nvSpPr>
          <p:spPr>
            <a:xfrm>
              <a:off x="8087213" y="5549240"/>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3261750" y="58621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2.76</a:t>
              </a:r>
            </a:p>
          </p:txBody>
        </p:sp>
        <p:sp>
          <p:nvSpPr>
            <p:cNvPr id="187" name="tx187"/>
            <p:cNvSpPr/>
            <p:nvPr/>
          </p:nvSpPr>
          <p:spPr>
            <a:xfrm>
              <a:off x="6098695" y="58621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188" name="tx188"/>
            <p:cNvSpPr/>
            <p:nvPr/>
          </p:nvSpPr>
          <p:spPr>
            <a:xfrm>
              <a:off x="3283564" y="570707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2.79</a:t>
              </a:r>
            </a:p>
          </p:txBody>
        </p:sp>
        <p:sp>
          <p:nvSpPr>
            <p:cNvPr id="189" name="tx189"/>
            <p:cNvSpPr/>
            <p:nvPr/>
          </p:nvSpPr>
          <p:spPr>
            <a:xfrm>
              <a:off x="6533377" y="57070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90" name="tx190"/>
            <p:cNvSpPr/>
            <p:nvPr/>
          </p:nvSpPr>
          <p:spPr>
            <a:xfrm>
              <a:off x="3327567" y="555199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2.85</a:t>
              </a:r>
            </a:p>
          </p:txBody>
        </p:sp>
        <p:sp>
          <p:nvSpPr>
            <p:cNvPr id="191" name="tx191"/>
            <p:cNvSpPr/>
            <p:nvPr/>
          </p:nvSpPr>
          <p:spPr>
            <a:xfrm>
              <a:off x="6614932" y="55519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92" name="tx19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96" name="tx196"/>
            <p:cNvSpPr/>
            <p:nvPr/>
          </p:nvSpPr>
          <p:spPr>
            <a:xfrm>
              <a:off x="2680809"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97" name="tx197"/>
            <p:cNvSpPr/>
            <p:nvPr/>
          </p:nvSpPr>
          <p:spPr>
            <a:xfrm>
              <a:off x="4181785"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98" name="tx198"/>
            <p:cNvSpPr/>
            <p:nvPr/>
          </p:nvSpPr>
          <p:spPr>
            <a:xfrm>
              <a:off x="5682760"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99" name="tx199"/>
            <p:cNvSpPr/>
            <p:nvPr/>
          </p:nvSpPr>
          <p:spPr>
            <a:xfrm>
              <a:off x="7183736"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200" name="tx200"/>
            <p:cNvSpPr/>
            <p:nvPr/>
          </p:nvSpPr>
          <p:spPr>
            <a:xfrm>
              <a:off x="3990980" y="6191355"/>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201" name="tx201"/>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550093" y="6518575"/>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DTP3 en 2025 (65 %) était inférieur à celui de 2019 (73 %).
Le nombre d’enfants vaccinés par le DTP3 a augmenté de 3 % par rapport à 2019.
Le nombre de nourrissons survivants a augmenté d’environ 16 % par rapport à 2019.
En 2025, 100 000 enfants de plus ont été vaccinés qu’en 2019.
En 2025, on comptait 600 000 nourrissons survivants (population cible) de plus qu’en 2019.
Pour que la couverture vaccinale augmente, le nombre d’enfants vaccinés doit croître à un rythme plus rapide que celui de la croissance démographique.</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5" name="Group 204"/>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115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894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0772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53029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84858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16686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133664"/>
              <a:ext cx="239888" cy="1078345"/>
            </a:xfrm>
            <a:prstGeom prst="rect">
              <a:avLst/>
            </a:prstGeom>
            <a:solidFill>
              <a:srgbClr val="E2231A">
                <a:alpha val="90196"/>
              </a:srgbClr>
            </a:solidFill>
          </p:spPr>
          <p:txBody>
            <a:bodyPr/>
            <a:lstStyle/>
            <a:p>
              <a:endParaRPr/>
            </a:p>
          </p:txBody>
        </p:sp>
        <p:sp>
          <p:nvSpPr>
            <p:cNvPr id="24" name="rc24"/>
            <p:cNvSpPr/>
            <p:nvPr/>
          </p:nvSpPr>
          <p:spPr>
            <a:xfrm>
              <a:off x="1562816" y="3225380"/>
              <a:ext cx="239888" cy="986628"/>
            </a:xfrm>
            <a:prstGeom prst="rect">
              <a:avLst/>
            </a:prstGeom>
            <a:solidFill>
              <a:srgbClr val="E2231A">
                <a:alpha val="90196"/>
              </a:srgbClr>
            </a:solidFill>
          </p:spPr>
          <p:txBody>
            <a:bodyPr/>
            <a:lstStyle/>
            <a:p>
              <a:endParaRPr/>
            </a:p>
          </p:txBody>
        </p:sp>
        <p:sp>
          <p:nvSpPr>
            <p:cNvPr id="25" name="rc25"/>
            <p:cNvSpPr/>
            <p:nvPr/>
          </p:nvSpPr>
          <p:spPr>
            <a:xfrm>
              <a:off x="1829360" y="3310177"/>
              <a:ext cx="239888" cy="901832"/>
            </a:xfrm>
            <a:prstGeom prst="rect">
              <a:avLst/>
            </a:prstGeom>
            <a:solidFill>
              <a:srgbClr val="E2231A">
                <a:alpha val="90196"/>
              </a:srgbClr>
            </a:solidFill>
          </p:spPr>
          <p:txBody>
            <a:bodyPr/>
            <a:lstStyle/>
            <a:p>
              <a:endParaRPr/>
            </a:p>
          </p:txBody>
        </p:sp>
        <p:sp>
          <p:nvSpPr>
            <p:cNvPr id="26" name="rc26"/>
            <p:cNvSpPr/>
            <p:nvPr/>
          </p:nvSpPr>
          <p:spPr>
            <a:xfrm>
              <a:off x="2095903" y="3400058"/>
              <a:ext cx="239888" cy="811951"/>
            </a:xfrm>
            <a:prstGeom prst="rect">
              <a:avLst/>
            </a:prstGeom>
            <a:solidFill>
              <a:srgbClr val="E2231A">
                <a:alpha val="90196"/>
              </a:srgbClr>
            </a:solidFill>
          </p:spPr>
          <p:txBody>
            <a:bodyPr/>
            <a:lstStyle/>
            <a:p>
              <a:endParaRPr/>
            </a:p>
          </p:txBody>
        </p:sp>
        <p:sp>
          <p:nvSpPr>
            <p:cNvPr id="27" name="rc27"/>
            <p:cNvSpPr/>
            <p:nvPr/>
          </p:nvSpPr>
          <p:spPr>
            <a:xfrm>
              <a:off x="2362446" y="3525523"/>
              <a:ext cx="239888" cy="686485"/>
            </a:xfrm>
            <a:prstGeom prst="rect">
              <a:avLst/>
            </a:prstGeom>
            <a:solidFill>
              <a:srgbClr val="E2231A">
                <a:alpha val="90196"/>
              </a:srgbClr>
            </a:solidFill>
          </p:spPr>
          <p:txBody>
            <a:bodyPr/>
            <a:lstStyle/>
            <a:p>
              <a:endParaRPr/>
            </a:p>
          </p:txBody>
        </p:sp>
        <p:sp>
          <p:nvSpPr>
            <p:cNvPr id="28" name="rc28"/>
            <p:cNvSpPr/>
            <p:nvPr/>
          </p:nvSpPr>
          <p:spPr>
            <a:xfrm>
              <a:off x="2628989" y="3569938"/>
              <a:ext cx="239888" cy="642071"/>
            </a:xfrm>
            <a:prstGeom prst="rect">
              <a:avLst/>
            </a:prstGeom>
            <a:solidFill>
              <a:srgbClr val="E2231A">
                <a:alpha val="90196"/>
              </a:srgbClr>
            </a:solidFill>
          </p:spPr>
          <p:txBody>
            <a:bodyPr/>
            <a:lstStyle/>
            <a:p>
              <a:endParaRPr/>
            </a:p>
          </p:txBody>
        </p:sp>
        <p:sp>
          <p:nvSpPr>
            <p:cNvPr id="29" name="rc29"/>
            <p:cNvSpPr/>
            <p:nvPr/>
          </p:nvSpPr>
          <p:spPr>
            <a:xfrm>
              <a:off x="2895532" y="3579448"/>
              <a:ext cx="239888" cy="632561"/>
            </a:xfrm>
            <a:prstGeom prst="rect">
              <a:avLst/>
            </a:prstGeom>
            <a:solidFill>
              <a:srgbClr val="E2231A">
                <a:alpha val="90196"/>
              </a:srgbClr>
            </a:solidFill>
          </p:spPr>
          <p:txBody>
            <a:bodyPr/>
            <a:lstStyle/>
            <a:p>
              <a:endParaRPr/>
            </a:p>
          </p:txBody>
        </p:sp>
        <p:sp>
          <p:nvSpPr>
            <p:cNvPr id="30" name="rc30"/>
            <p:cNvSpPr/>
            <p:nvPr/>
          </p:nvSpPr>
          <p:spPr>
            <a:xfrm>
              <a:off x="3162075" y="3576984"/>
              <a:ext cx="239888" cy="635025"/>
            </a:xfrm>
            <a:prstGeom prst="rect">
              <a:avLst/>
            </a:prstGeom>
            <a:solidFill>
              <a:srgbClr val="E2231A">
                <a:alpha val="90196"/>
              </a:srgbClr>
            </a:solidFill>
          </p:spPr>
          <p:txBody>
            <a:bodyPr/>
            <a:lstStyle/>
            <a:p>
              <a:endParaRPr/>
            </a:p>
          </p:txBody>
        </p:sp>
        <p:sp>
          <p:nvSpPr>
            <p:cNvPr id="31" name="rc31"/>
            <p:cNvSpPr/>
            <p:nvPr/>
          </p:nvSpPr>
          <p:spPr>
            <a:xfrm>
              <a:off x="3428618" y="3555958"/>
              <a:ext cx="239888" cy="656051"/>
            </a:xfrm>
            <a:prstGeom prst="rect">
              <a:avLst/>
            </a:prstGeom>
            <a:solidFill>
              <a:srgbClr val="E2231A">
                <a:alpha val="90196"/>
              </a:srgbClr>
            </a:solidFill>
          </p:spPr>
          <p:txBody>
            <a:bodyPr/>
            <a:lstStyle/>
            <a:p>
              <a:endParaRPr/>
            </a:p>
          </p:txBody>
        </p:sp>
        <p:sp>
          <p:nvSpPr>
            <p:cNvPr id="32" name="rc32"/>
            <p:cNvSpPr/>
            <p:nvPr/>
          </p:nvSpPr>
          <p:spPr>
            <a:xfrm>
              <a:off x="3695161" y="3552952"/>
              <a:ext cx="239888" cy="659056"/>
            </a:xfrm>
            <a:prstGeom prst="rect">
              <a:avLst/>
            </a:prstGeom>
            <a:solidFill>
              <a:srgbClr val="E2231A">
                <a:alpha val="90196"/>
              </a:srgbClr>
            </a:solidFill>
          </p:spPr>
          <p:txBody>
            <a:bodyPr/>
            <a:lstStyle/>
            <a:p>
              <a:endParaRPr/>
            </a:p>
          </p:txBody>
        </p:sp>
        <p:sp>
          <p:nvSpPr>
            <p:cNvPr id="33" name="rc33"/>
            <p:cNvSpPr/>
            <p:nvPr/>
          </p:nvSpPr>
          <p:spPr>
            <a:xfrm>
              <a:off x="3961705" y="3551853"/>
              <a:ext cx="239888" cy="660156"/>
            </a:xfrm>
            <a:prstGeom prst="rect">
              <a:avLst/>
            </a:prstGeom>
            <a:solidFill>
              <a:srgbClr val="E2231A">
                <a:alpha val="90196"/>
              </a:srgbClr>
            </a:solidFill>
          </p:spPr>
          <p:txBody>
            <a:bodyPr/>
            <a:lstStyle/>
            <a:p>
              <a:endParaRPr/>
            </a:p>
          </p:txBody>
        </p:sp>
        <p:sp>
          <p:nvSpPr>
            <p:cNvPr id="34" name="rc34"/>
            <p:cNvSpPr/>
            <p:nvPr/>
          </p:nvSpPr>
          <p:spPr>
            <a:xfrm>
              <a:off x="4228248" y="3527997"/>
              <a:ext cx="239888" cy="684012"/>
            </a:xfrm>
            <a:prstGeom prst="rect">
              <a:avLst/>
            </a:prstGeom>
            <a:solidFill>
              <a:srgbClr val="E2231A">
                <a:alpha val="90196"/>
              </a:srgbClr>
            </a:solidFill>
          </p:spPr>
          <p:txBody>
            <a:bodyPr/>
            <a:lstStyle/>
            <a:p>
              <a:endParaRPr/>
            </a:p>
          </p:txBody>
        </p:sp>
        <p:sp>
          <p:nvSpPr>
            <p:cNvPr id="35" name="rc35"/>
            <p:cNvSpPr/>
            <p:nvPr/>
          </p:nvSpPr>
          <p:spPr>
            <a:xfrm>
              <a:off x="4494791" y="3566837"/>
              <a:ext cx="239888" cy="645171"/>
            </a:xfrm>
            <a:prstGeom prst="rect">
              <a:avLst/>
            </a:prstGeom>
            <a:solidFill>
              <a:srgbClr val="E2231A">
                <a:alpha val="90196"/>
              </a:srgbClr>
            </a:solidFill>
          </p:spPr>
          <p:txBody>
            <a:bodyPr/>
            <a:lstStyle/>
            <a:p>
              <a:endParaRPr/>
            </a:p>
          </p:txBody>
        </p:sp>
        <p:sp>
          <p:nvSpPr>
            <p:cNvPr id="36" name="rc36"/>
            <p:cNvSpPr/>
            <p:nvPr/>
          </p:nvSpPr>
          <p:spPr>
            <a:xfrm>
              <a:off x="4761334" y="3526187"/>
              <a:ext cx="239888" cy="685822"/>
            </a:xfrm>
            <a:prstGeom prst="rect">
              <a:avLst/>
            </a:prstGeom>
            <a:solidFill>
              <a:srgbClr val="E2231A">
                <a:alpha val="90196"/>
              </a:srgbClr>
            </a:solidFill>
          </p:spPr>
          <p:txBody>
            <a:bodyPr/>
            <a:lstStyle/>
            <a:p>
              <a:endParaRPr/>
            </a:p>
          </p:txBody>
        </p:sp>
        <p:sp>
          <p:nvSpPr>
            <p:cNvPr id="37" name="rc37"/>
            <p:cNvSpPr/>
            <p:nvPr/>
          </p:nvSpPr>
          <p:spPr>
            <a:xfrm>
              <a:off x="5027877" y="3526800"/>
              <a:ext cx="239888" cy="685208"/>
            </a:xfrm>
            <a:prstGeom prst="rect">
              <a:avLst/>
            </a:prstGeom>
            <a:solidFill>
              <a:srgbClr val="E2231A">
                <a:alpha val="90196"/>
              </a:srgbClr>
            </a:solidFill>
          </p:spPr>
          <p:txBody>
            <a:bodyPr/>
            <a:lstStyle/>
            <a:p>
              <a:endParaRPr/>
            </a:p>
          </p:txBody>
        </p:sp>
        <p:sp>
          <p:nvSpPr>
            <p:cNvPr id="38" name="rc38"/>
            <p:cNvSpPr/>
            <p:nvPr/>
          </p:nvSpPr>
          <p:spPr>
            <a:xfrm>
              <a:off x="5294420" y="3416419"/>
              <a:ext cx="239888" cy="795590"/>
            </a:xfrm>
            <a:prstGeom prst="rect">
              <a:avLst/>
            </a:prstGeom>
            <a:solidFill>
              <a:srgbClr val="E2231A">
                <a:alpha val="90196"/>
              </a:srgbClr>
            </a:solidFill>
          </p:spPr>
          <p:txBody>
            <a:bodyPr/>
            <a:lstStyle/>
            <a:p>
              <a:endParaRPr/>
            </a:p>
          </p:txBody>
        </p:sp>
        <p:sp>
          <p:nvSpPr>
            <p:cNvPr id="39" name="rc39"/>
            <p:cNvSpPr/>
            <p:nvPr/>
          </p:nvSpPr>
          <p:spPr>
            <a:xfrm>
              <a:off x="5560963" y="3346954"/>
              <a:ext cx="239888" cy="865054"/>
            </a:xfrm>
            <a:prstGeom prst="rect">
              <a:avLst/>
            </a:prstGeom>
            <a:solidFill>
              <a:srgbClr val="E2231A">
                <a:alpha val="90196"/>
              </a:srgbClr>
            </a:solidFill>
          </p:spPr>
          <p:txBody>
            <a:bodyPr/>
            <a:lstStyle/>
            <a:p>
              <a:endParaRPr/>
            </a:p>
          </p:txBody>
        </p:sp>
        <p:sp>
          <p:nvSpPr>
            <p:cNvPr id="40" name="rc40"/>
            <p:cNvSpPr/>
            <p:nvPr/>
          </p:nvSpPr>
          <p:spPr>
            <a:xfrm>
              <a:off x="5827506" y="3360298"/>
              <a:ext cx="239888" cy="851710"/>
            </a:xfrm>
            <a:prstGeom prst="rect">
              <a:avLst/>
            </a:prstGeom>
            <a:solidFill>
              <a:srgbClr val="E2231A">
                <a:alpha val="90196"/>
              </a:srgbClr>
            </a:solidFill>
          </p:spPr>
          <p:txBody>
            <a:bodyPr/>
            <a:lstStyle/>
            <a:p>
              <a:endParaRPr/>
            </a:p>
          </p:txBody>
        </p:sp>
        <p:sp>
          <p:nvSpPr>
            <p:cNvPr id="41" name="rc41"/>
            <p:cNvSpPr/>
            <p:nvPr/>
          </p:nvSpPr>
          <p:spPr>
            <a:xfrm>
              <a:off x="6094049" y="3306976"/>
              <a:ext cx="239888" cy="905033"/>
            </a:xfrm>
            <a:prstGeom prst="rect">
              <a:avLst/>
            </a:prstGeom>
            <a:solidFill>
              <a:srgbClr val="E2231A">
                <a:alpha val="90196"/>
              </a:srgbClr>
            </a:solidFill>
          </p:spPr>
          <p:txBody>
            <a:bodyPr/>
            <a:lstStyle/>
            <a:p>
              <a:endParaRPr/>
            </a:p>
          </p:txBody>
        </p:sp>
        <p:sp>
          <p:nvSpPr>
            <p:cNvPr id="42" name="rc42"/>
            <p:cNvSpPr/>
            <p:nvPr/>
          </p:nvSpPr>
          <p:spPr>
            <a:xfrm>
              <a:off x="6360593" y="3310068"/>
              <a:ext cx="239888" cy="901940"/>
            </a:xfrm>
            <a:prstGeom prst="rect">
              <a:avLst/>
            </a:prstGeom>
            <a:solidFill>
              <a:srgbClr val="E2231A">
                <a:alpha val="90196"/>
              </a:srgbClr>
            </a:solidFill>
          </p:spPr>
          <p:txBody>
            <a:bodyPr/>
            <a:lstStyle/>
            <a:p>
              <a:endParaRPr/>
            </a:p>
          </p:txBody>
        </p:sp>
        <p:sp>
          <p:nvSpPr>
            <p:cNvPr id="43" name="rc43"/>
            <p:cNvSpPr/>
            <p:nvPr/>
          </p:nvSpPr>
          <p:spPr>
            <a:xfrm>
              <a:off x="6627136" y="3208061"/>
              <a:ext cx="239888" cy="1003947"/>
            </a:xfrm>
            <a:prstGeom prst="rect">
              <a:avLst/>
            </a:prstGeom>
            <a:solidFill>
              <a:srgbClr val="E2231A">
                <a:alpha val="90196"/>
              </a:srgbClr>
            </a:solidFill>
          </p:spPr>
          <p:txBody>
            <a:bodyPr/>
            <a:lstStyle/>
            <a:p>
              <a:endParaRPr/>
            </a:p>
          </p:txBody>
        </p:sp>
        <p:sp>
          <p:nvSpPr>
            <p:cNvPr id="44" name="rc44"/>
            <p:cNvSpPr/>
            <p:nvPr/>
          </p:nvSpPr>
          <p:spPr>
            <a:xfrm>
              <a:off x="6893679" y="2990043"/>
              <a:ext cx="239888" cy="1221966"/>
            </a:xfrm>
            <a:prstGeom prst="rect">
              <a:avLst/>
            </a:prstGeom>
            <a:solidFill>
              <a:srgbClr val="E2231A">
                <a:alpha val="90196"/>
              </a:srgbClr>
            </a:solidFill>
          </p:spPr>
          <p:txBody>
            <a:bodyPr/>
            <a:lstStyle/>
            <a:p>
              <a:endParaRPr/>
            </a:p>
          </p:txBody>
        </p:sp>
        <p:sp>
          <p:nvSpPr>
            <p:cNvPr id="45" name="rc45"/>
            <p:cNvSpPr/>
            <p:nvPr/>
          </p:nvSpPr>
          <p:spPr>
            <a:xfrm>
              <a:off x="7160222" y="2986065"/>
              <a:ext cx="239888" cy="1225944"/>
            </a:xfrm>
            <a:prstGeom prst="rect">
              <a:avLst/>
            </a:prstGeom>
            <a:solidFill>
              <a:srgbClr val="E2231A">
                <a:alpha val="90196"/>
              </a:srgbClr>
            </a:solidFill>
          </p:spPr>
          <p:txBody>
            <a:bodyPr/>
            <a:lstStyle/>
            <a:p>
              <a:endParaRPr/>
            </a:p>
          </p:txBody>
        </p:sp>
        <p:sp>
          <p:nvSpPr>
            <p:cNvPr id="46" name="rc46"/>
            <p:cNvSpPr/>
            <p:nvPr/>
          </p:nvSpPr>
          <p:spPr>
            <a:xfrm>
              <a:off x="7426765" y="2839683"/>
              <a:ext cx="239888" cy="1372326"/>
            </a:xfrm>
            <a:prstGeom prst="rect">
              <a:avLst/>
            </a:prstGeom>
            <a:solidFill>
              <a:srgbClr val="E2231A">
                <a:alpha val="90196"/>
              </a:srgbClr>
            </a:solidFill>
          </p:spPr>
          <p:txBody>
            <a:bodyPr/>
            <a:lstStyle/>
            <a:p>
              <a:endParaRPr/>
            </a:p>
          </p:txBody>
        </p:sp>
        <p:sp>
          <p:nvSpPr>
            <p:cNvPr id="47" name="rc47"/>
            <p:cNvSpPr/>
            <p:nvPr/>
          </p:nvSpPr>
          <p:spPr>
            <a:xfrm>
              <a:off x="7693308" y="2895929"/>
              <a:ext cx="239888" cy="1316080"/>
            </a:xfrm>
            <a:prstGeom prst="rect">
              <a:avLst/>
            </a:prstGeom>
            <a:solidFill>
              <a:srgbClr val="E2231A">
                <a:alpha val="90196"/>
              </a:srgbClr>
            </a:solidFill>
          </p:spPr>
          <p:txBody>
            <a:bodyPr/>
            <a:lstStyle/>
            <a:p>
              <a:endParaRPr/>
            </a:p>
          </p:txBody>
        </p:sp>
        <p:sp>
          <p:nvSpPr>
            <p:cNvPr id="48" name="rc48"/>
            <p:cNvSpPr/>
            <p:nvPr/>
          </p:nvSpPr>
          <p:spPr>
            <a:xfrm>
              <a:off x="7959851" y="2868257"/>
              <a:ext cx="239888" cy="1343752"/>
            </a:xfrm>
            <a:prstGeom prst="rect">
              <a:avLst/>
            </a:prstGeom>
            <a:solidFill>
              <a:srgbClr val="E2231A">
                <a:alpha val="90196"/>
              </a:srgbClr>
            </a:solidFill>
          </p:spPr>
          <p:txBody>
            <a:bodyPr/>
            <a:lstStyle/>
            <a:p>
              <a:endParaRPr/>
            </a:p>
          </p:txBody>
        </p:sp>
        <p:sp>
          <p:nvSpPr>
            <p:cNvPr id="49" name="rc49"/>
            <p:cNvSpPr/>
            <p:nvPr/>
          </p:nvSpPr>
          <p:spPr>
            <a:xfrm>
              <a:off x="7426765" y="2063743"/>
              <a:ext cx="239888" cy="775939"/>
            </a:xfrm>
            <a:prstGeom prst="rect">
              <a:avLst/>
            </a:prstGeom>
            <a:solidFill>
              <a:srgbClr val="B3B3B3">
                <a:alpha val="90196"/>
              </a:srgbClr>
            </a:solidFill>
          </p:spPr>
          <p:txBody>
            <a:bodyPr/>
            <a:lstStyle/>
            <a:p>
              <a:endParaRPr/>
            </a:p>
          </p:txBody>
        </p:sp>
        <p:sp>
          <p:nvSpPr>
            <p:cNvPr id="50" name="rc50"/>
            <p:cNvSpPr/>
            <p:nvPr/>
          </p:nvSpPr>
          <p:spPr>
            <a:xfrm>
              <a:off x="7693308" y="2892313"/>
              <a:ext cx="239888" cy="3615"/>
            </a:xfrm>
            <a:prstGeom prst="rect">
              <a:avLst/>
            </a:prstGeom>
            <a:solidFill>
              <a:srgbClr val="B3B3B3">
                <a:alpha val="90196"/>
              </a:srgbClr>
            </a:solidFill>
          </p:spPr>
          <p:txBody>
            <a:bodyPr/>
            <a:lstStyle/>
            <a:p>
              <a:endParaRPr/>
            </a:p>
          </p:txBody>
        </p:sp>
        <p:sp>
          <p:nvSpPr>
            <p:cNvPr id="51" name="rc51"/>
            <p:cNvSpPr/>
            <p:nvPr/>
          </p:nvSpPr>
          <p:spPr>
            <a:xfrm>
              <a:off x="7959851" y="2856916"/>
              <a:ext cx="239888" cy="11340"/>
            </a:xfrm>
            <a:prstGeom prst="rect">
              <a:avLst/>
            </a:prstGeom>
            <a:solidFill>
              <a:srgbClr val="B3B3B3">
                <a:alpha val="90196"/>
              </a:srgbClr>
            </a:solidFill>
          </p:spPr>
          <p:txBody>
            <a:bodyPr/>
            <a:lstStyle/>
            <a:p>
              <a:endParaRPr/>
            </a:p>
          </p:txBody>
        </p:sp>
        <p:sp>
          <p:nvSpPr>
            <p:cNvPr id="52" name="pl52"/>
            <p:cNvSpPr/>
            <p:nvPr/>
          </p:nvSpPr>
          <p:spPr>
            <a:xfrm>
              <a:off x="1416218" y="2729705"/>
              <a:ext cx="6663577" cy="923754"/>
            </a:xfrm>
            <a:custGeom>
              <a:avLst/>
              <a:gdLst/>
              <a:ahLst/>
              <a:cxnLst/>
              <a:rect l="0" t="0" r="0" b="0"/>
              <a:pathLst>
                <a:path w="6663577" h="923754">
                  <a:moveTo>
                    <a:pt x="0" y="923754"/>
                  </a:moveTo>
                  <a:lnTo>
                    <a:pt x="266543" y="751893"/>
                  </a:lnTo>
                  <a:lnTo>
                    <a:pt x="533086" y="601514"/>
                  </a:lnTo>
                  <a:lnTo>
                    <a:pt x="799629" y="451135"/>
                  </a:lnTo>
                  <a:lnTo>
                    <a:pt x="1066172" y="257791"/>
                  </a:lnTo>
                  <a:lnTo>
                    <a:pt x="1332715" y="171861"/>
                  </a:lnTo>
                  <a:lnTo>
                    <a:pt x="1599258" y="128895"/>
                  </a:lnTo>
                  <a:lnTo>
                    <a:pt x="1865801" y="107413"/>
                  </a:lnTo>
                  <a:lnTo>
                    <a:pt x="2132344" y="107413"/>
                  </a:lnTo>
                  <a:lnTo>
                    <a:pt x="2398888" y="85930"/>
                  </a:lnTo>
                  <a:lnTo>
                    <a:pt x="2665431" y="64447"/>
                  </a:lnTo>
                  <a:lnTo>
                    <a:pt x="2931974" y="64447"/>
                  </a:lnTo>
                  <a:lnTo>
                    <a:pt x="3198517" y="0"/>
                  </a:lnTo>
                  <a:lnTo>
                    <a:pt x="3465060" y="21482"/>
                  </a:lnTo>
                  <a:lnTo>
                    <a:pt x="3731603" y="0"/>
                  </a:lnTo>
                  <a:lnTo>
                    <a:pt x="3998146" y="85930"/>
                  </a:lnTo>
                  <a:lnTo>
                    <a:pt x="4264689" y="128895"/>
                  </a:lnTo>
                  <a:lnTo>
                    <a:pt x="4531233" y="85930"/>
                  </a:lnTo>
                  <a:lnTo>
                    <a:pt x="4797776" y="107413"/>
                  </a:lnTo>
                  <a:lnTo>
                    <a:pt x="5064319" y="85930"/>
                  </a:lnTo>
                  <a:lnTo>
                    <a:pt x="5330862" y="150378"/>
                  </a:lnTo>
                  <a:lnTo>
                    <a:pt x="5597405" y="300757"/>
                  </a:lnTo>
                  <a:lnTo>
                    <a:pt x="5863948" y="279274"/>
                  </a:lnTo>
                  <a:lnTo>
                    <a:pt x="6130491" y="365205"/>
                  </a:lnTo>
                  <a:lnTo>
                    <a:pt x="6397034" y="300757"/>
                  </a:lnTo>
                  <a:lnTo>
                    <a:pt x="6663577" y="300757"/>
                  </a:lnTo>
                </a:path>
              </a:pathLst>
            </a:custGeom>
            <a:ln w="27101" cap="flat">
              <a:solidFill>
                <a:srgbClr val="3283FE">
                  <a:alpha val="100000"/>
                </a:srgbClr>
              </a:solidFill>
              <a:prstDash val="solid"/>
              <a:round/>
            </a:ln>
          </p:spPr>
          <p:txBody>
            <a:bodyPr/>
            <a:lstStyle/>
            <a:p>
              <a:endParaRPr/>
            </a:p>
          </p:txBody>
        </p:sp>
        <p:sp>
          <p:nvSpPr>
            <p:cNvPr id="53" name="pl53"/>
            <p:cNvSpPr/>
            <p:nvPr/>
          </p:nvSpPr>
          <p:spPr>
            <a:xfrm>
              <a:off x="7546709" y="3116393"/>
              <a:ext cx="533086" cy="708927"/>
            </a:xfrm>
            <a:custGeom>
              <a:avLst/>
              <a:gdLst/>
              <a:ahLst/>
              <a:cxnLst/>
              <a:rect l="0" t="0" r="0" b="0"/>
              <a:pathLst>
                <a:path w="533086" h="708927">
                  <a:moveTo>
                    <a:pt x="0" y="708927"/>
                  </a:moveTo>
                  <a:lnTo>
                    <a:pt x="266543" y="0"/>
                  </a:lnTo>
                  <a:lnTo>
                    <a:pt x="533086" y="0"/>
                  </a:lnTo>
                </a:path>
              </a:pathLst>
            </a:custGeom>
            <a:ln w="27101" cap="flat">
              <a:solidFill>
                <a:srgbClr val="FFA500">
                  <a:alpha val="100000"/>
                </a:srgbClr>
              </a:solidFill>
              <a:prstDash val="solid"/>
              <a:round/>
            </a:ln>
          </p:spPr>
          <p:txBody>
            <a:bodyPr/>
            <a:lstStyle/>
            <a:p>
              <a:endParaRPr/>
            </a:p>
          </p:txBody>
        </p:sp>
        <p:sp>
          <p:nvSpPr>
            <p:cNvPr id="54" name="tx54"/>
            <p:cNvSpPr/>
            <p:nvPr/>
          </p:nvSpPr>
          <p:spPr>
            <a:xfrm>
              <a:off x="1345880" y="34704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26</a:t>
              </a:r>
            </a:p>
          </p:txBody>
        </p:sp>
        <p:sp>
          <p:nvSpPr>
            <p:cNvPr id="55" name="tx55"/>
            <p:cNvSpPr/>
            <p:nvPr/>
          </p:nvSpPr>
          <p:spPr>
            <a:xfrm>
              <a:off x="2678595"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61</a:t>
              </a:r>
            </a:p>
          </p:txBody>
        </p:sp>
        <p:sp>
          <p:nvSpPr>
            <p:cNvPr id="56" name="tx56"/>
            <p:cNvSpPr/>
            <p:nvPr/>
          </p:nvSpPr>
          <p:spPr>
            <a:xfrm>
              <a:off x="4011311"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66</a:t>
              </a:r>
            </a:p>
          </p:txBody>
        </p:sp>
        <p:sp>
          <p:nvSpPr>
            <p:cNvPr id="57" name="tx57"/>
            <p:cNvSpPr/>
            <p:nvPr/>
          </p:nvSpPr>
          <p:spPr>
            <a:xfrm>
              <a:off x="5344027"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8" name="tx58"/>
            <p:cNvSpPr/>
            <p:nvPr/>
          </p:nvSpPr>
          <p:spPr>
            <a:xfrm>
              <a:off x="6410199"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9" name="tx59"/>
            <p:cNvSpPr/>
            <p:nvPr/>
          </p:nvSpPr>
          <p:spPr>
            <a:xfrm>
              <a:off x="6676742"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62</a:t>
              </a:r>
            </a:p>
          </p:txBody>
        </p:sp>
        <p:sp>
          <p:nvSpPr>
            <p:cNvPr id="60" name="tx60"/>
            <p:cNvSpPr/>
            <p:nvPr/>
          </p:nvSpPr>
          <p:spPr>
            <a:xfrm>
              <a:off x="6943285"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1" name="tx61"/>
            <p:cNvSpPr/>
            <p:nvPr/>
          </p:nvSpPr>
          <p:spPr>
            <a:xfrm>
              <a:off x="7209828" y="2826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56</a:t>
              </a:r>
            </a:p>
          </p:txBody>
        </p:sp>
        <p:sp>
          <p:nvSpPr>
            <p:cNvPr id="62" name="tx62"/>
            <p:cNvSpPr/>
            <p:nvPr/>
          </p:nvSpPr>
          <p:spPr>
            <a:xfrm>
              <a:off x="747637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3" name="tx63"/>
            <p:cNvSpPr/>
            <p:nvPr/>
          </p:nvSpPr>
          <p:spPr>
            <a:xfrm>
              <a:off x="7476372" y="38867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18</a:t>
              </a:r>
            </a:p>
          </p:txBody>
        </p:sp>
        <p:sp>
          <p:nvSpPr>
            <p:cNvPr id="64" name="tx64"/>
            <p:cNvSpPr/>
            <p:nvPr/>
          </p:nvSpPr>
          <p:spPr>
            <a:xfrm>
              <a:off x="7742915"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5" name="tx65"/>
            <p:cNvSpPr/>
            <p:nvPr/>
          </p:nvSpPr>
          <p:spPr>
            <a:xfrm>
              <a:off x="7742915" y="317785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51</a:t>
              </a:r>
            </a:p>
          </p:txBody>
        </p:sp>
        <p:sp>
          <p:nvSpPr>
            <p:cNvPr id="66" name="tx66"/>
            <p:cNvSpPr/>
            <p:nvPr/>
          </p:nvSpPr>
          <p:spPr>
            <a:xfrm>
              <a:off x="8009458"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7" name="tx67"/>
            <p:cNvSpPr/>
            <p:nvPr/>
          </p:nvSpPr>
          <p:spPr>
            <a:xfrm>
              <a:off x="8009458" y="317785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51</a:t>
              </a:r>
            </a:p>
          </p:txBody>
        </p:sp>
        <p:sp>
          <p:nvSpPr>
            <p:cNvPr id="68" name="tx68"/>
            <p:cNvSpPr/>
            <p:nvPr/>
          </p:nvSpPr>
          <p:spPr>
            <a:xfrm>
              <a:off x="1340869" y="36323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 name="tx69"/>
            <p:cNvSpPr/>
            <p:nvPr/>
          </p:nvSpPr>
          <p:spPr>
            <a:xfrm>
              <a:off x="2673584" y="385053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70" name="tx70"/>
            <p:cNvSpPr/>
            <p:nvPr/>
          </p:nvSpPr>
          <p:spPr>
            <a:xfrm>
              <a:off x="4051504" y="38428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 name="tx71"/>
            <p:cNvSpPr/>
            <p:nvPr/>
          </p:nvSpPr>
          <p:spPr>
            <a:xfrm>
              <a:off x="5339016" y="37750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72" name="tx72"/>
            <p:cNvSpPr/>
            <p:nvPr/>
          </p:nvSpPr>
          <p:spPr>
            <a:xfrm>
              <a:off x="6405188" y="372054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73" name="tx73"/>
            <p:cNvSpPr/>
            <p:nvPr/>
          </p:nvSpPr>
          <p:spPr>
            <a:xfrm>
              <a:off x="6671731" y="36695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74" name="tx74"/>
            <p:cNvSpPr/>
            <p:nvPr/>
          </p:nvSpPr>
          <p:spPr>
            <a:xfrm>
              <a:off x="6938274" y="35605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75" name="tx75"/>
            <p:cNvSpPr/>
            <p:nvPr/>
          </p:nvSpPr>
          <p:spPr>
            <a:xfrm>
              <a:off x="7204817" y="35585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76" name="tx76"/>
            <p:cNvSpPr/>
            <p:nvPr/>
          </p:nvSpPr>
          <p:spPr>
            <a:xfrm>
              <a:off x="7516565" y="34867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7" name="tx77"/>
            <p:cNvSpPr/>
            <p:nvPr/>
          </p:nvSpPr>
          <p:spPr>
            <a:xfrm>
              <a:off x="7737904" y="351352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78" name="tx78"/>
            <p:cNvSpPr/>
            <p:nvPr/>
          </p:nvSpPr>
          <p:spPr>
            <a:xfrm>
              <a:off x="8049651" y="35010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9" name="tx79"/>
            <p:cNvSpPr/>
            <p:nvPr/>
          </p:nvSpPr>
          <p:spPr>
            <a:xfrm>
              <a:off x="7471361" y="24125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80" name="tx80"/>
            <p:cNvSpPr/>
            <p:nvPr/>
          </p:nvSpPr>
          <p:spPr>
            <a:xfrm>
              <a:off x="7783108" y="28536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1" name="tx81"/>
            <p:cNvSpPr/>
            <p:nvPr/>
          </p:nvSpPr>
          <p:spPr>
            <a:xfrm>
              <a:off x="8049651" y="28221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2" name="tx82"/>
            <p:cNvSpPr/>
            <p:nvPr/>
          </p:nvSpPr>
          <p:spPr>
            <a:xfrm>
              <a:off x="7471361" y="1945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83" name="tx83"/>
            <p:cNvSpPr/>
            <p:nvPr/>
          </p:nvSpPr>
          <p:spPr>
            <a:xfrm>
              <a:off x="7737904" y="27742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4" name="tx84"/>
            <p:cNvSpPr/>
            <p:nvPr/>
          </p:nvSpPr>
          <p:spPr>
            <a:xfrm>
              <a:off x="8049651" y="27402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86" name="tx86"/>
            <p:cNvSpPr/>
            <p:nvPr/>
          </p:nvSpPr>
          <p:spPr>
            <a:xfrm>
              <a:off x="694404" y="3479885"/>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87" name="tx87"/>
            <p:cNvSpPr/>
            <p:nvPr/>
          </p:nvSpPr>
          <p:spPr>
            <a:xfrm>
              <a:off x="694404" y="2798171"/>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88" name="tx88"/>
            <p:cNvSpPr/>
            <p:nvPr/>
          </p:nvSpPr>
          <p:spPr>
            <a:xfrm>
              <a:off x="694404" y="2114683"/>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89" name="tx89"/>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1050452" y="3018617"/>
              <a:ext cx="299679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(des millions) (#)</a:t>
              </a:r>
            </a:p>
          </p:txBody>
        </p:sp>
        <p:sp>
          <p:nvSpPr>
            <p:cNvPr id="106" name="tx106"/>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7" name="pl107"/>
            <p:cNvSpPr/>
            <p:nvPr/>
          </p:nvSpPr>
          <p:spPr>
            <a:xfrm>
              <a:off x="2989438"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08" name="pl108"/>
            <p:cNvSpPr/>
            <p:nvPr/>
          </p:nvSpPr>
          <p:spPr>
            <a:xfrm>
              <a:off x="3736203"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09" name="tx109"/>
            <p:cNvSpPr/>
            <p:nvPr/>
          </p:nvSpPr>
          <p:spPr>
            <a:xfrm>
              <a:off x="3256537"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03303"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678790" y="5080163"/>
              <a:ext cx="201456" cy="201456"/>
            </a:xfrm>
            <a:prstGeom prst="rect">
              <a:avLst/>
            </a:prstGeom>
            <a:solidFill>
              <a:srgbClr val="E2231A">
                <a:alpha val="90196"/>
              </a:srgbClr>
            </a:solidFill>
          </p:spPr>
          <p:txBody>
            <a:bodyPr/>
            <a:lstStyle/>
            <a:p>
              <a:endParaRPr/>
            </a:p>
          </p:txBody>
        </p:sp>
        <p:sp>
          <p:nvSpPr>
            <p:cNvPr id="112" name="rc112"/>
            <p:cNvSpPr/>
            <p:nvPr/>
          </p:nvSpPr>
          <p:spPr>
            <a:xfrm>
              <a:off x="5642950" y="5080163"/>
              <a:ext cx="201456" cy="201456"/>
            </a:xfrm>
            <a:prstGeom prst="rect">
              <a:avLst/>
            </a:prstGeom>
            <a:solidFill>
              <a:srgbClr val="B3B3B3">
                <a:alpha val="90196"/>
              </a:srgbClr>
            </a:solidFill>
          </p:spPr>
          <p:txBody>
            <a:bodyPr/>
            <a:lstStyle/>
            <a:p>
              <a:endParaRPr/>
            </a:p>
          </p:txBody>
        </p:sp>
        <p:sp>
          <p:nvSpPr>
            <p:cNvPr id="113" name="tx113"/>
            <p:cNvSpPr/>
            <p:nvPr/>
          </p:nvSpPr>
          <p:spPr>
            <a:xfrm>
              <a:off x="4958835"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22995"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951100"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6" name="tx116"/>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17" name="pl117"/>
            <p:cNvSpPr/>
            <p:nvPr/>
          </p:nvSpPr>
          <p:spPr>
            <a:xfrm>
              <a:off x="216451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90099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63748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37396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03275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76924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50572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24220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296273" y="5840557"/>
              <a:ext cx="4594902" cy="124062"/>
            </a:xfrm>
            <a:prstGeom prst="rect">
              <a:avLst/>
            </a:prstGeom>
            <a:solidFill>
              <a:srgbClr val="E2231A">
                <a:alpha val="90196"/>
              </a:srgbClr>
            </a:solidFill>
          </p:spPr>
          <p:txBody>
            <a:bodyPr/>
            <a:lstStyle/>
            <a:p>
              <a:endParaRPr/>
            </a:p>
          </p:txBody>
        </p:sp>
        <p:sp>
          <p:nvSpPr>
            <p:cNvPr id="130" name="rc130"/>
            <p:cNvSpPr/>
            <p:nvPr/>
          </p:nvSpPr>
          <p:spPr>
            <a:xfrm>
              <a:off x="1296273" y="5685479"/>
              <a:ext cx="6704719" cy="124062"/>
            </a:xfrm>
            <a:prstGeom prst="rect">
              <a:avLst/>
            </a:prstGeom>
            <a:solidFill>
              <a:srgbClr val="E2231A">
                <a:alpha val="90196"/>
              </a:srgbClr>
            </a:solidFill>
          </p:spPr>
          <p:txBody>
            <a:bodyPr/>
            <a:lstStyle/>
            <a:p>
              <a:endParaRPr/>
            </a:p>
          </p:txBody>
        </p:sp>
        <p:sp>
          <p:nvSpPr>
            <p:cNvPr id="131" name="rc131"/>
            <p:cNvSpPr/>
            <p:nvPr/>
          </p:nvSpPr>
          <p:spPr>
            <a:xfrm>
              <a:off x="1296273" y="5530401"/>
              <a:ext cx="6845693" cy="124062"/>
            </a:xfrm>
            <a:prstGeom prst="rect">
              <a:avLst/>
            </a:prstGeom>
            <a:solidFill>
              <a:srgbClr val="E2231A">
                <a:alpha val="90196"/>
              </a:srgbClr>
            </a:solidFill>
          </p:spPr>
          <p:txBody>
            <a:bodyPr/>
            <a:lstStyle/>
            <a:p>
              <a:endParaRPr/>
            </a:p>
          </p:txBody>
        </p:sp>
        <p:sp>
          <p:nvSpPr>
            <p:cNvPr id="132" name="rc132"/>
            <p:cNvSpPr/>
            <p:nvPr/>
          </p:nvSpPr>
          <p:spPr>
            <a:xfrm>
              <a:off x="8000993" y="5685479"/>
              <a:ext cx="18420" cy="124062"/>
            </a:xfrm>
            <a:prstGeom prst="rect">
              <a:avLst/>
            </a:prstGeom>
            <a:solidFill>
              <a:srgbClr val="B3B3B3">
                <a:alpha val="90196"/>
              </a:srgbClr>
            </a:solidFill>
          </p:spPr>
          <p:txBody>
            <a:bodyPr/>
            <a:lstStyle/>
            <a:p>
              <a:endParaRPr/>
            </a:p>
          </p:txBody>
        </p:sp>
        <p:sp>
          <p:nvSpPr>
            <p:cNvPr id="133" name="rc133"/>
            <p:cNvSpPr/>
            <p:nvPr/>
          </p:nvSpPr>
          <p:spPr>
            <a:xfrm>
              <a:off x="8141967" y="5530401"/>
              <a:ext cx="57772" cy="124062"/>
            </a:xfrm>
            <a:prstGeom prst="rect">
              <a:avLst/>
            </a:prstGeom>
            <a:solidFill>
              <a:srgbClr val="B3B3B3">
                <a:alpha val="90196"/>
              </a:srgbClr>
            </a:solidFill>
          </p:spPr>
          <p:txBody>
            <a:bodyPr/>
            <a:lstStyle/>
            <a:p>
              <a:endParaRPr/>
            </a:p>
          </p:txBody>
        </p:sp>
        <p:sp>
          <p:nvSpPr>
            <p:cNvPr id="134" name="tx134"/>
            <p:cNvSpPr/>
            <p:nvPr/>
          </p:nvSpPr>
          <p:spPr>
            <a:xfrm>
              <a:off x="8099785" y="570437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a:t>
              </a:r>
            </a:p>
          </p:txBody>
        </p:sp>
        <p:sp>
          <p:nvSpPr>
            <p:cNvPr id="135" name="tx135"/>
            <p:cNvSpPr/>
            <p:nvPr/>
          </p:nvSpPr>
          <p:spPr>
            <a:xfrm>
              <a:off x="8231895" y="555070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36" name="tx136"/>
            <p:cNvSpPr/>
            <p:nvPr/>
          </p:nvSpPr>
          <p:spPr>
            <a:xfrm>
              <a:off x="3513352" y="5859396"/>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a:t>
              </a:r>
            </a:p>
          </p:txBody>
        </p:sp>
        <p:sp>
          <p:nvSpPr>
            <p:cNvPr id="137" name="tx137"/>
            <p:cNvSpPr/>
            <p:nvPr/>
          </p:nvSpPr>
          <p:spPr>
            <a:xfrm>
              <a:off x="4568261" y="570437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1.9</a:t>
              </a:r>
            </a:p>
          </p:txBody>
        </p:sp>
        <p:sp>
          <p:nvSpPr>
            <p:cNvPr id="138" name="tx138"/>
            <p:cNvSpPr/>
            <p:nvPr/>
          </p:nvSpPr>
          <p:spPr>
            <a:xfrm>
              <a:off x="4686966" y="555070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a:t>
              </a:r>
            </a:p>
          </p:txBody>
        </p:sp>
        <p:sp>
          <p:nvSpPr>
            <p:cNvPr id="139" name="tx139"/>
            <p:cNvSpPr/>
            <p:nvPr/>
          </p:nvSpPr>
          <p:spPr>
            <a:xfrm>
              <a:off x="7978048" y="5704374"/>
              <a:ext cx="64309"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a:t>
              </a:r>
            </a:p>
          </p:txBody>
        </p:sp>
        <p:sp>
          <p:nvSpPr>
            <p:cNvPr id="140" name="tx140"/>
            <p:cNvSpPr/>
            <p:nvPr/>
          </p:nvSpPr>
          <p:spPr>
            <a:xfrm>
              <a:off x="8138699" y="5549296"/>
              <a:ext cx="64309"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a:t>
              </a:r>
            </a:p>
          </p:txBody>
        </p:sp>
        <p:sp>
          <p:nvSpPr>
            <p:cNvPr id="141" name="tx141"/>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14098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45" name="tx145"/>
            <p:cNvSpPr/>
            <p:nvPr/>
          </p:nvSpPr>
          <p:spPr>
            <a:xfrm>
              <a:off x="287747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46" name="tx146"/>
            <p:cNvSpPr/>
            <p:nvPr/>
          </p:nvSpPr>
          <p:spPr>
            <a:xfrm>
              <a:off x="4613954"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47" name="tx147"/>
            <p:cNvSpPr/>
            <p:nvPr/>
          </p:nvSpPr>
          <p:spPr>
            <a:xfrm>
              <a:off x="635043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48" name="tx148"/>
            <p:cNvSpPr/>
            <p:nvPr/>
          </p:nvSpPr>
          <p:spPr>
            <a:xfrm>
              <a:off x="808692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49" name="tx149"/>
            <p:cNvSpPr/>
            <p:nvPr/>
          </p:nvSpPr>
          <p:spPr>
            <a:xfrm>
              <a:off x="3296129" y="6191355"/>
              <a:ext cx="29037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millions)</a:t>
              </a:r>
            </a:p>
          </p:txBody>
        </p:sp>
        <p:sp>
          <p:nvSpPr>
            <p:cNvPr id="150" name="tx150"/>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55 %. Ce chiffre est inférieur à celui de 2019, où la couverture vaccinale était de 65 %.
Deux millions d’enfants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51 % en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Le taux de couverture de la campagne de vaccination contre la rougeole (MCV1) est resté stable à 55 % en 2025, soit un niveau inférieur aux 95 % nécessaires pour prévenir les épidémies, laissant ainsi 2 millions d’enfants sans aucune protection contre la rougeole. Le taux de couverture de la campagne de vaccination contre la rougeole (MCV2) est également resté stable à 51 %, soit un niveau inférieur à l’objectif de 90 % fixé par l’initiative IA2030.</a:t>
            </a:r>
          </a:p>
        </p:txBody>
      </p:sp>
      <p:grpSp>
        <p:nvGrpSpPr>
          <p:cNvPr id="154" name="Group 153"/>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6"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514096"/>
              <a:ext cx="3397293" cy="902445"/>
            </a:xfrm>
            <a:custGeom>
              <a:avLst/>
              <a:gdLst/>
              <a:ahLst/>
              <a:cxnLst/>
              <a:rect l="0" t="0" r="0" b="0"/>
              <a:pathLst>
                <a:path w="3397293" h="902445">
                  <a:moveTo>
                    <a:pt x="0" y="902445"/>
                  </a:moveTo>
                  <a:lnTo>
                    <a:pt x="135891" y="734548"/>
                  </a:lnTo>
                  <a:lnTo>
                    <a:pt x="271783" y="587638"/>
                  </a:lnTo>
                  <a:lnTo>
                    <a:pt x="407675" y="440728"/>
                  </a:lnTo>
                  <a:lnTo>
                    <a:pt x="543566" y="251845"/>
                  </a:lnTo>
                  <a:lnTo>
                    <a:pt x="679458" y="167896"/>
                  </a:lnTo>
                  <a:lnTo>
                    <a:pt x="815350" y="125922"/>
                  </a:lnTo>
                  <a:lnTo>
                    <a:pt x="951242" y="104935"/>
                  </a:lnTo>
                  <a:lnTo>
                    <a:pt x="1087133" y="104935"/>
                  </a:lnTo>
                  <a:lnTo>
                    <a:pt x="1223025" y="83948"/>
                  </a:lnTo>
                  <a:lnTo>
                    <a:pt x="1358917" y="62961"/>
                  </a:lnTo>
                  <a:lnTo>
                    <a:pt x="1494809" y="62961"/>
                  </a:lnTo>
                  <a:lnTo>
                    <a:pt x="1630700" y="0"/>
                  </a:lnTo>
                  <a:lnTo>
                    <a:pt x="1766592" y="20987"/>
                  </a:lnTo>
                  <a:lnTo>
                    <a:pt x="1902484" y="0"/>
                  </a:lnTo>
                  <a:lnTo>
                    <a:pt x="2038375" y="83948"/>
                  </a:lnTo>
                  <a:lnTo>
                    <a:pt x="2174267" y="125922"/>
                  </a:lnTo>
                  <a:lnTo>
                    <a:pt x="2310159" y="83948"/>
                  </a:lnTo>
                  <a:lnTo>
                    <a:pt x="2446051" y="104935"/>
                  </a:lnTo>
                  <a:lnTo>
                    <a:pt x="2581942" y="83948"/>
                  </a:lnTo>
                  <a:lnTo>
                    <a:pt x="2717834" y="146909"/>
                  </a:lnTo>
                  <a:lnTo>
                    <a:pt x="2853726" y="293819"/>
                  </a:lnTo>
                  <a:lnTo>
                    <a:pt x="2989618" y="272832"/>
                  </a:lnTo>
                  <a:lnTo>
                    <a:pt x="3125509" y="356780"/>
                  </a:lnTo>
                  <a:lnTo>
                    <a:pt x="3261401" y="293819"/>
                  </a:lnTo>
                  <a:lnTo>
                    <a:pt x="3397293" y="293819"/>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314806"/>
            </a:xfrm>
            <a:custGeom>
              <a:avLst/>
              <a:gdLst/>
              <a:ahLst/>
              <a:cxnLst/>
              <a:rect l="0" t="0" r="0" b="0"/>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535083"/>
              <a:ext cx="3397293" cy="566651"/>
            </a:xfrm>
            <a:custGeom>
              <a:avLst/>
              <a:gdLst/>
              <a:ahLst/>
              <a:cxnLst/>
              <a:rect l="0" t="0" r="0" b="0"/>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514096"/>
              <a:ext cx="3397293" cy="902445"/>
            </a:xfrm>
            <a:custGeom>
              <a:avLst/>
              <a:gdLst/>
              <a:ahLst/>
              <a:cxnLst/>
              <a:rect l="0" t="0" r="0" b="0"/>
              <a:pathLst>
                <a:path w="3397293" h="902445">
                  <a:moveTo>
                    <a:pt x="0" y="902445"/>
                  </a:moveTo>
                  <a:lnTo>
                    <a:pt x="135891" y="734548"/>
                  </a:lnTo>
                  <a:lnTo>
                    <a:pt x="271783" y="587638"/>
                  </a:lnTo>
                  <a:lnTo>
                    <a:pt x="407675" y="440728"/>
                  </a:lnTo>
                  <a:lnTo>
                    <a:pt x="543566" y="251845"/>
                  </a:lnTo>
                  <a:lnTo>
                    <a:pt x="679458" y="167896"/>
                  </a:lnTo>
                  <a:lnTo>
                    <a:pt x="815350" y="125922"/>
                  </a:lnTo>
                  <a:lnTo>
                    <a:pt x="951242" y="104935"/>
                  </a:lnTo>
                  <a:lnTo>
                    <a:pt x="1087133" y="104935"/>
                  </a:lnTo>
                  <a:lnTo>
                    <a:pt x="1223025" y="83948"/>
                  </a:lnTo>
                  <a:lnTo>
                    <a:pt x="1358917" y="62961"/>
                  </a:lnTo>
                  <a:lnTo>
                    <a:pt x="1494809" y="62961"/>
                  </a:lnTo>
                  <a:lnTo>
                    <a:pt x="1630700" y="0"/>
                  </a:lnTo>
                  <a:lnTo>
                    <a:pt x="1766592" y="20987"/>
                  </a:lnTo>
                  <a:lnTo>
                    <a:pt x="1902484" y="0"/>
                  </a:lnTo>
                  <a:lnTo>
                    <a:pt x="2038375" y="83948"/>
                  </a:lnTo>
                  <a:lnTo>
                    <a:pt x="2174267" y="125922"/>
                  </a:lnTo>
                  <a:lnTo>
                    <a:pt x="2310159" y="83948"/>
                  </a:lnTo>
                  <a:lnTo>
                    <a:pt x="2446051" y="104935"/>
                  </a:lnTo>
                  <a:lnTo>
                    <a:pt x="2581942" y="83948"/>
                  </a:lnTo>
                  <a:lnTo>
                    <a:pt x="2717834" y="146909"/>
                  </a:lnTo>
                  <a:lnTo>
                    <a:pt x="2853726" y="293819"/>
                  </a:lnTo>
                  <a:lnTo>
                    <a:pt x="2989618" y="272832"/>
                  </a:lnTo>
                  <a:lnTo>
                    <a:pt x="3125509" y="356780"/>
                  </a:lnTo>
                  <a:lnTo>
                    <a:pt x="3261401" y="293819"/>
                  </a:lnTo>
                  <a:lnTo>
                    <a:pt x="3397293" y="293819"/>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595019"/>
            </a:xfrm>
            <a:custGeom>
              <a:avLst/>
              <a:gdLst/>
              <a:ahLst/>
              <a:cxnLst/>
              <a:rect l="0" t="0" r="0" b="0"/>
              <a:pathLst>
                <a:path h="1595019">
                  <a:moveTo>
                    <a:pt x="0" y="0"/>
                  </a:moveTo>
                  <a:lnTo>
                    <a:pt x="0" y="159501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860470"/>
            </a:xfrm>
            <a:custGeom>
              <a:avLst/>
              <a:gdLst/>
              <a:ahLst/>
              <a:cxnLst/>
              <a:rect l="0" t="0" r="0" b="0"/>
              <a:pathLst>
                <a:path h="860470">
                  <a:moveTo>
                    <a:pt x="0" y="0"/>
                  </a:moveTo>
                  <a:lnTo>
                    <a:pt x="0" y="86047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755535"/>
            </a:xfrm>
            <a:custGeom>
              <a:avLst/>
              <a:gdLst/>
              <a:ahLst/>
              <a:cxnLst/>
              <a:rect l="0" t="0" r="0" b="0"/>
              <a:pathLst>
                <a:path h="755535">
                  <a:moveTo>
                    <a:pt x="0" y="0"/>
                  </a:moveTo>
                  <a:lnTo>
                    <a:pt x="0" y="755535"/>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776522"/>
            </a:xfrm>
            <a:custGeom>
              <a:avLst/>
              <a:gdLst/>
              <a:ahLst/>
              <a:cxnLst/>
              <a:rect l="0" t="0" r="0" b="0"/>
              <a:pathLst>
                <a:path h="776522">
                  <a:moveTo>
                    <a:pt x="0" y="0"/>
                  </a:moveTo>
                  <a:lnTo>
                    <a:pt x="0" y="776522"/>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776522"/>
            </a:xfrm>
            <a:custGeom>
              <a:avLst/>
              <a:gdLst/>
              <a:ahLst/>
              <a:cxnLst/>
              <a:rect l="0" t="0" r="0" b="0"/>
              <a:pathLst>
                <a:path h="776522">
                  <a:moveTo>
                    <a:pt x="0" y="0"/>
                  </a:moveTo>
                  <a:lnTo>
                    <a:pt x="0" y="776522"/>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986393"/>
            </a:xfrm>
            <a:custGeom>
              <a:avLst/>
              <a:gdLst/>
              <a:ahLst/>
              <a:cxnLst/>
              <a:rect l="0" t="0" r="0" b="0"/>
              <a:pathLst>
                <a:path h="986393">
                  <a:moveTo>
                    <a:pt x="0" y="0"/>
                  </a:moveTo>
                  <a:lnTo>
                    <a:pt x="0" y="98639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986393"/>
            </a:xfrm>
            <a:custGeom>
              <a:avLst/>
              <a:gdLst/>
              <a:ahLst/>
              <a:cxnLst/>
              <a:rect l="0" t="0" r="0" b="0"/>
              <a:pathLst>
                <a:path h="986393">
                  <a:moveTo>
                    <a:pt x="0" y="0"/>
                  </a:moveTo>
                  <a:lnTo>
                    <a:pt x="0" y="98639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514096"/>
              <a:ext cx="3397293" cy="902445"/>
            </a:xfrm>
            <a:custGeom>
              <a:avLst/>
              <a:gdLst/>
              <a:ahLst/>
              <a:cxnLst/>
              <a:rect l="0" t="0" r="0" b="0"/>
              <a:pathLst>
                <a:path w="3397293" h="902445">
                  <a:moveTo>
                    <a:pt x="0" y="902445"/>
                  </a:moveTo>
                  <a:lnTo>
                    <a:pt x="135891" y="734548"/>
                  </a:lnTo>
                  <a:lnTo>
                    <a:pt x="271783" y="587638"/>
                  </a:lnTo>
                  <a:lnTo>
                    <a:pt x="407675" y="440728"/>
                  </a:lnTo>
                  <a:lnTo>
                    <a:pt x="543566" y="251845"/>
                  </a:lnTo>
                  <a:lnTo>
                    <a:pt x="679458" y="167896"/>
                  </a:lnTo>
                  <a:lnTo>
                    <a:pt x="815350" y="125922"/>
                  </a:lnTo>
                  <a:lnTo>
                    <a:pt x="951242" y="104935"/>
                  </a:lnTo>
                  <a:lnTo>
                    <a:pt x="1087133" y="104935"/>
                  </a:lnTo>
                  <a:lnTo>
                    <a:pt x="1223025" y="83948"/>
                  </a:lnTo>
                  <a:lnTo>
                    <a:pt x="1358917" y="62961"/>
                  </a:lnTo>
                  <a:lnTo>
                    <a:pt x="1494809" y="62961"/>
                  </a:lnTo>
                  <a:lnTo>
                    <a:pt x="1630700" y="0"/>
                  </a:lnTo>
                  <a:lnTo>
                    <a:pt x="1766592" y="20987"/>
                  </a:lnTo>
                  <a:lnTo>
                    <a:pt x="1902484" y="0"/>
                  </a:lnTo>
                  <a:lnTo>
                    <a:pt x="2038375" y="83948"/>
                  </a:lnTo>
                  <a:lnTo>
                    <a:pt x="2174267" y="125922"/>
                  </a:lnTo>
                  <a:lnTo>
                    <a:pt x="2310159" y="83948"/>
                  </a:lnTo>
                  <a:lnTo>
                    <a:pt x="2446051" y="104935"/>
                  </a:lnTo>
                  <a:lnTo>
                    <a:pt x="2581942" y="83948"/>
                  </a:lnTo>
                  <a:lnTo>
                    <a:pt x="2717834" y="146909"/>
                  </a:lnTo>
                  <a:lnTo>
                    <a:pt x="2853726" y="293819"/>
                  </a:lnTo>
                  <a:lnTo>
                    <a:pt x="2989618" y="272832"/>
                  </a:lnTo>
                  <a:lnTo>
                    <a:pt x="3125509" y="356780"/>
                  </a:lnTo>
                  <a:lnTo>
                    <a:pt x="3261401" y="293819"/>
                  </a:lnTo>
                  <a:lnTo>
                    <a:pt x="3397293" y="293819"/>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22076" y="16925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39" name="tx39"/>
            <p:cNvSpPr/>
            <p:nvPr/>
          </p:nvSpPr>
          <p:spPr>
            <a:xfrm>
              <a:off x="4457968" y="16925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40" name="tx40"/>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541" y="1414185"/>
              <a:ext cx="241414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RDC, 2000-2025</a:t>
              </a:r>
            </a:p>
          </p:txBody>
        </p:sp>
        <p:sp>
          <p:nvSpPr>
            <p:cNvPr id="63" name="pl63"/>
            <p:cNvSpPr/>
            <p:nvPr/>
          </p:nvSpPr>
          <p:spPr>
            <a:xfrm>
              <a:off x="5267799" y="358800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75643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92487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40037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317221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34065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2174342"/>
              <a:ext cx="3397293" cy="1787862"/>
            </a:xfrm>
            <a:custGeom>
              <a:avLst/>
              <a:gdLst/>
              <a:ahLst/>
              <a:cxnLst/>
              <a:rect l="0" t="0" r="0" b="0"/>
              <a:pathLst>
                <a:path w="3397293" h="1787862">
                  <a:moveTo>
                    <a:pt x="0" y="1787862"/>
                  </a:moveTo>
                  <a:lnTo>
                    <a:pt x="135891" y="1455237"/>
                  </a:lnTo>
                  <a:lnTo>
                    <a:pt x="271783" y="1164189"/>
                  </a:lnTo>
                  <a:lnTo>
                    <a:pt x="407675" y="873142"/>
                  </a:lnTo>
                  <a:lnTo>
                    <a:pt x="543566" y="498938"/>
                  </a:lnTo>
                  <a:lnTo>
                    <a:pt x="679458" y="332625"/>
                  </a:lnTo>
                  <a:lnTo>
                    <a:pt x="815350" y="249469"/>
                  </a:lnTo>
                  <a:lnTo>
                    <a:pt x="951242" y="207891"/>
                  </a:lnTo>
                  <a:lnTo>
                    <a:pt x="1087133" y="207891"/>
                  </a:lnTo>
                  <a:lnTo>
                    <a:pt x="1223025" y="166312"/>
                  </a:lnTo>
                  <a:lnTo>
                    <a:pt x="1358917" y="124734"/>
                  </a:lnTo>
                  <a:lnTo>
                    <a:pt x="1494809" y="124734"/>
                  </a:lnTo>
                  <a:lnTo>
                    <a:pt x="1630700" y="0"/>
                  </a:lnTo>
                  <a:lnTo>
                    <a:pt x="1766592" y="41578"/>
                  </a:lnTo>
                  <a:lnTo>
                    <a:pt x="1902484" y="0"/>
                  </a:lnTo>
                  <a:lnTo>
                    <a:pt x="2038375" y="166312"/>
                  </a:lnTo>
                  <a:lnTo>
                    <a:pt x="2174267" y="249469"/>
                  </a:lnTo>
                  <a:lnTo>
                    <a:pt x="2310159" y="166312"/>
                  </a:lnTo>
                  <a:lnTo>
                    <a:pt x="2446051" y="207891"/>
                  </a:lnTo>
                  <a:lnTo>
                    <a:pt x="2581942" y="166312"/>
                  </a:lnTo>
                  <a:lnTo>
                    <a:pt x="2717834" y="291047"/>
                  </a:lnTo>
                  <a:lnTo>
                    <a:pt x="2853726" y="582094"/>
                  </a:lnTo>
                  <a:lnTo>
                    <a:pt x="2989618" y="540516"/>
                  </a:lnTo>
                  <a:lnTo>
                    <a:pt x="3125509" y="706829"/>
                  </a:lnTo>
                  <a:lnTo>
                    <a:pt x="3261401" y="582094"/>
                  </a:lnTo>
                  <a:lnTo>
                    <a:pt x="3397293" y="582094"/>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2340655"/>
              <a:ext cx="3397293" cy="623673"/>
            </a:xfrm>
            <a:custGeom>
              <a:avLst/>
              <a:gdLst/>
              <a:ahLst/>
              <a:cxnLst/>
              <a:rect l="0" t="0" r="0" b="0"/>
              <a:pathLst>
                <a:path w="3397293" h="623673">
                  <a:moveTo>
                    <a:pt x="0" y="623673"/>
                  </a:moveTo>
                  <a:lnTo>
                    <a:pt x="135891" y="582094"/>
                  </a:lnTo>
                  <a:lnTo>
                    <a:pt x="271783" y="582094"/>
                  </a:lnTo>
                  <a:lnTo>
                    <a:pt x="407675" y="540516"/>
                  </a:lnTo>
                  <a:lnTo>
                    <a:pt x="543566" y="457360"/>
                  </a:lnTo>
                  <a:lnTo>
                    <a:pt x="679458" y="374203"/>
                  </a:lnTo>
                  <a:lnTo>
                    <a:pt x="815350" y="291047"/>
                  </a:lnTo>
                  <a:lnTo>
                    <a:pt x="951242" y="291047"/>
                  </a:lnTo>
                  <a:lnTo>
                    <a:pt x="1087133" y="207891"/>
                  </a:lnTo>
                  <a:lnTo>
                    <a:pt x="1223025" y="124734"/>
                  </a:lnTo>
                  <a:lnTo>
                    <a:pt x="1358917" y="83156"/>
                  </a:lnTo>
                  <a:lnTo>
                    <a:pt x="1494809" y="83156"/>
                  </a:lnTo>
                  <a:lnTo>
                    <a:pt x="1630700" y="83156"/>
                  </a:lnTo>
                  <a:lnTo>
                    <a:pt x="1766592" y="83156"/>
                  </a:lnTo>
                  <a:lnTo>
                    <a:pt x="1902484" y="83156"/>
                  </a:lnTo>
                  <a:lnTo>
                    <a:pt x="2038375" y="83156"/>
                  </a:lnTo>
                  <a:lnTo>
                    <a:pt x="2174267" y="41578"/>
                  </a:lnTo>
                  <a:lnTo>
                    <a:pt x="2310159" y="41578"/>
                  </a:lnTo>
                  <a:lnTo>
                    <a:pt x="2446051" y="0"/>
                  </a:lnTo>
                  <a:lnTo>
                    <a:pt x="2581942" y="0"/>
                  </a:lnTo>
                  <a:lnTo>
                    <a:pt x="2717834" y="124734"/>
                  </a:lnTo>
                  <a:lnTo>
                    <a:pt x="2853726" y="207891"/>
                  </a:lnTo>
                  <a:lnTo>
                    <a:pt x="2989618" y="124734"/>
                  </a:lnTo>
                  <a:lnTo>
                    <a:pt x="3125509" y="124734"/>
                  </a:lnTo>
                  <a:lnTo>
                    <a:pt x="3261401" y="83156"/>
                  </a:lnTo>
                  <a:lnTo>
                    <a:pt x="3397293" y="83156"/>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2215921"/>
              <a:ext cx="3397293" cy="1122611"/>
            </a:xfrm>
            <a:custGeom>
              <a:avLst/>
              <a:gdLst/>
              <a:ahLst/>
              <a:cxnLst/>
              <a:rect l="0" t="0" r="0" b="0"/>
              <a:pathLst>
                <a:path w="3397293" h="1122611">
                  <a:moveTo>
                    <a:pt x="0" y="1122611"/>
                  </a:moveTo>
                  <a:lnTo>
                    <a:pt x="135891" y="1039455"/>
                  </a:lnTo>
                  <a:lnTo>
                    <a:pt x="271783" y="997876"/>
                  </a:lnTo>
                  <a:lnTo>
                    <a:pt x="407675" y="831564"/>
                  </a:lnTo>
                  <a:lnTo>
                    <a:pt x="543566" y="665251"/>
                  </a:lnTo>
                  <a:lnTo>
                    <a:pt x="679458" y="498938"/>
                  </a:lnTo>
                  <a:lnTo>
                    <a:pt x="815350" y="415782"/>
                  </a:lnTo>
                  <a:lnTo>
                    <a:pt x="951242" y="415782"/>
                  </a:lnTo>
                  <a:lnTo>
                    <a:pt x="1087133" y="249469"/>
                  </a:lnTo>
                  <a:lnTo>
                    <a:pt x="1223025" y="0"/>
                  </a:lnTo>
                  <a:lnTo>
                    <a:pt x="1358917" y="124734"/>
                  </a:lnTo>
                  <a:lnTo>
                    <a:pt x="1494809" y="249469"/>
                  </a:lnTo>
                  <a:lnTo>
                    <a:pt x="1630700" y="291047"/>
                  </a:lnTo>
                  <a:lnTo>
                    <a:pt x="1766592" y="291047"/>
                  </a:lnTo>
                  <a:lnTo>
                    <a:pt x="1902484" y="332625"/>
                  </a:lnTo>
                  <a:lnTo>
                    <a:pt x="2038375" y="332625"/>
                  </a:lnTo>
                  <a:lnTo>
                    <a:pt x="2174267" y="249469"/>
                  </a:lnTo>
                  <a:lnTo>
                    <a:pt x="2310159" y="166312"/>
                  </a:lnTo>
                  <a:lnTo>
                    <a:pt x="2446051" y="166312"/>
                  </a:lnTo>
                  <a:lnTo>
                    <a:pt x="2581942" y="124734"/>
                  </a:lnTo>
                  <a:lnTo>
                    <a:pt x="2717834" y="166312"/>
                  </a:lnTo>
                  <a:lnTo>
                    <a:pt x="2853726" y="332625"/>
                  </a:lnTo>
                  <a:lnTo>
                    <a:pt x="2989618" y="332625"/>
                  </a:lnTo>
                  <a:lnTo>
                    <a:pt x="3125509" y="249469"/>
                  </a:lnTo>
                  <a:lnTo>
                    <a:pt x="3261401" y="124734"/>
                  </a:lnTo>
                  <a:lnTo>
                    <a:pt x="3397293" y="166312"/>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2340655"/>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2174342"/>
              <a:ext cx="3397293" cy="1787862"/>
            </a:xfrm>
            <a:custGeom>
              <a:avLst/>
              <a:gdLst/>
              <a:ahLst/>
              <a:cxnLst/>
              <a:rect l="0" t="0" r="0" b="0"/>
              <a:pathLst>
                <a:path w="3397293" h="1787862">
                  <a:moveTo>
                    <a:pt x="0" y="1787862"/>
                  </a:moveTo>
                  <a:lnTo>
                    <a:pt x="135891" y="1455237"/>
                  </a:lnTo>
                  <a:lnTo>
                    <a:pt x="271783" y="1164189"/>
                  </a:lnTo>
                  <a:lnTo>
                    <a:pt x="407675" y="873142"/>
                  </a:lnTo>
                  <a:lnTo>
                    <a:pt x="543566" y="498938"/>
                  </a:lnTo>
                  <a:lnTo>
                    <a:pt x="679458" y="332625"/>
                  </a:lnTo>
                  <a:lnTo>
                    <a:pt x="815350" y="249469"/>
                  </a:lnTo>
                  <a:lnTo>
                    <a:pt x="951242" y="207891"/>
                  </a:lnTo>
                  <a:lnTo>
                    <a:pt x="1087133" y="207891"/>
                  </a:lnTo>
                  <a:lnTo>
                    <a:pt x="1223025" y="166312"/>
                  </a:lnTo>
                  <a:lnTo>
                    <a:pt x="1358917" y="124734"/>
                  </a:lnTo>
                  <a:lnTo>
                    <a:pt x="1494809" y="124734"/>
                  </a:lnTo>
                  <a:lnTo>
                    <a:pt x="1630700" y="0"/>
                  </a:lnTo>
                  <a:lnTo>
                    <a:pt x="1766592" y="41578"/>
                  </a:lnTo>
                  <a:lnTo>
                    <a:pt x="1902484" y="0"/>
                  </a:lnTo>
                  <a:lnTo>
                    <a:pt x="2038375" y="166312"/>
                  </a:lnTo>
                  <a:lnTo>
                    <a:pt x="2174267" y="249469"/>
                  </a:lnTo>
                  <a:lnTo>
                    <a:pt x="2310159" y="166312"/>
                  </a:lnTo>
                  <a:lnTo>
                    <a:pt x="2446051" y="207891"/>
                  </a:lnTo>
                  <a:lnTo>
                    <a:pt x="2581942" y="166312"/>
                  </a:lnTo>
                  <a:lnTo>
                    <a:pt x="2717834" y="291047"/>
                  </a:lnTo>
                  <a:lnTo>
                    <a:pt x="2853726" y="582094"/>
                  </a:lnTo>
                  <a:lnTo>
                    <a:pt x="2989618" y="540516"/>
                  </a:lnTo>
                  <a:lnTo>
                    <a:pt x="3125509" y="706829"/>
                  </a:lnTo>
                  <a:lnTo>
                    <a:pt x="3261401" y="582094"/>
                  </a:lnTo>
                  <a:lnTo>
                    <a:pt x="3397293" y="582094"/>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2107817"/>
              <a:ext cx="0" cy="1854388"/>
            </a:xfrm>
            <a:custGeom>
              <a:avLst/>
              <a:gdLst/>
              <a:ahLst/>
              <a:cxnLst/>
              <a:rect l="0" t="0" r="0" b="0"/>
              <a:pathLst>
                <a:path h="1854388">
                  <a:moveTo>
                    <a:pt x="0" y="1854388"/>
                  </a:moveTo>
                  <a:lnTo>
                    <a:pt x="0" y="0"/>
                  </a:lnTo>
                </a:path>
              </a:pathLst>
            </a:custGeom>
            <a:ln w="13550" cap="flat">
              <a:solidFill>
                <a:srgbClr val="0058AB">
                  <a:alpha val="100000"/>
                </a:srgbClr>
              </a:solidFill>
              <a:prstDash val="dot"/>
              <a:round/>
            </a:ln>
          </p:spPr>
          <p:txBody>
            <a:bodyPr/>
            <a:lstStyle/>
            <a:p>
              <a:endParaRPr/>
            </a:p>
          </p:txBody>
        </p:sp>
        <p:sp>
          <p:nvSpPr>
            <p:cNvPr id="82" name="pl82"/>
            <p:cNvSpPr/>
            <p:nvPr/>
          </p:nvSpPr>
          <p:spPr>
            <a:xfrm>
              <a:off x="6117122" y="2107817"/>
              <a:ext cx="0" cy="399150"/>
            </a:xfrm>
            <a:custGeom>
              <a:avLst/>
              <a:gdLst/>
              <a:ahLst/>
              <a:cxnLst/>
              <a:rect l="0" t="0" r="0" b="0"/>
              <a:pathLst>
                <a:path h="399150">
                  <a:moveTo>
                    <a:pt x="0" y="399150"/>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796581" y="2107817"/>
              <a:ext cx="0" cy="191259"/>
            </a:xfrm>
            <a:custGeom>
              <a:avLst/>
              <a:gdLst/>
              <a:ahLst/>
              <a:cxnLst/>
              <a:rect l="0" t="0" r="0" b="0"/>
              <a:pathLst>
                <a:path h="191259">
                  <a:moveTo>
                    <a:pt x="0" y="191259"/>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7476039" y="2107817"/>
              <a:ext cx="0" cy="232837"/>
            </a:xfrm>
            <a:custGeom>
              <a:avLst/>
              <a:gdLst/>
              <a:ahLst/>
              <a:cxnLst/>
              <a:rect l="0" t="0" r="0" b="0"/>
              <a:pathLst>
                <a:path h="232837">
                  <a:moveTo>
                    <a:pt x="0" y="232837"/>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8019606" y="2107817"/>
              <a:ext cx="0" cy="232837"/>
            </a:xfrm>
            <a:custGeom>
              <a:avLst/>
              <a:gdLst/>
              <a:ahLst/>
              <a:cxnLst/>
              <a:rect l="0" t="0" r="0" b="0"/>
              <a:pathLst>
                <a:path h="232837">
                  <a:moveTo>
                    <a:pt x="0" y="232837"/>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699065" y="2107817"/>
              <a:ext cx="0" cy="648620"/>
            </a:xfrm>
            <a:custGeom>
              <a:avLst/>
              <a:gdLst/>
              <a:ahLst/>
              <a:cxnLst/>
              <a:rect l="0" t="0" r="0" b="0"/>
              <a:pathLst>
                <a:path h="648620">
                  <a:moveTo>
                    <a:pt x="0" y="648620"/>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834957" y="2107817"/>
              <a:ext cx="0" cy="648620"/>
            </a:xfrm>
            <a:custGeom>
              <a:avLst/>
              <a:gdLst/>
              <a:ahLst/>
              <a:cxnLst/>
              <a:rect l="0" t="0" r="0" b="0"/>
              <a:pathLst>
                <a:path h="648620">
                  <a:moveTo>
                    <a:pt x="0" y="648620"/>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5437664" y="2174342"/>
              <a:ext cx="3397293" cy="1787862"/>
            </a:xfrm>
            <a:custGeom>
              <a:avLst/>
              <a:gdLst/>
              <a:ahLst/>
              <a:cxnLst/>
              <a:rect l="0" t="0" r="0" b="0"/>
              <a:pathLst>
                <a:path w="3397293" h="1787862">
                  <a:moveTo>
                    <a:pt x="0" y="1787862"/>
                  </a:moveTo>
                  <a:lnTo>
                    <a:pt x="135891" y="1455237"/>
                  </a:lnTo>
                  <a:lnTo>
                    <a:pt x="271783" y="1164189"/>
                  </a:lnTo>
                  <a:lnTo>
                    <a:pt x="407675" y="873142"/>
                  </a:lnTo>
                  <a:lnTo>
                    <a:pt x="543566" y="498938"/>
                  </a:lnTo>
                  <a:lnTo>
                    <a:pt x="679458" y="332625"/>
                  </a:lnTo>
                  <a:lnTo>
                    <a:pt x="815350" y="249469"/>
                  </a:lnTo>
                  <a:lnTo>
                    <a:pt x="951242" y="207891"/>
                  </a:lnTo>
                  <a:lnTo>
                    <a:pt x="1087133" y="207891"/>
                  </a:lnTo>
                  <a:lnTo>
                    <a:pt x="1223025" y="166312"/>
                  </a:lnTo>
                  <a:lnTo>
                    <a:pt x="1358917" y="124734"/>
                  </a:lnTo>
                  <a:lnTo>
                    <a:pt x="1494809" y="124734"/>
                  </a:lnTo>
                  <a:lnTo>
                    <a:pt x="1630700" y="0"/>
                  </a:lnTo>
                  <a:lnTo>
                    <a:pt x="1766592" y="41578"/>
                  </a:lnTo>
                  <a:lnTo>
                    <a:pt x="1902484" y="0"/>
                  </a:lnTo>
                  <a:lnTo>
                    <a:pt x="2038375" y="166312"/>
                  </a:lnTo>
                  <a:lnTo>
                    <a:pt x="2174267" y="249469"/>
                  </a:lnTo>
                  <a:lnTo>
                    <a:pt x="2310159" y="166312"/>
                  </a:lnTo>
                  <a:lnTo>
                    <a:pt x="2446051" y="207891"/>
                  </a:lnTo>
                  <a:lnTo>
                    <a:pt x="2581942" y="166312"/>
                  </a:lnTo>
                  <a:lnTo>
                    <a:pt x="2717834" y="291047"/>
                  </a:lnTo>
                  <a:lnTo>
                    <a:pt x="2853726" y="582094"/>
                  </a:lnTo>
                  <a:lnTo>
                    <a:pt x="2989618" y="540516"/>
                  </a:lnTo>
                  <a:lnTo>
                    <a:pt x="3125509" y="706829"/>
                  </a:lnTo>
                  <a:lnTo>
                    <a:pt x="3261401" y="582094"/>
                  </a:lnTo>
                  <a:lnTo>
                    <a:pt x="3397293" y="582094"/>
                  </a:lnTo>
                </a:path>
              </a:pathLst>
            </a:custGeom>
            <a:ln w="27101" cap="flat">
              <a:solidFill>
                <a:srgbClr val="0058AB">
                  <a:alpha val="100000"/>
                </a:srgbClr>
              </a:solidFill>
              <a:prstDash val="solid"/>
              <a:round/>
            </a:ln>
          </p:spPr>
          <p:txBody>
            <a:bodyPr/>
            <a:lstStyle/>
            <a:p>
              <a:endParaRPr/>
            </a:p>
          </p:txBody>
        </p:sp>
        <p:sp>
          <p:nvSpPr>
            <p:cNvPr id="89" name="tx89"/>
            <p:cNvSpPr/>
            <p:nvPr/>
          </p:nvSpPr>
          <p:spPr>
            <a:xfrm>
              <a:off x="5359324" y="205069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68928" y="205238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766436" y="20520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0507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0507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05074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56617" y="205074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902429" y="238469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431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5166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2010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885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0" name="pl110"/>
            <p:cNvSpPr/>
            <p:nvPr/>
          </p:nvSpPr>
          <p:spPr>
            <a:xfrm>
              <a:off x="608845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67497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2" name="pl112"/>
            <p:cNvSpPr/>
            <p:nvPr/>
          </p:nvSpPr>
          <p:spPr>
            <a:xfrm>
              <a:off x="751220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3" name="tx113"/>
            <p:cNvSpPr/>
            <p:nvPr/>
          </p:nvSpPr>
          <p:spPr>
            <a:xfrm>
              <a:off x="6355554" y="488683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14" name="tx114"/>
            <p:cNvSpPr/>
            <p:nvPr/>
          </p:nvSpPr>
          <p:spPr>
            <a:xfrm>
              <a:off x="701684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79303"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24577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410296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960162"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81735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17437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03156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88875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74595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72498"/>
              <a:ext cx="4914311" cy="110182"/>
            </a:xfrm>
            <a:prstGeom prst="rect">
              <a:avLst/>
            </a:prstGeom>
            <a:solidFill>
              <a:srgbClr val="E2231A">
                <a:alpha val="80000"/>
              </a:srgbClr>
            </a:solidFill>
          </p:spPr>
          <p:txBody>
            <a:bodyPr/>
            <a:lstStyle/>
            <a:p>
              <a:endParaRPr/>
            </a:p>
          </p:txBody>
        </p:sp>
        <p:sp>
          <p:nvSpPr>
            <p:cNvPr id="130" name="rc130"/>
            <p:cNvSpPr/>
            <p:nvPr/>
          </p:nvSpPr>
          <p:spPr>
            <a:xfrm>
              <a:off x="1317178" y="5634770"/>
              <a:ext cx="7170790" cy="110182"/>
            </a:xfrm>
            <a:prstGeom prst="rect">
              <a:avLst/>
            </a:prstGeom>
            <a:solidFill>
              <a:srgbClr val="E2231A">
                <a:alpha val="80000"/>
              </a:srgbClr>
            </a:solidFill>
          </p:spPr>
          <p:txBody>
            <a:bodyPr/>
            <a:lstStyle/>
            <a:p>
              <a:endParaRPr/>
            </a:p>
          </p:txBody>
        </p:sp>
        <p:sp>
          <p:nvSpPr>
            <p:cNvPr id="131" name="rc131"/>
            <p:cNvSpPr/>
            <p:nvPr/>
          </p:nvSpPr>
          <p:spPr>
            <a:xfrm>
              <a:off x="1317178" y="5497042"/>
              <a:ext cx="7321564" cy="110182"/>
            </a:xfrm>
            <a:prstGeom prst="rect">
              <a:avLst/>
            </a:prstGeom>
            <a:solidFill>
              <a:srgbClr val="E2231A">
                <a:alpha val="80000"/>
              </a:srgbClr>
            </a:solidFill>
          </p:spPr>
          <p:txBody>
            <a:bodyPr/>
            <a:lstStyle/>
            <a:p>
              <a:endParaRPr/>
            </a:p>
          </p:txBody>
        </p:sp>
        <p:sp>
          <p:nvSpPr>
            <p:cNvPr id="132" name="tx132"/>
            <p:cNvSpPr/>
            <p:nvPr/>
          </p:nvSpPr>
          <p:spPr>
            <a:xfrm>
              <a:off x="5918190" y="5787096"/>
              <a:ext cx="24099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1.3m</a:t>
              </a:r>
            </a:p>
          </p:txBody>
        </p:sp>
        <p:sp>
          <p:nvSpPr>
            <p:cNvPr id="133" name="tx133"/>
            <p:cNvSpPr/>
            <p:nvPr/>
          </p:nvSpPr>
          <p:spPr>
            <a:xfrm>
              <a:off x="8174669" y="5649421"/>
              <a:ext cx="24099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1.9m</a:t>
              </a:r>
            </a:p>
          </p:txBody>
        </p:sp>
        <p:sp>
          <p:nvSpPr>
            <p:cNvPr id="134" name="tx134"/>
            <p:cNvSpPr/>
            <p:nvPr/>
          </p:nvSpPr>
          <p:spPr>
            <a:xfrm>
              <a:off x="8442974" y="5513016"/>
              <a:ext cx="150591"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2m</a:t>
              </a:r>
            </a:p>
          </p:txBody>
        </p:sp>
        <p:sp>
          <p:nvSpPr>
            <p:cNvPr id="135" name="tx135"/>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69392"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4410077" y="596736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41" name="tx141"/>
            <p:cNvSpPr/>
            <p:nvPr/>
          </p:nvSpPr>
          <p:spPr>
            <a:xfrm>
              <a:off x="6267271" y="596736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42" name="tx142"/>
            <p:cNvSpPr/>
            <p:nvPr/>
          </p:nvSpPr>
          <p:spPr>
            <a:xfrm>
              <a:off x="8124464" y="596736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43" name="tx143"/>
            <p:cNvSpPr/>
            <p:nvPr/>
          </p:nvSpPr>
          <p:spPr>
            <a:xfrm>
              <a:off x="951100" y="5224811"/>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le MCV1 en RDC (55 %) était inférieure de 29 points de pourcentage à la moyenne mondiale (84 %) et de 9 points de pourcentage à la moyenne de l’ensemble des pays de l’ WCAR e (64 %).
La couverture nationale du MCV1 était inférieure de 10 points de pourcentage à celle de 2019 (65 %).
Cela correspond à 2 millions d’enfants non vaccinés en 2025, contre 1,3 million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vaccin MCV1 en RDC s'élevait à 55 %, soit 10 points de pourcentage de moins qu'en 2019 et un niveau inférieur aux moyennes mondiales et régionales.</a:t>
            </a:r>
          </a:p>
        </p:txBody>
      </p:sp>
      <p:grpSp>
        <p:nvGrpSpPr>
          <p:cNvPr id="149" name="Group 148"/>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la RDC se classait au 3e rang sur 24 pays pour la couverture vaccinale la plus faible contre le MCV1 (sur la base d’ex æquo).
La RDC figurait parmi les 10 pays comptant le plus grand nombre d’enfants non vaccinés (2e rang).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RDC figurait parmi les pays présentant la couverture vaccinale la plus faible et comptait parmi les trois pays de la région comptant le plus grand nombre d’enfants non vaccinés, ce qui en faisait un pays nécessitant un soutien.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400183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944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7706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6468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30802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9563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8325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7087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5849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4194573"/>
              <a:ext cx="239888" cy="113448"/>
            </a:xfrm>
            <a:prstGeom prst="rect">
              <a:avLst/>
            </a:prstGeom>
            <a:solidFill>
              <a:srgbClr val="80BD41">
                <a:alpha val="100000"/>
              </a:srgbClr>
            </a:solidFill>
          </p:spPr>
          <p:txBody>
            <a:bodyPr/>
            <a:lstStyle/>
            <a:p>
              <a:endParaRPr/>
            </a:p>
          </p:txBody>
        </p:sp>
        <p:sp>
          <p:nvSpPr>
            <p:cNvPr id="26" name="rc26"/>
            <p:cNvSpPr/>
            <p:nvPr/>
          </p:nvSpPr>
          <p:spPr>
            <a:xfrm>
              <a:off x="1296273" y="3871681"/>
              <a:ext cx="239888" cy="322891"/>
            </a:xfrm>
            <a:prstGeom prst="rect">
              <a:avLst/>
            </a:prstGeom>
            <a:solidFill>
              <a:srgbClr val="E2231A">
                <a:alpha val="100000"/>
              </a:srgbClr>
            </a:solidFill>
          </p:spPr>
          <p:txBody>
            <a:bodyPr/>
            <a:lstStyle/>
            <a:p>
              <a:endParaRPr/>
            </a:p>
          </p:txBody>
        </p:sp>
        <p:sp>
          <p:nvSpPr>
            <p:cNvPr id="27" name="rc27"/>
            <p:cNvSpPr/>
            <p:nvPr/>
          </p:nvSpPr>
          <p:spPr>
            <a:xfrm>
              <a:off x="1562816" y="4155830"/>
              <a:ext cx="239888" cy="152190"/>
            </a:xfrm>
            <a:prstGeom prst="rect">
              <a:avLst/>
            </a:prstGeom>
            <a:solidFill>
              <a:srgbClr val="80BD41">
                <a:alpha val="100000"/>
              </a:srgbClr>
            </a:solidFill>
          </p:spPr>
          <p:txBody>
            <a:bodyPr/>
            <a:lstStyle/>
            <a:p>
              <a:endParaRPr/>
            </a:p>
          </p:txBody>
        </p:sp>
        <p:sp>
          <p:nvSpPr>
            <p:cNvPr id="28" name="rc28"/>
            <p:cNvSpPr/>
            <p:nvPr/>
          </p:nvSpPr>
          <p:spPr>
            <a:xfrm>
              <a:off x="1562816" y="3860402"/>
              <a:ext cx="239888" cy="295428"/>
            </a:xfrm>
            <a:prstGeom prst="rect">
              <a:avLst/>
            </a:prstGeom>
            <a:solidFill>
              <a:srgbClr val="E2231A">
                <a:alpha val="100000"/>
              </a:srgbClr>
            </a:solidFill>
          </p:spPr>
          <p:txBody>
            <a:bodyPr/>
            <a:lstStyle/>
            <a:p>
              <a:endParaRPr/>
            </a:p>
          </p:txBody>
        </p:sp>
        <p:sp>
          <p:nvSpPr>
            <p:cNvPr id="29" name="rc29"/>
            <p:cNvSpPr/>
            <p:nvPr/>
          </p:nvSpPr>
          <p:spPr>
            <a:xfrm>
              <a:off x="1829360" y="4120368"/>
              <a:ext cx="239888" cy="187653"/>
            </a:xfrm>
            <a:prstGeom prst="rect">
              <a:avLst/>
            </a:prstGeom>
            <a:solidFill>
              <a:srgbClr val="80BD41">
                <a:alpha val="100000"/>
              </a:srgbClr>
            </a:solidFill>
          </p:spPr>
          <p:txBody>
            <a:bodyPr/>
            <a:lstStyle/>
            <a:p>
              <a:endParaRPr/>
            </a:p>
          </p:txBody>
        </p:sp>
        <p:sp>
          <p:nvSpPr>
            <p:cNvPr id="30" name="rc30"/>
            <p:cNvSpPr/>
            <p:nvPr/>
          </p:nvSpPr>
          <p:spPr>
            <a:xfrm>
              <a:off x="1829360" y="3850330"/>
              <a:ext cx="239888" cy="270038"/>
            </a:xfrm>
            <a:prstGeom prst="rect">
              <a:avLst/>
            </a:prstGeom>
            <a:solidFill>
              <a:srgbClr val="E2231A">
                <a:alpha val="100000"/>
              </a:srgbClr>
            </a:solidFill>
          </p:spPr>
          <p:txBody>
            <a:bodyPr/>
            <a:lstStyle/>
            <a:p>
              <a:endParaRPr/>
            </a:p>
          </p:txBody>
        </p:sp>
        <p:sp>
          <p:nvSpPr>
            <p:cNvPr id="31" name="rc31"/>
            <p:cNvSpPr/>
            <p:nvPr/>
          </p:nvSpPr>
          <p:spPr>
            <a:xfrm>
              <a:off x="2095903" y="4083598"/>
              <a:ext cx="239888" cy="224422"/>
            </a:xfrm>
            <a:prstGeom prst="rect">
              <a:avLst/>
            </a:prstGeom>
            <a:solidFill>
              <a:srgbClr val="80BD41">
                <a:alpha val="100000"/>
              </a:srgbClr>
            </a:solidFill>
          </p:spPr>
          <p:txBody>
            <a:bodyPr/>
            <a:lstStyle/>
            <a:p>
              <a:endParaRPr/>
            </a:p>
          </p:txBody>
        </p:sp>
        <p:sp>
          <p:nvSpPr>
            <p:cNvPr id="32" name="rc32"/>
            <p:cNvSpPr/>
            <p:nvPr/>
          </p:nvSpPr>
          <p:spPr>
            <a:xfrm>
              <a:off x="2095903" y="3840474"/>
              <a:ext cx="239888" cy="243124"/>
            </a:xfrm>
            <a:prstGeom prst="rect">
              <a:avLst/>
            </a:prstGeom>
            <a:solidFill>
              <a:srgbClr val="E2231A">
                <a:alpha val="100000"/>
              </a:srgbClr>
            </a:solidFill>
          </p:spPr>
          <p:txBody>
            <a:bodyPr/>
            <a:lstStyle/>
            <a:p>
              <a:endParaRPr/>
            </a:p>
          </p:txBody>
        </p:sp>
        <p:sp>
          <p:nvSpPr>
            <p:cNvPr id="33" name="rc33"/>
            <p:cNvSpPr/>
            <p:nvPr/>
          </p:nvSpPr>
          <p:spPr>
            <a:xfrm>
              <a:off x="2362446" y="4035540"/>
              <a:ext cx="239888" cy="272481"/>
            </a:xfrm>
            <a:prstGeom prst="rect">
              <a:avLst/>
            </a:prstGeom>
            <a:solidFill>
              <a:srgbClr val="80BD41">
                <a:alpha val="100000"/>
              </a:srgbClr>
            </a:solidFill>
          </p:spPr>
          <p:txBody>
            <a:bodyPr/>
            <a:lstStyle/>
            <a:p>
              <a:endParaRPr/>
            </a:p>
          </p:txBody>
        </p:sp>
        <p:sp>
          <p:nvSpPr>
            <p:cNvPr id="34" name="rc34"/>
            <p:cNvSpPr/>
            <p:nvPr/>
          </p:nvSpPr>
          <p:spPr>
            <a:xfrm>
              <a:off x="2362446" y="3829984"/>
              <a:ext cx="239888" cy="205556"/>
            </a:xfrm>
            <a:prstGeom prst="rect">
              <a:avLst/>
            </a:prstGeom>
            <a:solidFill>
              <a:srgbClr val="E2231A">
                <a:alpha val="100000"/>
              </a:srgbClr>
            </a:solidFill>
          </p:spPr>
          <p:txBody>
            <a:bodyPr/>
            <a:lstStyle/>
            <a:p>
              <a:endParaRPr/>
            </a:p>
          </p:txBody>
        </p:sp>
        <p:sp>
          <p:nvSpPr>
            <p:cNvPr id="35" name="rc35"/>
            <p:cNvSpPr/>
            <p:nvPr/>
          </p:nvSpPr>
          <p:spPr>
            <a:xfrm>
              <a:off x="2628989" y="4007311"/>
              <a:ext cx="239888" cy="300709"/>
            </a:xfrm>
            <a:prstGeom prst="rect">
              <a:avLst/>
            </a:prstGeom>
            <a:solidFill>
              <a:srgbClr val="80BD41">
                <a:alpha val="100000"/>
              </a:srgbClr>
            </a:solidFill>
          </p:spPr>
          <p:txBody>
            <a:bodyPr/>
            <a:lstStyle/>
            <a:p>
              <a:endParaRPr/>
            </a:p>
          </p:txBody>
        </p:sp>
        <p:sp>
          <p:nvSpPr>
            <p:cNvPr id="36" name="rc36"/>
            <p:cNvSpPr/>
            <p:nvPr/>
          </p:nvSpPr>
          <p:spPr>
            <a:xfrm>
              <a:off x="2628989" y="3815054"/>
              <a:ext cx="239888" cy="192257"/>
            </a:xfrm>
            <a:prstGeom prst="rect">
              <a:avLst/>
            </a:prstGeom>
            <a:solidFill>
              <a:srgbClr val="E2231A">
                <a:alpha val="100000"/>
              </a:srgbClr>
            </a:solidFill>
          </p:spPr>
          <p:txBody>
            <a:bodyPr/>
            <a:lstStyle/>
            <a:p>
              <a:endParaRPr/>
            </a:p>
          </p:txBody>
        </p:sp>
        <p:sp>
          <p:nvSpPr>
            <p:cNvPr id="37" name="rc37"/>
            <p:cNvSpPr/>
            <p:nvPr/>
          </p:nvSpPr>
          <p:spPr>
            <a:xfrm>
              <a:off x="2895532" y="3985513"/>
              <a:ext cx="239888" cy="322508"/>
            </a:xfrm>
            <a:prstGeom prst="rect">
              <a:avLst/>
            </a:prstGeom>
            <a:solidFill>
              <a:srgbClr val="80BD41">
                <a:alpha val="100000"/>
              </a:srgbClr>
            </a:solidFill>
          </p:spPr>
          <p:txBody>
            <a:bodyPr/>
            <a:lstStyle/>
            <a:p>
              <a:endParaRPr/>
            </a:p>
          </p:txBody>
        </p:sp>
        <p:sp>
          <p:nvSpPr>
            <p:cNvPr id="38" name="rc38"/>
            <p:cNvSpPr/>
            <p:nvPr/>
          </p:nvSpPr>
          <p:spPr>
            <a:xfrm>
              <a:off x="2895532" y="3796104"/>
              <a:ext cx="239888" cy="189409"/>
            </a:xfrm>
            <a:prstGeom prst="rect">
              <a:avLst/>
            </a:prstGeom>
            <a:solidFill>
              <a:srgbClr val="E2231A">
                <a:alpha val="100000"/>
              </a:srgbClr>
            </a:solidFill>
          </p:spPr>
          <p:txBody>
            <a:bodyPr/>
            <a:lstStyle/>
            <a:p>
              <a:endParaRPr/>
            </a:p>
          </p:txBody>
        </p:sp>
        <p:sp>
          <p:nvSpPr>
            <p:cNvPr id="39" name="rc39"/>
            <p:cNvSpPr/>
            <p:nvPr/>
          </p:nvSpPr>
          <p:spPr>
            <a:xfrm>
              <a:off x="3162075" y="3969982"/>
              <a:ext cx="239888" cy="338039"/>
            </a:xfrm>
            <a:prstGeom prst="rect">
              <a:avLst/>
            </a:prstGeom>
            <a:solidFill>
              <a:srgbClr val="80BD41">
                <a:alpha val="100000"/>
              </a:srgbClr>
            </a:solidFill>
          </p:spPr>
          <p:txBody>
            <a:bodyPr/>
            <a:lstStyle/>
            <a:p>
              <a:endParaRPr/>
            </a:p>
          </p:txBody>
        </p:sp>
        <p:sp>
          <p:nvSpPr>
            <p:cNvPr id="40" name="rc40"/>
            <p:cNvSpPr/>
            <p:nvPr/>
          </p:nvSpPr>
          <p:spPr>
            <a:xfrm>
              <a:off x="3162075" y="3779834"/>
              <a:ext cx="239888" cy="190147"/>
            </a:xfrm>
            <a:prstGeom prst="rect">
              <a:avLst/>
            </a:prstGeom>
            <a:solidFill>
              <a:srgbClr val="E2231A">
                <a:alpha val="100000"/>
              </a:srgbClr>
            </a:solidFill>
          </p:spPr>
          <p:txBody>
            <a:bodyPr/>
            <a:lstStyle/>
            <a:p>
              <a:endParaRPr/>
            </a:p>
          </p:txBody>
        </p:sp>
        <p:sp>
          <p:nvSpPr>
            <p:cNvPr id="41" name="rc41"/>
            <p:cNvSpPr/>
            <p:nvPr/>
          </p:nvSpPr>
          <p:spPr>
            <a:xfrm>
              <a:off x="3428618" y="3958789"/>
              <a:ext cx="239888" cy="349232"/>
            </a:xfrm>
            <a:prstGeom prst="rect">
              <a:avLst/>
            </a:prstGeom>
            <a:solidFill>
              <a:srgbClr val="80BD41">
                <a:alpha val="100000"/>
              </a:srgbClr>
            </a:solidFill>
          </p:spPr>
          <p:txBody>
            <a:bodyPr/>
            <a:lstStyle/>
            <a:p>
              <a:endParaRPr/>
            </a:p>
          </p:txBody>
        </p:sp>
        <p:sp>
          <p:nvSpPr>
            <p:cNvPr id="42" name="rc42"/>
            <p:cNvSpPr/>
            <p:nvPr/>
          </p:nvSpPr>
          <p:spPr>
            <a:xfrm>
              <a:off x="3428618" y="3762346"/>
              <a:ext cx="239888" cy="196443"/>
            </a:xfrm>
            <a:prstGeom prst="rect">
              <a:avLst/>
            </a:prstGeom>
            <a:solidFill>
              <a:srgbClr val="E2231A">
                <a:alpha val="100000"/>
              </a:srgbClr>
            </a:solidFill>
          </p:spPr>
          <p:txBody>
            <a:bodyPr/>
            <a:lstStyle/>
            <a:p>
              <a:endParaRPr/>
            </a:p>
          </p:txBody>
        </p:sp>
        <p:sp>
          <p:nvSpPr>
            <p:cNvPr id="43" name="rc43"/>
            <p:cNvSpPr/>
            <p:nvPr/>
          </p:nvSpPr>
          <p:spPr>
            <a:xfrm>
              <a:off x="3695161" y="3941527"/>
              <a:ext cx="239888" cy="366494"/>
            </a:xfrm>
            <a:prstGeom prst="rect">
              <a:avLst/>
            </a:prstGeom>
            <a:solidFill>
              <a:srgbClr val="80BD41">
                <a:alpha val="100000"/>
              </a:srgbClr>
            </a:solidFill>
          </p:spPr>
          <p:txBody>
            <a:bodyPr/>
            <a:lstStyle/>
            <a:p>
              <a:endParaRPr/>
            </a:p>
          </p:txBody>
        </p:sp>
        <p:sp>
          <p:nvSpPr>
            <p:cNvPr id="44" name="rc44"/>
            <p:cNvSpPr/>
            <p:nvPr/>
          </p:nvSpPr>
          <p:spPr>
            <a:xfrm>
              <a:off x="3695161" y="3744184"/>
              <a:ext cx="239888" cy="197343"/>
            </a:xfrm>
            <a:prstGeom prst="rect">
              <a:avLst/>
            </a:prstGeom>
            <a:solidFill>
              <a:srgbClr val="E2231A">
                <a:alpha val="100000"/>
              </a:srgbClr>
            </a:solidFill>
          </p:spPr>
          <p:txBody>
            <a:bodyPr/>
            <a:lstStyle/>
            <a:p>
              <a:endParaRPr/>
            </a:p>
          </p:txBody>
        </p:sp>
        <p:sp>
          <p:nvSpPr>
            <p:cNvPr id="45" name="rc45"/>
            <p:cNvSpPr/>
            <p:nvPr/>
          </p:nvSpPr>
          <p:spPr>
            <a:xfrm>
              <a:off x="3961705" y="3924304"/>
              <a:ext cx="239888" cy="383717"/>
            </a:xfrm>
            <a:prstGeom prst="rect">
              <a:avLst/>
            </a:prstGeom>
            <a:solidFill>
              <a:srgbClr val="80BD41">
                <a:alpha val="100000"/>
              </a:srgbClr>
            </a:solidFill>
          </p:spPr>
          <p:txBody>
            <a:bodyPr/>
            <a:lstStyle/>
            <a:p>
              <a:endParaRPr/>
            </a:p>
          </p:txBody>
        </p:sp>
        <p:sp>
          <p:nvSpPr>
            <p:cNvPr id="46" name="rc46"/>
            <p:cNvSpPr/>
            <p:nvPr/>
          </p:nvSpPr>
          <p:spPr>
            <a:xfrm>
              <a:off x="3961705" y="3726632"/>
              <a:ext cx="239888" cy="197672"/>
            </a:xfrm>
            <a:prstGeom prst="rect">
              <a:avLst/>
            </a:prstGeom>
            <a:solidFill>
              <a:srgbClr val="E2231A">
                <a:alpha val="100000"/>
              </a:srgbClr>
            </a:solidFill>
          </p:spPr>
          <p:txBody>
            <a:bodyPr/>
            <a:lstStyle/>
            <a:p>
              <a:endParaRPr/>
            </a:p>
          </p:txBody>
        </p:sp>
        <p:sp>
          <p:nvSpPr>
            <p:cNvPr id="47" name="rc47"/>
            <p:cNvSpPr/>
            <p:nvPr/>
          </p:nvSpPr>
          <p:spPr>
            <a:xfrm>
              <a:off x="4228248" y="3910438"/>
              <a:ext cx="239888" cy="397583"/>
            </a:xfrm>
            <a:prstGeom prst="rect">
              <a:avLst/>
            </a:prstGeom>
            <a:solidFill>
              <a:srgbClr val="80BD41">
                <a:alpha val="100000"/>
              </a:srgbClr>
            </a:solidFill>
          </p:spPr>
          <p:txBody>
            <a:bodyPr/>
            <a:lstStyle/>
            <a:p>
              <a:endParaRPr/>
            </a:p>
          </p:txBody>
        </p:sp>
        <p:sp>
          <p:nvSpPr>
            <p:cNvPr id="48" name="rc48"/>
            <p:cNvSpPr/>
            <p:nvPr/>
          </p:nvSpPr>
          <p:spPr>
            <a:xfrm>
              <a:off x="4228248" y="3705622"/>
              <a:ext cx="239888" cy="204815"/>
            </a:xfrm>
            <a:prstGeom prst="rect">
              <a:avLst/>
            </a:prstGeom>
            <a:solidFill>
              <a:srgbClr val="E2231A">
                <a:alpha val="100000"/>
              </a:srgbClr>
            </a:solidFill>
          </p:spPr>
          <p:txBody>
            <a:bodyPr/>
            <a:lstStyle/>
            <a:p>
              <a:endParaRPr/>
            </a:p>
          </p:txBody>
        </p:sp>
        <p:sp>
          <p:nvSpPr>
            <p:cNvPr id="49" name="rc49"/>
            <p:cNvSpPr/>
            <p:nvPr/>
          </p:nvSpPr>
          <p:spPr>
            <a:xfrm>
              <a:off x="4494791" y="3878028"/>
              <a:ext cx="239888" cy="429993"/>
            </a:xfrm>
            <a:prstGeom prst="rect">
              <a:avLst/>
            </a:prstGeom>
            <a:solidFill>
              <a:srgbClr val="80BD41">
                <a:alpha val="100000"/>
              </a:srgbClr>
            </a:solidFill>
          </p:spPr>
          <p:txBody>
            <a:bodyPr/>
            <a:lstStyle/>
            <a:p>
              <a:endParaRPr/>
            </a:p>
          </p:txBody>
        </p:sp>
        <p:sp>
          <p:nvSpPr>
            <p:cNvPr id="50" name="rc50"/>
            <p:cNvSpPr/>
            <p:nvPr/>
          </p:nvSpPr>
          <p:spPr>
            <a:xfrm>
              <a:off x="4494791" y="3684843"/>
              <a:ext cx="239888" cy="193185"/>
            </a:xfrm>
            <a:prstGeom prst="rect">
              <a:avLst/>
            </a:prstGeom>
            <a:solidFill>
              <a:srgbClr val="E2231A">
                <a:alpha val="100000"/>
              </a:srgbClr>
            </a:solidFill>
          </p:spPr>
          <p:txBody>
            <a:bodyPr/>
            <a:lstStyle/>
            <a:p>
              <a:endParaRPr/>
            </a:p>
          </p:txBody>
        </p:sp>
        <p:sp>
          <p:nvSpPr>
            <p:cNvPr id="51" name="rc51"/>
            <p:cNvSpPr/>
            <p:nvPr/>
          </p:nvSpPr>
          <p:spPr>
            <a:xfrm>
              <a:off x="4761334" y="3871636"/>
              <a:ext cx="239888" cy="436384"/>
            </a:xfrm>
            <a:prstGeom prst="rect">
              <a:avLst/>
            </a:prstGeom>
            <a:solidFill>
              <a:srgbClr val="80BD41">
                <a:alpha val="100000"/>
              </a:srgbClr>
            </a:solidFill>
          </p:spPr>
          <p:txBody>
            <a:bodyPr/>
            <a:lstStyle/>
            <a:p>
              <a:endParaRPr/>
            </a:p>
          </p:txBody>
        </p:sp>
        <p:sp>
          <p:nvSpPr>
            <p:cNvPr id="52" name="rc52"/>
            <p:cNvSpPr/>
            <p:nvPr/>
          </p:nvSpPr>
          <p:spPr>
            <a:xfrm>
              <a:off x="4761334" y="3666279"/>
              <a:ext cx="239888" cy="205357"/>
            </a:xfrm>
            <a:prstGeom prst="rect">
              <a:avLst/>
            </a:prstGeom>
            <a:solidFill>
              <a:srgbClr val="E2231A">
                <a:alpha val="100000"/>
              </a:srgbClr>
            </a:solidFill>
          </p:spPr>
          <p:txBody>
            <a:bodyPr/>
            <a:lstStyle/>
            <a:p>
              <a:endParaRPr/>
            </a:p>
          </p:txBody>
        </p:sp>
        <p:sp>
          <p:nvSpPr>
            <p:cNvPr id="53" name="rc53"/>
            <p:cNvSpPr/>
            <p:nvPr/>
          </p:nvSpPr>
          <p:spPr>
            <a:xfrm>
              <a:off x="5027877" y="3851344"/>
              <a:ext cx="239888" cy="456677"/>
            </a:xfrm>
            <a:prstGeom prst="rect">
              <a:avLst/>
            </a:prstGeom>
            <a:solidFill>
              <a:srgbClr val="80BD41">
                <a:alpha val="100000"/>
              </a:srgbClr>
            </a:solidFill>
          </p:spPr>
          <p:txBody>
            <a:bodyPr/>
            <a:lstStyle/>
            <a:p>
              <a:endParaRPr/>
            </a:p>
          </p:txBody>
        </p:sp>
        <p:sp>
          <p:nvSpPr>
            <p:cNvPr id="54" name="rc54"/>
            <p:cNvSpPr/>
            <p:nvPr/>
          </p:nvSpPr>
          <p:spPr>
            <a:xfrm>
              <a:off x="5027877" y="3646170"/>
              <a:ext cx="239888" cy="205173"/>
            </a:xfrm>
            <a:prstGeom prst="rect">
              <a:avLst/>
            </a:prstGeom>
            <a:solidFill>
              <a:srgbClr val="E2231A">
                <a:alpha val="100000"/>
              </a:srgbClr>
            </a:solidFill>
          </p:spPr>
          <p:txBody>
            <a:bodyPr/>
            <a:lstStyle/>
            <a:p>
              <a:endParaRPr/>
            </a:p>
          </p:txBody>
        </p:sp>
        <p:sp>
          <p:nvSpPr>
            <p:cNvPr id="55" name="rc55"/>
            <p:cNvSpPr/>
            <p:nvPr/>
          </p:nvSpPr>
          <p:spPr>
            <a:xfrm>
              <a:off x="5294420" y="3865602"/>
              <a:ext cx="239888" cy="442419"/>
            </a:xfrm>
            <a:prstGeom prst="rect">
              <a:avLst/>
            </a:prstGeom>
            <a:solidFill>
              <a:srgbClr val="80BD41">
                <a:alpha val="100000"/>
              </a:srgbClr>
            </a:solidFill>
          </p:spPr>
          <p:txBody>
            <a:bodyPr/>
            <a:lstStyle/>
            <a:p>
              <a:endParaRPr/>
            </a:p>
          </p:txBody>
        </p:sp>
        <p:sp>
          <p:nvSpPr>
            <p:cNvPr id="56" name="rc56"/>
            <p:cNvSpPr/>
            <p:nvPr/>
          </p:nvSpPr>
          <p:spPr>
            <a:xfrm>
              <a:off x="5294420" y="3627376"/>
              <a:ext cx="239888" cy="238225"/>
            </a:xfrm>
            <a:prstGeom prst="rect">
              <a:avLst/>
            </a:prstGeom>
            <a:solidFill>
              <a:srgbClr val="E2231A">
                <a:alpha val="100000"/>
              </a:srgbClr>
            </a:solidFill>
          </p:spPr>
          <p:txBody>
            <a:bodyPr/>
            <a:lstStyle/>
            <a:p>
              <a:endParaRPr/>
            </a:p>
          </p:txBody>
        </p:sp>
        <p:sp>
          <p:nvSpPr>
            <p:cNvPr id="57" name="rc57"/>
            <p:cNvSpPr/>
            <p:nvPr/>
          </p:nvSpPr>
          <p:spPr>
            <a:xfrm>
              <a:off x="5560963" y="3866978"/>
              <a:ext cx="239888" cy="441043"/>
            </a:xfrm>
            <a:prstGeom prst="rect">
              <a:avLst/>
            </a:prstGeom>
            <a:solidFill>
              <a:srgbClr val="80BD41">
                <a:alpha val="100000"/>
              </a:srgbClr>
            </a:solidFill>
          </p:spPr>
          <p:txBody>
            <a:bodyPr/>
            <a:lstStyle/>
            <a:p>
              <a:endParaRPr/>
            </a:p>
          </p:txBody>
        </p:sp>
        <p:sp>
          <p:nvSpPr>
            <p:cNvPr id="58" name="rc58"/>
            <p:cNvSpPr/>
            <p:nvPr/>
          </p:nvSpPr>
          <p:spPr>
            <a:xfrm>
              <a:off x="5560963" y="3607952"/>
              <a:ext cx="239888" cy="259025"/>
            </a:xfrm>
            <a:prstGeom prst="rect">
              <a:avLst/>
            </a:prstGeom>
            <a:solidFill>
              <a:srgbClr val="E2231A">
                <a:alpha val="100000"/>
              </a:srgbClr>
            </a:solidFill>
          </p:spPr>
          <p:txBody>
            <a:bodyPr/>
            <a:lstStyle/>
            <a:p>
              <a:endParaRPr/>
            </a:p>
          </p:txBody>
        </p:sp>
        <p:sp>
          <p:nvSpPr>
            <p:cNvPr id="59" name="rc59"/>
            <p:cNvSpPr/>
            <p:nvPr/>
          </p:nvSpPr>
          <p:spPr>
            <a:xfrm>
              <a:off x="5827506" y="3834394"/>
              <a:ext cx="239888" cy="473627"/>
            </a:xfrm>
            <a:prstGeom prst="rect">
              <a:avLst/>
            </a:prstGeom>
            <a:solidFill>
              <a:srgbClr val="80BD41">
                <a:alpha val="100000"/>
              </a:srgbClr>
            </a:solidFill>
          </p:spPr>
          <p:txBody>
            <a:bodyPr/>
            <a:lstStyle/>
            <a:p>
              <a:endParaRPr/>
            </a:p>
          </p:txBody>
        </p:sp>
        <p:sp>
          <p:nvSpPr>
            <p:cNvPr id="60" name="rc60"/>
            <p:cNvSpPr/>
            <p:nvPr/>
          </p:nvSpPr>
          <p:spPr>
            <a:xfrm>
              <a:off x="5827506" y="3579364"/>
              <a:ext cx="239888" cy="255029"/>
            </a:xfrm>
            <a:prstGeom prst="rect">
              <a:avLst/>
            </a:prstGeom>
            <a:solidFill>
              <a:srgbClr val="E2231A">
                <a:alpha val="100000"/>
              </a:srgbClr>
            </a:solidFill>
          </p:spPr>
          <p:txBody>
            <a:bodyPr/>
            <a:lstStyle/>
            <a:p>
              <a:endParaRPr/>
            </a:p>
          </p:txBody>
        </p:sp>
        <p:sp>
          <p:nvSpPr>
            <p:cNvPr id="61" name="rc61"/>
            <p:cNvSpPr/>
            <p:nvPr/>
          </p:nvSpPr>
          <p:spPr>
            <a:xfrm>
              <a:off x="6094049" y="3826250"/>
              <a:ext cx="239888" cy="481771"/>
            </a:xfrm>
            <a:prstGeom prst="rect">
              <a:avLst/>
            </a:prstGeom>
            <a:solidFill>
              <a:srgbClr val="80BD41">
                <a:alpha val="100000"/>
              </a:srgbClr>
            </a:solidFill>
          </p:spPr>
          <p:txBody>
            <a:bodyPr/>
            <a:lstStyle/>
            <a:p>
              <a:endParaRPr/>
            </a:p>
          </p:txBody>
        </p:sp>
        <p:sp>
          <p:nvSpPr>
            <p:cNvPr id="62" name="rc62"/>
            <p:cNvSpPr/>
            <p:nvPr/>
          </p:nvSpPr>
          <p:spPr>
            <a:xfrm>
              <a:off x="6094049" y="3555253"/>
              <a:ext cx="239888" cy="270996"/>
            </a:xfrm>
            <a:prstGeom prst="rect">
              <a:avLst/>
            </a:prstGeom>
            <a:solidFill>
              <a:srgbClr val="E2231A">
                <a:alpha val="100000"/>
              </a:srgbClr>
            </a:solidFill>
          </p:spPr>
          <p:txBody>
            <a:bodyPr/>
            <a:lstStyle/>
            <a:p>
              <a:endParaRPr/>
            </a:p>
          </p:txBody>
        </p:sp>
        <p:sp>
          <p:nvSpPr>
            <p:cNvPr id="63" name="rc63"/>
            <p:cNvSpPr/>
            <p:nvPr/>
          </p:nvSpPr>
          <p:spPr>
            <a:xfrm>
              <a:off x="6360593" y="3806462"/>
              <a:ext cx="239888" cy="501559"/>
            </a:xfrm>
            <a:prstGeom prst="rect">
              <a:avLst/>
            </a:prstGeom>
            <a:solidFill>
              <a:srgbClr val="80BD41">
                <a:alpha val="100000"/>
              </a:srgbClr>
            </a:solidFill>
          </p:spPr>
          <p:txBody>
            <a:bodyPr/>
            <a:lstStyle/>
            <a:p>
              <a:endParaRPr/>
            </a:p>
          </p:txBody>
        </p:sp>
        <p:sp>
          <p:nvSpPr>
            <p:cNvPr id="64" name="rc64"/>
            <p:cNvSpPr/>
            <p:nvPr/>
          </p:nvSpPr>
          <p:spPr>
            <a:xfrm>
              <a:off x="6360593" y="3536391"/>
              <a:ext cx="239888" cy="270070"/>
            </a:xfrm>
            <a:prstGeom prst="rect">
              <a:avLst/>
            </a:prstGeom>
            <a:solidFill>
              <a:srgbClr val="E2231A">
                <a:alpha val="100000"/>
              </a:srgbClr>
            </a:solidFill>
          </p:spPr>
          <p:txBody>
            <a:bodyPr/>
            <a:lstStyle/>
            <a:p>
              <a:endParaRPr/>
            </a:p>
          </p:txBody>
        </p:sp>
        <p:sp>
          <p:nvSpPr>
            <p:cNvPr id="65" name="rc65"/>
            <p:cNvSpPr/>
            <p:nvPr/>
          </p:nvSpPr>
          <p:spPr>
            <a:xfrm>
              <a:off x="6627136" y="3817544"/>
              <a:ext cx="239888" cy="490476"/>
            </a:xfrm>
            <a:prstGeom prst="rect">
              <a:avLst/>
            </a:prstGeom>
            <a:solidFill>
              <a:srgbClr val="80BD41">
                <a:alpha val="100000"/>
              </a:srgbClr>
            </a:solidFill>
          </p:spPr>
          <p:txBody>
            <a:bodyPr/>
            <a:lstStyle/>
            <a:p>
              <a:endParaRPr/>
            </a:p>
          </p:txBody>
        </p:sp>
        <p:sp>
          <p:nvSpPr>
            <p:cNvPr id="66" name="rc66"/>
            <p:cNvSpPr/>
            <p:nvPr/>
          </p:nvSpPr>
          <p:spPr>
            <a:xfrm>
              <a:off x="6627136" y="3516930"/>
              <a:ext cx="239888" cy="300614"/>
            </a:xfrm>
            <a:prstGeom prst="rect">
              <a:avLst/>
            </a:prstGeom>
            <a:solidFill>
              <a:srgbClr val="E2231A">
                <a:alpha val="100000"/>
              </a:srgbClr>
            </a:solidFill>
          </p:spPr>
          <p:txBody>
            <a:bodyPr/>
            <a:lstStyle/>
            <a:p>
              <a:endParaRPr/>
            </a:p>
          </p:txBody>
        </p:sp>
        <p:sp>
          <p:nvSpPr>
            <p:cNvPr id="67" name="rc67"/>
            <p:cNvSpPr/>
            <p:nvPr/>
          </p:nvSpPr>
          <p:spPr>
            <a:xfrm>
              <a:off x="6893679" y="3860814"/>
              <a:ext cx="239888" cy="447206"/>
            </a:xfrm>
            <a:prstGeom prst="rect">
              <a:avLst/>
            </a:prstGeom>
            <a:solidFill>
              <a:srgbClr val="80BD41">
                <a:alpha val="100000"/>
              </a:srgbClr>
            </a:solidFill>
          </p:spPr>
          <p:txBody>
            <a:bodyPr/>
            <a:lstStyle/>
            <a:p>
              <a:endParaRPr/>
            </a:p>
          </p:txBody>
        </p:sp>
        <p:sp>
          <p:nvSpPr>
            <p:cNvPr id="68" name="rc68"/>
            <p:cNvSpPr/>
            <p:nvPr/>
          </p:nvSpPr>
          <p:spPr>
            <a:xfrm>
              <a:off x="6893679" y="3494918"/>
              <a:ext cx="239888" cy="365896"/>
            </a:xfrm>
            <a:prstGeom prst="rect">
              <a:avLst/>
            </a:prstGeom>
            <a:solidFill>
              <a:srgbClr val="E2231A">
                <a:alpha val="100000"/>
              </a:srgbClr>
            </a:solidFill>
          </p:spPr>
          <p:txBody>
            <a:bodyPr/>
            <a:lstStyle/>
            <a:p>
              <a:endParaRPr/>
            </a:p>
          </p:txBody>
        </p:sp>
        <p:sp>
          <p:nvSpPr>
            <p:cNvPr id="69" name="rc69"/>
            <p:cNvSpPr/>
            <p:nvPr/>
          </p:nvSpPr>
          <p:spPr>
            <a:xfrm>
              <a:off x="7160222" y="3840819"/>
              <a:ext cx="239888" cy="467202"/>
            </a:xfrm>
            <a:prstGeom prst="rect">
              <a:avLst/>
            </a:prstGeom>
            <a:solidFill>
              <a:srgbClr val="80BD41">
                <a:alpha val="100000"/>
              </a:srgbClr>
            </a:solidFill>
          </p:spPr>
          <p:txBody>
            <a:bodyPr/>
            <a:lstStyle/>
            <a:p>
              <a:endParaRPr/>
            </a:p>
          </p:txBody>
        </p:sp>
        <p:sp>
          <p:nvSpPr>
            <p:cNvPr id="70" name="rc70"/>
            <p:cNvSpPr/>
            <p:nvPr/>
          </p:nvSpPr>
          <p:spPr>
            <a:xfrm>
              <a:off x="7160222" y="3473731"/>
              <a:ext cx="239888" cy="367087"/>
            </a:xfrm>
            <a:prstGeom prst="rect">
              <a:avLst/>
            </a:prstGeom>
            <a:solidFill>
              <a:srgbClr val="E2231A">
                <a:alpha val="100000"/>
              </a:srgbClr>
            </a:solidFill>
          </p:spPr>
          <p:txBody>
            <a:bodyPr/>
            <a:lstStyle/>
            <a:p>
              <a:endParaRPr/>
            </a:p>
          </p:txBody>
        </p:sp>
        <p:sp>
          <p:nvSpPr>
            <p:cNvPr id="71" name="rc71"/>
            <p:cNvSpPr/>
            <p:nvPr/>
          </p:nvSpPr>
          <p:spPr>
            <a:xfrm>
              <a:off x="7426765" y="3862858"/>
              <a:ext cx="239888" cy="445162"/>
            </a:xfrm>
            <a:prstGeom prst="rect">
              <a:avLst/>
            </a:prstGeom>
            <a:solidFill>
              <a:srgbClr val="80BD41">
                <a:alpha val="100000"/>
              </a:srgbClr>
            </a:solidFill>
          </p:spPr>
          <p:txBody>
            <a:bodyPr/>
            <a:lstStyle/>
            <a:p>
              <a:endParaRPr/>
            </a:p>
          </p:txBody>
        </p:sp>
        <p:sp>
          <p:nvSpPr>
            <p:cNvPr id="72" name="rc72"/>
            <p:cNvSpPr/>
            <p:nvPr/>
          </p:nvSpPr>
          <p:spPr>
            <a:xfrm>
              <a:off x="7426765" y="3451939"/>
              <a:ext cx="239888" cy="410919"/>
            </a:xfrm>
            <a:prstGeom prst="rect">
              <a:avLst/>
            </a:prstGeom>
            <a:solidFill>
              <a:srgbClr val="E2231A">
                <a:alpha val="100000"/>
              </a:srgbClr>
            </a:solidFill>
          </p:spPr>
          <p:txBody>
            <a:bodyPr/>
            <a:lstStyle/>
            <a:p>
              <a:endParaRPr/>
            </a:p>
          </p:txBody>
        </p:sp>
        <p:sp>
          <p:nvSpPr>
            <p:cNvPr id="73" name="rc73"/>
            <p:cNvSpPr/>
            <p:nvPr/>
          </p:nvSpPr>
          <p:spPr>
            <a:xfrm>
              <a:off x="7693308" y="3826371"/>
              <a:ext cx="239888" cy="481650"/>
            </a:xfrm>
            <a:prstGeom prst="rect">
              <a:avLst/>
            </a:prstGeom>
            <a:solidFill>
              <a:srgbClr val="80BD41">
                <a:alpha val="100000"/>
              </a:srgbClr>
            </a:solidFill>
          </p:spPr>
          <p:txBody>
            <a:bodyPr/>
            <a:lstStyle/>
            <a:p>
              <a:endParaRPr/>
            </a:p>
          </p:txBody>
        </p:sp>
        <p:sp>
          <p:nvSpPr>
            <p:cNvPr id="74" name="rc74"/>
            <p:cNvSpPr/>
            <p:nvPr/>
          </p:nvSpPr>
          <p:spPr>
            <a:xfrm>
              <a:off x="7693308" y="3432294"/>
              <a:ext cx="239888" cy="394077"/>
            </a:xfrm>
            <a:prstGeom prst="rect">
              <a:avLst/>
            </a:prstGeom>
            <a:solidFill>
              <a:srgbClr val="E2231A">
                <a:alpha val="100000"/>
              </a:srgbClr>
            </a:solidFill>
          </p:spPr>
          <p:txBody>
            <a:bodyPr/>
            <a:lstStyle/>
            <a:p>
              <a:endParaRPr/>
            </a:p>
          </p:txBody>
        </p:sp>
        <p:sp>
          <p:nvSpPr>
            <p:cNvPr id="75" name="rc75"/>
            <p:cNvSpPr/>
            <p:nvPr/>
          </p:nvSpPr>
          <p:spPr>
            <a:xfrm>
              <a:off x="7959851" y="3816244"/>
              <a:ext cx="239888" cy="491777"/>
            </a:xfrm>
            <a:prstGeom prst="rect">
              <a:avLst/>
            </a:prstGeom>
            <a:solidFill>
              <a:srgbClr val="80BD41">
                <a:alpha val="100000"/>
              </a:srgbClr>
            </a:solidFill>
          </p:spPr>
          <p:txBody>
            <a:bodyPr/>
            <a:lstStyle/>
            <a:p>
              <a:endParaRPr/>
            </a:p>
          </p:txBody>
        </p:sp>
        <p:sp>
          <p:nvSpPr>
            <p:cNvPr id="76" name="rc76"/>
            <p:cNvSpPr/>
            <p:nvPr/>
          </p:nvSpPr>
          <p:spPr>
            <a:xfrm>
              <a:off x="7959851" y="3413880"/>
              <a:ext cx="239888" cy="402363"/>
            </a:xfrm>
            <a:prstGeom prst="rect">
              <a:avLst/>
            </a:prstGeom>
            <a:solidFill>
              <a:srgbClr val="E2231A">
                <a:alpha val="100000"/>
              </a:srgbClr>
            </a:solidFill>
          </p:spPr>
          <p:txBody>
            <a:bodyPr/>
            <a:lstStyle/>
            <a:p>
              <a:endParaRPr/>
            </a:p>
          </p:txBody>
        </p:sp>
        <p:sp>
          <p:nvSpPr>
            <p:cNvPr id="77" name="pl77"/>
            <p:cNvSpPr/>
            <p:nvPr/>
          </p:nvSpPr>
          <p:spPr>
            <a:xfrm>
              <a:off x="1416218" y="2765628"/>
              <a:ext cx="6663577" cy="961201"/>
            </a:xfrm>
            <a:custGeom>
              <a:avLst/>
              <a:gdLst/>
              <a:ahLst/>
              <a:cxnLst/>
              <a:rect l="0" t="0" r="0" b="0"/>
              <a:pathLst>
                <a:path w="6663577" h="961201">
                  <a:moveTo>
                    <a:pt x="0" y="961201"/>
                  </a:moveTo>
                  <a:lnTo>
                    <a:pt x="266543" y="782373"/>
                  </a:lnTo>
                  <a:lnTo>
                    <a:pt x="533086" y="625898"/>
                  </a:lnTo>
                  <a:lnTo>
                    <a:pt x="799629" y="469423"/>
                  </a:lnTo>
                  <a:lnTo>
                    <a:pt x="1066172" y="268242"/>
                  </a:lnTo>
                  <a:lnTo>
                    <a:pt x="1332715" y="178828"/>
                  </a:lnTo>
                  <a:lnTo>
                    <a:pt x="1599258" y="134121"/>
                  </a:lnTo>
                  <a:lnTo>
                    <a:pt x="1865801" y="111767"/>
                  </a:lnTo>
                  <a:lnTo>
                    <a:pt x="2132344" y="111767"/>
                  </a:lnTo>
                  <a:lnTo>
                    <a:pt x="2398888" y="89414"/>
                  </a:lnTo>
                  <a:lnTo>
                    <a:pt x="2665431" y="67060"/>
                  </a:lnTo>
                  <a:lnTo>
                    <a:pt x="2931974" y="67060"/>
                  </a:lnTo>
                  <a:lnTo>
                    <a:pt x="3198517" y="0"/>
                  </a:lnTo>
                  <a:lnTo>
                    <a:pt x="3465060" y="22353"/>
                  </a:lnTo>
                  <a:lnTo>
                    <a:pt x="3731603" y="0"/>
                  </a:lnTo>
                  <a:lnTo>
                    <a:pt x="3998146" y="89414"/>
                  </a:lnTo>
                  <a:lnTo>
                    <a:pt x="4264689" y="134121"/>
                  </a:lnTo>
                  <a:lnTo>
                    <a:pt x="4531233" y="89414"/>
                  </a:lnTo>
                  <a:lnTo>
                    <a:pt x="4797776" y="111767"/>
                  </a:lnTo>
                  <a:lnTo>
                    <a:pt x="5064319" y="89414"/>
                  </a:lnTo>
                  <a:lnTo>
                    <a:pt x="5330862" y="156474"/>
                  </a:lnTo>
                  <a:lnTo>
                    <a:pt x="5597405" y="312949"/>
                  </a:lnTo>
                  <a:lnTo>
                    <a:pt x="5863948" y="290595"/>
                  </a:lnTo>
                  <a:lnTo>
                    <a:pt x="6130491" y="380009"/>
                  </a:lnTo>
                  <a:lnTo>
                    <a:pt x="6397034" y="312949"/>
                  </a:lnTo>
                  <a:lnTo>
                    <a:pt x="6663577" y="312949"/>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5592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79" name="tx79"/>
            <p:cNvSpPr/>
            <p:nvPr/>
          </p:nvSpPr>
          <p:spPr>
            <a:xfrm>
              <a:off x="268864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402135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5354075"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642024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668679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84" name="tx84"/>
            <p:cNvSpPr/>
            <p:nvPr/>
          </p:nvSpPr>
          <p:spPr>
            <a:xfrm>
              <a:off x="6953334" y="195009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5" name="tx85"/>
            <p:cNvSpPr/>
            <p:nvPr/>
          </p:nvSpPr>
          <p:spPr>
            <a:xfrm>
              <a:off x="721987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56</a:t>
              </a:r>
            </a:p>
          </p:txBody>
        </p:sp>
        <p:sp>
          <p:nvSpPr>
            <p:cNvPr id="86" name="tx86"/>
            <p:cNvSpPr/>
            <p:nvPr/>
          </p:nvSpPr>
          <p:spPr>
            <a:xfrm>
              <a:off x="748642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7752963" y="195009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8" name="tx88"/>
            <p:cNvSpPr/>
            <p:nvPr/>
          </p:nvSpPr>
          <p:spPr>
            <a:xfrm>
              <a:off x="8019506" y="195009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9" name="tx89"/>
            <p:cNvSpPr/>
            <p:nvPr/>
          </p:nvSpPr>
          <p:spPr>
            <a:xfrm>
              <a:off x="1324790" y="373690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90" name="tx90"/>
            <p:cNvSpPr/>
            <p:nvPr/>
          </p:nvSpPr>
          <p:spPr>
            <a:xfrm>
              <a:off x="2657505" y="368027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91" name="tx91"/>
            <p:cNvSpPr/>
            <p:nvPr/>
          </p:nvSpPr>
          <p:spPr>
            <a:xfrm>
              <a:off x="3990221" y="35907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92" name="tx92"/>
            <p:cNvSpPr/>
            <p:nvPr/>
          </p:nvSpPr>
          <p:spPr>
            <a:xfrm>
              <a:off x="5322937" y="349140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6389109" y="340041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94" name="tx94"/>
            <p:cNvSpPr/>
            <p:nvPr/>
          </p:nvSpPr>
          <p:spPr>
            <a:xfrm>
              <a:off x="6655652" y="338095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5" name="tx95"/>
            <p:cNvSpPr/>
            <p:nvPr/>
          </p:nvSpPr>
          <p:spPr>
            <a:xfrm>
              <a:off x="6922195" y="335894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6" name="tx96"/>
            <p:cNvSpPr/>
            <p:nvPr/>
          </p:nvSpPr>
          <p:spPr>
            <a:xfrm>
              <a:off x="7188738" y="33378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7" name="tx97"/>
            <p:cNvSpPr/>
            <p:nvPr/>
          </p:nvSpPr>
          <p:spPr>
            <a:xfrm>
              <a:off x="7455282" y="33160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8" name="tx98"/>
            <p:cNvSpPr/>
            <p:nvPr/>
          </p:nvSpPr>
          <p:spPr>
            <a:xfrm>
              <a:off x="7721825" y="329636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9" name="tx99"/>
            <p:cNvSpPr/>
            <p:nvPr/>
          </p:nvSpPr>
          <p:spPr>
            <a:xfrm>
              <a:off x="7988368" y="327790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4.38</a:t>
              </a:r>
            </a:p>
          </p:txBody>
        </p:sp>
        <p:sp>
          <p:nvSpPr>
            <p:cNvPr id="100" name="pl100"/>
            <p:cNvSpPr/>
            <p:nvPr/>
          </p:nvSpPr>
          <p:spPr>
            <a:xfrm>
              <a:off x="1416218" y="2072669"/>
              <a:ext cx="0" cy="1654160"/>
            </a:xfrm>
            <a:custGeom>
              <a:avLst/>
              <a:gdLst/>
              <a:ahLst/>
              <a:cxnLst/>
              <a:rect l="0" t="0" r="0" b="0"/>
              <a:pathLst>
                <a:path h="1654160">
                  <a:moveTo>
                    <a:pt x="0" y="1654160"/>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48933" y="2072669"/>
              <a:ext cx="0" cy="871787"/>
            </a:xfrm>
            <a:custGeom>
              <a:avLst/>
              <a:gdLst/>
              <a:ahLst/>
              <a:cxnLst/>
              <a:rect l="0" t="0" r="0" b="0"/>
              <a:pathLst>
                <a:path h="871787">
                  <a:moveTo>
                    <a:pt x="0" y="871787"/>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081649" y="2072669"/>
              <a:ext cx="0" cy="760019"/>
            </a:xfrm>
            <a:custGeom>
              <a:avLst/>
              <a:gdLst/>
              <a:ahLst/>
              <a:cxnLst/>
              <a:rect l="0" t="0" r="0" b="0"/>
              <a:pathLst>
                <a:path h="760019">
                  <a:moveTo>
                    <a:pt x="0" y="760019"/>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14365" y="2072669"/>
              <a:ext cx="0" cy="782373"/>
            </a:xfrm>
            <a:custGeom>
              <a:avLst/>
              <a:gdLst/>
              <a:ahLst/>
              <a:cxnLst/>
              <a:rect l="0" t="0" r="0" b="0"/>
              <a:pathLst>
                <a:path h="782373">
                  <a:moveTo>
                    <a:pt x="0" y="78237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80537" y="2072669"/>
              <a:ext cx="0" cy="782373"/>
            </a:xfrm>
            <a:custGeom>
              <a:avLst/>
              <a:gdLst/>
              <a:ahLst/>
              <a:cxnLst/>
              <a:rect l="0" t="0" r="0" b="0"/>
              <a:pathLst>
                <a:path h="782373">
                  <a:moveTo>
                    <a:pt x="0" y="782373"/>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47080" y="2072669"/>
              <a:ext cx="0" cy="849433"/>
            </a:xfrm>
            <a:custGeom>
              <a:avLst/>
              <a:gdLst/>
              <a:ahLst/>
              <a:cxnLst/>
              <a:rect l="0" t="0" r="0" b="0"/>
              <a:pathLst>
                <a:path h="849433">
                  <a:moveTo>
                    <a:pt x="0" y="849433"/>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13623" y="2072669"/>
              <a:ext cx="0" cy="1005908"/>
            </a:xfrm>
            <a:custGeom>
              <a:avLst/>
              <a:gdLst/>
              <a:ahLst/>
              <a:cxnLst/>
              <a:rect l="0" t="0" r="0" b="0"/>
              <a:pathLst>
                <a:path h="1005908">
                  <a:moveTo>
                    <a:pt x="0" y="1005908"/>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0166" y="2072669"/>
              <a:ext cx="0" cy="983554"/>
            </a:xfrm>
            <a:custGeom>
              <a:avLst/>
              <a:gdLst/>
              <a:ahLst/>
              <a:cxnLst/>
              <a:rect l="0" t="0" r="0" b="0"/>
              <a:pathLst>
                <a:path h="983554">
                  <a:moveTo>
                    <a:pt x="0" y="983554"/>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46709" y="2072669"/>
              <a:ext cx="0" cy="1072968"/>
            </a:xfrm>
            <a:custGeom>
              <a:avLst/>
              <a:gdLst/>
              <a:ahLst/>
              <a:cxnLst/>
              <a:rect l="0" t="0" r="0" b="0"/>
              <a:pathLst>
                <a:path h="1072968">
                  <a:moveTo>
                    <a:pt x="0" y="1072968"/>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3253" y="2072669"/>
              <a:ext cx="0" cy="1005908"/>
            </a:xfrm>
            <a:custGeom>
              <a:avLst/>
              <a:gdLst/>
              <a:ahLst/>
              <a:cxnLst/>
              <a:rect l="0" t="0" r="0" b="0"/>
              <a:pathLst>
                <a:path h="1005908">
                  <a:moveTo>
                    <a:pt x="0" y="1005908"/>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79796" y="2072669"/>
              <a:ext cx="0" cy="1005908"/>
            </a:xfrm>
            <a:custGeom>
              <a:avLst/>
              <a:gdLst/>
              <a:ahLst/>
              <a:cxnLst/>
              <a:rect l="0" t="0" r="0" b="0"/>
              <a:pathLst>
                <a:path h="1005908">
                  <a:moveTo>
                    <a:pt x="0" y="1005908"/>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24790" y="42162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0.56</a:t>
              </a:r>
            </a:p>
          </p:txBody>
        </p:sp>
        <p:sp>
          <p:nvSpPr>
            <p:cNvPr id="112" name="tx112"/>
            <p:cNvSpPr/>
            <p:nvPr/>
          </p:nvSpPr>
          <p:spPr>
            <a:xfrm>
              <a:off x="1324790" y="399807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1.58</a:t>
              </a:r>
            </a:p>
          </p:txBody>
        </p:sp>
        <p:sp>
          <p:nvSpPr>
            <p:cNvPr id="113" name="tx113"/>
            <p:cNvSpPr/>
            <p:nvPr/>
          </p:nvSpPr>
          <p:spPr>
            <a:xfrm>
              <a:off x="2657505" y="412376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2657505" y="387613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0.94</a:t>
              </a:r>
            </a:p>
          </p:txBody>
        </p:sp>
        <p:sp>
          <p:nvSpPr>
            <p:cNvPr id="115" name="tx115"/>
            <p:cNvSpPr/>
            <p:nvPr/>
          </p:nvSpPr>
          <p:spPr>
            <a:xfrm>
              <a:off x="3990221" y="40811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3990221" y="379042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0.97</a:t>
              </a:r>
            </a:p>
          </p:txBody>
        </p:sp>
        <p:sp>
          <p:nvSpPr>
            <p:cNvPr id="117" name="tx117"/>
            <p:cNvSpPr/>
            <p:nvPr/>
          </p:nvSpPr>
          <p:spPr>
            <a:xfrm>
              <a:off x="5322937" y="405291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2.17</a:t>
              </a:r>
            </a:p>
          </p:txBody>
        </p:sp>
        <p:sp>
          <p:nvSpPr>
            <p:cNvPr id="118" name="tx118"/>
            <p:cNvSpPr/>
            <p:nvPr/>
          </p:nvSpPr>
          <p:spPr>
            <a:xfrm>
              <a:off x="5322937" y="3712588"/>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1.17</a:t>
              </a:r>
            </a:p>
          </p:txBody>
        </p:sp>
        <p:sp>
          <p:nvSpPr>
            <p:cNvPr id="119" name="tx119"/>
            <p:cNvSpPr/>
            <p:nvPr/>
          </p:nvSpPr>
          <p:spPr>
            <a:xfrm>
              <a:off x="6389109" y="402219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2.46</a:t>
              </a:r>
            </a:p>
          </p:txBody>
        </p:sp>
        <p:sp>
          <p:nvSpPr>
            <p:cNvPr id="120" name="tx120"/>
            <p:cNvSpPr/>
            <p:nvPr/>
          </p:nvSpPr>
          <p:spPr>
            <a:xfrm>
              <a:off x="6389109" y="363633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1.32</a:t>
              </a:r>
            </a:p>
          </p:txBody>
        </p:sp>
        <p:sp>
          <p:nvSpPr>
            <p:cNvPr id="121" name="tx121"/>
            <p:cNvSpPr/>
            <p:nvPr/>
          </p:nvSpPr>
          <p:spPr>
            <a:xfrm>
              <a:off x="6681778" y="4028882"/>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a:t>
              </a:r>
            </a:p>
          </p:txBody>
        </p:sp>
        <p:sp>
          <p:nvSpPr>
            <p:cNvPr id="122" name="tx122"/>
            <p:cNvSpPr/>
            <p:nvPr/>
          </p:nvSpPr>
          <p:spPr>
            <a:xfrm>
              <a:off x="6655652" y="3633336"/>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23" name="tx123"/>
            <p:cNvSpPr/>
            <p:nvPr/>
          </p:nvSpPr>
          <p:spPr>
            <a:xfrm>
              <a:off x="6922195" y="404937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a:t>
              </a:r>
            </a:p>
          </p:txBody>
        </p:sp>
        <p:sp>
          <p:nvSpPr>
            <p:cNvPr id="124" name="tx124"/>
            <p:cNvSpPr/>
            <p:nvPr/>
          </p:nvSpPr>
          <p:spPr>
            <a:xfrm>
              <a:off x="6922195" y="364281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1.79</a:t>
              </a:r>
            </a:p>
          </p:txBody>
        </p:sp>
        <p:sp>
          <p:nvSpPr>
            <p:cNvPr id="125" name="tx125"/>
            <p:cNvSpPr/>
            <p:nvPr/>
          </p:nvSpPr>
          <p:spPr>
            <a:xfrm>
              <a:off x="7188738" y="403937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2.29</a:t>
              </a:r>
            </a:p>
          </p:txBody>
        </p:sp>
        <p:sp>
          <p:nvSpPr>
            <p:cNvPr id="126" name="tx126"/>
            <p:cNvSpPr/>
            <p:nvPr/>
          </p:nvSpPr>
          <p:spPr>
            <a:xfrm>
              <a:off x="7214864" y="3622227"/>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a:t>
              </a:r>
            </a:p>
          </p:txBody>
        </p:sp>
        <p:sp>
          <p:nvSpPr>
            <p:cNvPr id="127" name="tx127"/>
            <p:cNvSpPr/>
            <p:nvPr/>
          </p:nvSpPr>
          <p:spPr>
            <a:xfrm>
              <a:off x="7455282" y="405039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2.18</a:t>
              </a:r>
            </a:p>
          </p:txBody>
        </p:sp>
        <p:sp>
          <p:nvSpPr>
            <p:cNvPr id="128" name="tx128"/>
            <p:cNvSpPr/>
            <p:nvPr/>
          </p:nvSpPr>
          <p:spPr>
            <a:xfrm>
              <a:off x="7455282" y="362235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2.01</a:t>
              </a:r>
            </a:p>
          </p:txBody>
        </p:sp>
        <p:sp>
          <p:nvSpPr>
            <p:cNvPr id="129" name="tx129"/>
            <p:cNvSpPr/>
            <p:nvPr/>
          </p:nvSpPr>
          <p:spPr>
            <a:xfrm>
              <a:off x="7721825" y="403210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2.36</a:t>
              </a:r>
            </a:p>
          </p:txBody>
        </p:sp>
        <p:sp>
          <p:nvSpPr>
            <p:cNvPr id="130" name="tx130"/>
            <p:cNvSpPr/>
            <p:nvPr/>
          </p:nvSpPr>
          <p:spPr>
            <a:xfrm>
              <a:off x="7721825" y="359423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1.93</a:t>
              </a:r>
            </a:p>
          </p:txBody>
        </p:sp>
        <p:sp>
          <p:nvSpPr>
            <p:cNvPr id="131" name="tx131"/>
            <p:cNvSpPr/>
            <p:nvPr/>
          </p:nvSpPr>
          <p:spPr>
            <a:xfrm>
              <a:off x="7988368" y="4028231"/>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2.41</a:t>
              </a:r>
            </a:p>
          </p:txBody>
        </p:sp>
        <p:sp>
          <p:nvSpPr>
            <p:cNvPr id="132" name="tx132"/>
            <p:cNvSpPr/>
            <p:nvPr/>
          </p:nvSpPr>
          <p:spPr>
            <a:xfrm>
              <a:off x="7988368" y="35800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1.97</a:t>
              </a:r>
            </a:p>
          </p:txBody>
        </p:sp>
        <p:sp>
          <p:nvSpPr>
            <p:cNvPr id="133" name="tx133"/>
            <p:cNvSpPr/>
            <p:nvPr/>
          </p:nvSpPr>
          <p:spPr>
            <a:xfrm>
              <a:off x="694404" y="4255907"/>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3456"/>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303114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418759"/>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08082"/>
              <a:ext cx="27176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309081" y="3068909"/>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5" name="tx155"/>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04532"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3171632" y="5228064"/>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45960" y="5180747"/>
              <a:ext cx="201456" cy="201456"/>
            </a:xfrm>
            <a:prstGeom prst="rect">
              <a:avLst/>
            </a:prstGeom>
            <a:solidFill>
              <a:srgbClr val="E2231A">
                <a:alpha val="100000"/>
              </a:srgbClr>
            </a:solidFill>
          </p:spPr>
          <p:txBody>
            <a:bodyPr/>
            <a:lstStyle/>
            <a:p>
              <a:endParaRPr/>
            </a:p>
          </p:txBody>
        </p:sp>
        <p:sp>
          <p:nvSpPr>
            <p:cNvPr id="159" name="rc159"/>
            <p:cNvSpPr/>
            <p:nvPr/>
          </p:nvSpPr>
          <p:spPr>
            <a:xfrm>
              <a:off x="5766533" y="5180747"/>
              <a:ext cx="201456" cy="201456"/>
            </a:xfrm>
            <a:prstGeom prst="rect">
              <a:avLst/>
            </a:prstGeom>
            <a:solidFill>
              <a:srgbClr val="80BD41">
                <a:alpha val="100000"/>
              </a:srgbClr>
            </a:solidFill>
          </p:spPr>
          <p:txBody>
            <a:bodyPr/>
            <a:lstStyle/>
            <a:p>
              <a:endParaRPr/>
            </a:p>
          </p:txBody>
        </p:sp>
        <p:sp>
          <p:nvSpPr>
            <p:cNvPr id="160" name="tx160"/>
            <p:cNvSpPr/>
            <p:nvPr/>
          </p:nvSpPr>
          <p:spPr>
            <a:xfrm>
              <a:off x="4826005" y="5229292"/>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46578"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64" name="pl164"/>
            <p:cNvSpPr/>
            <p:nvPr/>
          </p:nvSpPr>
          <p:spPr>
            <a:xfrm>
              <a:off x="2046761"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54773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504871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54968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805066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60195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858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696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9724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298224"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799200"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300175"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rc177"/>
            <p:cNvSpPr/>
            <p:nvPr/>
          </p:nvSpPr>
          <p:spPr>
            <a:xfrm>
              <a:off x="1296273" y="5954972"/>
              <a:ext cx="3688028" cy="129091"/>
            </a:xfrm>
            <a:prstGeom prst="rect">
              <a:avLst/>
            </a:prstGeom>
            <a:solidFill>
              <a:srgbClr val="80BD41">
                <a:alpha val="100000"/>
              </a:srgbClr>
            </a:solidFill>
          </p:spPr>
          <p:txBody>
            <a:bodyPr/>
            <a:lstStyle/>
            <a:p>
              <a:endParaRPr/>
            </a:p>
          </p:txBody>
        </p:sp>
        <p:sp>
          <p:nvSpPr>
            <p:cNvPr id="178" name="rc178"/>
            <p:cNvSpPr/>
            <p:nvPr/>
          </p:nvSpPr>
          <p:spPr>
            <a:xfrm>
              <a:off x="4984302" y="5954972"/>
              <a:ext cx="1985862" cy="129091"/>
            </a:xfrm>
            <a:prstGeom prst="rect">
              <a:avLst/>
            </a:prstGeom>
            <a:solidFill>
              <a:srgbClr val="E2231A">
                <a:alpha val="100000"/>
              </a:srgbClr>
            </a:solidFill>
          </p:spPr>
          <p:txBody>
            <a:bodyPr/>
            <a:lstStyle/>
            <a:p>
              <a:endParaRPr/>
            </a:p>
          </p:txBody>
        </p:sp>
        <p:sp>
          <p:nvSpPr>
            <p:cNvPr id="179" name="rc179"/>
            <p:cNvSpPr/>
            <p:nvPr/>
          </p:nvSpPr>
          <p:spPr>
            <a:xfrm>
              <a:off x="1296273" y="5793607"/>
              <a:ext cx="3541635" cy="129091"/>
            </a:xfrm>
            <a:prstGeom prst="rect">
              <a:avLst/>
            </a:prstGeom>
            <a:solidFill>
              <a:srgbClr val="80BD41">
                <a:alpha val="100000"/>
              </a:srgbClr>
            </a:solidFill>
          </p:spPr>
          <p:txBody>
            <a:bodyPr/>
            <a:lstStyle/>
            <a:p>
              <a:endParaRPr/>
            </a:p>
          </p:txBody>
        </p:sp>
        <p:sp>
          <p:nvSpPr>
            <p:cNvPr id="180" name="rc180"/>
            <p:cNvSpPr/>
            <p:nvPr/>
          </p:nvSpPr>
          <p:spPr>
            <a:xfrm>
              <a:off x="4837909" y="5793607"/>
              <a:ext cx="2897700" cy="129091"/>
            </a:xfrm>
            <a:prstGeom prst="rect">
              <a:avLst/>
            </a:prstGeom>
            <a:solidFill>
              <a:srgbClr val="E2231A">
                <a:alpha val="100000"/>
              </a:srgbClr>
            </a:solidFill>
          </p:spPr>
          <p:txBody>
            <a:bodyPr/>
            <a:lstStyle/>
            <a:p>
              <a:endParaRPr/>
            </a:p>
          </p:txBody>
        </p:sp>
        <p:sp>
          <p:nvSpPr>
            <p:cNvPr id="181" name="rc181"/>
            <p:cNvSpPr/>
            <p:nvPr/>
          </p:nvSpPr>
          <p:spPr>
            <a:xfrm>
              <a:off x="1296273" y="5632243"/>
              <a:ext cx="3616102" cy="129091"/>
            </a:xfrm>
            <a:prstGeom prst="rect">
              <a:avLst/>
            </a:prstGeom>
            <a:solidFill>
              <a:srgbClr val="80BD41">
                <a:alpha val="100000"/>
              </a:srgbClr>
            </a:solidFill>
          </p:spPr>
          <p:txBody>
            <a:bodyPr/>
            <a:lstStyle/>
            <a:p>
              <a:endParaRPr/>
            </a:p>
          </p:txBody>
        </p:sp>
        <p:sp>
          <p:nvSpPr>
            <p:cNvPr id="182" name="rc182"/>
            <p:cNvSpPr/>
            <p:nvPr/>
          </p:nvSpPr>
          <p:spPr>
            <a:xfrm>
              <a:off x="4912375" y="5632243"/>
              <a:ext cx="2958628" cy="129091"/>
            </a:xfrm>
            <a:prstGeom prst="rect">
              <a:avLst/>
            </a:prstGeom>
            <a:solidFill>
              <a:srgbClr val="E2231A">
                <a:alpha val="100000"/>
              </a:srgbClr>
            </a:solidFill>
          </p:spPr>
          <p:txBody>
            <a:bodyPr/>
            <a:lstStyle/>
            <a:p>
              <a:endParaRPr/>
            </a:p>
          </p:txBody>
        </p:sp>
        <p:sp>
          <p:nvSpPr>
            <p:cNvPr id="183" name="tx183"/>
            <p:cNvSpPr/>
            <p:nvPr/>
          </p:nvSpPr>
          <p:spPr>
            <a:xfrm>
              <a:off x="7141333" y="5976325"/>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84" name="tx184"/>
            <p:cNvSpPr/>
            <p:nvPr/>
          </p:nvSpPr>
          <p:spPr>
            <a:xfrm>
              <a:off x="7945050" y="5815017"/>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85" name="tx185"/>
            <p:cNvSpPr/>
            <p:nvPr/>
          </p:nvSpPr>
          <p:spPr>
            <a:xfrm>
              <a:off x="8087213" y="56535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3034794" y="597907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2.46</a:t>
              </a:r>
            </a:p>
          </p:txBody>
        </p:sp>
        <p:sp>
          <p:nvSpPr>
            <p:cNvPr id="187" name="tx187"/>
            <p:cNvSpPr/>
            <p:nvPr/>
          </p:nvSpPr>
          <p:spPr>
            <a:xfrm>
              <a:off x="5871740"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188" name="tx188"/>
            <p:cNvSpPr/>
            <p:nvPr/>
          </p:nvSpPr>
          <p:spPr>
            <a:xfrm>
              <a:off x="2961597"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2.36</a:t>
              </a:r>
            </a:p>
          </p:txBody>
        </p:sp>
        <p:sp>
          <p:nvSpPr>
            <p:cNvPr id="189" name="tx189"/>
            <p:cNvSpPr/>
            <p:nvPr/>
          </p:nvSpPr>
          <p:spPr>
            <a:xfrm>
              <a:off x="6181266"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1.93</a:t>
              </a:r>
            </a:p>
          </p:txBody>
        </p:sp>
        <p:sp>
          <p:nvSpPr>
            <p:cNvPr id="190" name="tx190"/>
            <p:cNvSpPr/>
            <p:nvPr/>
          </p:nvSpPr>
          <p:spPr>
            <a:xfrm>
              <a:off x="2998831" y="565767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2.41</a:t>
              </a:r>
            </a:p>
          </p:txBody>
        </p:sp>
        <p:sp>
          <p:nvSpPr>
            <p:cNvPr id="191" name="tx191"/>
            <p:cNvSpPr/>
            <p:nvPr/>
          </p:nvSpPr>
          <p:spPr>
            <a:xfrm>
              <a:off x="6286196" y="56563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1.97</a:t>
              </a:r>
            </a:p>
          </p:txBody>
        </p:sp>
        <p:sp>
          <p:nvSpPr>
            <p:cNvPr id="192" name="tx192"/>
            <p:cNvSpPr/>
            <p:nvPr/>
          </p:nvSpPr>
          <p:spPr>
            <a:xfrm>
              <a:off x="577692"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79834" y="6176852"/>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96" name="tx196"/>
            <p:cNvSpPr/>
            <p:nvPr/>
          </p:nvSpPr>
          <p:spPr>
            <a:xfrm>
              <a:off x="2680809" y="6178557"/>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97" name="tx197"/>
            <p:cNvSpPr/>
            <p:nvPr/>
          </p:nvSpPr>
          <p:spPr>
            <a:xfrm>
              <a:off x="4181785" y="6178557"/>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98" name="tx198"/>
            <p:cNvSpPr/>
            <p:nvPr/>
          </p:nvSpPr>
          <p:spPr>
            <a:xfrm>
              <a:off x="5682760" y="61767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99" name="tx199"/>
            <p:cNvSpPr/>
            <p:nvPr/>
          </p:nvSpPr>
          <p:spPr>
            <a:xfrm>
              <a:off x="7183736" y="6178966"/>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200" name="tx200"/>
            <p:cNvSpPr/>
            <p:nvPr/>
          </p:nvSpPr>
          <p:spPr>
            <a:xfrm>
              <a:off x="3990980" y="6312056"/>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201" name="tx201"/>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La couverture vaccinale contre le MCV1 en 2025 (55 %) était inférieure à celle de 2019 (65 %).
Le nombre d’enfants vaccinés par le MCV1 a diminué de 2 % par rapport à 2019.
Le nombre de nourrissons survivants a augmenté d’environ 16 % par rapport à 2019.
En 2025, le nombre d’enfants vaccinés était inférieur à celui de 2019.
En 2025, on comptait 600 000 nourrissons survivants (population cible) de plus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4" name="Group 203"/>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307850"/>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343066"/>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2378283"/>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4790241"/>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59174" y="3825458"/>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9174" y="28606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1895891"/>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3663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99080"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61521"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23961"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86402"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548843"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11284"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73725"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36165"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98606"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861047"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323488"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78592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24836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028541" y="4666797"/>
              <a:ext cx="416196" cy="123444"/>
            </a:xfrm>
            <a:prstGeom prst="rect">
              <a:avLst/>
            </a:prstGeom>
            <a:solidFill>
              <a:srgbClr val="1CABE2">
                <a:alpha val="100000"/>
              </a:srgbClr>
            </a:solidFill>
          </p:spPr>
          <p:txBody>
            <a:bodyPr/>
            <a:lstStyle/>
            <a:p>
              <a:endParaRPr/>
            </a:p>
          </p:txBody>
        </p:sp>
        <p:sp>
          <p:nvSpPr>
            <p:cNvPr id="26" name="rc26"/>
            <p:cNvSpPr/>
            <p:nvPr/>
          </p:nvSpPr>
          <p:spPr>
            <a:xfrm>
              <a:off x="1490981" y="4668148"/>
              <a:ext cx="416196" cy="122093"/>
            </a:xfrm>
            <a:prstGeom prst="rect">
              <a:avLst/>
            </a:prstGeom>
            <a:solidFill>
              <a:srgbClr val="1CABE2">
                <a:alpha val="100000"/>
              </a:srgbClr>
            </a:solidFill>
          </p:spPr>
          <p:txBody>
            <a:bodyPr/>
            <a:lstStyle/>
            <a:p>
              <a:endParaRPr/>
            </a:p>
          </p:txBody>
        </p:sp>
        <p:sp>
          <p:nvSpPr>
            <p:cNvPr id="27" name="rc27"/>
            <p:cNvSpPr/>
            <p:nvPr/>
          </p:nvSpPr>
          <p:spPr>
            <a:xfrm>
              <a:off x="1953422" y="4708187"/>
              <a:ext cx="416196" cy="82054"/>
            </a:xfrm>
            <a:prstGeom prst="rect">
              <a:avLst/>
            </a:prstGeom>
            <a:solidFill>
              <a:srgbClr val="1CABE2">
                <a:alpha val="100000"/>
              </a:srgbClr>
            </a:solidFill>
          </p:spPr>
          <p:txBody>
            <a:bodyPr/>
            <a:lstStyle/>
            <a:p>
              <a:endParaRPr/>
            </a:p>
          </p:txBody>
        </p:sp>
        <p:sp>
          <p:nvSpPr>
            <p:cNvPr id="28" name="rc28"/>
            <p:cNvSpPr/>
            <p:nvPr/>
          </p:nvSpPr>
          <p:spPr>
            <a:xfrm>
              <a:off x="2415863" y="4547695"/>
              <a:ext cx="416196" cy="242546"/>
            </a:xfrm>
            <a:prstGeom prst="rect">
              <a:avLst/>
            </a:prstGeom>
            <a:solidFill>
              <a:srgbClr val="1CABE2">
                <a:alpha val="100000"/>
              </a:srgbClr>
            </a:solidFill>
          </p:spPr>
          <p:txBody>
            <a:bodyPr/>
            <a:lstStyle/>
            <a:p>
              <a:endParaRPr/>
            </a:p>
          </p:txBody>
        </p:sp>
        <p:sp>
          <p:nvSpPr>
            <p:cNvPr id="29" name="rc29"/>
            <p:cNvSpPr/>
            <p:nvPr/>
          </p:nvSpPr>
          <p:spPr>
            <a:xfrm>
              <a:off x="2878304" y="4544656"/>
              <a:ext cx="416196" cy="245585"/>
            </a:xfrm>
            <a:prstGeom prst="rect">
              <a:avLst/>
            </a:prstGeom>
            <a:solidFill>
              <a:srgbClr val="1CABE2">
                <a:alpha val="100000"/>
              </a:srgbClr>
            </a:solidFill>
          </p:spPr>
          <p:txBody>
            <a:bodyPr/>
            <a:lstStyle/>
            <a:p>
              <a:endParaRPr/>
            </a:p>
          </p:txBody>
        </p:sp>
        <p:sp>
          <p:nvSpPr>
            <p:cNvPr id="30" name="rc30"/>
            <p:cNvSpPr/>
            <p:nvPr/>
          </p:nvSpPr>
          <p:spPr>
            <a:xfrm>
              <a:off x="3340745" y="4615616"/>
              <a:ext cx="416196" cy="174625"/>
            </a:xfrm>
            <a:prstGeom prst="rect">
              <a:avLst/>
            </a:prstGeom>
            <a:solidFill>
              <a:srgbClr val="1CABE2">
                <a:alpha val="100000"/>
              </a:srgbClr>
            </a:solidFill>
          </p:spPr>
          <p:txBody>
            <a:bodyPr/>
            <a:lstStyle/>
            <a:p>
              <a:endParaRPr/>
            </a:p>
          </p:txBody>
        </p:sp>
        <p:sp>
          <p:nvSpPr>
            <p:cNvPr id="31" name="rc31"/>
            <p:cNvSpPr/>
            <p:nvPr/>
          </p:nvSpPr>
          <p:spPr>
            <a:xfrm>
              <a:off x="3803185" y="4525312"/>
              <a:ext cx="416196" cy="264929"/>
            </a:xfrm>
            <a:prstGeom prst="rect">
              <a:avLst/>
            </a:prstGeom>
            <a:solidFill>
              <a:srgbClr val="1CABE2">
                <a:alpha val="100000"/>
              </a:srgbClr>
            </a:solidFill>
          </p:spPr>
          <p:txBody>
            <a:bodyPr/>
            <a:lstStyle/>
            <a:p>
              <a:endParaRPr/>
            </a:p>
          </p:txBody>
        </p:sp>
        <p:sp>
          <p:nvSpPr>
            <p:cNvPr id="32" name="rc32"/>
            <p:cNvSpPr/>
            <p:nvPr/>
          </p:nvSpPr>
          <p:spPr>
            <a:xfrm>
              <a:off x="4265626" y="3899409"/>
              <a:ext cx="416196" cy="890832"/>
            </a:xfrm>
            <a:prstGeom prst="rect">
              <a:avLst/>
            </a:prstGeom>
            <a:solidFill>
              <a:srgbClr val="1CABE2">
                <a:alpha val="100000"/>
              </a:srgbClr>
            </a:solidFill>
          </p:spPr>
          <p:txBody>
            <a:bodyPr/>
            <a:lstStyle/>
            <a:p>
              <a:endParaRPr/>
            </a:p>
          </p:txBody>
        </p:sp>
        <p:sp>
          <p:nvSpPr>
            <p:cNvPr id="33" name="rc33"/>
            <p:cNvSpPr/>
            <p:nvPr/>
          </p:nvSpPr>
          <p:spPr>
            <a:xfrm>
              <a:off x="4728067" y="4087059"/>
              <a:ext cx="416196" cy="703182"/>
            </a:xfrm>
            <a:prstGeom prst="rect">
              <a:avLst/>
            </a:prstGeom>
            <a:solidFill>
              <a:srgbClr val="1CABE2">
                <a:alpha val="100000"/>
              </a:srgbClr>
            </a:solidFill>
          </p:spPr>
          <p:txBody>
            <a:bodyPr/>
            <a:lstStyle/>
            <a:p>
              <a:endParaRPr/>
            </a:p>
          </p:txBody>
        </p:sp>
        <p:sp>
          <p:nvSpPr>
            <p:cNvPr id="34" name="rc34"/>
            <p:cNvSpPr/>
            <p:nvPr/>
          </p:nvSpPr>
          <p:spPr>
            <a:xfrm>
              <a:off x="5190508" y="4624154"/>
              <a:ext cx="416196" cy="166087"/>
            </a:xfrm>
            <a:prstGeom prst="rect">
              <a:avLst/>
            </a:prstGeom>
            <a:solidFill>
              <a:srgbClr val="1CABE2">
                <a:alpha val="100000"/>
              </a:srgbClr>
            </a:solidFill>
          </p:spPr>
          <p:txBody>
            <a:bodyPr/>
            <a:lstStyle/>
            <a:p>
              <a:endParaRPr/>
            </a:p>
          </p:txBody>
        </p:sp>
        <p:sp>
          <p:nvSpPr>
            <p:cNvPr id="35" name="rc35"/>
            <p:cNvSpPr/>
            <p:nvPr/>
          </p:nvSpPr>
          <p:spPr>
            <a:xfrm>
              <a:off x="5652949" y="4580739"/>
              <a:ext cx="416196" cy="209502"/>
            </a:xfrm>
            <a:prstGeom prst="rect">
              <a:avLst/>
            </a:prstGeom>
            <a:solidFill>
              <a:srgbClr val="1CABE2">
                <a:alpha val="100000"/>
              </a:srgbClr>
            </a:solidFill>
          </p:spPr>
          <p:txBody>
            <a:bodyPr/>
            <a:lstStyle/>
            <a:p>
              <a:endParaRPr/>
            </a:p>
          </p:txBody>
        </p:sp>
        <p:sp>
          <p:nvSpPr>
            <p:cNvPr id="36" name="rc36"/>
            <p:cNvSpPr/>
            <p:nvPr/>
          </p:nvSpPr>
          <p:spPr>
            <a:xfrm>
              <a:off x="6115389" y="4274034"/>
              <a:ext cx="416196" cy="516207"/>
            </a:xfrm>
            <a:prstGeom prst="rect">
              <a:avLst/>
            </a:prstGeom>
            <a:solidFill>
              <a:srgbClr val="1CABE2">
                <a:alpha val="100000"/>
              </a:srgbClr>
            </a:solidFill>
          </p:spPr>
          <p:txBody>
            <a:bodyPr/>
            <a:lstStyle/>
            <a:p>
              <a:endParaRPr/>
            </a:p>
          </p:txBody>
        </p:sp>
        <p:sp>
          <p:nvSpPr>
            <p:cNvPr id="37" name="rc37"/>
            <p:cNvSpPr/>
            <p:nvPr/>
          </p:nvSpPr>
          <p:spPr>
            <a:xfrm>
              <a:off x="6577830" y="4544897"/>
              <a:ext cx="416196" cy="245344"/>
            </a:xfrm>
            <a:prstGeom prst="rect">
              <a:avLst/>
            </a:prstGeom>
            <a:solidFill>
              <a:srgbClr val="1CABE2">
                <a:alpha val="100000"/>
              </a:srgbClr>
            </a:solidFill>
          </p:spPr>
          <p:txBody>
            <a:bodyPr/>
            <a:lstStyle/>
            <a:p>
              <a:endParaRPr/>
            </a:p>
          </p:txBody>
        </p:sp>
        <p:sp>
          <p:nvSpPr>
            <p:cNvPr id="38" name="rc38"/>
            <p:cNvSpPr/>
            <p:nvPr/>
          </p:nvSpPr>
          <p:spPr>
            <a:xfrm>
              <a:off x="7040271" y="4581848"/>
              <a:ext cx="416196" cy="208393"/>
            </a:xfrm>
            <a:prstGeom prst="rect">
              <a:avLst/>
            </a:prstGeom>
            <a:solidFill>
              <a:srgbClr val="1CABE2">
                <a:alpha val="100000"/>
              </a:srgbClr>
            </a:solidFill>
          </p:spPr>
          <p:txBody>
            <a:bodyPr/>
            <a:lstStyle/>
            <a:p>
              <a:endParaRPr/>
            </a:p>
          </p:txBody>
        </p:sp>
        <p:sp>
          <p:nvSpPr>
            <p:cNvPr id="39" name="pl39"/>
            <p:cNvSpPr/>
            <p:nvPr/>
          </p:nvSpPr>
          <p:spPr>
            <a:xfrm>
              <a:off x="1236639" y="2741326"/>
              <a:ext cx="6011730" cy="504805"/>
            </a:xfrm>
            <a:custGeom>
              <a:avLst/>
              <a:gdLst/>
              <a:ahLst/>
              <a:cxnLst/>
              <a:rect l="0" t="0" r="0" b="0"/>
              <a:pathLst>
                <a:path w="6011730" h="504805">
                  <a:moveTo>
                    <a:pt x="0" y="0"/>
                  </a:moveTo>
                  <a:lnTo>
                    <a:pt x="462440" y="29694"/>
                  </a:lnTo>
                  <a:lnTo>
                    <a:pt x="924881" y="0"/>
                  </a:lnTo>
                  <a:lnTo>
                    <a:pt x="1387322" y="118777"/>
                  </a:lnTo>
                  <a:lnTo>
                    <a:pt x="1849763" y="178166"/>
                  </a:lnTo>
                  <a:lnTo>
                    <a:pt x="2312204" y="118777"/>
                  </a:lnTo>
                  <a:lnTo>
                    <a:pt x="2774644" y="148472"/>
                  </a:lnTo>
                  <a:lnTo>
                    <a:pt x="3237085" y="118777"/>
                  </a:lnTo>
                  <a:lnTo>
                    <a:pt x="3699526" y="207860"/>
                  </a:lnTo>
                  <a:lnTo>
                    <a:pt x="4161967" y="415721"/>
                  </a:lnTo>
                  <a:lnTo>
                    <a:pt x="4624408" y="386027"/>
                  </a:lnTo>
                  <a:lnTo>
                    <a:pt x="5086848" y="504805"/>
                  </a:lnTo>
                  <a:lnTo>
                    <a:pt x="5549289" y="415721"/>
                  </a:lnTo>
                  <a:lnTo>
                    <a:pt x="6011730" y="415721"/>
                  </a:lnTo>
                </a:path>
              </a:pathLst>
            </a:custGeom>
            <a:ln w="27101" cap="flat">
              <a:solidFill>
                <a:srgbClr val="00833D">
                  <a:alpha val="100000"/>
                </a:srgbClr>
              </a:solidFill>
              <a:prstDash val="solid"/>
              <a:round/>
            </a:ln>
          </p:spPr>
          <p:txBody>
            <a:bodyPr/>
            <a:lstStyle/>
            <a:p>
              <a:endParaRPr/>
            </a:p>
          </p:txBody>
        </p:sp>
        <p:sp>
          <p:nvSpPr>
            <p:cNvPr id="40" name="pl40"/>
            <p:cNvSpPr/>
            <p:nvPr/>
          </p:nvSpPr>
          <p:spPr>
            <a:xfrm>
              <a:off x="6323488" y="3275826"/>
              <a:ext cx="924881" cy="979916"/>
            </a:xfrm>
            <a:custGeom>
              <a:avLst/>
              <a:gdLst/>
              <a:ahLst/>
              <a:cxnLst/>
              <a:rect l="0" t="0" r="0" b="0"/>
              <a:pathLst>
                <a:path w="924881" h="979916">
                  <a:moveTo>
                    <a:pt x="0" y="979916"/>
                  </a:moveTo>
                  <a:lnTo>
                    <a:pt x="462440" y="0"/>
                  </a:lnTo>
                  <a:lnTo>
                    <a:pt x="924881" y="0"/>
                  </a:lnTo>
                </a:path>
              </a:pathLst>
            </a:custGeom>
            <a:ln w="27101" cap="flat">
              <a:solidFill>
                <a:srgbClr val="002759">
                  <a:alpha val="100000"/>
                </a:srgbClr>
              </a:solidFill>
              <a:prstDash val="solid"/>
              <a:round/>
            </a:ln>
          </p:spPr>
          <p:txBody>
            <a:bodyPr/>
            <a:lstStyle/>
            <a:p>
              <a:endParaRPr/>
            </a:p>
          </p:txBody>
        </p:sp>
        <p:sp>
          <p:nvSpPr>
            <p:cNvPr id="41" name="pt41"/>
            <p:cNvSpPr/>
            <p:nvPr/>
          </p:nvSpPr>
          <p:spPr>
            <a:xfrm>
              <a:off x="1205038" y="2709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1667479"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129919" y="2709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2592360"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054801" y="28878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3517242"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3979683" y="28581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4442123"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4904564" y="2917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5367005" y="31254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5829446" y="30957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6291887" y="3214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6754327" y="31254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7216768" y="31254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6291887" y="42241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6754327" y="32442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7216768" y="32442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tx58"/>
            <p:cNvSpPr/>
            <p:nvPr/>
          </p:nvSpPr>
          <p:spPr>
            <a:xfrm>
              <a:off x="1087437" y="4521525"/>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2,559</a:t>
              </a:r>
            </a:p>
          </p:txBody>
        </p:sp>
        <p:sp>
          <p:nvSpPr>
            <p:cNvPr id="59" name="tx59"/>
            <p:cNvSpPr/>
            <p:nvPr/>
          </p:nvSpPr>
          <p:spPr>
            <a:xfrm>
              <a:off x="1549877" y="452287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2,531</a:t>
              </a:r>
            </a:p>
          </p:txBody>
        </p:sp>
        <p:sp>
          <p:nvSpPr>
            <p:cNvPr id="60" name="tx60"/>
            <p:cNvSpPr/>
            <p:nvPr/>
          </p:nvSpPr>
          <p:spPr>
            <a:xfrm>
              <a:off x="2012318" y="456291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1,701</a:t>
              </a:r>
            </a:p>
          </p:txBody>
        </p:sp>
        <p:sp>
          <p:nvSpPr>
            <p:cNvPr id="61" name="tx61"/>
            <p:cNvSpPr/>
            <p:nvPr/>
          </p:nvSpPr>
          <p:spPr>
            <a:xfrm>
              <a:off x="2474759" y="4402423"/>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5,028</a:t>
              </a:r>
            </a:p>
          </p:txBody>
        </p:sp>
        <p:sp>
          <p:nvSpPr>
            <p:cNvPr id="62" name="tx62"/>
            <p:cNvSpPr/>
            <p:nvPr/>
          </p:nvSpPr>
          <p:spPr>
            <a:xfrm>
              <a:off x="2937200" y="439938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5,091</a:t>
              </a:r>
            </a:p>
          </p:txBody>
        </p:sp>
        <p:sp>
          <p:nvSpPr>
            <p:cNvPr id="63" name="tx63"/>
            <p:cNvSpPr/>
            <p:nvPr/>
          </p:nvSpPr>
          <p:spPr>
            <a:xfrm>
              <a:off x="3399641" y="4470343"/>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3,620</a:t>
              </a:r>
            </a:p>
          </p:txBody>
        </p:sp>
        <p:sp>
          <p:nvSpPr>
            <p:cNvPr id="64" name="tx64"/>
            <p:cNvSpPr/>
            <p:nvPr/>
          </p:nvSpPr>
          <p:spPr>
            <a:xfrm>
              <a:off x="3862081" y="4380040"/>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5,492</a:t>
              </a:r>
            </a:p>
          </p:txBody>
        </p:sp>
        <p:sp>
          <p:nvSpPr>
            <p:cNvPr id="65" name="tx65"/>
            <p:cNvSpPr/>
            <p:nvPr/>
          </p:nvSpPr>
          <p:spPr>
            <a:xfrm>
              <a:off x="4291363" y="3754136"/>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18,467</a:t>
              </a:r>
            </a:p>
          </p:txBody>
        </p:sp>
        <p:sp>
          <p:nvSpPr>
            <p:cNvPr id="66" name="tx66"/>
            <p:cNvSpPr/>
            <p:nvPr/>
          </p:nvSpPr>
          <p:spPr>
            <a:xfrm>
              <a:off x="4753804" y="3941787"/>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14,577</a:t>
              </a:r>
            </a:p>
          </p:txBody>
        </p:sp>
        <p:sp>
          <p:nvSpPr>
            <p:cNvPr id="67" name="tx67"/>
            <p:cNvSpPr/>
            <p:nvPr/>
          </p:nvSpPr>
          <p:spPr>
            <a:xfrm>
              <a:off x="5249404" y="4478882"/>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3,443</a:t>
              </a:r>
            </a:p>
          </p:txBody>
        </p:sp>
        <p:sp>
          <p:nvSpPr>
            <p:cNvPr id="68" name="tx68"/>
            <p:cNvSpPr/>
            <p:nvPr/>
          </p:nvSpPr>
          <p:spPr>
            <a:xfrm>
              <a:off x="5711845" y="443546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4,343</a:t>
              </a:r>
            </a:p>
          </p:txBody>
        </p:sp>
        <p:sp>
          <p:nvSpPr>
            <p:cNvPr id="69" name="tx69"/>
            <p:cNvSpPr/>
            <p:nvPr/>
          </p:nvSpPr>
          <p:spPr>
            <a:xfrm>
              <a:off x="6141126" y="4128762"/>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10,701</a:t>
              </a:r>
            </a:p>
          </p:txBody>
        </p:sp>
        <p:sp>
          <p:nvSpPr>
            <p:cNvPr id="70" name="tx70"/>
            <p:cNvSpPr/>
            <p:nvPr/>
          </p:nvSpPr>
          <p:spPr>
            <a:xfrm>
              <a:off x="6636726" y="4399625"/>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5,086</a:t>
              </a:r>
            </a:p>
          </p:txBody>
        </p:sp>
        <p:sp>
          <p:nvSpPr>
            <p:cNvPr id="71" name="tx71"/>
            <p:cNvSpPr/>
            <p:nvPr/>
          </p:nvSpPr>
          <p:spPr>
            <a:xfrm>
              <a:off x="7099167" y="443657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4,320</a:t>
              </a:r>
            </a:p>
          </p:txBody>
        </p:sp>
        <p:sp>
          <p:nvSpPr>
            <p:cNvPr id="72" name="pl72"/>
            <p:cNvSpPr/>
            <p:nvPr/>
          </p:nvSpPr>
          <p:spPr>
            <a:xfrm>
              <a:off x="7266933" y="3082428"/>
              <a:ext cx="595370" cy="72364"/>
            </a:xfrm>
            <a:custGeom>
              <a:avLst/>
              <a:gdLst/>
              <a:ahLst/>
              <a:cxnLst/>
              <a:rect l="0" t="0" r="0" b="0"/>
              <a:pathLst>
                <a:path w="595370" h="72364">
                  <a:moveTo>
                    <a:pt x="595370" y="0"/>
                  </a:moveTo>
                  <a:lnTo>
                    <a:pt x="0" y="72364"/>
                  </a:lnTo>
                </a:path>
              </a:pathLst>
            </a:custGeom>
          </p:spPr>
          <p:txBody>
            <a:bodyPr/>
            <a:lstStyle/>
            <a:p>
              <a:endParaRPr/>
            </a:p>
          </p:txBody>
        </p:sp>
        <p:sp>
          <p:nvSpPr>
            <p:cNvPr id="73" name="pl73"/>
            <p:cNvSpPr/>
            <p:nvPr/>
          </p:nvSpPr>
          <p:spPr>
            <a:xfrm>
              <a:off x="7267034" y="3277917"/>
              <a:ext cx="595269" cy="66687"/>
            </a:xfrm>
            <a:custGeom>
              <a:avLst/>
              <a:gdLst/>
              <a:ahLst/>
              <a:cxnLst/>
              <a:rect l="0" t="0" r="0" b="0"/>
              <a:pathLst>
                <a:path w="595269" h="66687">
                  <a:moveTo>
                    <a:pt x="595269" y="66687"/>
                  </a:moveTo>
                  <a:lnTo>
                    <a:pt x="0" y="0"/>
                  </a:lnTo>
                </a:path>
              </a:pathLst>
            </a:custGeom>
          </p:spPr>
          <p:txBody>
            <a:bodyPr/>
            <a:lstStyle/>
            <a:p>
              <a:endParaRPr/>
            </a:p>
          </p:txBody>
        </p:sp>
        <p:sp>
          <p:nvSpPr>
            <p:cNvPr id="74" name="pg74"/>
            <p:cNvSpPr/>
            <p:nvPr/>
          </p:nvSpPr>
          <p:spPr>
            <a:xfrm>
              <a:off x="7793724" y="299098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5" name="tx75"/>
            <p:cNvSpPr/>
            <p:nvPr/>
          </p:nvSpPr>
          <p:spPr>
            <a:xfrm>
              <a:off x="7816584" y="303210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55%</a:t>
              </a:r>
            </a:p>
          </p:txBody>
        </p:sp>
        <p:sp>
          <p:nvSpPr>
            <p:cNvPr id="76" name="pg76"/>
            <p:cNvSpPr/>
            <p:nvPr/>
          </p:nvSpPr>
          <p:spPr>
            <a:xfrm>
              <a:off x="7793724" y="3258568"/>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7" name="tx77"/>
            <p:cNvSpPr/>
            <p:nvPr/>
          </p:nvSpPr>
          <p:spPr>
            <a:xfrm>
              <a:off x="7816584" y="3299688"/>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51%</a:t>
              </a:r>
            </a:p>
          </p:txBody>
        </p:sp>
        <p:sp>
          <p:nvSpPr>
            <p:cNvPr id="78" name="rc78"/>
            <p:cNvSpPr/>
            <p:nvPr/>
          </p:nvSpPr>
          <p:spPr>
            <a:xfrm>
              <a:off x="959174" y="1578789"/>
              <a:ext cx="7676517" cy="3364378"/>
            </a:xfrm>
            <a:prstGeom prst="rect">
              <a:avLst/>
            </a:prstGeom>
            <a:ln w="13550" cap="rnd">
              <a:solidFill>
                <a:srgbClr val="BEBEBE">
                  <a:alpha val="100000"/>
                </a:srgbClr>
              </a:solidFill>
              <a:prstDash val="solid"/>
              <a:round/>
            </a:ln>
          </p:spPr>
          <p:txBody>
            <a:bodyPr/>
            <a:lstStyle/>
            <a:p>
              <a:endParaRPr/>
            </a:p>
          </p:txBody>
        </p:sp>
        <p:sp>
          <p:nvSpPr>
            <p:cNvPr id="79" name="tx79"/>
            <p:cNvSpPr/>
            <p:nvPr/>
          </p:nvSpPr>
          <p:spPr>
            <a:xfrm>
              <a:off x="825913" y="474286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08103" y="3761648"/>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81" name="tx81"/>
            <p:cNvSpPr/>
            <p:nvPr/>
          </p:nvSpPr>
          <p:spPr>
            <a:xfrm>
              <a:off x="508103" y="279686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a:t>
              </a:r>
            </a:p>
          </p:txBody>
        </p:sp>
        <p:sp>
          <p:nvSpPr>
            <p:cNvPr id="82" name="tx82"/>
            <p:cNvSpPr/>
            <p:nvPr/>
          </p:nvSpPr>
          <p:spPr>
            <a:xfrm>
              <a:off x="508103" y="1832081"/>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60,000</a:t>
              </a:r>
            </a:p>
          </p:txBody>
        </p:sp>
        <p:sp>
          <p:nvSpPr>
            <p:cNvPr id="83" name="tx83"/>
            <p:cNvSpPr/>
            <p:nvPr/>
          </p:nvSpPr>
          <p:spPr>
            <a:xfrm>
              <a:off x="8698322" y="474286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4459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14897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851970"/>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5508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25814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9611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66425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236731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207036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17734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069114"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531524" y="5124736"/>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1993996"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481737"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2918878"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406619"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843759"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331501"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763556" y="5129852"/>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231082"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688437" y="5129852"/>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6126136" y="5154533"/>
              <a:ext cx="391541"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618404"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7075760" y="5129852"/>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482797" y="3196278"/>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9" name="tx109"/>
            <p:cNvSpPr/>
            <p:nvPr/>
          </p:nvSpPr>
          <p:spPr>
            <a:xfrm rot="5400000">
              <a:off x="8255788" y="3195426"/>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0" name="pl110"/>
            <p:cNvSpPr/>
            <p:nvPr/>
          </p:nvSpPr>
          <p:spPr>
            <a:xfrm>
              <a:off x="2748229" y="5880029"/>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1" name="pt111"/>
            <p:cNvSpPr/>
            <p:nvPr/>
          </p:nvSpPr>
          <p:spPr>
            <a:xfrm>
              <a:off x="280441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12" name="pl112"/>
            <p:cNvSpPr/>
            <p:nvPr/>
          </p:nvSpPr>
          <p:spPr>
            <a:xfrm>
              <a:off x="4108501" y="5880029"/>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13" name="pt113"/>
            <p:cNvSpPr/>
            <p:nvPr/>
          </p:nvSpPr>
          <p:spPr>
            <a:xfrm>
              <a:off x="4164682"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14" name="tx114"/>
            <p:cNvSpPr/>
            <p:nvPr/>
          </p:nvSpPr>
          <p:spPr>
            <a:xfrm>
              <a:off x="3015328"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375600"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664595" y="5779301"/>
              <a:ext cx="201456" cy="201456"/>
            </a:xfrm>
            <a:prstGeom prst="rect">
              <a:avLst/>
            </a:prstGeom>
            <a:solidFill>
              <a:srgbClr val="1CABE2">
                <a:alpha val="100000"/>
              </a:srgbClr>
            </a:solidFill>
          </p:spPr>
          <p:txBody>
            <a:bodyPr/>
            <a:lstStyle/>
            <a:p>
              <a:endParaRPr/>
            </a:p>
          </p:txBody>
        </p:sp>
        <p:sp>
          <p:nvSpPr>
            <p:cNvPr id="117" name="tx117"/>
            <p:cNvSpPr/>
            <p:nvPr/>
          </p:nvSpPr>
          <p:spPr>
            <a:xfrm>
              <a:off x="5944640" y="5828392"/>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569760" y="1334104"/>
              <a:ext cx="64553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RDC, 2012-2025</a:t>
              </a:r>
            </a:p>
          </p:txBody>
        </p:sp>
        <p:sp>
          <p:nvSpPr>
            <p:cNvPr id="119" name="tx119"/>
            <p:cNvSpPr/>
            <p:nvPr/>
          </p:nvSpPr>
          <p:spPr>
            <a:xfrm>
              <a:off x="4306083" y="6111691"/>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3243981" y="6205925"/>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1" name="tx121"/>
            <p:cNvSpPr/>
            <p:nvPr/>
          </p:nvSpPr>
          <p:spPr>
            <a:xfrm>
              <a:off x="3271758" y="6345398"/>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2" name="tx122"/>
            <p:cNvSpPr/>
            <p:nvPr/>
          </p:nvSpPr>
          <p:spPr>
            <a:xfrm>
              <a:off x="2408346" y="6466154"/>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3" name="tx123"/>
            <p:cNvSpPr/>
            <p:nvPr/>
          </p:nvSpPr>
          <p:spPr>
            <a:xfrm>
              <a:off x="2323162" y="6586855"/>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on a recensé au total 4 320 cas confirmés de rougeole en RDC. La même année, la couverture vaccinale pour la première dose de vaccin contre la rougeole (MCV1) était de 55 % et celle pour la deuxième dose (MCV2) de 51 %.
Le nombre de cas en 2025 était inférieur de 15 % à celui de 2024 (n = 5 086).
C'est en 2019 que le nombre de cas de rougeole a été le plus élevé (n = 18 467). Cette année-là, la couverture vaccinale de la première dose de vaccin contre la rougeole (MCV1) était de 65 %.
La RDC a signalé des ruptures de stock de vaccins contre la rougeole en 2004, 2005, 2006, 2007, 2008, 2009, 2010, 2011, 2012, 2013, 2014, 2016, 2018, 2021, 2023 et 2024.
Des campagnes ou actions de vaccination complémentaires comprenant le vaccin contre la rougeole ont été menées en 2020, 2022, 2023 et 2025.</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RDC a enregistré une baisse du nombre de cas de rougeole par rapport à 2024, tandis que le taux de couverture vaccinale pour la première dose de vaccin contre la rougeole (MCV1) s'élevait à 55 % et celui de la deuxième dose (MCV2) à 51 %.</a:t>
            </a:r>
          </a:p>
        </p:txBody>
      </p:sp>
      <p:grpSp>
        <p:nvGrpSpPr>
          <p:cNvPr id="126" name="Group 125"/>
          <p:cNvGrpSpPr/>
          <p:nvPr/>
        </p:nvGrpSpPr>
        <p:grpSpPr>
          <a:xfrm>
            <a:off x="292608" y="1097280"/>
            <a:ext cx="8595360" cy="28575"/>
            <a:chOff x="292608" y="1097280"/>
            <a:chExt cx="8595360" cy="28575"/>
          </a:xfrm>
        </p:grpSpPr>
        <p:sp>
          <p:nvSpPr>
            <p:cNvPr id="1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8"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503217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39336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75454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311573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247692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7459" y="471276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407395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343514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7459" y="279633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7459" y="215751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4346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4748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5150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5552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1874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2276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6356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43464" y="2860212"/>
              <a:ext cx="3520101" cy="1916436"/>
            </a:xfrm>
            <a:custGeom>
              <a:avLst/>
              <a:gdLst/>
              <a:ahLst/>
              <a:cxnLst/>
              <a:rect l="0" t="0" r="0" b="0"/>
              <a:pathLst>
                <a:path w="3520101" h="1916436">
                  <a:moveTo>
                    <a:pt x="0" y="0"/>
                  </a:moveTo>
                  <a:lnTo>
                    <a:pt x="140804" y="0"/>
                  </a:lnTo>
                  <a:lnTo>
                    <a:pt x="281608" y="1277624"/>
                  </a:lnTo>
                  <a:lnTo>
                    <a:pt x="422412" y="1149862"/>
                  </a:lnTo>
                  <a:lnTo>
                    <a:pt x="563216" y="1341505"/>
                  </a:lnTo>
                  <a:lnTo>
                    <a:pt x="704020" y="1852555"/>
                  </a:lnTo>
                  <a:lnTo>
                    <a:pt x="844824" y="1660911"/>
                  </a:lnTo>
                  <a:lnTo>
                    <a:pt x="985628" y="1788674"/>
                  </a:lnTo>
                  <a:lnTo>
                    <a:pt x="1126432" y="1788674"/>
                  </a:lnTo>
                  <a:lnTo>
                    <a:pt x="1267236" y="1916436"/>
                  </a:lnTo>
                  <a:lnTo>
                    <a:pt x="1408040" y="1724793"/>
                  </a:lnTo>
                  <a:lnTo>
                    <a:pt x="1548844" y="1852555"/>
                  </a:lnTo>
                  <a:lnTo>
                    <a:pt x="1689648" y="1916436"/>
                  </a:lnTo>
                  <a:lnTo>
                    <a:pt x="1830452" y="1916436"/>
                  </a:lnTo>
                  <a:lnTo>
                    <a:pt x="1971256" y="1852555"/>
                  </a:lnTo>
                  <a:lnTo>
                    <a:pt x="2112061" y="1597030"/>
                  </a:lnTo>
                  <a:lnTo>
                    <a:pt x="2252865" y="1597030"/>
                  </a:lnTo>
                  <a:lnTo>
                    <a:pt x="2393669" y="1660911"/>
                  </a:lnTo>
                  <a:lnTo>
                    <a:pt x="2534473" y="1660911"/>
                  </a:lnTo>
                  <a:lnTo>
                    <a:pt x="2675277" y="1660911"/>
                  </a:lnTo>
                  <a:lnTo>
                    <a:pt x="2816081" y="1469268"/>
                  </a:lnTo>
                  <a:lnTo>
                    <a:pt x="2956885" y="1213743"/>
                  </a:lnTo>
                  <a:lnTo>
                    <a:pt x="3097689" y="1213743"/>
                  </a:lnTo>
                  <a:lnTo>
                    <a:pt x="3238493" y="894337"/>
                  </a:lnTo>
                  <a:lnTo>
                    <a:pt x="3379297" y="1149862"/>
                  </a:lnTo>
                  <a:lnTo>
                    <a:pt x="3520101" y="1149862"/>
                  </a:lnTo>
                </a:path>
              </a:pathLst>
            </a:custGeom>
            <a:ln w="27101" cap="flat">
              <a:solidFill>
                <a:srgbClr val="0058AB">
                  <a:alpha val="80000"/>
                </a:srgbClr>
              </a:solidFill>
              <a:prstDash val="solid"/>
              <a:round/>
            </a:ln>
          </p:spPr>
          <p:txBody>
            <a:bodyPr/>
            <a:lstStyle/>
            <a:p>
              <a:endParaRPr/>
            </a:p>
          </p:txBody>
        </p:sp>
        <p:sp>
          <p:nvSpPr>
            <p:cNvPr id="23" name="pl23"/>
            <p:cNvSpPr/>
            <p:nvPr/>
          </p:nvSpPr>
          <p:spPr>
            <a:xfrm>
              <a:off x="943464" y="4521124"/>
              <a:ext cx="3520101" cy="574931"/>
            </a:xfrm>
            <a:custGeom>
              <a:avLst/>
              <a:gdLst/>
              <a:ahLst/>
              <a:cxnLst/>
              <a:rect l="0" t="0" r="0" b="0"/>
              <a:pathLst>
                <a:path w="3520101" h="574931">
                  <a:moveTo>
                    <a:pt x="0" y="0"/>
                  </a:moveTo>
                  <a:lnTo>
                    <a:pt x="140804" y="63881"/>
                  </a:lnTo>
                  <a:lnTo>
                    <a:pt x="281608" y="0"/>
                  </a:lnTo>
                  <a:lnTo>
                    <a:pt x="422412" y="127762"/>
                  </a:lnTo>
                  <a:lnTo>
                    <a:pt x="563216" y="191643"/>
                  </a:lnTo>
                  <a:lnTo>
                    <a:pt x="704020" y="127762"/>
                  </a:lnTo>
                  <a:lnTo>
                    <a:pt x="844824" y="191643"/>
                  </a:lnTo>
                  <a:lnTo>
                    <a:pt x="985628" y="191643"/>
                  </a:lnTo>
                  <a:lnTo>
                    <a:pt x="1126432" y="319406"/>
                  </a:lnTo>
                  <a:lnTo>
                    <a:pt x="1267236" y="383287"/>
                  </a:lnTo>
                  <a:lnTo>
                    <a:pt x="1408040" y="447168"/>
                  </a:lnTo>
                  <a:lnTo>
                    <a:pt x="1548844" y="447168"/>
                  </a:lnTo>
                  <a:lnTo>
                    <a:pt x="1689648" y="447168"/>
                  </a:lnTo>
                  <a:lnTo>
                    <a:pt x="1830452" y="447168"/>
                  </a:lnTo>
                  <a:lnTo>
                    <a:pt x="1971256" y="511049"/>
                  </a:lnTo>
                  <a:lnTo>
                    <a:pt x="2112061" y="511049"/>
                  </a:lnTo>
                  <a:lnTo>
                    <a:pt x="2252865" y="511049"/>
                  </a:lnTo>
                  <a:lnTo>
                    <a:pt x="2393669" y="511049"/>
                  </a:lnTo>
                  <a:lnTo>
                    <a:pt x="2534473" y="574931"/>
                  </a:lnTo>
                  <a:lnTo>
                    <a:pt x="2675277" y="574931"/>
                  </a:lnTo>
                  <a:lnTo>
                    <a:pt x="2816081" y="511049"/>
                  </a:lnTo>
                  <a:lnTo>
                    <a:pt x="2956885" y="447168"/>
                  </a:lnTo>
                  <a:lnTo>
                    <a:pt x="3097689" y="447168"/>
                  </a:lnTo>
                  <a:lnTo>
                    <a:pt x="3238493" y="447168"/>
                  </a:lnTo>
                  <a:lnTo>
                    <a:pt x="3379297" y="511049"/>
                  </a:lnTo>
                  <a:lnTo>
                    <a:pt x="3520101" y="511049"/>
                  </a:lnTo>
                </a:path>
              </a:pathLst>
            </a:custGeom>
            <a:ln w="27101" cap="flat">
              <a:solidFill>
                <a:srgbClr val="1CABE2">
                  <a:alpha val="80000"/>
                </a:srgbClr>
              </a:solidFill>
              <a:prstDash val="solid"/>
              <a:round/>
            </a:ln>
          </p:spPr>
          <p:txBody>
            <a:bodyPr/>
            <a:lstStyle/>
            <a:p>
              <a:endParaRPr/>
            </a:p>
          </p:txBody>
        </p:sp>
        <p:sp>
          <p:nvSpPr>
            <p:cNvPr id="24" name="pl24"/>
            <p:cNvSpPr/>
            <p:nvPr/>
          </p:nvSpPr>
          <p:spPr>
            <a:xfrm>
              <a:off x="943464" y="3499024"/>
              <a:ext cx="3520101" cy="1213743"/>
            </a:xfrm>
            <a:custGeom>
              <a:avLst/>
              <a:gdLst/>
              <a:ahLst/>
              <a:cxnLst/>
              <a:rect l="0" t="0" r="0" b="0"/>
              <a:pathLst>
                <a:path w="3520101" h="1213743">
                  <a:moveTo>
                    <a:pt x="0" y="63881"/>
                  </a:moveTo>
                  <a:lnTo>
                    <a:pt x="140804" y="0"/>
                  </a:lnTo>
                  <a:lnTo>
                    <a:pt x="281608" y="191643"/>
                  </a:lnTo>
                  <a:lnTo>
                    <a:pt x="422412" y="383287"/>
                  </a:lnTo>
                  <a:lnTo>
                    <a:pt x="563216" y="574931"/>
                  </a:lnTo>
                  <a:lnTo>
                    <a:pt x="704020" y="830455"/>
                  </a:lnTo>
                  <a:lnTo>
                    <a:pt x="844824" y="894337"/>
                  </a:lnTo>
                  <a:lnTo>
                    <a:pt x="985628" y="958218"/>
                  </a:lnTo>
                  <a:lnTo>
                    <a:pt x="1126432" y="1022099"/>
                  </a:lnTo>
                  <a:lnTo>
                    <a:pt x="1267236" y="1085980"/>
                  </a:lnTo>
                  <a:lnTo>
                    <a:pt x="1408040" y="1213743"/>
                  </a:lnTo>
                  <a:lnTo>
                    <a:pt x="1548844" y="1085980"/>
                  </a:lnTo>
                  <a:lnTo>
                    <a:pt x="1689648" y="1085980"/>
                  </a:lnTo>
                  <a:lnTo>
                    <a:pt x="1830452" y="1149862"/>
                  </a:lnTo>
                  <a:lnTo>
                    <a:pt x="1971256" y="1149862"/>
                  </a:lnTo>
                  <a:lnTo>
                    <a:pt x="2112061" y="1022099"/>
                  </a:lnTo>
                  <a:lnTo>
                    <a:pt x="2252865" y="1085980"/>
                  </a:lnTo>
                  <a:lnTo>
                    <a:pt x="2393669" y="1085980"/>
                  </a:lnTo>
                  <a:lnTo>
                    <a:pt x="2534473" y="1149862"/>
                  </a:lnTo>
                  <a:lnTo>
                    <a:pt x="2675277" y="1213743"/>
                  </a:lnTo>
                  <a:lnTo>
                    <a:pt x="2816081" y="1085980"/>
                  </a:lnTo>
                  <a:lnTo>
                    <a:pt x="2956885" y="1022099"/>
                  </a:lnTo>
                  <a:lnTo>
                    <a:pt x="3097689" y="1022099"/>
                  </a:lnTo>
                  <a:lnTo>
                    <a:pt x="3238493" y="1022099"/>
                  </a:lnTo>
                  <a:lnTo>
                    <a:pt x="3379297" y="1085980"/>
                  </a:lnTo>
                  <a:lnTo>
                    <a:pt x="3520101" y="1085980"/>
                  </a:lnTo>
                </a:path>
              </a:pathLst>
            </a:custGeom>
            <a:ln w="27101" cap="flat">
              <a:solidFill>
                <a:srgbClr val="00833D">
                  <a:alpha val="80000"/>
                </a:srgbClr>
              </a:solidFill>
              <a:prstDash val="solid"/>
              <a:round/>
            </a:ln>
          </p:spPr>
          <p:txBody>
            <a:bodyPr/>
            <a:lstStyle/>
            <a:p>
              <a:endParaRPr/>
            </a:p>
          </p:txBody>
        </p:sp>
        <p:sp>
          <p:nvSpPr>
            <p:cNvPr id="25" name="pl25"/>
            <p:cNvSpPr/>
            <p:nvPr/>
          </p:nvSpPr>
          <p:spPr>
            <a:xfrm>
              <a:off x="943464" y="2860212"/>
              <a:ext cx="3520101" cy="1916436"/>
            </a:xfrm>
            <a:custGeom>
              <a:avLst/>
              <a:gdLst/>
              <a:ahLst/>
              <a:cxnLst/>
              <a:rect l="0" t="0" r="0" b="0"/>
              <a:pathLst>
                <a:path w="3520101" h="1916436">
                  <a:moveTo>
                    <a:pt x="0" y="0"/>
                  </a:moveTo>
                  <a:lnTo>
                    <a:pt x="140804" y="0"/>
                  </a:lnTo>
                  <a:lnTo>
                    <a:pt x="281608" y="1277624"/>
                  </a:lnTo>
                  <a:lnTo>
                    <a:pt x="422412" y="1149862"/>
                  </a:lnTo>
                  <a:lnTo>
                    <a:pt x="563216" y="1341505"/>
                  </a:lnTo>
                  <a:lnTo>
                    <a:pt x="704020" y="1852555"/>
                  </a:lnTo>
                  <a:lnTo>
                    <a:pt x="844824" y="1660911"/>
                  </a:lnTo>
                  <a:lnTo>
                    <a:pt x="985628" y="1788674"/>
                  </a:lnTo>
                  <a:lnTo>
                    <a:pt x="1126432" y="1788674"/>
                  </a:lnTo>
                  <a:lnTo>
                    <a:pt x="1267236" y="1916436"/>
                  </a:lnTo>
                  <a:lnTo>
                    <a:pt x="1408040" y="1724793"/>
                  </a:lnTo>
                  <a:lnTo>
                    <a:pt x="1548844" y="1852555"/>
                  </a:lnTo>
                  <a:lnTo>
                    <a:pt x="1689648" y="1916436"/>
                  </a:lnTo>
                  <a:lnTo>
                    <a:pt x="1830452" y="1916436"/>
                  </a:lnTo>
                  <a:lnTo>
                    <a:pt x="1971256" y="1852555"/>
                  </a:lnTo>
                  <a:lnTo>
                    <a:pt x="2112061" y="1597030"/>
                  </a:lnTo>
                  <a:lnTo>
                    <a:pt x="2252865" y="1597030"/>
                  </a:lnTo>
                  <a:lnTo>
                    <a:pt x="2393669" y="1660911"/>
                  </a:lnTo>
                  <a:lnTo>
                    <a:pt x="2534473" y="1660911"/>
                  </a:lnTo>
                  <a:lnTo>
                    <a:pt x="2675277" y="1660911"/>
                  </a:lnTo>
                  <a:lnTo>
                    <a:pt x="2816081" y="1469268"/>
                  </a:lnTo>
                  <a:lnTo>
                    <a:pt x="2956885" y="1213743"/>
                  </a:lnTo>
                  <a:lnTo>
                    <a:pt x="3097689" y="1213743"/>
                  </a:lnTo>
                  <a:lnTo>
                    <a:pt x="3238493" y="894337"/>
                  </a:lnTo>
                  <a:lnTo>
                    <a:pt x="3379297" y="1149862"/>
                  </a:lnTo>
                  <a:lnTo>
                    <a:pt x="3520101" y="1149862"/>
                  </a:lnTo>
                </a:path>
              </a:pathLst>
            </a:custGeom>
            <a:ln w="43362" cap="flat">
              <a:solidFill>
                <a:srgbClr val="000000">
                  <a:alpha val="100000"/>
                </a:srgbClr>
              </a:solidFill>
              <a:prstDash val="solid"/>
              <a:round/>
            </a:ln>
          </p:spPr>
          <p:txBody>
            <a:bodyPr/>
            <a:lstStyle/>
            <a:p>
              <a:endParaRPr/>
            </a:p>
          </p:txBody>
        </p:sp>
        <p:sp>
          <p:nvSpPr>
            <p:cNvPr id="26" name="pl26"/>
            <p:cNvSpPr/>
            <p:nvPr/>
          </p:nvSpPr>
          <p:spPr>
            <a:xfrm>
              <a:off x="943464" y="2860212"/>
              <a:ext cx="3520101" cy="1916436"/>
            </a:xfrm>
            <a:custGeom>
              <a:avLst/>
              <a:gdLst/>
              <a:ahLst/>
              <a:cxnLst/>
              <a:rect l="0" t="0" r="0" b="0"/>
              <a:pathLst>
                <a:path w="3520101" h="1916436">
                  <a:moveTo>
                    <a:pt x="0" y="0"/>
                  </a:moveTo>
                  <a:lnTo>
                    <a:pt x="140804" y="0"/>
                  </a:lnTo>
                  <a:lnTo>
                    <a:pt x="281608" y="1277624"/>
                  </a:lnTo>
                  <a:lnTo>
                    <a:pt x="422412" y="1149862"/>
                  </a:lnTo>
                  <a:lnTo>
                    <a:pt x="563216" y="1341505"/>
                  </a:lnTo>
                  <a:lnTo>
                    <a:pt x="704020" y="1852555"/>
                  </a:lnTo>
                  <a:lnTo>
                    <a:pt x="844824" y="1660911"/>
                  </a:lnTo>
                  <a:lnTo>
                    <a:pt x="985628" y="1788674"/>
                  </a:lnTo>
                  <a:lnTo>
                    <a:pt x="1126432" y="1788674"/>
                  </a:lnTo>
                  <a:lnTo>
                    <a:pt x="1267236" y="1916436"/>
                  </a:lnTo>
                  <a:lnTo>
                    <a:pt x="1408040" y="1724793"/>
                  </a:lnTo>
                  <a:lnTo>
                    <a:pt x="1548844" y="1852555"/>
                  </a:lnTo>
                  <a:lnTo>
                    <a:pt x="1689648" y="1916436"/>
                  </a:lnTo>
                  <a:lnTo>
                    <a:pt x="1830452" y="1916436"/>
                  </a:lnTo>
                  <a:lnTo>
                    <a:pt x="1971256" y="1852555"/>
                  </a:lnTo>
                  <a:lnTo>
                    <a:pt x="2112061" y="1597030"/>
                  </a:lnTo>
                  <a:lnTo>
                    <a:pt x="2252865" y="1597030"/>
                  </a:lnTo>
                  <a:lnTo>
                    <a:pt x="2393669" y="1660911"/>
                  </a:lnTo>
                  <a:lnTo>
                    <a:pt x="2534473" y="1660911"/>
                  </a:lnTo>
                  <a:lnTo>
                    <a:pt x="2675277" y="1660911"/>
                  </a:lnTo>
                  <a:lnTo>
                    <a:pt x="2816081" y="1469268"/>
                  </a:lnTo>
                  <a:lnTo>
                    <a:pt x="2956885" y="1213743"/>
                  </a:lnTo>
                  <a:lnTo>
                    <a:pt x="3097689" y="1213743"/>
                  </a:lnTo>
                  <a:lnTo>
                    <a:pt x="3238493" y="894337"/>
                  </a:lnTo>
                  <a:lnTo>
                    <a:pt x="3379297" y="1149862"/>
                  </a:lnTo>
                  <a:lnTo>
                    <a:pt x="3520101" y="1149862"/>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943464" y="2668568"/>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1647484" y="4521124"/>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2351504" y="4393361"/>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055525" y="4265599"/>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3618741" y="4329480"/>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322761" y="3818430"/>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33" name="pl33"/>
            <p:cNvSpPr/>
            <p:nvPr/>
          </p:nvSpPr>
          <p:spPr>
            <a:xfrm>
              <a:off x="4463565" y="3818430"/>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34" name="pg34"/>
            <p:cNvSpPr/>
            <p:nvPr/>
          </p:nvSpPr>
          <p:spPr>
            <a:xfrm>
              <a:off x="856840" y="260200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887193" y="2630775"/>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39</a:t>
              </a:r>
            </a:p>
          </p:txBody>
        </p:sp>
        <p:sp>
          <p:nvSpPr>
            <p:cNvPr id="36" name="pg36"/>
            <p:cNvSpPr/>
            <p:nvPr/>
          </p:nvSpPr>
          <p:spPr>
            <a:xfrm>
              <a:off x="1560860" y="445455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1591214" y="448338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264881" y="432679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2295234" y="4356852"/>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0" name="pg40"/>
            <p:cNvSpPr/>
            <p:nvPr/>
          </p:nvSpPr>
          <p:spPr>
            <a:xfrm>
              <a:off x="2968901" y="419903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2999254" y="422909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42" name="pg42"/>
            <p:cNvSpPr/>
            <p:nvPr/>
          </p:nvSpPr>
          <p:spPr>
            <a:xfrm>
              <a:off x="3532117" y="426291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3562471" y="4291687"/>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44" name="pg44"/>
            <p:cNvSpPr/>
            <p:nvPr/>
          </p:nvSpPr>
          <p:spPr>
            <a:xfrm>
              <a:off x="4236138" y="375186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5" name="tx45"/>
            <p:cNvSpPr/>
            <p:nvPr/>
          </p:nvSpPr>
          <p:spPr>
            <a:xfrm>
              <a:off x="4266491" y="378192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46" name="pg46"/>
            <p:cNvSpPr/>
            <p:nvPr/>
          </p:nvSpPr>
          <p:spPr>
            <a:xfrm>
              <a:off x="4376942" y="375186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7" name="tx47"/>
            <p:cNvSpPr/>
            <p:nvPr/>
          </p:nvSpPr>
          <p:spPr>
            <a:xfrm>
              <a:off x="4407295" y="378192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48" name="tx48"/>
            <p:cNvSpPr/>
            <p:nvPr/>
          </p:nvSpPr>
          <p:spPr>
            <a:xfrm>
              <a:off x="4523855" y="49931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545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577692" y="4670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403131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392448"/>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753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211487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178896"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655659"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4" name="pl64"/>
            <p:cNvSpPr/>
            <p:nvPr/>
          </p:nvSpPr>
          <p:spPr>
            <a:xfrm>
              <a:off x="1655659"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5" name="pl65"/>
            <p:cNvSpPr/>
            <p:nvPr/>
          </p:nvSpPr>
          <p:spPr>
            <a:xfrm>
              <a:off x="2316954"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6" name="pl66"/>
            <p:cNvSpPr/>
            <p:nvPr/>
          </p:nvSpPr>
          <p:spPr>
            <a:xfrm>
              <a:off x="3079408"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7" name="tx67"/>
            <p:cNvSpPr/>
            <p:nvPr/>
          </p:nvSpPr>
          <p:spPr>
            <a:xfrm>
              <a:off x="1922758" y="6119132"/>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8" name="tx68"/>
            <p:cNvSpPr/>
            <p:nvPr/>
          </p:nvSpPr>
          <p:spPr>
            <a:xfrm>
              <a:off x="258405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46508"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1658699"/>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503217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439336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375454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32709" y="311573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32709" y="247692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132709" y="471276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32709" y="407395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32709" y="343514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32709" y="279633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132709" y="215751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30871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601273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671675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742077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798399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68801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82881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308715" y="2349162"/>
              <a:ext cx="3520101" cy="2810773"/>
            </a:xfrm>
            <a:custGeom>
              <a:avLst/>
              <a:gdLst/>
              <a:ahLst/>
              <a:cxnLst/>
              <a:rect l="0" t="0" r="0" b="0"/>
              <a:pathLst>
                <a:path w="3520101" h="2810773">
                  <a:moveTo>
                    <a:pt x="0" y="0"/>
                  </a:moveTo>
                  <a:lnTo>
                    <a:pt x="140804" y="1022099"/>
                  </a:lnTo>
                  <a:lnTo>
                    <a:pt x="281608" y="2171961"/>
                  </a:lnTo>
                  <a:lnTo>
                    <a:pt x="422412" y="2427486"/>
                  </a:lnTo>
                  <a:lnTo>
                    <a:pt x="563216" y="2108080"/>
                  </a:lnTo>
                  <a:lnTo>
                    <a:pt x="704020" y="2363605"/>
                  </a:lnTo>
                  <a:lnTo>
                    <a:pt x="844824" y="2299724"/>
                  </a:lnTo>
                  <a:lnTo>
                    <a:pt x="985628" y="2235842"/>
                  </a:lnTo>
                  <a:lnTo>
                    <a:pt x="1126432" y="1980318"/>
                  </a:lnTo>
                  <a:lnTo>
                    <a:pt x="1267236" y="1916436"/>
                  </a:lnTo>
                  <a:lnTo>
                    <a:pt x="1408040" y="2810773"/>
                  </a:lnTo>
                  <a:lnTo>
                    <a:pt x="1548844" y="2044199"/>
                  </a:lnTo>
                  <a:lnTo>
                    <a:pt x="1689648" y="2235842"/>
                  </a:lnTo>
                  <a:lnTo>
                    <a:pt x="1830452" y="2171961"/>
                  </a:lnTo>
                  <a:lnTo>
                    <a:pt x="1971256" y="2044199"/>
                  </a:lnTo>
                  <a:lnTo>
                    <a:pt x="2112061" y="1724793"/>
                  </a:lnTo>
                  <a:lnTo>
                    <a:pt x="2252865" y="1597030"/>
                  </a:lnTo>
                  <a:lnTo>
                    <a:pt x="2393669" y="1660911"/>
                  </a:lnTo>
                  <a:lnTo>
                    <a:pt x="2534473" y="1597030"/>
                  </a:lnTo>
                  <a:lnTo>
                    <a:pt x="2675277" y="1533149"/>
                  </a:lnTo>
                  <a:lnTo>
                    <a:pt x="2816081" y="1405386"/>
                  </a:lnTo>
                  <a:lnTo>
                    <a:pt x="2956885" y="958218"/>
                  </a:lnTo>
                  <a:lnTo>
                    <a:pt x="3097689" y="1022099"/>
                  </a:lnTo>
                  <a:lnTo>
                    <a:pt x="3238493" y="766574"/>
                  </a:lnTo>
                  <a:lnTo>
                    <a:pt x="3379297" y="894337"/>
                  </a:lnTo>
                  <a:lnTo>
                    <a:pt x="3520101" y="894337"/>
                  </a:lnTo>
                </a:path>
              </a:pathLst>
            </a:custGeom>
            <a:ln w="27101" cap="flat">
              <a:solidFill>
                <a:srgbClr val="0058AB">
                  <a:alpha val="80000"/>
                </a:srgbClr>
              </a:solidFill>
              <a:prstDash val="solid"/>
              <a:round/>
            </a:ln>
          </p:spPr>
          <p:txBody>
            <a:bodyPr/>
            <a:lstStyle/>
            <a:p>
              <a:endParaRPr/>
            </a:p>
          </p:txBody>
        </p:sp>
        <p:sp>
          <p:nvSpPr>
            <p:cNvPr id="89" name="pl89"/>
            <p:cNvSpPr/>
            <p:nvPr/>
          </p:nvSpPr>
          <p:spPr>
            <a:xfrm>
              <a:off x="5308715" y="4457243"/>
              <a:ext cx="3520101" cy="574931"/>
            </a:xfrm>
            <a:custGeom>
              <a:avLst/>
              <a:gdLst/>
              <a:ahLst/>
              <a:cxnLst/>
              <a:rect l="0" t="0" r="0" b="0"/>
              <a:pathLst>
                <a:path w="3520101" h="574931">
                  <a:moveTo>
                    <a:pt x="0" y="0"/>
                  </a:moveTo>
                  <a:lnTo>
                    <a:pt x="140804" y="63881"/>
                  </a:lnTo>
                  <a:lnTo>
                    <a:pt x="281608" y="63881"/>
                  </a:lnTo>
                  <a:lnTo>
                    <a:pt x="422412" y="127762"/>
                  </a:lnTo>
                  <a:lnTo>
                    <a:pt x="563216" y="191643"/>
                  </a:lnTo>
                  <a:lnTo>
                    <a:pt x="704020" y="191643"/>
                  </a:lnTo>
                  <a:lnTo>
                    <a:pt x="844824" y="255524"/>
                  </a:lnTo>
                  <a:lnTo>
                    <a:pt x="985628" y="319406"/>
                  </a:lnTo>
                  <a:lnTo>
                    <a:pt x="1126432" y="383287"/>
                  </a:lnTo>
                  <a:lnTo>
                    <a:pt x="1267236" y="447168"/>
                  </a:lnTo>
                  <a:lnTo>
                    <a:pt x="1408040" y="511049"/>
                  </a:lnTo>
                  <a:lnTo>
                    <a:pt x="1548844" y="511049"/>
                  </a:lnTo>
                  <a:lnTo>
                    <a:pt x="1689648" y="511049"/>
                  </a:lnTo>
                  <a:lnTo>
                    <a:pt x="1830452" y="511049"/>
                  </a:lnTo>
                  <a:lnTo>
                    <a:pt x="1971256" y="511049"/>
                  </a:lnTo>
                  <a:lnTo>
                    <a:pt x="2112061" y="574931"/>
                  </a:lnTo>
                  <a:lnTo>
                    <a:pt x="2252865" y="511049"/>
                  </a:lnTo>
                  <a:lnTo>
                    <a:pt x="2393669" y="511049"/>
                  </a:lnTo>
                  <a:lnTo>
                    <a:pt x="2534473" y="574931"/>
                  </a:lnTo>
                  <a:lnTo>
                    <a:pt x="2675277" y="574931"/>
                  </a:lnTo>
                  <a:lnTo>
                    <a:pt x="2816081" y="574931"/>
                  </a:lnTo>
                  <a:lnTo>
                    <a:pt x="2956885" y="511049"/>
                  </a:lnTo>
                  <a:lnTo>
                    <a:pt x="3097689" y="447168"/>
                  </a:lnTo>
                  <a:lnTo>
                    <a:pt x="3238493" y="447168"/>
                  </a:lnTo>
                  <a:lnTo>
                    <a:pt x="3379297" y="511049"/>
                  </a:lnTo>
                  <a:lnTo>
                    <a:pt x="3520101" y="511049"/>
                  </a:lnTo>
                </a:path>
              </a:pathLst>
            </a:custGeom>
            <a:ln w="27101" cap="flat">
              <a:solidFill>
                <a:srgbClr val="1CABE2">
                  <a:alpha val="80000"/>
                </a:srgbClr>
              </a:solidFill>
              <a:prstDash val="solid"/>
              <a:round/>
            </a:ln>
          </p:spPr>
          <p:txBody>
            <a:bodyPr/>
            <a:lstStyle/>
            <a:p>
              <a:endParaRPr/>
            </a:p>
          </p:txBody>
        </p:sp>
        <p:sp>
          <p:nvSpPr>
            <p:cNvPr id="90" name="pl90"/>
            <p:cNvSpPr/>
            <p:nvPr/>
          </p:nvSpPr>
          <p:spPr>
            <a:xfrm>
              <a:off x="5308715" y="3626787"/>
              <a:ext cx="3520101" cy="1022099"/>
            </a:xfrm>
            <a:custGeom>
              <a:avLst/>
              <a:gdLst/>
              <a:ahLst/>
              <a:cxnLst/>
              <a:rect l="0" t="0" r="0" b="0"/>
              <a:pathLst>
                <a:path w="3520101" h="1022099">
                  <a:moveTo>
                    <a:pt x="0" y="0"/>
                  </a:moveTo>
                  <a:lnTo>
                    <a:pt x="140804" y="127762"/>
                  </a:lnTo>
                  <a:lnTo>
                    <a:pt x="281608" y="191643"/>
                  </a:lnTo>
                  <a:lnTo>
                    <a:pt x="422412" y="447168"/>
                  </a:lnTo>
                  <a:lnTo>
                    <a:pt x="563216" y="574931"/>
                  </a:lnTo>
                  <a:lnTo>
                    <a:pt x="704020" y="766574"/>
                  </a:lnTo>
                  <a:lnTo>
                    <a:pt x="844824" y="830455"/>
                  </a:lnTo>
                  <a:lnTo>
                    <a:pt x="985628" y="574931"/>
                  </a:lnTo>
                  <a:lnTo>
                    <a:pt x="1126432" y="638812"/>
                  </a:lnTo>
                  <a:lnTo>
                    <a:pt x="1267236" y="766574"/>
                  </a:lnTo>
                  <a:lnTo>
                    <a:pt x="1408040" y="1022099"/>
                  </a:lnTo>
                  <a:lnTo>
                    <a:pt x="1548844" y="830455"/>
                  </a:lnTo>
                  <a:lnTo>
                    <a:pt x="1689648" y="830455"/>
                  </a:lnTo>
                  <a:lnTo>
                    <a:pt x="1830452" y="958218"/>
                  </a:lnTo>
                  <a:lnTo>
                    <a:pt x="1971256" y="830455"/>
                  </a:lnTo>
                  <a:lnTo>
                    <a:pt x="2112061" y="702693"/>
                  </a:lnTo>
                  <a:lnTo>
                    <a:pt x="2252865" y="511049"/>
                  </a:lnTo>
                  <a:lnTo>
                    <a:pt x="2393669" y="638812"/>
                  </a:lnTo>
                  <a:lnTo>
                    <a:pt x="2534473" y="574931"/>
                  </a:lnTo>
                  <a:lnTo>
                    <a:pt x="2675277" y="574931"/>
                  </a:lnTo>
                  <a:lnTo>
                    <a:pt x="2816081" y="574931"/>
                  </a:lnTo>
                  <a:lnTo>
                    <a:pt x="2956885" y="447168"/>
                  </a:lnTo>
                  <a:lnTo>
                    <a:pt x="3097689" y="319406"/>
                  </a:lnTo>
                  <a:lnTo>
                    <a:pt x="3238493" y="319406"/>
                  </a:lnTo>
                  <a:lnTo>
                    <a:pt x="3379297" y="447168"/>
                  </a:lnTo>
                  <a:lnTo>
                    <a:pt x="3520101" y="383287"/>
                  </a:lnTo>
                </a:path>
              </a:pathLst>
            </a:custGeom>
            <a:ln w="27101" cap="flat">
              <a:solidFill>
                <a:srgbClr val="00833D">
                  <a:alpha val="80000"/>
                </a:srgbClr>
              </a:solidFill>
              <a:prstDash val="solid"/>
              <a:round/>
            </a:ln>
          </p:spPr>
          <p:txBody>
            <a:bodyPr/>
            <a:lstStyle/>
            <a:p>
              <a:endParaRPr/>
            </a:p>
          </p:txBody>
        </p:sp>
        <p:sp>
          <p:nvSpPr>
            <p:cNvPr id="91" name="pl91"/>
            <p:cNvSpPr/>
            <p:nvPr/>
          </p:nvSpPr>
          <p:spPr>
            <a:xfrm>
              <a:off x="5308715" y="2349162"/>
              <a:ext cx="3520101" cy="2810773"/>
            </a:xfrm>
            <a:custGeom>
              <a:avLst/>
              <a:gdLst/>
              <a:ahLst/>
              <a:cxnLst/>
              <a:rect l="0" t="0" r="0" b="0"/>
              <a:pathLst>
                <a:path w="3520101" h="2810773">
                  <a:moveTo>
                    <a:pt x="0" y="0"/>
                  </a:moveTo>
                  <a:lnTo>
                    <a:pt x="140804" y="1022099"/>
                  </a:lnTo>
                  <a:lnTo>
                    <a:pt x="281608" y="2171961"/>
                  </a:lnTo>
                  <a:lnTo>
                    <a:pt x="422412" y="2427486"/>
                  </a:lnTo>
                  <a:lnTo>
                    <a:pt x="563216" y="2108080"/>
                  </a:lnTo>
                  <a:lnTo>
                    <a:pt x="704020" y="2363605"/>
                  </a:lnTo>
                  <a:lnTo>
                    <a:pt x="844824" y="2299724"/>
                  </a:lnTo>
                  <a:lnTo>
                    <a:pt x="985628" y="2235842"/>
                  </a:lnTo>
                  <a:lnTo>
                    <a:pt x="1126432" y="1980318"/>
                  </a:lnTo>
                  <a:lnTo>
                    <a:pt x="1267236" y="1916436"/>
                  </a:lnTo>
                  <a:lnTo>
                    <a:pt x="1408040" y="2810773"/>
                  </a:lnTo>
                  <a:lnTo>
                    <a:pt x="1548844" y="2044199"/>
                  </a:lnTo>
                  <a:lnTo>
                    <a:pt x="1689648" y="2235842"/>
                  </a:lnTo>
                  <a:lnTo>
                    <a:pt x="1830452" y="2171961"/>
                  </a:lnTo>
                  <a:lnTo>
                    <a:pt x="1971256" y="2044199"/>
                  </a:lnTo>
                  <a:lnTo>
                    <a:pt x="2112061" y="1724793"/>
                  </a:lnTo>
                  <a:lnTo>
                    <a:pt x="2252865" y="1597030"/>
                  </a:lnTo>
                  <a:lnTo>
                    <a:pt x="2393669" y="1660911"/>
                  </a:lnTo>
                  <a:lnTo>
                    <a:pt x="2534473" y="1597030"/>
                  </a:lnTo>
                  <a:lnTo>
                    <a:pt x="2675277" y="1533149"/>
                  </a:lnTo>
                  <a:lnTo>
                    <a:pt x="2816081" y="1405386"/>
                  </a:lnTo>
                  <a:lnTo>
                    <a:pt x="2956885" y="958218"/>
                  </a:lnTo>
                  <a:lnTo>
                    <a:pt x="3097689" y="1022099"/>
                  </a:lnTo>
                  <a:lnTo>
                    <a:pt x="3238493" y="766574"/>
                  </a:lnTo>
                  <a:lnTo>
                    <a:pt x="3379297" y="894337"/>
                  </a:lnTo>
                  <a:lnTo>
                    <a:pt x="3520101" y="894337"/>
                  </a:lnTo>
                </a:path>
              </a:pathLst>
            </a:custGeom>
            <a:ln w="43362" cap="flat">
              <a:solidFill>
                <a:srgbClr val="000000">
                  <a:alpha val="100000"/>
                </a:srgbClr>
              </a:solidFill>
              <a:prstDash val="solid"/>
              <a:round/>
            </a:ln>
          </p:spPr>
          <p:txBody>
            <a:bodyPr/>
            <a:lstStyle/>
            <a:p>
              <a:endParaRPr/>
            </a:p>
          </p:txBody>
        </p:sp>
        <p:sp>
          <p:nvSpPr>
            <p:cNvPr id="92" name="pl92"/>
            <p:cNvSpPr/>
            <p:nvPr/>
          </p:nvSpPr>
          <p:spPr>
            <a:xfrm>
              <a:off x="5308715" y="2349162"/>
              <a:ext cx="3520101" cy="2810773"/>
            </a:xfrm>
            <a:custGeom>
              <a:avLst/>
              <a:gdLst/>
              <a:ahLst/>
              <a:cxnLst/>
              <a:rect l="0" t="0" r="0" b="0"/>
              <a:pathLst>
                <a:path w="3520101" h="2810773">
                  <a:moveTo>
                    <a:pt x="0" y="0"/>
                  </a:moveTo>
                  <a:lnTo>
                    <a:pt x="140804" y="1022099"/>
                  </a:lnTo>
                  <a:lnTo>
                    <a:pt x="281608" y="2171961"/>
                  </a:lnTo>
                  <a:lnTo>
                    <a:pt x="422412" y="2427486"/>
                  </a:lnTo>
                  <a:lnTo>
                    <a:pt x="563216" y="2108080"/>
                  </a:lnTo>
                  <a:lnTo>
                    <a:pt x="704020" y="2363605"/>
                  </a:lnTo>
                  <a:lnTo>
                    <a:pt x="844824" y="2299724"/>
                  </a:lnTo>
                  <a:lnTo>
                    <a:pt x="985628" y="2235842"/>
                  </a:lnTo>
                  <a:lnTo>
                    <a:pt x="1126432" y="1980318"/>
                  </a:lnTo>
                  <a:lnTo>
                    <a:pt x="1267236" y="1916436"/>
                  </a:lnTo>
                  <a:lnTo>
                    <a:pt x="1408040" y="2810773"/>
                  </a:lnTo>
                  <a:lnTo>
                    <a:pt x="1548844" y="2044199"/>
                  </a:lnTo>
                  <a:lnTo>
                    <a:pt x="1689648" y="2235842"/>
                  </a:lnTo>
                  <a:lnTo>
                    <a:pt x="1830452" y="2171961"/>
                  </a:lnTo>
                  <a:lnTo>
                    <a:pt x="1971256" y="2044199"/>
                  </a:lnTo>
                  <a:lnTo>
                    <a:pt x="2112061" y="1724793"/>
                  </a:lnTo>
                  <a:lnTo>
                    <a:pt x="2252865" y="1597030"/>
                  </a:lnTo>
                  <a:lnTo>
                    <a:pt x="2393669" y="1660911"/>
                  </a:lnTo>
                  <a:lnTo>
                    <a:pt x="2534473" y="1597030"/>
                  </a:lnTo>
                  <a:lnTo>
                    <a:pt x="2675277" y="1533149"/>
                  </a:lnTo>
                  <a:lnTo>
                    <a:pt x="2816081" y="1405386"/>
                  </a:lnTo>
                  <a:lnTo>
                    <a:pt x="2956885" y="958218"/>
                  </a:lnTo>
                  <a:lnTo>
                    <a:pt x="3097689" y="1022099"/>
                  </a:lnTo>
                  <a:lnTo>
                    <a:pt x="3238493" y="766574"/>
                  </a:lnTo>
                  <a:lnTo>
                    <a:pt x="3379297" y="894337"/>
                  </a:lnTo>
                  <a:lnTo>
                    <a:pt x="3520101" y="894337"/>
                  </a:lnTo>
                </a:path>
              </a:pathLst>
            </a:custGeom>
            <a:ln w="27101" cap="flat">
              <a:solidFill>
                <a:srgbClr val="0058AB">
                  <a:alpha val="100000"/>
                </a:srgbClr>
              </a:solidFill>
              <a:prstDash val="solid"/>
              <a:round/>
            </a:ln>
          </p:spPr>
          <p:txBody>
            <a:bodyPr/>
            <a:lstStyle/>
            <a:p>
              <a:endParaRPr/>
            </a:p>
          </p:txBody>
        </p:sp>
        <p:sp>
          <p:nvSpPr>
            <p:cNvPr id="93" name="pl93"/>
            <p:cNvSpPr/>
            <p:nvPr/>
          </p:nvSpPr>
          <p:spPr>
            <a:xfrm>
              <a:off x="5308715" y="2157518"/>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6012735" y="4521124"/>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6716755" y="4968292"/>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7420776" y="3882312"/>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7983992" y="3690668"/>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8688012" y="3051856"/>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8828816" y="3051856"/>
              <a:ext cx="0" cy="191643"/>
            </a:xfrm>
            <a:custGeom>
              <a:avLst/>
              <a:gdLst/>
              <a:ahLst/>
              <a:cxnLst/>
              <a:rect l="0" t="0" r="0" b="0"/>
              <a:pathLst>
                <a:path h="191643">
                  <a:moveTo>
                    <a:pt x="0" y="191643"/>
                  </a:moveTo>
                  <a:lnTo>
                    <a:pt x="0" y="0"/>
                  </a:lnTo>
                </a:path>
              </a:pathLst>
            </a:custGeom>
            <a:ln w="13550" cap="flat">
              <a:solidFill>
                <a:srgbClr val="0058AB">
                  <a:alpha val="100000"/>
                </a:srgbClr>
              </a:solidFill>
              <a:prstDash val="dot"/>
              <a:round/>
            </a:ln>
          </p:spPr>
          <p:txBody>
            <a:bodyPr/>
            <a:lstStyle/>
            <a:p>
              <a:endParaRPr/>
            </a:p>
          </p:txBody>
        </p:sp>
        <p:sp>
          <p:nvSpPr>
            <p:cNvPr id="100" name="pg100"/>
            <p:cNvSpPr/>
            <p:nvPr/>
          </p:nvSpPr>
          <p:spPr>
            <a:xfrm>
              <a:off x="5222091" y="209095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5252444" y="2121306"/>
              <a:ext cx="11254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47</a:t>
              </a:r>
            </a:p>
          </p:txBody>
        </p:sp>
        <p:sp>
          <p:nvSpPr>
            <p:cNvPr id="102" name="pg102"/>
            <p:cNvSpPr/>
            <p:nvPr/>
          </p:nvSpPr>
          <p:spPr>
            <a:xfrm>
              <a:off x="5926111" y="445455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5956465" y="448338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6658267" y="49017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6688620" y="4930499"/>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334152" y="381574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7364505" y="384456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8" name="pg108"/>
            <p:cNvSpPr/>
            <p:nvPr/>
          </p:nvSpPr>
          <p:spPr>
            <a:xfrm>
              <a:off x="7897368" y="362410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7927722" y="3652874"/>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110" name="pg110"/>
            <p:cNvSpPr/>
            <p:nvPr/>
          </p:nvSpPr>
          <p:spPr>
            <a:xfrm>
              <a:off x="8601388" y="29852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631742" y="301406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33</a:t>
              </a:r>
            </a:p>
          </p:txBody>
        </p:sp>
        <p:sp>
          <p:nvSpPr>
            <p:cNvPr id="112" name="pg112"/>
            <p:cNvSpPr/>
            <p:nvPr/>
          </p:nvSpPr>
          <p:spPr>
            <a:xfrm>
              <a:off x="8742193" y="29852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3" name="tx113"/>
            <p:cNvSpPr/>
            <p:nvPr/>
          </p:nvSpPr>
          <p:spPr>
            <a:xfrm>
              <a:off x="8772546" y="301406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33</a:t>
              </a:r>
            </a:p>
          </p:txBody>
        </p:sp>
        <p:sp>
          <p:nvSpPr>
            <p:cNvPr id="114" name="tx114"/>
            <p:cNvSpPr/>
            <p:nvPr/>
          </p:nvSpPr>
          <p:spPr>
            <a:xfrm>
              <a:off x="8889106" y="49278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970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4942943" y="4670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403131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392448"/>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753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211487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86354"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6020910"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0" name="pl130"/>
            <p:cNvSpPr/>
            <p:nvPr/>
          </p:nvSpPr>
          <p:spPr>
            <a:xfrm>
              <a:off x="6020910"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1" name="pl131"/>
            <p:cNvSpPr/>
            <p:nvPr/>
          </p:nvSpPr>
          <p:spPr>
            <a:xfrm>
              <a:off x="6682205"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32" name="pl132"/>
            <p:cNvSpPr/>
            <p:nvPr/>
          </p:nvSpPr>
          <p:spPr>
            <a:xfrm>
              <a:off x="7444659"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33" name="tx133"/>
            <p:cNvSpPr/>
            <p:nvPr/>
          </p:nvSpPr>
          <p:spPr>
            <a:xfrm>
              <a:off x="6288009" y="6119132"/>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34" name="tx134"/>
            <p:cNvSpPr/>
            <p:nvPr/>
          </p:nvSpPr>
          <p:spPr>
            <a:xfrm>
              <a:off x="6949304"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11758"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1658774"/>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8" name="tx138"/>
            <p:cNvSpPr/>
            <p:nvPr/>
          </p:nvSpPr>
          <p:spPr>
            <a:xfrm>
              <a:off x="5149865" y="6517265"/>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3050277" y="1342252"/>
              <a:ext cx="331776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RDC,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21 % des enfants ayant reçu le DTC1 n’ont pas reçu le DTC3 (à gauche), et 33 % des enfants ayant reçu le DTC1 n’ont pas reçu le MCV1 (à droite).
Le taux élevé d’abandon du DTP témoigne d’une capacité insuffisante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en RDC était supérieur au taux mondial, tandis que le taux d’abandon du DTP-MCV était supérieur au taux mondial.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des vaccins DTP1 et DTP3/MCV1 était élevé en RDC, ce qui témoigne d'une faible fidélisation des enfants aux programmes de vaccination et souligne la nécessité d'un suivi plus rigoureux des enfants initialement vaccinés.</a:t>
            </a:r>
          </a:p>
        </p:txBody>
      </p:sp>
      <p:grpSp>
        <p:nvGrpSpPr>
          <p:cNvPr id="142" name="Group 141"/>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4"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115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894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0772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53029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84858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16686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133664"/>
              <a:ext cx="239888" cy="1078345"/>
            </a:xfrm>
            <a:prstGeom prst="rect">
              <a:avLst/>
            </a:prstGeom>
            <a:solidFill>
              <a:srgbClr val="E2231A">
                <a:alpha val="90196"/>
              </a:srgbClr>
            </a:solidFill>
          </p:spPr>
          <p:txBody>
            <a:bodyPr/>
            <a:lstStyle/>
            <a:p>
              <a:endParaRPr/>
            </a:p>
          </p:txBody>
        </p:sp>
        <p:sp>
          <p:nvSpPr>
            <p:cNvPr id="24" name="rc24"/>
            <p:cNvSpPr/>
            <p:nvPr/>
          </p:nvSpPr>
          <p:spPr>
            <a:xfrm>
              <a:off x="1562816" y="3225380"/>
              <a:ext cx="239888" cy="986628"/>
            </a:xfrm>
            <a:prstGeom prst="rect">
              <a:avLst/>
            </a:prstGeom>
            <a:solidFill>
              <a:srgbClr val="E2231A">
                <a:alpha val="90196"/>
              </a:srgbClr>
            </a:solidFill>
          </p:spPr>
          <p:txBody>
            <a:bodyPr/>
            <a:lstStyle/>
            <a:p>
              <a:endParaRPr/>
            </a:p>
          </p:txBody>
        </p:sp>
        <p:sp>
          <p:nvSpPr>
            <p:cNvPr id="25" name="rc25"/>
            <p:cNvSpPr/>
            <p:nvPr/>
          </p:nvSpPr>
          <p:spPr>
            <a:xfrm>
              <a:off x="1829360" y="3310177"/>
              <a:ext cx="239888" cy="901832"/>
            </a:xfrm>
            <a:prstGeom prst="rect">
              <a:avLst/>
            </a:prstGeom>
            <a:solidFill>
              <a:srgbClr val="E2231A">
                <a:alpha val="90196"/>
              </a:srgbClr>
            </a:solidFill>
          </p:spPr>
          <p:txBody>
            <a:bodyPr/>
            <a:lstStyle/>
            <a:p>
              <a:endParaRPr/>
            </a:p>
          </p:txBody>
        </p:sp>
        <p:sp>
          <p:nvSpPr>
            <p:cNvPr id="26" name="rc26"/>
            <p:cNvSpPr/>
            <p:nvPr/>
          </p:nvSpPr>
          <p:spPr>
            <a:xfrm>
              <a:off x="2095903" y="3400058"/>
              <a:ext cx="239888" cy="811951"/>
            </a:xfrm>
            <a:prstGeom prst="rect">
              <a:avLst/>
            </a:prstGeom>
            <a:solidFill>
              <a:srgbClr val="E2231A">
                <a:alpha val="90196"/>
              </a:srgbClr>
            </a:solidFill>
          </p:spPr>
          <p:txBody>
            <a:bodyPr/>
            <a:lstStyle/>
            <a:p>
              <a:endParaRPr/>
            </a:p>
          </p:txBody>
        </p:sp>
        <p:sp>
          <p:nvSpPr>
            <p:cNvPr id="27" name="rc27"/>
            <p:cNvSpPr/>
            <p:nvPr/>
          </p:nvSpPr>
          <p:spPr>
            <a:xfrm>
              <a:off x="2362446" y="3525523"/>
              <a:ext cx="239888" cy="686485"/>
            </a:xfrm>
            <a:prstGeom prst="rect">
              <a:avLst/>
            </a:prstGeom>
            <a:solidFill>
              <a:srgbClr val="E2231A">
                <a:alpha val="90196"/>
              </a:srgbClr>
            </a:solidFill>
          </p:spPr>
          <p:txBody>
            <a:bodyPr/>
            <a:lstStyle/>
            <a:p>
              <a:endParaRPr/>
            </a:p>
          </p:txBody>
        </p:sp>
        <p:sp>
          <p:nvSpPr>
            <p:cNvPr id="28" name="rc28"/>
            <p:cNvSpPr/>
            <p:nvPr/>
          </p:nvSpPr>
          <p:spPr>
            <a:xfrm>
              <a:off x="2628989" y="3569938"/>
              <a:ext cx="239888" cy="642071"/>
            </a:xfrm>
            <a:prstGeom prst="rect">
              <a:avLst/>
            </a:prstGeom>
            <a:solidFill>
              <a:srgbClr val="E2231A">
                <a:alpha val="90196"/>
              </a:srgbClr>
            </a:solidFill>
          </p:spPr>
          <p:txBody>
            <a:bodyPr/>
            <a:lstStyle/>
            <a:p>
              <a:endParaRPr/>
            </a:p>
          </p:txBody>
        </p:sp>
        <p:sp>
          <p:nvSpPr>
            <p:cNvPr id="29" name="rc29"/>
            <p:cNvSpPr/>
            <p:nvPr/>
          </p:nvSpPr>
          <p:spPr>
            <a:xfrm>
              <a:off x="2895532" y="3579448"/>
              <a:ext cx="239888" cy="632561"/>
            </a:xfrm>
            <a:prstGeom prst="rect">
              <a:avLst/>
            </a:prstGeom>
            <a:solidFill>
              <a:srgbClr val="E2231A">
                <a:alpha val="90196"/>
              </a:srgbClr>
            </a:solidFill>
          </p:spPr>
          <p:txBody>
            <a:bodyPr/>
            <a:lstStyle/>
            <a:p>
              <a:endParaRPr/>
            </a:p>
          </p:txBody>
        </p:sp>
        <p:sp>
          <p:nvSpPr>
            <p:cNvPr id="30" name="rc30"/>
            <p:cNvSpPr/>
            <p:nvPr/>
          </p:nvSpPr>
          <p:spPr>
            <a:xfrm>
              <a:off x="3162075" y="3576984"/>
              <a:ext cx="239888" cy="635025"/>
            </a:xfrm>
            <a:prstGeom prst="rect">
              <a:avLst/>
            </a:prstGeom>
            <a:solidFill>
              <a:srgbClr val="E2231A">
                <a:alpha val="90196"/>
              </a:srgbClr>
            </a:solidFill>
          </p:spPr>
          <p:txBody>
            <a:bodyPr/>
            <a:lstStyle/>
            <a:p>
              <a:endParaRPr/>
            </a:p>
          </p:txBody>
        </p:sp>
        <p:sp>
          <p:nvSpPr>
            <p:cNvPr id="31" name="rc31"/>
            <p:cNvSpPr/>
            <p:nvPr/>
          </p:nvSpPr>
          <p:spPr>
            <a:xfrm>
              <a:off x="3428618" y="3555958"/>
              <a:ext cx="239888" cy="656051"/>
            </a:xfrm>
            <a:prstGeom prst="rect">
              <a:avLst/>
            </a:prstGeom>
            <a:solidFill>
              <a:srgbClr val="E2231A">
                <a:alpha val="90196"/>
              </a:srgbClr>
            </a:solidFill>
          </p:spPr>
          <p:txBody>
            <a:bodyPr/>
            <a:lstStyle/>
            <a:p>
              <a:endParaRPr/>
            </a:p>
          </p:txBody>
        </p:sp>
        <p:sp>
          <p:nvSpPr>
            <p:cNvPr id="32" name="rc32"/>
            <p:cNvSpPr/>
            <p:nvPr/>
          </p:nvSpPr>
          <p:spPr>
            <a:xfrm>
              <a:off x="3695161" y="3552952"/>
              <a:ext cx="239888" cy="659056"/>
            </a:xfrm>
            <a:prstGeom prst="rect">
              <a:avLst/>
            </a:prstGeom>
            <a:solidFill>
              <a:srgbClr val="E2231A">
                <a:alpha val="90196"/>
              </a:srgbClr>
            </a:solidFill>
          </p:spPr>
          <p:txBody>
            <a:bodyPr/>
            <a:lstStyle/>
            <a:p>
              <a:endParaRPr/>
            </a:p>
          </p:txBody>
        </p:sp>
        <p:sp>
          <p:nvSpPr>
            <p:cNvPr id="33" name="rc33"/>
            <p:cNvSpPr/>
            <p:nvPr/>
          </p:nvSpPr>
          <p:spPr>
            <a:xfrm>
              <a:off x="3961705" y="3551853"/>
              <a:ext cx="239888" cy="660156"/>
            </a:xfrm>
            <a:prstGeom prst="rect">
              <a:avLst/>
            </a:prstGeom>
            <a:solidFill>
              <a:srgbClr val="E2231A">
                <a:alpha val="90196"/>
              </a:srgbClr>
            </a:solidFill>
          </p:spPr>
          <p:txBody>
            <a:bodyPr/>
            <a:lstStyle/>
            <a:p>
              <a:endParaRPr/>
            </a:p>
          </p:txBody>
        </p:sp>
        <p:sp>
          <p:nvSpPr>
            <p:cNvPr id="34" name="rc34"/>
            <p:cNvSpPr/>
            <p:nvPr/>
          </p:nvSpPr>
          <p:spPr>
            <a:xfrm>
              <a:off x="4228248" y="3527997"/>
              <a:ext cx="239888" cy="684012"/>
            </a:xfrm>
            <a:prstGeom prst="rect">
              <a:avLst/>
            </a:prstGeom>
            <a:solidFill>
              <a:srgbClr val="E2231A">
                <a:alpha val="90196"/>
              </a:srgbClr>
            </a:solidFill>
          </p:spPr>
          <p:txBody>
            <a:bodyPr/>
            <a:lstStyle/>
            <a:p>
              <a:endParaRPr/>
            </a:p>
          </p:txBody>
        </p:sp>
        <p:sp>
          <p:nvSpPr>
            <p:cNvPr id="35" name="rc35"/>
            <p:cNvSpPr/>
            <p:nvPr/>
          </p:nvSpPr>
          <p:spPr>
            <a:xfrm>
              <a:off x="4494791" y="3566837"/>
              <a:ext cx="239888" cy="645171"/>
            </a:xfrm>
            <a:prstGeom prst="rect">
              <a:avLst/>
            </a:prstGeom>
            <a:solidFill>
              <a:srgbClr val="E2231A">
                <a:alpha val="90196"/>
              </a:srgbClr>
            </a:solidFill>
          </p:spPr>
          <p:txBody>
            <a:bodyPr/>
            <a:lstStyle/>
            <a:p>
              <a:endParaRPr/>
            </a:p>
          </p:txBody>
        </p:sp>
        <p:sp>
          <p:nvSpPr>
            <p:cNvPr id="36" name="rc36"/>
            <p:cNvSpPr/>
            <p:nvPr/>
          </p:nvSpPr>
          <p:spPr>
            <a:xfrm>
              <a:off x="4761334" y="3526187"/>
              <a:ext cx="239888" cy="685822"/>
            </a:xfrm>
            <a:prstGeom prst="rect">
              <a:avLst/>
            </a:prstGeom>
            <a:solidFill>
              <a:srgbClr val="E2231A">
                <a:alpha val="90196"/>
              </a:srgbClr>
            </a:solidFill>
          </p:spPr>
          <p:txBody>
            <a:bodyPr/>
            <a:lstStyle/>
            <a:p>
              <a:endParaRPr/>
            </a:p>
          </p:txBody>
        </p:sp>
        <p:sp>
          <p:nvSpPr>
            <p:cNvPr id="37" name="rc37"/>
            <p:cNvSpPr/>
            <p:nvPr/>
          </p:nvSpPr>
          <p:spPr>
            <a:xfrm>
              <a:off x="5027877" y="3526800"/>
              <a:ext cx="239888" cy="685208"/>
            </a:xfrm>
            <a:prstGeom prst="rect">
              <a:avLst/>
            </a:prstGeom>
            <a:solidFill>
              <a:srgbClr val="E2231A">
                <a:alpha val="90196"/>
              </a:srgbClr>
            </a:solidFill>
          </p:spPr>
          <p:txBody>
            <a:bodyPr/>
            <a:lstStyle/>
            <a:p>
              <a:endParaRPr/>
            </a:p>
          </p:txBody>
        </p:sp>
        <p:sp>
          <p:nvSpPr>
            <p:cNvPr id="38" name="rc38"/>
            <p:cNvSpPr/>
            <p:nvPr/>
          </p:nvSpPr>
          <p:spPr>
            <a:xfrm>
              <a:off x="5294420" y="3416419"/>
              <a:ext cx="239888" cy="795590"/>
            </a:xfrm>
            <a:prstGeom prst="rect">
              <a:avLst/>
            </a:prstGeom>
            <a:solidFill>
              <a:srgbClr val="E2231A">
                <a:alpha val="90196"/>
              </a:srgbClr>
            </a:solidFill>
          </p:spPr>
          <p:txBody>
            <a:bodyPr/>
            <a:lstStyle/>
            <a:p>
              <a:endParaRPr/>
            </a:p>
          </p:txBody>
        </p:sp>
        <p:sp>
          <p:nvSpPr>
            <p:cNvPr id="39" name="rc39"/>
            <p:cNvSpPr/>
            <p:nvPr/>
          </p:nvSpPr>
          <p:spPr>
            <a:xfrm>
              <a:off x="5560963" y="3346954"/>
              <a:ext cx="239888" cy="865054"/>
            </a:xfrm>
            <a:prstGeom prst="rect">
              <a:avLst/>
            </a:prstGeom>
            <a:solidFill>
              <a:srgbClr val="E2231A">
                <a:alpha val="90196"/>
              </a:srgbClr>
            </a:solidFill>
          </p:spPr>
          <p:txBody>
            <a:bodyPr/>
            <a:lstStyle/>
            <a:p>
              <a:endParaRPr/>
            </a:p>
          </p:txBody>
        </p:sp>
        <p:sp>
          <p:nvSpPr>
            <p:cNvPr id="40" name="rc40"/>
            <p:cNvSpPr/>
            <p:nvPr/>
          </p:nvSpPr>
          <p:spPr>
            <a:xfrm>
              <a:off x="5827506" y="3360298"/>
              <a:ext cx="239888" cy="851710"/>
            </a:xfrm>
            <a:prstGeom prst="rect">
              <a:avLst/>
            </a:prstGeom>
            <a:solidFill>
              <a:srgbClr val="E2231A">
                <a:alpha val="90196"/>
              </a:srgbClr>
            </a:solidFill>
          </p:spPr>
          <p:txBody>
            <a:bodyPr/>
            <a:lstStyle/>
            <a:p>
              <a:endParaRPr/>
            </a:p>
          </p:txBody>
        </p:sp>
        <p:sp>
          <p:nvSpPr>
            <p:cNvPr id="41" name="rc41"/>
            <p:cNvSpPr/>
            <p:nvPr/>
          </p:nvSpPr>
          <p:spPr>
            <a:xfrm>
              <a:off x="6094049" y="3306976"/>
              <a:ext cx="239888" cy="905033"/>
            </a:xfrm>
            <a:prstGeom prst="rect">
              <a:avLst/>
            </a:prstGeom>
            <a:solidFill>
              <a:srgbClr val="E2231A">
                <a:alpha val="90196"/>
              </a:srgbClr>
            </a:solidFill>
          </p:spPr>
          <p:txBody>
            <a:bodyPr/>
            <a:lstStyle/>
            <a:p>
              <a:endParaRPr/>
            </a:p>
          </p:txBody>
        </p:sp>
        <p:sp>
          <p:nvSpPr>
            <p:cNvPr id="42" name="rc42"/>
            <p:cNvSpPr/>
            <p:nvPr/>
          </p:nvSpPr>
          <p:spPr>
            <a:xfrm>
              <a:off x="6360593" y="3310068"/>
              <a:ext cx="239888" cy="901940"/>
            </a:xfrm>
            <a:prstGeom prst="rect">
              <a:avLst/>
            </a:prstGeom>
            <a:solidFill>
              <a:srgbClr val="E2231A">
                <a:alpha val="90196"/>
              </a:srgbClr>
            </a:solidFill>
          </p:spPr>
          <p:txBody>
            <a:bodyPr/>
            <a:lstStyle/>
            <a:p>
              <a:endParaRPr/>
            </a:p>
          </p:txBody>
        </p:sp>
        <p:sp>
          <p:nvSpPr>
            <p:cNvPr id="43" name="rc43"/>
            <p:cNvSpPr/>
            <p:nvPr/>
          </p:nvSpPr>
          <p:spPr>
            <a:xfrm>
              <a:off x="6627136" y="3208061"/>
              <a:ext cx="239888" cy="1003947"/>
            </a:xfrm>
            <a:prstGeom prst="rect">
              <a:avLst/>
            </a:prstGeom>
            <a:solidFill>
              <a:srgbClr val="E2231A">
                <a:alpha val="90196"/>
              </a:srgbClr>
            </a:solidFill>
          </p:spPr>
          <p:txBody>
            <a:bodyPr/>
            <a:lstStyle/>
            <a:p>
              <a:endParaRPr/>
            </a:p>
          </p:txBody>
        </p:sp>
        <p:sp>
          <p:nvSpPr>
            <p:cNvPr id="44" name="rc44"/>
            <p:cNvSpPr/>
            <p:nvPr/>
          </p:nvSpPr>
          <p:spPr>
            <a:xfrm>
              <a:off x="6893679" y="2990043"/>
              <a:ext cx="239888" cy="1221966"/>
            </a:xfrm>
            <a:prstGeom prst="rect">
              <a:avLst/>
            </a:prstGeom>
            <a:solidFill>
              <a:srgbClr val="E2231A">
                <a:alpha val="90196"/>
              </a:srgbClr>
            </a:solidFill>
          </p:spPr>
          <p:txBody>
            <a:bodyPr/>
            <a:lstStyle/>
            <a:p>
              <a:endParaRPr/>
            </a:p>
          </p:txBody>
        </p:sp>
        <p:sp>
          <p:nvSpPr>
            <p:cNvPr id="45" name="rc45"/>
            <p:cNvSpPr/>
            <p:nvPr/>
          </p:nvSpPr>
          <p:spPr>
            <a:xfrm>
              <a:off x="7160222" y="2986065"/>
              <a:ext cx="239888" cy="1225944"/>
            </a:xfrm>
            <a:prstGeom prst="rect">
              <a:avLst/>
            </a:prstGeom>
            <a:solidFill>
              <a:srgbClr val="E2231A">
                <a:alpha val="90196"/>
              </a:srgbClr>
            </a:solidFill>
          </p:spPr>
          <p:txBody>
            <a:bodyPr/>
            <a:lstStyle/>
            <a:p>
              <a:endParaRPr/>
            </a:p>
          </p:txBody>
        </p:sp>
        <p:sp>
          <p:nvSpPr>
            <p:cNvPr id="46" name="rc46"/>
            <p:cNvSpPr/>
            <p:nvPr/>
          </p:nvSpPr>
          <p:spPr>
            <a:xfrm>
              <a:off x="7426765" y="2839683"/>
              <a:ext cx="239888" cy="1372326"/>
            </a:xfrm>
            <a:prstGeom prst="rect">
              <a:avLst/>
            </a:prstGeom>
            <a:solidFill>
              <a:srgbClr val="E2231A">
                <a:alpha val="90196"/>
              </a:srgbClr>
            </a:solidFill>
          </p:spPr>
          <p:txBody>
            <a:bodyPr/>
            <a:lstStyle/>
            <a:p>
              <a:endParaRPr/>
            </a:p>
          </p:txBody>
        </p:sp>
        <p:sp>
          <p:nvSpPr>
            <p:cNvPr id="47" name="rc47"/>
            <p:cNvSpPr/>
            <p:nvPr/>
          </p:nvSpPr>
          <p:spPr>
            <a:xfrm>
              <a:off x="7693308" y="2895929"/>
              <a:ext cx="239888" cy="1316080"/>
            </a:xfrm>
            <a:prstGeom prst="rect">
              <a:avLst/>
            </a:prstGeom>
            <a:solidFill>
              <a:srgbClr val="E2231A">
                <a:alpha val="90196"/>
              </a:srgbClr>
            </a:solidFill>
          </p:spPr>
          <p:txBody>
            <a:bodyPr/>
            <a:lstStyle/>
            <a:p>
              <a:endParaRPr/>
            </a:p>
          </p:txBody>
        </p:sp>
        <p:sp>
          <p:nvSpPr>
            <p:cNvPr id="48" name="rc48"/>
            <p:cNvSpPr/>
            <p:nvPr/>
          </p:nvSpPr>
          <p:spPr>
            <a:xfrm>
              <a:off x="7959851" y="2868257"/>
              <a:ext cx="239888" cy="1343752"/>
            </a:xfrm>
            <a:prstGeom prst="rect">
              <a:avLst/>
            </a:prstGeom>
            <a:solidFill>
              <a:srgbClr val="E2231A">
                <a:alpha val="90196"/>
              </a:srgbClr>
            </a:solidFill>
          </p:spPr>
          <p:txBody>
            <a:bodyPr/>
            <a:lstStyle/>
            <a:p>
              <a:endParaRPr/>
            </a:p>
          </p:txBody>
        </p:sp>
        <p:sp>
          <p:nvSpPr>
            <p:cNvPr id="49" name="rc49"/>
            <p:cNvSpPr/>
            <p:nvPr/>
          </p:nvSpPr>
          <p:spPr>
            <a:xfrm>
              <a:off x="7426765" y="2063743"/>
              <a:ext cx="239888" cy="775939"/>
            </a:xfrm>
            <a:prstGeom prst="rect">
              <a:avLst/>
            </a:prstGeom>
            <a:solidFill>
              <a:srgbClr val="B3B3B3">
                <a:alpha val="90196"/>
              </a:srgbClr>
            </a:solidFill>
          </p:spPr>
          <p:txBody>
            <a:bodyPr/>
            <a:lstStyle/>
            <a:p>
              <a:endParaRPr/>
            </a:p>
          </p:txBody>
        </p:sp>
        <p:sp>
          <p:nvSpPr>
            <p:cNvPr id="50" name="rc50"/>
            <p:cNvSpPr/>
            <p:nvPr/>
          </p:nvSpPr>
          <p:spPr>
            <a:xfrm>
              <a:off x="7693308" y="2892313"/>
              <a:ext cx="239888" cy="3615"/>
            </a:xfrm>
            <a:prstGeom prst="rect">
              <a:avLst/>
            </a:prstGeom>
            <a:solidFill>
              <a:srgbClr val="B3B3B3">
                <a:alpha val="90196"/>
              </a:srgbClr>
            </a:solidFill>
          </p:spPr>
          <p:txBody>
            <a:bodyPr/>
            <a:lstStyle/>
            <a:p>
              <a:endParaRPr/>
            </a:p>
          </p:txBody>
        </p:sp>
        <p:sp>
          <p:nvSpPr>
            <p:cNvPr id="51" name="rc51"/>
            <p:cNvSpPr/>
            <p:nvPr/>
          </p:nvSpPr>
          <p:spPr>
            <a:xfrm>
              <a:off x="7959851" y="2856916"/>
              <a:ext cx="239888" cy="11340"/>
            </a:xfrm>
            <a:prstGeom prst="rect">
              <a:avLst/>
            </a:prstGeom>
            <a:solidFill>
              <a:srgbClr val="B3B3B3">
                <a:alpha val="90196"/>
              </a:srgbClr>
            </a:solidFill>
          </p:spPr>
          <p:txBody>
            <a:bodyPr/>
            <a:lstStyle/>
            <a:p>
              <a:endParaRPr/>
            </a:p>
          </p:txBody>
        </p:sp>
        <p:sp>
          <p:nvSpPr>
            <p:cNvPr id="52" name="pl52"/>
            <p:cNvSpPr/>
            <p:nvPr/>
          </p:nvSpPr>
          <p:spPr>
            <a:xfrm>
              <a:off x="1416218" y="2729705"/>
              <a:ext cx="6663577" cy="923754"/>
            </a:xfrm>
            <a:custGeom>
              <a:avLst/>
              <a:gdLst/>
              <a:ahLst/>
              <a:cxnLst/>
              <a:rect l="0" t="0" r="0" b="0"/>
              <a:pathLst>
                <a:path w="6663577" h="923754">
                  <a:moveTo>
                    <a:pt x="0" y="923754"/>
                  </a:moveTo>
                  <a:lnTo>
                    <a:pt x="266543" y="751893"/>
                  </a:lnTo>
                  <a:lnTo>
                    <a:pt x="533086" y="601514"/>
                  </a:lnTo>
                  <a:lnTo>
                    <a:pt x="799629" y="451135"/>
                  </a:lnTo>
                  <a:lnTo>
                    <a:pt x="1066172" y="257791"/>
                  </a:lnTo>
                  <a:lnTo>
                    <a:pt x="1332715" y="171861"/>
                  </a:lnTo>
                  <a:lnTo>
                    <a:pt x="1599258" y="128895"/>
                  </a:lnTo>
                  <a:lnTo>
                    <a:pt x="1865801" y="107413"/>
                  </a:lnTo>
                  <a:lnTo>
                    <a:pt x="2132344" y="107413"/>
                  </a:lnTo>
                  <a:lnTo>
                    <a:pt x="2398888" y="85930"/>
                  </a:lnTo>
                  <a:lnTo>
                    <a:pt x="2665431" y="64447"/>
                  </a:lnTo>
                  <a:lnTo>
                    <a:pt x="2931974" y="64447"/>
                  </a:lnTo>
                  <a:lnTo>
                    <a:pt x="3198517" y="0"/>
                  </a:lnTo>
                  <a:lnTo>
                    <a:pt x="3465060" y="21482"/>
                  </a:lnTo>
                  <a:lnTo>
                    <a:pt x="3731603" y="0"/>
                  </a:lnTo>
                  <a:lnTo>
                    <a:pt x="3998146" y="85930"/>
                  </a:lnTo>
                  <a:lnTo>
                    <a:pt x="4264689" y="128895"/>
                  </a:lnTo>
                  <a:lnTo>
                    <a:pt x="4531233" y="85930"/>
                  </a:lnTo>
                  <a:lnTo>
                    <a:pt x="4797776" y="107413"/>
                  </a:lnTo>
                  <a:lnTo>
                    <a:pt x="5064319" y="85930"/>
                  </a:lnTo>
                  <a:lnTo>
                    <a:pt x="5330862" y="150378"/>
                  </a:lnTo>
                  <a:lnTo>
                    <a:pt x="5597405" y="300757"/>
                  </a:lnTo>
                  <a:lnTo>
                    <a:pt x="5863948" y="279274"/>
                  </a:lnTo>
                  <a:lnTo>
                    <a:pt x="6130491" y="365205"/>
                  </a:lnTo>
                  <a:lnTo>
                    <a:pt x="6397034" y="300757"/>
                  </a:lnTo>
                  <a:lnTo>
                    <a:pt x="6663577" y="300757"/>
                  </a:lnTo>
                </a:path>
              </a:pathLst>
            </a:custGeom>
            <a:ln w="27101" cap="flat">
              <a:solidFill>
                <a:srgbClr val="3283FE">
                  <a:alpha val="100000"/>
                </a:srgbClr>
              </a:solidFill>
              <a:prstDash val="solid"/>
              <a:round/>
            </a:ln>
          </p:spPr>
          <p:txBody>
            <a:bodyPr/>
            <a:lstStyle/>
            <a:p>
              <a:endParaRPr/>
            </a:p>
          </p:txBody>
        </p:sp>
        <p:sp>
          <p:nvSpPr>
            <p:cNvPr id="53" name="pl53"/>
            <p:cNvSpPr/>
            <p:nvPr/>
          </p:nvSpPr>
          <p:spPr>
            <a:xfrm>
              <a:off x="7546709" y="3116393"/>
              <a:ext cx="533086" cy="708927"/>
            </a:xfrm>
            <a:custGeom>
              <a:avLst/>
              <a:gdLst/>
              <a:ahLst/>
              <a:cxnLst/>
              <a:rect l="0" t="0" r="0" b="0"/>
              <a:pathLst>
                <a:path w="533086" h="708927">
                  <a:moveTo>
                    <a:pt x="0" y="708927"/>
                  </a:moveTo>
                  <a:lnTo>
                    <a:pt x="266543" y="0"/>
                  </a:lnTo>
                  <a:lnTo>
                    <a:pt x="533086" y="0"/>
                  </a:lnTo>
                </a:path>
              </a:pathLst>
            </a:custGeom>
            <a:ln w="27101" cap="flat">
              <a:solidFill>
                <a:srgbClr val="FFA500">
                  <a:alpha val="100000"/>
                </a:srgbClr>
              </a:solidFill>
              <a:prstDash val="solid"/>
              <a:round/>
            </a:ln>
          </p:spPr>
          <p:txBody>
            <a:bodyPr/>
            <a:lstStyle/>
            <a:p>
              <a:endParaRPr/>
            </a:p>
          </p:txBody>
        </p:sp>
        <p:sp>
          <p:nvSpPr>
            <p:cNvPr id="54" name="tx54"/>
            <p:cNvSpPr/>
            <p:nvPr/>
          </p:nvSpPr>
          <p:spPr>
            <a:xfrm>
              <a:off x="1345880" y="34704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26</a:t>
              </a:r>
            </a:p>
          </p:txBody>
        </p:sp>
        <p:sp>
          <p:nvSpPr>
            <p:cNvPr id="55" name="tx55"/>
            <p:cNvSpPr/>
            <p:nvPr/>
          </p:nvSpPr>
          <p:spPr>
            <a:xfrm>
              <a:off x="2678595"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61</a:t>
              </a:r>
            </a:p>
          </p:txBody>
        </p:sp>
        <p:sp>
          <p:nvSpPr>
            <p:cNvPr id="56" name="tx56"/>
            <p:cNvSpPr/>
            <p:nvPr/>
          </p:nvSpPr>
          <p:spPr>
            <a:xfrm>
              <a:off x="4011311"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66</a:t>
              </a:r>
            </a:p>
          </p:txBody>
        </p:sp>
        <p:sp>
          <p:nvSpPr>
            <p:cNvPr id="57" name="tx57"/>
            <p:cNvSpPr/>
            <p:nvPr/>
          </p:nvSpPr>
          <p:spPr>
            <a:xfrm>
              <a:off x="5344027"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8" name="tx58"/>
            <p:cNvSpPr/>
            <p:nvPr/>
          </p:nvSpPr>
          <p:spPr>
            <a:xfrm>
              <a:off x="6410199"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9" name="tx59"/>
            <p:cNvSpPr/>
            <p:nvPr/>
          </p:nvSpPr>
          <p:spPr>
            <a:xfrm>
              <a:off x="6676742"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62</a:t>
              </a:r>
            </a:p>
          </p:txBody>
        </p:sp>
        <p:sp>
          <p:nvSpPr>
            <p:cNvPr id="60" name="tx60"/>
            <p:cNvSpPr/>
            <p:nvPr/>
          </p:nvSpPr>
          <p:spPr>
            <a:xfrm>
              <a:off x="6943285"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1" name="tx61"/>
            <p:cNvSpPr/>
            <p:nvPr/>
          </p:nvSpPr>
          <p:spPr>
            <a:xfrm>
              <a:off x="7209828" y="2826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56</a:t>
              </a:r>
            </a:p>
          </p:txBody>
        </p:sp>
        <p:sp>
          <p:nvSpPr>
            <p:cNvPr id="62" name="tx62"/>
            <p:cNvSpPr/>
            <p:nvPr/>
          </p:nvSpPr>
          <p:spPr>
            <a:xfrm>
              <a:off x="747637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3" name="tx63"/>
            <p:cNvSpPr/>
            <p:nvPr/>
          </p:nvSpPr>
          <p:spPr>
            <a:xfrm>
              <a:off x="7476372" y="38867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18</a:t>
              </a:r>
            </a:p>
          </p:txBody>
        </p:sp>
        <p:sp>
          <p:nvSpPr>
            <p:cNvPr id="64" name="tx64"/>
            <p:cNvSpPr/>
            <p:nvPr/>
          </p:nvSpPr>
          <p:spPr>
            <a:xfrm>
              <a:off x="7742915"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5" name="tx65"/>
            <p:cNvSpPr/>
            <p:nvPr/>
          </p:nvSpPr>
          <p:spPr>
            <a:xfrm>
              <a:off x="7742915" y="317785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51</a:t>
              </a:r>
            </a:p>
          </p:txBody>
        </p:sp>
        <p:sp>
          <p:nvSpPr>
            <p:cNvPr id="66" name="tx66"/>
            <p:cNvSpPr/>
            <p:nvPr/>
          </p:nvSpPr>
          <p:spPr>
            <a:xfrm>
              <a:off x="8009458"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55</a:t>
              </a:r>
            </a:p>
          </p:txBody>
        </p:sp>
        <p:sp>
          <p:nvSpPr>
            <p:cNvPr id="67" name="tx67"/>
            <p:cNvSpPr/>
            <p:nvPr/>
          </p:nvSpPr>
          <p:spPr>
            <a:xfrm>
              <a:off x="8009458" y="317785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51</a:t>
              </a:r>
            </a:p>
          </p:txBody>
        </p:sp>
        <p:sp>
          <p:nvSpPr>
            <p:cNvPr id="68" name="tx68"/>
            <p:cNvSpPr/>
            <p:nvPr/>
          </p:nvSpPr>
          <p:spPr>
            <a:xfrm>
              <a:off x="1340869" y="36323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 name="tx69"/>
            <p:cNvSpPr/>
            <p:nvPr/>
          </p:nvSpPr>
          <p:spPr>
            <a:xfrm>
              <a:off x="2673584" y="385053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70" name="tx70"/>
            <p:cNvSpPr/>
            <p:nvPr/>
          </p:nvSpPr>
          <p:spPr>
            <a:xfrm>
              <a:off x="4051504" y="38428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 name="tx71"/>
            <p:cNvSpPr/>
            <p:nvPr/>
          </p:nvSpPr>
          <p:spPr>
            <a:xfrm>
              <a:off x="5339016" y="37750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72" name="tx72"/>
            <p:cNvSpPr/>
            <p:nvPr/>
          </p:nvSpPr>
          <p:spPr>
            <a:xfrm>
              <a:off x="6405188" y="372054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73" name="tx73"/>
            <p:cNvSpPr/>
            <p:nvPr/>
          </p:nvSpPr>
          <p:spPr>
            <a:xfrm>
              <a:off x="6671731" y="36695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74" name="tx74"/>
            <p:cNvSpPr/>
            <p:nvPr/>
          </p:nvSpPr>
          <p:spPr>
            <a:xfrm>
              <a:off x="6938274" y="35605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75" name="tx75"/>
            <p:cNvSpPr/>
            <p:nvPr/>
          </p:nvSpPr>
          <p:spPr>
            <a:xfrm>
              <a:off x="7204817" y="35585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76" name="tx76"/>
            <p:cNvSpPr/>
            <p:nvPr/>
          </p:nvSpPr>
          <p:spPr>
            <a:xfrm>
              <a:off x="7516565" y="34867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7" name="tx77"/>
            <p:cNvSpPr/>
            <p:nvPr/>
          </p:nvSpPr>
          <p:spPr>
            <a:xfrm>
              <a:off x="7737904" y="351352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78" name="tx78"/>
            <p:cNvSpPr/>
            <p:nvPr/>
          </p:nvSpPr>
          <p:spPr>
            <a:xfrm>
              <a:off x="8049651" y="35010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9" name="tx79"/>
            <p:cNvSpPr/>
            <p:nvPr/>
          </p:nvSpPr>
          <p:spPr>
            <a:xfrm>
              <a:off x="7471361" y="24125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80" name="tx80"/>
            <p:cNvSpPr/>
            <p:nvPr/>
          </p:nvSpPr>
          <p:spPr>
            <a:xfrm>
              <a:off x="7783108" y="28536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1" name="tx81"/>
            <p:cNvSpPr/>
            <p:nvPr/>
          </p:nvSpPr>
          <p:spPr>
            <a:xfrm>
              <a:off x="8049651" y="28221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2" name="tx82"/>
            <p:cNvSpPr/>
            <p:nvPr/>
          </p:nvSpPr>
          <p:spPr>
            <a:xfrm>
              <a:off x="7471361" y="1945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83" name="tx83"/>
            <p:cNvSpPr/>
            <p:nvPr/>
          </p:nvSpPr>
          <p:spPr>
            <a:xfrm>
              <a:off x="7737904" y="27742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4" name="tx84"/>
            <p:cNvSpPr/>
            <p:nvPr/>
          </p:nvSpPr>
          <p:spPr>
            <a:xfrm>
              <a:off x="8049651" y="27402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86" name="tx86"/>
            <p:cNvSpPr/>
            <p:nvPr/>
          </p:nvSpPr>
          <p:spPr>
            <a:xfrm>
              <a:off x="694404" y="3479885"/>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87" name="tx87"/>
            <p:cNvSpPr/>
            <p:nvPr/>
          </p:nvSpPr>
          <p:spPr>
            <a:xfrm>
              <a:off x="694404" y="2798171"/>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88" name="tx88"/>
            <p:cNvSpPr/>
            <p:nvPr/>
          </p:nvSpPr>
          <p:spPr>
            <a:xfrm>
              <a:off x="694404" y="2114683"/>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89" name="tx89"/>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1050452" y="3018617"/>
              <a:ext cx="299679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(des millions) (#)</a:t>
              </a:r>
            </a:p>
          </p:txBody>
        </p:sp>
        <p:sp>
          <p:nvSpPr>
            <p:cNvPr id="106" name="tx106"/>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7" name="pl107"/>
            <p:cNvSpPr/>
            <p:nvPr/>
          </p:nvSpPr>
          <p:spPr>
            <a:xfrm>
              <a:off x="2989438"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08" name="pl108"/>
            <p:cNvSpPr/>
            <p:nvPr/>
          </p:nvSpPr>
          <p:spPr>
            <a:xfrm>
              <a:off x="3736203"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09" name="tx109"/>
            <p:cNvSpPr/>
            <p:nvPr/>
          </p:nvSpPr>
          <p:spPr>
            <a:xfrm>
              <a:off x="3256537"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03303"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678790" y="5080163"/>
              <a:ext cx="201456" cy="201456"/>
            </a:xfrm>
            <a:prstGeom prst="rect">
              <a:avLst/>
            </a:prstGeom>
            <a:solidFill>
              <a:srgbClr val="E2231A">
                <a:alpha val="90196"/>
              </a:srgbClr>
            </a:solidFill>
          </p:spPr>
          <p:txBody>
            <a:bodyPr/>
            <a:lstStyle/>
            <a:p>
              <a:endParaRPr/>
            </a:p>
          </p:txBody>
        </p:sp>
        <p:sp>
          <p:nvSpPr>
            <p:cNvPr id="112" name="rc112"/>
            <p:cNvSpPr/>
            <p:nvPr/>
          </p:nvSpPr>
          <p:spPr>
            <a:xfrm>
              <a:off x="5642950" y="5080163"/>
              <a:ext cx="201456" cy="201456"/>
            </a:xfrm>
            <a:prstGeom prst="rect">
              <a:avLst/>
            </a:prstGeom>
            <a:solidFill>
              <a:srgbClr val="B3B3B3">
                <a:alpha val="90196"/>
              </a:srgbClr>
            </a:solidFill>
          </p:spPr>
          <p:txBody>
            <a:bodyPr/>
            <a:lstStyle/>
            <a:p>
              <a:endParaRPr/>
            </a:p>
          </p:txBody>
        </p:sp>
        <p:sp>
          <p:nvSpPr>
            <p:cNvPr id="113" name="tx113"/>
            <p:cNvSpPr/>
            <p:nvPr/>
          </p:nvSpPr>
          <p:spPr>
            <a:xfrm>
              <a:off x="4958835"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22995"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951100"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6" name="tx116"/>
            <p:cNvSpPr/>
            <p:nvPr/>
          </p:nvSpPr>
          <p:spPr>
            <a:xfrm>
              <a:off x="951100" y="1592892"/>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2000-2025</a:t>
              </a:r>
            </a:p>
          </p:txBody>
        </p:sp>
        <p:sp>
          <p:nvSpPr>
            <p:cNvPr id="117" name="pl117"/>
            <p:cNvSpPr/>
            <p:nvPr/>
          </p:nvSpPr>
          <p:spPr>
            <a:xfrm>
              <a:off x="216451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90099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63748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37396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03275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76924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50572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24220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296273" y="5840557"/>
              <a:ext cx="4594902" cy="124062"/>
            </a:xfrm>
            <a:prstGeom prst="rect">
              <a:avLst/>
            </a:prstGeom>
            <a:solidFill>
              <a:srgbClr val="E2231A">
                <a:alpha val="90196"/>
              </a:srgbClr>
            </a:solidFill>
          </p:spPr>
          <p:txBody>
            <a:bodyPr/>
            <a:lstStyle/>
            <a:p>
              <a:endParaRPr/>
            </a:p>
          </p:txBody>
        </p:sp>
        <p:sp>
          <p:nvSpPr>
            <p:cNvPr id="130" name="rc130"/>
            <p:cNvSpPr/>
            <p:nvPr/>
          </p:nvSpPr>
          <p:spPr>
            <a:xfrm>
              <a:off x="1296273" y="5685479"/>
              <a:ext cx="6704719" cy="124062"/>
            </a:xfrm>
            <a:prstGeom prst="rect">
              <a:avLst/>
            </a:prstGeom>
            <a:solidFill>
              <a:srgbClr val="E2231A">
                <a:alpha val="90196"/>
              </a:srgbClr>
            </a:solidFill>
          </p:spPr>
          <p:txBody>
            <a:bodyPr/>
            <a:lstStyle/>
            <a:p>
              <a:endParaRPr/>
            </a:p>
          </p:txBody>
        </p:sp>
        <p:sp>
          <p:nvSpPr>
            <p:cNvPr id="131" name="rc131"/>
            <p:cNvSpPr/>
            <p:nvPr/>
          </p:nvSpPr>
          <p:spPr>
            <a:xfrm>
              <a:off x="1296273" y="5530401"/>
              <a:ext cx="6845693" cy="124062"/>
            </a:xfrm>
            <a:prstGeom prst="rect">
              <a:avLst/>
            </a:prstGeom>
            <a:solidFill>
              <a:srgbClr val="E2231A">
                <a:alpha val="90196"/>
              </a:srgbClr>
            </a:solidFill>
          </p:spPr>
          <p:txBody>
            <a:bodyPr/>
            <a:lstStyle/>
            <a:p>
              <a:endParaRPr/>
            </a:p>
          </p:txBody>
        </p:sp>
        <p:sp>
          <p:nvSpPr>
            <p:cNvPr id="132" name="rc132"/>
            <p:cNvSpPr/>
            <p:nvPr/>
          </p:nvSpPr>
          <p:spPr>
            <a:xfrm>
              <a:off x="8000993" y="5685479"/>
              <a:ext cx="18420" cy="124062"/>
            </a:xfrm>
            <a:prstGeom prst="rect">
              <a:avLst/>
            </a:prstGeom>
            <a:solidFill>
              <a:srgbClr val="B3B3B3">
                <a:alpha val="90196"/>
              </a:srgbClr>
            </a:solidFill>
          </p:spPr>
          <p:txBody>
            <a:bodyPr/>
            <a:lstStyle/>
            <a:p>
              <a:endParaRPr/>
            </a:p>
          </p:txBody>
        </p:sp>
        <p:sp>
          <p:nvSpPr>
            <p:cNvPr id="133" name="rc133"/>
            <p:cNvSpPr/>
            <p:nvPr/>
          </p:nvSpPr>
          <p:spPr>
            <a:xfrm>
              <a:off x="8141967" y="5530401"/>
              <a:ext cx="57772" cy="124062"/>
            </a:xfrm>
            <a:prstGeom prst="rect">
              <a:avLst/>
            </a:prstGeom>
            <a:solidFill>
              <a:srgbClr val="B3B3B3">
                <a:alpha val="90196"/>
              </a:srgbClr>
            </a:solidFill>
          </p:spPr>
          <p:txBody>
            <a:bodyPr/>
            <a:lstStyle/>
            <a:p>
              <a:endParaRPr/>
            </a:p>
          </p:txBody>
        </p:sp>
        <p:sp>
          <p:nvSpPr>
            <p:cNvPr id="134" name="tx134"/>
            <p:cNvSpPr/>
            <p:nvPr/>
          </p:nvSpPr>
          <p:spPr>
            <a:xfrm>
              <a:off x="8099785" y="570437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a:t>
              </a:r>
            </a:p>
          </p:txBody>
        </p:sp>
        <p:sp>
          <p:nvSpPr>
            <p:cNvPr id="135" name="tx135"/>
            <p:cNvSpPr/>
            <p:nvPr/>
          </p:nvSpPr>
          <p:spPr>
            <a:xfrm>
              <a:off x="8231895" y="555070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36" name="tx136"/>
            <p:cNvSpPr/>
            <p:nvPr/>
          </p:nvSpPr>
          <p:spPr>
            <a:xfrm>
              <a:off x="3513352" y="5859396"/>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a:t>
              </a:r>
            </a:p>
          </p:txBody>
        </p:sp>
        <p:sp>
          <p:nvSpPr>
            <p:cNvPr id="137" name="tx137"/>
            <p:cNvSpPr/>
            <p:nvPr/>
          </p:nvSpPr>
          <p:spPr>
            <a:xfrm>
              <a:off x="4568261" y="570437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1.9</a:t>
              </a:r>
            </a:p>
          </p:txBody>
        </p:sp>
        <p:sp>
          <p:nvSpPr>
            <p:cNvPr id="138" name="tx138"/>
            <p:cNvSpPr/>
            <p:nvPr/>
          </p:nvSpPr>
          <p:spPr>
            <a:xfrm>
              <a:off x="4686966" y="555070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a:t>
              </a:r>
            </a:p>
          </p:txBody>
        </p:sp>
        <p:sp>
          <p:nvSpPr>
            <p:cNvPr id="139" name="tx139"/>
            <p:cNvSpPr/>
            <p:nvPr/>
          </p:nvSpPr>
          <p:spPr>
            <a:xfrm>
              <a:off x="7978048" y="5704374"/>
              <a:ext cx="64309"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a:t>
              </a:r>
            </a:p>
          </p:txBody>
        </p:sp>
        <p:sp>
          <p:nvSpPr>
            <p:cNvPr id="140" name="tx140"/>
            <p:cNvSpPr/>
            <p:nvPr/>
          </p:nvSpPr>
          <p:spPr>
            <a:xfrm>
              <a:off x="8138699" y="5549296"/>
              <a:ext cx="64309"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a:t>
              </a:r>
            </a:p>
          </p:txBody>
        </p:sp>
        <p:sp>
          <p:nvSpPr>
            <p:cNvPr id="141" name="tx141"/>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14098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45" name="tx145"/>
            <p:cNvSpPr/>
            <p:nvPr/>
          </p:nvSpPr>
          <p:spPr>
            <a:xfrm>
              <a:off x="287747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46" name="tx146"/>
            <p:cNvSpPr/>
            <p:nvPr/>
          </p:nvSpPr>
          <p:spPr>
            <a:xfrm>
              <a:off x="4613954"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47" name="tx147"/>
            <p:cNvSpPr/>
            <p:nvPr/>
          </p:nvSpPr>
          <p:spPr>
            <a:xfrm>
              <a:off x="635043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48" name="tx148"/>
            <p:cNvSpPr/>
            <p:nvPr/>
          </p:nvSpPr>
          <p:spPr>
            <a:xfrm>
              <a:off x="808692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49" name="tx149"/>
            <p:cNvSpPr/>
            <p:nvPr/>
          </p:nvSpPr>
          <p:spPr>
            <a:xfrm>
              <a:off x="3296129" y="6191355"/>
              <a:ext cx="29037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millions)</a:t>
              </a:r>
            </a:p>
          </p:txBody>
        </p:sp>
        <p:sp>
          <p:nvSpPr>
            <p:cNvPr id="150" name="tx150"/>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3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(51 %), suivi du MCV1 et du YFV (55 %).
Par rapport à 2019, la couverture vaccinale de six vaccins a diminué (BCG, DTP1, DTP3, IPV1, MCV1 et YFV) et celle d’un vaccin a augmenté (ROTAC).
Par rapport à 2024, la couverture vaccinale de huit vaccins est restée stable (BCG, DTP1, DTP3, IPV1, MCV1, MCV2, ROTAC et YFV).</a:t>
            </a:r>
          </a:p>
        </p:txBody>
      </p:sp>
      <p:sp>
        <p:nvSpPr>
          <p:cNvPr id="3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RDC a enregistré son taux de couverture le plus bas pour le MCV2 (51 %), tandis que la plupart des autres vaccins de routine se situaient entre 55 et 82 % ; six antigènes ont connu une baisse depuis 2019, et huit antigènes sont restés stables depuis 2024.</a:t>
            </a:r>
          </a:p>
        </p:txBody>
      </p:sp>
      <p:sp>
        <p:nvSpPr>
          <p:cNvPr id="152"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21 % des enfants ayant reçu la première dose de DTC (DTP1) n’ont pas reçu la troisième dose (DTP3) (à gauche), et 33 % des enfants ayant reçu la première dose de DTC n’ont pas reçu la première dose de vaccin contre la poliomyélite (MCV1) (à droite).
Les taux élevés d’abandon du DTP traduisent une capacité insuffisante à administrer une série complète de vaccins dès le plus jeune âge. Les taux élevés d’abandon du DTP-MCV traduisent une faible fidélisation aux programmes de vaccination et une capacité insuffisante à administrer une série complète de vaccins pendant la petite enfance (jusqu’à un an).
En 2025, les taux d’abandon du DTP et du DTP-MCV en RDC étaient respectivement supérieurs aux taux d’abandon mondiaux.</a:t>
            </a:r>
          </a:p>
        </p:txBody>
      </p:sp>
      <p:sp>
        <p:nvSpPr>
          <p:cNvPr id="153"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des vaccins DTP1 et DTP3/MCV1 était élevé en RDC, ce qui témoigne d'une faible rétention des enfants dans les programmes de vaccination et souligne la nécessité d'un suivi plus rigoureux des enfants initialement vaccinés.</a:t>
            </a:r>
          </a:p>
        </p:txBody>
      </p:sp>
      <p:grpSp>
        <p:nvGrpSpPr>
          <p:cNvPr id="154" name="Group 153"/>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6"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2164489"/>
              <a:ext cx="6518190" cy="2040333"/>
            </a:xfrm>
            <a:custGeom>
              <a:avLst/>
              <a:gdLst/>
              <a:ahLst/>
              <a:cxnLst/>
              <a:rect l="0" t="0" r="0" b="0"/>
              <a:pathLst>
                <a:path w="6518190" h="2040333">
                  <a:moveTo>
                    <a:pt x="0" y="2040333"/>
                  </a:moveTo>
                  <a:lnTo>
                    <a:pt x="260727" y="2040333"/>
                  </a:lnTo>
                  <a:lnTo>
                    <a:pt x="521455" y="1660736"/>
                  </a:lnTo>
                  <a:lnTo>
                    <a:pt x="782182" y="1470937"/>
                  </a:lnTo>
                  <a:lnTo>
                    <a:pt x="1042910" y="901542"/>
                  </a:lnTo>
                  <a:lnTo>
                    <a:pt x="1303638" y="569395"/>
                  </a:lnTo>
                  <a:lnTo>
                    <a:pt x="1564365" y="521945"/>
                  </a:lnTo>
                  <a:lnTo>
                    <a:pt x="1825093" y="379596"/>
                  </a:lnTo>
                  <a:lnTo>
                    <a:pt x="2085820" y="237248"/>
                  </a:lnTo>
                  <a:lnTo>
                    <a:pt x="2346548" y="94899"/>
                  </a:lnTo>
                  <a:lnTo>
                    <a:pt x="2607276" y="616844"/>
                  </a:lnTo>
                  <a:lnTo>
                    <a:pt x="2868003" y="142348"/>
                  </a:lnTo>
                  <a:lnTo>
                    <a:pt x="3128731" y="94899"/>
                  </a:lnTo>
                  <a:lnTo>
                    <a:pt x="3389458" y="94899"/>
                  </a:lnTo>
                  <a:lnTo>
                    <a:pt x="3650186" y="0"/>
                  </a:lnTo>
                  <a:lnTo>
                    <a:pt x="3910914" y="142348"/>
                  </a:lnTo>
                  <a:lnTo>
                    <a:pt x="4171641" y="142348"/>
                  </a:lnTo>
                  <a:lnTo>
                    <a:pt x="4432369" y="94899"/>
                  </a:lnTo>
                  <a:lnTo>
                    <a:pt x="4693096" y="94899"/>
                  </a:lnTo>
                  <a:lnTo>
                    <a:pt x="4953824" y="0"/>
                  </a:lnTo>
                  <a:lnTo>
                    <a:pt x="5214552" y="142348"/>
                  </a:lnTo>
                  <a:lnTo>
                    <a:pt x="5475279" y="379596"/>
                  </a:lnTo>
                  <a:lnTo>
                    <a:pt x="5736007" y="379596"/>
                  </a:lnTo>
                  <a:lnTo>
                    <a:pt x="5996734" y="616844"/>
                  </a:lnTo>
                  <a:lnTo>
                    <a:pt x="6257462" y="379596"/>
                  </a:lnTo>
                  <a:lnTo>
                    <a:pt x="6518190" y="379596"/>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2960348" y="2164489"/>
              <a:ext cx="4693096" cy="616844"/>
            </a:xfrm>
            <a:custGeom>
              <a:avLst/>
              <a:gdLst/>
              <a:ahLst/>
              <a:cxnLst/>
              <a:rect l="0" t="0" r="0" b="0"/>
              <a:pathLst>
                <a:path w="4693096" h="616844">
                  <a:moveTo>
                    <a:pt x="0" y="379596"/>
                  </a:moveTo>
                  <a:lnTo>
                    <a:pt x="260727" y="237248"/>
                  </a:lnTo>
                  <a:lnTo>
                    <a:pt x="521455" y="94899"/>
                  </a:lnTo>
                  <a:lnTo>
                    <a:pt x="782182" y="616844"/>
                  </a:lnTo>
                  <a:lnTo>
                    <a:pt x="1042910" y="142348"/>
                  </a:lnTo>
                  <a:lnTo>
                    <a:pt x="1303638" y="94899"/>
                  </a:lnTo>
                  <a:lnTo>
                    <a:pt x="1564365" y="94899"/>
                  </a:lnTo>
                  <a:lnTo>
                    <a:pt x="1825093" y="0"/>
                  </a:lnTo>
                  <a:lnTo>
                    <a:pt x="2085820" y="142348"/>
                  </a:lnTo>
                  <a:lnTo>
                    <a:pt x="2346548" y="142348"/>
                  </a:lnTo>
                  <a:lnTo>
                    <a:pt x="2607276" y="94899"/>
                  </a:lnTo>
                  <a:lnTo>
                    <a:pt x="2868003" y="94899"/>
                  </a:lnTo>
                  <a:lnTo>
                    <a:pt x="3128731" y="0"/>
                  </a:lnTo>
                  <a:lnTo>
                    <a:pt x="3389458" y="142348"/>
                  </a:lnTo>
                  <a:lnTo>
                    <a:pt x="3650186" y="379596"/>
                  </a:lnTo>
                  <a:lnTo>
                    <a:pt x="3910914" y="379596"/>
                  </a:lnTo>
                  <a:lnTo>
                    <a:pt x="4171641" y="616844"/>
                  </a:lnTo>
                  <a:lnTo>
                    <a:pt x="4432369" y="379596"/>
                  </a:lnTo>
                  <a:lnTo>
                    <a:pt x="4693096" y="379596"/>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3481803" y="2164489"/>
              <a:ext cx="4171641" cy="616844"/>
            </a:xfrm>
            <a:custGeom>
              <a:avLst/>
              <a:gdLst/>
              <a:ahLst/>
              <a:cxnLst/>
              <a:rect l="0" t="0" r="0" b="0"/>
              <a:pathLst>
                <a:path w="4171641" h="616844">
                  <a:moveTo>
                    <a:pt x="0" y="94899"/>
                  </a:moveTo>
                  <a:lnTo>
                    <a:pt x="260727" y="616844"/>
                  </a:lnTo>
                  <a:lnTo>
                    <a:pt x="521455" y="142348"/>
                  </a:lnTo>
                  <a:lnTo>
                    <a:pt x="782182" y="94899"/>
                  </a:lnTo>
                  <a:lnTo>
                    <a:pt x="1042910" y="94899"/>
                  </a:lnTo>
                  <a:lnTo>
                    <a:pt x="1303638" y="0"/>
                  </a:lnTo>
                  <a:lnTo>
                    <a:pt x="1564365" y="142348"/>
                  </a:lnTo>
                  <a:lnTo>
                    <a:pt x="1825093" y="142348"/>
                  </a:lnTo>
                  <a:lnTo>
                    <a:pt x="2085820" y="94899"/>
                  </a:lnTo>
                  <a:lnTo>
                    <a:pt x="2346548" y="94899"/>
                  </a:lnTo>
                  <a:lnTo>
                    <a:pt x="2607276" y="0"/>
                  </a:lnTo>
                  <a:lnTo>
                    <a:pt x="2868003" y="142348"/>
                  </a:lnTo>
                  <a:lnTo>
                    <a:pt x="3128731" y="379596"/>
                  </a:lnTo>
                  <a:lnTo>
                    <a:pt x="3389458" y="379596"/>
                  </a:lnTo>
                  <a:lnTo>
                    <a:pt x="3650186" y="616844"/>
                  </a:lnTo>
                  <a:lnTo>
                    <a:pt x="3910914" y="379596"/>
                  </a:lnTo>
                  <a:lnTo>
                    <a:pt x="4171641" y="379596"/>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5046169" y="2022140"/>
              <a:ext cx="2607276" cy="1803085"/>
            </a:xfrm>
            <a:custGeom>
              <a:avLst/>
              <a:gdLst/>
              <a:ahLst/>
              <a:cxnLst/>
              <a:rect l="0" t="0" r="0" b="0"/>
              <a:pathLst>
                <a:path w="2607276" h="1803085">
                  <a:moveTo>
                    <a:pt x="0" y="1803085"/>
                  </a:moveTo>
                  <a:lnTo>
                    <a:pt x="260727" y="1043891"/>
                  </a:lnTo>
                  <a:lnTo>
                    <a:pt x="521455" y="569395"/>
                  </a:lnTo>
                  <a:lnTo>
                    <a:pt x="782182" y="427046"/>
                  </a:lnTo>
                  <a:lnTo>
                    <a:pt x="1042910" y="0"/>
                  </a:lnTo>
                  <a:lnTo>
                    <a:pt x="1303638" y="94899"/>
                  </a:lnTo>
                  <a:lnTo>
                    <a:pt x="1564365" y="379596"/>
                  </a:lnTo>
                  <a:lnTo>
                    <a:pt x="1825093" y="379596"/>
                  </a:lnTo>
                  <a:lnTo>
                    <a:pt x="2085820" y="474496"/>
                  </a:lnTo>
                  <a:lnTo>
                    <a:pt x="2346548" y="332147"/>
                  </a:lnTo>
                  <a:lnTo>
                    <a:pt x="2607276" y="332147"/>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7131990" y="2781334"/>
              <a:ext cx="521455" cy="1755635"/>
            </a:xfrm>
            <a:custGeom>
              <a:avLst/>
              <a:gdLst/>
              <a:ahLst/>
              <a:cxnLst/>
              <a:rect l="0" t="0" r="0" b="0"/>
              <a:pathLst>
                <a:path w="521455" h="1755635">
                  <a:moveTo>
                    <a:pt x="0" y="1755635"/>
                  </a:moveTo>
                  <a:lnTo>
                    <a:pt x="260727" y="0"/>
                  </a:lnTo>
                  <a:lnTo>
                    <a:pt x="521455" y="0"/>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2354287"/>
              <a:ext cx="6518190" cy="2040333"/>
            </a:xfrm>
            <a:custGeom>
              <a:avLst/>
              <a:gdLst/>
              <a:ahLst/>
              <a:cxnLst/>
              <a:rect l="0" t="0" r="0" b="0"/>
              <a:pathLst>
                <a:path w="6518190" h="2040333">
                  <a:moveTo>
                    <a:pt x="0" y="2040333"/>
                  </a:moveTo>
                  <a:lnTo>
                    <a:pt x="260727" y="1660736"/>
                  </a:lnTo>
                  <a:lnTo>
                    <a:pt x="521455" y="1328589"/>
                  </a:lnTo>
                  <a:lnTo>
                    <a:pt x="782182" y="996441"/>
                  </a:lnTo>
                  <a:lnTo>
                    <a:pt x="1042910" y="569395"/>
                  </a:lnTo>
                  <a:lnTo>
                    <a:pt x="1303638" y="379596"/>
                  </a:lnTo>
                  <a:lnTo>
                    <a:pt x="1564365" y="284697"/>
                  </a:lnTo>
                  <a:lnTo>
                    <a:pt x="1825093" y="237248"/>
                  </a:lnTo>
                  <a:lnTo>
                    <a:pt x="2085820" y="237248"/>
                  </a:lnTo>
                  <a:lnTo>
                    <a:pt x="2346548" y="189798"/>
                  </a:lnTo>
                  <a:lnTo>
                    <a:pt x="2607276" y="142348"/>
                  </a:lnTo>
                  <a:lnTo>
                    <a:pt x="2868003" y="142348"/>
                  </a:lnTo>
                  <a:lnTo>
                    <a:pt x="3128731" y="0"/>
                  </a:lnTo>
                  <a:lnTo>
                    <a:pt x="3389458" y="47449"/>
                  </a:lnTo>
                  <a:lnTo>
                    <a:pt x="3650186" y="0"/>
                  </a:lnTo>
                  <a:lnTo>
                    <a:pt x="3910914" y="189798"/>
                  </a:lnTo>
                  <a:lnTo>
                    <a:pt x="4171641" y="284697"/>
                  </a:lnTo>
                  <a:lnTo>
                    <a:pt x="4432369" y="189798"/>
                  </a:lnTo>
                  <a:lnTo>
                    <a:pt x="4693096" y="237248"/>
                  </a:lnTo>
                  <a:lnTo>
                    <a:pt x="4953824" y="189798"/>
                  </a:lnTo>
                  <a:lnTo>
                    <a:pt x="5214552" y="332147"/>
                  </a:lnTo>
                  <a:lnTo>
                    <a:pt x="5475279" y="664294"/>
                  </a:lnTo>
                  <a:lnTo>
                    <a:pt x="5736007" y="616844"/>
                  </a:lnTo>
                  <a:lnTo>
                    <a:pt x="5996734" y="806643"/>
                  </a:lnTo>
                  <a:lnTo>
                    <a:pt x="6257462" y="664294"/>
                  </a:lnTo>
                  <a:lnTo>
                    <a:pt x="6518190" y="664294"/>
                  </a:lnTo>
                </a:path>
              </a:pathLst>
            </a:custGeom>
            <a:ln w="27101" cap="flat">
              <a:solidFill>
                <a:srgbClr val="FF7F00">
                  <a:alpha val="100000"/>
                </a:srgbClr>
              </a:solidFill>
              <a:prstDash val="solid"/>
              <a:round/>
            </a:ln>
          </p:spPr>
          <p:txBody>
            <a:bodyPr/>
            <a:lstStyle/>
            <a:p>
              <a:endParaRPr/>
            </a:p>
          </p:txBody>
        </p:sp>
        <p:sp>
          <p:nvSpPr>
            <p:cNvPr id="44" name="pl44"/>
            <p:cNvSpPr/>
            <p:nvPr/>
          </p:nvSpPr>
          <p:spPr>
            <a:xfrm>
              <a:off x="7131990" y="3208380"/>
              <a:ext cx="521455" cy="1565837"/>
            </a:xfrm>
            <a:custGeom>
              <a:avLst/>
              <a:gdLst/>
              <a:ahLst/>
              <a:cxnLst/>
              <a:rect l="0" t="0" r="0" b="0"/>
              <a:pathLst>
                <a:path w="521455" h="1565837">
                  <a:moveTo>
                    <a:pt x="0" y="1565837"/>
                  </a:moveTo>
                  <a:lnTo>
                    <a:pt x="260727" y="0"/>
                  </a:lnTo>
                  <a:lnTo>
                    <a:pt x="521455" y="0"/>
                  </a:lnTo>
                </a:path>
              </a:pathLst>
            </a:custGeom>
            <a:ln w="27101" cap="flat">
              <a:solidFill>
                <a:srgbClr val="FFC20E">
                  <a:alpha val="100000"/>
                </a:srgbClr>
              </a:solidFill>
              <a:prstDash val="solid"/>
              <a:round/>
            </a:ln>
          </p:spPr>
          <p:txBody>
            <a:bodyPr/>
            <a:lstStyle/>
            <a:p>
              <a:endParaRPr/>
            </a:p>
          </p:txBody>
        </p:sp>
        <p:sp>
          <p:nvSpPr>
            <p:cNvPr id="45" name="pl45"/>
            <p:cNvSpPr/>
            <p:nvPr/>
          </p:nvSpPr>
          <p:spPr>
            <a:xfrm>
              <a:off x="4003259" y="2211938"/>
              <a:ext cx="3650186" cy="3274023"/>
            </a:xfrm>
            <a:custGeom>
              <a:avLst/>
              <a:gdLst/>
              <a:ahLst/>
              <a:cxnLst/>
              <a:rect l="0" t="0" r="0" b="0"/>
              <a:pathLst>
                <a:path w="3650186" h="3274023">
                  <a:moveTo>
                    <a:pt x="0" y="3274023"/>
                  </a:moveTo>
                  <a:lnTo>
                    <a:pt x="260727" y="2325030"/>
                  </a:lnTo>
                  <a:lnTo>
                    <a:pt x="521455" y="1803085"/>
                  </a:lnTo>
                  <a:lnTo>
                    <a:pt x="782182" y="1138790"/>
                  </a:lnTo>
                  <a:lnTo>
                    <a:pt x="1042910" y="379596"/>
                  </a:lnTo>
                  <a:lnTo>
                    <a:pt x="1303638" y="284697"/>
                  </a:lnTo>
                  <a:lnTo>
                    <a:pt x="1564365" y="142348"/>
                  </a:lnTo>
                  <a:lnTo>
                    <a:pt x="1825093" y="94899"/>
                  </a:lnTo>
                  <a:lnTo>
                    <a:pt x="2085820" y="0"/>
                  </a:lnTo>
                  <a:lnTo>
                    <a:pt x="2346548" y="142348"/>
                  </a:lnTo>
                  <a:lnTo>
                    <a:pt x="2607276" y="427046"/>
                  </a:lnTo>
                  <a:lnTo>
                    <a:pt x="2868003" y="379596"/>
                  </a:lnTo>
                  <a:lnTo>
                    <a:pt x="3128731" y="616844"/>
                  </a:lnTo>
                  <a:lnTo>
                    <a:pt x="3389458" y="427046"/>
                  </a:lnTo>
                  <a:lnTo>
                    <a:pt x="3650186" y="427046"/>
                  </a:lnTo>
                </a:path>
              </a:pathLst>
            </a:custGeom>
            <a:ln w="27101" cap="flat">
              <a:solidFill>
                <a:srgbClr val="008B00">
                  <a:alpha val="100000"/>
                </a:srgbClr>
              </a:solidFill>
              <a:prstDash val="solid"/>
              <a:round/>
            </a:ln>
          </p:spPr>
          <p:txBody>
            <a:bodyPr/>
            <a:lstStyle/>
            <a:p>
              <a:endParaRPr/>
            </a:p>
          </p:txBody>
        </p:sp>
        <p:sp>
          <p:nvSpPr>
            <p:cNvPr id="46" name="pl46"/>
            <p:cNvSpPr/>
            <p:nvPr/>
          </p:nvSpPr>
          <p:spPr>
            <a:xfrm>
              <a:off x="6089079" y="2638985"/>
              <a:ext cx="1564365" cy="2799527"/>
            </a:xfrm>
            <a:custGeom>
              <a:avLst/>
              <a:gdLst/>
              <a:ahLst/>
              <a:cxnLst/>
              <a:rect l="0" t="0" r="0" b="0"/>
              <a:pathLst>
                <a:path w="1564365" h="2799527">
                  <a:moveTo>
                    <a:pt x="0" y="2799527"/>
                  </a:moveTo>
                  <a:lnTo>
                    <a:pt x="260727" y="1708186"/>
                  </a:lnTo>
                  <a:lnTo>
                    <a:pt x="521455" y="521945"/>
                  </a:lnTo>
                  <a:lnTo>
                    <a:pt x="782182" y="189798"/>
                  </a:lnTo>
                  <a:lnTo>
                    <a:pt x="1042910" y="521945"/>
                  </a:lnTo>
                  <a:lnTo>
                    <a:pt x="1303638" y="0"/>
                  </a:lnTo>
                  <a:lnTo>
                    <a:pt x="1564365" y="0"/>
                  </a:lnTo>
                </a:path>
              </a:pathLst>
            </a:custGeom>
            <a:ln w="27101" cap="flat">
              <a:solidFill>
                <a:srgbClr val="9A32CD">
                  <a:alpha val="100000"/>
                </a:srgbClr>
              </a:solidFill>
              <a:prstDash val="solid"/>
              <a:round/>
            </a:ln>
          </p:spPr>
          <p:txBody>
            <a:bodyPr/>
            <a:lstStyle/>
            <a:p>
              <a:endParaRPr/>
            </a:p>
          </p:txBody>
        </p:sp>
        <p:sp>
          <p:nvSpPr>
            <p:cNvPr id="47" name="pl47"/>
            <p:cNvSpPr/>
            <p:nvPr/>
          </p:nvSpPr>
          <p:spPr>
            <a:xfrm>
              <a:off x="7665710" y="1826659"/>
              <a:ext cx="759315" cy="519240"/>
            </a:xfrm>
            <a:custGeom>
              <a:avLst/>
              <a:gdLst/>
              <a:ahLst/>
              <a:cxnLst/>
              <a:rect l="0" t="0" r="0" b="0"/>
              <a:pathLst>
                <a:path w="759315" h="519240">
                  <a:moveTo>
                    <a:pt x="759315" y="0"/>
                  </a:moveTo>
                  <a:lnTo>
                    <a:pt x="0" y="519240"/>
                  </a:lnTo>
                </a:path>
              </a:pathLst>
            </a:custGeom>
          </p:spPr>
          <p:txBody>
            <a:bodyPr/>
            <a:lstStyle/>
            <a:p>
              <a:endParaRPr/>
            </a:p>
          </p:txBody>
        </p:sp>
        <p:sp>
          <p:nvSpPr>
            <p:cNvPr id="48" name="pl48"/>
            <p:cNvSpPr/>
            <p:nvPr/>
          </p:nvSpPr>
          <p:spPr>
            <a:xfrm>
              <a:off x="7666334" y="2090691"/>
              <a:ext cx="716611" cy="445383"/>
            </a:xfrm>
            <a:custGeom>
              <a:avLst/>
              <a:gdLst/>
              <a:ahLst/>
              <a:cxnLst/>
              <a:rect l="0" t="0" r="0" b="0"/>
              <a:pathLst>
                <a:path w="716611" h="445383">
                  <a:moveTo>
                    <a:pt x="716611" y="0"/>
                  </a:moveTo>
                  <a:lnTo>
                    <a:pt x="0" y="445383"/>
                  </a:lnTo>
                </a:path>
              </a:pathLst>
            </a:custGeom>
          </p:spPr>
          <p:txBody>
            <a:bodyPr/>
            <a:lstStyle/>
            <a:p>
              <a:endParaRPr/>
            </a:p>
          </p:txBody>
        </p:sp>
        <p:sp>
          <p:nvSpPr>
            <p:cNvPr id="49" name="pl49"/>
            <p:cNvSpPr/>
            <p:nvPr/>
          </p:nvSpPr>
          <p:spPr>
            <a:xfrm>
              <a:off x="7671405" y="2545686"/>
              <a:ext cx="657178" cy="58557"/>
            </a:xfrm>
            <a:custGeom>
              <a:avLst/>
              <a:gdLst/>
              <a:ahLst/>
              <a:cxnLst/>
              <a:rect l="0" t="0" r="0" b="0"/>
              <a:pathLst>
                <a:path w="657178" h="58557">
                  <a:moveTo>
                    <a:pt x="657178" y="58557"/>
                  </a:moveTo>
                  <a:lnTo>
                    <a:pt x="0" y="0"/>
                  </a:lnTo>
                </a:path>
              </a:pathLst>
            </a:custGeom>
          </p:spPr>
          <p:txBody>
            <a:bodyPr/>
            <a:lstStyle/>
            <a:p>
              <a:endParaRPr/>
            </a:p>
          </p:txBody>
        </p:sp>
        <p:sp>
          <p:nvSpPr>
            <p:cNvPr id="50" name="pl50"/>
            <p:cNvSpPr/>
            <p:nvPr/>
          </p:nvSpPr>
          <p:spPr>
            <a:xfrm>
              <a:off x="7670312" y="2349446"/>
              <a:ext cx="766782" cy="190450"/>
            </a:xfrm>
            <a:custGeom>
              <a:avLst/>
              <a:gdLst/>
              <a:ahLst/>
              <a:cxnLst/>
              <a:rect l="0" t="0" r="0" b="0"/>
              <a:pathLst>
                <a:path w="766782" h="190450">
                  <a:moveTo>
                    <a:pt x="766782" y="0"/>
                  </a:moveTo>
                  <a:lnTo>
                    <a:pt x="0" y="190450"/>
                  </a:lnTo>
                </a:path>
              </a:pathLst>
            </a:custGeom>
          </p:spPr>
          <p:txBody>
            <a:bodyPr/>
            <a:lstStyle/>
            <a:p>
              <a:endParaRPr/>
            </a:p>
          </p:txBody>
        </p:sp>
        <p:sp>
          <p:nvSpPr>
            <p:cNvPr id="51" name="pl51"/>
            <p:cNvSpPr/>
            <p:nvPr/>
          </p:nvSpPr>
          <p:spPr>
            <a:xfrm>
              <a:off x="7665923" y="2647248"/>
              <a:ext cx="717022" cy="474805"/>
            </a:xfrm>
            <a:custGeom>
              <a:avLst/>
              <a:gdLst/>
              <a:ahLst/>
              <a:cxnLst/>
              <a:rect l="0" t="0" r="0" b="0"/>
              <a:pathLst>
                <a:path w="717022" h="474805">
                  <a:moveTo>
                    <a:pt x="717022" y="474805"/>
                  </a:moveTo>
                  <a:lnTo>
                    <a:pt x="0" y="0"/>
                  </a:lnTo>
                </a:path>
              </a:pathLst>
            </a:custGeom>
          </p:spPr>
          <p:txBody>
            <a:bodyPr/>
            <a:lstStyle/>
            <a:p>
              <a:endParaRPr/>
            </a:p>
          </p:txBody>
        </p:sp>
        <p:sp>
          <p:nvSpPr>
            <p:cNvPr id="52" name="pl52"/>
            <p:cNvSpPr/>
            <p:nvPr/>
          </p:nvSpPr>
          <p:spPr>
            <a:xfrm>
              <a:off x="7669640" y="2644113"/>
              <a:ext cx="683133" cy="216316"/>
            </a:xfrm>
            <a:custGeom>
              <a:avLst/>
              <a:gdLst/>
              <a:ahLst/>
              <a:cxnLst/>
              <a:rect l="0" t="0" r="0" b="0"/>
              <a:pathLst>
                <a:path w="683133" h="216316">
                  <a:moveTo>
                    <a:pt x="683133" y="216316"/>
                  </a:moveTo>
                  <a:lnTo>
                    <a:pt x="0" y="0"/>
                  </a:lnTo>
                </a:path>
              </a:pathLst>
            </a:custGeom>
          </p:spPr>
          <p:txBody>
            <a:bodyPr/>
            <a:lstStyle/>
            <a:p>
              <a:endParaRPr/>
            </a:p>
          </p:txBody>
        </p:sp>
        <p:sp>
          <p:nvSpPr>
            <p:cNvPr id="53" name="pl53"/>
            <p:cNvSpPr/>
            <p:nvPr/>
          </p:nvSpPr>
          <p:spPr>
            <a:xfrm>
              <a:off x="7664640" y="2790291"/>
              <a:ext cx="742389" cy="593995"/>
            </a:xfrm>
            <a:custGeom>
              <a:avLst/>
              <a:gdLst/>
              <a:ahLst/>
              <a:cxnLst/>
              <a:rect l="0" t="0" r="0" b="0"/>
              <a:pathLst>
                <a:path w="742389" h="593995">
                  <a:moveTo>
                    <a:pt x="742389" y="593995"/>
                  </a:moveTo>
                  <a:lnTo>
                    <a:pt x="0" y="0"/>
                  </a:lnTo>
                </a:path>
              </a:pathLst>
            </a:custGeom>
          </p:spPr>
          <p:txBody>
            <a:bodyPr/>
            <a:lstStyle/>
            <a:p>
              <a:endParaRPr/>
            </a:p>
          </p:txBody>
        </p:sp>
        <p:sp>
          <p:nvSpPr>
            <p:cNvPr id="54" name="pl54"/>
            <p:cNvSpPr/>
            <p:nvPr/>
          </p:nvSpPr>
          <p:spPr>
            <a:xfrm>
              <a:off x="7663887" y="3027891"/>
              <a:ext cx="694974" cy="619579"/>
            </a:xfrm>
            <a:custGeom>
              <a:avLst/>
              <a:gdLst/>
              <a:ahLst/>
              <a:cxnLst/>
              <a:rect l="0" t="0" r="0" b="0"/>
              <a:pathLst>
                <a:path w="694974" h="619579">
                  <a:moveTo>
                    <a:pt x="694974" y="619579"/>
                  </a:moveTo>
                  <a:lnTo>
                    <a:pt x="0" y="0"/>
                  </a:lnTo>
                </a:path>
              </a:pathLst>
            </a:custGeom>
          </p:spPr>
          <p:txBody>
            <a:bodyPr/>
            <a:lstStyle/>
            <a:p>
              <a:endParaRPr/>
            </a:p>
          </p:txBody>
        </p:sp>
        <p:sp>
          <p:nvSpPr>
            <p:cNvPr id="55" name="pl55"/>
            <p:cNvSpPr/>
            <p:nvPr/>
          </p:nvSpPr>
          <p:spPr>
            <a:xfrm>
              <a:off x="7663126" y="3218008"/>
              <a:ext cx="695735" cy="691901"/>
            </a:xfrm>
            <a:custGeom>
              <a:avLst/>
              <a:gdLst/>
              <a:ahLst/>
              <a:cxnLst/>
              <a:rect l="0" t="0" r="0" b="0"/>
              <a:pathLst>
                <a:path w="695735" h="691901">
                  <a:moveTo>
                    <a:pt x="695735" y="691901"/>
                  </a:moveTo>
                  <a:lnTo>
                    <a:pt x="0" y="0"/>
                  </a:lnTo>
                </a:path>
              </a:pathLst>
            </a:custGeom>
          </p:spPr>
          <p:txBody>
            <a:bodyPr/>
            <a:lstStyle/>
            <a:p>
              <a:endParaRPr/>
            </a:p>
          </p:txBody>
        </p:sp>
        <p:sp>
          <p:nvSpPr>
            <p:cNvPr id="56" name="pg56"/>
            <p:cNvSpPr/>
            <p:nvPr/>
          </p:nvSpPr>
          <p:spPr>
            <a:xfrm>
              <a:off x="8356446" y="1735085"/>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57" name="tx57"/>
            <p:cNvSpPr/>
            <p:nvPr/>
          </p:nvSpPr>
          <p:spPr>
            <a:xfrm>
              <a:off x="8379306" y="1776623"/>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69%</a:t>
              </a:r>
            </a:p>
          </p:txBody>
        </p:sp>
        <p:sp>
          <p:nvSpPr>
            <p:cNvPr id="58" name="pg58"/>
            <p:cNvSpPr/>
            <p:nvPr/>
          </p:nvSpPr>
          <p:spPr>
            <a:xfrm>
              <a:off x="8314365" y="199876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9" name="tx59"/>
            <p:cNvSpPr/>
            <p:nvPr/>
          </p:nvSpPr>
          <p:spPr>
            <a:xfrm>
              <a:off x="8337225" y="2040299"/>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65%</a:t>
              </a:r>
            </a:p>
          </p:txBody>
        </p:sp>
        <p:sp>
          <p:nvSpPr>
            <p:cNvPr id="60" name="pg60"/>
            <p:cNvSpPr/>
            <p:nvPr/>
          </p:nvSpPr>
          <p:spPr>
            <a:xfrm>
              <a:off x="8260004" y="2520339"/>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1" name="tx61"/>
            <p:cNvSpPr/>
            <p:nvPr/>
          </p:nvSpPr>
          <p:spPr>
            <a:xfrm>
              <a:off x="8282864" y="2543193"/>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65%</a:t>
              </a:r>
            </a:p>
          </p:txBody>
        </p:sp>
        <p:sp>
          <p:nvSpPr>
            <p:cNvPr id="62" name="pg62"/>
            <p:cNvSpPr/>
            <p:nvPr/>
          </p:nvSpPr>
          <p:spPr>
            <a:xfrm>
              <a:off x="8368515" y="2260856"/>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3" name="tx63"/>
            <p:cNvSpPr/>
            <p:nvPr/>
          </p:nvSpPr>
          <p:spPr>
            <a:xfrm>
              <a:off x="8391375" y="2302394"/>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65%</a:t>
              </a:r>
            </a:p>
          </p:txBody>
        </p:sp>
        <p:sp>
          <p:nvSpPr>
            <p:cNvPr id="64" name="pg64"/>
            <p:cNvSpPr/>
            <p:nvPr/>
          </p:nvSpPr>
          <p:spPr>
            <a:xfrm>
              <a:off x="8314365" y="304497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5" name="tx65"/>
            <p:cNvSpPr/>
            <p:nvPr/>
          </p:nvSpPr>
          <p:spPr>
            <a:xfrm>
              <a:off x="8337225" y="3086513"/>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63%</a:t>
              </a:r>
            </a:p>
          </p:txBody>
        </p:sp>
        <p:sp>
          <p:nvSpPr>
            <p:cNvPr id="66" name="pg66"/>
            <p:cNvSpPr/>
            <p:nvPr/>
          </p:nvSpPr>
          <p:spPr>
            <a:xfrm>
              <a:off x="8284194" y="2781502"/>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7" name="tx67"/>
            <p:cNvSpPr/>
            <p:nvPr/>
          </p:nvSpPr>
          <p:spPr>
            <a:xfrm>
              <a:off x="8307054" y="2823040"/>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63%</a:t>
              </a:r>
            </a:p>
          </p:txBody>
        </p:sp>
        <p:sp>
          <p:nvSpPr>
            <p:cNvPr id="68" name="pg68"/>
            <p:cNvSpPr/>
            <p:nvPr/>
          </p:nvSpPr>
          <p:spPr>
            <a:xfrm>
              <a:off x="8338449" y="3306874"/>
              <a:ext cx="621661" cy="169038"/>
            </a:xfrm>
            <a:custGeom>
              <a:avLst/>
              <a:gdLst/>
              <a:ahLst/>
              <a:cxnLst/>
              <a:rect l="0" t="0" r="0" b="0"/>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9" name="tx69"/>
            <p:cNvSpPr/>
            <p:nvPr/>
          </p:nvSpPr>
          <p:spPr>
            <a:xfrm>
              <a:off x="8361309" y="3348412"/>
              <a:ext cx="53022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60%</a:t>
              </a:r>
            </a:p>
          </p:txBody>
        </p:sp>
        <p:sp>
          <p:nvSpPr>
            <p:cNvPr id="70" name="pg70"/>
            <p:cNvSpPr/>
            <p:nvPr/>
          </p:nvSpPr>
          <p:spPr>
            <a:xfrm>
              <a:off x="8290281" y="357033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1" name="tx71"/>
            <p:cNvSpPr/>
            <p:nvPr/>
          </p:nvSpPr>
          <p:spPr>
            <a:xfrm>
              <a:off x="8313141" y="361187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55%</a:t>
              </a:r>
            </a:p>
          </p:txBody>
        </p:sp>
        <p:sp>
          <p:nvSpPr>
            <p:cNvPr id="72" name="pg72"/>
            <p:cNvSpPr/>
            <p:nvPr/>
          </p:nvSpPr>
          <p:spPr>
            <a:xfrm>
              <a:off x="8290281" y="3832508"/>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3" name="tx73"/>
            <p:cNvSpPr/>
            <p:nvPr/>
          </p:nvSpPr>
          <p:spPr>
            <a:xfrm>
              <a:off x="8313141" y="3874047"/>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51%</a:t>
              </a:r>
            </a:p>
          </p:txBody>
        </p:sp>
        <p:sp>
          <p:nvSpPr>
            <p:cNvPr id="74" name="pl74"/>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76" name="tx76"/>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446165" y="401416"/>
              <a:ext cx="29392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RDC, 2000-2025</a:t>
              </a:r>
            </a:p>
          </p:txBody>
        </p:sp>
        <p:sp>
          <p:nvSpPr>
            <p:cNvPr id="100" name="tx10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8 vaccins (série complète).
En 2025, le MCV2 affichait la couverture la plus faible de tous les vaccins (51 %), suivi du MCV1 (55 %).
La couverture vaccinale de cinq vaccins a diminué (DTP3, HEPB3, HIB3, IPV1 et MCV1) et celle d’un vaccin a augmenté (ROTAC) par rapport à leur couverture respective en 2019.
La couverture vaccinale de 8 vaccins est restée inchangée (DTP3, HEPB3, HIB3, IPV1, IPVC, MCV1, MCV2 et ROTAC) par rapport à celle de 2024.</a:t>
            </a:r>
          </a:p>
        </p:txBody>
      </p:sp>
      <p:sp>
        <p:nvSpPr>
          <p:cNvPr id="3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(51 %), suivi du MCV1 et du YFV (55 %).
Par rapport à 2019, la couverture vaccinale de six vaccins a diminué (BCG, DTP1, DTP3, IPV1, MCV1 et YFV) et celle d’un vaccin a augmenté (ROTAC).
Par rapport à 2024, la couverture vaccinale de huit vaccins est restée stable (BCG, DTP1, DTP3, IPV1, MCV1, MCV2, ROTAC et YFV).</a:t>
            </a:r>
          </a:p>
        </p:txBody>
      </p:sp>
      <p:sp>
        <p:nvSpPr>
          <p:cNvPr id="399"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la RDC a enregistré son taux de couverture le plus bas pour le MCV2 (51 %), tandis que la plupart des autres vaccins de routine se situaient entre 55 et 82 % ; six antigènes ont connu une baisse depuis 2019, et huit antigènes sont restés stables depuis 2024.</a:t>
            </a:r>
          </a:p>
        </p:txBody>
      </p:sp>
      <p:grpSp>
        <p:nvGrpSpPr>
          <p:cNvPr id="400" name="Group 399"/>
          <p:cNvGrpSpPr/>
          <p:nvPr/>
        </p:nvGrpSpPr>
        <p:grpSpPr>
          <a:xfrm>
            <a:off x="292608" y="1097280"/>
            <a:ext cx="8595360" cy="28575"/>
            <a:chOff x="292608" y="1097280"/>
            <a:chExt cx="8595360" cy="28575"/>
          </a:xfrm>
        </p:grpSpPr>
        <p:sp>
          <p:nvSpPr>
            <p:cNvPr id="4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0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2164489"/>
              <a:ext cx="6518190" cy="2040333"/>
            </a:xfrm>
            <a:custGeom>
              <a:avLst/>
              <a:gdLst/>
              <a:ahLst/>
              <a:cxnLst/>
              <a:rect l="0" t="0" r="0" b="0"/>
              <a:pathLst>
                <a:path w="6518190" h="2040333">
                  <a:moveTo>
                    <a:pt x="0" y="2040333"/>
                  </a:moveTo>
                  <a:lnTo>
                    <a:pt x="260727" y="2040333"/>
                  </a:lnTo>
                  <a:lnTo>
                    <a:pt x="521455" y="1660736"/>
                  </a:lnTo>
                  <a:lnTo>
                    <a:pt x="782182" y="1470937"/>
                  </a:lnTo>
                  <a:lnTo>
                    <a:pt x="1042910" y="901542"/>
                  </a:lnTo>
                  <a:lnTo>
                    <a:pt x="1303638" y="569395"/>
                  </a:lnTo>
                  <a:lnTo>
                    <a:pt x="1564365" y="521945"/>
                  </a:lnTo>
                  <a:lnTo>
                    <a:pt x="1825093" y="379596"/>
                  </a:lnTo>
                  <a:lnTo>
                    <a:pt x="2085820" y="237248"/>
                  </a:lnTo>
                  <a:lnTo>
                    <a:pt x="2346548" y="94899"/>
                  </a:lnTo>
                  <a:lnTo>
                    <a:pt x="2607276" y="616844"/>
                  </a:lnTo>
                  <a:lnTo>
                    <a:pt x="2868003" y="142348"/>
                  </a:lnTo>
                  <a:lnTo>
                    <a:pt x="3128731" y="94899"/>
                  </a:lnTo>
                  <a:lnTo>
                    <a:pt x="3389458" y="94899"/>
                  </a:lnTo>
                  <a:lnTo>
                    <a:pt x="3650186" y="0"/>
                  </a:lnTo>
                  <a:lnTo>
                    <a:pt x="3910914" y="142348"/>
                  </a:lnTo>
                  <a:lnTo>
                    <a:pt x="4171641" y="142348"/>
                  </a:lnTo>
                  <a:lnTo>
                    <a:pt x="4432369" y="94899"/>
                  </a:lnTo>
                  <a:lnTo>
                    <a:pt x="4693096" y="94899"/>
                  </a:lnTo>
                  <a:lnTo>
                    <a:pt x="4953824" y="0"/>
                  </a:lnTo>
                  <a:lnTo>
                    <a:pt x="5214552" y="142348"/>
                  </a:lnTo>
                  <a:lnTo>
                    <a:pt x="5475279" y="379596"/>
                  </a:lnTo>
                  <a:lnTo>
                    <a:pt x="5736007" y="379596"/>
                  </a:lnTo>
                  <a:lnTo>
                    <a:pt x="5996734" y="616844"/>
                  </a:lnTo>
                  <a:lnTo>
                    <a:pt x="6257462" y="379596"/>
                  </a:lnTo>
                  <a:lnTo>
                    <a:pt x="6518190" y="379596"/>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2960348" y="2164489"/>
              <a:ext cx="4693096" cy="616844"/>
            </a:xfrm>
            <a:custGeom>
              <a:avLst/>
              <a:gdLst/>
              <a:ahLst/>
              <a:cxnLst/>
              <a:rect l="0" t="0" r="0" b="0"/>
              <a:pathLst>
                <a:path w="4693096" h="616844">
                  <a:moveTo>
                    <a:pt x="0" y="379596"/>
                  </a:moveTo>
                  <a:lnTo>
                    <a:pt x="260727" y="237248"/>
                  </a:lnTo>
                  <a:lnTo>
                    <a:pt x="521455" y="94899"/>
                  </a:lnTo>
                  <a:lnTo>
                    <a:pt x="782182" y="616844"/>
                  </a:lnTo>
                  <a:lnTo>
                    <a:pt x="1042910" y="142348"/>
                  </a:lnTo>
                  <a:lnTo>
                    <a:pt x="1303638" y="94899"/>
                  </a:lnTo>
                  <a:lnTo>
                    <a:pt x="1564365" y="94899"/>
                  </a:lnTo>
                  <a:lnTo>
                    <a:pt x="1825093" y="0"/>
                  </a:lnTo>
                  <a:lnTo>
                    <a:pt x="2085820" y="142348"/>
                  </a:lnTo>
                  <a:lnTo>
                    <a:pt x="2346548" y="142348"/>
                  </a:lnTo>
                  <a:lnTo>
                    <a:pt x="2607276" y="94899"/>
                  </a:lnTo>
                  <a:lnTo>
                    <a:pt x="2868003" y="94899"/>
                  </a:lnTo>
                  <a:lnTo>
                    <a:pt x="3128731" y="0"/>
                  </a:lnTo>
                  <a:lnTo>
                    <a:pt x="3389458" y="142348"/>
                  </a:lnTo>
                  <a:lnTo>
                    <a:pt x="3650186" y="379596"/>
                  </a:lnTo>
                  <a:lnTo>
                    <a:pt x="3910914" y="379596"/>
                  </a:lnTo>
                  <a:lnTo>
                    <a:pt x="4171641" y="616844"/>
                  </a:lnTo>
                  <a:lnTo>
                    <a:pt x="4432369" y="379596"/>
                  </a:lnTo>
                  <a:lnTo>
                    <a:pt x="4693096" y="379596"/>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3481803" y="2164489"/>
              <a:ext cx="4171641" cy="616844"/>
            </a:xfrm>
            <a:custGeom>
              <a:avLst/>
              <a:gdLst/>
              <a:ahLst/>
              <a:cxnLst/>
              <a:rect l="0" t="0" r="0" b="0"/>
              <a:pathLst>
                <a:path w="4171641" h="616844">
                  <a:moveTo>
                    <a:pt x="0" y="94899"/>
                  </a:moveTo>
                  <a:lnTo>
                    <a:pt x="260727" y="616844"/>
                  </a:lnTo>
                  <a:lnTo>
                    <a:pt x="521455" y="142348"/>
                  </a:lnTo>
                  <a:lnTo>
                    <a:pt x="782182" y="94899"/>
                  </a:lnTo>
                  <a:lnTo>
                    <a:pt x="1042910" y="94899"/>
                  </a:lnTo>
                  <a:lnTo>
                    <a:pt x="1303638" y="0"/>
                  </a:lnTo>
                  <a:lnTo>
                    <a:pt x="1564365" y="142348"/>
                  </a:lnTo>
                  <a:lnTo>
                    <a:pt x="1825093" y="142348"/>
                  </a:lnTo>
                  <a:lnTo>
                    <a:pt x="2085820" y="94899"/>
                  </a:lnTo>
                  <a:lnTo>
                    <a:pt x="2346548" y="94899"/>
                  </a:lnTo>
                  <a:lnTo>
                    <a:pt x="2607276" y="0"/>
                  </a:lnTo>
                  <a:lnTo>
                    <a:pt x="2868003" y="142348"/>
                  </a:lnTo>
                  <a:lnTo>
                    <a:pt x="3128731" y="379596"/>
                  </a:lnTo>
                  <a:lnTo>
                    <a:pt x="3389458" y="379596"/>
                  </a:lnTo>
                  <a:lnTo>
                    <a:pt x="3650186" y="616844"/>
                  </a:lnTo>
                  <a:lnTo>
                    <a:pt x="3910914" y="379596"/>
                  </a:lnTo>
                  <a:lnTo>
                    <a:pt x="4171641" y="379596"/>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5046169" y="2022140"/>
              <a:ext cx="2607276" cy="1803085"/>
            </a:xfrm>
            <a:custGeom>
              <a:avLst/>
              <a:gdLst/>
              <a:ahLst/>
              <a:cxnLst/>
              <a:rect l="0" t="0" r="0" b="0"/>
              <a:pathLst>
                <a:path w="2607276" h="1803085">
                  <a:moveTo>
                    <a:pt x="0" y="1803085"/>
                  </a:moveTo>
                  <a:lnTo>
                    <a:pt x="260727" y="1043891"/>
                  </a:lnTo>
                  <a:lnTo>
                    <a:pt x="521455" y="569395"/>
                  </a:lnTo>
                  <a:lnTo>
                    <a:pt x="782182" y="427046"/>
                  </a:lnTo>
                  <a:lnTo>
                    <a:pt x="1042910" y="0"/>
                  </a:lnTo>
                  <a:lnTo>
                    <a:pt x="1303638" y="94899"/>
                  </a:lnTo>
                  <a:lnTo>
                    <a:pt x="1564365" y="379596"/>
                  </a:lnTo>
                  <a:lnTo>
                    <a:pt x="1825093" y="379596"/>
                  </a:lnTo>
                  <a:lnTo>
                    <a:pt x="2085820" y="474496"/>
                  </a:lnTo>
                  <a:lnTo>
                    <a:pt x="2346548" y="332147"/>
                  </a:lnTo>
                  <a:lnTo>
                    <a:pt x="2607276" y="332147"/>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7131990" y="2781334"/>
              <a:ext cx="521455" cy="1755635"/>
            </a:xfrm>
            <a:custGeom>
              <a:avLst/>
              <a:gdLst/>
              <a:ahLst/>
              <a:cxnLst/>
              <a:rect l="0" t="0" r="0" b="0"/>
              <a:pathLst>
                <a:path w="521455" h="1755635">
                  <a:moveTo>
                    <a:pt x="0" y="1755635"/>
                  </a:moveTo>
                  <a:lnTo>
                    <a:pt x="260727" y="0"/>
                  </a:lnTo>
                  <a:lnTo>
                    <a:pt x="521455" y="0"/>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2354287"/>
              <a:ext cx="6518190" cy="2040333"/>
            </a:xfrm>
            <a:custGeom>
              <a:avLst/>
              <a:gdLst/>
              <a:ahLst/>
              <a:cxnLst/>
              <a:rect l="0" t="0" r="0" b="0"/>
              <a:pathLst>
                <a:path w="6518190" h="2040333">
                  <a:moveTo>
                    <a:pt x="0" y="2040333"/>
                  </a:moveTo>
                  <a:lnTo>
                    <a:pt x="260727" y="1660736"/>
                  </a:lnTo>
                  <a:lnTo>
                    <a:pt x="521455" y="1328589"/>
                  </a:lnTo>
                  <a:lnTo>
                    <a:pt x="782182" y="996441"/>
                  </a:lnTo>
                  <a:lnTo>
                    <a:pt x="1042910" y="569395"/>
                  </a:lnTo>
                  <a:lnTo>
                    <a:pt x="1303638" y="379596"/>
                  </a:lnTo>
                  <a:lnTo>
                    <a:pt x="1564365" y="284697"/>
                  </a:lnTo>
                  <a:lnTo>
                    <a:pt x="1825093" y="237248"/>
                  </a:lnTo>
                  <a:lnTo>
                    <a:pt x="2085820" y="237248"/>
                  </a:lnTo>
                  <a:lnTo>
                    <a:pt x="2346548" y="189798"/>
                  </a:lnTo>
                  <a:lnTo>
                    <a:pt x="2607276" y="142348"/>
                  </a:lnTo>
                  <a:lnTo>
                    <a:pt x="2868003" y="142348"/>
                  </a:lnTo>
                  <a:lnTo>
                    <a:pt x="3128731" y="0"/>
                  </a:lnTo>
                  <a:lnTo>
                    <a:pt x="3389458" y="47449"/>
                  </a:lnTo>
                  <a:lnTo>
                    <a:pt x="3650186" y="0"/>
                  </a:lnTo>
                  <a:lnTo>
                    <a:pt x="3910914" y="189798"/>
                  </a:lnTo>
                  <a:lnTo>
                    <a:pt x="4171641" y="284697"/>
                  </a:lnTo>
                  <a:lnTo>
                    <a:pt x="4432369" y="189798"/>
                  </a:lnTo>
                  <a:lnTo>
                    <a:pt x="4693096" y="237248"/>
                  </a:lnTo>
                  <a:lnTo>
                    <a:pt x="4953824" y="189798"/>
                  </a:lnTo>
                  <a:lnTo>
                    <a:pt x="5214552" y="332147"/>
                  </a:lnTo>
                  <a:lnTo>
                    <a:pt x="5475279" y="664294"/>
                  </a:lnTo>
                  <a:lnTo>
                    <a:pt x="5736007" y="616844"/>
                  </a:lnTo>
                  <a:lnTo>
                    <a:pt x="5996734" y="806643"/>
                  </a:lnTo>
                  <a:lnTo>
                    <a:pt x="6257462" y="664294"/>
                  </a:lnTo>
                  <a:lnTo>
                    <a:pt x="6518190" y="664294"/>
                  </a:lnTo>
                </a:path>
              </a:pathLst>
            </a:custGeom>
            <a:ln w="27101" cap="flat">
              <a:solidFill>
                <a:srgbClr val="FF7F00">
                  <a:alpha val="100000"/>
                </a:srgbClr>
              </a:solidFill>
              <a:prstDash val="solid"/>
              <a:round/>
            </a:ln>
          </p:spPr>
          <p:txBody>
            <a:bodyPr/>
            <a:lstStyle/>
            <a:p>
              <a:endParaRPr/>
            </a:p>
          </p:txBody>
        </p:sp>
        <p:sp>
          <p:nvSpPr>
            <p:cNvPr id="44" name="pl44"/>
            <p:cNvSpPr/>
            <p:nvPr/>
          </p:nvSpPr>
          <p:spPr>
            <a:xfrm>
              <a:off x="7131990" y="3208380"/>
              <a:ext cx="521455" cy="1565837"/>
            </a:xfrm>
            <a:custGeom>
              <a:avLst/>
              <a:gdLst/>
              <a:ahLst/>
              <a:cxnLst/>
              <a:rect l="0" t="0" r="0" b="0"/>
              <a:pathLst>
                <a:path w="521455" h="1565837">
                  <a:moveTo>
                    <a:pt x="0" y="1565837"/>
                  </a:moveTo>
                  <a:lnTo>
                    <a:pt x="260727" y="0"/>
                  </a:lnTo>
                  <a:lnTo>
                    <a:pt x="521455" y="0"/>
                  </a:lnTo>
                </a:path>
              </a:pathLst>
            </a:custGeom>
            <a:ln w="27101" cap="flat">
              <a:solidFill>
                <a:srgbClr val="FFC20E">
                  <a:alpha val="100000"/>
                </a:srgbClr>
              </a:solidFill>
              <a:prstDash val="solid"/>
              <a:round/>
            </a:ln>
          </p:spPr>
          <p:txBody>
            <a:bodyPr/>
            <a:lstStyle/>
            <a:p>
              <a:endParaRPr/>
            </a:p>
          </p:txBody>
        </p:sp>
        <p:sp>
          <p:nvSpPr>
            <p:cNvPr id="45" name="pl45"/>
            <p:cNvSpPr/>
            <p:nvPr/>
          </p:nvSpPr>
          <p:spPr>
            <a:xfrm>
              <a:off x="4003259" y="2211938"/>
              <a:ext cx="3650186" cy="3274023"/>
            </a:xfrm>
            <a:custGeom>
              <a:avLst/>
              <a:gdLst/>
              <a:ahLst/>
              <a:cxnLst/>
              <a:rect l="0" t="0" r="0" b="0"/>
              <a:pathLst>
                <a:path w="3650186" h="3274023">
                  <a:moveTo>
                    <a:pt x="0" y="3274023"/>
                  </a:moveTo>
                  <a:lnTo>
                    <a:pt x="260727" y="2325030"/>
                  </a:lnTo>
                  <a:lnTo>
                    <a:pt x="521455" y="1803085"/>
                  </a:lnTo>
                  <a:lnTo>
                    <a:pt x="782182" y="1138790"/>
                  </a:lnTo>
                  <a:lnTo>
                    <a:pt x="1042910" y="379596"/>
                  </a:lnTo>
                  <a:lnTo>
                    <a:pt x="1303638" y="284697"/>
                  </a:lnTo>
                  <a:lnTo>
                    <a:pt x="1564365" y="142348"/>
                  </a:lnTo>
                  <a:lnTo>
                    <a:pt x="1825093" y="94899"/>
                  </a:lnTo>
                  <a:lnTo>
                    <a:pt x="2085820" y="0"/>
                  </a:lnTo>
                  <a:lnTo>
                    <a:pt x="2346548" y="142348"/>
                  </a:lnTo>
                  <a:lnTo>
                    <a:pt x="2607276" y="427046"/>
                  </a:lnTo>
                  <a:lnTo>
                    <a:pt x="2868003" y="379596"/>
                  </a:lnTo>
                  <a:lnTo>
                    <a:pt x="3128731" y="616844"/>
                  </a:lnTo>
                  <a:lnTo>
                    <a:pt x="3389458" y="427046"/>
                  </a:lnTo>
                  <a:lnTo>
                    <a:pt x="3650186" y="427046"/>
                  </a:lnTo>
                </a:path>
              </a:pathLst>
            </a:custGeom>
            <a:ln w="27101" cap="flat">
              <a:solidFill>
                <a:srgbClr val="008B00">
                  <a:alpha val="100000"/>
                </a:srgbClr>
              </a:solidFill>
              <a:prstDash val="solid"/>
              <a:round/>
            </a:ln>
          </p:spPr>
          <p:txBody>
            <a:bodyPr/>
            <a:lstStyle/>
            <a:p>
              <a:endParaRPr/>
            </a:p>
          </p:txBody>
        </p:sp>
        <p:sp>
          <p:nvSpPr>
            <p:cNvPr id="46" name="pl46"/>
            <p:cNvSpPr/>
            <p:nvPr/>
          </p:nvSpPr>
          <p:spPr>
            <a:xfrm>
              <a:off x="6089079" y="2638985"/>
              <a:ext cx="1564365" cy="2799527"/>
            </a:xfrm>
            <a:custGeom>
              <a:avLst/>
              <a:gdLst/>
              <a:ahLst/>
              <a:cxnLst/>
              <a:rect l="0" t="0" r="0" b="0"/>
              <a:pathLst>
                <a:path w="1564365" h="2799527">
                  <a:moveTo>
                    <a:pt x="0" y="2799527"/>
                  </a:moveTo>
                  <a:lnTo>
                    <a:pt x="260727" y="1708186"/>
                  </a:lnTo>
                  <a:lnTo>
                    <a:pt x="521455" y="521945"/>
                  </a:lnTo>
                  <a:lnTo>
                    <a:pt x="782182" y="189798"/>
                  </a:lnTo>
                  <a:lnTo>
                    <a:pt x="1042910" y="521945"/>
                  </a:lnTo>
                  <a:lnTo>
                    <a:pt x="1303638" y="0"/>
                  </a:lnTo>
                  <a:lnTo>
                    <a:pt x="1564365" y="0"/>
                  </a:lnTo>
                </a:path>
              </a:pathLst>
            </a:custGeom>
            <a:ln w="27101" cap="flat">
              <a:solidFill>
                <a:srgbClr val="9A32CD">
                  <a:alpha val="100000"/>
                </a:srgbClr>
              </a:solidFill>
              <a:prstDash val="solid"/>
              <a:round/>
            </a:ln>
          </p:spPr>
          <p:txBody>
            <a:bodyPr/>
            <a:lstStyle/>
            <a:p>
              <a:endParaRPr/>
            </a:p>
          </p:txBody>
        </p:sp>
        <p:sp>
          <p:nvSpPr>
            <p:cNvPr id="47" name="pl47"/>
            <p:cNvSpPr/>
            <p:nvPr/>
          </p:nvSpPr>
          <p:spPr>
            <a:xfrm>
              <a:off x="7664982" y="1766722"/>
              <a:ext cx="760044" cy="578779"/>
            </a:xfrm>
            <a:custGeom>
              <a:avLst/>
              <a:gdLst/>
              <a:ahLst/>
              <a:cxnLst/>
              <a:rect l="0" t="0" r="0" b="0"/>
              <a:pathLst>
                <a:path w="760044" h="578779">
                  <a:moveTo>
                    <a:pt x="760044" y="0"/>
                  </a:moveTo>
                  <a:lnTo>
                    <a:pt x="0" y="578779"/>
                  </a:lnTo>
                </a:path>
              </a:pathLst>
            </a:custGeom>
          </p:spPr>
          <p:txBody>
            <a:bodyPr/>
            <a:lstStyle/>
            <a:p>
              <a:endParaRPr/>
            </a:p>
          </p:txBody>
        </p:sp>
        <p:sp>
          <p:nvSpPr>
            <p:cNvPr id="48" name="pl48"/>
            <p:cNvSpPr/>
            <p:nvPr/>
          </p:nvSpPr>
          <p:spPr>
            <a:xfrm>
              <a:off x="7665526" y="2031277"/>
              <a:ext cx="717419" cy="504316"/>
            </a:xfrm>
            <a:custGeom>
              <a:avLst/>
              <a:gdLst/>
              <a:ahLst/>
              <a:cxnLst/>
              <a:rect l="0" t="0" r="0" b="0"/>
              <a:pathLst>
                <a:path w="717419" h="504316">
                  <a:moveTo>
                    <a:pt x="717419" y="0"/>
                  </a:moveTo>
                  <a:lnTo>
                    <a:pt x="0" y="504316"/>
                  </a:lnTo>
                </a:path>
              </a:pathLst>
            </a:custGeom>
          </p:spPr>
          <p:txBody>
            <a:bodyPr/>
            <a:lstStyle/>
            <a:p>
              <a:endParaRPr/>
            </a:p>
          </p:txBody>
        </p:sp>
        <p:sp>
          <p:nvSpPr>
            <p:cNvPr id="49" name="pl49"/>
            <p:cNvSpPr/>
            <p:nvPr/>
          </p:nvSpPr>
          <p:spPr>
            <a:xfrm>
              <a:off x="7671585" y="2544135"/>
              <a:ext cx="656998" cy="1796"/>
            </a:xfrm>
            <a:custGeom>
              <a:avLst/>
              <a:gdLst/>
              <a:ahLst/>
              <a:cxnLst/>
              <a:rect l="0" t="0" r="0" b="0"/>
              <a:pathLst>
                <a:path w="656998" h="1796">
                  <a:moveTo>
                    <a:pt x="656998" y="1796"/>
                  </a:moveTo>
                  <a:lnTo>
                    <a:pt x="0" y="0"/>
                  </a:lnTo>
                </a:path>
              </a:pathLst>
            </a:custGeom>
          </p:spPr>
          <p:txBody>
            <a:bodyPr/>
            <a:lstStyle/>
            <a:p>
              <a:endParaRPr/>
            </a:p>
          </p:txBody>
        </p:sp>
        <p:sp>
          <p:nvSpPr>
            <p:cNvPr id="50" name="pl50"/>
            <p:cNvSpPr/>
            <p:nvPr/>
          </p:nvSpPr>
          <p:spPr>
            <a:xfrm>
              <a:off x="7669587" y="2291950"/>
              <a:ext cx="767507" cy="246941"/>
            </a:xfrm>
            <a:custGeom>
              <a:avLst/>
              <a:gdLst/>
              <a:ahLst/>
              <a:cxnLst/>
              <a:rect l="0" t="0" r="0" b="0"/>
              <a:pathLst>
                <a:path w="767507" h="246941">
                  <a:moveTo>
                    <a:pt x="767507" y="0"/>
                  </a:moveTo>
                  <a:lnTo>
                    <a:pt x="0" y="246941"/>
                  </a:lnTo>
                </a:path>
              </a:pathLst>
            </a:custGeom>
          </p:spPr>
          <p:txBody>
            <a:bodyPr/>
            <a:lstStyle/>
            <a:p>
              <a:endParaRPr/>
            </a:p>
          </p:txBody>
        </p:sp>
        <p:sp>
          <p:nvSpPr>
            <p:cNvPr id="51" name="pl51"/>
            <p:cNvSpPr/>
            <p:nvPr/>
          </p:nvSpPr>
          <p:spPr>
            <a:xfrm>
              <a:off x="7666772" y="2646708"/>
              <a:ext cx="716173" cy="415030"/>
            </a:xfrm>
            <a:custGeom>
              <a:avLst/>
              <a:gdLst/>
              <a:ahLst/>
              <a:cxnLst/>
              <a:rect l="0" t="0" r="0" b="0"/>
              <a:pathLst>
                <a:path w="716173" h="415030">
                  <a:moveTo>
                    <a:pt x="716173" y="415030"/>
                  </a:moveTo>
                  <a:lnTo>
                    <a:pt x="0" y="0"/>
                  </a:lnTo>
                </a:path>
              </a:pathLst>
            </a:custGeom>
          </p:spPr>
          <p:txBody>
            <a:bodyPr/>
            <a:lstStyle/>
            <a:p>
              <a:endParaRPr/>
            </a:p>
          </p:txBody>
        </p:sp>
        <p:sp>
          <p:nvSpPr>
            <p:cNvPr id="52" name="pl52"/>
            <p:cNvSpPr/>
            <p:nvPr/>
          </p:nvSpPr>
          <p:spPr>
            <a:xfrm>
              <a:off x="7670441" y="2642964"/>
              <a:ext cx="682332" cy="159735"/>
            </a:xfrm>
            <a:custGeom>
              <a:avLst/>
              <a:gdLst/>
              <a:ahLst/>
              <a:cxnLst/>
              <a:rect l="0" t="0" r="0" b="0"/>
              <a:pathLst>
                <a:path w="682332" h="159735">
                  <a:moveTo>
                    <a:pt x="682332" y="159735"/>
                  </a:moveTo>
                  <a:lnTo>
                    <a:pt x="0" y="0"/>
                  </a:lnTo>
                </a:path>
              </a:pathLst>
            </a:custGeom>
          </p:spPr>
          <p:txBody>
            <a:bodyPr/>
            <a:lstStyle/>
            <a:p>
              <a:endParaRPr/>
            </a:p>
          </p:txBody>
        </p:sp>
        <p:sp>
          <p:nvSpPr>
            <p:cNvPr id="53" name="pl53"/>
            <p:cNvSpPr/>
            <p:nvPr/>
          </p:nvSpPr>
          <p:spPr>
            <a:xfrm>
              <a:off x="7665371" y="2789912"/>
              <a:ext cx="741658" cy="533441"/>
            </a:xfrm>
            <a:custGeom>
              <a:avLst/>
              <a:gdLst/>
              <a:ahLst/>
              <a:cxnLst/>
              <a:rect l="0" t="0" r="0" b="0"/>
              <a:pathLst>
                <a:path w="741658" h="533441">
                  <a:moveTo>
                    <a:pt x="741658" y="533441"/>
                  </a:moveTo>
                  <a:lnTo>
                    <a:pt x="0" y="0"/>
                  </a:lnTo>
                </a:path>
              </a:pathLst>
            </a:custGeom>
          </p:spPr>
          <p:txBody>
            <a:bodyPr/>
            <a:lstStyle/>
            <a:p>
              <a:endParaRPr/>
            </a:p>
          </p:txBody>
        </p:sp>
        <p:sp>
          <p:nvSpPr>
            <p:cNvPr id="54" name="pl54"/>
            <p:cNvSpPr/>
            <p:nvPr/>
          </p:nvSpPr>
          <p:spPr>
            <a:xfrm>
              <a:off x="7664629" y="3027545"/>
              <a:ext cx="694232" cy="556404"/>
            </a:xfrm>
            <a:custGeom>
              <a:avLst/>
              <a:gdLst/>
              <a:ahLst/>
              <a:cxnLst/>
              <a:rect l="0" t="0" r="0" b="0"/>
              <a:pathLst>
                <a:path w="694232" h="556404">
                  <a:moveTo>
                    <a:pt x="694232" y="556404"/>
                  </a:moveTo>
                  <a:lnTo>
                    <a:pt x="0" y="0"/>
                  </a:lnTo>
                </a:path>
              </a:pathLst>
            </a:custGeom>
          </p:spPr>
          <p:txBody>
            <a:bodyPr/>
            <a:lstStyle/>
            <a:p>
              <a:endParaRPr/>
            </a:p>
          </p:txBody>
        </p:sp>
        <p:sp>
          <p:nvSpPr>
            <p:cNvPr id="55" name="pl55"/>
            <p:cNvSpPr/>
            <p:nvPr/>
          </p:nvSpPr>
          <p:spPr>
            <a:xfrm>
              <a:off x="7663798" y="3217728"/>
              <a:ext cx="695062" cy="627578"/>
            </a:xfrm>
            <a:custGeom>
              <a:avLst/>
              <a:gdLst/>
              <a:ahLst/>
              <a:cxnLst/>
              <a:rect l="0" t="0" r="0" b="0"/>
              <a:pathLst>
                <a:path w="695062" h="627578">
                  <a:moveTo>
                    <a:pt x="695062" y="627578"/>
                  </a:moveTo>
                  <a:lnTo>
                    <a:pt x="0" y="0"/>
                  </a:lnTo>
                </a:path>
              </a:pathLst>
            </a:custGeom>
          </p:spPr>
          <p:txBody>
            <a:bodyPr/>
            <a:lstStyle/>
            <a:p>
              <a:endParaRPr/>
            </a:p>
          </p:txBody>
        </p:sp>
        <p:sp>
          <p:nvSpPr>
            <p:cNvPr id="56" name="pg56"/>
            <p:cNvSpPr/>
            <p:nvPr/>
          </p:nvSpPr>
          <p:spPr>
            <a:xfrm>
              <a:off x="8356446" y="1675203"/>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57" name="tx57"/>
            <p:cNvSpPr/>
            <p:nvPr/>
          </p:nvSpPr>
          <p:spPr>
            <a:xfrm>
              <a:off x="8379306" y="1716741"/>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69%</a:t>
              </a:r>
            </a:p>
          </p:txBody>
        </p:sp>
        <p:sp>
          <p:nvSpPr>
            <p:cNvPr id="58" name="pg58"/>
            <p:cNvSpPr/>
            <p:nvPr/>
          </p:nvSpPr>
          <p:spPr>
            <a:xfrm>
              <a:off x="8314365" y="1939320"/>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9" name="tx59"/>
            <p:cNvSpPr/>
            <p:nvPr/>
          </p:nvSpPr>
          <p:spPr>
            <a:xfrm>
              <a:off x="8337225" y="1980858"/>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65%</a:t>
              </a:r>
            </a:p>
          </p:txBody>
        </p:sp>
        <p:sp>
          <p:nvSpPr>
            <p:cNvPr id="60" name="pg60"/>
            <p:cNvSpPr/>
            <p:nvPr/>
          </p:nvSpPr>
          <p:spPr>
            <a:xfrm>
              <a:off x="8260004" y="2461412"/>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1" name="tx61"/>
            <p:cNvSpPr/>
            <p:nvPr/>
          </p:nvSpPr>
          <p:spPr>
            <a:xfrm>
              <a:off x="8282864" y="2484265"/>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65%</a:t>
              </a:r>
            </a:p>
          </p:txBody>
        </p:sp>
        <p:sp>
          <p:nvSpPr>
            <p:cNvPr id="62" name="pg62"/>
            <p:cNvSpPr/>
            <p:nvPr/>
          </p:nvSpPr>
          <p:spPr>
            <a:xfrm>
              <a:off x="8368515" y="2202288"/>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3" name="tx63"/>
            <p:cNvSpPr/>
            <p:nvPr/>
          </p:nvSpPr>
          <p:spPr>
            <a:xfrm>
              <a:off x="8391375" y="2243826"/>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65%</a:t>
              </a:r>
            </a:p>
          </p:txBody>
        </p:sp>
        <p:sp>
          <p:nvSpPr>
            <p:cNvPr id="64" name="pg64"/>
            <p:cNvSpPr/>
            <p:nvPr/>
          </p:nvSpPr>
          <p:spPr>
            <a:xfrm>
              <a:off x="8314365" y="2984559"/>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5" name="tx65"/>
            <p:cNvSpPr/>
            <p:nvPr/>
          </p:nvSpPr>
          <p:spPr>
            <a:xfrm>
              <a:off x="8337225" y="3026098"/>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63%</a:t>
              </a:r>
            </a:p>
          </p:txBody>
        </p:sp>
        <p:sp>
          <p:nvSpPr>
            <p:cNvPr id="66" name="pg66"/>
            <p:cNvSpPr/>
            <p:nvPr/>
          </p:nvSpPr>
          <p:spPr>
            <a:xfrm>
              <a:off x="8284194" y="2722347"/>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7" name="tx67"/>
            <p:cNvSpPr/>
            <p:nvPr/>
          </p:nvSpPr>
          <p:spPr>
            <a:xfrm>
              <a:off x="8307054" y="2763885"/>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63%</a:t>
              </a:r>
            </a:p>
          </p:txBody>
        </p:sp>
        <p:sp>
          <p:nvSpPr>
            <p:cNvPr id="68" name="pg68"/>
            <p:cNvSpPr/>
            <p:nvPr/>
          </p:nvSpPr>
          <p:spPr>
            <a:xfrm>
              <a:off x="8338449" y="3246035"/>
              <a:ext cx="621661" cy="169038"/>
            </a:xfrm>
            <a:custGeom>
              <a:avLst/>
              <a:gdLst/>
              <a:ahLst/>
              <a:cxnLst/>
              <a:rect l="0" t="0" r="0" b="0"/>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9" name="tx69"/>
            <p:cNvSpPr/>
            <p:nvPr/>
          </p:nvSpPr>
          <p:spPr>
            <a:xfrm>
              <a:off x="8361309" y="3287573"/>
              <a:ext cx="53022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60%</a:t>
              </a:r>
            </a:p>
          </p:txBody>
        </p:sp>
        <p:sp>
          <p:nvSpPr>
            <p:cNvPr id="70" name="pg70"/>
            <p:cNvSpPr/>
            <p:nvPr/>
          </p:nvSpPr>
          <p:spPr>
            <a:xfrm>
              <a:off x="8290281" y="3507001"/>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1" name="tx71"/>
            <p:cNvSpPr/>
            <p:nvPr/>
          </p:nvSpPr>
          <p:spPr>
            <a:xfrm>
              <a:off x="8313141" y="3548539"/>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55%</a:t>
              </a:r>
            </a:p>
          </p:txBody>
        </p:sp>
        <p:sp>
          <p:nvSpPr>
            <p:cNvPr id="72" name="pg72"/>
            <p:cNvSpPr/>
            <p:nvPr/>
          </p:nvSpPr>
          <p:spPr>
            <a:xfrm>
              <a:off x="8290281" y="3768145"/>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3" name="tx73"/>
            <p:cNvSpPr/>
            <p:nvPr/>
          </p:nvSpPr>
          <p:spPr>
            <a:xfrm>
              <a:off x="8313141" y="380968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51%</a:t>
              </a:r>
            </a:p>
          </p:txBody>
        </p:sp>
        <p:sp>
          <p:nvSpPr>
            <p:cNvPr id="74" name="pl74"/>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76" name="tx76"/>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446165" y="401416"/>
              <a:ext cx="29392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RDC, 2000-2025</a:t>
              </a:r>
            </a:p>
          </p:txBody>
        </p:sp>
        <p:sp>
          <p:nvSpPr>
            <p:cNvPr id="100" name="tx10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(84 %) et 2024 (82 %). En 2025, ce taux est resté inchangé par rapport à 2024 (82 %), mais il était inférieur à celui de 2019. Entre 2019 et 2025, le taux de couverture du DTP1 a atteint son niveau le plus bas en 2023 (80 %).
En 2024, 9 vaccins présentaient un taux de couverture inférieur à celui de 2019.
En 2025, 9 vaccins présentaient un taux de couverture inférieur à celui de 2019.
En 2025, aucun vaccin ne présentait un taux de couverture inférieur à celui de 2024.</a:t>
            </a:r>
          </a:p>
        </p:txBody>
      </p:sp>
      <p:sp>
        <p:nvSpPr>
          <p:cNvPr id="102"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8 vaccins (série complète).
En 2025, le MCV2 affichait la couverture la plus faible de tous les vaccins (51 %), suivi du MCV1 (55 %).
La couverture vaccinale de cinq vaccins a diminué (DTP3, HEPB3, HIB3, IPV1 et MCV1) et celle d’un vaccin a augmenté (ROTAC) par rapport à leur couverture respective en 2019.
La couverture vaccinale de 8 vaccins est restée inchangée (DTP3, HEPB3, HIB3, IPV1, IPVC, MCV1, MCV2 et ROTAC) par rapport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5546" y="501219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75546" y="4558865"/>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75546" y="4105534"/>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75546" y="3652203"/>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5546" y="3198872"/>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546" y="2745541"/>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546" y="2292210"/>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546" y="1838878"/>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546" y="138554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546" y="932216"/>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9130"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57054"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07497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892902"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710826"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311166" y="932216"/>
              <a:ext cx="1236188" cy="0"/>
            </a:xfrm>
            <a:custGeom>
              <a:avLst/>
              <a:gdLst/>
              <a:ahLst/>
              <a:cxnLst/>
              <a:rect l="0" t="0" r="0" b="0"/>
              <a:pathLst>
                <a:path w="1236188">
                  <a:moveTo>
                    <a:pt x="0" y="0"/>
                  </a:moveTo>
                  <a:lnTo>
                    <a:pt x="727169" y="0"/>
                  </a:lnTo>
                  <a:lnTo>
                    <a:pt x="727169" y="0"/>
                  </a:lnTo>
                  <a:lnTo>
                    <a:pt x="727169" y="0"/>
                  </a:lnTo>
                  <a:lnTo>
                    <a:pt x="727169" y="0"/>
                  </a:lnTo>
                  <a:lnTo>
                    <a:pt x="1163471" y="0"/>
                  </a:lnTo>
                  <a:lnTo>
                    <a:pt x="1236188" y="0"/>
                  </a:lnTo>
                </a:path>
              </a:pathLst>
            </a:custGeom>
            <a:ln w="116535" cap="flat">
              <a:solidFill>
                <a:srgbClr val="E8E8E8">
                  <a:alpha val="100000"/>
                </a:srgbClr>
              </a:solidFill>
              <a:prstDash val="solid"/>
              <a:round/>
            </a:ln>
          </p:spPr>
          <p:txBody>
            <a:bodyPr/>
            <a:lstStyle/>
            <a:p>
              <a:endParaRPr/>
            </a:p>
          </p:txBody>
        </p:sp>
        <p:sp>
          <p:nvSpPr>
            <p:cNvPr id="20" name="pl20"/>
            <p:cNvSpPr/>
            <p:nvPr/>
          </p:nvSpPr>
          <p:spPr>
            <a:xfrm>
              <a:off x="7256487" y="1385547"/>
              <a:ext cx="290867" cy="0"/>
            </a:xfrm>
            <a:custGeom>
              <a:avLst/>
              <a:gdLst/>
              <a:ahLst/>
              <a:cxnLst/>
              <a:rect l="0" t="0" r="0" b="0"/>
              <a:pathLst>
                <a:path w="290867">
                  <a:moveTo>
                    <a:pt x="0" y="0"/>
                  </a:moveTo>
                  <a:lnTo>
                    <a:pt x="72716" y="0"/>
                  </a:lnTo>
                  <a:lnTo>
                    <a:pt x="72716" y="0"/>
                  </a:lnTo>
                  <a:lnTo>
                    <a:pt x="145433" y="0"/>
                  </a:lnTo>
                  <a:lnTo>
                    <a:pt x="145433" y="0"/>
                  </a:lnTo>
                  <a:lnTo>
                    <a:pt x="218150" y="0"/>
                  </a:lnTo>
                  <a:lnTo>
                    <a:pt x="290867"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5802148" y="1838878"/>
              <a:ext cx="945320" cy="0"/>
            </a:xfrm>
            <a:custGeom>
              <a:avLst/>
              <a:gdLst/>
              <a:ahLst/>
              <a:cxnLst/>
              <a:rect l="0" t="0" r="0" b="0"/>
              <a:pathLst>
                <a:path w="945320">
                  <a:moveTo>
                    <a:pt x="0" y="0"/>
                  </a:moveTo>
                  <a:lnTo>
                    <a:pt x="363584" y="0"/>
                  </a:ln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5802148" y="2292210"/>
              <a:ext cx="945320" cy="0"/>
            </a:xfrm>
            <a:custGeom>
              <a:avLst/>
              <a:gdLst/>
              <a:ahLst/>
              <a:cxnLst/>
              <a:rect l="0" t="0" r="0" b="0"/>
              <a:pathLst>
                <a:path w="945320">
                  <a:moveTo>
                    <a:pt x="0" y="0"/>
                  </a:moveTo>
                  <a:lnTo>
                    <a:pt x="363584" y="0"/>
                  </a:ln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5802148" y="2745541"/>
              <a:ext cx="945320" cy="0"/>
            </a:xfrm>
            <a:custGeom>
              <a:avLst/>
              <a:gdLst/>
              <a:ahLst/>
              <a:cxnLst/>
              <a:rect l="0" t="0" r="0" b="0"/>
              <a:pathLst>
                <a:path w="945320">
                  <a:moveTo>
                    <a:pt x="0" y="0"/>
                  </a:moveTo>
                  <a:lnTo>
                    <a:pt x="363584" y="0"/>
                  </a:ln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6238449" y="3198872"/>
              <a:ext cx="727169" cy="0"/>
            </a:xfrm>
            <a:custGeom>
              <a:avLst/>
              <a:gdLst/>
              <a:ahLst/>
              <a:cxnLst/>
              <a:rect l="0" t="0" r="0" b="0"/>
              <a:pathLst>
                <a:path w="727169">
                  <a:moveTo>
                    <a:pt x="0" y="0"/>
                  </a:moveTo>
                  <a:lnTo>
                    <a:pt x="145433" y="0"/>
                  </a:lnTo>
                  <a:lnTo>
                    <a:pt x="145433" y="0"/>
                  </a:lnTo>
                  <a:lnTo>
                    <a:pt x="218150" y="0"/>
                  </a:lnTo>
                  <a:lnTo>
                    <a:pt x="218150" y="0"/>
                  </a:lnTo>
                  <a:lnTo>
                    <a:pt x="581735" y="0"/>
                  </a:lnTo>
                  <a:lnTo>
                    <a:pt x="727169"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5220412" y="3652203"/>
              <a:ext cx="945320" cy="0"/>
            </a:xfrm>
            <a:custGeom>
              <a:avLst/>
              <a:gdLst/>
              <a:ahLst/>
              <a:cxnLst/>
              <a:rect l="0" t="0" r="0" b="0"/>
              <a:pathLst>
                <a:path w="945320">
                  <a:moveTo>
                    <a:pt x="0" y="0"/>
                  </a:moveTo>
                  <a:lnTo>
                    <a:pt x="218150" y="0"/>
                  </a:lnTo>
                  <a:lnTo>
                    <a:pt x="218150" y="0"/>
                  </a:lnTo>
                  <a:lnTo>
                    <a:pt x="218150" y="0"/>
                  </a:lnTo>
                  <a:lnTo>
                    <a:pt x="290867"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5729431" y="4105534"/>
              <a:ext cx="945320" cy="0"/>
            </a:xfrm>
            <a:custGeom>
              <a:avLst/>
              <a:gdLst/>
              <a:ahLst/>
              <a:cxnLst/>
              <a:rect l="0" t="0" r="0" b="0"/>
              <a:pathLst>
                <a:path w="945320">
                  <a:moveTo>
                    <a:pt x="0" y="0"/>
                  </a:moveTo>
                  <a:lnTo>
                    <a:pt x="290867" y="0"/>
                  </a:lnTo>
                  <a:lnTo>
                    <a:pt x="290867" y="0"/>
                  </a:lnTo>
                  <a:lnTo>
                    <a:pt x="290867"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1729998" y="4558865"/>
              <a:ext cx="4290300" cy="0"/>
            </a:xfrm>
            <a:custGeom>
              <a:avLst/>
              <a:gdLst/>
              <a:ahLst/>
              <a:cxnLst/>
              <a:rect l="0" t="0" r="0" b="0"/>
              <a:pathLst>
                <a:path w="4290300">
                  <a:moveTo>
                    <a:pt x="0" y="0"/>
                  </a:moveTo>
                  <a:lnTo>
                    <a:pt x="1672489" y="0"/>
                  </a:lnTo>
                  <a:lnTo>
                    <a:pt x="3490413" y="0"/>
                  </a:lnTo>
                  <a:lnTo>
                    <a:pt x="3490413" y="0"/>
                  </a:lnTo>
                  <a:lnTo>
                    <a:pt x="3999432" y="0"/>
                  </a:lnTo>
                  <a:lnTo>
                    <a:pt x="4290300" y="0"/>
                  </a:lnTo>
                  <a:lnTo>
                    <a:pt x="4290300"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5074978" y="5012197"/>
              <a:ext cx="1090754" cy="0"/>
            </a:xfrm>
            <a:custGeom>
              <a:avLst/>
              <a:gdLst/>
              <a:ahLst/>
              <a:cxnLst/>
              <a:rect l="0" t="0" r="0" b="0"/>
              <a:pathLst>
                <a:path w="1090754">
                  <a:moveTo>
                    <a:pt x="0" y="0"/>
                  </a:moveTo>
                  <a:lnTo>
                    <a:pt x="363584" y="0"/>
                  </a:lnTo>
                  <a:lnTo>
                    <a:pt x="363584" y="0"/>
                  </a:lnTo>
                  <a:lnTo>
                    <a:pt x="363584" y="0"/>
                  </a:lnTo>
                  <a:lnTo>
                    <a:pt x="436301" y="0"/>
                  </a:lnTo>
                  <a:lnTo>
                    <a:pt x="945320" y="0"/>
                  </a:lnTo>
                  <a:lnTo>
                    <a:pt x="1090754" y="0"/>
                  </a:lnTo>
                </a:path>
              </a:pathLst>
            </a:custGeom>
            <a:ln w="116535" cap="flat">
              <a:solidFill>
                <a:srgbClr val="E8E8E8">
                  <a:alpha val="100000"/>
                </a:srgbClr>
              </a:solidFill>
              <a:prstDash val="solid"/>
              <a:round/>
            </a:ln>
          </p:spPr>
          <p:txBody>
            <a:bodyPr/>
            <a:lstStyle/>
            <a:p>
              <a:endParaRPr/>
            </a:p>
          </p:txBody>
        </p:sp>
        <p:sp>
          <p:nvSpPr>
            <p:cNvPr id="29" name="pt29"/>
            <p:cNvSpPr/>
            <p:nvPr/>
          </p:nvSpPr>
          <p:spPr>
            <a:xfrm>
              <a:off x="754285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47013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63066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03383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03383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03383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03383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54285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47013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32470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32470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25198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39742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39742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7429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5248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7976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74296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5248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7976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7429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5248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7976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96111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81568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37938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37938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23394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4521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4521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161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9430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4340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50678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2159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4340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4340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6702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4521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01579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0885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72493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01579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01579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172549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33979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2159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72493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2159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01579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01579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161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01579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50678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4340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07047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4340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4340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48458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0" name="pt100"/>
            <p:cNvSpPr/>
            <p:nvPr/>
          </p:nvSpPr>
          <p:spPr>
            <a:xfrm>
              <a:off x="697556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697556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7484587"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3" name="pt103"/>
            <p:cNvSpPr/>
            <p:nvPr/>
          </p:nvSpPr>
          <p:spPr>
            <a:xfrm>
              <a:off x="733915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4" name="pt104"/>
            <p:cNvSpPr/>
            <p:nvPr/>
          </p:nvSpPr>
          <p:spPr>
            <a:xfrm>
              <a:off x="733915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668470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610296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610296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668470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610296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610296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6684700"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2" name="pt112"/>
            <p:cNvSpPr/>
            <p:nvPr/>
          </p:nvSpPr>
          <p:spPr>
            <a:xfrm>
              <a:off x="610296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610296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690285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639383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639383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610296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53757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5375795"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6611983"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5957531"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595753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166723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5957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595753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610296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53757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53757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tx129"/>
            <p:cNvSpPr/>
            <p:nvPr/>
          </p:nvSpPr>
          <p:spPr>
            <a:xfrm>
              <a:off x="691825" y="4935733"/>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44944" y="4478371"/>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54215" y="4025040"/>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554215" y="357170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654984" y="3121925"/>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673364" y="266649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08103" y="218245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590895" y="1759835"/>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590895" y="1308600"/>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655145" y="85172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393220"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65233"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8315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1081"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095"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0141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t14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6" name="pt14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7" name="pt14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8" name="tx148"/>
            <p:cNvSpPr/>
            <p:nvPr/>
          </p:nvSpPr>
          <p:spPr>
            <a:xfrm>
              <a:off x="434473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0654"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79657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75546" y="398022"/>
              <a:ext cx="32332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RDC, 2019-2025</a:t>
              </a:r>
            </a:p>
          </p:txBody>
        </p:sp>
        <p:sp>
          <p:nvSpPr>
            <p:cNvPr id="152" name="tx15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54" name="tx154"/>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55" name="tx155"/>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(84 %) et 2024 (82 %). En 2025, ce taux est resté inchangé par rapport à 2024 (82 %), mais il était inférieur à celui de 2019. Entre 2019 et 2025, le taux de couverture du DTP1 a atteint son niveau le plus bas en 2023 (80 %).
En 2024, 9 vaccins présentaient un taux de couverture inférieur à celui de 2019.
En 2025, 9 vaccins présentaient un taux de couverture inférieur à celui de 2019.
En 2025, aucun vaccin ne présentait un taux de couverture inférieur à celui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8499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21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45929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46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803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914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37857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7657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1528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400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27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3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754517"/>
              <a:ext cx="6481656" cy="1317627"/>
            </a:xfrm>
            <a:custGeom>
              <a:avLst/>
              <a:gdLst/>
              <a:ahLst/>
              <a:cxnLst/>
              <a:rect l="0" t="0" r="0" b="0"/>
              <a:pathLst>
                <a:path w="6481656" h="1317627">
                  <a:moveTo>
                    <a:pt x="0" y="1317627"/>
                  </a:moveTo>
                  <a:lnTo>
                    <a:pt x="259266" y="1317627"/>
                  </a:lnTo>
                  <a:lnTo>
                    <a:pt x="518532" y="1072487"/>
                  </a:lnTo>
                  <a:lnTo>
                    <a:pt x="777798" y="949917"/>
                  </a:lnTo>
                  <a:lnTo>
                    <a:pt x="1037065" y="582207"/>
                  </a:lnTo>
                  <a:lnTo>
                    <a:pt x="1296331" y="367710"/>
                  </a:lnTo>
                  <a:lnTo>
                    <a:pt x="1555597" y="337067"/>
                  </a:lnTo>
                  <a:lnTo>
                    <a:pt x="1814863" y="245140"/>
                  </a:lnTo>
                  <a:lnTo>
                    <a:pt x="2074130" y="153212"/>
                  </a:lnTo>
                  <a:lnTo>
                    <a:pt x="2333396" y="61285"/>
                  </a:lnTo>
                  <a:lnTo>
                    <a:pt x="2592662" y="398352"/>
                  </a:lnTo>
                  <a:lnTo>
                    <a:pt x="2851928" y="91927"/>
                  </a:lnTo>
                  <a:lnTo>
                    <a:pt x="3111195" y="61285"/>
                  </a:lnTo>
                  <a:lnTo>
                    <a:pt x="3370461" y="61285"/>
                  </a:lnTo>
                  <a:lnTo>
                    <a:pt x="3629727" y="0"/>
                  </a:lnTo>
                  <a:lnTo>
                    <a:pt x="3888994" y="91927"/>
                  </a:lnTo>
                  <a:lnTo>
                    <a:pt x="4148260" y="91927"/>
                  </a:lnTo>
                  <a:lnTo>
                    <a:pt x="4407526" y="61285"/>
                  </a:lnTo>
                  <a:lnTo>
                    <a:pt x="4666792" y="61285"/>
                  </a:lnTo>
                  <a:lnTo>
                    <a:pt x="4926059" y="0"/>
                  </a:lnTo>
                  <a:lnTo>
                    <a:pt x="5185325" y="91927"/>
                  </a:lnTo>
                  <a:lnTo>
                    <a:pt x="5444591" y="245140"/>
                  </a:lnTo>
                  <a:lnTo>
                    <a:pt x="5703857" y="245140"/>
                  </a:lnTo>
                  <a:lnTo>
                    <a:pt x="5963124" y="398352"/>
                  </a:lnTo>
                  <a:lnTo>
                    <a:pt x="6222390" y="245140"/>
                  </a:lnTo>
                  <a:lnTo>
                    <a:pt x="6481656" y="245140"/>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7402143" y="3428652"/>
              <a:ext cx="518532" cy="1011202"/>
            </a:xfrm>
            <a:custGeom>
              <a:avLst/>
              <a:gdLst/>
              <a:ahLst/>
              <a:cxnLst/>
              <a:rect l="0" t="0" r="0" b="0"/>
              <a:pathLst>
                <a:path w="518532" h="1011202">
                  <a:moveTo>
                    <a:pt x="0" y="1011202"/>
                  </a:moveTo>
                  <a:lnTo>
                    <a:pt x="259266" y="0"/>
                  </a:lnTo>
                  <a:lnTo>
                    <a:pt x="518532" y="0"/>
                  </a:lnTo>
                </a:path>
              </a:pathLst>
            </a:custGeom>
            <a:ln w="27101" cap="flat">
              <a:solidFill>
                <a:srgbClr val="00BA38">
                  <a:alpha val="100000"/>
                </a:srgbClr>
              </a:solidFill>
              <a:prstDash val="solid"/>
              <a:round/>
            </a:ln>
          </p:spPr>
          <p:txBody>
            <a:bodyPr/>
            <a:lstStyle/>
            <a:p>
              <a:endParaRPr/>
            </a:p>
          </p:txBody>
        </p:sp>
        <p:sp>
          <p:nvSpPr>
            <p:cNvPr id="29" name="pl29"/>
            <p:cNvSpPr/>
            <p:nvPr/>
          </p:nvSpPr>
          <p:spPr>
            <a:xfrm>
              <a:off x="4290948" y="2785159"/>
              <a:ext cx="3629727" cy="2114333"/>
            </a:xfrm>
            <a:custGeom>
              <a:avLst/>
              <a:gdLst/>
              <a:ahLst/>
              <a:cxnLst/>
              <a:rect l="0" t="0" r="0" b="0"/>
              <a:pathLst>
                <a:path w="3629727" h="2114333">
                  <a:moveTo>
                    <a:pt x="0" y="2114333"/>
                  </a:moveTo>
                  <a:lnTo>
                    <a:pt x="259266" y="1501482"/>
                  </a:lnTo>
                  <a:lnTo>
                    <a:pt x="518532" y="1164415"/>
                  </a:lnTo>
                  <a:lnTo>
                    <a:pt x="777798" y="735420"/>
                  </a:lnTo>
                  <a:lnTo>
                    <a:pt x="1037065" y="245140"/>
                  </a:lnTo>
                  <a:lnTo>
                    <a:pt x="1296331" y="183855"/>
                  </a:lnTo>
                  <a:lnTo>
                    <a:pt x="1555597" y="91927"/>
                  </a:lnTo>
                  <a:lnTo>
                    <a:pt x="1814863" y="61285"/>
                  </a:lnTo>
                  <a:lnTo>
                    <a:pt x="2074130" y="0"/>
                  </a:lnTo>
                  <a:lnTo>
                    <a:pt x="2333396" y="91927"/>
                  </a:lnTo>
                  <a:lnTo>
                    <a:pt x="2592662" y="275782"/>
                  </a:lnTo>
                  <a:lnTo>
                    <a:pt x="2851928" y="245140"/>
                  </a:lnTo>
                  <a:lnTo>
                    <a:pt x="3111195" y="398352"/>
                  </a:lnTo>
                  <a:lnTo>
                    <a:pt x="3370461" y="275782"/>
                  </a:lnTo>
                  <a:lnTo>
                    <a:pt x="3629727" y="275782"/>
                  </a:lnTo>
                </a:path>
              </a:pathLst>
            </a:custGeom>
            <a:ln w="27101" cap="flat">
              <a:solidFill>
                <a:srgbClr val="619CFF">
                  <a:alpha val="100000"/>
                </a:srgbClr>
              </a:solidFill>
              <a:prstDash val="solid"/>
              <a:round/>
            </a:ln>
          </p:spPr>
          <p:txBody>
            <a:bodyPr/>
            <a:lstStyle/>
            <a:p>
              <a:endParaRPr/>
            </a:p>
          </p:txBody>
        </p:sp>
        <p:sp>
          <p:nvSpPr>
            <p:cNvPr id="30" name="pl30"/>
            <p:cNvSpPr/>
            <p:nvPr/>
          </p:nvSpPr>
          <p:spPr>
            <a:xfrm>
              <a:off x="803816" y="2233594"/>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82299" y="29612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82299" y="33902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3" name="pt33"/>
            <p:cNvSpPr/>
            <p:nvPr/>
          </p:nvSpPr>
          <p:spPr>
            <a:xfrm>
              <a:off x="7882299" y="302256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4" name="pt34"/>
            <p:cNvSpPr/>
            <p:nvPr/>
          </p:nvSpPr>
          <p:spPr>
            <a:xfrm>
              <a:off x="1400642" y="40337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5" name="pt35"/>
            <p:cNvSpPr/>
            <p:nvPr/>
          </p:nvSpPr>
          <p:spPr>
            <a:xfrm>
              <a:off x="7363766" y="440147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6" name="pt36"/>
            <p:cNvSpPr/>
            <p:nvPr/>
          </p:nvSpPr>
          <p:spPr>
            <a:xfrm>
              <a:off x="4252571" y="48611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7" name="pl37"/>
            <p:cNvSpPr/>
            <p:nvPr/>
          </p:nvSpPr>
          <p:spPr>
            <a:xfrm>
              <a:off x="7936692" y="2928179"/>
              <a:ext cx="243250" cy="67062"/>
            </a:xfrm>
            <a:custGeom>
              <a:avLst/>
              <a:gdLst/>
              <a:ahLst/>
              <a:cxnLst/>
              <a:rect l="0" t="0" r="0" b="0"/>
              <a:pathLst>
                <a:path w="243250" h="67062">
                  <a:moveTo>
                    <a:pt x="243250" y="0"/>
                  </a:moveTo>
                  <a:lnTo>
                    <a:pt x="0" y="67062"/>
                  </a:lnTo>
                </a:path>
              </a:pathLst>
            </a:custGeom>
          </p:spPr>
          <p:txBody>
            <a:bodyPr/>
            <a:lstStyle/>
            <a:p>
              <a:endParaRPr/>
            </a:p>
          </p:txBody>
        </p:sp>
        <p:sp>
          <p:nvSpPr>
            <p:cNvPr id="38" name="pl38"/>
            <p:cNvSpPr/>
            <p:nvPr/>
          </p:nvSpPr>
          <p:spPr>
            <a:xfrm>
              <a:off x="7935510" y="3065997"/>
              <a:ext cx="244431" cy="83288"/>
            </a:xfrm>
            <a:custGeom>
              <a:avLst/>
              <a:gdLst/>
              <a:ahLst/>
              <a:cxnLst/>
              <a:rect l="0" t="0" r="0" b="0"/>
              <a:pathLst>
                <a:path w="244431" h="83288">
                  <a:moveTo>
                    <a:pt x="244431" y="83288"/>
                  </a:moveTo>
                  <a:lnTo>
                    <a:pt x="0" y="0"/>
                  </a:lnTo>
                </a:path>
              </a:pathLst>
            </a:custGeom>
          </p:spPr>
          <p:txBody>
            <a:bodyPr/>
            <a:lstStyle/>
            <a:p>
              <a:endParaRPr/>
            </a:p>
          </p:txBody>
        </p:sp>
        <p:sp>
          <p:nvSpPr>
            <p:cNvPr id="39" name="pl39"/>
            <p:cNvSpPr/>
            <p:nvPr/>
          </p:nvSpPr>
          <p:spPr>
            <a:xfrm>
              <a:off x="7939577" y="3430313"/>
              <a:ext cx="240364" cy="21121"/>
            </a:xfrm>
            <a:custGeom>
              <a:avLst/>
              <a:gdLst/>
              <a:ahLst/>
              <a:cxnLst/>
              <a:rect l="0" t="0" r="0" b="0"/>
              <a:pathLst>
                <a:path w="240364" h="21121">
                  <a:moveTo>
                    <a:pt x="240364" y="21121"/>
                  </a:moveTo>
                  <a:lnTo>
                    <a:pt x="0" y="0"/>
                  </a:lnTo>
                </a:path>
              </a:pathLst>
            </a:custGeom>
          </p:spPr>
          <p:txBody>
            <a:bodyPr/>
            <a:lstStyle/>
            <a:p>
              <a:endParaRPr/>
            </a:p>
          </p:txBody>
        </p:sp>
        <p:sp>
          <p:nvSpPr>
            <p:cNvPr id="40" name="pg40"/>
            <p:cNvSpPr/>
            <p:nvPr/>
          </p:nvSpPr>
          <p:spPr>
            <a:xfrm>
              <a:off x="8111362" y="2814020"/>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1" name="tx41"/>
            <p:cNvSpPr/>
            <p:nvPr/>
          </p:nvSpPr>
          <p:spPr>
            <a:xfrm>
              <a:off x="8134222" y="2854861"/>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65%</a:t>
              </a:r>
            </a:p>
          </p:txBody>
        </p:sp>
        <p:sp>
          <p:nvSpPr>
            <p:cNvPr id="42" name="pg42"/>
            <p:cNvSpPr/>
            <p:nvPr/>
          </p:nvSpPr>
          <p:spPr>
            <a:xfrm>
              <a:off x="8111362" y="3086392"/>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a:endParaRPr/>
            </a:p>
          </p:txBody>
        </p:sp>
        <p:sp>
          <p:nvSpPr>
            <p:cNvPr id="43" name="tx43"/>
            <p:cNvSpPr/>
            <p:nvPr/>
          </p:nvSpPr>
          <p:spPr>
            <a:xfrm>
              <a:off x="8134222" y="3127233"/>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PCVC : 63%</a:t>
              </a:r>
            </a:p>
          </p:txBody>
        </p:sp>
        <p:sp>
          <p:nvSpPr>
            <p:cNvPr id="44" name="pg44"/>
            <p:cNvSpPr/>
            <p:nvPr/>
          </p:nvSpPr>
          <p:spPr>
            <a:xfrm>
              <a:off x="8111362" y="3360998"/>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a:endParaRPr/>
            </a:p>
          </p:txBody>
        </p:sp>
        <p:sp>
          <p:nvSpPr>
            <p:cNvPr id="45" name="tx45"/>
            <p:cNvSpPr/>
            <p:nvPr/>
          </p:nvSpPr>
          <p:spPr>
            <a:xfrm>
              <a:off x="8134222" y="3401839"/>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MCV2 : 51%</a:t>
              </a:r>
            </a:p>
          </p:txBody>
        </p:sp>
        <p:sp>
          <p:nvSpPr>
            <p:cNvPr id="46" name="pg46"/>
            <p:cNvSpPr/>
            <p:nvPr/>
          </p:nvSpPr>
          <p:spPr>
            <a:xfrm>
              <a:off x="1503905" y="3907381"/>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7" name="tx47"/>
            <p:cNvSpPr/>
            <p:nvPr/>
          </p:nvSpPr>
          <p:spPr>
            <a:xfrm>
              <a:off x="1549625" y="395112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30</a:t>
              </a:r>
            </a:p>
          </p:txBody>
        </p:sp>
        <p:sp>
          <p:nvSpPr>
            <p:cNvPr id="48" name="pg48"/>
            <p:cNvSpPr/>
            <p:nvPr/>
          </p:nvSpPr>
          <p:spPr>
            <a:xfrm>
              <a:off x="7103451" y="4422749"/>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a:endParaRPr/>
            </a:p>
          </p:txBody>
        </p:sp>
        <p:sp>
          <p:nvSpPr>
            <p:cNvPr id="49" name="tx49"/>
            <p:cNvSpPr/>
            <p:nvPr/>
          </p:nvSpPr>
          <p:spPr>
            <a:xfrm>
              <a:off x="7149171" y="446655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18</a:t>
              </a:r>
            </a:p>
          </p:txBody>
        </p:sp>
        <p:sp>
          <p:nvSpPr>
            <p:cNvPr id="50" name="pg50"/>
            <p:cNvSpPr/>
            <p:nvPr/>
          </p:nvSpPr>
          <p:spPr>
            <a:xfrm>
              <a:off x="4064213" y="4867038"/>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a:endParaRPr/>
            </a:p>
          </p:txBody>
        </p:sp>
        <p:sp>
          <p:nvSpPr>
            <p:cNvPr id="51" name="tx51"/>
            <p:cNvSpPr/>
            <p:nvPr/>
          </p:nvSpPr>
          <p:spPr>
            <a:xfrm>
              <a:off x="4109933" y="4910782"/>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3</a:t>
              </a:r>
            </a:p>
          </p:txBody>
        </p:sp>
        <p:sp>
          <p:nvSpPr>
            <p:cNvPr id="52" name="tx52"/>
            <p:cNvSpPr/>
            <p:nvPr/>
          </p:nvSpPr>
          <p:spPr>
            <a:xfrm>
              <a:off x="663492" y="49393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2" name="pl72"/>
            <p:cNvSpPr/>
            <p:nvPr/>
          </p:nvSpPr>
          <p:spPr>
            <a:xfrm>
              <a:off x="4606952" y="6000730"/>
              <a:ext cx="175564" cy="0"/>
            </a:xfrm>
            <a:custGeom>
              <a:avLst/>
              <a:gdLst/>
              <a:ahLst/>
              <a:cxnLst/>
              <a:rect l="0" t="0" r="0" b="0"/>
              <a:pathLst>
                <a:path w="175564">
                  <a:moveTo>
                    <a:pt x="0" y="0"/>
                  </a:moveTo>
                  <a:lnTo>
                    <a:pt x="175564" y="0"/>
                  </a:lnTo>
                </a:path>
              </a:pathLst>
            </a:custGeom>
            <a:ln w="27101" cap="flat">
              <a:solidFill>
                <a:srgbClr val="00BA38">
                  <a:alpha val="100000"/>
                </a:srgbClr>
              </a:solidFill>
              <a:prstDash val="solid"/>
              <a:round/>
            </a:ln>
          </p:spPr>
          <p:txBody>
            <a:bodyPr/>
            <a:lstStyle/>
            <a:p>
              <a:endParaRPr/>
            </a:p>
          </p:txBody>
        </p:sp>
        <p:sp>
          <p:nvSpPr>
            <p:cNvPr id="73" name="pl73"/>
            <p:cNvSpPr/>
            <p:nvPr/>
          </p:nvSpPr>
          <p:spPr>
            <a:xfrm>
              <a:off x="5353718" y="6000730"/>
              <a:ext cx="175564" cy="0"/>
            </a:xfrm>
            <a:custGeom>
              <a:avLst/>
              <a:gdLst/>
              <a:ahLst/>
              <a:cxnLst/>
              <a:rect l="0" t="0" r="0" b="0"/>
              <a:pathLst>
                <a:path w="175564">
                  <a:moveTo>
                    <a:pt x="0" y="0"/>
                  </a:moveTo>
                  <a:lnTo>
                    <a:pt x="175564" y="0"/>
                  </a:lnTo>
                </a:path>
              </a:pathLst>
            </a:custGeom>
            <a:ln w="27101" cap="flat">
              <a:solidFill>
                <a:srgbClr val="619CFF">
                  <a:alpha val="100000"/>
                </a:srgbClr>
              </a:solidFill>
              <a:prstDash val="solid"/>
              <a:round/>
            </a:ln>
          </p:spPr>
          <p:txBody>
            <a:bodyPr/>
            <a:lstStyle/>
            <a:p>
              <a:endParaRPr/>
            </a:p>
          </p:txBody>
        </p:sp>
        <p:sp>
          <p:nvSpPr>
            <p:cNvPr id="74" name="tx74"/>
            <p:cNvSpPr/>
            <p:nvPr/>
          </p:nvSpPr>
          <p:spPr>
            <a:xfrm>
              <a:off x="4158323" y="5948547"/>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49958" y="1511762"/>
              <a:ext cx="357831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RDC, 2000-2025</a:t>
              </a:r>
            </a:p>
          </p:txBody>
        </p:sp>
        <p:sp>
          <p:nvSpPr>
            <p:cNvPr id="79" name="tx79"/>
            <p:cNvSpPr/>
            <p:nvPr/>
          </p:nvSpPr>
          <p:spPr>
            <a:xfrm>
              <a:off x="4775852" y="623239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RDC dispose de 3 des 4 vaccins visés par les ODD.
En 2025, la RDC avait atteint une couverture d'au moins 90 % pour aucun des 4 vaccins.</a:t>
            </a:r>
          </a:p>
        </p:txBody>
      </p:sp>
      <p:sp>
        <p:nvSpPr>
          <p:cNvPr id="84"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aucun vaccin relevant des ODD n'a atteint l'objectif de couverture de 90 % fixé par les ODD.</a:t>
            </a:r>
          </a:p>
        </p:txBody>
      </p:sp>
      <p:sp>
        <p:nvSpPr>
          <p:cNvPr id="88"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8499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21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45929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46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803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914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37857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7657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1528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400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27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3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370675"/>
            </a:xfrm>
            <a:custGeom>
              <a:avLst/>
              <a:gdLst/>
              <a:ahLst/>
              <a:cxnLst/>
              <a:rect l="0" t="0" r="0" b="0"/>
              <a:pathLst>
                <a:path h="3370675">
                  <a:moveTo>
                    <a:pt x="0" y="33706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754517"/>
              <a:ext cx="6481656" cy="1317627"/>
            </a:xfrm>
            <a:custGeom>
              <a:avLst/>
              <a:gdLst/>
              <a:ahLst/>
              <a:cxnLst/>
              <a:rect l="0" t="0" r="0" b="0"/>
              <a:pathLst>
                <a:path w="6481656" h="1317627">
                  <a:moveTo>
                    <a:pt x="0" y="1317627"/>
                  </a:moveTo>
                  <a:lnTo>
                    <a:pt x="259266" y="1317627"/>
                  </a:lnTo>
                  <a:lnTo>
                    <a:pt x="518532" y="1072487"/>
                  </a:lnTo>
                  <a:lnTo>
                    <a:pt x="777798" y="949917"/>
                  </a:lnTo>
                  <a:lnTo>
                    <a:pt x="1037065" y="582207"/>
                  </a:lnTo>
                  <a:lnTo>
                    <a:pt x="1296331" y="367710"/>
                  </a:lnTo>
                  <a:lnTo>
                    <a:pt x="1555597" y="337067"/>
                  </a:lnTo>
                  <a:lnTo>
                    <a:pt x="1814863" y="245140"/>
                  </a:lnTo>
                  <a:lnTo>
                    <a:pt x="2074130" y="153212"/>
                  </a:lnTo>
                  <a:lnTo>
                    <a:pt x="2333396" y="61285"/>
                  </a:lnTo>
                  <a:lnTo>
                    <a:pt x="2592662" y="398352"/>
                  </a:lnTo>
                  <a:lnTo>
                    <a:pt x="2851928" y="91927"/>
                  </a:lnTo>
                  <a:lnTo>
                    <a:pt x="3111195" y="61285"/>
                  </a:lnTo>
                  <a:lnTo>
                    <a:pt x="3370461" y="61285"/>
                  </a:lnTo>
                  <a:lnTo>
                    <a:pt x="3629727" y="0"/>
                  </a:lnTo>
                  <a:lnTo>
                    <a:pt x="3888994" y="91927"/>
                  </a:lnTo>
                  <a:lnTo>
                    <a:pt x="4148260" y="91927"/>
                  </a:lnTo>
                  <a:lnTo>
                    <a:pt x="4407526" y="61285"/>
                  </a:lnTo>
                  <a:lnTo>
                    <a:pt x="4666792" y="61285"/>
                  </a:lnTo>
                  <a:lnTo>
                    <a:pt x="4926059" y="0"/>
                  </a:lnTo>
                  <a:lnTo>
                    <a:pt x="5185325" y="91927"/>
                  </a:lnTo>
                  <a:lnTo>
                    <a:pt x="5444591" y="245140"/>
                  </a:lnTo>
                  <a:lnTo>
                    <a:pt x="5703857" y="245140"/>
                  </a:lnTo>
                  <a:lnTo>
                    <a:pt x="5963124" y="398352"/>
                  </a:lnTo>
                  <a:lnTo>
                    <a:pt x="6222390" y="245140"/>
                  </a:lnTo>
                  <a:lnTo>
                    <a:pt x="6481656" y="245140"/>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7402143" y="3428652"/>
              <a:ext cx="518532" cy="1011202"/>
            </a:xfrm>
            <a:custGeom>
              <a:avLst/>
              <a:gdLst/>
              <a:ahLst/>
              <a:cxnLst/>
              <a:rect l="0" t="0" r="0" b="0"/>
              <a:pathLst>
                <a:path w="518532" h="1011202">
                  <a:moveTo>
                    <a:pt x="0" y="1011202"/>
                  </a:moveTo>
                  <a:lnTo>
                    <a:pt x="259266" y="0"/>
                  </a:lnTo>
                  <a:lnTo>
                    <a:pt x="518532" y="0"/>
                  </a:lnTo>
                </a:path>
              </a:pathLst>
            </a:custGeom>
            <a:ln w="27101" cap="flat">
              <a:solidFill>
                <a:srgbClr val="00BA38">
                  <a:alpha val="100000"/>
                </a:srgbClr>
              </a:solidFill>
              <a:prstDash val="solid"/>
              <a:round/>
            </a:ln>
          </p:spPr>
          <p:txBody>
            <a:bodyPr/>
            <a:lstStyle/>
            <a:p>
              <a:endParaRPr/>
            </a:p>
          </p:txBody>
        </p:sp>
        <p:sp>
          <p:nvSpPr>
            <p:cNvPr id="29" name="pl29"/>
            <p:cNvSpPr/>
            <p:nvPr/>
          </p:nvSpPr>
          <p:spPr>
            <a:xfrm>
              <a:off x="4290948" y="2785159"/>
              <a:ext cx="3629727" cy="2114333"/>
            </a:xfrm>
            <a:custGeom>
              <a:avLst/>
              <a:gdLst/>
              <a:ahLst/>
              <a:cxnLst/>
              <a:rect l="0" t="0" r="0" b="0"/>
              <a:pathLst>
                <a:path w="3629727" h="2114333">
                  <a:moveTo>
                    <a:pt x="0" y="2114333"/>
                  </a:moveTo>
                  <a:lnTo>
                    <a:pt x="259266" y="1501482"/>
                  </a:lnTo>
                  <a:lnTo>
                    <a:pt x="518532" y="1164415"/>
                  </a:lnTo>
                  <a:lnTo>
                    <a:pt x="777798" y="735420"/>
                  </a:lnTo>
                  <a:lnTo>
                    <a:pt x="1037065" y="245140"/>
                  </a:lnTo>
                  <a:lnTo>
                    <a:pt x="1296331" y="183855"/>
                  </a:lnTo>
                  <a:lnTo>
                    <a:pt x="1555597" y="91927"/>
                  </a:lnTo>
                  <a:lnTo>
                    <a:pt x="1814863" y="61285"/>
                  </a:lnTo>
                  <a:lnTo>
                    <a:pt x="2074130" y="0"/>
                  </a:lnTo>
                  <a:lnTo>
                    <a:pt x="2333396" y="91927"/>
                  </a:lnTo>
                  <a:lnTo>
                    <a:pt x="2592662" y="275782"/>
                  </a:lnTo>
                  <a:lnTo>
                    <a:pt x="2851928" y="245140"/>
                  </a:lnTo>
                  <a:lnTo>
                    <a:pt x="3111195" y="398352"/>
                  </a:lnTo>
                  <a:lnTo>
                    <a:pt x="3370461" y="275782"/>
                  </a:lnTo>
                  <a:lnTo>
                    <a:pt x="3629727" y="275782"/>
                  </a:lnTo>
                </a:path>
              </a:pathLst>
            </a:custGeom>
            <a:ln w="27101" cap="flat">
              <a:solidFill>
                <a:srgbClr val="619CFF">
                  <a:alpha val="100000"/>
                </a:srgbClr>
              </a:solidFill>
              <a:prstDash val="solid"/>
              <a:round/>
            </a:ln>
          </p:spPr>
          <p:txBody>
            <a:bodyPr/>
            <a:lstStyle/>
            <a:p>
              <a:endParaRPr/>
            </a:p>
          </p:txBody>
        </p:sp>
        <p:sp>
          <p:nvSpPr>
            <p:cNvPr id="30" name="pl30"/>
            <p:cNvSpPr/>
            <p:nvPr/>
          </p:nvSpPr>
          <p:spPr>
            <a:xfrm>
              <a:off x="803816" y="2233594"/>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82299" y="29612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82299" y="33902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3" name="pt33"/>
            <p:cNvSpPr/>
            <p:nvPr/>
          </p:nvSpPr>
          <p:spPr>
            <a:xfrm>
              <a:off x="7882299" y="302256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4" name="pt34"/>
            <p:cNvSpPr/>
            <p:nvPr/>
          </p:nvSpPr>
          <p:spPr>
            <a:xfrm>
              <a:off x="1400642" y="40337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5" name="pt35"/>
            <p:cNvSpPr/>
            <p:nvPr/>
          </p:nvSpPr>
          <p:spPr>
            <a:xfrm>
              <a:off x="7363766" y="440147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6" name="pt36"/>
            <p:cNvSpPr/>
            <p:nvPr/>
          </p:nvSpPr>
          <p:spPr>
            <a:xfrm>
              <a:off x="4252571" y="48611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7" name="pl37"/>
            <p:cNvSpPr/>
            <p:nvPr/>
          </p:nvSpPr>
          <p:spPr>
            <a:xfrm>
              <a:off x="7936702" y="2928331"/>
              <a:ext cx="243239" cy="66916"/>
            </a:xfrm>
            <a:custGeom>
              <a:avLst/>
              <a:gdLst/>
              <a:ahLst/>
              <a:cxnLst/>
              <a:rect l="0" t="0" r="0" b="0"/>
              <a:pathLst>
                <a:path w="243239" h="66916">
                  <a:moveTo>
                    <a:pt x="243239" y="0"/>
                  </a:moveTo>
                  <a:lnTo>
                    <a:pt x="0" y="66916"/>
                  </a:lnTo>
                </a:path>
              </a:pathLst>
            </a:custGeom>
          </p:spPr>
          <p:txBody>
            <a:bodyPr/>
            <a:lstStyle/>
            <a:p>
              <a:endParaRPr/>
            </a:p>
          </p:txBody>
        </p:sp>
        <p:sp>
          <p:nvSpPr>
            <p:cNvPr id="38" name="pl38"/>
            <p:cNvSpPr/>
            <p:nvPr/>
          </p:nvSpPr>
          <p:spPr>
            <a:xfrm>
              <a:off x="7935495" y="3066004"/>
              <a:ext cx="244446" cy="83500"/>
            </a:xfrm>
            <a:custGeom>
              <a:avLst/>
              <a:gdLst/>
              <a:ahLst/>
              <a:cxnLst/>
              <a:rect l="0" t="0" r="0" b="0"/>
              <a:pathLst>
                <a:path w="244446" h="83500">
                  <a:moveTo>
                    <a:pt x="244446" y="83500"/>
                  </a:moveTo>
                  <a:lnTo>
                    <a:pt x="0" y="0"/>
                  </a:lnTo>
                </a:path>
              </a:pathLst>
            </a:custGeom>
          </p:spPr>
          <p:txBody>
            <a:bodyPr/>
            <a:lstStyle/>
            <a:p>
              <a:endParaRPr/>
            </a:p>
          </p:txBody>
        </p:sp>
        <p:sp>
          <p:nvSpPr>
            <p:cNvPr id="39" name="pl39"/>
            <p:cNvSpPr/>
            <p:nvPr/>
          </p:nvSpPr>
          <p:spPr>
            <a:xfrm>
              <a:off x="7939556" y="3430353"/>
              <a:ext cx="240385" cy="21655"/>
            </a:xfrm>
            <a:custGeom>
              <a:avLst/>
              <a:gdLst/>
              <a:ahLst/>
              <a:cxnLst/>
              <a:rect l="0" t="0" r="0" b="0"/>
              <a:pathLst>
                <a:path w="240385" h="21655">
                  <a:moveTo>
                    <a:pt x="240385" y="21655"/>
                  </a:moveTo>
                  <a:lnTo>
                    <a:pt x="0" y="0"/>
                  </a:lnTo>
                </a:path>
              </a:pathLst>
            </a:custGeom>
          </p:spPr>
          <p:txBody>
            <a:bodyPr/>
            <a:lstStyle/>
            <a:p>
              <a:endParaRPr/>
            </a:p>
          </p:txBody>
        </p:sp>
        <p:sp>
          <p:nvSpPr>
            <p:cNvPr id="40" name="pg40"/>
            <p:cNvSpPr/>
            <p:nvPr/>
          </p:nvSpPr>
          <p:spPr>
            <a:xfrm>
              <a:off x="8111362" y="2814236"/>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1" name="tx41"/>
            <p:cNvSpPr/>
            <p:nvPr/>
          </p:nvSpPr>
          <p:spPr>
            <a:xfrm>
              <a:off x="8134222" y="2855078"/>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65%</a:t>
              </a:r>
            </a:p>
          </p:txBody>
        </p:sp>
        <p:sp>
          <p:nvSpPr>
            <p:cNvPr id="42" name="pg42"/>
            <p:cNvSpPr/>
            <p:nvPr/>
          </p:nvSpPr>
          <p:spPr>
            <a:xfrm>
              <a:off x="8111362" y="3086653"/>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a:endParaRPr/>
            </a:p>
          </p:txBody>
        </p:sp>
        <p:sp>
          <p:nvSpPr>
            <p:cNvPr id="43" name="tx43"/>
            <p:cNvSpPr/>
            <p:nvPr/>
          </p:nvSpPr>
          <p:spPr>
            <a:xfrm>
              <a:off x="8134222" y="3127494"/>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PCVC : 63%</a:t>
              </a:r>
            </a:p>
          </p:txBody>
        </p:sp>
        <p:sp>
          <p:nvSpPr>
            <p:cNvPr id="44" name="pg44"/>
            <p:cNvSpPr/>
            <p:nvPr/>
          </p:nvSpPr>
          <p:spPr>
            <a:xfrm>
              <a:off x="8111362" y="3361615"/>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a:endParaRPr/>
            </a:p>
          </p:txBody>
        </p:sp>
        <p:sp>
          <p:nvSpPr>
            <p:cNvPr id="45" name="tx45"/>
            <p:cNvSpPr/>
            <p:nvPr/>
          </p:nvSpPr>
          <p:spPr>
            <a:xfrm>
              <a:off x="8134222" y="3402457"/>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MCV2 : 51%</a:t>
              </a:r>
            </a:p>
          </p:txBody>
        </p:sp>
        <p:sp>
          <p:nvSpPr>
            <p:cNvPr id="46" name="pg46"/>
            <p:cNvSpPr/>
            <p:nvPr/>
          </p:nvSpPr>
          <p:spPr>
            <a:xfrm>
              <a:off x="1142883" y="4054700"/>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7" name="tx47"/>
            <p:cNvSpPr/>
            <p:nvPr/>
          </p:nvSpPr>
          <p:spPr>
            <a:xfrm>
              <a:off x="1188603" y="409844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30</a:t>
              </a:r>
            </a:p>
          </p:txBody>
        </p:sp>
        <p:sp>
          <p:nvSpPr>
            <p:cNvPr id="48" name="pg48"/>
            <p:cNvSpPr/>
            <p:nvPr/>
          </p:nvSpPr>
          <p:spPr>
            <a:xfrm>
              <a:off x="7106339" y="4421365"/>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a:endParaRPr/>
            </a:p>
          </p:txBody>
        </p:sp>
        <p:sp>
          <p:nvSpPr>
            <p:cNvPr id="49" name="tx49"/>
            <p:cNvSpPr/>
            <p:nvPr/>
          </p:nvSpPr>
          <p:spPr>
            <a:xfrm>
              <a:off x="7152059" y="44651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18</a:t>
              </a:r>
            </a:p>
          </p:txBody>
        </p:sp>
        <p:sp>
          <p:nvSpPr>
            <p:cNvPr id="50" name="pg50"/>
            <p:cNvSpPr/>
            <p:nvPr/>
          </p:nvSpPr>
          <p:spPr>
            <a:xfrm>
              <a:off x="4064112" y="4867128"/>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a:endParaRPr/>
            </a:p>
          </p:txBody>
        </p:sp>
        <p:sp>
          <p:nvSpPr>
            <p:cNvPr id="51" name="tx51"/>
            <p:cNvSpPr/>
            <p:nvPr/>
          </p:nvSpPr>
          <p:spPr>
            <a:xfrm>
              <a:off x="4109832" y="4910872"/>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3</a:t>
              </a:r>
            </a:p>
          </p:txBody>
        </p:sp>
        <p:sp>
          <p:nvSpPr>
            <p:cNvPr id="52" name="tx52"/>
            <p:cNvSpPr/>
            <p:nvPr/>
          </p:nvSpPr>
          <p:spPr>
            <a:xfrm>
              <a:off x="663492" y="49393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2" name="pl72"/>
            <p:cNvSpPr/>
            <p:nvPr/>
          </p:nvSpPr>
          <p:spPr>
            <a:xfrm>
              <a:off x="4606952" y="6000730"/>
              <a:ext cx="175564" cy="0"/>
            </a:xfrm>
            <a:custGeom>
              <a:avLst/>
              <a:gdLst/>
              <a:ahLst/>
              <a:cxnLst/>
              <a:rect l="0" t="0" r="0" b="0"/>
              <a:pathLst>
                <a:path w="175564">
                  <a:moveTo>
                    <a:pt x="0" y="0"/>
                  </a:moveTo>
                  <a:lnTo>
                    <a:pt x="175564" y="0"/>
                  </a:lnTo>
                </a:path>
              </a:pathLst>
            </a:custGeom>
            <a:ln w="27101" cap="flat">
              <a:solidFill>
                <a:srgbClr val="00BA38">
                  <a:alpha val="100000"/>
                </a:srgbClr>
              </a:solidFill>
              <a:prstDash val="solid"/>
              <a:round/>
            </a:ln>
          </p:spPr>
          <p:txBody>
            <a:bodyPr/>
            <a:lstStyle/>
            <a:p>
              <a:endParaRPr/>
            </a:p>
          </p:txBody>
        </p:sp>
        <p:sp>
          <p:nvSpPr>
            <p:cNvPr id="73" name="pl73"/>
            <p:cNvSpPr/>
            <p:nvPr/>
          </p:nvSpPr>
          <p:spPr>
            <a:xfrm>
              <a:off x="5353718" y="6000730"/>
              <a:ext cx="175564" cy="0"/>
            </a:xfrm>
            <a:custGeom>
              <a:avLst/>
              <a:gdLst/>
              <a:ahLst/>
              <a:cxnLst/>
              <a:rect l="0" t="0" r="0" b="0"/>
              <a:pathLst>
                <a:path w="175564">
                  <a:moveTo>
                    <a:pt x="0" y="0"/>
                  </a:moveTo>
                  <a:lnTo>
                    <a:pt x="175564" y="0"/>
                  </a:lnTo>
                </a:path>
              </a:pathLst>
            </a:custGeom>
            <a:ln w="27101" cap="flat">
              <a:solidFill>
                <a:srgbClr val="619CFF">
                  <a:alpha val="100000"/>
                </a:srgbClr>
              </a:solidFill>
              <a:prstDash val="solid"/>
              <a:round/>
            </a:ln>
          </p:spPr>
          <p:txBody>
            <a:bodyPr/>
            <a:lstStyle/>
            <a:p>
              <a:endParaRPr/>
            </a:p>
          </p:txBody>
        </p:sp>
        <p:sp>
          <p:nvSpPr>
            <p:cNvPr id="74" name="tx74"/>
            <p:cNvSpPr/>
            <p:nvPr/>
          </p:nvSpPr>
          <p:spPr>
            <a:xfrm>
              <a:off x="4158323" y="5948547"/>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49958" y="1511762"/>
              <a:ext cx="357831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RDC, 2000-2025</a:t>
              </a:r>
            </a:p>
          </p:txBody>
        </p:sp>
        <p:sp>
          <p:nvSpPr>
            <p:cNvPr id="79" name="tx79"/>
            <p:cNvSpPr/>
            <p:nvPr/>
          </p:nvSpPr>
          <p:spPr>
            <a:xfrm>
              <a:off x="4775852" y="623239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RDC dispose de 3 des 4 vaccins visés par les ODD.
En 2025, la RDC avait atteint une couverture d'au moins 90 % pour aucun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aucun vaccin relevant des ODD n'a atteint l'objectif de couverture de 90 % fixé par les ODD.</a:t>
            </a:r>
          </a:p>
        </p:txBody>
      </p:sp>
      <p:grpSp>
        <p:nvGrpSpPr>
          <p:cNvPr id="85" name="Group 84"/>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
        <p:nvSpPr>
          <p:cNvPr id="3" name="body"/>
          <p:cNvSpPr>
            <a:spLocks noGrp="1"/>
          </p:cNvSpPr>
          <p:nvPr>
            <p:ph idx="4294967295"/>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idx="4294967295"/>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idx="4294967295"/>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DTP1 est restée stable à 82 % entre 2024 et 2025.
• La couverture vaccinale contre la DTP3 est restée stable à 65 % entre 2024 et 2025.
• On comptait 16 000 enfants </a:t>
            </a:r>
            <a:r>
              <a:rPr lang="en-US" sz="1700" b="0" i="0" u="none" cap="none">
                <a:solidFill>
                  <a:srgbClr val="FFFFFF">
                    <a:alpha val="100000"/>
                  </a:srgbClr>
                </a:solidFill>
                <a:latin typeface="Arial"/>
                <a:cs typeface="Arial"/>
                <a:sym typeface="Arial"/>
              </a:rPr>
              <a:t>supplémentaires </a:t>
            </a:r>
            <a:r>
              <a:rPr sz="1700" b="0" i="0" u="none" cap="none">
                <a:solidFill>
                  <a:srgbClr val="FFFFFF">
                    <a:alpha val="100000"/>
                  </a:srgbClr>
                </a:solidFill>
                <a:latin typeface="Arial"/>
                <a:cs typeface="Arial"/>
                <a:sym typeface="Arial"/>
              </a:rPr>
              <a:t>n’ayant reçu aucune dose en 2025. Cela représente 788 000 enfants non vaccinés, exposés aux maladies évitables par la vaccination, et 745 000 autres dont la protection </a:t>
            </a:r>
            <a:r>
              <a:rPr lang="en-US" sz="1700" b="0" i="0" u="none" cap="none">
                <a:solidFill>
                  <a:srgbClr val="FFFFFF">
                    <a:alpha val="100000"/>
                  </a:srgbClr>
                </a:solidFill>
                <a:latin typeface="Arial"/>
                <a:cs typeface="Arial"/>
                <a:sym typeface="Arial"/>
              </a:rPr>
              <a:t>est </a:t>
            </a:r>
            <a:r>
              <a:rPr sz="1700" b="0" i="0" u="none" cap="none">
                <a:solidFill>
                  <a:srgbClr val="FFFFFF">
                    <a:alpha val="100000"/>
                  </a:srgbClr>
                </a:solidFill>
                <a:latin typeface="Arial"/>
                <a:cs typeface="Arial"/>
                <a:sym typeface="Arial"/>
              </a:rPr>
              <a:t>incomplète.
• La RDC représentait 19,7 % des enfants n’ayant reçu aucune dose en Afrique de l’Ouest et </a:t>
            </a:r>
            <a:r>
              <a:rPr lang="en-US" sz="1700" b="0" i="0" u="none" cap="none">
                <a:solidFill>
                  <a:srgbClr val="FFFFFF">
                    <a:alpha val="100000"/>
                  </a:srgbClr>
                </a:solidFill>
                <a:latin typeface="Arial"/>
                <a:cs typeface="Arial"/>
                <a:sym typeface="Arial"/>
              </a:rPr>
              <a:t>en Afrique centrale (</a:t>
            </a:r>
            <a:r>
              <a:rPr sz="1700" b="0" i="0" u="none" cap="none">
                <a:solidFill>
                  <a:srgbClr val="FFFFFF">
                    <a:alpha val="100000"/>
                  </a:srgbClr>
                </a:solidFill>
                <a:latin typeface="Arial"/>
                <a:cs typeface="Arial"/>
                <a:sym typeface="Arial"/>
              </a:rPr>
              <a:t>WCAR</a:t>
            </a:r>
            <a:r>
              <a:rPr lang="en-US" sz="1700" b="0" i="0" u="none" cap="none">
                <a:solidFill>
                  <a:srgbClr val="FFFFFF">
                    <a:alpha val="100000"/>
                  </a:srgbClr>
                </a:solidFill>
                <a:latin typeface="Arial"/>
                <a:cs typeface="Arial"/>
                <a:sym typeface="Arial"/>
              </a:rPr>
              <a:t>) </a:t>
            </a:r>
            <a:r>
              <a:rPr sz="1700" b="0" i="0" u="none" cap="none">
                <a:solidFill>
                  <a:srgbClr val="FFFFFF">
                    <a:alpha val="100000"/>
                  </a:srgbClr>
                </a:solidFill>
                <a:latin typeface="Arial"/>
                <a:cs typeface="Arial"/>
                <a:sym typeface="Arial"/>
              </a:rPr>
              <a:t>et 5,9 % des enfants n’ayant reçu aucune dose à l’échelle mondiale.
• La couverture de la MCV1 est restée stable à 55 % entre 2024 et 2025. Deux millions d’enfants n’ont pas reçu la première dose </a:t>
            </a:r>
            <a:r>
              <a:rPr lang="en-US" sz="1700" b="0" i="0" u="none" cap="none">
                <a:solidFill>
                  <a:srgbClr val="FFFFFF">
                    <a:alpha val="100000"/>
                  </a:srgbClr>
                </a:solidFill>
                <a:latin typeface="Arial"/>
                <a:cs typeface="Arial"/>
                <a:sym typeface="Arial"/>
              </a:rPr>
              <a:t>de </a:t>
            </a:r>
            <a:r>
              <a:rPr sz="1700" b="0" i="0" u="none" cap="none">
                <a:solidFill>
                  <a:srgbClr val="FFFFFF">
                    <a:alpha val="100000"/>
                  </a:srgbClr>
                </a:solidFill>
                <a:latin typeface="Arial"/>
                <a:cs typeface="Arial"/>
                <a:sym typeface="Arial"/>
              </a:rPr>
              <a:t>vaccin contre la rougeole.
• La couverture vaccinale </a:t>
            </a:r>
            <a:r>
              <a:rPr lang="en-US" sz="1700" b="0" i="0" u="none" cap="none">
                <a:solidFill>
                  <a:srgbClr val="FFFFFF">
                    <a:alpha val="100000"/>
                  </a:srgbClr>
                </a:solidFill>
                <a:latin typeface="Arial"/>
                <a:cs typeface="Arial"/>
                <a:sym typeface="Arial"/>
              </a:rPr>
              <a:t>de</a:t>
            </a:r>
            <a:r>
              <a:rPr sz="1700" b="0" i="0" u="none" cap="none">
                <a:solidFill>
                  <a:srgbClr val="FFFFFF">
                    <a:alpha val="100000"/>
                  </a:srgbClr>
                </a:solidFill>
                <a:latin typeface="Arial"/>
                <a:cs typeface="Arial"/>
                <a:sym typeface="Arial"/>
              </a:rPr>
              <a:t> la deuxième dose contre la rougeole (MCV2) est restée stable à 51 % entre 2024 et 2025.
• Le vaccin contre le papillomavirus humain (HPV) n’a pas été introduit.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2025</a:t>
            </a:r>
          </a:p>
        </p:txBody>
      </p:sp>
      <p:graphicFrame>
        <p:nvGraphicFramePr>
          <p:cNvPr id="3" name="Table 2"/>
          <p:cNvGraphicFramePr>
            <a:graphicFrameLocks noGrp="1"/>
          </p:cNvGraphicFramePr>
          <p:nvPr/>
        </p:nvGraphicFramePr>
        <p:xfrm>
          <a:off x="548640" y="1371600"/>
          <a:ext cx="6309360" cy="324104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7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0"/>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présente le calendrier national de vaccination 2025 pour les services de routine dans RDC,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54864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indique l'année d'introduction de chaque vaccin dans RDC.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7772400" cy="286004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(3.5m)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DTP-Hib-HepB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(0.8m)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(0.69m)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(1.7m)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(0.4m)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(5.8m)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(3.6m)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(5.6m)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7"/>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43605" y="1953632"/>
              <a:ext cx="311525" cy="303817"/>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255130" y="1953632"/>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566655" y="1953632"/>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878180" y="195363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189705"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501230" y="1953632"/>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2812756" y="1953632"/>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24281"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435806" y="195363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747331"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058856"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370381" y="195363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681906"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993431"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04957" y="1953632"/>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16482" y="195363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928007"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239532"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51057" y="195363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62582" y="195363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74107"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5632"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7157"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108683"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420208"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731733"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943605" y="2257449"/>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55130" y="2257449"/>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66655" y="2257449"/>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78180" y="225744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189705" y="2257449"/>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501230" y="2257449"/>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812756" y="225744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24281" y="225744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435806"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747331"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058856" y="2257449"/>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370381"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681906"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993431"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04957"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16482"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28007"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239532"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51057"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62582" y="225744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74107" y="225744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85632"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7157"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108683"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420208"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731733"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943605" y="2561267"/>
              <a:ext cx="311525" cy="303817"/>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255130" y="2561267"/>
              <a:ext cx="311525" cy="303817"/>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566655" y="256126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878180" y="256126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189705" y="256126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01230" y="256126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12756" y="256126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124281"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435806"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47331"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58856"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370381"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681906"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93431"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04957"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16482"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928007"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239532"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51057"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62582"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74107"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85632"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7157"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108683"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420208"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731733"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24281"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435806"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747331"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058856"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370381"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681906"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93431"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304957"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616482"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928007"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239532"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551057"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862582"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7174107"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485632"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797157"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8108683"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420208"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8731733"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47331"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058856"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370381"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681906"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993431"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304957"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5616482"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5928007"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6239532"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6551057"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6862582"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7174107"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7485632"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7797157"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8108683"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8420208"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8731733"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5616482" y="4080356"/>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928007" y="4080356"/>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6239532" y="4080356"/>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6551057" y="4080356"/>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6862582" y="4080356"/>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7174107" y="4080356"/>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7485632" y="4080356"/>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7797157" y="4080356"/>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8108683" y="4080356"/>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8420208" y="4080356"/>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8731733" y="4080356"/>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8108683" y="4384174"/>
              <a:ext cx="311525" cy="303817"/>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8420208" y="4384174"/>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731733" y="4384174"/>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943605" y="4687992"/>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1255130" y="4687992"/>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566655" y="4687992"/>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878180" y="4687992"/>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189705" y="4687992"/>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01230" y="4687992"/>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12756"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24281"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35806"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747331"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058856"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370381"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1906" y="4687992"/>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93431" y="4687992"/>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04957" y="4687992"/>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6482"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928007"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239532"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551057"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862582"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7174107"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485632"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797157" y="4687992"/>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8108683" y="4687992"/>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8420208"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731733"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08683" y="4991809"/>
              <a:ext cx="311525" cy="30381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20208" y="4991809"/>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8731733" y="4991809"/>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4370381" y="3472721"/>
              <a:ext cx="311525" cy="303817"/>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4681906" y="3472721"/>
              <a:ext cx="311525" cy="303817"/>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4993431" y="3472721"/>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04957" y="3472721"/>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616482"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928007" y="3472721"/>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6239532"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6551057"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6862582" y="3472721"/>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7174107"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7485632"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7797157"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8108683" y="3472721"/>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420208"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8731733"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862582" y="3776538"/>
              <a:ext cx="311525" cy="303817"/>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7174107" y="3776538"/>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7485632" y="3776538"/>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797157" y="3776538"/>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8108683" y="3776538"/>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8420208" y="3776538"/>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8731733" y="3776538"/>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1878180" y="5295627"/>
              <a:ext cx="311525" cy="303817"/>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2189705" y="5295627"/>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2501230"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812756"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3124281"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3435806"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747331"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4058856" y="529562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370381"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4681906"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993431"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304957"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616482" y="5295627"/>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28007"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39532" y="529562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551057" y="529562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862582" y="529562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7174107"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7485632"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7797157"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8108683"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8420208"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8731733"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06" name="tx206"/>
            <p:cNvSpPr/>
            <p:nvPr/>
          </p:nvSpPr>
          <p:spPr>
            <a:xfrm>
              <a:off x="2264085"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07" name="tx207"/>
            <p:cNvSpPr/>
            <p:nvPr/>
          </p:nvSpPr>
          <p:spPr>
            <a:xfrm>
              <a:off x="2575610" y="2065418"/>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08" name="tx208"/>
            <p:cNvSpPr/>
            <p:nvPr/>
          </p:nvSpPr>
          <p:spPr>
            <a:xfrm>
              <a:off x="2887135" y="2065418"/>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09" name="tx209"/>
            <p:cNvSpPr/>
            <p:nvPr/>
          </p:nvSpPr>
          <p:spPr>
            <a:xfrm>
              <a:off x="3198660"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0" name="tx210"/>
            <p:cNvSpPr/>
            <p:nvPr/>
          </p:nvSpPr>
          <p:spPr>
            <a:xfrm>
              <a:off x="3510185"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11" name="tx211"/>
            <p:cNvSpPr/>
            <p:nvPr/>
          </p:nvSpPr>
          <p:spPr>
            <a:xfrm>
              <a:off x="3821710" y="206404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2" name="tx212"/>
            <p:cNvSpPr/>
            <p:nvPr/>
          </p:nvSpPr>
          <p:spPr>
            <a:xfrm>
              <a:off x="4133235" y="206404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3" name="tx213"/>
            <p:cNvSpPr/>
            <p:nvPr/>
          </p:nvSpPr>
          <p:spPr>
            <a:xfrm>
              <a:off x="4444761"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14" name="tx214"/>
            <p:cNvSpPr/>
            <p:nvPr/>
          </p:nvSpPr>
          <p:spPr>
            <a:xfrm>
              <a:off x="4756286" y="206404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5" name="tx215"/>
            <p:cNvSpPr/>
            <p:nvPr/>
          </p:nvSpPr>
          <p:spPr>
            <a:xfrm>
              <a:off x="5067811"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16" name="tx216"/>
            <p:cNvSpPr/>
            <p:nvPr/>
          </p:nvSpPr>
          <p:spPr>
            <a:xfrm>
              <a:off x="5379336"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17" name="tx217"/>
            <p:cNvSpPr/>
            <p:nvPr/>
          </p:nvSpPr>
          <p:spPr>
            <a:xfrm>
              <a:off x="5690861"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18" name="tx218"/>
            <p:cNvSpPr/>
            <p:nvPr/>
          </p:nvSpPr>
          <p:spPr>
            <a:xfrm>
              <a:off x="6002386" y="206404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9" name="tx219"/>
            <p:cNvSpPr/>
            <p:nvPr/>
          </p:nvSpPr>
          <p:spPr>
            <a:xfrm>
              <a:off x="6313911"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20" name="tx220"/>
            <p:cNvSpPr/>
            <p:nvPr/>
          </p:nvSpPr>
          <p:spPr>
            <a:xfrm>
              <a:off x="6625436"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21" name="tx221"/>
            <p:cNvSpPr/>
            <p:nvPr/>
          </p:nvSpPr>
          <p:spPr>
            <a:xfrm>
              <a:off x="6936962"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7248487" y="206404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3" name="tx223"/>
            <p:cNvSpPr/>
            <p:nvPr/>
          </p:nvSpPr>
          <p:spPr>
            <a:xfrm>
              <a:off x="7560012" y="2064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24" name="tx224"/>
            <p:cNvSpPr/>
            <p:nvPr/>
          </p:nvSpPr>
          <p:spPr>
            <a:xfrm>
              <a:off x="7892630" y="2067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25" name="tx225"/>
            <p:cNvSpPr/>
            <p:nvPr/>
          </p:nvSpPr>
          <p:spPr>
            <a:xfrm>
              <a:off x="8204155" y="2067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26" name="tx226"/>
            <p:cNvSpPr/>
            <p:nvPr/>
          </p:nvSpPr>
          <p:spPr>
            <a:xfrm>
              <a:off x="8515681" y="2067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27" name="tx227"/>
            <p:cNvSpPr/>
            <p:nvPr/>
          </p:nvSpPr>
          <p:spPr>
            <a:xfrm>
              <a:off x="8827206" y="2067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28" name="tx228"/>
            <p:cNvSpPr/>
            <p:nvPr/>
          </p:nvSpPr>
          <p:spPr>
            <a:xfrm>
              <a:off x="2264085"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29" name="tx229"/>
            <p:cNvSpPr/>
            <p:nvPr/>
          </p:nvSpPr>
          <p:spPr>
            <a:xfrm>
              <a:off x="2575610"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30" name="tx230"/>
            <p:cNvSpPr/>
            <p:nvPr/>
          </p:nvSpPr>
          <p:spPr>
            <a:xfrm>
              <a:off x="2887135" y="2369236"/>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31" name="tx231"/>
            <p:cNvSpPr/>
            <p:nvPr/>
          </p:nvSpPr>
          <p:spPr>
            <a:xfrm>
              <a:off x="3198660" y="2367859"/>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32" name="tx232"/>
            <p:cNvSpPr/>
            <p:nvPr/>
          </p:nvSpPr>
          <p:spPr>
            <a:xfrm>
              <a:off x="3531279"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3" name="tx233"/>
            <p:cNvSpPr/>
            <p:nvPr/>
          </p:nvSpPr>
          <p:spPr>
            <a:xfrm>
              <a:off x="3842804"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4" name="tx234"/>
            <p:cNvSpPr/>
            <p:nvPr/>
          </p:nvSpPr>
          <p:spPr>
            <a:xfrm>
              <a:off x="4133235"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35" name="tx235"/>
            <p:cNvSpPr/>
            <p:nvPr/>
          </p:nvSpPr>
          <p:spPr>
            <a:xfrm>
              <a:off x="4444761"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6" name="tx236"/>
            <p:cNvSpPr/>
            <p:nvPr/>
          </p:nvSpPr>
          <p:spPr>
            <a:xfrm>
              <a:off x="4756286"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7" name="tx237"/>
            <p:cNvSpPr/>
            <p:nvPr/>
          </p:nvSpPr>
          <p:spPr>
            <a:xfrm>
              <a:off x="5088904"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8" name="tx238"/>
            <p:cNvSpPr/>
            <p:nvPr/>
          </p:nvSpPr>
          <p:spPr>
            <a:xfrm>
              <a:off x="5379336"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5690861"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0" name="tx240"/>
            <p:cNvSpPr/>
            <p:nvPr/>
          </p:nvSpPr>
          <p:spPr>
            <a:xfrm>
              <a:off x="6002386"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6335005"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2" name="tx242"/>
            <p:cNvSpPr/>
            <p:nvPr/>
          </p:nvSpPr>
          <p:spPr>
            <a:xfrm>
              <a:off x="6625436"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3" name="tx243"/>
            <p:cNvSpPr/>
            <p:nvPr/>
          </p:nvSpPr>
          <p:spPr>
            <a:xfrm>
              <a:off x="6958055"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44" name="tx244"/>
            <p:cNvSpPr/>
            <p:nvPr/>
          </p:nvSpPr>
          <p:spPr>
            <a:xfrm>
              <a:off x="7269580" y="23688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5" name="tx245"/>
            <p:cNvSpPr/>
            <p:nvPr/>
          </p:nvSpPr>
          <p:spPr>
            <a:xfrm>
              <a:off x="7581105"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6" name="tx246"/>
            <p:cNvSpPr/>
            <p:nvPr/>
          </p:nvSpPr>
          <p:spPr>
            <a:xfrm>
              <a:off x="7871537"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7" name="tx247"/>
            <p:cNvSpPr/>
            <p:nvPr/>
          </p:nvSpPr>
          <p:spPr>
            <a:xfrm>
              <a:off x="8183062" y="236791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48" name="tx248"/>
            <p:cNvSpPr/>
            <p:nvPr/>
          </p:nvSpPr>
          <p:spPr>
            <a:xfrm>
              <a:off x="8515681"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9" name="tx249"/>
            <p:cNvSpPr/>
            <p:nvPr/>
          </p:nvSpPr>
          <p:spPr>
            <a:xfrm>
              <a:off x="8827206"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50" name="tx250"/>
            <p:cNvSpPr/>
            <p:nvPr/>
          </p:nvSpPr>
          <p:spPr>
            <a:xfrm>
              <a:off x="2575610"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51" name="tx251"/>
            <p:cNvSpPr/>
            <p:nvPr/>
          </p:nvSpPr>
          <p:spPr>
            <a:xfrm>
              <a:off x="2887135"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52" name="tx252"/>
            <p:cNvSpPr/>
            <p:nvPr/>
          </p:nvSpPr>
          <p:spPr>
            <a:xfrm>
              <a:off x="3198660"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3" name="tx253"/>
            <p:cNvSpPr/>
            <p:nvPr/>
          </p:nvSpPr>
          <p:spPr>
            <a:xfrm>
              <a:off x="3531279" y="26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54" name="tx254"/>
            <p:cNvSpPr/>
            <p:nvPr/>
          </p:nvSpPr>
          <p:spPr>
            <a:xfrm>
              <a:off x="3842804" y="26740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55" name="tx255"/>
            <p:cNvSpPr/>
            <p:nvPr/>
          </p:nvSpPr>
          <p:spPr>
            <a:xfrm>
              <a:off x="4133235"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56" name="tx256"/>
            <p:cNvSpPr/>
            <p:nvPr/>
          </p:nvSpPr>
          <p:spPr>
            <a:xfrm>
              <a:off x="4444761"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4756286" y="2673054"/>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58" name="tx258"/>
            <p:cNvSpPr/>
            <p:nvPr/>
          </p:nvSpPr>
          <p:spPr>
            <a:xfrm>
              <a:off x="5088904" y="26740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59" name="tx259"/>
            <p:cNvSpPr/>
            <p:nvPr/>
          </p:nvSpPr>
          <p:spPr>
            <a:xfrm>
              <a:off x="5379336" y="2671677"/>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60" name="tx260"/>
            <p:cNvSpPr/>
            <p:nvPr/>
          </p:nvSpPr>
          <p:spPr>
            <a:xfrm>
              <a:off x="5690861"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61" name="tx261"/>
            <p:cNvSpPr/>
            <p:nvPr/>
          </p:nvSpPr>
          <p:spPr>
            <a:xfrm>
              <a:off x="6002386"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62" name="tx262"/>
            <p:cNvSpPr/>
            <p:nvPr/>
          </p:nvSpPr>
          <p:spPr>
            <a:xfrm>
              <a:off x="6335005" y="26740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63" name="tx263"/>
            <p:cNvSpPr/>
            <p:nvPr/>
          </p:nvSpPr>
          <p:spPr>
            <a:xfrm>
              <a:off x="6625436" y="2673054"/>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64" name="tx264"/>
            <p:cNvSpPr/>
            <p:nvPr/>
          </p:nvSpPr>
          <p:spPr>
            <a:xfrm>
              <a:off x="6958055" y="2672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65" name="tx265"/>
            <p:cNvSpPr/>
            <p:nvPr/>
          </p:nvSpPr>
          <p:spPr>
            <a:xfrm>
              <a:off x="7269580" y="26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66" name="tx266"/>
            <p:cNvSpPr/>
            <p:nvPr/>
          </p:nvSpPr>
          <p:spPr>
            <a:xfrm>
              <a:off x="7581105" y="26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7" name="tx267"/>
            <p:cNvSpPr/>
            <p:nvPr/>
          </p:nvSpPr>
          <p:spPr>
            <a:xfrm>
              <a:off x="7871537"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8" name="tx268"/>
            <p:cNvSpPr/>
            <p:nvPr/>
          </p:nvSpPr>
          <p:spPr>
            <a:xfrm>
              <a:off x="8183062"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69" name="tx269"/>
            <p:cNvSpPr/>
            <p:nvPr/>
          </p:nvSpPr>
          <p:spPr>
            <a:xfrm>
              <a:off x="8515681" y="26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70" name="tx270"/>
            <p:cNvSpPr/>
            <p:nvPr/>
          </p:nvSpPr>
          <p:spPr>
            <a:xfrm>
              <a:off x="8827206" y="26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71" name="tx271"/>
            <p:cNvSpPr/>
            <p:nvPr/>
          </p:nvSpPr>
          <p:spPr>
            <a:xfrm>
              <a:off x="3198660"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72" name="tx272"/>
            <p:cNvSpPr/>
            <p:nvPr/>
          </p:nvSpPr>
          <p:spPr>
            <a:xfrm>
              <a:off x="3510185"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3" name="tx273"/>
            <p:cNvSpPr/>
            <p:nvPr/>
          </p:nvSpPr>
          <p:spPr>
            <a:xfrm>
              <a:off x="3821710" y="3280689"/>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74" name="tx274"/>
            <p:cNvSpPr/>
            <p:nvPr/>
          </p:nvSpPr>
          <p:spPr>
            <a:xfrm>
              <a:off x="4133235"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75" name="tx275"/>
            <p:cNvSpPr/>
            <p:nvPr/>
          </p:nvSpPr>
          <p:spPr>
            <a:xfrm>
              <a:off x="4444761"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76" name="tx276"/>
            <p:cNvSpPr/>
            <p:nvPr/>
          </p:nvSpPr>
          <p:spPr>
            <a:xfrm>
              <a:off x="4756286" y="3280689"/>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77" name="tx277"/>
            <p:cNvSpPr/>
            <p:nvPr/>
          </p:nvSpPr>
          <p:spPr>
            <a:xfrm>
              <a:off x="5067811" y="3280689"/>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78" name="tx278"/>
            <p:cNvSpPr/>
            <p:nvPr/>
          </p:nvSpPr>
          <p:spPr>
            <a:xfrm>
              <a:off x="5379336" y="3279313"/>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79" name="tx279"/>
            <p:cNvSpPr/>
            <p:nvPr/>
          </p:nvSpPr>
          <p:spPr>
            <a:xfrm>
              <a:off x="5690861"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0" name="tx280"/>
            <p:cNvSpPr/>
            <p:nvPr/>
          </p:nvSpPr>
          <p:spPr>
            <a:xfrm>
              <a:off x="6002386"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1" name="tx281"/>
            <p:cNvSpPr/>
            <p:nvPr/>
          </p:nvSpPr>
          <p:spPr>
            <a:xfrm>
              <a:off x="6335005" y="32816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2" name="tx282"/>
            <p:cNvSpPr/>
            <p:nvPr/>
          </p:nvSpPr>
          <p:spPr>
            <a:xfrm>
              <a:off x="6625436" y="3280689"/>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3" name="tx283"/>
            <p:cNvSpPr/>
            <p:nvPr/>
          </p:nvSpPr>
          <p:spPr>
            <a:xfrm>
              <a:off x="6958055" y="32803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84" name="tx284"/>
            <p:cNvSpPr/>
            <p:nvPr/>
          </p:nvSpPr>
          <p:spPr>
            <a:xfrm>
              <a:off x="7269580" y="32803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5" name="tx285"/>
            <p:cNvSpPr/>
            <p:nvPr/>
          </p:nvSpPr>
          <p:spPr>
            <a:xfrm>
              <a:off x="7581105" y="32803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6" name="tx286"/>
            <p:cNvSpPr/>
            <p:nvPr/>
          </p:nvSpPr>
          <p:spPr>
            <a:xfrm>
              <a:off x="7871537"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7" name="tx287"/>
            <p:cNvSpPr/>
            <p:nvPr/>
          </p:nvSpPr>
          <p:spPr>
            <a:xfrm>
              <a:off x="8183062" y="327936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88" name="tx288"/>
            <p:cNvSpPr/>
            <p:nvPr/>
          </p:nvSpPr>
          <p:spPr>
            <a:xfrm>
              <a:off x="8515681" y="32803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9" name="tx289"/>
            <p:cNvSpPr/>
            <p:nvPr/>
          </p:nvSpPr>
          <p:spPr>
            <a:xfrm>
              <a:off x="8827206" y="32803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0" name="tx290"/>
            <p:cNvSpPr/>
            <p:nvPr/>
          </p:nvSpPr>
          <p:spPr>
            <a:xfrm>
              <a:off x="3821710" y="297687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1" name="tx291"/>
            <p:cNvSpPr/>
            <p:nvPr/>
          </p:nvSpPr>
          <p:spPr>
            <a:xfrm>
              <a:off x="4133235"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92" name="tx292"/>
            <p:cNvSpPr/>
            <p:nvPr/>
          </p:nvSpPr>
          <p:spPr>
            <a:xfrm>
              <a:off x="4444761"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3" name="tx293"/>
            <p:cNvSpPr/>
            <p:nvPr/>
          </p:nvSpPr>
          <p:spPr>
            <a:xfrm>
              <a:off x="4756286" y="297687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4" name="tx294"/>
            <p:cNvSpPr/>
            <p:nvPr/>
          </p:nvSpPr>
          <p:spPr>
            <a:xfrm>
              <a:off x="5067811" y="297687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5" name="tx295"/>
            <p:cNvSpPr/>
            <p:nvPr/>
          </p:nvSpPr>
          <p:spPr>
            <a:xfrm>
              <a:off x="5379336" y="2975495"/>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6" name="tx296"/>
            <p:cNvSpPr/>
            <p:nvPr/>
          </p:nvSpPr>
          <p:spPr>
            <a:xfrm>
              <a:off x="5690861"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7" name="tx297"/>
            <p:cNvSpPr/>
            <p:nvPr/>
          </p:nvSpPr>
          <p:spPr>
            <a:xfrm>
              <a:off x="6002386"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8" name="tx298"/>
            <p:cNvSpPr/>
            <p:nvPr/>
          </p:nvSpPr>
          <p:spPr>
            <a:xfrm>
              <a:off x="6335005" y="29778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9" name="tx299"/>
            <p:cNvSpPr/>
            <p:nvPr/>
          </p:nvSpPr>
          <p:spPr>
            <a:xfrm>
              <a:off x="6625436" y="297687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00" name="tx300"/>
            <p:cNvSpPr/>
            <p:nvPr/>
          </p:nvSpPr>
          <p:spPr>
            <a:xfrm>
              <a:off x="6958055" y="2976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7269580" y="2976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2" name="tx302"/>
            <p:cNvSpPr/>
            <p:nvPr/>
          </p:nvSpPr>
          <p:spPr>
            <a:xfrm>
              <a:off x="7581105" y="2976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3" name="tx303"/>
            <p:cNvSpPr/>
            <p:nvPr/>
          </p:nvSpPr>
          <p:spPr>
            <a:xfrm>
              <a:off x="7871537"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4" name="tx304"/>
            <p:cNvSpPr/>
            <p:nvPr/>
          </p:nvSpPr>
          <p:spPr>
            <a:xfrm>
              <a:off x="8183062" y="297554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05" name="tx305"/>
            <p:cNvSpPr/>
            <p:nvPr/>
          </p:nvSpPr>
          <p:spPr>
            <a:xfrm>
              <a:off x="8515681" y="2976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6" name="tx306"/>
            <p:cNvSpPr/>
            <p:nvPr/>
          </p:nvSpPr>
          <p:spPr>
            <a:xfrm>
              <a:off x="8827206" y="2976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7" name="tx307"/>
            <p:cNvSpPr/>
            <p:nvPr/>
          </p:nvSpPr>
          <p:spPr>
            <a:xfrm>
              <a:off x="6313911" y="419081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08" name="tx308"/>
            <p:cNvSpPr/>
            <p:nvPr/>
          </p:nvSpPr>
          <p:spPr>
            <a:xfrm>
              <a:off x="6625436" y="419081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09" name="tx309"/>
            <p:cNvSpPr/>
            <p:nvPr/>
          </p:nvSpPr>
          <p:spPr>
            <a:xfrm>
              <a:off x="6936962" y="419081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0" name="tx310"/>
            <p:cNvSpPr/>
            <p:nvPr/>
          </p:nvSpPr>
          <p:spPr>
            <a:xfrm>
              <a:off x="7269580" y="419346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1" name="tx311"/>
            <p:cNvSpPr/>
            <p:nvPr/>
          </p:nvSpPr>
          <p:spPr>
            <a:xfrm>
              <a:off x="7581105" y="419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2" name="tx312"/>
            <p:cNvSpPr/>
            <p:nvPr/>
          </p:nvSpPr>
          <p:spPr>
            <a:xfrm>
              <a:off x="7892630" y="419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3" name="tx313"/>
            <p:cNvSpPr/>
            <p:nvPr/>
          </p:nvSpPr>
          <p:spPr>
            <a:xfrm>
              <a:off x="8204155" y="419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14" name="tx314"/>
            <p:cNvSpPr/>
            <p:nvPr/>
          </p:nvSpPr>
          <p:spPr>
            <a:xfrm>
              <a:off x="8515681" y="419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15" name="tx315"/>
            <p:cNvSpPr/>
            <p:nvPr/>
          </p:nvSpPr>
          <p:spPr>
            <a:xfrm>
              <a:off x="8827206" y="419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16" name="tx316"/>
            <p:cNvSpPr/>
            <p:nvPr/>
          </p:nvSpPr>
          <p:spPr>
            <a:xfrm>
              <a:off x="8515681" y="44956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7" name="tx317"/>
            <p:cNvSpPr/>
            <p:nvPr/>
          </p:nvSpPr>
          <p:spPr>
            <a:xfrm>
              <a:off x="8827206" y="44956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8" name="tx318"/>
            <p:cNvSpPr/>
            <p:nvPr/>
          </p:nvSpPr>
          <p:spPr>
            <a:xfrm>
              <a:off x="2575610"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19" name="tx319"/>
            <p:cNvSpPr/>
            <p:nvPr/>
          </p:nvSpPr>
          <p:spPr>
            <a:xfrm>
              <a:off x="2887135" y="479840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20" name="tx320"/>
            <p:cNvSpPr/>
            <p:nvPr/>
          </p:nvSpPr>
          <p:spPr>
            <a:xfrm>
              <a:off x="3198660"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3510185"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2" name="tx322"/>
            <p:cNvSpPr/>
            <p:nvPr/>
          </p:nvSpPr>
          <p:spPr>
            <a:xfrm>
              <a:off x="3821710"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3" name="tx323"/>
            <p:cNvSpPr/>
            <p:nvPr/>
          </p:nvSpPr>
          <p:spPr>
            <a:xfrm>
              <a:off x="4133235"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24" name="tx324"/>
            <p:cNvSpPr/>
            <p:nvPr/>
          </p:nvSpPr>
          <p:spPr>
            <a:xfrm>
              <a:off x="4444761"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25" name="tx325"/>
            <p:cNvSpPr/>
            <p:nvPr/>
          </p:nvSpPr>
          <p:spPr>
            <a:xfrm>
              <a:off x="4756286"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6" name="tx326"/>
            <p:cNvSpPr/>
            <p:nvPr/>
          </p:nvSpPr>
          <p:spPr>
            <a:xfrm>
              <a:off x="5067811"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27" name="tx327"/>
            <p:cNvSpPr/>
            <p:nvPr/>
          </p:nvSpPr>
          <p:spPr>
            <a:xfrm>
              <a:off x="5379336"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5711955"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9" name="tx329"/>
            <p:cNvSpPr/>
            <p:nvPr/>
          </p:nvSpPr>
          <p:spPr>
            <a:xfrm>
              <a:off x="6002386" y="4798402"/>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30" name="tx330"/>
            <p:cNvSpPr/>
            <p:nvPr/>
          </p:nvSpPr>
          <p:spPr>
            <a:xfrm>
              <a:off x="6335005"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31" name="tx331"/>
            <p:cNvSpPr/>
            <p:nvPr/>
          </p:nvSpPr>
          <p:spPr>
            <a:xfrm>
              <a:off x="6625436"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32" name="tx332"/>
            <p:cNvSpPr/>
            <p:nvPr/>
          </p:nvSpPr>
          <p:spPr>
            <a:xfrm>
              <a:off x="6958055"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33" name="tx333"/>
            <p:cNvSpPr/>
            <p:nvPr/>
          </p:nvSpPr>
          <p:spPr>
            <a:xfrm>
              <a:off x="7269580"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4" name="tx334"/>
            <p:cNvSpPr/>
            <p:nvPr/>
          </p:nvSpPr>
          <p:spPr>
            <a:xfrm>
              <a:off x="5711955"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35" name="tx335"/>
            <p:cNvSpPr/>
            <p:nvPr/>
          </p:nvSpPr>
          <p:spPr>
            <a:xfrm>
              <a:off x="6023480"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36" name="tx336"/>
            <p:cNvSpPr/>
            <p:nvPr/>
          </p:nvSpPr>
          <p:spPr>
            <a:xfrm>
              <a:off x="6335005"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7" name="tx337"/>
            <p:cNvSpPr/>
            <p:nvPr/>
          </p:nvSpPr>
          <p:spPr>
            <a:xfrm>
              <a:off x="6646530"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8" name="tx338"/>
            <p:cNvSpPr/>
            <p:nvPr/>
          </p:nvSpPr>
          <p:spPr>
            <a:xfrm>
              <a:off x="6958055" y="35855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39" name="tx339"/>
            <p:cNvSpPr/>
            <p:nvPr/>
          </p:nvSpPr>
          <p:spPr>
            <a:xfrm>
              <a:off x="7269580"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0" name="tx340"/>
            <p:cNvSpPr/>
            <p:nvPr/>
          </p:nvSpPr>
          <p:spPr>
            <a:xfrm>
              <a:off x="7581105" y="35841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1" name="tx341"/>
            <p:cNvSpPr/>
            <p:nvPr/>
          </p:nvSpPr>
          <p:spPr>
            <a:xfrm>
              <a:off x="7892630"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42" name="tx342"/>
            <p:cNvSpPr/>
            <p:nvPr/>
          </p:nvSpPr>
          <p:spPr>
            <a:xfrm>
              <a:off x="8515681" y="35841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3" name="tx343"/>
            <p:cNvSpPr/>
            <p:nvPr/>
          </p:nvSpPr>
          <p:spPr>
            <a:xfrm>
              <a:off x="8827206" y="35841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4" name="tx344"/>
            <p:cNvSpPr/>
            <p:nvPr/>
          </p:nvSpPr>
          <p:spPr>
            <a:xfrm>
              <a:off x="8515681" y="38879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5" name="tx345"/>
            <p:cNvSpPr/>
            <p:nvPr/>
          </p:nvSpPr>
          <p:spPr>
            <a:xfrm>
              <a:off x="8827206" y="38879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6" name="tx346"/>
            <p:cNvSpPr/>
            <p:nvPr/>
          </p:nvSpPr>
          <p:spPr>
            <a:xfrm>
              <a:off x="3821710" y="5406037"/>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7" name="tx347"/>
            <p:cNvSpPr/>
            <p:nvPr/>
          </p:nvSpPr>
          <p:spPr>
            <a:xfrm>
              <a:off x="4133235"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48" name="tx348"/>
            <p:cNvSpPr/>
            <p:nvPr/>
          </p:nvSpPr>
          <p:spPr>
            <a:xfrm>
              <a:off x="4756286" y="5406037"/>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9" name="tx349"/>
            <p:cNvSpPr/>
            <p:nvPr/>
          </p:nvSpPr>
          <p:spPr>
            <a:xfrm>
              <a:off x="5690861"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0" name="tx350"/>
            <p:cNvSpPr/>
            <p:nvPr/>
          </p:nvSpPr>
          <p:spPr>
            <a:xfrm>
              <a:off x="6335005" y="540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1" name="tx351"/>
            <p:cNvSpPr/>
            <p:nvPr/>
          </p:nvSpPr>
          <p:spPr>
            <a:xfrm>
              <a:off x="6646530" y="540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6958055" y="540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7269580" y="54070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54" name="tx354"/>
            <p:cNvSpPr/>
            <p:nvPr/>
          </p:nvSpPr>
          <p:spPr>
            <a:xfrm>
              <a:off x="1039078" y="20650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355" name="tx355"/>
            <p:cNvSpPr/>
            <p:nvPr/>
          </p:nvSpPr>
          <p:spPr>
            <a:xfrm>
              <a:off x="1350603" y="2066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356" name="tx356"/>
            <p:cNvSpPr/>
            <p:nvPr/>
          </p:nvSpPr>
          <p:spPr>
            <a:xfrm>
              <a:off x="1662128" y="206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357" name="tx357"/>
            <p:cNvSpPr/>
            <p:nvPr/>
          </p:nvSpPr>
          <p:spPr>
            <a:xfrm>
              <a:off x="1973653" y="206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58" name="tx358"/>
            <p:cNvSpPr/>
            <p:nvPr/>
          </p:nvSpPr>
          <p:spPr>
            <a:xfrm>
              <a:off x="1039078"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359" name="tx359"/>
            <p:cNvSpPr/>
            <p:nvPr/>
          </p:nvSpPr>
          <p:spPr>
            <a:xfrm>
              <a:off x="1350603" y="2368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360" name="tx360"/>
            <p:cNvSpPr/>
            <p:nvPr/>
          </p:nvSpPr>
          <p:spPr>
            <a:xfrm>
              <a:off x="1662128" y="237055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361" name="tx361"/>
            <p:cNvSpPr/>
            <p:nvPr/>
          </p:nvSpPr>
          <p:spPr>
            <a:xfrm>
              <a:off x="1952560" y="2367859"/>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362" name="tx362"/>
            <p:cNvSpPr/>
            <p:nvPr/>
          </p:nvSpPr>
          <p:spPr>
            <a:xfrm>
              <a:off x="1039078" y="2672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363" name="tx363"/>
            <p:cNvSpPr/>
            <p:nvPr/>
          </p:nvSpPr>
          <p:spPr>
            <a:xfrm>
              <a:off x="1350603" y="2672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364" name="tx364"/>
            <p:cNvSpPr/>
            <p:nvPr/>
          </p:nvSpPr>
          <p:spPr>
            <a:xfrm>
              <a:off x="1662128" y="2672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365" name="tx365"/>
            <p:cNvSpPr/>
            <p:nvPr/>
          </p:nvSpPr>
          <p:spPr>
            <a:xfrm>
              <a:off x="1952560" y="2673054"/>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366" name="tx366"/>
            <p:cNvSpPr/>
            <p:nvPr/>
          </p:nvSpPr>
          <p:spPr>
            <a:xfrm>
              <a:off x="2264085" y="267173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67" name="tx367"/>
            <p:cNvSpPr/>
            <p:nvPr/>
          </p:nvSpPr>
          <p:spPr>
            <a:xfrm>
              <a:off x="5711955" y="419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368" name="tx368"/>
            <p:cNvSpPr/>
            <p:nvPr/>
          </p:nvSpPr>
          <p:spPr>
            <a:xfrm>
              <a:off x="6002386" y="419081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69" name="tx369"/>
            <p:cNvSpPr/>
            <p:nvPr/>
          </p:nvSpPr>
          <p:spPr>
            <a:xfrm>
              <a:off x="8204155" y="449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70" name="tx370"/>
            <p:cNvSpPr/>
            <p:nvPr/>
          </p:nvSpPr>
          <p:spPr>
            <a:xfrm>
              <a:off x="1039078"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371" name="tx371"/>
            <p:cNvSpPr/>
            <p:nvPr/>
          </p:nvSpPr>
          <p:spPr>
            <a:xfrm>
              <a:off x="1350603" y="47994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72" name="tx372"/>
            <p:cNvSpPr/>
            <p:nvPr/>
          </p:nvSpPr>
          <p:spPr>
            <a:xfrm>
              <a:off x="1662128" y="48007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373" name="tx373"/>
            <p:cNvSpPr/>
            <p:nvPr/>
          </p:nvSpPr>
          <p:spPr>
            <a:xfrm>
              <a:off x="1973653"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374" name="tx374"/>
            <p:cNvSpPr/>
            <p:nvPr/>
          </p:nvSpPr>
          <p:spPr>
            <a:xfrm>
              <a:off x="2264085"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375" name="tx375"/>
            <p:cNvSpPr/>
            <p:nvPr/>
          </p:nvSpPr>
          <p:spPr>
            <a:xfrm>
              <a:off x="7560012"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76" name="tx376"/>
            <p:cNvSpPr/>
            <p:nvPr/>
          </p:nvSpPr>
          <p:spPr>
            <a:xfrm>
              <a:off x="7892630" y="4799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77" name="tx377"/>
            <p:cNvSpPr/>
            <p:nvPr/>
          </p:nvSpPr>
          <p:spPr>
            <a:xfrm>
              <a:off x="8183062"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378" name="tx378"/>
            <p:cNvSpPr/>
            <p:nvPr/>
          </p:nvSpPr>
          <p:spPr>
            <a:xfrm>
              <a:off x="8494587" y="479845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79" name="tx379"/>
            <p:cNvSpPr/>
            <p:nvPr/>
          </p:nvSpPr>
          <p:spPr>
            <a:xfrm>
              <a:off x="8827206" y="48008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80" name="tx380"/>
            <p:cNvSpPr/>
            <p:nvPr/>
          </p:nvSpPr>
          <p:spPr>
            <a:xfrm>
              <a:off x="8183062" y="5102273"/>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381" name="tx381"/>
            <p:cNvSpPr/>
            <p:nvPr/>
          </p:nvSpPr>
          <p:spPr>
            <a:xfrm>
              <a:off x="8494587" y="5102273"/>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82" name="tx382"/>
            <p:cNvSpPr/>
            <p:nvPr/>
          </p:nvSpPr>
          <p:spPr>
            <a:xfrm>
              <a:off x="8827206" y="51032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83" name="tx383"/>
            <p:cNvSpPr/>
            <p:nvPr/>
          </p:nvSpPr>
          <p:spPr>
            <a:xfrm>
              <a:off x="4495999" y="358413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4" name="tx384"/>
            <p:cNvSpPr/>
            <p:nvPr/>
          </p:nvSpPr>
          <p:spPr>
            <a:xfrm>
              <a:off x="4777379" y="35841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85" name="tx385"/>
            <p:cNvSpPr/>
            <p:nvPr/>
          </p:nvSpPr>
          <p:spPr>
            <a:xfrm>
              <a:off x="5088904" y="35841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86" name="tx386"/>
            <p:cNvSpPr/>
            <p:nvPr/>
          </p:nvSpPr>
          <p:spPr>
            <a:xfrm>
              <a:off x="5400429"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387" name="tx387"/>
            <p:cNvSpPr/>
            <p:nvPr/>
          </p:nvSpPr>
          <p:spPr>
            <a:xfrm>
              <a:off x="8204155" y="35841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88" name="tx388"/>
            <p:cNvSpPr/>
            <p:nvPr/>
          </p:nvSpPr>
          <p:spPr>
            <a:xfrm>
              <a:off x="6967106" y="3888325"/>
              <a:ext cx="10247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89" name="tx389"/>
            <p:cNvSpPr/>
            <p:nvPr/>
          </p:nvSpPr>
          <p:spPr>
            <a:xfrm>
              <a:off x="7269580" y="38893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90" name="tx390"/>
            <p:cNvSpPr/>
            <p:nvPr/>
          </p:nvSpPr>
          <p:spPr>
            <a:xfrm>
              <a:off x="7581105" y="3888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391" name="tx391"/>
            <p:cNvSpPr/>
            <p:nvPr/>
          </p:nvSpPr>
          <p:spPr>
            <a:xfrm>
              <a:off x="7892630" y="3888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92" name="tx392"/>
            <p:cNvSpPr/>
            <p:nvPr/>
          </p:nvSpPr>
          <p:spPr>
            <a:xfrm>
              <a:off x="8204155" y="3888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393" name="tx393"/>
            <p:cNvSpPr/>
            <p:nvPr/>
          </p:nvSpPr>
          <p:spPr>
            <a:xfrm>
              <a:off x="2003798" y="540847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4" name="tx394"/>
            <p:cNvSpPr/>
            <p:nvPr/>
          </p:nvSpPr>
          <p:spPr>
            <a:xfrm>
              <a:off x="2264085"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395" name="tx395"/>
            <p:cNvSpPr/>
            <p:nvPr/>
          </p:nvSpPr>
          <p:spPr>
            <a:xfrm>
              <a:off x="2575610" y="5407414"/>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396" name="tx396"/>
            <p:cNvSpPr/>
            <p:nvPr/>
          </p:nvSpPr>
          <p:spPr>
            <a:xfrm>
              <a:off x="2887135"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397" name="tx397"/>
            <p:cNvSpPr/>
            <p:nvPr/>
          </p:nvSpPr>
          <p:spPr>
            <a:xfrm>
              <a:off x="3198660"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98" name="tx398"/>
            <p:cNvSpPr/>
            <p:nvPr/>
          </p:nvSpPr>
          <p:spPr>
            <a:xfrm>
              <a:off x="3510185"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99" name="tx399"/>
            <p:cNvSpPr/>
            <p:nvPr/>
          </p:nvSpPr>
          <p:spPr>
            <a:xfrm>
              <a:off x="4444761" y="5407414"/>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00" name="tx400"/>
            <p:cNvSpPr/>
            <p:nvPr/>
          </p:nvSpPr>
          <p:spPr>
            <a:xfrm>
              <a:off x="5067811"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01" name="tx401"/>
            <p:cNvSpPr/>
            <p:nvPr/>
          </p:nvSpPr>
          <p:spPr>
            <a:xfrm>
              <a:off x="5379336"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02" name="tx402"/>
            <p:cNvSpPr/>
            <p:nvPr/>
          </p:nvSpPr>
          <p:spPr>
            <a:xfrm>
              <a:off x="6002386"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03" name="tx403"/>
            <p:cNvSpPr/>
            <p:nvPr/>
          </p:nvSpPr>
          <p:spPr>
            <a:xfrm>
              <a:off x="7581105" y="540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04" name="tx404"/>
            <p:cNvSpPr/>
            <p:nvPr/>
          </p:nvSpPr>
          <p:spPr>
            <a:xfrm>
              <a:off x="7871537"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05" name="tx405"/>
            <p:cNvSpPr/>
            <p:nvPr/>
          </p:nvSpPr>
          <p:spPr>
            <a:xfrm>
              <a:off x="8183062"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06" name="tx406"/>
            <p:cNvSpPr/>
            <p:nvPr/>
          </p:nvSpPr>
          <p:spPr>
            <a:xfrm>
              <a:off x="8515681" y="540847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07" name="tx407"/>
            <p:cNvSpPr/>
            <p:nvPr/>
          </p:nvSpPr>
          <p:spPr>
            <a:xfrm>
              <a:off x="8806112" y="5406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08" name="tx408"/>
            <p:cNvSpPr/>
            <p:nvPr/>
          </p:nvSpPr>
          <p:spPr>
            <a:xfrm>
              <a:off x="97505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409" name="tx409"/>
            <p:cNvSpPr/>
            <p:nvPr/>
          </p:nvSpPr>
          <p:spPr>
            <a:xfrm>
              <a:off x="128658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410" name="tx410"/>
            <p:cNvSpPr/>
            <p:nvPr/>
          </p:nvSpPr>
          <p:spPr>
            <a:xfrm>
              <a:off x="159810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411" name="tx411"/>
            <p:cNvSpPr/>
            <p:nvPr/>
          </p:nvSpPr>
          <p:spPr>
            <a:xfrm>
              <a:off x="1909632"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412" name="tx412"/>
            <p:cNvSpPr/>
            <p:nvPr/>
          </p:nvSpPr>
          <p:spPr>
            <a:xfrm>
              <a:off x="222115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413" name="tx413"/>
            <p:cNvSpPr/>
            <p:nvPr/>
          </p:nvSpPr>
          <p:spPr>
            <a:xfrm>
              <a:off x="253268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414" name="tx414"/>
            <p:cNvSpPr/>
            <p:nvPr/>
          </p:nvSpPr>
          <p:spPr>
            <a:xfrm>
              <a:off x="284420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415" name="tx415"/>
            <p:cNvSpPr/>
            <p:nvPr/>
          </p:nvSpPr>
          <p:spPr>
            <a:xfrm>
              <a:off x="315573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416" name="tx416"/>
            <p:cNvSpPr/>
            <p:nvPr/>
          </p:nvSpPr>
          <p:spPr>
            <a:xfrm>
              <a:off x="346725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417" name="tx417"/>
            <p:cNvSpPr/>
            <p:nvPr/>
          </p:nvSpPr>
          <p:spPr>
            <a:xfrm>
              <a:off x="377878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418" name="tx418"/>
            <p:cNvSpPr/>
            <p:nvPr/>
          </p:nvSpPr>
          <p:spPr>
            <a:xfrm>
              <a:off x="409030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419" name="tx419"/>
            <p:cNvSpPr/>
            <p:nvPr/>
          </p:nvSpPr>
          <p:spPr>
            <a:xfrm>
              <a:off x="440183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420" name="tx420"/>
            <p:cNvSpPr/>
            <p:nvPr/>
          </p:nvSpPr>
          <p:spPr>
            <a:xfrm>
              <a:off x="471335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421" name="tx421"/>
            <p:cNvSpPr/>
            <p:nvPr/>
          </p:nvSpPr>
          <p:spPr>
            <a:xfrm>
              <a:off x="5024883"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422" name="tx422"/>
            <p:cNvSpPr/>
            <p:nvPr/>
          </p:nvSpPr>
          <p:spPr>
            <a:xfrm>
              <a:off x="533640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423" name="tx423"/>
            <p:cNvSpPr/>
            <p:nvPr/>
          </p:nvSpPr>
          <p:spPr>
            <a:xfrm>
              <a:off x="564793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424" name="tx424"/>
            <p:cNvSpPr/>
            <p:nvPr/>
          </p:nvSpPr>
          <p:spPr>
            <a:xfrm>
              <a:off x="595945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425" name="tx425"/>
            <p:cNvSpPr/>
            <p:nvPr/>
          </p:nvSpPr>
          <p:spPr>
            <a:xfrm>
              <a:off x="627098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426" name="tx426"/>
            <p:cNvSpPr/>
            <p:nvPr/>
          </p:nvSpPr>
          <p:spPr>
            <a:xfrm>
              <a:off x="658250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27" name="tx427"/>
            <p:cNvSpPr/>
            <p:nvPr/>
          </p:nvSpPr>
          <p:spPr>
            <a:xfrm>
              <a:off x="689403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28" name="tx428"/>
            <p:cNvSpPr/>
            <p:nvPr/>
          </p:nvSpPr>
          <p:spPr>
            <a:xfrm>
              <a:off x="72055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29" name="tx429"/>
            <p:cNvSpPr/>
            <p:nvPr/>
          </p:nvSpPr>
          <p:spPr>
            <a:xfrm>
              <a:off x="751708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30" name="tx430"/>
            <p:cNvSpPr/>
            <p:nvPr/>
          </p:nvSpPr>
          <p:spPr>
            <a:xfrm>
              <a:off x="782860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31" name="tx431"/>
            <p:cNvSpPr/>
            <p:nvPr/>
          </p:nvSpPr>
          <p:spPr>
            <a:xfrm>
              <a:off x="8140134"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32" name="tx432"/>
            <p:cNvSpPr/>
            <p:nvPr/>
          </p:nvSpPr>
          <p:spPr>
            <a:xfrm>
              <a:off x="84516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33" name="tx433"/>
            <p:cNvSpPr/>
            <p:nvPr/>
          </p:nvSpPr>
          <p:spPr>
            <a:xfrm>
              <a:off x="876318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34" name="tx434"/>
            <p:cNvSpPr/>
            <p:nvPr/>
          </p:nvSpPr>
          <p:spPr>
            <a:xfrm>
              <a:off x="632469" y="540753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435" name="tx435"/>
            <p:cNvSpPr/>
            <p:nvPr/>
          </p:nvSpPr>
          <p:spPr>
            <a:xfrm>
              <a:off x="539317" y="51009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436" name="tx436"/>
            <p:cNvSpPr/>
            <p:nvPr/>
          </p:nvSpPr>
          <p:spPr>
            <a:xfrm>
              <a:off x="539317" y="479717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437" name="tx437"/>
            <p:cNvSpPr/>
            <p:nvPr/>
          </p:nvSpPr>
          <p:spPr>
            <a:xfrm>
              <a:off x="588976" y="4493354"/>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438" name="tx438"/>
            <p:cNvSpPr/>
            <p:nvPr/>
          </p:nvSpPr>
          <p:spPr>
            <a:xfrm>
              <a:off x="607530" y="419193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439" name="tx439"/>
            <p:cNvSpPr/>
            <p:nvPr/>
          </p:nvSpPr>
          <p:spPr>
            <a:xfrm>
              <a:off x="533042" y="388571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440" name="tx440"/>
            <p:cNvSpPr/>
            <p:nvPr/>
          </p:nvSpPr>
          <p:spPr>
            <a:xfrm>
              <a:off x="539317" y="358190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441" name="tx441"/>
            <p:cNvSpPr/>
            <p:nvPr/>
          </p:nvSpPr>
          <p:spPr>
            <a:xfrm>
              <a:off x="508103" y="325827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442" name="tx442"/>
            <p:cNvSpPr/>
            <p:nvPr/>
          </p:nvSpPr>
          <p:spPr>
            <a:xfrm>
              <a:off x="619972" y="2975248"/>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443" name="tx443"/>
            <p:cNvSpPr/>
            <p:nvPr/>
          </p:nvSpPr>
          <p:spPr>
            <a:xfrm>
              <a:off x="564147" y="2671430"/>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444" name="tx444"/>
            <p:cNvSpPr/>
            <p:nvPr/>
          </p:nvSpPr>
          <p:spPr>
            <a:xfrm>
              <a:off x="564147" y="236903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445" name="tx445"/>
            <p:cNvSpPr/>
            <p:nvPr/>
          </p:nvSpPr>
          <p:spPr>
            <a:xfrm>
              <a:off x="607639" y="2062812"/>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446" name="tx446"/>
            <p:cNvSpPr/>
            <p:nvPr/>
          </p:nvSpPr>
          <p:spPr>
            <a:xfrm>
              <a:off x="3094461" y="5953771"/>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47" name="pic447"/>
            <p:cNvPicPr/>
            <p:nvPr/>
          </p:nvPicPr>
          <p:blipFill>
            <a:blip r:embed="rId2" cstate="print"/>
            <a:stretch>
              <a:fillRect/>
            </a:stretch>
          </p:blipFill>
          <p:spPr>
            <a:xfrm>
              <a:off x="4732401" y="5838594"/>
              <a:ext cx="2160000" cy="219455"/>
            </a:xfrm>
            <a:prstGeom prst="rect">
              <a:avLst/>
            </a:prstGeom>
          </p:spPr>
        </p:pic>
        <p:sp>
          <p:nvSpPr>
            <p:cNvPr id="448" name="pl448"/>
            <p:cNvSpPr/>
            <p:nvPr/>
          </p:nvSpPr>
          <p:spPr>
            <a:xfrm>
              <a:off x="473600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49" name="pl449"/>
            <p:cNvSpPr/>
            <p:nvPr/>
          </p:nvSpPr>
          <p:spPr>
            <a:xfrm>
              <a:off x="602768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50" name="pl450"/>
            <p:cNvSpPr/>
            <p:nvPr/>
          </p:nvSpPr>
          <p:spPr>
            <a:xfrm>
              <a:off x="624296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51" name="pl451"/>
            <p:cNvSpPr/>
            <p:nvPr/>
          </p:nvSpPr>
          <p:spPr>
            <a:xfrm>
              <a:off x="645824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52" name="pl452"/>
            <p:cNvSpPr/>
            <p:nvPr/>
          </p:nvSpPr>
          <p:spPr>
            <a:xfrm>
              <a:off x="667352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53" name="pl453"/>
            <p:cNvSpPr/>
            <p:nvPr/>
          </p:nvSpPr>
          <p:spPr>
            <a:xfrm>
              <a:off x="688880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54" name="pl454"/>
            <p:cNvSpPr/>
            <p:nvPr/>
          </p:nvSpPr>
          <p:spPr>
            <a:xfrm>
              <a:off x="473600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55" name="pl455"/>
            <p:cNvSpPr/>
            <p:nvPr/>
          </p:nvSpPr>
          <p:spPr>
            <a:xfrm>
              <a:off x="602768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56" name="pl456"/>
            <p:cNvSpPr/>
            <p:nvPr/>
          </p:nvSpPr>
          <p:spPr>
            <a:xfrm>
              <a:off x="624296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57" name="pl457"/>
            <p:cNvSpPr/>
            <p:nvPr/>
          </p:nvSpPr>
          <p:spPr>
            <a:xfrm>
              <a:off x="645824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58" name="pl458"/>
            <p:cNvSpPr/>
            <p:nvPr/>
          </p:nvSpPr>
          <p:spPr>
            <a:xfrm>
              <a:off x="667352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59" name="pl459"/>
            <p:cNvSpPr/>
            <p:nvPr/>
          </p:nvSpPr>
          <p:spPr>
            <a:xfrm>
              <a:off x="688880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60" name="tx460"/>
            <p:cNvSpPr/>
            <p:nvPr/>
          </p:nvSpPr>
          <p:spPr>
            <a:xfrm>
              <a:off x="4704924" y="61259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61" name="tx461"/>
            <p:cNvSpPr/>
            <p:nvPr/>
          </p:nvSpPr>
          <p:spPr>
            <a:xfrm>
              <a:off x="596552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62" name="tx462"/>
            <p:cNvSpPr/>
            <p:nvPr/>
          </p:nvSpPr>
          <p:spPr>
            <a:xfrm>
              <a:off x="618080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463" name="tx463"/>
            <p:cNvSpPr/>
            <p:nvPr/>
          </p:nvSpPr>
          <p:spPr>
            <a:xfrm>
              <a:off x="639608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464" name="tx464"/>
            <p:cNvSpPr/>
            <p:nvPr/>
          </p:nvSpPr>
          <p:spPr>
            <a:xfrm>
              <a:off x="661136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465" name="tx465"/>
            <p:cNvSpPr/>
            <p:nvPr/>
          </p:nvSpPr>
          <p:spPr>
            <a:xfrm>
              <a:off x="6795568" y="61259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466" name="tx466"/>
            <p:cNvSpPr/>
            <p:nvPr/>
          </p:nvSpPr>
          <p:spPr>
            <a:xfrm>
              <a:off x="912452" y="1342252"/>
              <a:ext cx="292592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RDC, 2000-2025</a:t>
              </a:r>
            </a:p>
          </p:txBody>
        </p:sp>
        <p:sp>
          <p:nvSpPr>
            <p:cNvPr id="467" name="tx467"/>
            <p:cNvSpPr/>
            <p:nvPr/>
          </p:nvSpPr>
          <p:spPr>
            <a:xfrm>
              <a:off x="4713751" y="6353093"/>
              <a:ext cx="436065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68" name="tx468"/>
            <p:cNvSpPr/>
            <p:nvPr/>
          </p:nvSpPr>
          <p:spPr>
            <a:xfrm>
              <a:off x="6316045" y="6467463"/>
              <a:ext cx="275836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69" name="tx469"/>
            <p:cNvSpPr/>
            <p:nvPr/>
          </p:nvSpPr>
          <p:spPr>
            <a:xfrm>
              <a:off x="3296615" y="6586855"/>
              <a:ext cx="57777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2025, aucun des 12 vaccins du calendrier n'a atteint une couverture de 90 % ou plus. La couverture vaccinale variait entre 51 % et 82 %.
Depuis 2003, des estimations ont été réalisées pour 8 nouveaux vaccins. L'IPVC et le MCV2 sont les vaccins les plus récents recensés (2023), qui ont atteint respectivement une couverture de 60 % et 51 % en 2025.
En 2025, le RDC a signalé des ruptures de stock de vaccins et de fournitures (PCV et YFV) (plus d’informations à la diapositive 8).</a:t>
            </a:r>
          </a:p>
        </p:txBody>
      </p:sp>
      <p:sp>
        <p:nvSpPr>
          <p:cNvPr id="4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couverture vaccinale est restée inchangée par rapport à 2024 pour tous les antigènes ; aucun d'entre eux n'atteignant une couverture d'au moins 90 %, ce qui témoigne d'une progression limitée et souligne la nécessité de réaliser de nouveaux progrès pour garantir que tous les enfants soient vaccinés.</a:t>
            </a:r>
          </a:p>
        </p:txBody>
      </p:sp>
      <p:grpSp>
        <p:nvGrpSpPr>
          <p:cNvPr id="472" name="Group 471"/>
          <p:cNvGrpSpPr/>
          <p:nvPr/>
        </p:nvGrpSpPr>
        <p:grpSpPr>
          <a:xfrm>
            <a:off x="292608" y="1005840"/>
            <a:ext cx="8595360" cy="28575"/>
            <a:chOff x="292608" y="1005840"/>
            <a:chExt cx="8595360" cy="28575"/>
          </a:xfrm>
        </p:grpSpPr>
        <p:sp>
          <p:nvSpPr>
            <p:cNvPr id="4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P7TF5XRZ5TZD-1674051314-8319</_dlc_DocId>
    <_dlc_DocIdUrl xmlns="5ce71423-0d49-4a04-8822-86064e799dcd">
      <Url>https://unicef.sharepoint.com/teams/DAPM-DataComm/_layouts/15/DocIdRedir.aspx?ID=P7TF5XRZ5TZD-1674051314-8319</Url>
      <Description>P7TF5XRZ5TZD-1674051314-8319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1D8A362-6CF7-432A-B59E-B9495C3CE3D8}"/>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2563</TotalTime>
  <Words>10917</Words>
  <Application>Microsoft Office PowerPoint</Application>
  <PresentationFormat>Widescreen</PresentationFormat>
  <Paragraphs>1995</Paragraphs>
  <Slides>41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2026-07-17T07:47:54Z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3fa99ea3-d0ba-496e-be71-835aa1f2b399</vt:lpwstr>
  </property>
</Properties>
</file>