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0fb0c4c19d1ec692af203b3895ca289142146a4.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af4fe09303f698a172237dd76dbf957f909f31d.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809eaa6119d0373a9ded80cb2aa5cbe7f80dc8.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49352"/>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49352"/>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49352"/>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49352"/>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49352"/>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4935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49352"/>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49352"/>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4935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49352"/>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49352"/>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49352"/>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4935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4935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49352"/>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49352"/>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49352"/>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49352"/>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49352"/>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49352"/>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49352"/>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49352"/>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49352"/>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4935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4935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4935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10379"/>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10379"/>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10379"/>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10379"/>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10379"/>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10379"/>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10379"/>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10379"/>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1037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10379"/>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10379"/>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10379"/>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10379"/>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10379"/>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10379"/>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10379"/>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1037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10379"/>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10379"/>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10379"/>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10379"/>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10379"/>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10379"/>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10379"/>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10379"/>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10379"/>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471406"/>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471406"/>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471406"/>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471406"/>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471406"/>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471406"/>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471406"/>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471406"/>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471406"/>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471406"/>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471406"/>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471406"/>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471406"/>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471406"/>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471406"/>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471406"/>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471406"/>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471406"/>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471406"/>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471406"/>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471406"/>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471406"/>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471406"/>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471406"/>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471406"/>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471406"/>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2" name="rc82"/>
            <p:cNvSpPr/>
            <p:nvPr/>
          </p:nvSpPr>
          <p:spPr>
            <a:xfrm>
              <a:off x="2501230" y="2993459"/>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3" name="rc83"/>
            <p:cNvSpPr/>
            <p:nvPr/>
          </p:nvSpPr>
          <p:spPr>
            <a:xfrm>
              <a:off x="2812756" y="2993459"/>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4" name="rc84"/>
            <p:cNvSpPr/>
            <p:nvPr/>
          </p:nvSpPr>
          <p:spPr>
            <a:xfrm>
              <a:off x="3124281" y="2993459"/>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5" name="rc85"/>
            <p:cNvSpPr/>
            <p:nvPr/>
          </p:nvSpPr>
          <p:spPr>
            <a:xfrm>
              <a:off x="3435806" y="299345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6" name="rc86"/>
            <p:cNvSpPr/>
            <p:nvPr/>
          </p:nvSpPr>
          <p:spPr>
            <a:xfrm>
              <a:off x="3747331" y="2993459"/>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7" name="rc87"/>
            <p:cNvSpPr/>
            <p:nvPr/>
          </p:nvSpPr>
          <p:spPr>
            <a:xfrm>
              <a:off x="4058856" y="299345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8" name="rc88"/>
            <p:cNvSpPr/>
            <p:nvPr/>
          </p:nvSpPr>
          <p:spPr>
            <a:xfrm>
              <a:off x="4370381" y="2993459"/>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9" name="rc89"/>
            <p:cNvSpPr/>
            <p:nvPr/>
          </p:nvSpPr>
          <p:spPr>
            <a:xfrm>
              <a:off x="4681906" y="2993459"/>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0" name="rc90"/>
            <p:cNvSpPr/>
            <p:nvPr/>
          </p:nvSpPr>
          <p:spPr>
            <a:xfrm>
              <a:off x="4993431" y="2993459"/>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1" name="rc91"/>
            <p:cNvSpPr/>
            <p:nvPr/>
          </p:nvSpPr>
          <p:spPr>
            <a:xfrm>
              <a:off x="5304957" y="2993459"/>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2" name="rc92"/>
            <p:cNvSpPr/>
            <p:nvPr/>
          </p:nvSpPr>
          <p:spPr>
            <a:xfrm>
              <a:off x="5616482" y="2993459"/>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3" name="rc93"/>
            <p:cNvSpPr/>
            <p:nvPr/>
          </p:nvSpPr>
          <p:spPr>
            <a:xfrm>
              <a:off x="5928007" y="2993459"/>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4" name="rc94"/>
            <p:cNvSpPr/>
            <p:nvPr/>
          </p:nvSpPr>
          <p:spPr>
            <a:xfrm>
              <a:off x="6239532" y="2993459"/>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5" name="rc95"/>
            <p:cNvSpPr/>
            <p:nvPr/>
          </p:nvSpPr>
          <p:spPr>
            <a:xfrm>
              <a:off x="6551057" y="2993459"/>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6" name="rc96"/>
            <p:cNvSpPr/>
            <p:nvPr/>
          </p:nvSpPr>
          <p:spPr>
            <a:xfrm>
              <a:off x="6862582" y="299345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7" name="rc97"/>
            <p:cNvSpPr/>
            <p:nvPr/>
          </p:nvSpPr>
          <p:spPr>
            <a:xfrm>
              <a:off x="7174107" y="2993459"/>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8" name="rc98"/>
            <p:cNvSpPr/>
            <p:nvPr/>
          </p:nvSpPr>
          <p:spPr>
            <a:xfrm>
              <a:off x="7485632" y="2993459"/>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9" name="rc99"/>
            <p:cNvSpPr/>
            <p:nvPr/>
          </p:nvSpPr>
          <p:spPr>
            <a:xfrm>
              <a:off x="7797157" y="2993459"/>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0" name="rc100"/>
            <p:cNvSpPr/>
            <p:nvPr/>
          </p:nvSpPr>
          <p:spPr>
            <a:xfrm>
              <a:off x="8108683" y="2993459"/>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1" name="rc101"/>
            <p:cNvSpPr/>
            <p:nvPr/>
          </p:nvSpPr>
          <p:spPr>
            <a:xfrm>
              <a:off x="8420208" y="2993459"/>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2" name="rc102"/>
            <p:cNvSpPr/>
            <p:nvPr/>
          </p:nvSpPr>
          <p:spPr>
            <a:xfrm>
              <a:off x="8731733" y="2993459"/>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3" name="rc103"/>
            <p:cNvSpPr/>
            <p:nvPr/>
          </p:nvSpPr>
          <p:spPr>
            <a:xfrm>
              <a:off x="3747331" y="2732432"/>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4" name="rc104"/>
            <p:cNvSpPr/>
            <p:nvPr/>
          </p:nvSpPr>
          <p:spPr>
            <a:xfrm>
              <a:off x="4058856" y="273243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5" name="rc105"/>
            <p:cNvSpPr/>
            <p:nvPr/>
          </p:nvSpPr>
          <p:spPr>
            <a:xfrm>
              <a:off x="4370381" y="2732432"/>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6" name="rc106"/>
            <p:cNvSpPr/>
            <p:nvPr/>
          </p:nvSpPr>
          <p:spPr>
            <a:xfrm>
              <a:off x="4681906" y="2732432"/>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7" name="rc107"/>
            <p:cNvSpPr/>
            <p:nvPr/>
          </p:nvSpPr>
          <p:spPr>
            <a:xfrm>
              <a:off x="4993431" y="2732432"/>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8" name="rc108"/>
            <p:cNvSpPr/>
            <p:nvPr/>
          </p:nvSpPr>
          <p:spPr>
            <a:xfrm>
              <a:off x="5304957" y="2732432"/>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9" name="rc109"/>
            <p:cNvSpPr/>
            <p:nvPr/>
          </p:nvSpPr>
          <p:spPr>
            <a:xfrm>
              <a:off x="5616482" y="2732432"/>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0" name="rc110"/>
            <p:cNvSpPr/>
            <p:nvPr/>
          </p:nvSpPr>
          <p:spPr>
            <a:xfrm>
              <a:off x="5928007" y="2732432"/>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1" name="rc111"/>
            <p:cNvSpPr/>
            <p:nvPr/>
          </p:nvSpPr>
          <p:spPr>
            <a:xfrm>
              <a:off x="6239532" y="2732432"/>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2" name="rc112"/>
            <p:cNvSpPr/>
            <p:nvPr/>
          </p:nvSpPr>
          <p:spPr>
            <a:xfrm>
              <a:off x="6551057" y="2732432"/>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3" name="rc113"/>
            <p:cNvSpPr/>
            <p:nvPr/>
          </p:nvSpPr>
          <p:spPr>
            <a:xfrm>
              <a:off x="6862582" y="2732432"/>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4" name="rc114"/>
            <p:cNvSpPr/>
            <p:nvPr/>
          </p:nvSpPr>
          <p:spPr>
            <a:xfrm>
              <a:off x="7174107" y="2732432"/>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5" name="rc115"/>
            <p:cNvSpPr/>
            <p:nvPr/>
          </p:nvSpPr>
          <p:spPr>
            <a:xfrm>
              <a:off x="7485632" y="2732432"/>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6" name="rc116"/>
            <p:cNvSpPr/>
            <p:nvPr/>
          </p:nvSpPr>
          <p:spPr>
            <a:xfrm>
              <a:off x="7797157" y="2732432"/>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7" name="rc117"/>
            <p:cNvSpPr/>
            <p:nvPr/>
          </p:nvSpPr>
          <p:spPr>
            <a:xfrm>
              <a:off x="8108683" y="2732432"/>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8" name="rc118"/>
            <p:cNvSpPr/>
            <p:nvPr/>
          </p:nvSpPr>
          <p:spPr>
            <a:xfrm>
              <a:off x="8420208" y="2732432"/>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9" name="rc119"/>
            <p:cNvSpPr/>
            <p:nvPr/>
          </p:nvSpPr>
          <p:spPr>
            <a:xfrm>
              <a:off x="8731733" y="2732432"/>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0" name="rc120"/>
            <p:cNvSpPr/>
            <p:nvPr/>
          </p:nvSpPr>
          <p:spPr>
            <a:xfrm>
              <a:off x="5616482" y="3776538"/>
              <a:ext cx="311525" cy="26102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21" name="rc121"/>
            <p:cNvSpPr/>
            <p:nvPr/>
          </p:nvSpPr>
          <p:spPr>
            <a:xfrm>
              <a:off x="5928007" y="3776538"/>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2" name="rc122"/>
            <p:cNvSpPr/>
            <p:nvPr/>
          </p:nvSpPr>
          <p:spPr>
            <a:xfrm>
              <a:off x="6239532" y="3776538"/>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3" name="rc123"/>
            <p:cNvSpPr/>
            <p:nvPr/>
          </p:nvSpPr>
          <p:spPr>
            <a:xfrm>
              <a:off x="6551057" y="3776538"/>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4" name="rc124"/>
            <p:cNvSpPr/>
            <p:nvPr/>
          </p:nvSpPr>
          <p:spPr>
            <a:xfrm>
              <a:off x="6862582" y="3776538"/>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5" name="rc125"/>
            <p:cNvSpPr/>
            <p:nvPr/>
          </p:nvSpPr>
          <p:spPr>
            <a:xfrm>
              <a:off x="7174107" y="3776538"/>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6" name="rc126"/>
            <p:cNvSpPr/>
            <p:nvPr/>
          </p:nvSpPr>
          <p:spPr>
            <a:xfrm>
              <a:off x="7485632" y="3776538"/>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7" name="rc127"/>
            <p:cNvSpPr/>
            <p:nvPr/>
          </p:nvSpPr>
          <p:spPr>
            <a:xfrm>
              <a:off x="7797157" y="3776538"/>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8" name="rc128"/>
            <p:cNvSpPr/>
            <p:nvPr/>
          </p:nvSpPr>
          <p:spPr>
            <a:xfrm>
              <a:off x="8108683" y="3776538"/>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9" name="rc129"/>
            <p:cNvSpPr/>
            <p:nvPr/>
          </p:nvSpPr>
          <p:spPr>
            <a:xfrm>
              <a:off x="8420208" y="3776538"/>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0" name="rc130"/>
            <p:cNvSpPr/>
            <p:nvPr/>
          </p:nvSpPr>
          <p:spPr>
            <a:xfrm>
              <a:off x="8731733" y="3776538"/>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1" name="rc131"/>
            <p:cNvSpPr/>
            <p:nvPr/>
          </p:nvSpPr>
          <p:spPr>
            <a:xfrm>
              <a:off x="8108683" y="4037565"/>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2" name="rc132"/>
            <p:cNvSpPr/>
            <p:nvPr/>
          </p:nvSpPr>
          <p:spPr>
            <a:xfrm>
              <a:off x="8420208" y="4037565"/>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3" name="rc133"/>
            <p:cNvSpPr/>
            <p:nvPr/>
          </p:nvSpPr>
          <p:spPr>
            <a:xfrm>
              <a:off x="8731733" y="4037565"/>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4" name="rc134"/>
            <p:cNvSpPr/>
            <p:nvPr/>
          </p:nvSpPr>
          <p:spPr>
            <a:xfrm>
              <a:off x="943605" y="4298591"/>
              <a:ext cx="311525"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5" name="rc135"/>
            <p:cNvSpPr/>
            <p:nvPr/>
          </p:nvSpPr>
          <p:spPr>
            <a:xfrm>
              <a:off x="1255130" y="4298591"/>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6" name="rc136"/>
            <p:cNvSpPr/>
            <p:nvPr/>
          </p:nvSpPr>
          <p:spPr>
            <a:xfrm>
              <a:off x="1566655" y="4298591"/>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7" name="rc137"/>
            <p:cNvSpPr/>
            <p:nvPr/>
          </p:nvSpPr>
          <p:spPr>
            <a:xfrm>
              <a:off x="1878180" y="4298591"/>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8" name="rc138"/>
            <p:cNvSpPr/>
            <p:nvPr/>
          </p:nvSpPr>
          <p:spPr>
            <a:xfrm>
              <a:off x="2189705" y="4298591"/>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9" name="rc139"/>
            <p:cNvSpPr/>
            <p:nvPr/>
          </p:nvSpPr>
          <p:spPr>
            <a:xfrm>
              <a:off x="2501230" y="4298591"/>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0" name="rc140"/>
            <p:cNvSpPr/>
            <p:nvPr/>
          </p:nvSpPr>
          <p:spPr>
            <a:xfrm>
              <a:off x="2812756" y="4298591"/>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1" name="rc141"/>
            <p:cNvSpPr/>
            <p:nvPr/>
          </p:nvSpPr>
          <p:spPr>
            <a:xfrm>
              <a:off x="3124281" y="4298591"/>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2" name="rc142"/>
            <p:cNvSpPr/>
            <p:nvPr/>
          </p:nvSpPr>
          <p:spPr>
            <a:xfrm>
              <a:off x="3435806" y="4298591"/>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3" name="rc143"/>
            <p:cNvSpPr/>
            <p:nvPr/>
          </p:nvSpPr>
          <p:spPr>
            <a:xfrm>
              <a:off x="3747331" y="4298591"/>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4" name="rc144"/>
            <p:cNvSpPr/>
            <p:nvPr/>
          </p:nvSpPr>
          <p:spPr>
            <a:xfrm>
              <a:off x="4058856" y="4298591"/>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5" name="rc145"/>
            <p:cNvSpPr/>
            <p:nvPr/>
          </p:nvSpPr>
          <p:spPr>
            <a:xfrm>
              <a:off x="4370381" y="4298591"/>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6" name="rc146"/>
            <p:cNvSpPr/>
            <p:nvPr/>
          </p:nvSpPr>
          <p:spPr>
            <a:xfrm>
              <a:off x="4681906" y="4298591"/>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7" name="rc147"/>
            <p:cNvSpPr/>
            <p:nvPr/>
          </p:nvSpPr>
          <p:spPr>
            <a:xfrm>
              <a:off x="4993431" y="429859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8" name="rc148"/>
            <p:cNvSpPr/>
            <p:nvPr/>
          </p:nvSpPr>
          <p:spPr>
            <a:xfrm>
              <a:off x="5304957" y="429859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9" name="rc149"/>
            <p:cNvSpPr/>
            <p:nvPr/>
          </p:nvSpPr>
          <p:spPr>
            <a:xfrm>
              <a:off x="5616482" y="429859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0" name="rc150"/>
            <p:cNvSpPr/>
            <p:nvPr/>
          </p:nvSpPr>
          <p:spPr>
            <a:xfrm>
              <a:off x="5928007" y="4298591"/>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1" name="rc151"/>
            <p:cNvSpPr/>
            <p:nvPr/>
          </p:nvSpPr>
          <p:spPr>
            <a:xfrm>
              <a:off x="6239532" y="4298591"/>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2" name="rc152"/>
            <p:cNvSpPr/>
            <p:nvPr/>
          </p:nvSpPr>
          <p:spPr>
            <a:xfrm>
              <a:off x="6551057" y="4298591"/>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3" name="rc153"/>
            <p:cNvSpPr/>
            <p:nvPr/>
          </p:nvSpPr>
          <p:spPr>
            <a:xfrm>
              <a:off x="6862582" y="4298591"/>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4" name="rc154"/>
            <p:cNvSpPr/>
            <p:nvPr/>
          </p:nvSpPr>
          <p:spPr>
            <a:xfrm>
              <a:off x="7174107" y="4298591"/>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5" name="rc155"/>
            <p:cNvSpPr/>
            <p:nvPr/>
          </p:nvSpPr>
          <p:spPr>
            <a:xfrm>
              <a:off x="7485632" y="4298591"/>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6" name="rc156"/>
            <p:cNvSpPr/>
            <p:nvPr/>
          </p:nvSpPr>
          <p:spPr>
            <a:xfrm>
              <a:off x="7797157" y="4298591"/>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7" name="rc157"/>
            <p:cNvSpPr/>
            <p:nvPr/>
          </p:nvSpPr>
          <p:spPr>
            <a:xfrm>
              <a:off x="8108683" y="429859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8" name="rc158"/>
            <p:cNvSpPr/>
            <p:nvPr/>
          </p:nvSpPr>
          <p:spPr>
            <a:xfrm>
              <a:off x="8420208" y="429859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9" name="rc159"/>
            <p:cNvSpPr/>
            <p:nvPr/>
          </p:nvSpPr>
          <p:spPr>
            <a:xfrm>
              <a:off x="8731733" y="4298591"/>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0" name="rc160"/>
            <p:cNvSpPr/>
            <p:nvPr/>
          </p:nvSpPr>
          <p:spPr>
            <a:xfrm>
              <a:off x="7174107" y="4820645"/>
              <a:ext cx="311525" cy="26102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61" name="rc161"/>
            <p:cNvSpPr/>
            <p:nvPr/>
          </p:nvSpPr>
          <p:spPr>
            <a:xfrm>
              <a:off x="7485632" y="4820645"/>
              <a:ext cx="311525"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62" name="rc162"/>
            <p:cNvSpPr/>
            <p:nvPr/>
          </p:nvSpPr>
          <p:spPr>
            <a:xfrm>
              <a:off x="7797157" y="4820645"/>
              <a:ext cx="311525"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63" name="rc163"/>
            <p:cNvSpPr/>
            <p:nvPr/>
          </p:nvSpPr>
          <p:spPr>
            <a:xfrm>
              <a:off x="8108683" y="4820645"/>
              <a:ext cx="311525"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64" name="rc164"/>
            <p:cNvSpPr/>
            <p:nvPr/>
          </p:nvSpPr>
          <p:spPr>
            <a:xfrm>
              <a:off x="8420208" y="4820645"/>
              <a:ext cx="311525"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65" name="rc165"/>
            <p:cNvSpPr/>
            <p:nvPr/>
          </p:nvSpPr>
          <p:spPr>
            <a:xfrm>
              <a:off x="8731733" y="4820645"/>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6" name="rc166"/>
            <p:cNvSpPr/>
            <p:nvPr/>
          </p:nvSpPr>
          <p:spPr>
            <a:xfrm>
              <a:off x="4370381" y="3254485"/>
              <a:ext cx="311525" cy="26102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67" name="rc167"/>
            <p:cNvSpPr/>
            <p:nvPr/>
          </p:nvSpPr>
          <p:spPr>
            <a:xfrm>
              <a:off x="4681906" y="3254485"/>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8" name="rc168"/>
            <p:cNvSpPr/>
            <p:nvPr/>
          </p:nvSpPr>
          <p:spPr>
            <a:xfrm>
              <a:off x="4993431" y="3254485"/>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9" name="rc169"/>
            <p:cNvSpPr/>
            <p:nvPr/>
          </p:nvSpPr>
          <p:spPr>
            <a:xfrm>
              <a:off x="5304957" y="3254485"/>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0" name="rc170"/>
            <p:cNvSpPr/>
            <p:nvPr/>
          </p:nvSpPr>
          <p:spPr>
            <a:xfrm>
              <a:off x="5616482" y="3254485"/>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1" name="rc171"/>
            <p:cNvSpPr/>
            <p:nvPr/>
          </p:nvSpPr>
          <p:spPr>
            <a:xfrm>
              <a:off x="5928007" y="3254485"/>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2" name="rc172"/>
            <p:cNvSpPr/>
            <p:nvPr/>
          </p:nvSpPr>
          <p:spPr>
            <a:xfrm>
              <a:off x="6239532" y="3254485"/>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3" name="rc173"/>
            <p:cNvSpPr/>
            <p:nvPr/>
          </p:nvSpPr>
          <p:spPr>
            <a:xfrm>
              <a:off x="6551057" y="3254485"/>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4" name="rc174"/>
            <p:cNvSpPr/>
            <p:nvPr/>
          </p:nvSpPr>
          <p:spPr>
            <a:xfrm>
              <a:off x="6862582" y="3254485"/>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5" name="rc175"/>
            <p:cNvSpPr/>
            <p:nvPr/>
          </p:nvSpPr>
          <p:spPr>
            <a:xfrm>
              <a:off x="7174107" y="3254485"/>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6" name="rc176"/>
            <p:cNvSpPr/>
            <p:nvPr/>
          </p:nvSpPr>
          <p:spPr>
            <a:xfrm>
              <a:off x="7485632" y="3254485"/>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7" name="rc177"/>
            <p:cNvSpPr/>
            <p:nvPr/>
          </p:nvSpPr>
          <p:spPr>
            <a:xfrm>
              <a:off x="7797157" y="3254485"/>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8" name="rc178"/>
            <p:cNvSpPr/>
            <p:nvPr/>
          </p:nvSpPr>
          <p:spPr>
            <a:xfrm>
              <a:off x="8108683" y="3254485"/>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9" name="rc179"/>
            <p:cNvSpPr/>
            <p:nvPr/>
          </p:nvSpPr>
          <p:spPr>
            <a:xfrm>
              <a:off x="8420208" y="3254485"/>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0" name="rc180"/>
            <p:cNvSpPr/>
            <p:nvPr/>
          </p:nvSpPr>
          <p:spPr>
            <a:xfrm>
              <a:off x="8731733" y="3254485"/>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1" name="rc181"/>
            <p:cNvSpPr/>
            <p:nvPr/>
          </p:nvSpPr>
          <p:spPr>
            <a:xfrm>
              <a:off x="6239532" y="4559618"/>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2" name="rc182"/>
            <p:cNvSpPr/>
            <p:nvPr/>
          </p:nvSpPr>
          <p:spPr>
            <a:xfrm>
              <a:off x="6551057" y="4559618"/>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3" name="rc183"/>
            <p:cNvSpPr/>
            <p:nvPr/>
          </p:nvSpPr>
          <p:spPr>
            <a:xfrm>
              <a:off x="6862582" y="4559618"/>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4" name="rc184"/>
            <p:cNvSpPr/>
            <p:nvPr/>
          </p:nvSpPr>
          <p:spPr>
            <a:xfrm>
              <a:off x="7174107" y="4559618"/>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5" name="rc185"/>
            <p:cNvSpPr/>
            <p:nvPr/>
          </p:nvSpPr>
          <p:spPr>
            <a:xfrm>
              <a:off x="7485632" y="4559618"/>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6" name="rc186"/>
            <p:cNvSpPr/>
            <p:nvPr/>
          </p:nvSpPr>
          <p:spPr>
            <a:xfrm>
              <a:off x="7797157" y="4559618"/>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7" name="rc187"/>
            <p:cNvSpPr/>
            <p:nvPr/>
          </p:nvSpPr>
          <p:spPr>
            <a:xfrm>
              <a:off x="8108683" y="4559618"/>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8" name="rc188"/>
            <p:cNvSpPr/>
            <p:nvPr/>
          </p:nvSpPr>
          <p:spPr>
            <a:xfrm>
              <a:off x="8420208" y="4559618"/>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9" name="rc189"/>
            <p:cNvSpPr/>
            <p:nvPr/>
          </p:nvSpPr>
          <p:spPr>
            <a:xfrm>
              <a:off x="8731733" y="4559618"/>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0" name="rc190"/>
            <p:cNvSpPr/>
            <p:nvPr/>
          </p:nvSpPr>
          <p:spPr>
            <a:xfrm>
              <a:off x="5304957" y="3515512"/>
              <a:ext cx="311525"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91" name="rc191"/>
            <p:cNvSpPr/>
            <p:nvPr/>
          </p:nvSpPr>
          <p:spPr>
            <a:xfrm>
              <a:off x="5616482" y="3515512"/>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2" name="rc192"/>
            <p:cNvSpPr/>
            <p:nvPr/>
          </p:nvSpPr>
          <p:spPr>
            <a:xfrm>
              <a:off x="5928007" y="3515512"/>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3" name="rc193"/>
            <p:cNvSpPr/>
            <p:nvPr/>
          </p:nvSpPr>
          <p:spPr>
            <a:xfrm>
              <a:off x="6239532" y="3515512"/>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4" name="rc194"/>
            <p:cNvSpPr/>
            <p:nvPr/>
          </p:nvSpPr>
          <p:spPr>
            <a:xfrm>
              <a:off x="6551057" y="3515512"/>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5" name="rc195"/>
            <p:cNvSpPr/>
            <p:nvPr/>
          </p:nvSpPr>
          <p:spPr>
            <a:xfrm>
              <a:off x="6862582" y="3515512"/>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6" name="rc196"/>
            <p:cNvSpPr/>
            <p:nvPr/>
          </p:nvSpPr>
          <p:spPr>
            <a:xfrm>
              <a:off x="7174107" y="3515512"/>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7" name="rc197"/>
            <p:cNvSpPr/>
            <p:nvPr/>
          </p:nvSpPr>
          <p:spPr>
            <a:xfrm>
              <a:off x="7485632" y="3515512"/>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8" name="rc198"/>
            <p:cNvSpPr/>
            <p:nvPr/>
          </p:nvSpPr>
          <p:spPr>
            <a:xfrm>
              <a:off x="7797157" y="3515512"/>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9" name="rc199"/>
            <p:cNvSpPr/>
            <p:nvPr/>
          </p:nvSpPr>
          <p:spPr>
            <a:xfrm>
              <a:off x="8108683" y="3515512"/>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0" name="rc200"/>
            <p:cNvSpPr/>
            <p:nvPr/>
          </p:nvSpPr>
          <p:spPr>
            <a:xfrm>
              <a:off x="8420208" y="3515512"/>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1" name="rc201"/>
            <p:cNvSpPr/>
            <p:nvPr/>
          </p:nvSpPr>
          <p:spPr>
            <a:xfrm>
              <a:off x="8731733" y="3515512"/>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2" name="rc202"/>
            <p:cNvSpPr/>
            <p:nvPr/>
          </p:nvSpPr>
          <p:spPr>
            <a:xfrm>
              <a:off x="2189705" y="5081671"/>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3" name="rc203"/>
            <p:cNvSpPr/>
            <p:nvPr/>
          </p:nvSpPr>
          <p:spPr>
            <a:xfrm>
              <a:off x="2501230" y="5081671"/>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4" name="rc204"/>
            <p:cNvSpPr/>
            <p:nvPr/>
          </p:nvSpPr>
          <p:spPr>
            <a:xfrm>
              <a:off x="2812756" y="5081671"/>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5" name="rc205"/>
            <p:cNvSpPr/>
            <p:nvPr/>
          </p:nvSpPr>
          <p:spPr>
            <a:xfrm>
              <a:off x="3124281" y="5081671"/>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6" name="rc206"/>
            <p:cNvSpPr/>
            <p:nvPr/>
          </p:nvSpPr>
          <p:spPr>
            <a:xfrm>
              <a:off x="3435806" y="5081671"/>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7" name="rc207"/>
            <p:cNvSpPr/>
            <p:nvPr/>
          </p:nvSpPr>
          <p:spPr>
            <a:xfrm>
              <a:off x="3747331" y="5081671"/>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8" name="rc208"/>
            <p:cNvSpPr/>
            <p:nvPr/>
          </p:nvSpPr>
          <p:spPr>
            <a:xfrm>
              <a:off x="4058856" y="5081671"/>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9" name="rc209"/>
            <p:cNvSpPr/>
            <p:nvPr/>
          </p:nvSpPr>
          <p:spPr>
            <a:xfrm>
              <a:off x="4370381" y="5081671"/>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0" name="rc210"/>
            <p:cNvSpPr/>
            <p:nvPr/>
          </p:nvSpPr>
          <p:spPr>
            <a:xfrm>
              <a:off x="4681906" y="5081671"/>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1" name="rc211"/>
            <p:cNvSpPr/>
            <p:nvPr/>
          </p:nvSpPr>
          <p:spPr>
            <a:xfrm>
              <a:off x="4993431" y="508167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2" name="rc212"/>
            <p:cNvSpPr/>
            <p:nvPr/>
          </p:nvSpPr>
          <p:spPr>
            <a:xfrm>
              <a:off x="5304957" y="5081671"/>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3" name="rc213"/>
            <p:cNvSpPr/>
            <p:nvPr/>
          </p:nvSpPr>
          <p:spPr>
            <a:xfrm>
              <a:off x="5616482" y="5081671"/>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4" name="rc214"/>
            <p:cNvSpPr/>
            <p:nvPr/>
          </p:nvSpPr>
          <p:spPr>
            <a:xfrm>
              <a:off x="5928007" y="5081671"/>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5" name="rc215"/>
            <p:cNvSpPr/>
            <p:nvPr/>
          </p:nvSpPr>
          <p:spPr>
            <a:xfrm>
              <a:off x="6239532" y="5081671"/>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6" name="rc216"/>
            <p:cNvSpPr/>
            <p:nvPr/>
          </p:nvSpPr>
          <p:spPr>
            <a:xfrm>
              <a:off x="6551057" y="5081671"/>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7" name="rc217"/>
            <p:cNvSpPr/>
            <p:nvPr/>
          </p:nvSpPr>
          <p:spPr>
            <a:xfrm>
              <a:off x="6862582" y="5081671"/>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8" name="rc218"/>
            <p:cNvSpPr/>
            <p:nvPr/>
          </p:nvSpPr>
          <p:spPr>
            <a:xfrm>
              <a:off x="7174107" y="5081671"/>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9" name="rc219"/>
            <p:cNvSpPr/>
            <p:nvPr/>
          </p:nvSpPr>
          <p:spPr>
            <a:xfrm>
              <a:off x="7485632" y="5081671"/>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0" name="rc220"/>
            <p:cNvSpPr/>
            <p:nvPr/>
          </p:nvSpPr>
          <p:spPr>
            <a:xfrm>
              <a:off x="7797157" y="5081671"/>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1" name="rc221"/>
            <p:cNvSpPr/>
            <p:nvPr/>
          </p:nvSpPr>
          <p:spPr>
            <a:xfrm>
              <a:off x="8108683" y="5081671"/>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2" name="rc222"/>
            <p:cNvSpPr/>
            <p:nvPr/>
          </p:nvSpPr>
          <p:spPr>
            <a:xfrm>
              <a:off x="8420208" y="508167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3" name="rc223"/>
            <p:cNvSpPr/>
            <p:nvPr/>
          </p:nvSpPr>
          <p:spPr>
            <a:xfrm>
              <a:off x="8731733" y="5081671"/>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4" name="rc224"/>
            <p:cNvSpPr/>
            <p:nvPr/>
          </p:nvSpPr>
          <p:spPr>
            <a:xfrm>
              <a:off x="7485632" y="5342698"/>
              <a:ext cx="311525" cy="26102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25" name="rc225"/>
            <p:cNvSpPr/>
            <p:nvPr/>
          </p:nvSpPr>
          <p:spPr>
            <a:xfrm>
              <a:off x="7797157" y="5342698"/>
              <a:ext cx="311525"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26" name="rc226"/>
            <p:cNvSpPr/>
            <p:nvPr/>
          </p:nvSpPr>
          <p:spPr>
            <a:xfrm>
              <a:off x="8108683" y="5342698"/>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7" name="rc227"/>
            <p:cNvSpPr/>
            <p:nvPr/>
          </p:nvSpPr>
          <p:spPr>
            <a:xfrm>
              <a:off x="8420208" y="5342698"/>
              <a:ext cx="311525"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28" name="rc228"/>
            <p:cNvSpPr/>
            <p:nvPr/>
          </p:nvSpPr>
          <p:spPr>
            <a:xfrm>
              <a:off x="8731733" y="5342698"/>
              <a:ext cx="311525"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29" name="tx229"/>
            <p:cNvSpPr/>
            <p:nvPr/>
          </p:nvSpPr>
          <p:spPr>
            <a:xfrm>
              <a:off x="103907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30" name="tx230"/>
            <p:cNvSpPr/>
            <p:nvPr/>
          </p:nvSpPr>
          <p:spPr>
            <a:xfrm>
              <a:off x="135060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1" name="tx231"/>
            <p:cNvSpPr/>
            <p:nvPr/>
          </p:nvSpPr>
          <p:spPr>
            <a:xfrm>
              <a:off x="16621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2" name="tx232"/>
            <p:cNvSpPr/>
            <p:nvPr/>
          </p:nvSpPr>
          <p:spPr>
            <a:xfrm>
              <a:off x="197365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3" name="tx233"/>
            <p:cNvSpPr/>
            <p:nvPr/>
          </p:nvSpPr>
          <p:spPr>
            <a:xfrm>
              <a:off x="228517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4" name="tx234"/>
            <p:cNvSpPr/>
            <p:nvPr/>
          </p:nvSpPr>
          <p:spPr>
            <a:xfrm>
              <a:off x="257561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5" name="tx235"/>
            <p:cNvSpPr/>
            <p:nvPr/>
          </p:nvSpPr>
          <p:spPr>
            <a:xfrm>
              <a:off x="288713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6" name="tx236"/>
            <p:cNvSpPr/>
            <p:nvPr/>
          </p:nvSpPr>
          <p:spPr>
            <a:xfrm>
              <a:off x="319866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7" name="tx237"/>
            <p:cNvSpPr/>
            <p:nvPr/>
          </p:nvSpPr>
          <p:spPr>
            <a:xfrm>
              <a:off x="353127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8" name="tx238"/>
            <p:cNvSpPr/>
            <p:nvPr/>
          </p:nvSpPr>
          <p:spPr>
            <a:xfrm>
              <a:off x="382171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9" name="tx239"/>
            <p:cNvSpPr/>
            <p:nvPr/>
          </p:nvSpPr>
          <p:spPr>
            <a:xfrm>
              <a:off x="4154329"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0" name="tx240"/>
            <p:cNvSpPr/>
            <p:nvPr/>
          </p:nvSpPr>
          <p:spPr>
            <a:xfrm>
              <a:off x="4444761"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1" name="tx241"/>
            <p:cNvSpPr/>
            <p:nvPr/>
          </p:nvSpPr>
          <p:spPr>
            <a:xfrm>
              <a:off x="477737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42" name="tx242"/>
            <p:cNvSpPr/>
            <p:nvPr/>
          </p:nvSpPr>
          <p:spPr>
            <a:xfrm>
              <a:off x="506781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43" name="tx243"/>
            <p:cNvSpPr/>
            <p:nvPr/>
          </p:nvSpPr>
          <p:spPr>
            <a:xfrm>
              <a:off x="540042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4" name="tx244"/>
            <p:cNvSpPr/>
            <p:nvPr/>
          </p:nvSpPr>
          <p:spPr>
            <a:xfrm>
              <a:off x="569086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5" name="tx245"/>
            <p:cNvSpPr/>
            <p:nvPr/>
          </p:nvSpPr>
          <p:spPr>
            <a:xfrm>
              <a:off x="60234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6" name="tx246"/>
            <p:cNvSpPr/>
            <p:nvPr/>
          </p:nvSpPr>
          <p:spPr>
            <a:xfrm>
              <a:off x="631391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47" name="tx247"/>
            <p:cNvSpPr/>
            <p:nvPr/>
          </p:nvSpPr>
          <p:spPr>
            <a:xfrm>
              <a:off x="664653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48" name="tx248"/>
            <p:cNvSpPr/>
            <p:nvPr/>
          </p:nvSpPr>
          <p:spPr>
            <a:xfrm>
              <a:off x="695805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9" name="tx249"/>
            <p:cNvSpPr/>
            <p:nvPr/>
          </p:nvSpPr>
          <p:spPr>
            <a:xfrm>
              <a:off x="72695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0" name="tx250"/>
            <p:cNvSpPr/>
            <p:nvPr/>
          </p:nvSpPr>
          <p:spPr>
            <a:xfrm>
              <a:off x="75811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1" name="tx251"/>
            <p:cNvSpPr/>
            <p:nvPr/>
          </p:nvSpPr>
          <p:spPr>
            <a:xfrm>
              <a:off x="787153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52" name="tx252"/>
            <p:cNvSpPr/>
            <p:nvPr/>
          </p:nvSpPr>
          <p:spPr>
            <a:xfrm>
              <a:off x="8204155"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3" name="tx253"/>
            <p:cNvSpPr/>
            <p:nvPr/>
          </p:nvSpPr>
          <p:spPr>
            <a:xfrm>
              <a:off x="8515681"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4" name="tx254"/>
            <p:cNvSpPr/>
            <p:nvPr/>
          </p:nvSpPr>
          <p:spPr>
            <a:xfrm>
              <a:off x="8806112"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5" name="tx255"/>
            <p:cNvSpPr/>
            <p:nvPr/>
          </p:nvSpPr>
          <p:spPr>
            <a:xfrm>
              <a:off x="103907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56" name="tx256"/>
            <p:cNvSpPr/>
            <p:nvPr/>
          </p:nvSpPr>
          <p:spPr>
            <a:xfrm>
              <a:off x="135060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7" name="tx257"/>
            <p:cNvSpPr/>
            <p:nvPr/>
          </p:nvSpPr>
          <p:spPr>
            <a:xfrm>
              <a:off x="1662128"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8" name="tx258"/>
            <p:cNvSpPr/>
            <p:nvPr/>
          </p:nvSpPr>
          <p:spPr>
            <a:xfrm>
              <a:off x="197365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9" name="tx259"/>
            <p:cNvSpPr/>
            <p:nvPr/>
          </p:nvSpPr>
          <p:spPr>
            <a:xfrm>
              <a:off x="228517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0" name="tx260"/>
            <p:cNvSpPr/>
            <p:nvPr/>
          </p:nvSpPr>
          <p:spPr>
            <a:xfrm>
              <a:off x="259670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1" name="tx261"/>
            <p:cNvSpPr/>
            <p:nvPr/>
          </p:nvSpPr>
          <p:spPr>
            <a:xfrm>
              <a:off x="2908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2" name="tx262"/>
            <p:cNvSpPr/>
            <p:nvPr/>
          </p:nvSpPr>
          <p:spPr>
            <a:xfrm>
              <a:off x="321975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3" name="tx263"/>
            <p:cNvSpPr/>
            <p:nvPr/>
          </p:nvSpPr>
          <p:spPr>
            <a:xfrm>
              <a:off x="3531279"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4" name="tx264"/>
            <p:cNvSpPr/>
            <p:nvPr/>
          </p:nvSpPr>
          <p:spPr>
            <a:xfrm>
              <a:off x="384280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5" name="tx265"/>
            <p:cNvSpPr/>
            <p:nvPr/>
          </p:nvSpPr>
          <p:spPr>
            <a:xfrm>
              <a:off x="4133235"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6" name="tx266"/>
            <p:cNvSpPr/>
            <p:nvPr/>
          </p:nvSpPr>
          <p:spPr>
            <a:xfrm>
              <a:off x="446585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7" name="tx267"/>
            <p:cNvSpPr/>
            <p:nvPr/>
          </p:nvSpPr>
          <p:spPr>
            <a:xfrm>
              <a:off x="477737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8" name="tx268"/>
            <p:cNvSpPr/>
            <p:nvPr/>
          </p:nvSpPr>
          <p:spPr>
            <a:xfrm>
              <a:off x="508890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69" name="tx269"/>
            <p:cNvSpPr/>
            <p:nvPr/>
          </p:nvSpPr>
          <p:spPr>
            <a:xfrm>
              <a:off x="540042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0" name="tx270"/>
            <p:cNvSpPr/>
            <p:nvPr/>
          </p:nvSpPr>
          <p:spPr>
            <a:xfrm>
              <a:off x="571195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1" name="tx271"/>
            <p:cNvSpPr/>
            <p:nvPr/>
          </p:nvSpPr>
          <p:spPr>
            <a:xfrm>
              <a:off x="60234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2" name="tx272"/>
            <p:cNvSpPr/>
            <p:nvPr/>
          </p:nvSpPr>
          <p:spPr>
            <a:xfrm>
              <a:off x="63350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3" name="tx273"/>
            <p:cNvSpPr/>
            <p:nvPr/>
          </p:nvSpPr>
          <p:spPr>
            <a:xfrm>
              <a:off x="6625436"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4" name="tx274"/>
            <p:cNvSpPr/>
            <p:nvPr/>
          </p:nvSpPr>
          <p:spPr>
            <a:xfrm>
              <a:off x="6958055"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75" name="tx275"/>
            <p:cNvSpPr/>
            <p:nvPr/>
          </p:nvSpPr>
          <p:spPr>
            <a:xfrm>
              <a:off x="7248487"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6" name="tx276"/>
            <p:cNvSpPr/>
            <p:nvPr/>
          </p:nvSpPr>
          <p:spPr>
            <a:xfrm>
              <a:off x="75811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7" name="tx277"/>
            <p:cNvSpPr/>
            <p:nvPr/>
          </p:nvSpPr>
          <p:spPr>
            <a:xfrm>
              <a:off x="789263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8" name="tx278"/>
            <p:cNvSpPr/>
            <p:nvPr/>
          </p:nvSpPr>
          <p:spPr>
            <a:xfrm>
              <a:off x="8183062"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9" name="tx279"/>
            <p:cNvSpPr/>
            <p:nvPr/>
          </p:nvSpPr>
          <p:spPr>
            <a:xfrm>
              <a:off x="8494587"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0" name="tx280"/>
            <p:cNvSpPr/>
            <p:nvPr/>
          </p:nvSpPr>
          <p:spPr>
            <a:xfrm>
              <a:off x="882720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1" name="tx281"/>
            <p:cNvSpPr/>
            <p:nvPr/>
          </p:nvSpPr>
          <p:spPr>
            <a:xfrm>
              <a:off x="103907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82" name="tx282"/>
            <p:cNvSpPr/>
            <p:nvPr/>
          </p:nvSpPr>
          <p:spPr>
            <a:xfrm>
              <a:off x="1350603"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83" name="tx283"/>
            <p:cNvSpPr/>
            <p:nvPr/>
          </p:nvSpPr>
          <p:spPr>
            <a:xfrm>
              <a:off x="16621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84" name="tx284"/>
            <p:cNvSpPr/>
            <p:nvPr/>
          </p:nvSpPr>
          <p:spPr>
            <a:xfrm>
              <a:off x="1973653"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85" name="tx285"/>
            <p:cNvSpPr/>
            <p:nvPr/>
          </p:nvSpPr>
          <p:spPr>
            <a:xfrm>
              <a:off x="2285178"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86" name="tx286"/>
            <p:cNvSpPr/>
            <p:nvPr/>
          </p:nvSpPr>
          <p:spPr>
            <a:xfrm>
              <a:off x="259670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87" name="tx287"/>
            <p:cNvSpPr/>
            <p:nvPr/>
          </p:nvSpPr>
          <p:spPr>
            <a:xfrm>
              <a:off x="2908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8" name="tx288"/>
            <p:cNvSpPr/>
            <p:nvPr/>
          </p:nvSpPr>
          <p:spPr>
            <a:xfrm>
              <a:off x="321975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9" name="tx289"/>
            <p:cNvSpPr/>
            <p:nvPr/>
          </p:nvSpPr>
          <p:spPr>
            <a:xfrm>
              <a:off x="353127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0" name="tx290"/>
            <p:cNvSpPr/>
            <p:nvPr/>
          </p:nvSpPr>
          <p:spPr>
            <a:xfrm>
              <a:off x="384280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1" name="tx291"/>
            <p:cNvSpPr/>
            <p:nvPr/>
          </p:nvSpPr>
          <p:spPr>
            <a:xfrm>
              <a:off x="4133235"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2" name="tx292"/>
            <p:cNvSpPr/>
            <p:nvPr/>
          </p:nvSpPr>
          <p:spPr>
            <a:xfrm>
              <a:off x="446585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3" name="tx293"/>
            <p:cNvSpPr/>
            <p:nvPr/>
          </p:nvSpPr>
          <p:spPr>
            <a:xfrm>
              <a:off x="477737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4" name="tx294"/>
            <p:cNvSpPr/>
            <p:nvPr/>
          </p:nvSpPr>
          <p:spPr>
            <a:xfrm>
              <a:off x="508890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5" name="tx295"/>
            <p:cNvSpPr/>
            <p:nvPr/>
          </p:nvSpPr>
          <p:spPr>
            <a:xfrm>
              <a:off x="540042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6" name="tx296"/>
            <p:cNvSpPr/>
            <p:nvPr/>
          </p:nvSpPr>
          <p:spPr>
            <a:xfrm>
              <a:off x="571195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7" name="tx297"/>
            <p:cNvSpPr/>
            <p:nvPr/>
          </p:nvSpPr>
          <p:spPr>
            <a:xfrm>
              <a:off x="60234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8" name="tx298"/>
            <p:cNvSpPr/>
            <p:nvPr/>
          </p:nvSpPr>
          <p:spPr>
            <a:xfrm>
              <a:off x="6335005" y="25631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9" name="tx299"/>
            <p:cNvSpPr/>
            <p:nvPr/>
          </p:nvSpPr>
          <p:spPr>
            <a:xfrm>
              <a:off x="662543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00" name="tx300"/>
            <p:cNvSpPr/>
            <p:nvPr/>
          </p:nvSpPr>
          <p:spPr>
            <a:xfrm>
              <a:off x="695805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1" name="tx301"/>
            <p:cNvSpPr/>
            <p:nvPr/>
          </p:nvSpPr>
          <p:spPr>
            <a:xfrm>
              <a:off x="724848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02" name="tx302"/>
            <p:cNvSpPr/>
            <p:nvPr/>
          </p:nvSpPr>
          <p:spPr>
            <a:xfrm>
              <a:off x="7581105"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3" name="tx303"/>
            <p:cNvSpPr/>
            <p:nvPr/>
          </p:nvSpPr>
          <p:spPr>
            <a:xfrm>
              <a:off x="7892630"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4" name="tx304"/>
            <p:cNvSpPr/>
            <p:nvPr/>
          </p:nvSpPr>
          <p:spPr>
            <a:xfrm>
              <a:off x="818306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5" name="tx305"/>
            <p:cNvSpPr/>
            <p:nvPr/>
          </p:nvSpPr>
          <p:spPr>
            <a:xfrm>
              <a:off x="8494587" y="256179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6" name="tx306"/>
            <p:cNvSpPr/>
            <p:nvPr/>
          </p:nvSpPr>
          <p:spPr>
            <a:xfrm>
              <a:off x="8827206"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7" name="tx307"/>
            <p:cNvSpPr/>
            <p:nvPr/>
          </p:nvSpPr>
          <p:spPr>
            <a:xfrm>
              <a:off x="259670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8" name="tx308"/>
            <p:cNvSpPr/>
            <p:nvPr/>
          </p:nvSpPr>
          <p:spPr>
            <a:xfrm>
              <a:off x="2908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9" name="tx309"/>
            <p:cNvSpPr/>
            <p:nvPr/>
          </p:nvSpPr>
          <p:spPr>
            <a:xfrm>
              <a:off x="321975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0" name="tx310"/>
            <p:cNvSpPr/>
            <p:nvPr/>
          </p:nvSpPr>
          <p:spPr>
            <a:xfrm>
              <a:off x="353127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1" name="tx311"/>
            <p:cNvSpPr/>
            <p:nvPr/>
          </p:nvSpPr>
          <p:spPr>
            <a:xfrm>
              <a:off x="384280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2" name="tx312"/>
            <p:cNvSpPr/>
            <p:nvPr/>
          </p:nvSpPr>
          <p:spPr>
            <a:xfrm>
              <a:off x="4133235"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3" name="tx313"/>
            <p:cNvSpPr/>
            <p:nvPr/>
          </p:nvSpPr>
          <p:spPr>
            <a:xfrm>
              <a:off x="446585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4" name="tx314"/>
            <p:cNvSpPr/>
            <p:nvPr/>
          </p:nvSpPr>
          <p:spPr>
            <a:xfrm>
              <a:off x="477737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5" name="tx315"/>
            <p:cNvSpPr/>
            <p:nvPr/>
          </p:nvSpPr>
          <p:spPr>
            <a:xfrm>
              <a:off x="508890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6" name="tx316"/>
            <p:cNvSpPr/>
            <p:nvPr/>
          </p:nvSpPr>
          <p:spPr>
            <a:xfrm>
              <a:off x="540042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7" name="tx317"/>
            <p:cNvSpPr/>
            <p:nvPr/>
          </p:nvSpPr>
          <p:spPr>
            <a:xfrm>
              <a:off x="571195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8" name="tx318"/>
            <p:cNvSpPr/>
            <p:nvPr/>
          </p:nvSpPr>
          <p:spPr>
            <a:xfrm>
              <a:off x="60234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9" name="tx319"/>
            <p:cNvSpPr/>
            <p:nvPr/>
          </p:nvSpPr>
          <p:spPr>
            <a:xfrm>
              <a:off x="6335005" y="308517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0" name="tx320"/>
            <p:cNvSpPr/>
            <p:nvPr/>
          </p:nvSpPr>
          <p:spPr>
            <a:xfrm>
              <a:off x="662543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1" name="tx321"/>
            <p:cNvSpPr/>
            <p:nvPr/>
          </p:nvSpPr>
          <p:spPr>
            <a:xfrm>
              <a:off x="695805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22" name="tx322"/>
            <p:cNvSpPr/>
            <p:nvPr/>
          </p:nvSpPr>
          <p:spPr>
            <a:xfrm>
              <a:off x="724848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3" name="tx323"/>
            <p:cNvSpPr/>
            <p:nvPr/>
          </p:nvSpPr>
          <p:spPr>
            <a:xfrm>
              <a:off x="7581105"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4" name="tx324"/>
            <p:cNvSpPr/>
            <p:nvPr/>
          </p:nvSpPr>
          <p:spPr>
            <a:xfrm>
              <a:off x="7892630"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5" name="tx325"/>
            <p:cNvSpPr/>
            <p:nvPr/>
          </p:nvSpPr>
          <p:spPr>
            <a:xfrm>
              <a:off x="818306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6" name="tx326"/>
            <p:cNvSpPr/>
            <p:nvPr/>
          </p:nvSpPr>
          <p:spPr>
            <a:xfrm>
              <a:off x="8494587" y="308384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7" name="tx327"/>
            <p:cNvSpPr/>
            <p:nvPr/>
          </p:nvSpPr>
          <p:spPr>
            <a:xfrm>
              <a:off x="8806112" y="30824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8" name="tx328"/>
            <p:cNvSpPr/>
            <p:nvPr/>
          </p:nvSpPr>
          <p:spPr>
            <a:xfrm>
              <a:off x="384280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9" name="tx329"/>
            <p:cNvSpPr/>
            <p:nvPr/>
          </p:nvSpPr>
          <p:spPr>
            <a:xfrm>
              <a:off x="4133235"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0" name="tx330"/>
            <p:cNvSpPr/>
            <p:nvPr/>
          </p:nvSpPr>
          <p:spPr>
            <a:xfrm>
              <a:off x="446585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1" name="tx331"/>
            <p:cNvSpPr/>
            <p:nvPr/>
          </p:nvSpPr>
          <p:spPr>
            <a:xfrm>
              <a:off x="477737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2" name="tx332"/>
            <p:cNvSpPr/>
            <p:nvPr/>
          </p:nvSpPr>
          <p:spPr>
            <a:xfrm>
              <a:off x="508890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3" name="tx333"/>
            <p:cNvSpPr/>
            <p:nvPr/>
          </p:nvSpPr>
          <p:spPr>
            <a:xfrm>
              <a:off x="540042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4" name="tx334"/>
            <p:cNvSpPr/>
            <p:nvPr/>
          </p:nvSpPr>
          <p:spPr>
            <a:xfrm>
              <a:off x="571195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5" name="tx335"/>
            <p:cNvSpPr/>
            <p:nvPr/>
          </p:nvSpPr>
          <p:spPr>
            <a:xfrm>
              <a:off x="60234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6" name="tx336"/>
            <p:cNvSpPr/>
            <p:nvPr/>
          </p:nvSpPr>
          <p:spPr>
            <a:xfrm>
              <a:off x="6335005" y="28241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7" name="tx337"/>
            <p:cNvSpPr/>
            <p:nvPr/>
          </p:nvSpPr>
          <p:spPr>
            <a:xfrm>
              <a:off x="662543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38" name="tx338"/>
            <p:cNvSpPr/>
            <p:nvPr/>
          </p:nvSpPr>
          <p:spPr>
            <a:xfrm>
              <a:off x="695805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9" name="tx339"/>
            <p:cNvSpPr/>
            <p:nvPr/>
          </p:nvSpPr>
          <p:spPr>
            <a:xfrm>
              <a:off x="724848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0" name="tx340"/>
            <p:cNvSpPr/>
            <p:nvPr/>
          </p:nvSpPr>
          <p:spPr>
            <a:xfrm>
              <a:off x="7581105"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1" name="tx341"/>
            <p:cNvSpPr/>
            <p:nvPr/>
          </p:nvSpPr>
          <p:spPr>
            <a:xfrm>
              <a:off x="7892630"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2" name="tx342"/>
            <p:cNvSpPr/>
            <p:nvPr/>
          </p:nvSpPr>
          <p:spPr>
            <a:xfrm>
              <a:off x="818306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3" name="tx343"/>
            <p:cNvSpPr/>
            <p:nvPr/>
          </p:nvSpPr>
          <p:spPr>
            <a:xfrm>
              <a:off x="8494587" y="28228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4" name="tx344"/>
            <p:cNvSpPr/>
            <p:nvPr/>
          </p:nvSpPr>
          <p:spPr>
            <a:xfrm>
              <a:off x="8827206"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5" name="tx345"/>
            <p:cNvSpPr/>
            <p:nvPr/>
          </p:nvSpPr>
          <p:spPr>
            <a:xfrm>
              <a:off x="6002386"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6" name="tx346"/>
            <p:cNvSpPr/>
            <p:nvPr/>
          </p:nvSpPr>
          <p:spPr>
            <a:xfrm>
              <a:off x="6313911"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7" name="tx347"/>
            <p:cNvSpPr/>
            <p:nvPr/>
          </p:nvSpPr>
          <p:spPr>
            <a:xfrm>
              <a:off x="664653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8" name="tx348"/>
            <p:cNvSpPr/>
            <p:nvPr/>
          </p:nvSpPr>
          <p:spPr>
            <a:xfrm>
              <a:off x="695805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9" name="tx349"/>
            <p:cNvSpPr/>
            <p:nvPr/>
          </p:nvSpPr>
          <p:spPr>
            <a:xfrm>
              <a:off x="72695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0" name="tx350"/>
            <p:cNvSpPr/>
            <p:nvPr/>
          </p:nvSpPr>
          <p:spPr>
            <a:xfrm>
              <a:off x="758110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1" name="tx351"/>
            <p:cNvSpPr/>
            <p:nvPr/>
          </p:nvSpPr>
          <p:spPr>
            <a:xfrm>
              <a:off x="7871537"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2" name="tx352"/>
            <p:cNvSpPr/>
            <p:nvPr/>
          </p:nvSpPr>
          <p:spPr>
            <a:xfrm>
              <a:off x="8204155"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3" name="tx353"/>
            <p:cNvSpPr/>
            <p:nvPr/>
          </p:nvSpPr>
          <p:spPr>
            <a:xfrm>
              <a:off x="8515681"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4" name="tx354"/>
            <p:cNvSpPr/>
            <p:nvPr/>
          </p:nvSpPr>
          <p:spPr>
            <a:xfrm>
              <a:off x="882720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5" name="tx355"/>
            <p:cNvSpPr/>
            <p:nvPr/>
          </p:nvSpPr>
          <p:spPr>
            <a:xfrm>
              <a:off x="851568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6" name="tx356"/>
            <p:cNvSpPr/>
            <p:nvPr/>
          </p:nvSpPr>
          <p:spPr>
            <a:xfrm>
              <a:off x="8827206" y="41289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7" name="tx357"/>
            <p:cNvSpPr/>
            <p:nvPr/>
          </p:nvSpPr>
          <p:spPr>
            <a:xfrm>
              <a:off x="197365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58" name="tx358"/>
            <p:cNvSpPr/>
            <p:nvPr/>
          </p:nvSpPr>
          <p:spPr>
            <a:xfrm>
              <a:off x="228517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59" name="tx359"/>
            <p:cNvSpPr/>
            <p:nvPr/>
          </p:nvSpPr>
          <p:spPr>
            <a:xfrm>
              <a:off x="259670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0" name="tx360"/>
            <p:cNvSpPr/>
            <p:nvPr/>
          </p:nvSpPr>
          <p:spPr>
            <a:xfrm>
              <a:off x="2908228"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1" name="tx361"/>
            <p:cNvSpPr/>
            <p:nvPr/>
          </p:nvSpPr>
          <p:spPr>
            <a:xfrm>
              <a:off x="3219754" y="439030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2" name="tx362"/>
            <p:cNvSpPr/>
            <p:nvPr/>
          </p:nvSpPr>
          <p:spPr>
            <a:xfrm>
              <a:off x="353127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3" name="tx363"/>
            <p:cNvSpPr/>
            <p:nvPr/>
          </p:nvSpPr>
          <p:spPr>
            <a:xfrm>
              <a:off x="3821710" y="438898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4" name="tx364"/>
            <p:cNvSpPr/>
            <p:nvPr/>
          </p:nvSpPr>
          <p:spPr>
            <a:xfrm>
              <a:off x="415432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5" name="tx365"/>
            <p:cNvSpPr/>
            <p:nvPr/>
          </p:nvSpPr>
          <p:spPr>
            <a:xfrm>
              <a:off x="446585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6" name="tx366"/>
            <p:cNvSpPr/>
            <p:nvPr/>
          </p:nvSpPr>
          <p:spPr>
            <a:xfrm>
              <a:off x="4777379" y="439030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7" name="tx367"/>
            <p:cNvSpPr/>
            <p:nvPr/>
          </p:nvSpPr>
          <p:spPr>
            <a:xfrm>
              <a:off x="5088904"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68" name="tx368"/>
            <p:cNvSpPr/>
            <p:nvPr/>
          </p:nvSpPr>
          <p:spPr>
            <a:xfrm>
              <a:off x="5400429"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69" name="tx369"/>
            <p:cNvSpPr/>
            <p:nvPr/>
          </p:nvSpPr>
          <p:spPr>
            <a:xfrm>
              <a:off x="5711955"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0" name="tx370"/>
            <p:cNvSpPr/>
            <p:nvPr/>
          </p:nvSpPr>
          <p:spPr>
            <a:xfrm>
              <a:off x="6023480"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1" name="tx371"/>
            <p:cNvSpPr/>
            <p:nvPr/>
          </p:nvSpPr>
          <p:spPr>
            <a:xfrm>
              <a:off x="6313911"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2" name="tx372"/>
            <p:cNvSpPr/>
            <p:nvPr/>
          </p:nvSpPr>
          <p:spPr>
            <a:xfrm>
              <a:off x="6625436"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3" name="tx373"/>
            <p:cNvSpPr/>
            <p:nvPr/>
          </p:nvSpPr>
          <p:spPr>
            <a:xfrm>
              <a:off x="695805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4" name="tx374"/>
            <p:cNvSpPr/>
            <p:nvPr/>
          </p:nvSpPr>
          <p:spPr>
            <a:xfrm>
              <a:off x="7269580"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75" name="tx375"/>
            <p:cNvSpPr/>
            <p:nvPr/>
          </p:nvSpPr>
          <p:spPr>
            <a:xfrm>
              <a:off x="758110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6" name="tx376"/>
            <p:cNvSpPr/>
            <p:nvPr/>
          </p:nvSpPr>
          <p:spPr>
            <a:xfrm>
              <a:off x="789263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7" name="tx377"/>
            <p:cNvSpPr/>
            <p:nvPr/>
          </p:nvSpPr>
          <p:spPr>
            <a:xfrm>
              <a:off x="8183062" y="438898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8" name="tx378"/>
            <p:cNvSpPr/>
            <p:nvPr/>
          </p:nvSpPr>
          <p:spPr>
            <a:xfrm>
              <a:off x="8515681"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9" name="tx379"/>
            <p:cNvSpPr/>
            <p:nvPr/>
          </p:nvSpPr>
          <p:spPr>
            <a:xfrm>
              <a:off x="8827206"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0" name="tx380"/>
            <p:cNvSpPr/>
            <p:nvPr/>
          </p:nvSpPr>
          <p:spPr>
            <a:xfrm>
              <a:off x="882720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1" name="tx381"/>
            <p:cNvSpPr/>
            <p:nvPr/>
          </p:nvSpPr>
          <p:spPr>
            <a:xfrm>
              <a:off x="477737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2" name="tx382"/>
            <p:cNvSpPr/>
            <p:nvPr/>
          </p:nvSpPr>
          <p:spPr>
            <a:xfrm>
              <a:off x="5088904"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3" name="tx383"/>
            <p:cNvSpPr/>
            <p:nvPr/>
          </p:nvSpPr>
          <p:spPr>
            <a:xfrm>
              <a:off x="5400429" y="33472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4" name="tx384"/>
            <p:cNvSpPr/>
            <p:nvPr/>
          </p:nvSpPr>
          <p:spPr>
            <a:xfrm>
              <a:off x="5711955" y="33472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5" name="tx385"/>
            <p:cNvSpPr/>
            <p:nvPr/>
          </p:nvSpPr>
          <p:spPr>
            <a:xfrm>
              <a:off x="60234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6" name="tx386"/>
            <p:cNvSpPr/>
            <p:nvPr/>
          </p:nvSpPr>
          <p:spPr>
            <a:xfrm>
              <a:off x="6335005"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7" name="tx387"/>
            <p:cNvSpPr/>
            <p:nvPr/>
          </p:nvSpPr>
          <p:spPr>
            <a:xfrm>
              <a:off x="664653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88" name="tx388"/>
            <p:cNvSpPr/>
            <p:nvPr/>
          </p:nvSpPr>
          <p:spPr>
            <a:xfrm>
              <a:off x="695805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9" name="tx389"/>
            <p:cNvSpPr/>
            <p:nvPr/>
          </p:nvSpPr>
          <p:spPr>
            <a:xfrm>
              <a:off x="72695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0" name="tx390"/>
            <p:cNvSpPr/>
            <p:nvPr/>
          </p:nvSpPr>
          <p:spPr>
            <a:xfrm>
              <a:off x="75811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1" name="tx391"/>
            <p:cNvSpPr/>
            <p:nvPr/>
          </p:nvSpPr>
          <p:spPr>
            <a:xfrm>
              <a:off x="789263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2" name="tx392"/>
            <p:cNvSpPr/>
            <p:nvPr/>
          </p:nvSpPr>
          <p:spPr>
            <a:xfrm>
              <a:off x="8204155"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3" name="tx393"/>
            <p:cNvSpPr/>
            <p:nvPr/>
          </p:nvSpPr>
          <p:spPr>
            <a:xfrm>
              <a:off x="851568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4" name="tx394"/>
            <p:cNvSpPr/>
            <p:nvPr/>
          </p:nvSpPr>
          <p:spPr>
            <a:xfrm>
              <a:off x="882720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5" name="tx395"/>
            <p:cNvSpPr/>
            <p:nvPr/>
          </p:nvSpPr>
          <p:spPr>
            <a:xfrm>
              <a:off x="63350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6" name="tx396"/>
            <p:cNvSpPr/>
            <p:nvPr/>
          </p:nvSpPr>
          <p:spPr>
            <a:xfrm>
              <a:off x="664653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97" name="tx397"/>
            <p:cNvSpPr/>
            <p:nvPr/>
          </p:nvSpPr>
          <p:spPr>
            <a:xfrm>
              <a:off x="695805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98" name="tx398"/>
            <p:cNvSpPr/>
            <p:nvPr/>
          </p:nvSpPr>
          <p:spPr>
            <a:xfrm>
              <a:off x="7269580"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99" name="tx399"/>
            <p:cNvSpPr/>
            <p:nvPr/>
          </p:nvSpPr>
          <p:spPr>
            <a:xfrm>
              <a:off x="75811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00" name="tx400"/>
            <p:cNvSpPr/>
            <p:nvPr/>
          </p:nvSpPr>
          <p:spPr>
            <a:xfrm>
              <a:off x="789263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1" name="tx401"/>
            <p:cNvSpPr/>
            <p:nvPr/>
          </p:nvSpPr>
          <p:spPr>
            <a:xfrm>
              <a:off x="8183062" y="465000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2" name="tx402"/>
            <p:cNvSpPr/>
            <p:nvPr/>
          </p:nvSpPr>
          <p:spPr>
            <a:xfrm>
              <a:off x="8515681"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3" name="tx403"/>
            <p:cNvSpPr/>
            <p:nvPr/>
          </p:nvSpPr>
          <p:spPr>
            <a:xfrm>
              <a:off x="8827206"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4" name="tx404"/>
            <p:cNvSpPr/>
            <p:nvPr/>
          </p:nvSpPr>
          <p:spPr>
            <a:xfrm>
              <a:off x="57119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5" name="tx405"/>
            <p:cNvSpPr/>
            <p:nvPr/>
          </p:nvSpPr>
          <p:spPr>
            <a:xfrm>
              <a:off x="6023480"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6" name="tx406"/>
            <p:cNvSpPr/>
            <p:nvPr/>
          </p:nvSpPr>
          <p:spPr>
            <a:xfrm>
              <a:off x="6335005"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7" name="tx407"/>
            <p:cNvSpPr/>
            <p:nvPr/>
          </p:nvSpPr>
          <p:spPr>
            <a:xfrm>
              <a:off x="664653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8" name="tx408"/>
            <p:cNvSpPr/>
            <p:nvPr/>
          </p:nvSpPr>
          <p:spPr>
            <a:xfrm>
              <a:off x="69580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9" name="tx409"/>
            <p:cNvSpPr/>
            <p:nvPr/>
          </p:nvSpPr>
          <p:spPr>
            <a:xfrm>
              <a:off x="7248487"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0" name="tx410"/>
            <p:cNvSpPr/>
            <p:nvPr/>
          </p:nvSpPr>
          <p:spPr>
            <a:xfrm>
              <a:off x="758110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1" name="tx411"/>
            <p:cNvSpPr/>
            <p:nvPr/>
          </p:nvSpPr>
          <p:spPr>
            <a:xfrm>
              <a:off x="7871537"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12" name="tx412"/>
            <p:cNvSpPr/>
            <p:nvPr/>
          </p:nvSpPr>
          <p:spPr>
            <a:xfrm>
              <a:off x="8204155"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3" name="tx413"/>
            <p:cNvSpPr/>
            <p:nvPr/>
          </p:nvSpPr>
          <p:spPr>
            <a:xfrm>
              <a:off x="8494587" y="360452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14" name="tx414"/>
            <p:cNvSpPr/>
            <p:nvPr/>
          </p:nvSpPr>
          <p:spPr>
            <a:xfrm>
              <a:off x="8806112"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5" name="tx415"/>
            <p:cNvSpPr/>
            <p:nvPr/>
          </p:nvSpPr>
          <p:spPr>
            <a:xfrm>
              <a:off x="259670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6" name="tx416"/>
            <p:cNvSpPr/>
            <p:nvPr/>
          </p:nvSpPr>
          <p:spPr>
            <a:xfrm>
              <a:off x="2908228"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7" name="tx417"/>
            <p:cNvSpPr/>
            <p:nvPr/>
          </p:nvSpPr>
          <p:spPr>
            <a:xfrm>
              <a:off x="3219754" y="51733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18" name="tx418"/>
            <p:cNvSpPr/>
            <p:nvPr/>
          </p:nvSpPr>
          <p:spPr>
            <a:xfrm>
              <a:off x="3531279" y="51743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19" name="tx419"/>
            <p:cNvSpPr/>
            <p:nvPr/>
          </p:nvSpPr>
          <p:spPr>
            <a:xfrm>
              <a:off x="3842804"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0" name="tx420"/>
            <p:cNvSpPr/>
            <p:nvPr/>
          </p:nvSpPr>
          <p:spPr>
            <a:xfrm>
              <a:off x="415432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1" name="tx421"/>
            <p:cNvSpPr/>
            <p:nvPr/>
          </p:nvSpPr>
          <p:spPr>
            <a:xfrm>
              <a:off x="446585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2" name="tx422"/>
            <p:cNvSpPr/>
            <p:nvPr/>
          </p:nvSpPr>
          <p:spPr>
            <a:xfrm>
              <a:off x="4777379" y="51733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3" name="tx423"/>
            <p:cNvSpPr/>
            <p:nvPr/>
          </p:nvSpPr>
          <p:spPr>
            <a:xfrm>
              <a:off x="5088904"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4" name="tx424"/>
            <p:cNvSpPr/>
            <p:nvPr/>
          </p:nvSpPr>
          <p:spPr>
            <a:xfrm>
              <a:off x="540042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25" name="tx425"/>
            <p:cNvSpPr/>
            <p:nvPr/>
          </p:nvSpPr>
          <p:spPr>
            <a:xfrm>
              <a:off x="571195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26" name="tx426"/>
            <p:cNvSpPr/>
            <p:nvPr/>
          </p:nvSpPr>
          <p:spPr>
            <a:xfrm>
              <a:off x="6023480"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7" name="tx427"/>
            <p:cNvSpPr/>
            <p:nvPr/>
          </p:nvSpPr>
          <p:spPr>
            <a:xfrm>
              <a:off x="63350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28" name="tx428"/>
            <p:cNvSpPr/>
            <p:nvPr/>
          </p:nvSpPr>
          <p:spPr>
            <a:xfrm>
              <a:off x="664653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29" name="tx429"/>
            <p:cNvSpPr/>
            <p:nvPr/>
          </p:nvSpPr>
          <p:spPr>
            <a:xfrm>
              <a:off x="695805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30" name="tx430"/>
            <p:cNvSpPr/>
            <p:nvPr/>
          </p:nvSpPr>
          <p:spPr>
            <a:xfrm>
              <a:off x="7248487"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31" name="tx431"/>
            <p:cNvSpPr/>
            <p:nvPr/>
          </p:nvSpPr>
          <p:spPr>
            <a:xfrm>
              <a:off x="75811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2" name="tx432"/>
            <p:cNvSpPr/>
            <p:nvPr/>
          </p:nvSpPr>
          <p:spPr>
            <a:xfrm>
              <a:off x="789263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33" name="tx433"/>
            <p:cNvSpPr/>
            <p:nvPr/>
          </p:nvSpPr>
          <p:spPr>
            <a:xfrm>
              <a:off x="820415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4" name="tx434"/>
            <p:cNvSpPr/>
            <p:nvPr/>
          </p:nvSpPr>
          <p:spPr>
            <a:xfrm>
              <a:off x="8515681"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5" name="tx435"/>
            <p:cNvSpPr/>
            <p:nvPr/>
          </p:nvSpPr>
          <p:spPr>
            <a:xfrm>
              <a:off x="8827206"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6" name="tx436"/>
            <p:cNvSpPr/>
            <p:nvPr/>
          </p:nvSpPr>
          <p:spPr>
            <a:xfrm>
              <a:off x="820415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7" name="tx437"/>
            <p:cNvSpPr/>
            <p:nvPr/>
          </p:nvSpPr>
          <p:spPr>
            <a:xfrm>
              <a:off x="5690861"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38" name="tx438"/>
            <p:cNvSpPr/>
            <p:nvPr/>
          </p:nvSpPr>
          <p:spPr>
            <a:xfrm>
              <a:off x="8204155" y="41290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39" name="tx439"/>
            <p:cNvSpPr/>
            <p:nvPr/>
          </p:nvSpPr>
          <p:spPr>
            <a:xfrm>
              <a:off x="103907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40" name="tx440"/>
            <p:cNvSpPr/>
            <p:nvPr/>
          </p:nvSpPr>
          <p:spPr>
            <a:xfrm>
              <a:off x="135060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41" name="tx441"/>
            <p:cNvSpPr/>
            <p:nvPr/>
          </p:nvSpPr>
          <p:spPr>
            <a:xfrm>
              <a:off x="1662128"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42" name="tx442"/>
            <p:cNvSpPr/>
            <p:nvPr/>
          </p:nvSpPr>
          <p:spPr>
            <a:xfrm>
              <a:off x="7269580"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43" name="tx443"/>
            <p:cNvSpPr/>
            <p:nvPr/>
          </p:nvSpPr>
          <p:spPr>
            <a:xfrm>
              <a:off x="75811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44" name="tx444"/>
            <p:cNvSpPr/>
            <p:nvPr/>
          </p:nvSpPr>
          <p:spPr>
            <a:xfrm>
              <a:off x="7892630"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45" name="tx445"/>
            <p:cNvSpPr/>
            <p:nvPr/>
          </p:nvSpPr>
          <p:spPr>
            <a:xfrm>
              <a:off x="8183062"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46" name="tx446"/>
            <p:cNvSpPr/>
            <p:nvPr/>
          </p:nvSpPr>
          <p:spPr>
            <a:xfrm>
              <a:off x="851568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47" name="tx447"/>
            <p:cNvSpPr/>
            <p:nvPr/>
          </p:nvSpPr>
          <p:spPr>
            <a:xfrm>
              <a:off x="4465854"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48" name="tx448"/>
            <p:cNvSpPr/>
            <p:nvPr/>
          </p:nvSpPr>
          <p:spPr>
            <a:xfrm>
              <a:off x="5400429"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49" name="tx449"/>
            <p:cNvSpPr/>
            <p:nvPr/>
          </p:nvSpPr>
          <p:spPr>
            <a:xfrm>
              <a:off x="228517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50" name="tx450"/>
            <p:cNvSpPr/>
            <p:nvPr/>
          </p:nvSpPr>
          <p:spPr>
            <a:xfrm>
              <a:off x="7611250" y="543414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51" name="tx451"/>
            <p:cNvSpPr/>
            <p:nvPr/>
          </p:nvSpPr>
          <p:spPr>
            <a:xfrm>
              <a:off x="7922775" y="543541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52" name="tx452"/>
            <p:cNvSpPr/>
            <p:nvPr/>
          </p:nvSpPr>
          <p:spPr>
            <a:xfrm>
              <a:off x="8515681"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53" name="tx453"/>
            <p:cNvSpPr/>
            <p:nvPr/>
          </p:nvSpPr>
          <p:spPr>
            <a:xfrm>
              <a:off x="8827206"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54" name="tx454"/>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5" name="tx455"/>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6" name="tx456"/>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7" name="tx457"/>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8" name="tx458"/>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9" name="tx459"/>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60" name="tx460"/>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61" name="tx461"/>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2" name="tx462"/>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3" name="tx463"/>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4" name="tx464"/>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5" name="tx465"/>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6" name="tx466"/>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7" name="tx467"/>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8" name="tx468"/>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9" name="tx469"/>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70" name="tx470"/>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71" name="tx471"/>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2" name="tx472"/>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3" name="tx473"/>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4" name="tx474"/>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5" name="tx475"/>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6" name="tx476"/>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7" name="tx477"/>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8" name="tx478"/>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9" name="tx479"/>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80" name="tx480"/>
            <p:cNvSpPr/>
            <p:nvPr/>
          </p:nvSpPr>
          <p:spPr>
            <a:xfrm>
              <a:off x="564147"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81" name="tx481"/>
            <p:cNvSpPr/>
            <p:nvPr/>
          </p:nvSpPr>
          <p:spPr>
            <a:xfrm>
              <a:off x="632469" y="517218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82" name="tx482"/>
            <p:cNvSpPr/>
            <p:nvPr/>
          </p:nvSpPr>
          <p:spPr>
            <a:xfrm>
              <a:off x="539317" y="490842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3" name="tx483"/>
            <p:cNvSpPr/>
            <p:nvPr/>
          </p:nvSpPr>
          <p:spPr>
            <a:xfrm>
              <a:off x="551705" y="46474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4" name="tx484"/>
            <p:cNvSpPr/>
            <p:nvPr/>
          </p:nvSpPr>
          <p:spPr>
            <a:xfrm>
              <a:off x="539317" y="438637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5" name="tx485"/>
            <p:cNvSpPr/>
            <p:nvPr/>
          </p:nvSpPr>
          <p:spPr>
            <a:xfrm>
              <a:off x="588976" y="4125350"/>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86" name="tx486"/>
            <p:cNvSpPr/>
            <p:nvPr/>
          </p:nvSpPr>
          <p:spPr>
            <a:xfrm>
              <a:off x="607530" y="386672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7" name="tx487"/>
            <p:cNvSpPr/>
            <p:nvPr/>
          </p:nvSpPr>
          <p:spPr>
            <a:xfrm>
              <a:off x="533042" y="3603296"/>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88" name="tx488"/>
            <p:cNvSpPr/>
            <p:nvPr/>
          </p:nvSpPr>
          <p:spPr>
            <a:xfrm>
              <a:off x="539317" y="334227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9" name="tx489"/>
            <p:cNvSpPr/>
            <p:nvPr/>
          </p:nvSpPr>
          <p:spPr>
            <a:xfrm>
              <a:off x="508103" y="306143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90" name="tx490"/>
            <p:cNvSpPr/>
            <p:nvPr/>
          </p:nvSpPr>
          <p:spPr>
            <a:xfrm>
              <a:off x="619972" y="282119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91" name="tx491"/>
            <p:cNvSpPr/>
            <p:nvPr/>
          </p:nvSpPr>
          <p:spPr>
            <a:xfrm>
              <a:off x="564147" y="256017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92" name="tx492"/>
            <p:cNvSpPr/>
            <p:nvPr/>
          </p:nvSpPr>
          <p:spPr>
            <a:xfrm>
              <a:off x="564147" y="2300565"/>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3" name="tx493"/>
            <p:cNvSpPr/>
            <p:nvPr/>
          </p:nvSpPr>
          <p:spPr>
            <a:xfrm>
              <a:off x="607639"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94" name="tx494"/>
            <p:cNvSpPr/>
            <p:nvPr/>
          </p:nvSpPr>
          <p:spPr>
            <a:xfrm>
              <a:off x="3094461"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495" name="pic495"/>
            <p:cNvPicPr/>
            <p:nvPr/>
          </p:nvPicPr>
          <p:blipFill>
            <a:blip r:embed="rId2" cstate="print"/>
            <a:stretch>
              <a:fillRect/>
            </a:stretch>
          </p:blipFill>
          <p:spPr>
            <a:xfrm>
              <a:off x="4732401" y="5838594"/>
              <a:ext cx="2160000" cy="219455"/>
            </a:xfrm>
            <a:prstGeom prst="rect">
              <a:avLst/>
            </a:prstGeom>
          </p:spPr>
        </p:pic>
        <p:sp>
          <p:nvSpPr>
            <p:cNvPr id="496" name="pl496"/>
            <p:cNvSpPr/>
            <p:nvPr/>
          </p:nvSpPr>
          <p:spPr>
            <a:xfrm>
              <a:off x="473600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7" name="pl497"/>
            <p:cNvSpPr/>
            <p:nvPr/>
          </p:nvSpPr>
          <p:spPr>
            <a:xfrm>
              <a:off x="602768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8" name="pl498"/>
            <p:cNvSpPr/>
            <p:nvPr/>
          </p:nvSpPr>
          <p:spPr>
            <a:xfrm>
              <a:off x="624296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9" name="pl499"/>
            <p:cNvSpPr/>
            <p:nvPr/>
          </p:nvSpPr>
          <p:spPr>
            <a:xfrm>
              <a:off x="645824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0" name="pl500"/>
            <p:cNvSpPr/>
            <p:nvPr/>
          </p:nvSpPr>
          <p:spPr>
            <a:xfrm>
              <a:off x="667352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1" name="pl501"/>
            <p:cNvSpPr/>
            <p:nvPr/>
          </p:nvSpPr>
          <p:spPr>
            <a:xfrm>
              <a:off x="688880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2" name="pl502"/>
            <p:cNvSpPr/>
            <p:nvPr/>
          </p:nvSpPr>
          <p:spPr>
            <a:xfrm>
              <a:off x="473600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3" name="pl503"/>
            <p:cNvSpPr/>
            <p:nvPr/>
          </p:nvSpPr>
          <p:spPr>
            <a:xfrm>
              <a:off x="602768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4" name="pl504"/>
            <p:cNvSpPr/>
            <p:nvPr/>
          </p:nvSpPr>
          <p:spPr>
            <a:xfrm>
              <a:off x="624296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5" name="pl505"/>
            <p:cNvSpPr/>
            <p:nvPr/>
          </p:nvSpPr>
          <p:spPr>
            <a:xfrm>
              <a:off x="645824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6" name="pl506"/>
            <p:cNvSpPr/>
            <p:nvPr/>
          </p:nvSpPr>
          <p:spPr>
            <a:xfrm>
              <a:off x="667352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7" name="pl507"/>
            <p:cNvSpPr/>
            <p:nvPr/>
          </p:nvSpPr>
          <p:spPr>
            <a:xfrm>
              <a:off x="688880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8" name="tx508"/>
            <p:cNvSpPr/>
            <p:nvPr/>
          </p:nvSpPr>
          <p:spPr>
            <a:xfrm>
              <a:off x="4704924"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9" name="tx509"/>
            <p:cNvSpPr/>
            <p:nvPr/>
          </p:nvSpPr>
          <p:spPr>
            <a:xfrm>
              <a:off x="596552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10" name="tx510"/>
            <p:cNvSpPr/>
            <p:nvPr/>
          </p:nvSpPr>
          <p:spPr>
            <a:xfrm>
              <a:off x="618080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11" name="tx511"/>
            <p:cNvSpPr/>
            <p:nvPr/>
          </p:nvSpPr>
          <p:spPr>
            <a:xfrm>
              <a:off x="639608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2" name="tx512"/>
            <p:cNvSpPr/>
            <p:nvPr/>
          </p:nvSpPr>
          <p:spPr>
            <a:xfrm>
              <a:off x="661136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3" name="tx513"/>
            <p:cNvSpPr/>
            <p:nvPr/>
          </p:nvSpPr>
          <p:spPr>
            <a:xfrm>
              <a:off x="6795568"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4" name="tx514"/>
            <p:cNvSpPr/>
            <p:nvPr/>
          </p:nvSpPr>
          <p:spPr>
            <a:xfrm>
              <a:off x="912452" y="1342252"/>
              <a:ext cx="334543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Cameroun, 2000-2025</a:t>
              </a:r>
            </a:p>
          </p:txBody>
        </p:sp>
        <p:sp>
          <p:nvSpPr>
            <p:cNvPr id="515" name="tx515"/>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516" name="tx516"/>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517" name="tx517"/>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5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les 14 vaccins (7 %) figurant dans le calendrier de vaccination ont tous atteint une couverture de 90 % ou plus. La couverture vaccinale variait entre 66 % et 93 %.
Depuis 2004, des estimations ont été réalisées pour 10 nouveaux vaccins. Le vaccin contre le VPCI est le plus récent à avoir fait l’objet d’un rapport (2023) ; il a atteint une couverture de 71 % en 2025.
En 2025, le Cameroun a signalé des ruptures de stock de vaccins et de fournitures (BCG, HepB, OPV, PCV et rotavirus) (plus d’informations à la diapositive 8).</a:t>
            </a:r>
          </a:p>
        </p:txBody>
      </p:sp>
      <p:sp>
        <p:nvSpPr>
          <p:cNvPr id="5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a augmenté pour 12 antigènes, est restée inchangée pour un et a diminué pour un autre, ce qui témoigne d’une amélioration globale des résultats de la vaccination systématique ; un antigène a atteint une couverture d’au moins 90 %.</a:t>
            </a:r>
          </a:p>
        </p:txBody>
      </p:sp>
      <p:grpSp xmlns:pic="http://schemas.openxmlformats.org/drawingml/2006/picture">
        <p:nvGrpSpPr>
          <p:cNvPr id="520" name=""/>
          <p:cNvGrpSpPr/>
          <p:nvPr/>
        </p:nvGrpSpPr>
        <p:grpSpPr>
          <a:xfrm>
            <a:off x="292608" y="1005840"/>
            <a:ext cx="8595360" cy="28575"/>
            <a:chOff x="292608" y="1005840"/>
            <a:chExt cx="8595360" cy="28575"/>
          </a:xfrm>
        </p:grpSpPr>
        <p:sp>
          <p:nvSpPr>
            <p:cNvPr id="52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558029"/>
              <a:ext cx="6481656" cy="1077373"/>
            </a:xfrm>
            <a:custGeom>
              <a:avLst/>
              <a:pathLst>
                <a:path w="6481656" h="1077373">
                  <a:moveTo>
                    <a:pt x="0" y="1077373"/>
                  </a:moveTo>
                  <a:lnTo>
                    <a:pt x="259266" y="917762"/>
                  </a:lnTo>
                  <a:lnTo>
                    <a:pt x="518532" y="718249"/>
                  </a:lnTo>
                  <a:lnTo>
                    <a:pt x="777798" y="558638"/>
                  </a:lnTo>
                  <a:lnTo>
                    <a:pt x="1037065" y="518735"/>
                  </a:lnTo>
                  <a:lnTo>
                    <a:pt x="1296331" y="319221"/>
                  </a:lnTo>
                  <a:lnTo>
                    <a:pt x="1555597" y="239416"/>
                  </a:lnTo>
                  <a:lnTo>
                    <a:pt x="1814863" y="119708"/>
                  </a:lnTo>
                  <a:lnTo>
                    <a:pt x="2074130" y="0"/>
                  </a:lnTo>
                  <a:lnTo>
                    <a:pt x="2333396" y="199513"/>
                  </a:lnTo>
                  <a:lnTo>
                    <a:pt x="2592662" y="39902"/>
                  </a:lnTo>
                  <a:lnTo>
                    <a:pt x="2851928" y="199513"/>
                  </a:lnTo>
                  <a:lnTo>
                    <a:pt x="3111195" y="319221"/>
                  </a:lnTo>
                  <a:lnTo>
                    <a:pt x="3370461" y="478832"/>
                  </a:lnTo>
                  <a:lnTo>
                    <a:pt x="3629727" y="478832"/>
                  </a:lnTo>
                  <a:lnTo>
                    <a:pt x="3888994" y="478832"/>
                  </a:lnTo>
                  <a:lnTo>
                    <a:pt x="4148260" y="359124"/>
                  </a:lnTo>
                  <a:lnTo>
                    <a:pt x="4407526" y="518735"/>
                  </a:lnTo>
                  <a:lnTo>
                    <a:pt x="4666792" y="758151"/>
                  </a:lnTo>
                  <a:lnTo>
                    <a:pt x="4926059" y="837957"/>
                  </a:lnTo>
                  <a:lnTo>
                    <a:pt x="5185325" y="758151"/>
                  </a:lnTo>
                  <a:lnTo>
                    <a:pt x="5444591" y="678346"/>
                  </a:lnTo>
                  <a:lnTo>
                    <a:pt x="5703857" y="678346"/>
                  </a:lnTo>
                  <a:lnTo>
                    <a:pt x="5963124" y="478832"/>
                  </a:lnTo>
                  <a:lnTo>
                    <a:pt x="6222390" y="438929"/>
                  </a:lnTo>
                  <a:lnTo>
                    <a:pt x="6481656" y="27931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917153"/>
              <a:ext cx="6481656" cy="877859"/>
            </a:xfrm>
            <a:custGeom>
              <a:avLst/>
              <a:pathLst>
                <a:path w="6481656" h="877859">
                  <a:moveTo>
                    <a:pt x="0" y="877859"/>
                  </a:moveTo>
                  <a:lnTo>
                    <a:pt x="259266" y="837957"/>
                  </a:lnTo>
                  <a:lnTo>
                    <a:pt x="518532" y="718249"/>
                  </a:lnTo>
                  <a:lnTo>
                    <a:pt x="777798" y="438929"/>
                  </a:lnTo>
                  <a:lnTo>
                    <a:pt x="1037065" y="438929"/>
                  </a:lnTo>
                  <a:lnTo>
                    <a:pt x="1296331" y="159610"/>
                  </a:lnTo>
                  <a:lnTo>
                    <a:pt x="1555597" y="119708"/>
                  </a:lnTo>
                  <a:lnTo>
                    <a:pt x="1814863" y="79805"/>
                  </a:lnTo>
                  <a:lnTo>
                    <a:pt x="2074130" y="0"/>
                  </a:lnTo>
                  <a:lnTo>
                    <a:pt x="2333396" y="159610"/>
                  </a:lnTo>
                  <a:lnTo>
                    <a:pt x="2592662" y="0"/>
                  </a:lnTo>
                  <a:lnTo>
                    <a:pt x="2851928" y="119708"/>
                  </a:lnTo>
                  <a:lnTo>
                    <a:pt x="3111195" y="199513"/>
                  </a:lnTo>
                  <a:lnTo>
                    <a:pt x="3370461" y="319221"/>
                  </a:lnTo>
                  <a:lnTo>
                    <a:pt x="3629727" y="319221"/>
                  </a:lnTo>
                  <a:lnTo>
                    <a:pt x="3888994" y="319221"/>
                  </a:lnTo>
                  <a:lnTo>
                    <a:pt x="4148260" y="239416"/>
                  </a:lnTo>
                  <a:lnTo>
                    <a:pt x="4407526" y="399027"/>
                  </a:lnTo>
                  <a:lnTo>
                    <a:pt x="4666792" y="638443"/>
                  </a:lnTo>
                  <a:lnTo>
                    <a:pt x="4926059" y="678346"/>
                  </a:lnTo>
                  <a:lnTo>
                    <a:pt x="5185325" y="638443"/>
                  </a:lnTo>
                  <a:lnTo>
                    <a:pt x="5444591" y="518735"/>
                  </a:lnTo>
                  <a:lnTo>
                    <a:pt x="5703857" y="518735"/>
                  </a:lnTo>
                  <a:lnTo>
                    <a:pt x="5963124" y="359124"/>
                  </a:lnTo>
                  <a:lnTo>
                    <a:pt x="6222390" y="279319"/>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2076764"/>
              <a:ext cx="6481656" cy="1236984"/>
            </a:xfrm>
            <a:custGeom>
              <a:avLst/>
              <a:pathLst>
                <a:path w="6481656" h="1236984">
                  <a:moveTo>
                    <a:pt x="0" y="1236984"/>
                  </a:moveTo>
                  <a:lnTo>
                    <a:pt x="259266" y="1157178"/>
                  </a:lnTo>
                  <a:lnTo>
                    <a:pt x="518532" y="1077373"/>
                  </a:lnTo>
                  <a:lnTo>
                    <a:pt x="777798" y="758151"/>
                  </a:lnTo>
                  <a:lnTo>
                    <a:pt x="1037065" y="638443"/>
                  </a:lnTo>
                  <a:lnTo>
                    <a:pt x="1296331" y="478832"/>
                  </a:lnTo>
                  <a:lnTo>
                    <a:pt x="1555597" y="279319"/>
                  </a:lnTo>
                  <a:lnTo>
                    <a:pt x="1814863" y="239416"/>
                  </a:lnTo>
                  <a:lnTo>
                    <a:pt x="2074130" y="0"/>
                  </a:lnTo>
                  <a:lnTo>
                    <a:pt x="2333396" y="239416"/>
                  </a:lnTo>
                  <a:lnTo>
                    <a:pt x="2592662" y="39902"/>
                  </a:lnTo>
                  <a:lnTo>
                    <a:pt x="2851928" y="159610"/>
                  </a:lnTo>
                  <a:lnTo>
                    <a:pt x="3111195" y="239416"/>
                  </a:lnTo>
                  <a:lnTo>
                    <a:pt x="3370461" y="359124"/>
                  </a:lnTo>
                  <a:lnTo>
                    <a:pt x="3629727" y="359124"/>
                  </a:lnTo>
                  <a:lnTo>
                    <a:pt x="3888994" y="359124"/>
                  </a:lnTo>
                  <a:lnTo>
                    <a:pt x="4148260" y="319221"/>
                  </a:lnTo>
                  <a:lnTo>
                    <a:pt x="4407526" y="518735"/>
                  </a:lnTo>
                  <a:lnTo>
                    <a:pt x="4666792" y="758151"/>
                  </a:lnTo>
                  <a:lnTo>
                    <a:pt x="4926059" y="758151"/>
                  </a:lnTo>
                  <a:lnTo>
                    <a:pt x="5185325" y="678346"/>
                  </a:lnTo>
                  <a:lnTo>
                    <a:pt x="5444591" y="598540"/>
                  </a:lnTo>
                  <a:lnTo>
                    <a:pt x="5703857" y="478832"/>
                  </a:lnTo>
                  <a:lnTo>
                    <a:pt x="5963124" y="359124"/>
                  </a:lnTo>
                  <a:lnTo>
                    <a:pt x="6222390" y="359124"/>
                  </a:lnTo>
                  <a:lnTo>
                    <a:pt x="6481656" y="199513"/>
                  </a:lnTo>
                </a:path>
              </a:pathLst>
            </a:custGeom>
            <a:ln w="27101" cap="flat">
              <a:solidFill>
                <a:srgbClr val="00BFC4">
                  <a:alpha val="100000"/>
                </a:srgbClr>
              </a:solidFill>
              <a:prstDash val="solid"/>
              <a:round/>
            </a:ln>
          </p:spPr>
          <p:txBody>
            <a:bodyPr/>
            <a:lstStyle/>
            <a:p/>
          </p:txBody>
        </p:sp>
        <p:sp>
          <p:nvSpPr>
            <p:cNvPr id="31" name="pl31"/>
            <p:cNvSpPr/>
            <p:nvPr/>
          </p:nvSpPr>
          <p:spPr>
            <a:xfrm>
              <a:off x="6624344" y="2635402"/>
              <a:ext cx="1296331" cy="1755719"/>
            </a:xfrm>
            <a:custGeom>
              <a:avLst/>
              <a:pathLst>
                <a:path w="1296331" h="1755719">
                  <a:moveTo>
                    <a:pt x="0" y="1755719"/>
                  </a:moveTo>
                  <a:lnTo>
                    <a:pt x="259266" y="1516303"/>
                  </a:lnTo>
                  <a:lnTo>
                    <a:pt x="518532" y="1197081"/>
                  </a:lnTo>
                  <a:lnTo>
                    <a:pt x="777798" y="837957"/>
                  </a:lnTo>
                  <a:lnTo>
                    <a:pt x="1037065" y="678346"/>
                  </a:lnTo>
                  <a:lnTo>
                    <a:pt x="1296331"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989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2379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59702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59702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7566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27537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585968" y="43527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273" y="1763086"/>
              <a:ext cx="242668" cy="69507"/>
            </a:xfrm>
            <a:custGeom>
              <a:avLst/>
              <a:pathLst>
                <a:path w="242668" h="69507">
                  <a:moveTo>
                    <a:pt x="242668" y="0"/>
                  </a:moveTo>
                  <a:lnTo>
                    <a:pt x="0" y="69507"/>
                  </a:lnTo>
                </a:path>
              </a:pathLst>
            </a:custGeom>
          </p:spPr>
          <p:txBody>
            <a:bodyPr/>
            <a:lstStyle/>
            <a:p/>
          </p:txBody>
        </p:sp>
        <p:sp>
          <p:nvSpPr>
            <p:cNvPr id="42" name="pl42"/>
            <p:cNvSpPr/>
            <p:nvPr/>
          </p:nvSpPr>
          <p:spPr>
            <a:xfrm>
              <a:off x="7937780" y="1961153"/>
              <a:ext cx="242162" cy="58001"/>
            </a:xfrm>
            <a:custGeom>
              <a:avLst/>
              <a:pathLst>
                <a:path w="242162" h="58001">
                  <a:moveTo>
                    <a:pt x="242162" y="58001"/>
                  </a:moveTo>
                  <a:lnTo>
                    <a:pt x="0" y="0"/>
                  </a:lnTo>
                </a:path>
              </a:pathLst>
            </a:custGeom>
          </p:spPr>
          <p:txBody>
            <a:bodyPr/>
            <a:lstStyle/>
            <a:p/>
          </p:txBody>
        </p:sp>
        <p:sp>
          <p:nvSpPr>
            <p:cNvPr id="43" name="pl43"/>
            <p:cNvSpPr/>
            <p:nvPr/>
          </p:nvSpPr>
          <p:spPr>
            <a:xfrm>
              <a:off x="7938930" y="2277985"/>
              <a:ext cx="241011" cy="22543"/>
            </a:xfrm>
            <a:custGeom>
              <a:avLst/>
              <a:pathLst>
                <a:path w="241011" h="22543">
                  <a:moveTo>
                    <a:pt x="241011" y="22543"/>
                  </a:moveTo>
                  <a:lnTo>
                    <a:pt x="0" y="0"/>
                  </a:lnTo>
                </a:path>
              </a:pathLst>
            </a:custGeom>
          </p:spPr>
          <p:txBody>
            <a:bodyPr/>
            <a:lstStyle/>
            <a:p/>
          </p:txBody>
        </p:sp>
        <p:sp>
          <p:nvSpPr>
            <p:cNvPr id="44" name="pl44"/>
            <p:cNvSpPr/>
            <p:nvPr/>
          </p:nvSpPr>
          <p:spPr>
            <a:xfrm>
              <a:off x="7939163" y="2635398"/>
              <a:ext cx="240778" cy="3"/>
            </a:xfrm>
            <a:custGeom>
              <a:avLst/>
              <a:pathLst>
                <a:path w="240778" h="3">
                  <a:moveTo>
                    <a:pt x="240778" y="0"/>
                  </a:moveTo>
                  <a:lnTo>
                    <a:pt x="0" y="3"/>
                  </a:lnTo>
                </a:path>
              </a:pathLst>
            </a:custGeom>
          </p:spPr>
          <p:txBody>
            <a:bodyPr/>
            <a:lstStyle/>
            <a:p/>
          </p:txBody>
        </p:sp>
        <p:sp>
          <p:nvSpPr>
            <p:cNvPr id="45" name="pg45"/>
            <p:cNvSpPr/>
            <p:nvPr/>
          </p:nvSpPr>
          <p:spPr>
            <a:xfrm>
              <a:off x="8111362" y="166113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70197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86%</a:t>
              </a:r>
            </a:p>
          </p:txBody>
        </p:sp>
        <p:sp>
          <p:nvSpPr>
            <p:cNvPr id="47" name="pg47"/>
            <p:cNvSpPr/>
            <p:nvPr/>
          </p:nvSpPr>
          <p:spPr>
            <a:xfrm>
              <a:off x="8111362" y="193416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97500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83%</a:t>
              </a:r>
            </a:p>
          </p:txBody>
        </p:sp>
        <p:sp>
          <p:nvSpPr>
            <p:cNvPr id="49" name="pg49"/>
            <p:cNvSpPr/>
            <p:nvPr/>
          </p:nvSpPr>
          <p:spPr>
            <a:xfrm>
              <a:off x="8111362" y="220986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25070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75%</a:t>
              </a:r>
            </a:p>
          </p:txBody>
        </p:sp>
        <p:sp>
          <p:nvSpPr>
            <p:cNvPr id="51" name="pg51"/>
            <p:cNvSpPr/>
            <p:nvPr/>
          </p:nvSpPr>
          <p:spPr>
            <a:xfrm>
              <a:off x="8111362" y="254441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58525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9987"/>
              <a:ext cx="555389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Cameroun, 2000-2025</a:t>
              </a:r>
            </a:p>
          </p:txBody>
        </p:sp>
        <p:sp>
          <p:nvSpPr>
            <p:cNvPr id="81" name="tx8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la couverture du DTP1 (indicateur de l'accès aux services de vaccination) s'élevait à 75 %.
La couverture du DTP3 — indicateur de la qualité de la prestation des services de vaccination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celle pour le MCV2 était également inférieure à cet objectif.
Entre 2024 et 2025, la couverture vaccinale a augmenté pour 4 vaccins, a diminué pour aucun et est restée inchangée pour aucun.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537426"/>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3355696"/>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3355696"/>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2616660"/>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3173966"/>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2377815"/>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3393955"/>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3754493"/>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2860481"/>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(86%)</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(83%)</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(81%)</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(71%)</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(75%)</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(66%)</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(82%)</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(80%)</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(75%)</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91" name="tx591"/>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92" name="pt592"/>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61220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WCAR, 2025</a:t>
              </a:r>
            </a:p>
          </p:txBody>
        </p:sp>
        <p:sp>
          <p:nvSpPr>
            <p:cNvPr id="605" name="tx605"/>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06" name="tx606"/>
            <p:cNvSpPr/>
            <p:nvPr/>
          </p:nvSpPr>
          <p:spPr>
            <a:xfrm>
              <a:off x="3054154" y="6568512"/>
              <a:ext cx="880917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cmr) est indiquée dans les en-têtes. La couverture moyenne régionale est représentée par la ligne pointillée.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3337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6813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70289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13765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5075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8551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4202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85503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566693"/>
              <a:ext cx="239399" cy="549304"/>
            </a:xfrm>
            <a:prstGeom prst="rect">
              <a:avLst/>
            </a:prstGeom>
            <a:solidFill>
              <a:srgbClr val="1CABE2">
                <a:alpha val="85098"/>
              </a:srgbClr>
            </a:solidFill>
          </p:spPr>
          <p:txBody>
            <a:bodyPr/>
            <a:lstStyle/>
            <a:p/>
          </p:txBody>
        </p:sp>
        <p:sp>
          <p:nvSpPr>
            <p:cNvPr id="26" name="rc26"/>
            <p:cNvSpPr/>
            <p:nvPr/>
          </p:nvSpPr>
          <p:spPr>
            <a:xfrm>
              <a:off x="1577053" y="3620521"/>
              <a:ext cx="239399" cy="495476"/>
            </a:xfrm>
            <a:prstGeom prst="rect">
              <a:avLst/>
            </a:prstGeom>
            <a:solidFill>
              <a:srgbClr val="1CABE2">
                <a:alpha val="85098"/>
              </a:srgbClr>
            </a:solidFill>
          </p:spPr>
          <p:txBody>
            <a:bodyPr/>
            <a:lstStyle/>
            <a:p/>
          </p:txBody>
        </p:sp>
        <p:sp>
          <p:nvSpPr>
            <p:cNvPr id="27" name="rc27"/>
            <p:cNvSpPr/>
            <p:nvPr/>
          </p:nvSpPr>
          <p:spPr>
            <a:xfrm>
              <a:off x="1843053" y="3690048"/>
              <a:ext cx="239399" cy="425948"/>
            </a:xfrm>
            <a:prstGeom prst="rect">
              <a:avLst/>
            </a:prstGeom>
            <a:solidFill>
              <a:srgbClr val="1CABE2">
                <a:alpha val="85098"/>
              </a:srgbClr>
            </a:solidFill>
          </p:spPr>
          <p:txBody>
            <a:bodyPr/>
            <a:lstStyle/>
            <a:p/>
          </p:txBody>
        </p:sp>
        <p:sp>
          <p:nvSpPr>
            <p:cNvPr id="28" name="rc28"/>
            <p:cNvSpPr/>
            <p:nvPr/>
          </p:nvSpPr>
          <p:spPr>
            <a:xfrm>
              <a:off x="2109053" y="3745408"/>
              <a:ext cx="239399" cy="370589"/>
            </a:xfrm>
            <a:prstGeom prst="rect">
              <a:avLst/>
            </a:prstGeom>
            <a:solidFill>
              <a:srgbClr val="1CABE2">
                <a:alpha val="85098"/>
              </a:srgbClr>
            </a:solidFill>
          </p:spPr>
          <p:txBody>
            <a:bodyPr/>
            <a:lstStyle/>
            <a:p/>
          </p:txBody>
        </p:sp>
        <p:sp>
          <p:nvSpPr>
            <p:cNvPr id="29" name="rc29"/>
            <p:cNvSpPr/>
            <p:nvPr/>
          </p:nvSpPr>
          <p:spPr>
            <a:xfrm>
              <a:off x="2375052" y="3750995"/>
              <a:ext cx="239399" cy="365001"/>
            </a:xfrm>
            <a:prstGeom prst="rect">
              <a:avLst/>
            </a:prstGeom>
            <a:solidFill>
              <a:srgbClr val="1CABE2">
                <a:alpha val="85098"/>
              </a:srgbClr>
            </a:solidFill>
          </p:spPr>
          <p:txBody>
            <a:bodyPr/>
            <a:lstStyle/>
            <a:p/>
          </p:txBody>
        </p:sp>
        <p:sp>
          <p:nvSpPr>
            <p:cNvPr id="30" name="rc30"/>
            <p:cNvSpPr/>
            <p:nvPr/>
          </p:nvSpPr>
          <p:spPr>
            <a:xfrm>
              <a:off x="2641052" y="3833945"/>
              <a:ext cx="239399" cy="282052"/>
            </a:xfrm>
            <a:prstGeom prst="rect">
              <a:avLst/>
            </a:prstGeom>
            <a:solidFill>
              <a:srgbClr val="1CABE2">
                <a:alpha val="85098"/>
              </a:srgbClr>
            </a:solidFill>
          </p:spPr>
          <p:txBody>
            <a:bodyPr/>
            <a:lstStyle/>
            <a:p/>
          </p:txBody>
        </p:sp>
        <p:sp>
          <p:nvSpPr>
            <p:cNvPr id="31" name="rc31"/>
            <p:cNvSpPr/>
            <p:nvPr/>
          </p:nvSpPr>
          <p:spPr>
            <a:xfrm>
              <a:off x="2907052" y="3865649"/>
              <a:ext cx="239399" cy="250348"/>
            </a:xfrm>
            <a:prstGeom prst="rect">
              <a:avLst/>
            </a:prstGeom>
            <a:solidFill>
              <a:srgbClr val="1CABE2">
                <a:alpha val="85098"/>
              </a:srgbClr>
            </a:solidFill>
          </p:spPr>
          <p:txBody>
            <a:bodyPr/>
            <a:lstStyle/>
            <a:p/>
          </p:txBody>
        </p:sp>
        <p:sp>
          <p:nvSpPr>
            <p:cNvPr id="32" name="rc32"/>
            <p:cNvSpPr/>
            <p:nvPr/>
          </p:nvSpPr>
          <p:spPr>
            <a:xfrm>
              <a:off x="3173051" y="3918776"/>
              <a:ext cx="239399" cy="197221"/>
            </a:xfrm>
            <a:prstGeom prst="rect">
              <a:avLst/>
            </a:prstGeom>
            <a:solidFill>
              <a:srgbClr val="1CABE2">
                <a:alpha val="85098"/>
              </a:srgbClr>
            </a:solidFill>
          </p:spPr>
          <p:txBody>
            <a:bodyPr/>
            <a:lstStyle/>
            <a:p/>
          </p:txBody>
        </p:sp>
        <p:sp>
          <p:nvSpPr>
            <p:cNvPr id="33" name="rc33"/>
            <p:cNvSpPr/>
            <p:nvPr/>
          </p:nvSpPr>
          <p:spPr>
            <a:xfrm>
              <a:off x="3439051" y="3974619"/>
              <a:ext cx="239399" cy="141378"/>
            </a:xfrm>
            <a:prstGeom prst="rect">
              <a:avLst/>
            </a:prstGeom>
            <a:solidFill>
              <a:srgbClr val="1CABE2">
                <a:alpha val="85098"/>
              </a:srgbClr>
            </a:solidFill>
          </p:spPr>
          <p:txBody>
            <a:bodyPr/>
            <a:lstStyle/>
            <a:p/>
          </p:txBody>
        </p:sp>
        <p:sp>
          <p:nvSpPr>
            <p:cNvPr id="34" name="rc34"/>
            <p:cNvSpPr/>
            <p:nvPr/>
          </p:nvSpPr>
          <p:spPr>
            <a:xfrm>
              <a:off x="3705050" y="3868226"/>
              <a:ext cx="239399" cy="247770"/>
            </a:xfrm>
            <a:prstGeom prst="rect">
              <a:avLst/>
            </a:prstGeom>
            <a:solidFill>
              <a:srgbClr val="1CABE2">
                <a:alpha val="85098"/>
              </a:srgbClr>
            </a:solidFill>
          </p:spPr>
          <p:txBody>
            <a:bodyPr/>
            <a:lstStyle/>
            <a:p/>
          </p:txBody>
        </p:sp>
        <p:sp>
          <p:nvSpPr>
            <p:cNvPr id="35" name="rc35"/>
            <p:cNvSpPr/>
            <p:nvPr/>
          </p:nvSpPr>
          <p:spPr>
            <a:xfrm>
              <a:off x="3971050" y="3948064"/>
              <a:ext cx="239399" cy="167933"/>
            </a:xfrm>
            <a:prstGeom prst="rect">
              <a:avLst/>
            </a:prstGeom>
            <a:solidFill>
              <a:srgbClr val="1CABE2">
                <a:alpha val="85098"/>
              </a:srgbClr>
            </a:solidFill>
          </p:spPr>
          <p:txBody>
            <a:bodyPr/>
            <a:lstStyle/>
            <a:p/>
          </p:txBody>
        </p:sp>
        <p:sp>
          <p:nvSpPr>
            <p:cNvPr id="36" name="rc36"/>
            <p:cNvSpPr/>
            <p:nvPr/>
          </p:nvSpPr>
          <p:spPr>
            <a:xfrm>
              <a:off x="4237050" y="3860618"/>
              <a:ext cx="239399" cy="255378"/>
            </a:xfrm>
            <a:prstGeom prst="rect">
              <a:avLst/>
            </a:prstGeom>
            <a:solidFill>
              <a:srgbClr val="1CABE2">
                <a:alpha val="85098"/>
              </a:srgbClr>
            </a:solidFill>
          </p:spPr>
          <p:txBody>
            <a:bodyPr/>
            <a:lstStyle/>
            <a:p/>
          </p:txBody>
        </p:sp>
        <p:sp>
          <p:nvSpPr>
            <p:cNvPr id="37" name="rc37"/>
            <p:cNvSpPr/>
            <p:nvPr/>
          </p:nvSpPr>
          <p:spPr>
            <a:xfrm>
              <a:off x="4503049" y="3792009"/>
              <a:ext cx="239399" cy="323987"/>
            </a:xfrm>
            <a:prstGeom prst="rect">
              <a:avLst/>
            </a:prstGeom>
            <a:solidFill>
              <a:srgbClr val="1CABE2">
                <a:alpha val="85098"/>
              </a:srgbClr>
            </a:solidFill>
          </p:spPr>
          <p:txBody>
            <a:bodyPr/>
            <a:lstStyle/>
            <a:p/>
          </p:txBody>
        </p:sp>
        <p:sp>
          <p:nvSpPr>
            <p:cNvPr id="38" name="rc38"/>
            <p:cNvSpPr/>
            <p:nvPr/>
          </p:nvSpPr>
          <p:spPr>
            <a:xfrm>
              <a:off x="4769049" y="3699688"/>
              <a:ext cx="239399" cy="416308"/>
            </a:xfrm>
            <a:prstGeom prst="rect">
              <a:avLst/>
            </a:prstGeom>
            <a:solidFill>
              <a:srgbClr val="1CABE2">
                <a:alpha val="85098"/>
              </a:srgbClr>
            </a:solidFill>
          </p:spPr>
          <p:txBody>
            <a:bodyPr/>
            <a:lstStyle/>
            <a:p/>
          </p:txBody>
        </p:sp>
        <p:sp>
          <p:nvSpPr>
            <p:cNvPr id="39" name="rc39"/>
            <p:cNvSpPr/>
            <p:nvPr/>
          </p:nvSpPr>
          <p:spPr>
            <a:xfrm>
              <a:off x="5035049" y="3692332"/>
              <a:ext cx="239399" cy="423665"/>
            </a:xfrm>
            <a:prstGeom prst="rect">
              <a:avLst/>
            </a:prstGeom>
            <a:solidFill>
              <a:srgbClr val="1CABE2">
                <a:alpha val="85098"/>
              </a:srgbClr>
            </a:solidFill>
          </p:spPr>
          <p:txBody>
            <a:bodyPr/>
            <a:lstStyle/>
            <a:p/>
          </p:txBody>
        </p:sp>
        <p:sp>
          <p:nvSpPr>
            <p:cNvPr id="40" name="rc40"/>
            <p:cNvSpPr/>
            <p:nvPr/>
          </p:nvSpPr>
          <p:spPr>
            <a:xfrm>
              <a:off x="5301048" y="3676304"/>
              <a:ext cx="239399" cy="439692"/>
            </a:xfrm>
            <a:prstGeom prst="rect">
              <a:avLst/>
            </a:prstGeom>
            <a:solidFill>
              <a:srgbClr val="1CABE2">
                <a:alpha val="85098"/>
              </a:srgbClr>
            </a:solidFill>
          </p:spPr>
          <p:txBody>
            <a:bodyPr/>
            <a:lstStyle/>
            <a:p/>
          </p:txBody>
        </p:sp>
        <p:sp>
          <p:nvSpPr>
            <p:cNvPr id="41" name="rc41"/>
            <p:cNvSpPr/>
            <p:nvPr/>
          </p:nvSpPr>
          <p:spPr>
            <a:xfrm>
              <a:off x="5567048" y="3733467"/>
              <a:ext cx="239399" cy="382529"/>
            </a:xfrm>
            <a:prstGeom prst="rect">
              <a:avLst/>
            </a:prstGeom>
            <a:solidFill>
              <a:srgbClr val="1CABE2">
                <a:alpha val="85098"/>
              </a:srgbClr>
            </a:solidFill>
          </p:spPr>
          <p:txBody>
            <a:bodyPr/>
            <a:lstStyle/>
            <a:p/>
          </p:txBody>
        </p:sp>
        <p:sp>
          <p:nvSpPr>
            <p:cNvPr id="42" name="rc42"/>
            <p:cNvSpPr/>
            <p:nvPr/>
          </p:nvSpPr>
          <p:spPr>
            <a:xfrm>
              <a:off x="5833047" y="3626919"/>
              <a:ext cx="239399" cy="489077"/>
            </a:xfrm>
            <a:prstGeom prst="rect">
              <a:avLst/>
            </a:prstGeom>
            <a:solidFill>
              <a:srgbClr val="1CABE2">
                <a:alpha val="85098"/>
              </a:srgbClr>
            </a:solidFill>
          </p:spPr>
          <p:txBody>
            <a:bodyPr/>
            <a:lstStyle/>
            <a:p/>
          </p:txBody>
        </p:sp>
        <p:sp>
          <p:nvSpPr>
            <p:cNvPr id="43" name="rc43"/>
            <p:cNvSpPr/>
            <p:nvPr/>
          </p:nvSpPr>
          <p:spPr>
            <a:xfrm>
              <a:off x="6099047" y="3472391"/>
              <a:ext cx="239399" cy="643606"/>
            </a:xfrm>
            <a:prstGeom prst="rect">
              <a:avLst/>
            </a:prstGeom>
            <a:solidFill>
              <a:srgbClr val="1CABE2">
                <a:alpha val="85098"/>
              </a:srgbClr>
            </a:solidFill>
          </p:spPr>
          <p:txBody>
            <a:bodyPr/>
            <a:lstStyle/>
            <a:p/>
          </p:txBody>
        </p:sp>
        <p:sp>
          <p:nvSpPr>
            <p:cNvPr id="44" name="rc44"/>
            <p:cNvSpPr/>
            <p:nvPr/>
          </p:nvSpPr>
          <p:spPr>
            <a:xfrm>
              <a:off x="6365047" y="3416446"/>
              <a:ext cx="239399" cy="699551"/>
            </a:xfrm>
            <a:prstGeom prst="rect">
              <a:avLst/>
            </a:prstGeom>
            <a:solidFill>
              <a:srgbClr val="1CABE2">
                <a:alpha val="85098"/>
              </a:srgbClr>
            </a:solidFill>
          </p:spPr>
          <p:txBody>
            <a:bodyPr/>
            <a:lstStyle/>
            <a:p/>
          </p:txBody>
        </p:sp>
        <p:sp>
          <p:nvSpPr>
            <p:cNvPr id="45" name="rc45"/>
            <p:cNvSpPr/>
            <p:nvPr/>
          </p:nvSpPr>
          <p:spPr>
            <a:xfrm>
              <a:off x="6631046" y="3461575"/>
              <a:ext cx="239399" cy="654422"/>
            </a:xfrm>
            <a:prstGeom prst="rect">
              <a:avLst/>
            </a:prstGeom>
            <a:solidFill>
              <a:srgbClr val="1CABE2">
                <a:alpha val="85098"/>
              </a:srgbClr>
            </a:solidFill>
          </p:spPr>
          <p:txBody>
            <a:bodyPr/>
            <a:lstStyle/>
            <a:p/>
          </p:txBody>
        </p:sp>
        <p:sp>
          <p:nvSpPr>
            <p:cNvPr id="46" name="rc46"/>
            <p:cNvSpPr/>
            <p:nvPr/>
          </p:nvSpPr>
          <p:spPr>
            <a:xfrm>
              <a:off x="6897046" y="3506619"/>
              <a:ext cx="239399" cy="609378"/>
            </a:xfrm>
            <a:prstGeom prst="rect">
              <a:avLst/>
            </a:prstGeom>
            <a:solidFill>
              <a:srgbClr val="1CABE2">
                <a:alpha val="85098"/>
              </a:srgbClr>
            </a:solidFill>
          </p:spPr>
          <p:txBody>
            <a:bodyPr/>
            <a:lstStyle/>
            <a:p/>
          </p:txBody>
        </p:sp>
        <p:sp>
          <p:nvSpPr>
            <p:cNvPr id="47" name="rc47"/>
            <p:cNvSpPr/>
            <p:nvPr/>
          </p:nvSpPr>
          <p:spPr>
            <a:xfrm>
              <a:off x="7163045" y="3498983"/>
              <a:ext cx="239399" cy="617014"/>
            </a:xfrm>
            <a:prstGeom prst="rect">
              <a:avLst/>
            </a:prstGeom>
            <a:solidFill>
              <a:srgbClr val="1CABE2">
                <a:alpha val="85098"/>
              </a:srgbClr>
            </a:solidFill>
          </p:spPr>
          <p:txBody>
            <a:bodyPr/>
            <a:lstStyle/>
            <a:p/>
          </p:txBody>
        </p:sp>
        <p:sp>
          <p:nvSpPr>
            <p:cNvPr id="48" name="rc48"/>
            <p:cNvSpPr/>
            <p:nvPr/>
          </p:nvSpPr>
          <p:spPr>
            <a:xfrm>
              <a:off x="7429045" y="3621660"/>
              <a:ext cx="239399" cy="494337"/>
            </a:xfrm>
            <a:prstGeom prst="rect">
              <a:avLst/>
            </a:prstGeom>
            <a:solidFill>
              <a:srgbClr val="1CABE2">
                <a:alpha val="85098"/>
              </a:srgbClr>
            </a:solidFill>
          </p:spPr>
          <p:txBody>
            <a:bodyPr/>
            <a:lstStyle/>
            <a:p/>
          </p:txBody>
        </p:sp>
        <p:sp>
          <p:nvSpPr>
            <p:cNvPr id="49" name="rc49"/>
            <p:cNvSpPr/>
            <p:nvPr/>
          </p:nvSpPr>
          <p:spPr>
            <a:xfrm>
              <a:off x="7695045" y="3640556"/>
              <a:ext cx="239399" cy="475441"/>
            </a:xfrm>
            <a:prstGeom prst="rect">
              <a:avLst/>
            </a:prstGeom>
            <a:solidFill>
              <a:srgbClr val="1CABE2">
                <a:alpha val="85098"/>
              </a:srgbClr>
            </a:solidFill>
          </p:spPr>
          <p:txBody>
            <a:bodyPr/>
            <a:lstStyle/>
            <a:p/>
          </p:txBody>
        </p:sp>
        <p:sp>
          <p:nvSpPr>
            <p:cNvPr id="50" name="rc50"/>
            <p:cNvSpPr/>
            <p:nvPr/>
          </p:nvSpPr>
          <p:spPr>
            <a:xfrm>
              <a:off x="7961044" y="3742243"/>
              <a:ext cx="239399" cy="373754"/>
            </a:xfrm>
            <a:prstGeom prst="rect">
              <a:avLst/>
            </a:prstGeom>
            <a:solidFill>
              <a:srgbClr val="1CABE2">
                <a:alpha val="85098"/>
              </a:srgbClr>
            </a:solidFill>
          </p:spPr>
          <p:txBody>
            <a:bodyPr/>
            <a:lstStyle/>
            <a:p/>
          </p:txBody>
        </p:sp>
        <p:sp>
          <p:nvSpPr>
            <p:cNvPr id="51" name="rc51"/>
            <p:cNvSpPr/>
            <p:nvPr/>
          </p:nvSpPr>
          <p:spPr>
            <a:xfrm>
              <a:off x="1311054" y="3502069"/>
              <a:ext cx="239399" cy="64624"/>
            </a:xfrm>
            <a:prstGeom prst="rect">
              <a:avLst/>
            </a:prstGeom>
            <a:solidFill>
              <a:srgbClr val="B3B3B3">
                <a:alpha val="85098"/>
              </a:srgbClr>
            </a:solidFill>
          </p:spPr>
          <p:txBody>
            <a:bodyPr/>
            <a:lstStyle/>
            <a:p/>
          </p:txBody>
        </p:sp>
        <p:sp>
          <p:nvSpPr>
            <p:cNvPr id="52" name="rc52"/>
            <p:cNvSpPr/>
            <p:nvPr/>
          </p:nvSpPr>
          <p:spPr>
            <a:xfrm>
              <a:off x="1577053" y="3504909"/>
              <a:ext cx="239399" cy="115611"/>
            </a:xfrm>
            <a:prstGeom prst="rect">
              <a:avLst/>
            </a:prstGeom>
            <a:solidFill>
              <a:srgbClr val="B3B3B3">
                <a:alpha val="85098"/>
              </a:srgbClr>
            </a:solidFill>
          </p:spPr>
          <p:txBody>
            <a:bodyPr/>
            <a:lstStyle/>
            <a:p/>
          </p:txBody>
        </p:sp>
        <p:sp>
          <p:nvSpPr>
            <p:cNvPr id="53" name="rc53"/>
            <p:cNvSpPr/>
            <p:nvPr/>
          </p:nvSpPr>
          <p:spPr>
            <a:xfrm>
              <a:off x="1843053" y="3536707"/>
              <a:ext cx="239399" cy="153341"/>
            </a:xfrm>
            <a:prstGeom prst="rect">
              <a:avLst/>
            </a:prstGeom>
            <a:solidFill>
              <a:srgbClr val="B3B3B3">
                <a:alpha val="85098"/>
              </a:srgbClr>
            </a:solidFill>
          </p:spPr>
          <p:txBody>
            <a:bodyPr/>
            <a:lstStyle/>
            <a:p/>
          </p:txBody>
        </p:sp>
        <p:sp>
          <p:nvSpPr>
            <p:cNvPr id="54" name="rc54"/>
            <p:cNvSpPr/>
            <p:nvPr/>
          </p:nvSpPr>
          <p:spPr>
            <a:xfrm>
              <a:off x="2109053" y="3639524"/>
              <a:ext cx="239399" cy="105883"/>
            </a:xfrm>
            <a:prstGeom prst="rect">
              <a:avLst/>
            </a:prstGeom>
            <a:solidFill>
              <a:srgbClr val="B3B3B3">
                <a:alpha val="85098"/>
              </a:srgbClr>
            </a:solidFill>
          </p:spPr>
          <p:txBody>
            <a:bodyPr/>
            <a:lstStyle/>
            <a:p/>
          </p:txBody>
        </p:sp>
        <p:sp>
          <p:nvSpPr>
            <p:cNvPr id="55" name="rc55"/>
            <p:cNvSpPr/>
            <p:nvPr/>
          </p:nvSpPr>
          <p:spPr>
            <a:xfrm>
              <a:off x="2375052" y="3623242"/>
              <a:ext cx="239399" cy="127753"/>
            </a:xfrm>
            <a:prstGeom prst="rect">
              <a:avLst/>
            </a:prstGeom>
            <a:solidFill>
              <a:srgbClr val="B3B3B3">
                <a:alpha val="85098"/>
              </a:srgbClr>
            </a:solidFill>
          </p:spPr>
          <p:txBody>
            <a:bodyPr/>
            <a:lstStyle/>
            <a:p/>
          </p:txBody>
        </p:sp>
        <p:sp>
          <p:nvSpPr>
            <p:cNvPr id="56" name="rc56"/>
            <p:cNvSpPr/>
            <p:nvPr/>
          </p:nvSpPr>
          <p:spPr>
            <a:xfrm>
              <a:off x="2641052" y="3739928"/>
              <a:ext cx="239399" cy="94016"/>
            </a:xfrm>
            <a:prstGeom prst="rect">
              <a:avLst/>
            </a:prstGeom>
            <a:solidFill>
              <a:srgbClr val="B3B3B3">
                <a:alpha val="85098"/>
              </a:srgbClr>
            </a:solidFill>
          </p:spPr>
          <p:txBody>
            <a:bodyPr/>
            <a:lstStyle/>
            <a:p/>
          </p:txBody>
        </p:sp>
        <p:sp>
          <p:nvSpPr>
            <p:cNvPr id="57" name="rc57"/>
            <p:cNvSpPr/>
            <p:nvPr/>
          </p:nvSpPr>
          <p:spPr>
            <a:xfrm>
              <a:off x="2907052" y="3750105"/>
              <a:ext cx="239399" cy="115543"/>
            </a:xfrm>
            <a:prstGeom prst="rect">
              <a:avLst/>
            </a:prstGeom>
            <a:solidFill>
              <a:srgbClr val="B3B3B3">
                <a:alpha val="85098"/>
              </a:srgbClr>
            </a:solidFill>
          </p:spPr>
          <p:txBody>
            <a:bodyPr/>
            <a:lstStyle/>
            <a:p/>
          </p:txBody>
        </p:sp>
        <p:sp>
          <p:nvSpPr>
            <p:cNvPr id="58" name="rc58"/>
            <p:cNvSpPr/>
            <p:nvPr/>
          </p:nvSpPr>
          <p:spPr>
            <a:xfrm>
              <a:off x="3173051" y="3760997"/>
              <a:ext cx="239399" cy="157778"/>
            </a:xfrm>
            <a:prstGeom prst="rect">
              <a:avLst/>
            </a:prstGeom>
            <a:solidFill>
              <a:srgbClr val="B3B3B3">
                <a:alpha val="85098"/>
              </a:srgbClr>
            </a:solidFill>
          </p:spPr>
          <p:txBody>
            <a:bodyPr/>
            <a:lstStyle/>
            <a:p/>
          </p:txBody>
        </p:sp>
        <p:sp>
          <p:nvSpPr>
            <p:cNvPr id="59" name="rc59"/>
            <p:cNvSpPr/>
            <p:nvPr/>
          </p:nvSpPr>
          <p:spPr>
            <a:xfrm>
              <a:off x="3439051" y="3792846"/>
              <a:ext cx="239399" cy="181773"/>
            </a:xfrm>
            <a:prstGeom prst="rect">
              <a:avLst/>
            </a:prstGeom>
            <a:solidFill>
              <a:srgbClr val="B3B3B3">
                <a:alpha val="85098"/>
              </a:srgbClr>
            </a:solidFill>
          </p:spPr>
          <p:txBody>
            <a:bodyPr/>
            <a:lstStyle/>
            <a:p/>
          </p:txBody>
        </p:sp>
        <p:sp>
          <p:nvSpPr>
            <p:cNvPr id="60" name="rc60"/>
            <p:cNvSpPr/>
            <p:nvPr/>
          </p:nvSpPr>
          <p:spPr>
            <a:xfrm>
              <a:off x="3705050" y="3703049"/>
              <a:ext cx="239399" cy="165177"/>
            </a:xfrm>
            <a:prstGeom prst="rect">
              <a:avLst/>
            </a:prstGeom>
            <a:solidFill>
              <a:srgbClr val="B3B3B3">
                <a:alpha val="85098"/>
              </a:srgbClr>
            </a:solidFill>
          </p:spPr>
          <p:txBody>
            <a:bodyPr/>
            <a:lstStyle/>
            <a:p/>
          </p:txBody>
        </p:sp>
        <p:sp>
          <p:nvSpPr>
            <p:cNvPr id="61" name="rc61"/>
            <p:cNvSpPr/>
            <p:nvPr/>
          </p:nvSpPr>
          <p:spPr>
            <a:xfrm>
              <a:off x="3971050" y="3780131"/>
              <a:ext cx="239399" cy="167933"/>
            </a:xfrm>
            <a:prstGeom prst="rect">
              <a:avLst/>
            </a:prstGeom>
            <a:solidFill>
              <a:srgbClr val="B3B3B3">
                <a:alpha val="85098"/>
              </a:srgbClr>
            </a:solidFill>
          </p:spPr>
          <p:txBody>
            <a:bodyPr/>
            <a:lstStyle/>
            <a:p/>
          </p:txBody>
        </p:sp>
        <p:sp>
          <p:nvSpPr>
            <p:cNvPr id="62" name="rc62"/>
            <p:cNvSpPr/>
            <p:nvPr/>
          </p:nvSpPr>
          <p:spPr>
            <a:xfrm>
              <a:off x="4237050" y="3711649"/>
              <a:ext cx="239399" cy="148969"/>
            </a:xfrm>
            <a:prstGeom prst="rect">
              <a:avLst/>
            </a:prstGeom>
            <a:solidFill>
              <a:srgbClr val="B3B3B3">
                <a:alpha val="85098"/>
              </a:srgbClr>
            </a:solidFill>
          </p:spPr>
          <p:txBody>
            <a:bodyPr/>
            <a:lstStyle/>
            <a:p/>
          </p:txBody>
        </p:sp>
        <p:sp>
          <p:nvSpPr>
            <p:cNvPr id="63" name="rc63"/>
            <p:cNvSpPr/>
            <p:nvPr/>
          </p:nvSpPr>
          <p:spPr>
            <a:xfrm>
              <a:off x="4503049" y="3662414"/>
              <a:ext cx="239399" cy="129595"/>
            </a:xfrm>
            <a:prstGeom prst="rect">
              <a:avLst/>
            </a:prstGeom>
            <a:solidFill>
              <a:srgbClr val="B3B3B3">
                <a:alpha val="85098"/>
              </a:srgbClr>
            </a:solidFill>
          </p:spPr>
          <p:txBody>
            <a:bodyPr/>
            <a:lstStyle/>
            <a:p/>
          </p:txBody>
        </p:sp>
        <p:sp>
          <p:nvSpPr>
            <p:cNvPr id="64" name="rc64"/>
            <p:cNvSpPr/>
            <p:nvPr/>
          </p:nvSpPr>
          <p:spPr>
            <a:xfrm>
              <a:off x="4769049" y="3590133"/>
              <a:ext cx="239399" cy="109555"/>
            </a:xfrm>
            <a:prstGeom prst="rect">
              <a:avLst/>
            </a:prstGeom>
            <a:solidFill>
              <a:srgbClr val="B3B3B3">
                <a:alpha val="85098"/>
              </a:srgbClr>
            </a:solidFill>
          </p:spPr>
          <p:txBody>
            <a:bodyPr/>
            <a:lstStyle/>
            <a:p/>
          </p:txBody>
        </p:sp>
        <p:sp>
          <p:nvSpPr>
            <p:cNvPr id="65" name="rc65"/>
            <p:cNvSpPr/>
            <p:nvPr/>
          </p:nvSpPr>
          <p:spPr>
            <a:xfrm>
              <a:off x="5035049" y="3580841"/>
              <a:ext cx="239399" cy="111491"/>
            </a:xfrm>
            <a:prstGeom prst="rect">
              <a:avLst/>
            </a:prstGeom>
            <a:solidFill>
              <a:srgbClr val="B3B3B3">
                <a:alpha val="85098"/>
              </a:srgbClr>
            </a:solidFill>
          </p:spPr>
          <p:txBody>
            <a:bodyPr/>
            <a:lstStyle/>
            <a:p/>
          </p:txBody>
        </p:sp>
        <p:sp>
          <p:nvSpPr>
            <p:cNvPr id="66" name="rc66"/>
            <p:cNvSpPr/>
            <p:nvPr/>
          </p:nvSpPr>
          <p:spPr>
            <a:xfrm>
              <a:off x="5301048" y="3560597"/>
              <a:ext cx="239399" cy="115707"/>
            </a:xfrm>
            <a:prstGeom prst="rect">
              <a:avLst/>
            </a:prstGeom>
            <a:solidFill>
              <a:srgbClr val="B3B3B3">
                <a:alpha val="85098"/>
              </a:srgbClr>
            </a:solidFill>
          </p:spPr>
          <p:txBody>
            <a:bodyPr/>
            <a:lstStyle/>
            <a:p/>
          </p:txBody>
        </p:sp>
        <p:sp>
          <p:nvSpPr>
            <p:cNvPr id="67" name="rc67"/>
            <p:cNvSpPr/>
            <p:nvPr/>
          </p:nvSpPr>
          <p:spPr>
            <a:xfrm>
              <a:off x="5567048" y="3590020"/>
              <a:ext cx="239399" cy="143446"/>
            </a:xfrm>
            <a:prstGeom prst="rect">
              <a:avLst/>
            </a:prstGeom>
            <a:solidFill>
              <a:srgbClr val="B3B3B3">
                <a:alpha val="85098"/>
              </a:srgbClr>
            </a:solidFill>
          </p:spPr>
          <p:txBody>
            <a:bodyPr/>
            <a:lstStyle/>
            <a:p/>
          </p:txBody>
        </p:sp>
        <p:sp>
          <p:nvSpPr>
            <p:cNvPr id="68" name="rc68"/>
            <p:cNvSpPr/>
            <p:nvPr/>
          </p:nvSpPr>
          <p:spPr>
            <a:xfrm>
              <a:off x="5833047" y="3480194"/>
              <a:ext cx="239399" cy="146725"/>
            </a:xfrm>
            <a:prstGeom prst="rect">
              <a:avLst/>
            </a:prstGeom>
            <a:solidFill>
              <a:srgbClr val="B3B3B3">
                <a:alpha val="85098"/>
              </a:srgbClr>
            </a:solidFill>
          </p:spPr>
          <p:txBody>
            <a:bodyPr/>
            <a:lstStyle/>
            <a:p/>
          </p:txBody>
        </p:sp>
        <p:sp>
          <p:nvSpPr>
            <p:cNvPr id="69" name="rc69"/>
            <p:cNvSpPr/>
            <p:nvPr/>
          </p:nvSpPr>
          <p:spPr>
            <a:xfrm>
              <a:off x="6099047" y="3323868"/>
              <a:ext cx="239399" cy="148522"/>
            </a:xfrm>
            <a:prstGeom prst="rect">
              <a:avLst/>
            </a:prstGeom>
            <a:solidFill>
              <a:srgbClr val="B3B3B3">
                <a:alpha val="85098"/>
              </a:srgbClr>
            </a:solidFill>
          </p:spPr>
          <p:txBody>
            <a:bodyPr/>
            <a:lstStyle/>
            <a:p/>
          </p:txBody>
        </p:sp>
        <p:sp>
          <p:nvSpPr>
            <p:cNvPr id="70" name="rc70"/>
            <p:cNvSpPr/>
            <p:nvPr/>
          </p:nvSpPr>
          <p:spPr>
            <a:xfrm>
              <a:off x="6365047" y="3291525"/>
              <a:ext cx="239399" cy="124921"/>
            </a:xfrm>
            <a:prstGeom prst="rect">
              <a:avLst/>
            </a:prstGeom>
            <a:solidFill>
              <a:srgbClr val="B3B3B3">
                <a:alpha val="85098"/>
              </a:srgbClr>
            </a:solidFill>
          </p:spPr>
          <p:txBody>
            <a:bodyPr/>
            <a:lstStyle/>
            <a:p/>
          </p:txBody>
        </p:sp>
        <p:sp>
          <p:nvSpPr>
            <p:cNvPr id="71" name="rc71"/>
            <p:cNvSpPr/>
            <p:nvPr/>
          </p:nvSpPr>
          <p:spPr>
            <a:xfrm>
              <a:off x="6631046" y="3310557"/>
              <a:ext cx="239399" cy="151018"/>
            </a:xfrm>
            <a:prstGeom prst="rect">
              <a:avLst/>
            </a:prstGeom>
            <a:solidFill>
              <a:srgbClr val="B3B3B3">
                <a:alpha val="85098"/>
              </a:srgbClr>
            </a:solidFill>
          </p:spPr>
          <p:txBody>
            <a:bodyPr/>
            <a:lstStyle/>
            <a:p/>
          </p:txBody>
        </p:sp>
        <p:sp>
          <p:nvSpPr>
            <p:cNvPr id="72" name="rc72"/>
            <p:cNvSpPr/>
            <p:nvPr/>
          </p:nvSpPr>
          <p:spPr>
            <a:xfrm>
              <a:off x="6897046" y="3379666"/>
              <a:ext cx="239399" cy="126953"/>
            </a:xfrm>
            <a:prstGeom prst="rect">
              <a:avLst/>
            </a:prstGeom>
            <a:solidFill>
              <a:srgbClr val="B3B3B3">
                <a:alpha val="85098"/>
              </a:srgbClr>
            </a:solidFill>
          </p:spPr>
          <p:txBody>
            <a:bodyPr/>
            <a:lstStyle/>
            <a:p/>
          </p:txBody>
        </p:sp>
        <p:sp>
          <p:nvSpPr>
            <p:cNvPr id="73" name="rc73"/>
            <p:cNvSpPr/>
            <p:nvPr/>
          </p:nvSpPr>
          <p:spPr>
            <a:xfrm>
              <a:off x="7163045" y="3370435"/>
              <a:ext cx="239399" cy="128547"/>
            </a:xfrm>
            <a:prstGeom prst="rect">
              <a:avLst/>
            </a:prstGeom>
            <a:solidFill>
              <a:srgbClr val="B3B3B3">
                <a:alpha val="85098"/>
              </a:srgbClr>
            </a:solidFill>
          </p:spPr>
          <p:txBody>
            <a:bodyPr/>
            <a:lstStyle/>
            <a:p/>
          </p:txBody>
        </p:sp>
        <p:sp>
          <p:nvSpPr>
            <p:cNvPr id="74" name="rc74"/>
            <p:cNvSpPr/>
            <p:nvPr/>
          </p:nvSpPr>
          <p:spPr>
            <a:xfrm>
              <a:off x="7429045" y="3465554"/>
              <a:ext cx="239399" cy="156105"/>
            </a:xfrm>
            <a:prstGeom prst="rect">
              <a:avLst/>
            </a:prstGeom>
            <a:solidFill>
              <a:srgbClr val="B3B3B3">
                <a:alpha val="85098"/>
              </a:srgbClr>
            </a:solidFill>
          </p:spPr>
          <p:txBody>
            <a:bodyPr/>
            <a:lstStyle/>
            <a:p/>
          </p:txBody>
        </p:sp>
        <p:sp>
          <p:nvSpPr>
            <p:cNvPr id="75" name="rc75"/>
            <p:cNvSpPr/>
            <p:nvPr/>
          </p:nvSpPr>
          <p:spPr>
            <a:xfrm>
              <a:off x="7695045" y="3508490"/>
              <a:ext cx="239399" cy="132065"/>
            </a:xfrm>
            <a:prstGeom prst="rect">
              <a:avLst/>
            </a:prstGeom>
            <a:solidFill>
              <a:srgbClr val="B3B3B3">
                <a:alpha val="85098"/>
              </a:srgbClr>
            </a:solidFill>
          </p:spPr>
          <p:txBody>
            <a:bodyPr/>
            <a:lstStyle/>
            <a:p/>
          </p:txBody>
        </p:sp>
        <p:sp>
          <p:nvSpPr>
            <p:cNvPr id="76" name="rc76"/>
            <p:cNvSpPr/>
            <p:nvPr/>
          </p:nvSpPr>
          <p:spPr>
            <a:xfrm>
              <a:off x="7961044" y="3662154"/>
              <a:ext cx="239399" cy="80089"/>
            </a:xfrm>
            <a:prstGeom prst="rect">
              <a:avLst/>
            </a:prstGeom>
            <a:solidFill>
              <a:srgbClr val="B3B3B3">
                <a:alpha val="85098"/>
              </a:srgbClr>
            </a:solidFill>
          </p:spPr>
          <p:txBody>
            <a:bodyPr/>
            <a:lstStyle/>
            <a:p/>
          </p:txBody>
        </p:sp>
        <p:sp>
          <p:nvSpPr>
            <p:cNvPr id="77" name="pl77"/>
            <p:cNvSpPr/>
            <p:nvPr/>
          </p:nvSpPr>
          <p:spPr>
            <a:xfrm>
              <a:off x="1430754" y="2199099"/>
              <a:ext cx="6649990" cy="556518"/>
            </a:xfrm>
            <a:custGeom>
              <a:avLst/>
              <a:pathLst>
                <a:path w="6649990" h="556518">
                  <a:moveTo>
                    <a:pt x="0" y="556518"/>
                  </a:moveTo>
                  <a:lnTo>
                    <a:pt x="265999" y="474071"/>
                  </a:lnTo>
                  <a:lnTo>
                    <a:pt x="531999" y="371012"/>
                  </a:lnTo>
                  <a:lnTo>
                    <a:pt x="797998" y="288565"/>
                  </a:lnTo>
                  <a:lnTo>
                    <a:pt x="1063998" y="267953"/>
                  </a:lnTo>
                  <a:lnTo>
                    <a:pt x="1329998" y="164894"/>
                  </a:lnTo>
                  <a:lnTo>
                    <a:pt x="1595997" y="123670"/>
                  </a:lnTo>
                  <a:lnTo>
                    <a:pt x="1861997" y="61835"/>
                  </a:lnTo>
                  <a:lnTo>
                    <a:pt x="2127996" y="0"/>
                  </a:lnTo>
                  <a:lnTo>
                    <a:pt x="2393996" y="103059"/>
                  </a:lnTo>
                  <a:lnTo>
                    <a:pt x="2659996" y="20611"/>
                  </a:lnTo>
                  <a:lnTo>
                    <a:pt x="2925995" y="103059"/>
                  </a:lnTo>
                  <a:lnTo>
                    <a:pt x="3191995" y="164894"/>
                  </a:lnTo>
                  <a:lnTo>
                    <a:pt x="3457995" y="247341"/>
                  </a:lnTo>
                  <a:lnTo>
                    <a:pt x="3723994" y="247341"/>
                  </a:lnTo>
                  <a:lnTo>
                    <a:pt x="3989994" y="247341"/>
                  </a:lnTo>
                  <a:lnTo>
                    <a:pt x="4255993" y="185506"/>
                  </a:lnTo>
                  <a:lnTo>
                    <a:pt x="4521993" y="267953"/>
                  </a:lnTo>
                  <a:lnTo>
                    <a:pt x="4787993" y="391624"/>
                  </a:lnTo>
                  <a:lnTo>
                    <a:pt x="5053992" y="432847"/>
                  </a:lnTo>
                  <a:lnTo>
                    <a:pt x="5319992" y="391624"/>
                  </a:lnTo>
                  <a:lnTo>
                    <a:pt x="5585991" y="350400"/>
                  </a:lnTo>
                  <a:lnTo>
                    <a:pt x="5851991" y="350400"/>
                  </a:lnTo>
                  <a:lnTo>
                    <a:pt x="6117991" y="247341"/>
                  </a:lnTo>
                  <a:lnTo>
                    <a:pt x="6383990" y="226729"/>
                  </a:lnTo>
                  <a:lnTo>
                    <a:pt x="6649990" y="144282"/>
                  </a:lnTo>
                </a:path>
              </a:pathLst>
            </a:custGeom>
            <a:ln w="27101" cap="flat">
              <a:solidFill>
                <a:srgbClr val="0058AB">
                  <a:alpha val="100000"/>
                </a:srgbClr>
              </a:solidFill>
              <a:prstDash val="solid"/>
              <a:round/>
            </a:ln>
          </p:spPr>
          <p:txBody>
            <a:bodyPr/>
            <a:lstStyle/>
            <a:p/>
          </p:txBody>
        </p:sp>
        <p:sp>
          <p:nvSpPr>
            <p:cNvPr id="78" name="pl78"/>
            <p:cNvSpPr/>
            <p:nvPr/>
          </p:nvSpPr>
          <p:spPr>
            <a:xfrm>
              <a:off x="1430754" y="2384606"/>
              <a:ext cx="6649990" cy="453459"/>
            </a:xfrm>
            <a:custGeom>
              <a:avLst/>
              <a:pathLst>
                <a:path w="6649990" h="453459">
                  <a:moveTo>
                    <a:pt x="0" y="453459"/>
                  </a:moveTo>
                  <a:lnTo>
                    <a:pt x="265999" y="432847"/>
                  </a:lnTo>
                  <a:lnTo>
                    <a:pt x="531999" y="371012"/>
                  </a:lnTo>
                  <a:lnTo>
                    <a:pt x="797998" y="226729"/>
                  </a:lnTo>
                  <a:lnTo>
                    <a:pt x="1063998" y="226729"/>
                  </a:lnTo>
                  <a:lnTo>
                    <a:pt x="1329998" y="82447"/>
                  </a:lnTo>
                  <a:lnTo>
                    <a:pt x="1595997" y="61835"/>
                  </a:lnTo>
                  <a:lnTo>
                    <a:pt x="1861997" y="41223"/>
                  </a:lnTo>
                  <a:lnTo>
                    <a:pt x="2127996" y="0"/>
                  </a:lnTo>
                  <a:lnTo>
                    <a:pt x="2393996" y="82447"/>
                  </a:lnTo>
                  <a:lnTo>
                    <a:pt x="2659996" y="0"/>
                  </a:lnTo>
                  <a:lnTo>
                    <a:pt x="2925995" y="61835"/>
                  </a:lnTo>
                  <a:lnTo>
                    <a:pt x="3191995" y="103059"/>
                  </a:lnTo>
                  <a:lnTo>
                    <a:pt x="3457995" y="164894"/>
                  </a:lnTo>
                  <a:lnTo>
                    <a:pt x="3723994" y="164894"/>
                  </a:lnTo>
                  <a:lnTo>
                    <a:pt x="3989994" y="164894"/>
                  </a:lnTo>
                  <a:lnTo>
                    <a:pt x="4255993" y="123670"/>
                  </a:lnTo>
                  <a:lnTo>
                    <a:pt x="4521993" y="206118"/>
                  </a:lnTo>
                  <a:lnTo>
                    <a:pt x="4787993" y="329788"/>
                  </a:lnTo>
                  <a:lnTo>
                    <a:pt x="5053992" y="350400"/>
                  </a:lnTo>
                  <a:lnTo>
                    <a:pt x="5319992" y="329788"/>
                  </a:lnTo>
                  <a:lnTo>
                    <a:pt x="5585991" y="267953"/>
                  </a:lnTo>
                  <a:lnTo>
                    <a:pt x="5851991" y="267953"/>
                  </a:lnTo>
                  <a:lnTo>
                    <a:pt x="6117991" y="185506"/>
                  </a:lnTo>
                  <a:lnTo>
                    <a:pt x="6383990" y="144282"/>
                  </a:lnTo>
                  <a:lnTo>
                    <a:pt x="6649990" y="20611"/>
                  </a:lnTo>
                </a:path>
              </a:pathLst>
            </a:custGeom>
            <a:ln w="27101" cap="flat">
              <a:solidFill>
                <a:srgbClr val="F26A21">
                  <a:alpha val="100000"/>
                </a:srgbClr>
              </a:solidFill>
              <a:prstDash val="solid"/>
              <a:round/>
            </a:ln>
          </p:spPr>
          <p:txBody>
            <a:bodyPr/>
            <a:lstStyle/>
            <a:p/>
          </p:txBody>
        </p:sp>
        <p:sp>
          <p:nvSpPr>
            <p:cNvPr id="79" name="tx79"/>
            <p:cNvSpPr/>
            <p:nvPr/>
          </p:nvSpPr>
          <p:spPr>
            <a:xfrm>
              <a:off x="1370464" y="2598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0" name="tx80"/>
            <p:cNvSpPr/>
            <p:nvPr/>
          </p:nvSpPr>
          <p:spPr>
            <a:xfrm>
              <a:off x="2700462"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4030460"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5360458"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6424457" y="24764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4" name="tx84"/>
            <p:cNvSpPr/>
            <p:nvPr/>
          </p:nvSpPr>
          <p:spPr>
            <a:xfrm>
              <a:off x="6690456"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5" name="tx85"/>
            <p:cNvSpPr/>
            <p:nvPr/>
          </p:nvSpPr>
          <p:spPr>
            <a:xfrm>
              <a:off x="6956456"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6" name="tx86"/>
            <p:cNvSpPr/>
            <p:nvPr/>
          </p:nvSpPr>
          <p:spPr>
            <a:xfrm>
              <a:off x="7222456"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7" name="tx87"/>
            <p:cNvSpPr/>
            <p:nvPr/>
          </p:nvSpPr>
          <p:spPr>
            <a:xfrm>
              <a:off x="7488455"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8" name="tx88"/>
            <p:cNvSpPr/>
            <p:nvPr/>
          </p:nvSpPr>
          <p:spPr>
            <a:xfrm>
              <a:off x="7754455"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9" name="tx89"/>
            <p:cNvSpPr/>
            <p:nvPr/>
          </p:nvSpPr>
          <p:spPr>
            <a:xfrm>
              <a:off x="8020454"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90" name="tx90"/>
            <p:cNvSpPr/>
            <p:nvPr/>
          </p:nvSpPr>
          <p:spPr>
            <a:xfrm>
              <a:off x="1370464"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91" name="tx91"/>
            <p:cNvSpPr/>
            <p:nvPr/>
          </p:nvSpPr>
          <p:spPr>
            <a:xfrm>
              <a:off x="2700462"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2" name="tx92"/>
            <p:cNvSpPr/>
            <p:nvPr/>
          </p:nvSpPr>
          <p:spPr>
            <a:xfrm>
              <a:off x="4030460"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3" name="tx93"/>
            <p:cNvSpPr/>
            <p:nvPr/>
          </p:nvSpPr>
          <p:spPr>
            <a:xfrm>
              <a:off x="5360458"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4" name="tx94"/>
            <p:cNvSpPr/>
            <p:nvPr/>
          </p:nvSpPr>
          <p:spPr>
            <a:xfrm>
              <a:off x="6424457"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5" name="tx95"/>
            <p:cNvSpPr/>
            <p:nvPr/>
          </p:nvSpPr>
          <p:spPr>
            <a:xfrm>
              <a:off x="6690456"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6" name="tx96"/>
            <p:cNvSpPr/>
            <p:nvPr/>
          </p:nvSpPr>
          <p:spPr>
            <a:xfrm>
              <a:off x="6956456"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7" name="tx97"/>
            <p:cNvSpPr/>
            <p:nvPr/>
          </p:nvSpPr>
          <p:spPr>
            <a:xfrm>
              <a:off x="7222456"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8" name="tx98"/>
            <p:cNvSpPr/>
            <p:nvPr/>
          </p:nvSpPr>
          <p:spPr>
            <a:xfrm>
              <a:off x="7488455"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99" name="tx99"/>
            <p:cNvSpPr/>
            <p:nvPr/>
          </p:nvSpPr>
          <p:spPr>
            <a:xfrm>
              <a:off x="7754455"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100" name="tx100"/>
            <p:cNvSpPr/>
            <p:nvPr/>
          </p:nvSpPr>
          <p:spPr>
            <a:xfrm>
              <a:off x="8020454"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101" name="tx101"/>
            <p:cNvSpPr/>
            <p:nvPr/>
          </p:nvSpPr>
          <p:spPr>
            <a:xfrm>
              <a:off x="1340319" y="38009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102" name="tx102"/>
            <p:cNvSpPr/>
            <p:nvPr/>
          </p:nvSpPr>
          <p:spPr>
            <a:xfrm>
              <a:off x="2670317" y="393453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03" name="tx103"/>
            <p:cNvSpPr/>
            <p:nvPr/>
          </p:nvSpPr>
          <p:spPr>
            <a:xfrm>
              <a:off x="4030460" y="3991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4" name="tx104"/>
            <p:cNvSpPr/>
            <p:nvPr/>
          </p:nvSpPr>
          <p:spPr>
            <a:xfrm>
              <a:off x="5330313" y="385571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105" name="tx105"/>
            <p:cNvSpPr/>
            <p:nvPr/>
          </p:nvSpPr>
          <p:spPr>
            <a:xfrm>
              <a:off x="6394312" y="37257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248</a:t>
              </a:r>
            </a:p>
          </p:txBody>
        </p:sp>
        <p:sp>
          <p:nvSpPr>
            <p:cNvPr id="106" name="tx106"/>
            <p:cNvSpPr/>
            <p:nvPr/>
          </p:nvSpPr>
          <p:spPr>
            <a:xfrm>
              <a:off x="6660311" y="374829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a:t>
              </a:r>
            </a:p>
          </p:txBody>
        </p:sp>
        <p:sp>
          <p:nvSpPr>
            <p:cNvPr id="107" name="tx107"/>
            <p:cNvSpPr/>
            <p:nvPr/>
          </p:nvSpPr>
          <p:spPr>
            <a:xfrm>
              <a:off x="6926311" y="377086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216</a:t>
              </a:r>
            </a:p>
          </p:txBody>
        </p:sp>
        <p:sp>
          <p:nvSpPr>
            <p:cNvPr id="108" name="tx108"/>
            <p:cNvSpPr/>
            <p:nvPr/>
          </p:nvSpPr>
          <p:spPr>
            <a:xfrm>
              <a:off x="7192311" y="37670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109" name="tx109"/>
            <p:cNvSpPr/>
            <p:nvPr/>
          </p:nvSpPr>
          <p:spPr>
            <a:xfrm>
              <a:off x="7458310" y="382838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110" name="tx110"/>
            <p:cNvSpPr/>
            <p:nvPr/>
          </p:nvSpPr>
          <p:spPr>
            <a:xfrm>
              <a:off x="7724310" y="38378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11" name="tx111"/>
            <p:cNvSpPr/>
            <p:nvPr/>
          </p:nvSpPr>
          <p:spPr>
            <a:xfrm>
              <a:off x="7990310" y="38886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12" name="tx112"/>
            <p:cNvSpPr/>
            <p:nvPr/>
          </p:nvSpPr>
          <p:spPr>
            <a:xfrm>
              <a:off x="1370464" y="34938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3" name="tx113"/>
            <p:cNvSpPr/>
            <p:nvPr/>
          </p:nvSpPr>
          <p:spPr>
            <a:xfrm>
              <a:off x="2700462" y="3746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14" name="tx114"/>
            <p:cNvSpPr/>
            <p:nvPr/>
          </p:nvSpPr>
          <p:spPr>
            <a:xfrm>
              <a:off x="4030460" y="3823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5" name="tx115"/>
            <p:cNvSpPr/>
            <p:nvPr/>
          </p:nvSpPr>
          <p:spPr>
            <a:xfrm>
              <a:off x="5360458" y="35793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6" name="tx116"/>
            <p:cNvSpPr/>
            <p:nvPr/>
          </p:nvSpPr>
          <p:spPr>
            <a:xfrm>
              <a:off x="6424457" y="331518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7" name="tx117"/>
            <p:cNvSpPr/>
            <p:nvPr/>
          </p:nvSpPr>
          <p:spPr>
            <a:xfrm>
              <a:off x="6690456" y="33455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8" name="tx118"/>
            <p:cNvSpPr/>
            <p:nvPr/>
          </p:nvSpPr>
          <p:spPr>
            <a:xfrm>
              <a:off x="6956456" y="340302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9" name="tx119"/>
            <p:cNvSpPr/>
            <p:nvPr/>
          </p:nvSpPr>
          <p:spPr>
            <a:xfrm>
              <a:off x="7222456" y="339458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0" name="tx120"/>
            <p:cNvSpPr/>
            <p:nvPr/>
          </p:nvSpPr>
          <p:spPr>
            <a:xfrm>
              <a:off x="7488455" y="350454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1" name="tx121"/>
            <p:cNvSpPr/>
            <p:nvPr/>
          </p:nvSpPr>
          <p:spPr>
            <a:xfrm>
              <a:off x="7754455" y="353572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22" name="tx122"/>
            <p:cNvSpPr/>
            <p:nvPr/>
          </p:nvSpPr>
          <p:spPr>
            <a:xfrm>
              <a:off x="8020454" y="36617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23" name="tx123"/>
            <p:cNvSpPr/>
            <p:nvPr/>
          </p:nvSpPr>
          <p:spPr>
            <a:xfrm>
              <a:off x="1340319" y="338535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217</a:t>
              </a:r>
            </a:p>
          </p:txBody>
        </p:sp>
        <p:sp>
          <p:nvSpPr>
            <p:cNvPr id="124" name="tx124"/>
            <p:cNvSpPr/>
            <p:nvPr/>
          </p:nvSpPr>
          <p:spPr>
            <a:xfrm>
              <a:off x="2670317" y="362183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133</a:t>
              </a:r>
            </a:p>
          </p:txBody>
        </p:sp>
        <p:sp>
          <p:nvSpPr>
            <p:cNvPr id="125" name="tx125"/>
            <p:cNvSpPr/>
            <p:nvPr/>
          </p:nvSpPr>
          <p:spPr>
            <a:xfrm>
              <a:off x="4000315" y="36620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a:t>
              </a:r>
            </a:p>
          </p:txBody>
        </p:sp>
        <p:sp>
          <p:nvSpPr>
            <p:cNvPr id="126" name="tx126"/>
            <p:cNvSpPr/>
            <p:nvPr/>
          </p:nvSpPr>
          <p:spPr>
            <a:xfrm>
              <a:off x="5330313" y="344255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197</a:t>
              </a:r>
            </a:p>
          </p:txBody>
        </p:sp>
        <p:sp>
          <p:nvSpPr>
            <p:cNvPr id="127" name="tx127"/>
            <p:cNvSpPr/>
            <p:nvPr/>
          </p:nvSpPr>
          <p:spPr>
            <a:xfrm>
              <a:off x="6394312" y="31734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292</a:t>
              </a:r>
            </a:p>
          </p:txBody>
        </p:sp>
        <p:sp>
          <p:nvSpPr>
            <p:cNvPr id="128" name="tx128"/>
            <p:cNvSpPr/>
            <p:nvPr/>
          </p:nvSpPr>
          <p:spPr>
            <a:xfrm>
              <a:off x="6660311" y="319251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285</a:t>
              </a:r>
            </a:p>
          </p:txBody>
        </p:sp>
        <p:sp>
          <p:nvSpPr>
            <p:cNvPr id="129" name="tx129"/>
            <p:cNvSpPr/>
            <p:nvPr/>
          </p:nvSpPr>
          <p:spPr>
            <a:xfrm>
              <a:off x="6926311" y="326162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261</a:t>
              </a:r>
            </a:p>
          </p:txBody>
        </p:sp>
        <p:sp>
          <p:nvSpPr>
            <p:cNvPr id="130" name="tx130"/>
            <p:cNvSpPr/>
            <p:nvPr/>
          </p:nvSpPr>
          <p:spPr>
            <a:xfrm>
              <a:off x="7192311" y="32523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264</a:t>
              </a:r>
            </a:p>
          </p:txBody>
        </p:sp>
        <p:sp>
          <p:nvSpPr>
            <p:cNvPr id="131" name="tx131"/>
            <p:cNvSpPr/>
            <p:nvPr/>
          </p:nvSpPr>
          <p:spPr>
            <a:xfrm>
              <a:off x="7458310" y="334746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230</a:t>
              </a:r>
            </a:p>
          </p:txBody>
        </p:sp>
        <p:sp>
          <p:nvSpPr>
            <p:cNvPr id="132" name="tx132"/>
            <p:cNvSpPr/>
            <p:nvPr/>
          </p:nvSpPr>
          <p:spPr>
            <a:xfrm>
              <a:off x="7724310" y="339045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215</a:t>
              </a:r>
            </a:p>
          </p:txBody>
        </p:sp>
        <p:sp>
          <p:nvSpPr>
            <p:cNvPr id="133" name="tx133"/>
            <p:cNvSpPr/>
            <p:nvPr/>
          </p:nvSpPr>
          <p:spPr>
            <a:xfrm>
              <a:off x="7990310" y="35441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161</a:t>
              </a:r>
            </a:p>
          </p:txBody>
        </p:sp>
        <p:sp>
          <p:nvSpPr>
            <p:cNvPr id="134" name="tx134"/>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577692" y="349864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6" name="tx136"/>
            <p:cNvSpPr/>
            <p:nvPr/>
          </p:nvSpPr>
          <p:spPr>
            <a:xfrm>
              <a:off x="577692" y="293340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7" name="tx137"/>
            <p:cNvSpPr/>
            <p:nvPr/>
          </p:nvSpPr>
          <p:spPr>
            <a:xfrm>
              <a:off x="577692" y="236815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38" name="tx138"/>
            <p:cNvSpPr/>
            <p:nvPr/>
          </p:nvSpPr>
          <p:spPr>
            <a:xfrm>
              <a:off x="577692" y="180291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6" name="tx156"/>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7" name="pl157"/>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70912" y="4979579"/>
              <a:ext cx="201456" cy="201456"/>
            </a:xfrm>
            <a:prstGeom prst="rect">
              <a:avLst/>
            </a:prstGeom>
            <a:solidFill>
              <a:srgbClr val="B3B3B3">
                <a:alpha val="85098"/>
              </a:srgbClr>
            </a:solidFill>
          </p:spPr>
          <p:txBody>
            <a:bodyPr/>
            <a:lstStyle/>
            <a:p/>
          </p:txBody>
        </p:sp>
        <p:sp>
          <p:nvSpPr>
            <p:cNvPr id="162" name="rc162"/>
            <p:cNvSpPr/>
            <p:nvPr/>
          </p:nvSpPr>
          <p:spPr>
            <a:xfrm>
              <a:off x="5573066" y="4979579"/>
              <a:ext cx="201456" cy="201456"/>
            </a:xfrm>
            <a:prstGeom prst="rect">
              <a:avLst/>
            </a:prstGeom>
            <a:solidFill>
              <a:srgbClr val="1CABE2">
                <a:alpha val="85098"/>
              </a:srgbClr>
            </a:solidFill>
          </p:spPr>
          <p:txBody>
            <a:bodyPr/>
            <a:lstStyle/>
            <a:p/>
          </p:txBody>
        </p:sp>
        <p:sp>
          <p:nvSpPr>
            <p:cNvPr id="163" name="tx163"/>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66584"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6" name="tx166"/>
            <p:cNvSpPr/>
            <p:nvPr/>
          </p:nvSpPr>
          <p:spPr>
            <a:xfrm>
              <a:off x="966584" y="1592892"/>
              <a:ext cx="167754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Cameroun, 2000-2025</a:t>
              </a:r>
            </a:p>
          </p:txBody>
        </p:sp>
        <p:sp>
          <p:nvSpPr>
            <p:cNvPr id="167" name="pl167"/>
            <p:cNvSpPr/>
            <p:nvPr/>
          </p:nvSpPr>
          <p:spPr>
            <a:xfrm>
              <a:off x="249186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85347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21508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6726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03427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39589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11054" y="5726143"/>
              <a:ext cx="5845533" cy="119033"/>
            </a:xfrm>
            <a:prstGeom prst="rect">
              <a:avLst/>
            </a:prstGeom>
            <a:solidFill>
              <a:srgbClr val="1CABE2">
                <a:alpha val="85098"/>
              </a:srgbClr>
            </a:solidFill>
          </p:spPr>
          <p:txBody>
            <a:bodyPr/>
            <a:lstStyle/>
            <a:p/>
          </p:txBody>
        </p:sp>
        <p:sp>
          <p:nvSpPr>
            <p:cNvPr id="178" name="rc178"/>
            <p:cNvSpPr/>
            <p:nvPr/>
          </p:nvSpPr>
          <p:spPr>
            <a:xfrm>
              <a:off x="1311054" y="5577352"/>
              <a:ext cx="3972846" cy="119033"/>
            </a:xfrm>
            <a:prstGeom prst="rect">
              <a:avLst/>
            </a:prstGeom>
            <a:solidFill>
              <a:srgbClr val="1CABE2">
                <a:alpha val="85098"/>
              </a:srgbClr>
            </a:solidFill>
          </p:spPr>
          <p:txBody>
            <a:bodyPr/>
            <a:lstStyle/>
            <a:p/>
          </p:txBody>
        </p:sp>
        <p:sp>
          <p:nvSpPr>
            <p:cNvPr id="179" name="rc179"/>
            <p:cNvSpPr/>
            <p:nvPr/>
          </p:nvSpPr>
          <p:spPr>
            <a:xfrm>
              <a:off x="1311054" y="5428560"/>
              <a:ext cx="3123137" cy="119033"/>
            </a:xfrm>
            <a:prstGeom prst="rect">
              <a:avLst/>
            </a:prstGeom>
            <a:solidFill>
              <a:srgbClr val="1CABE2">
                <a:alpha val="85098"/>
              </a:srgbClr>
            </a:solidFill>
          </p:spPr>
          <p:txBody>
            <a:bodyPr/>
            <a:lstStyle/>
            <a:p/>
          </p:txBody>
        </p:sp>
        <p:sp>
          <p:nvSpPr>
            <p:cNvPr id="180" name="rc180"/>
            <p:cNvSpPr/>
            <p:nvPr/>
          </p:nvSpPr>
          <p:spPr>
            <a:xfrm>
              <a:off x="7156588" y="5726143"/>
              <a:ext cx="1043856" cy="119033"/>
            </a:xfrm>
            <a:prstGeom prst="rect">
              <a:avLst/>
            </a:prstGeom>
            <a:solidFill>
              <a:srgbClr val="B3B3B3">
                <a:alpha val="85098"/>
              </a:srgbClr>
            </a:solidFill>
          </p:spPr>
          <p:txBody>
            <a:bodyPr/>
            <a:lstStyle/>
            <a:p/>
          </p:txBody>
        </p:sp>
        <p:sp>
          <p:nvSpPr>
            <p:cNvPr id="181" name="rc181"/>
            <p:cNvSpPr/>
            <p:nvPr/>
          </p:nvSpPr>
          <p:spPr>
            <a:xfrm>
              <a:off x="5283900" y="5577352"/>
              <a:ext cx="1103557" cy="119033"/>
            </a:xfrm>
            <a:prstGeom prst="rect">
              <a:avLst/>
            </a:prstGeom>
            <a:solidFill>
              <a:srgbClr val="B3B3B3">
                <a:alpha val="85098"/>
              </a:srgbClr>
            </a:solidFill>
          </p:spPr>
          <p:txBody>
            <a:bodyPr/>
            <a:lstStyle/>
            <a:p/>
          </p:txBody>
        </p:sp>
        <p:sp>
          <p:nvSpPr>
            <p:cNvPr id="182" name="rc182"/>
            <p:cNvSpPr/>
            <p:nvPr/>
          </p:nvSpPr>
          <p:spPr>
            <a:xfrm>
              <a:off x="4434192" y="5428560"/>
              <a:ext cx="669233" cy="119033"/>
            </a:xfrm>
            <a:prstGeom prst="rect">
              <a:avLst/>
            </a:prstGeom>
            <a:solidFill>
              <a:srgbClr val="B3B3B3">
                <a:alpha val="85098"/>
              </a:srgbClr>
            </a:solidFill>
          </p:spPr>
          <p:txBody>
            <a:bodyPr/>
            <a:lstStyle/>
            <a:p/>
          </p:txBody>
        </p:sp>
        <p:sp>
          <p:nvSpPr>
            <p:cNvPr id="183" name="tx183"/>
            <p:cNvSpPr/>
            <p:nvPr/>
          </p:nvSpPr>
          <p:spPr>
            <a:xfrm>
              <a:off x="8345125"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291.7</a:t>
              </a:r>
            </a:p>
          </p:txBody>
        </p:sp>
        <p:sp>
          <p:nvSpPr>
            <p:cNvPr id="184" name="tx184"/>
            <p:cNvSpPr/>
            <p:nvPr/>
          </p:nvSpPr>
          <p:spPr>
            <a:xfrm>
              <a:off x="6483921" y="559373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215</a:t>
              </a:r>
            </a:p>
          </p:txBody>
        </p:sp>
        <p:sp>
          <p:nvSpPr>
            <p:cNvPr id="185" name="tx185"/>
            <p:cNvSpPr/>
            <p:nvPr/>
          </p:nvSpPr>
          <p:spPr>
            <a:xfrm>
              <a:off x="5248107"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160.6</a:t>
              </a:r>
            </a:p>
          </p:txBody>
        </p:sp>
        <p:sp>
          <p:nvSpPr>
            <p:cNvPr id="186" name="tx186"/>
            <p:cNvSpPr/>
            <p:nvPr/>
          </p:nvSpPr>
          <p:spPr>
            <a:xfrm>
              <a:off x="4089140"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247.5</a:t>
              </a:r>
            </a:p>
          </p:txBody>
        </p:sp>
        <p:sp>
          <p:nvSpPr>
            <p:cNvPr id="187" name="tx187"/>
            <p:cNvSpPr/>
            <p:nvPr/>
          </p:nvSpPr>
          <p:spPr>
            <a:xfrm>
              <a:off x="3152796"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168.2</a:t>
              </a:r>
            </a:p>
          </p:txBody>
        </p:sp>
        <p:sp>
          <p:nvSpPr>
            <p:cNvPr id="188" name="tx188"/>
            <p:cNvSpPr/>
            <p:nvPr/>
          </p:nvSpPr>
          <p:spPr>
            <a:xfrm>
              <a:off x="2727942"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132.2</a:t>
              </a:r>
            </a:p>
          </p:txBody>
        </p:sp>
        <p:sp>
          <p:nvSpPr>
            <p:cNvPr id="189" name="tx189"/>
            <p:cNvSpPr/>
            <p:nvPr/>
          </p:nvSpPr>
          <p:spPr>
            <a:xfrm>
              <a:off x="7565989"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44.2</a:t>
              </a:r>
            </a:p>
          </p:txBody>
        </p:sp>
        <p:sp>
          <p:nvSpPr>
            <p:cNvPr id="190" name="tx190"/>
            <p:cNvSpPr/>
            <p:nvPr/>
          </p:nvSpPr>
          <p:spPr>
            <a:xfrm>
              <a:off x="572315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46.7</a:t>
              </a:r>
            </a:p>
          </p:txBody>
        </p:sp>
        <p:sp>
          <p:nvSpPr>
            <p:cNvPr id="191" name="tx191"/>
            <p:cNvSpPr/>
            <p:nvPr/>
          </p:nvSpPr>
          <p:spPr>
            <a:xfrm>
              <a:off x="4656282"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28.3</a:t>
              </a:r>
            </a:p>
          </p:txBody>
        </p:sp>
        <p:sp>
          <p:nvSpPr>
            <p:cNvPr id="192" name="tx192"/>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3509535"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7" name="tx197"/>
            <p:cNvSpPr/>
            <p:nvPr/>
          </p:nvSpPr>
          <p:spPr>
            <a:xfrm>
              <a:off x="587114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8" name="tx198"/>
            <p:cNvSpPr/>
            <p:nvPr/>
          </p:nvSpPr>
          <p:spPr>
            <a:xfrm>
              <a:off x="8232760" y="59353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99" name="tx199"/>
            <p:cNvSpPr/>
            <p:nvPr/>
          </p:nvSpPr>
          <p:spPr>
            <a:xfrm>
              <a:off x="3404758"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200" name="tx200"/>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1" name="tx201"/>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202" name="tx202"/>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Cameroun.
En 2025, la couverture vaccinale contre la diphtérie, le tétanos et la coqueluche (DTC1) au Cameroun a atteint 86 %. Le nombre d’enfants n’ayant reçu aucune dose de vaccin DTC (enfants n’ayant reçu aucune dose) est passé de 168 000 en 2024 à 132 000 en 2025.
La couverture vaccinale contre la DTP3 a atteint 83 % en 2025, laissant 161 000 enfants exposés à des maladies évitables par la vaccination.</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vaccinale pour le DTP1 était de 86 % et celui pour le DTP3 de 83 %, ce qui signifie que 161 000 enfants n'étaient pas vaccinés ou l'étaient insuffisamment, dont 132 000 n'avaient reçu aucune dose et 28 000 ne bénéficiaient que d'une protection partielle.</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10405"/>
              <a:ext cx="3397293" cy="566651"/>
            </a:xfrm>
            <a:custGeom>
              <a:avLst/>
              <a:pathLst>
                <a:path w="3397293" h="566651">
                  <a:moveTo>
                    <a:pt x="0" y="566651"/>
                  </a:moveTo>
                  <a:lnTo>
                    <a:pt x="135891" y="482703"/>
                  </a:lnTo>
                  <a:lnTo>
                    <a:pt x="271783" y="377767"/>
                  </a:lnTo>
                  <a:lnTo>
                    <a:pt x="407675" y="293819"/>
                  </a:lnTo>
                  <a:lnTo>
                    <a:pt x="543566" y="272832"/>
                  </a:lnTo>
                  <a:lnTo>
                    <a:pt x="679458" y="167896"/>
                  </a:lnTo>
                  <a:lnTo>
                    <a:pt x="815350" y="125922"/>
                  </a:lnTo>
                  <a:lnTo>
                    <a:pt x="951242" y="62961"/>
                  </a:lnTo>
                  <a:lnTo>
                    <a:pt x="1087133" y="0"/>
                  </a:lnTo>
                  <a:lnTo>
                    <a:pt x="1223025" y="104935"/>
                  </a:lnTo>
                  <a:lnTo>
                    <a:pt x="1358917" y="20987"/>
                  </a:lnTo>
                  <a:lnTo>
                    <a:pt x="1494809" y="104935"/>
                  </a:lnTo>
                  <a:lnTo>
                    <a:pt x="1630700" y="167896"/>
                  </a:lnTo>
                  <a:lnTo>
                    <a:pt x="1766592" y="251845"/>
                  </a:lnTo>
                  <a:lnTo>
                    <a:pt x="1902484" y="251845"/>
                  </a:lnTo>
                  <a:lnTo>
                    <a:pt x="2038375" y="251845"/>
                  </a:lnTo>
                  <a:lnTo>
                    <a:pt x="2174267" y="188883"/>
                  </a:lnTo>
                  <a:lnTo>
                    <a:pt x="2310159" y="272832"/>
                  </a:lnTo>
                  <a:lnTo>
                    <a:pt x="2446051" y="398754"/>
                  </a:lnTo>
                  <a:lnTo>
                    <a:pt x="2581942" y="440728"/>
                  </a:lnTo>
                  <a:lnTo>
                    <a:pt x="2717834" y="398754"/>
                  </a:lnTo>
                  <a:lnTo>
                    <a:pt x="2853726" y="356780"/>
                  </a:lnTo>
                  <a:lnTo>
                    <a:pt x="2989618" y="356780"/>
                  </a:lnTo>
                  <a:lnTo>
                    <a:pt x="3125509" y="251845"/>
                  </a:lnTo>
                  <a:lnTo>
                    <a:pt x="3261401" y="230858"/>
                  </a:lnTo>
                  <a:lnTo>
                    <a:pt x="3397293" y="14690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62251"/>
              <a:ext cx="3397293" cy="503690"/>
            </a:xfrm>
            <a:custGeom>
              <a:avLst/>
              <a:pathLst>
                <a:path w="3397293" h="503690">
                  <a:moveTo>
                    <a:pt x="0" y="503690"/>
                  </a:moveTo>
                  <a:lnTo>
                    <a:pt x="135891" y="503690"/>
                  </a:lnTo>
                  <a:lnTo>
                    <a:pt x="271783" y="482703"/>
                  </a:lnTo>
                  <a:lnTo>
                    <a:pt x="407675" y="440728"/>
                  </a:lnTo>
                  <a:lnTo>
                    <a:pt x="543566" y="377767"/>
                  </a:lnTo>
                  <a:lnTo>
                    <a:pt x="679458" y="314806"/>
                  </a:lnTo>
                  <a:lnTo>
                    <a:pt x="815350" y="272832"/>
                  </a:lnTo>
                  <a:lnTo>
                    <a:pt x="951242" y="230858"/>
                  </a:lnTo>
                  <a:lnTo>
                    <a:pt x="1087133" y="125922"/>
                  </a:lnTo>
                  <a:lnTo>
                    <a:pt x="1223025" y="41974"/>
                  </a:lnTo>
                  <a:lnTo>
                    <a:pt x="1358917" y="167896"/>
                  </a:lnTo>
                  <a:lnTo>
                    <a:pt x="1494809" y="188883"/>
                  </a:lnTo>
                  <a:lnTo>
                    <a:pt x="1630700" y="209870"/>
                  </a:lnTo>
                  <a:lnTo>
                    <a:pt x="1766592" y="251845"/>
                  </a:lnTo>
                  <a:lnTo>
                    <a:pt x="1902484" y="230858"/>
                  </a:lnTo>
                  <a:lnTo>
                    <a:pt x="2038375" y="209870"/>
                  </a:lnTo>
                  <a:lnTo>
                    <a:pt x="2174267" y="104935"/>
                  </a:lnTo>
                  <a:lnTo>
                    <a:pt x="2310159" y="83948"/>
                  </a:lnTo>
                  <a:lnTo>
                    <a:pt x="2446051" y="41974"/>
                  </a:lnTo>
                  <a:lnTo>
                    <a:pt x="2581942" y="20987"/>
                  </a:lnTo>
                  <a:lnTo>
                    <a:pt x="2717834" y="41974"/>
                  </a:lnTo>
                  <a:lnTo>
                    <a:pt x="2853726" y="146909"/>
                  </a:lnTo>
                  <a:lnTo>
                    <a:pt x="2989618" y="83948"/>
                  </a:lnTo>
                  <a:lnTo>
                    <a:pt x="3125509" y="20987"/>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10405"/>
              <a:ext cx="3397293" cy="566651"/>
            </a:xfrm>
            <a:custGeom>
              <a:avLst/>
              <a:pathLst>
                <a:path w="3397293" h="566651">
                  <a:moveTo>
                    <a:pt x="0" y="566651"/>
                  </a:moveTo>
                  <a:lnTo>
                    <a:pt x="135891" y="482703"/>
                  </a:lnTo>
                  <a:lnTo>
                    <a:pt x="271783" y="377767"/>
                  </a:lnTo>
                  <a:lnTo>
                    <a:pt x="407675" y="293819"/>
                  </a:lnTo>
                  <a:lnTo>
                    <a:pt x="543566" y="272832"/>
                  </a:lnTo>
                  <a:lnTo>
                    <a:pt x="679458" y="167896"/>
                  </a:lnTo>
                  <a:lnTo>
                    <a:pt x="815350" y="125922"/>
                  </a:lnTo>
                  <a:lnTo>
                    <a:pt x="951242" y="62961"/>
                  </a:lnTo>
                  <a:lnTo>
                    <a:pt x="1087133" y="0"/>
                  </a:lnTo>
                  <a:lnTo>
                    <a:pt x="1223025" y="104935"/>
                  </a:lnTo>
                  <a:lnTo>
                    <a:pt x="1358917" y="20987"/>
                  </a:lnTo>
                  <a:lnTo>
                    <a:pt x="1494809" y="104935"/>
                  </a:lnTo>
                  <a:lnTo>
                    <a:pt x="1630700" y="167896"/>
                  </a:lnTo>
                  <a:lnTo>
                    <a:pt x="1766592" y="251845"/>
                  </a:lnTo>
                  <a:lnTo>
                    <a:pt x="1902484" y="251845"/>
                  </a:lnTo>
                  <a:lnTo>
                    <a:pt x="2038375" y="251845"/>
                  </a:lnTo>
                  <a:lnTo>
                    <a:pt x="2174267" y="188883"/>
                  </a:lnTo>
                  <a:lnTo>
                    <a:pt x="2310159" y="272832"/>
                  </a:lnTo>
                  <a:lnTo>
                    <a:pt x="2446051" y="398754"/>
                  </a:lnTo>
                  <a:lnTo>
                    <a:pt x="2581942" y="440728"/>
                  </a:lnTo>
                  <a:lnTo>
                    <a:pt x="2717834" y="398754"/>
                  </a:lnTo>
                  <a:lnTo>
                    <a:pt x="2853726" y="356780"/>
                  </a:lnTo>
                  <a:lnTo>
                    <a:pt x="2989618" y="356780"/>
                  </a:lnTo>
                  <a:lnTo>
                    <a:pt x="3125509" y="251845"/>
                  </a:lnTo>
                  <a:lnTo>
                    <a:pt x="3261401" y="230858"/>
                  </a:lnTo>
                  <a:lnTo>
                    <a:pt x="3397293" y="14690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755535"/>
            </a:xfrm>
            <a:custGeom>
              <a:avLst/>
              <a:pathLst>
                <a:path w="0" h="755535">
                  <a:moveTo>
                    <a:pt x="0" y="0"/>
                  </a:moveTo>
                  <a:lnTo>
                    <a:pt x="0" y="75553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440728"/>
            </a:xfrm>
            <a:custGeom>
              <a:avLst/>
              <a:pathLst>
                <a:path w="0" h="440728">
                  <a:moveTo>
                    <a:pt x="0" y="0"/>
                  </a:moveTo>
                  <a:lnTo>
                    <a:pt x="0" y="4407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629612"/>
            </a:xfrm>
            <a:custGeom>
              <a:avLst/>
              <a:pathLst>
                <a:path w="0" h="629612">
                  <a:moveTo>
                    <a:pt x="0" y="0"/>
                  </a:moveTo>
                  <a:lnTo>
                    <a:pt x="0" y="6296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419741"/>
            </a:xfrm>
            <a:custGeom>
              <a:avLst/>
              <a:pathLst>
                <a:path w="0" h="419741">
                  <a:moveTo>
                    <a:pt x="0" y="0"/>
                  </a:moveTo>
                  <a:lnTo>
                    <a:pt x="0" y="4197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35793"/>
            </a:xfrm>
            <a:custGeom>
              <a:avLst/>
              <a:pathLst>
                <a:path w="0" h="335793">
                  <a:moveTo>
                    <a:pt x="0" y="0"/>
                  </a:moveTo>
                  <a:lnTo>
                    <a:pt x="0" y="335793"/>
                  </a:lnTo>
                </a:path>
              </a:pathLst>
            </a:custGeom>
            <a:ln w="13550" cap="flat">
              <a:solidFill>
                <a:srgbClr val="0058AB">
                  <a:alpha val="100000"/>
                </a:srgbClr>
              </a:solidFill>
              <a:prstDash val="dot"/>
              <a:round/>
            </a:ln>
          </p:spPr>
          <p:txBody>
            <a:bodyPr/>
            <a:lstStyle/>
            <a:p/>
          </p:txBody>
        </p:sp>
        <p:sp>
          <p:nvSpPr>
            <p:cNvPr id="32" name="pl32"/>
            <p:cNvSpPr/>
            <p:nvPr/>
          </p:nvSpPr>
          <p:spPr>
            <a:xfrm>
              <a:off x="1120965" y="2010405"/>
              <a:ext cx="3397293" cy="566651"/>
            </a:xfrm>
            <a:custGeom>
              <a:avLst/>
              <a:pathLst>
                <a:path w="3397293" h="566651">
                  <a:moveTo>
                    <a:pt x="0" y="566651"/>
                  </a:moveTo>
                  <a:lnTo>
                    <a:pt x="135891" y="482703"/>
                  </a:lnTo>
                  <a:lnTo>
                    <a:pt x="271783" y="377767"/>
                  </a:lnTo>
                  <a:lnTo>
                    <a:pt x="407675" y="293819"/>
                  </a:lnTo>
                  <a:lnTo>
                    <a:pt x="543566" y="272832"/>
                  </a:lnTo>
                  <a:lnTo>
                    <a:pt x="679458" y="167896"/>
                  </a:lnTo>
                  <a:lnTo>
                    <a:pt x="815350" y="125922"/>
                  </a:lnTo>
                  <a:lnTo>
                    <a:pt x="951242" y="62961"/>
                  </a:lnTo>
                  <a:lnTo>
                    <a:pt x="1087133" y="0"/>
                  </a:lnTo>
                  <a:lnTo>
                    <a:pt x="1223025" y="104935"/>
                  </a:lnTo>
                  <a:lnTo>
                    <a:pt x="1358917" y="20987"/>
                  </a:lnTo>
                  <a:lnTo>
                    <a:pt x="1494809" y="104935"/>
                  </a:lnTo>
                  <a:lnTo>
                    <a:pt x="1630700" y="167896"/>
                  </a:lnTo>
                  <a:lnTo>
                    <a:pt x="1766592" y="251845"/>
                  </a:lnTo>
                  <a:lnTo>
                    <a:pt x="1902484" y="251845"/>
                  </a:lnTo>
                  <a:lnTo>
                    <a:pt x="2038375" y="251845"/>
                  </a:lnTo>
                  <a:lnTo>
                    <a:pt x="2174267" y="188883"/>
                  </a:lnTo>
                  <a:lnTo>
                    <a:pt x="2310159" y="272832"/>
                  </a:lnTo>
                  <a:lnTo>
                    <a:pt x="2446051" y="398754"/>
                  </a:lnTo>
                  <a:lnTo>
                    <a:pt x="2581942" y="440728"/>
                  </a:lnTo>
                  <a:lnTo>
                    <a:pt x="2717834" y="398754"/>
                  </a:lnTo>
                  <a:lnTo>
                    <a:pt x="2853726" y="356780"/>
                  </a:lnTo>
                  <a:lnTo>
                    <a:pt x="2989618" y="356780"/>
                  </a:lnTo>
                  <a:lnTo>
                    <a:pt x="3125509" y="251845"/>
                  </a:lnTo>
                  <a:lnTo>
                    <a:pt x="3261401" y="230858"/>
                  </a:lnTo>
                  <a:lnTo>
                    <a:pt x="3397293" y="14690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7" name="tx37"/>
            <p:cNvSpPr/>
            <p:nvPr/>
          </p:nvSpPr>
          <p:spPr>
            <a:xfrm>
              <a:off x="3642618"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218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9696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886838"/>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Cameroun</a:t>
              </a:r>
            </a:p>
          </p:txBody>
        </p:sp>
        <p:sp>
          <p:nvSpPr>
            <p:cNvPr id="60" name="tx60"/>
            <p:cNvSpPr/>
            <p:nvPr/>
          </p:nvSpPr>
          <p:spPr>
            <a:xfrm>
              <a:off x="287494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38784" y="1414185"/>
              <a:ext cx="276165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Cameroun, 2000-2025</a:t>
              </a:r>
            </a:p>
          </p:txBody>
        </p:sp>
        <p:sp>
          <p:nvSpPr>
            <p:cNvPr id="63" name="pl63"/>
            <p:cNvSpPr/>
            <p:nvPr/>
          </p:nvSpPr>
          <p:spPr>
            <a:xfrm>
              <a:off x="5267799" y="40438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357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2276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8195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4114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20034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397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316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0236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6155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2074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7993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66643"/>
              <a:ext cx="3397293" cy="1101822"/>
            </a:xfrm>
            <a:custGeom>
              <a:avLst/>
              <a:pathLst>
                <a:path w="3397293" h="1101822">
                  <a:moveTo>
                    <a:pt x="0" y="1101822"/>
                  </a:moveTo>
                  <a:lnTo>
                    <a:pt x="135891" y="938589"/>
                  </a:lnTo>
                  <a:lnTo>
                    <a:pt x="271783" y="734548"/>
                  </a:lnTo>
                  <a:lnTo>
                    <a:pt x="407675" y="571315"/>
                  </a:lnTo>
                  <a:lnTo>
                    <a:pt x="543566" y="530507"/>
                  </a:lnTo>
                  <a:lnTo>
                    <a:pt x="679458" y="326465"/>
                  </a:lnTo>
                  <a:lnTo>
                    <a:pt x="815350" y="244849"/>
                  </a:lnTo>
                  <a:lnTo>
                    <a:pt x="951242" y="122424"/>
                  </a:lnTo>
                  <a:lnTo>
                    <a:pt x="1087133" y="0"/>
                  </a:lnTo>
                  <a:lnTo>
                    <a:pt x="1223025" y="204041"/>
                  </a:lnTo>
                  <a:lnTo>
                    <a:pt x="1358917" y="40808"/>
                  </a:lnTo>
                  <a:lnTo>
                    <a:pt x="1494809" y="204041"/>
                  </a:lnTo>
                  <a:lnTo>
                    <a:pt x="1630700" y="326465"/>
                  </a:lnTo>
                  <a:lnTo>
                    <a:pt x="1766592" y="489698"/>
                  </a:lnTo>
                  <a:lnTo>
                    <a:pt x="1902484" y="489698"/>
                  </a:lnTo>
                  <a:lnTo>
                    <a:pt x="2038375" y="489698"/>
                  </a:lnTo>
                  <a:lnTo>
                    <a:pt x="2174267" y="367274"/>
                  </a:lnTo>
                  <a:lnTo>
                    <a:pt x="2310159" y="530507"/>
                  </a:lnTo>
                  <a:lnTo>
                    <a:pt x="2446051" y="775356"/>
                  </a:lnTo>
                  <a:lnTo>
                    <a:pt x="2581942" y="856973"/>
                  </a:lnTo>
                  <a:lnTo>
                    <a:pt x="2717834" y="775356"/>
                  </a:lnTo>
                  <a:lnTo>
                    <a:pt x="2853726" y="693740"/>
                  </a:lnTo>
                  <a:lnTo>
                    <a:pt x="2989618" y="693740"/>
                  </a:lnTo>
                  <a:lnTo>
                    <a:pt x="3125509" y="489698"/>
                  </a:lnTo>
                  <a:lnTo>
                    <a:pt x="3261401" y="448890"/>
                  </a:lnTo>
                  <a:lnTo>
                    <a:pt x="3397293" y="285657"/>
                  </a:lnTo>
                </a:path>
              </a:pathLst>
            </a:custGeom>
            <a:ln w="27101" cap="flat">
              <a:solidFill>
                <a:srgbClr val="0058AB">
                  <a:alpha val="100000"/>
                </a:srgbClr>
              </a:solidFill>
              <a:prstDash val="solid"/>
              <a:round/>
            </a:ln>
          </p:spPr>
          <p:txBody>
            <a:bodyPr/>
            <a:lstStyle/>
            <a:p/>
          </p:txBody>
        </p:sp>
        <p:sp>
          <p:nvSpPr>
            <p:cNvPr id="83" name="pl83"/>
            <p:cNvSpPr/>
            <p:nvPr/>
          </p:nvSpPr>
          <p:spPr>
            <a:xfrm>
              <a:off x="5437664" y="3023616"/>
              <a:ext cx="3397293" cy="367274"/>
            </a:xfrm>
            <a:custGeom>
              <a:avLst/>
              <a:pathLst>
                <a:path w="3397293" h="367274">
                  <a:moveTo>
                    <a:pt x="0" y="367274"/>
                  </a:moveTo>
                  <a:lnTo>
                    <a:pt x="135891" y="326465"/>
                  </a:lnTo>
                  <a:lnTo>
                    <a:pt x="271783" y="326465"/>
                  </a:lnTo>
                  <a:lnTo>
                    <a:pt x="407675" y="285657"/>
                  </a:lnTo>
                  <a:lnTo>
                    <a:pt x="543566" y="244849"/>
                  </a:lnTo>
                  <a:lnTo>
                    <a:pt x="679458" y="204041"/>
                  </a:lnTo>
                  <a:lnTo>
                    <a:pt x="815350" y="163232"/>
                  </a:lnTo>
                  <a:lnTo>
                    <a:pt x="951242" y="163232"/>
                  </a:lnTo>
                  <a:lnTo>
                    <a:pt x="1087133" y="122424"/>
                  </a:lnTo>
                  <a:lnTo>
                    <a:pt x="1223025" y="81616"/>
                  </a:lnTo>
                  <a:lnTo>
                    <a:pt x="1358917" y="81616"/>
                  </a:lnTo>
                  <a:lnTo>
                    <a:pt x="1494809" y="40808"/>
                  </a:lnTo>
                  <a:lnTo>
                    <a:pt x="1630700" y="81616"/>
                  </a:lnTo>
                  <a:lnTo>
                    <a:pt x="1766592" y="81616"/>
                  </a:lnTo>
                  <a:lnTo>
                    <a:pt x="1902484" y="81616"/>
                  </a:lnTo>
                  <a:lnTo>
                    <a:pt x="2038375" y="81616"/>
                  </a:lnTo>
                  <a:lnTo>
                    <a:pt x="2174267" y="40808"/>
                  </a:lnTo>
                  <a:lnTo>
                    <a:pt x="2310159" y="40808"/>
                  </a:lnTo>
                  <a:lnTo>
                    <a:pt x="2446051" y="40808"/>
                  </a:lnTo>
                  <a:lnTo>
                    <a:pt x="2581942" y="0"/>
                  </a:lnTo>
                  <a:lnTo>
                    <a:pt x="2717834" y="122424"/>
                  </a:lnTo>
                  <a:lnTo>
                    <a:pt x="2853726" y="204041"/>
                  </a:lnTo>
                  <a:lnTo>
                    <a:pt x="2989618" y="81616"/>
                  </a:lnTo>
                  <a:lnTo>
                    <a:pt x="3125509" y="81616"/>
                  </a:lnTo>
                  <a:lnTo>
                    <a:pt x="3261401" y="81616"/>
                  </a:lnTo>
                  <a:lnTo>
                    <a:pt x="3397293" y="40808"/>
                  </a:lnTo>
                </a:path>
              </a:pathLst>
            </a:custGeom>
            <a:ln w="27101" cap="flat">
              <a:solidFill>
                <a:srgbClr val="80BD41">
                  <a:alpha val="100000"/>
                </a:srgbClr>
              </a:solidFill>
              <a:prstDash val="solid"/>
              <a:round/>
            </a:ln>
          </p:spPr>
          <p:txBody>
            <a:bodyPr/>
            <a:lstStyle/>
            <a:p/>
          </p:txBody>
        </p:sp>
        <p:sp>
          <p:nvSpPr>
            <p:cNvPr id="84" name="pl84"/>
            <p:cNvSpPr/>
            <p:nvPr/>
          </p:nvSpPr>
          <p:spPr>
            <a:xfrm>
              <a:off x="5437664" y="2982808"/>
              <a:ext cx="3397293" cy="979397"/>
            </a:xfrm>
            <a:custGeom>
              <a:avLst/>
              <a:pathLst>
                <a:path w="3397293" h="979397">
                  <a:moveTo>
                    <a:pt x="0" y="979397"/>
                  </a:moveTo>
                  <a:lnTo>
                    <a:pt x="135891" y="979397"/>
                  </a:lnTo>
                  <a:lnTo>
                    <a:pt x="271783" y="938589"/>
                  </a:lnTo>
                  <a:lnTo>
                    <a:pt x="407675" y="856973"/>
                  </a:lnTo>
                  <a:lnTo>
                    <a:pt x="543566" y="734548"/>
                  </a:lnTo>
                  <a:lnTo>
                    <a:pt x="679458" y="612123"/>
                  </a:lnTo>
                  <a:lnTo>
                    <a:pt x="815350" y="530507"/>
                  </a:lnTo>
                  <a:lnTo>
                    <a:pt x="951242" y="448890"/>
                  </a:lnTo>
                  <a:lnTo>
                    <a:pt x="1087133" y="244849"/>
                  </a:lnTo>
                  <a:lnTo>
                    <a:pt x="1223025" y="81616"/>
                  </a:lnTo>
                  <a:lnTo>
                    <a:pt x="1358917" y="326465"/>
                  </a:lnTo>
                  <a:lnTo>
                    <a:pt x="1494809" y="367274"/>
                  </a:lnTo>
                  <a:lnTo>
                    <a:pt x="1630700" y="408082"/>
                  </a:lnTo>
                  <a:lnTo>
                    <a:pt x="1766592" y="489698"/>
                  </a:lnTo>
                  <a:lnTo>
                    <a:pt x="1902484" y="448890"/>
                  </a:lnTo>
                  <a:lnTo>
                    <a:pt x="2038375" y="408082"/>
                  </a:lnTo>
                  <a:lnTo>
                    <a:pt x="2174267" y="204041"/>
                  </a:lnTo>
                  <a:lnTo>
                    <a:pt x="2310159" y="163232"/>
                  </a:lnTo>
                  <a:lnTo>
                    <a:pt x="2446051" y="81616"/>
                  </a:lnTo>
                  <a:lnTo>
                    <a:pt x="2581942" y="40808"/>
                  </a:lnTo>
                  <a:lnTo>
                    <a:pt x="2717834" y="81616"/>
                  </a:lnTo>
                  <a:lnTo>
                    <a:pt x="2853726" y="285657"/>
                  </a:lnTo>
                  <a:lnTo>
                    <a:pt x="2989618" y="163232"/>
                  </a:lnTo>
                  <a:lnTo>
                    <a:pt x="3125509" y="40808"/>
                  </a:lnTo>
                  <a:lnTo>
                    <a:pt x="3261401" y="0"/>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302361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66643"/>
              <a:ext cx="3397293" cy="1101822"/>
            </a:xfrm>
            <a:custGeom>
              <a:avLst/>
              <a:pathLst>
                <a:path w="3397293" h="1101822">
                  <a:moveTo>
                    <a:pt x="0" y="1101822"/>
                  </a:moveTo>
                  <a:lnTo>
                    <a:pt x="135891" y="938589"/>
                  </a:lnTo>
                  <a:lnTo>
                    <a:pt x="271783" y="734548"/>
                  </a:lnTo>
                  <a:lnTo>
                    <a:pt x="407675" y="571315"/>
                  </a:lnTo>
                  <a:lnTo>
                    <a:pt x="543566" y="530507"/>
                  </a:lnTo>
                  <a:lnTo>
                    <a:pt x="679458" y="326465"/>
                  </a:lnTo>
                  <a:lnTo>
                    <a:pt x="815350" y="244849"/>
                  </a:lnTo>
                  <a:lnTo>
                    <a:pt x="951242" y="122424"/>
                  </a:lnTo>
                  <a:lnTo>
                    <a:pt x="1087133" y="0"/>
                  </a:lnTo>
                  <a:lnTo>
                    <a:pt x="1223025" y="204041"/>
                  </a:lnTo>
                  <a:lnTo>
                    <a:pt x="1358917" y="40808"/>
                  </a:lnTo>
                  <a:lnTo>
                    <a:pt x="1494809" y="204041"/>
                  </a:lnTo>
                  <a:lnTo>
                    <a:pt x="1630700" y="326465"/>
                  </a:lnTo>
                  <a:lnTo>
                    <a:pt x="1766592" y="489698"/>
                  </a:lnTo>
                  <a:lnTo>
                    <a:pt x="1902484" y="489698"/>
                  </a:lnTo>
                  <a:lnTo>
                    <a:pt x="2038375" y="489698"/>
                  </a:lnTo>
                  <a:lnTo>
                    <a:pt x="2174267" y="367274"/>
                  </a:lnTo>
                  <a:lnTo>
                    <a:pt x="2310159" y="530507"/>
                  </a:lnTo>
                  <a:lnTo>
                    <a:pt x="2446051" y="775356"/>
                  </a:lnTo>
                  <a:lnTo>
                    <a:pt x="2581942" y="856973"/>
                  </a:lnTo>
                  <a:lnTo>
                    <a:pt x="2717834" y="775356"/>
                  </a:lnTo>
                  <a:lnTo>
                    <a:pt x="2853726" y="693740"/>
                  </a:lnTo>
                  <a:lnTo>
                    <a:pt x="2989618" y="693740"/>
                  </a:lnTo>
                  <a:lnTo>
                    <a:pt x="3125509" y="489698"/>
                  </a:lnTo>
                  <a:lnTo>
                    <a:pt x="3261401" y="448890"/>
                  </a:lnTo>
                  <a:lnTo>
                    <a:pt x="3397293" y="285657"/>
                  </a:lnTo>
                </a:path>
              </a:pathLst>
            </a:custGeom>
            <a:ln w="43362" cap="flat">
              <a:solidFill>
                <a:srgbClr val="000000">
                  <a:alpha val="100000"/>
                </a:srgbClr>
              </a:solidFill>
              <a:prstDash val="solid"/>
              <a:round/>
            </a:ln>
          </p:spPr>
          <p:txBody>
            <a:bodyPr/>
            <a:lstStyle/>
            <a:p/>
          </p:txBody>
        </p:sp>
        <p:sp>
          <p:nvSpPr>
            <p:cNvPr id="87" name="pl87"/>
            <p:cNvSpPr/>
            <p:nvPr/>
          </p:nvSpPr>
          <p:spPr>
            <a:xfrm>
              <a:off x="5437664" y="2182966"/>
              <a:ext cx="0" cy="1085499"/>
            </a:xfrm>
            <a:custGeom>
              <a:avLst/>
              <a:pathLst>
                <a:path w="0" h="1085499">
                  <a:moveTo>
                    <a:pt x="0" y="108549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182966"/>
              <a:ext cx="0" cy="310142"/>
            </a:xfrm>
            <a:custGeom>
              <a:avLst/>
              <a:pathLst>
                <a:path w="0" h="310142">
                  <a:moveTo>
                    <a:pt x="0" y="31014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182966"/>
              <a:ext cx="0" cy="24484"/>
            </a:xfrm>
            <a:custGeom>
              <a:avLst/>
              <a:pathLst>
                <a:path w="0" h="24484">
                  <a:moveTo>
                    <a:pt x="0" y="2448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182966"/>
              <a:ext cx="0" cy="473375"/>
            </a:xfrm>
            <a:custGeom>
              <a:avLst/>
              <a:pathLst>
                <a:path w="0" h="473375">
                  <a:moveTo>
                    <a:pt x="0" y="4733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182966"/>
              <a:ext cx="0" cy="840649"/>
            </a:xfrm>
            <a:custGeom>
              <a:avLst/>
              <a:pathLst>
                <a:path w="0" h="840649">
                  <a:moveTo>
                    <a:pt x="0" y="84064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182966"/>
              <a:ext cx="0" cy="432567"/>
            </a:xfrm>
            <a:custGeom>
              <a:avLst/>
              <a:pathLst>
                <a:path w="0" h="432567">
                  <a:moveTo>
                    <a:pt x="0" y="43256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182966"/>
              <a:ext cx="0" cy="269334"/>
            </a:xfrm>
            <a:custGeom>
              <a:avLst/>
              <a:pathLst>
                <a:path w="0" h="269334">
                  <a:moveTo>
                    <a:pt x="0" y="26933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166643"/>
              <a:ext cx="3397293" cy="1101822"/>
            </a:xfrm>
            <a:custGeom>
              <a:avLst/>
              <a:pathLst>
                <a:path w="3397293" h="1101822">
                  <a:moveTo>
                    <a:pt x="0" y="1101822"/>
                  </a:moveTo>
                  <a:lnTo>
                    <a:pt x="135891" y="938589"/>
                  </a:lnTo>
                  <a:lnTo>
                    <a:pt x="271783" y="734548"/>
                  </a:lnTo>
                  <a:lnTo>
                    <a:pt x="407675" y="571315"/>
                  </a:lnTo>
                  <a:lnTo>
                    <a:pt x="543566" y="530507"/>
                  </a:lnTo>
                  <a:lnTo>
                    <a:pt x="679458" y="326465"/>
                  </a:lnTo>
                  <a:lnTo>
                    <a:pt x="815350" y="244849"/>
                  </a:lnTo>
                  <a:lnTo>
                    <a:pt x="951242" y="122424"/>
                  </a:lnTo>
                  <a:lnTo>
                    <a:pt x="1087133" y="0"/>
                  </a:lnTo>
                  <a:lnTo>
                    <a:pt x="1223025" y="204041"/>
                  </a:lnTo>
                  <a:lnTo>
                    <a:pt x="1358917" y="40808"/>
                  </a:lnTo>
                  <a:lnTo>
                    <a:pt x="1494809" y="204041"/>
                  </a:lnTo>
                  <a:lnTo>
                    <a:pt x="1630700" y="326465"/>
                  </a:lnTo>
                  <a:lnTo>
                    <a:pt x="1766592" y="489698"/>
                  </a:lnTo>
                  <a:lnTo>
                    <a:pt x="1902484" y="489698"/>
                  </a:lnTo>
                  <a:lnTo>
                    <a:pt x="2038375" y="489698"/>
                  </a:lnTo>
                  <a:lnTo>
                    <a:pt x="2174267" y="367274"/>
                  </a:lnTo>
                  <a:lnTo>
                    <a:pt x="2310159" y="530507"/>
                  </a:lnTo>
                  <a:lnTo>
                    <a:pt x="2446051" y="775356"/>
                  </a:lnTo>
                  <a:lnTo>
                    <a:pt x="2581942" y="856973"/>
                  </a:lnTo>
                  <a:lnTo>
                    <a:pt x="2717834" y="775356"/>
                  </a:lnTo>
                  <a:lnTo>
                    <a:pt x="2853726" y="693740"/>
                  </a:lnTo>
                  <a:lnTo>
                    <a:pt x="2989618" y="693740"/>
                  </a:lnTo>
                  <a:lnTo>
                    <a:pt x="3125509" y="489698"/>
                  </a:lnTo>
                  <a:lnTo>
                    <a:pt x="3261401" y="448890"/>
                  </a:lnTo>
                  <a:lnTo>
                    <a:pt x="3397293" y="285657"/>
                  </a:lnTo>
                </a:path>
              </a:pathLst>
            </a:custGeom>
            <a:ln w="27101" cap="flat">
              <a:solidFill>
                <a:srgbClr val="0058AB">
                  <a:alpha val="100000"/>
                </a:srgbClr>
              </a:solidFill>
              <a:prstDash val="solid"/>
              <a:round/>
            </a:ln>
          </p:spPr>
          <p:txBody>
            <a:bodyPr/>
            <a:lstStyle/>
            <a:p/>
          </p:txBody>
        </p:sp>
        <p:sp>
          <p:nvSpPr>
            <p:cNvPr id="95" name="tx95"/>
            <p:cNvSpPr/>
            <p:nvPr/>
          </p:nvSpPr>
          <p:spPr>
            <a:xfrm>
              <a:off x="5389469" y="21262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056833" y="21261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6736291" y="2126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8" name="tx98"/>
            <p:cNvSpPr/>
            <p:nvPr/>
          </p:nvSpPr>
          <p:spPr>
            <a:xfrm>
              <a:off x="7445895" y="2126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7989462" y="2126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38775" y="2126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774667" y="21275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2" name="tx102"/>
            <p:cNvSpPr/>
            <p:nvPr/>
          </p:nvSpPr>
          <p:spPr>
            <a:xfrm>
              <a:off x="8902429" y="30253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9436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7876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37958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97150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5634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21553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a:off x="5049780" y="1747186"/>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10" name="tx110"/>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591365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1365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2454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8699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80759" y="4886838"/>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Cameroun</a:t>
              </a:r>
            </a:p>
          </p:txBody>
        </p:sp>
        <p:sp>
          <p:nvSpPr>
            <p:cNvPr id="123" name="tx123"/>
            <p:cNvSpPr/>
            <p:nvPr/>
          </p:nvSpPr>
          <p:spPr>
            <a:xfrm>
              <a:off x="719164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54099"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05666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3562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01459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49356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97252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79614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511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540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23304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71201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772498"/>
              <a:ext cx="7321564" cy="110182"/>
            </a:xfrm>
            <a:prstGeom prst="rect">
              <a:avLst/>
            </a:prstGeom>
            <a:solidFill>
              <a:srgbClr val="1CABE2">
                <a:alpha val="80000"/>
              </a:srgbClr>
            </a:solidFill>
          </p:spPr>
          <p:txBody>
            <a:bodyPr/>
            <a:lstStyle/>
            <a:p/>
          </p:txBody>
        </p:sp>
        <p:sp>
          <p:nvSpPr>
            <p:cNvPr id="141" name="rc141"/>
            <p:cNvSpPr/>
            <p:nvPr/>
          </p:nvSpPr>
          <p:spPr>
            <a:xfrm>
              <a:off x="1317178" y="5634770"/>
              <a:ext cx="4976012" cy="110182"/>
            </a:xfrm>
            <a:prstGeom prst="rect">
              <a:avLst/>
            </a:prstGeom>
            <a:solidFill>
              <a:srgbClr val="1CABE2">
                <a:alpha val="80000"/>
              </a:srgbClr>
            </a:solidFill>
          </p:spPr>
          <p:txBody>
            <a:bodyPr/>
            <a:lstStyle/>
            <a:p/>
          </p:txBody>
        </p:sp>
        <p:sp>
          <p:nvSpPr>
            <p:cNvPr id="142" name="rc142"/>
            <p:cNvSpPr/>
            <p:nvPr/>
          </p:nvSpPr>
          <p:spPr>
            <a:xfrm>
              <a:off x="1317178" y="5497042"/>
              <a:ext cx="3911748" cy="110182"/>
            </a:xfrm>
            <a:prstGeom prst="rect">
              <a:avLst/>
            </a:prstGeom>
            <a:solidFill>
              <a:srgbClr val="1CABE2">
                <a:alpha val="80000"/>
              </a:srgbClr>
            </a:solidFill>
          </p:spPr>
          <p:txBody>
            <a:bodyPr/>
            <a:lstStyle/>
            <a:p/>
          </p:txBody>
        </p:sp>
        <p:sp>
          <p:nvSpPr>
            <p:cNvPr id="143" name="tx143"/>
            <p:cNvSpPr/>
            <p:nvPr/>
          </p:nvSpPr>
          <p:spPr>
            <a:xfrm>
              <a:off x="812933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248,000</a:t>
              </a:r>
            </a:p>
          </p:txBody>
        </p:sp>
        <p:sp>
          <p:nvSpPr>
            <p:cNvPr id="144" name="tx144"/>
            <p:cNvSpPr/>
            <p:nvPr/>
          </p:nvSpPr>
          <p:spPr>
            <a:xfrm>
              <a:off x="5783777"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168,000</a:t>
              </a:r>
            </a:p>
          </p:txBody>
        </p:sp>
        <p:sp>
          <p:nvSpPr>
            <p:cNvPr id="145" name="tx145"/>
            <p:cNvSpPr/>
            <p:nvPr/>
          </p:nvSpPr>
          <p:spPr>
            <a:xfrm>
              <a:off x="4719513"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132,000</a:t>
              </a:r>
            </a:p>
          </p:txBody>
        </p:sp>
        <p:sp>
          <p:nvSpPr>
            <p:cNvPr id="146" name="tx146"/>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0" name="tx150"/>
            <p:cNvSpPr/>
            <p:nvPr/>
          </p:nvSpPr>
          <p:spPr>
            <a:xfrm>
              <a:off x="2368859"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51" name="tx151"/>
            <p:cNvSpPr/>
            <p:nvPr/>
          </p:nvSpPr>
          <p:spPr>
            <a:xfrm>
              <a:off x="3770131"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52" name="tx152"/>
            <p:cNvSpPr/>
            <p:nvPr/>
          </p:nvSpPr>
          <p:spPr>
            <a:xfrm>
              <a:off x="5249098"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3" name="tx153"/>
            <p:cNvSpPr/>
            <p:nvPr/>
          </p:nvSpPr>
          <p:spPr>
            <a:xfrm>
              <a:off x="6728065"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4" name="tx154"/>
            <p:cNvSpPr/>
            <p:nvPr/>
          </p:nvSpPr>
          <p:spPr>
            <a:xfrm>
              <a:off x="8207031"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55" name="tx155"/>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56" name="tx156"/>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7" name="tx157"/>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8" name="tx158"/>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DTP1 au Cameroun (86 %) était inférieure de 4 points de pourcentage à la moyenne mondiale (90 %) et supérieure de 5 points de pourcentage à la moyenne de l’ensemble des pays de l’ WCAR e (81 %).
La couverture nationale du DTP1 était supérieure de 14 points de pourcentage à celle de 2019 (72 %).
Cela correspond à 132 000 enfants n'ayant reçu aucune dose en 2025, contre 248 000 en 2019.</a:t>
            </a:r>
          </a:p>
        </p:txBody>
      </p:sp>
      <p:sp>
        <p:nvSpPr>
          <p:cNvPr id="1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de la DTP1 au Cameroun s'élevait à 86 %, soit 14 points de pourcentage de plus qu'en 2019 et 4 points de pourcentage de moins que la moyenne mondiale (90 %).</a:t>
            </a:r>
          </a:p>
        </p:txBody>
      </p:sp>
      <p:grpSp xmlns:pic="http://schemas.openxmlformats.org/drawingml/2006/picture">
        <p:nvGrpSpPr>
          <p:cNvPr id="161" name=""/>
          <p:cNvGrpSpPr/>
          <p:nvPr/>
        </p:nvGrpSpPr>
        <p:grpSpPr>
          <a:xfrm>
            <a:off x="292608" y="1005840"/>
            <a:ext cx="8595360" cy="28575"/>
            <a:chOff x="292608" y="1005840"/>
            <a:chExt cx="8595360" cy="28575"/>
          </a:xfrm>
        </p:grpSpPr>
        <p:sp>
          <p:nvSpPr>
            <p:cNvPr id="16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2025, le Cameroun occupait la 10e place sur 24 pays en termes de couverture la plus faible pour le DTP1 (sur la base de classements ex æquo).
Le Cameroun figurait parmi les 10 pays comptant le plus grand nombre d'enfants n'ayant reçu aucune dose (4e place).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Cameroun figurait parmi les pays affichant la couverture vaccinale la plus élevée, mais il faisait également partie des dix pays de la région comptant le plus grand nombre d'enfants n'ayant reçu aucune dose de vaccin.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8" name="pl28"/>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29" name="pl29"/>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0" name="pl30"/>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2" name="pl32"/>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3" name="pl33"/>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4" name="pl34"/>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6" name="pl36"/>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713974" y="1748253"/>
              <a:ext cx="28131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Inde</a:t>
              </a:r>
            </a:p>
          </p:txBody>
        </p:sp>
        <p:sp>
          <p:nvSpPr>
            <p:cNvPr id="80" name="tx80"/>
            <p:cNvSpPr/>
            <p:nvPr/>
          </p:nvSpPr>
          <p:spPr>
            <a:xfrm>
              <a:off x="1537393" y="1938725"/>
              <a:ext cx="457898"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Nigéria</a:t>
              </a:r>
            </a:p>
          </p:txBody>
        </p:sp>
        <p:sp>
          <p:nvSpPr>
            <p:cNvPr id="81" name="tx81"/>
            <p:cNvSpPr/>
            <p:nvPr/>
          </p:nvSpPr>
          <p:spPr>
            <a:xfrm>
              <a:off x="1368433" y="2187212"/>
              <a:ext cx="62685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Indonésie</a:t>
              </a:r>
            </a:p>
          </p:txBody>
        </p:sp>
        <p:sp>
          <p:nvSpPr>
            <p:cNvPr id="82" name="tx82"/>
            <p:cNvSpPr/>
            <p:nvPr/>
          </p:nvSpPr>
          <p:spPr>
            <a:xfrm>
              <a:off x="1472956" y="2354394"/>
              <a:ext cx="522334" cy="15830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Éthiopie</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RDC</a:t>
              </a:r>
            </a:p>
          </p:txBody>
        </p:sp>
        <p:sp>
          <p:nvSpPr>
            <p:cNvPr id="85" name="tx85"/>
            <p:cNvSpPr/>
            <p:nvPr/>
          </p:nvSpPr>
          <p:spPr>
            <a:xfrm>
              <a:off x="1633870" y="3066259"/>
              <a:ext cx="361420"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Brésil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Tanzanie</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Somalie</a:t>
              </a:r>
            </a:p>
          </p:txBody>
        </p:sp>
        <p:sp>
          <p:nvSpPr>
            <p:cNvPr id="93" name="tx93"/>
            <p:cNvSpPr/>
            <p:nvPr/>
          </p:nvSpPr>
          <p:spPr>
            <a:xfrm>
              <a:off x="1448961" y="4797886"/>
              <a:ext cx="546330"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Mexique</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Cameroun</a:t>
              </a:r>
            </a:p>
          </p:txBody>
        </p:sp>
        <p:sp>
          <p:nvSpPr>
            <p:cNvPr id="96" name="tx96"/>
            <p:cNvSpPr/>
            <p:nvPr/>
          </p:nvSpPr>
          <p:spPr>
            <a:xfrm>
              <a:off x="1585737" y="5482367"/>
              <a:ext cx="4095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RPDC</a:t>
              </a:r>
            </a:p>
          </p:txBody>
        </p:sp>
        <p:sp>
          <p:nvSpPr>
            <p:cNvPr id="97" name="tx97"/>
            <p:cNvSpPr/>
            <p:nvPr/>
          </p:nvSpPr>
          <p:spPr>
            <a:xfrm>
              <a:off x="1593571" y="5703964"/>
              <a:ext cx="401719"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Tchad</a:t>
              </a:r>
            </a:p>
          </p:txBody>
        </p:sp>
        <p:sp>
          <p:nvSpPr>
            <p:cNvPr id="98" name="tx98"/>
            <p:cNvSpPr/>
            <p:nvPr/>
          </p:nvSpPr>
          <p:spPr>
            <a:xfrm>
              <a:off x="1465052" y="5923725"/>
              <a:ext cx="53023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Vietnam</a:t>
              </a:r>
            </a:p>
          </p:txBody>
        </p:sp>
        <p:sp>
          <p:nvSpPr>
            <p:cNvPr id="99" name="tx99"/>
            <p:cNvSpPr/>
            <p:nvPr/>
          </p:nvSpPr>
          <p:spPr>
            <a:xfrm>
              <a:off x="7511488" y="1718964"/>
              <a:ext cx="457898"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Nigéria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RDC</a:t>
              </a:r>
            </a:p>
          </p:txBody>
        </p:sp>
        <p:sp>
          <p:nvSpPr>
            <p:cNvPr id="101" name="tx101"/>
            <p:cNvSpPr/>
            <p:nvPr/>
          </p:nvSpPr>
          <p:spPr>
            <a:xfrm>
              <a:off x="7511488" y="2187212"/>
              <a:ext cx="457968"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Yémen</a:t>
              </a:r>
            </a:p>
          </p:txBody>
        </p:sp>
        <p:sp>
          <p:nvSpPr>
            <p:cNvPr id="102" name="tx102"/>
            <p:cNvSpPr/>
            <p:nvPr/>
          </p:nvSpPr>
          <p:spPr>
            <a:xfrm>
              <a:off x="7511488" y="2407538"/>
              <a:ext cx="28131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Inde</a:t>
              </a:r>
            </a:p>
          </p:txBody>
        </p:sp>
        <p:sp>
          <p:nvSpPr>
            <p:cNvPr id="103" name="tx103"/>
            <p:cNvSpPr/>
            <p:nvPr/>
          </p:nvSpPr>
          <p:spPr>
            <a:xfrm>
              <a:off x="7511488" y="2626735"/>
              <a:ext cx="62685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Indonésie</a:t>
              </a:r>
            </a:p>
          </p:txBody>
        </p:sp>
        <p:sp>
          <p:nvSpPr>
            <p:cNvPr id="104" name="tx104"/>
            <p:cNvSpPr/>
            <p:nvPr/>
          </p:nvSpPr>
          <p:spPr>
            <a:xfrm>
              <a:off x="7511488" y="2793918"/>
              <a:ext cx="522334" cy="15830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Éthiopie</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17075"/>
              <a:ext cx="956236" cy="1339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Afrique du Sud</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Tanzanie</a:t>
              </a:r>
            </a:p>
          </p:txBody>
        </p:sp>
        <p:sp>
          <p:nvSpPr>
            <p:cNvPr id="111" name="tx111"/>
            <p:cNvSpPr/>
            <p:nvPr/>
          </p:nvSpPr>
          <p:spPr>
            <a:xfrm>
              <a:off x="7511488" y="4383558"/>
              <a:ext cx="498338"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Chine</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37410"/>
              <a:ext cx="546330"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Mexique</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Somalie</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0710"/>
              <a:ext cx="62249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IA2030 des 20 pays ayant le moins recours aux doses zéro, 2021-2025</a:t>
              </a:r>
            </a:p>
          </p:txBody>
        </p:sp>
        <p:sp>
          <p:nvSpPr>
            <p:cNvPr id="142" name="tx142"/>
            <p:cNvSpPr/>
            <p:nvPr/>
          </p:nvSpPr>
          <p:spPr>
            <a:xfrm>
              <a:off x="4775852" y="65944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Vingt pays ont été classés par ordre de priorité dans le cadre du Programme de vaccination 2030 (IA2030), en fonction du nombre d'enfants n'ayant reçu aucune dose de vaccin en 2021. Ce graphique compare le classement des 20 premiers pays en 2021 et en 2025. La première place correspond au pays ayant le nombre absolu le plus élevé d'enfants n'ayant reçu aucune dose de vaccin.
Le Cameroun figurait parmi les 20 pays au monde ayant administré zéro dose en 2021, mais ce n'était plus le cas en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Le Cameroun figurait parmi les 20 pays au monde ayant administré le moins de doses en 2021, mais ce n'était plus le cas en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56653"/>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29" name="pl29"/>
            <p:cNvSpPr/>
            <p:nvPr/>
          </p:nvSpPr>
          <p:spPr>
            <a:xfrm>
              <a:off x="2482252" y="2981012"/>
              <a:ext cx="4687757" cy="416216"/>
            </a:xfrm>
            <a:custGeom>
              <a:avLst/>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478798"/>
              <a:ext cx="4687757" cy="208073"/>
            </a:xfrm>
            <a:custGeom>
              <a:avLst/>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15868"/>
              <a:ext cx="4687757" cy="208143"/>
            </a:xfrm>
            <a:custGeom>
              <a:avLst/>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F26A21">
                  <a:alpha val="100000"/>
                </a:srgbClr>
              </a:solidFill>
              <a:prstDash val="solid"/>
              <a:round/>
            </a:ln>
          </p:spPr>
          <p:txBody>
            <a:bodyPr/>
            <a:lstStyle/>
            <a:p/>
          </p:txBody>
        </p:sp>
        <p:sp>
          <p:nvSpPr>
            <p:cNvPr id="32" name="pl32"/>
            <p:cNvSpPr/>
            <p:nvPr/>
          </p:nvSpPr>
          <p:spPr>
            <a:xfrm>
              <a:off x="2482252" y="3189225"/>
              <a:ext cx="4687757" cy="1040505"/>
            </a:xfrm>
            <a:custGeom>
              <a:avLst/>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E8E8E8">
                  <a:alpha val="100000"/>
                </a:srgbClr>
              </a:solidFill>
              <a:prstDash val="solid"/>
              <a:round/>
            </a:ln>
          </p:spPr>
          <p:txBody>
            <a:bodyPr/>
            <a:lstStyle/>
            <a:p/>
          </p:txBody>
        </p:sp>
        <p:sp>
          <p:nvSpPr>
            <p:cNvPr id="33" name="pl33"/>
            <p:cNvSpPr/>
            <p:nvPr/>
          </p:nvSpPr>
          <p:spPr>
            <a:xfrm>
              <a:off x="2482252" y="1315868"/>
              <a:ext cx="4687757" cy="624289"/>
            </a:xfrm>
            <a:custGeom>
              <a:avLst/>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189225"/>
              <a:ext cx="4687757" cy="1040435"/>
            </a:xfrm>
            <a:custGeom>
              <a:avLst/>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5" name="pl35"/>
            <p:cNvSpPr/>
            <p:nvPr/>
          </p:nvSpPr>
          <p:spPr>
            <a:xfrm>
              <a:off x="2482252" y="4229940"/>
              <a:ext cx="4687757" cy="416146"/>
            </a:xfrm>
            <a:custGeom>
              <a:avLst/>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6" name="pl36"/>
            <p:cNvSpPr/>
            <p:nvPr/>
          </p:nvSpPr>
          <p:spPr>
            <a:xfrm>
              <a:off x="2482252" y="4854299"/>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1940367"/>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527058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230010"/>
              <a:ext cx="4687757" cy="624080"/>
            </a:xfrm>
            <a:custGeom>
              <a:avLst/>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E8E8E8">
                  <a:alpha val="100000"/>
                </a:srgbClr>
              </a:solidFill>
              <a:prstDash val="solid"/>
              <a:round/>
            </a:ln>
          </p:spPr>
          <p:txBody>
            <a:bodyPr/>
            <a:lstStyle/>
            <a:p/>
          </p:txBody>
        </p:sp>
        <p:sp>
          <p:nvSpPr>
            <p:cNvPr id="40" name="pl40"/>
            <p:cNvSpPr/>
            <p:nvPr/>
          </p:nvSpPr>
          <p:spPr>
            <a:xfrm>
              <a:off x="2482252" y="3605790"/>
              <a:ext cx="4687757" cy="1040156"/>
            </a:xfrm>
            <a:custGeom>
              <a:avLst/>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E8E8E8">
                  <a:alpha val="100000"/>
                </a:srgbClr>
              </a:solidFill>
              <a:prstDash val="solid"/>
              <a:round/>
            </a:ln>
          </p:spPr>
          <p:txBody>
            <a:bodyPr/>
            <a:lstStyle/>
            <a:p/>
          </p:txBody>
        </p:sp>
        <p:sp>
          <p:nvSpPr>
            <p:cNvPr id="41" name="pl41"/>
            <p:cNvSpPr/>
            <p:nvPr/>
          </p:nvSpPr>
          <p:spPr>
            <a:xfrm>
              <a:off x="2482252" y="1524081"/>
              <a:ext cx="4687757" cy="1040575"/>
            </a:xfrm>
            <a:custGeom>
              <a:avLst/>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E8E8E8">
                  <a:alpha val="100000"/>
                </a:srgbClr>
              </a:solidFill>
              <a:prstDash val="solid"/>
              <a:round/>
            </a:ln>
          </p:spPr>
          <p:txBody>
            <a:bodyPr/>
            <a:lstStyle/>
            <a:p/>
          </p:txBody>
        </p:sp>
        <p:sp>
          <p:nvSpPr>
            <p:cNvPr id="42" name="pl42"/>
            <p:cNvSpPr/>
            <p:nvPr/>
          </p:nvSpPr>
          <p:spPr>
            <a:xfrm>
              <a:off x="2482252" y="3814003"/>
              <a:ext cx="4687757" cy="1248439"/>
            </a:xfrm>
            <a:custGeom>
              <a:avLst/>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E8E8E8">
                  <a:alpha val="100000"/>
                </a:srgbClr>
              </a:solidFill>
              <a:prstDash val="solid"/>
              <a:round/>
            </a:ln>
          </p:spPr>
          <p:txBody>
            <a:bodyPr/>
            <a:lstStyle/>
            <a:p/>
          </p:txBody>
        </p:sp>
        <p:sp>
          <p:nvSpPr>
            <p:cNvPr id="43" name="pl43"/>
            <p:cNvSpPr/>
            <p:nvPr/>
          </p:nvSpPr>
          <p:spPr>
            <a:xfrm>
              <a:off x="2482252" y="2772869"/>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8995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0772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940367"/>
              <a:ext cx="4687757" cy="416216"/>
            </a:xfrm>
            <a:custGeom>
              <a:avLst/>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47" name="pl47"/>
            <p:cNvSpPr/>
            <p:nvPr/>
          </p:nvSpPr>
          <p:spPr>
            <a:xfrm>
              <a:off x="2482252" y="5478728"/>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1012"/>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E8E8E8">
                  <a:alpha val="100000"/>
                </a:srgbClr>
              </a:solidFill>
              <a:prstDash val="solid"/>
              <a:round/>
            </a:ln>
          </p:spPr>
          <p:txBody>
            <a:bodyPr/>
            <a:lstStyle/>
            <a:p/>
          </p:txBody>
        </p:sp>
        <p:sp>
          <p:nvSpPr>
            <p:cNvPr id="49" name="pl49"/>
            <p:cNvSpPr/>
            <p:nvPr/>
          </p:nvSpPr>
          <p:spPr>
            <a:xfrm>
              <a:off x="2482252" y="3605441"/>
              <a:ext cx="4687757" cy="832362"/>
            </a:xfrm>
            <a:custGeom>
              <a:avLst/>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0" name="pl50"/>
            <p:cNvSpPr/>
            <p:nvPr/>
          </p:nvSpPr>
          <p:spPr>
            <a:xfrm>
              <a:off x="2482252" y="1732154"/>
              <a:ext cx="4687757" cy="416216"/>
            </a:xfrm>
            <a:custGeom>
              <a:avLst/>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21727"/>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5716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3" name="pt63"/>
            <p:cNvSpPr/>
            <p:nvPr/>
          </p:nvSpPr>
          <p:spPr>
            <a:xfrm>
              <a:off x="2423549" y="125716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4" name="pt64"/>
            <p:cNvSpPr/>
            <p:nvPr/>
          </p:nvSpPr>
          <p:spPr>
            <a:xfrm>
              <a:off x="593936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5716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4767428"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653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8" name="pt68"/>
            <p:cNvSpPr/>
            <p:nvPr/>
          </p:nvSpPr>
          <p:spPr>
            <a:xfrm>
              <a:off x="242354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653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4767428"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198028"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75" name="tx175"/>
            <p:cNvSpPr/>
            <p:nvPr/>
          </p:nvSpPr>
          <p:spPr>
            <a:xfrm>
              <a:off x="1556634" y="1450585"/>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37016"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77" name="tx177"/>
            <p:cNvSpPr/>
            <p:nvPr/>
          </p:nvSpPr>
          <p:spPr>
            <a:xfrm>
              <a:off x="1082486" y="1866871"/>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79" name="tx179"/>
            <p:cNvSpPr/>
            <p:nvPr/>
          </p:nvSpPr>
          <p:spPr>
            <a:xfrm>
              <a:off x="354281"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80" name="tx180"/>
            <p:cNvSpPr/>
            <p:nvPr/>
          </p:nvSpPr>
          <p:spPr>
            <a:xfrm>
              <a:off x="1535391"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81" name="tx181"/>
            <p:cNvSpPr/>
            <p:nvPr/>
          </p:nvSpPr>
          <p:spPr>
            <a:xfrm>
              <a:off x="1556634"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83" name="tx183"/>
            <p:cNvSpPr/>
            <p:nvPr/>
          </p:nvSpPr>
          <p:spPr>
            <a:xfrm>
              <a:off x="1486173"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740158"/>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87" name="tx187"/>
            <p:cNvSpPr/>
            <p:nvPr/>
          </p:nvSpPr>
          <p:spPr>
            <a:xfrm>
              <a:off x="1570591"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1" name="tx191"/>
            <p:cNvSpPr/>
            <p:nvPr/>
          </p:nvSpPr>
          <p:spPr>
            <a:xfrm>
              <a:off x="790080"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92" name="tx192"/>
            <p:cNvSpPr/>
            <p:nvPr/>
          </p:nvSpPr>
          <p:spPr>
            <a:xfrm>
              <a:off x="1549471"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194" name="tx194"/>
            <p:cNvSpPr/>
            <p:nvPr/>
          </p:nvSpPr>
          <p:spPr>
            <a:xfrm>
              <a:off x="1285842"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30734"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96" name="tx196"/>
            <p:cNvSpPr/>
            <p:nvPr/>
          </p:nvSpPr>
          <p:spPr>
            <a:xfrm>
              <a:off x="7287203"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(132,000)</a:t>
              </a:r>
            </a:p>
          </p:txBody>
        </p:sp>
        <p:sp>
          <p:nvSpPr>
            <p:cNvPr id="200" name="tx200"/>
            <p:cNvSpPr/>
            <p:nvPr/>
          </p:nvSpPr>
          <p:spPr>
            <a:xfrm>
              <a:off x="7287203"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(121,000)</a:t>
              </a:r>
            </a:p>
          </p:txBody>
        </p:sp>
        <p:sp>
          <p:nvSpPr>
            <p:cNvPr id="201" name="tx201"/>
            <p:cNvSpPr/>
            <p:nvPr/>
          </p:nvSpPr>
          <p:spPr>
            <a:xfrm>
              <a:off x="7287203" y="1866871"/>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(103,000)</a:t>
              </a:r>
            </a:p>
          </p:txBody>
        </p:sp>
        <p:sp>
          <p:nvSpPr>
            <p:cNvPr id="202" name="tx202"/>
            <p:cNvSpPr/>
            <p:nvPr/>
          </p:nvSpPr>
          <p:spPr>
            <a:xfrm>
              <a:off x="7287203" y="2075014"/>
              <a:ext cx="19404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(97,000)</a:t>
              </a:r>
            </a:p>
          </p:txBody>
        </p:sp>
        <p:sp>
          <p:nvSpPr>
            <p:cNvPr id="203" name="tx203"/>
            <p:cNvSpPr/>
            <p:nvPr/>
          </p:nvSpPr>
          <p:spPr>
            <a:xfrm>
              <a:off x="7287203" y="2283157"/>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(84,000)</a:t>
              </a:r>
            </a:p>
          </p:txBody>
        </p:sp>
        <p:sp>
          <p:nvSpPr>
            <p:cNvPr id="205" name="tx205"/>
            <p:cNvSpPr/>
            <p:nvPr/>
          </p:nvSpPr>
          <p:spPr>
            <a:xfrm>
              <a:off x="7287203"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15729"/>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(32,000)</a:t>
              </a:r>
            </a:p>
          </p:txBody>
        </p:sp>
        <p:sp>
          <p:nvSpPr>
            <p:cNvPr id="208" name="tx208"/>
            <p:cNvSpPr/>
            <p:nvPr/>
          </p:nvSpPr>
          <p:spPr>
            <a:xfrm>
              <a:off x="7287203"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3201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740158"/>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15644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(13,000)</a:t>
              </a:r>
            </a:p>
          </p:txBody>
        </p:sp>
        <p:sp>
          <p:nvSpPr>
            <p:cNvPr id="214" name="tx214"/>
            <p:cNvSpPr/>
            <p:nvPr/>
          </p:nvSpPr>
          <p:spPr>
            <a:xfrm>
              <a:off x="7287203" y="4572730"/>
              <a:ext cx="15046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(9,000)</a:t>
              </a:r>
            </a:p>
          </p:txBody>
        </p:sp>
        <p:sp>
          <p:nvSpPr>
            <p:cNvPr id="215" name="tx215"/>
            <p:cNvSpPr/>
            <p:nvPr/>
          </p:nvSpPr>
          <p:spPr>
            <a:xfrm>
              <a:off x="7287203" y="4780873"/>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4989016"/>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217" name="tx217"/>
            <p:cNvSpPr/>
            <p:nvPr/>
          </p:nvSpPr>
          <p:spPr>
            <a:xfrm>
              <a:off x="728720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218" name="tx218"/>
            <p:cNvSpPr/>
            <p:nvPr/>
          </p:nvSpPr>
          <p:spPr>
            <a:xfrm>
              <a:off x="7287203"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219" name="tx219"/>
            <p:cNvSpPr/>
            <p:nvPr/>
          </p:nvSpPr>
          <p:spPr>
            <a:xfrm>
              <a:off x="7287203"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2021-2025</a:t>
              </a:r>
            </a:p>
          </p:txBody>
        </p:sp>
        <p:sp>
          <p:nvSpPr>
            <p:cNvPr id="250" name="tx25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51" name="tx25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52" name="tx25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Ce graphique compare le classement des pays dans la région en fonction du nombre absolu d'enfants n'ayant reçu aucune dose, le rang 1 représentant le pays comptant le plus grand nombre d'enfants n'ayant reçu aucune dose.
En 2021, le Cameroun occupait la 3e place sur 24 pays, avec 216 000 enfants n'ayant reçu aucune dose de vaccin.
En 2025, le Cameroun occupait la 4e place sur 24 pays, avec 132 000 enfants n'ayant reçu aucune dose de vaccin.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1095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63166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85238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07309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80060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402131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24202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46273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4248207"/>
              <a:ext cx="200644" cy="552393"/>
            </a:xfrm>
            <a:prstGeom prst="rect">
              <a:avLst/>
            </a:prstGeom>
            <a:solidFill>
              <a:srgbClr val="80BD41">
                <a:alpha val="100000"/>
              </a:srgbClr>
            </a:solidFill>
          </p:spPr>
          <p:txBody>
            <a:bodyPr/>
            <a:lstStyle/>
            <a:p/>
          </p:txBody>
        </p:sp>
        <p:sp>
          <p:nvSpPr>
            <p:cNvPr id="27" name="rc27"/>
            <p:cNvSpPr/>
            <p:nvPr/>
          </p:nvSpPr>
          <p:spPr>
            <a:xfrm>
              <a:off x="1423662" y="3909643"/>
              <a:ext cx="200644" cy="302926"/>
            </a:xfrm>
            <a:prstGeom prst="rect">
              <a:avLst/>
            </a:prstGeom>
            <a:solidFill>
              <a:srgbClr val="0058AB">
                <a:alpha val="100000"/>
              </a:srgbClr>
            </a:solidFill>
          </p:spPr>
          <p:txBody>
            <a:bodyPr/>
            <a:lstStyle/>
            <a:p/>
          </p:txBody>
        </p:sp>
        <p:sp>
          <p:nvSpPr>
            <p:cNvPr id="28" name="rc28"/>
            <p:cNvSpPr/>
            <p:nvPr/>
          </p:nvSpPr>
          <p:spPr>
            <a:xfrm>
              <a:off x="1423662" y="4212569"/>
              <a:ext cx="200644" cy="35638"/>
            </a:xfrm>
            <a:prstGeom prst="rect">
              <a:avLst/>
            </a:prstGeom>
            <a:solidFill>
              <a:srgbClr val="1CABE2">
                <a:alpha val="100000"/>
              </a:srgbClr>
            </a:solidFill>
          </p:spPr>
          <p:txBody>
            <a:bodyPr/>
            <a:lstStyle/>
            <a:p/>
          </p:txBody>
        </p:sp>
        <p:sp>
          <p:nvSpPr>
            <p:cNvPr id="29" name="rc29"/>
            <p:cNvSpPr/>
            <p:nvPr/>
          </p:nvSpPr>
          <p:spPr>
            <a:xfrm>
              <a:off x="1646600" y="4226793"/>
              <a:ext cx="200644" cy="573808"/>
            </a:xfrm>
            <a:prstGeom prst="rect">
              <a:avLst/>
            </a:prstGeom>
            <a:solidFill>
              <a:srgbClr val="80BD41">
                <a:alpha val="100000"/>
              </a:srgbClr>
            </a:solidFill>
          </p:spPr>
          <p:txBody>
            <a:bodyPr/>
            <a:lstStyle/>
            <a:p/>
          </p:txBody>
        </p:sp>
        <p:sp>
          <p:nvSpPr>
            <p:cNvPr id="30" name="rc30"/>
            <p:cNvSpPr/>
            <p:nvPr/>
          </p:nvSpPr>
          <p:spPr>
            <a:xfrm>
              <a:off x="1646600" y="3889794"/>
              <a:ext cx="200644" cy="273241"/>
            </a:xfrm>
            <a:prstGeom prst="rect">
              <a:avLst/>
            </a:prstGeom>
            <a:solidFill>
              <a:srgbClr val="0058AB">
                <a:alpha val="100000"/>
              </a:srgbClr>
            </a:solidFill>
          </p:spPr>
          <p:txBody>
            <a:bodyPr/>
            <a:lstStyle/>
            <a:p/>
          </p:txBody>
        </p:sp>
        <p:sp>
          <p:nvSpPr>
            <p:cNvPr id="31" name="rc31"/>
            <p:cNvSpPr/>
            <p:nvPr/>
          </p:nvSpPr>
          <p:spPr>
            <a:xfrm>
              <a:off x="1646600" y="4163036"/>
              <a:ext cx="200644" cy="63756"/>
            </a:xfrm>
            <a:prstGeom prst="rect">
              <a:avLst/>
            </a:prstGeom>
            <a:solidFill>
              <a:srgbClr val="1CABE2">
                <a:alpha val="100000"/>
              </a:srgbClr>
            </a:solidFill>
          </p:spPr>
          <p:txBody>
            <a:bodyPr/>
            <a:lstStyle/>
            <a:p/>
          </p:txBody>
        </p:sp>
        <p:sp>
          <p:nvSpPr>
            <p:cNvPr id="32" name="rc32"/>
            <p:cNvSpPr/>
            <p:nvPr/>
          </p:nvSpPr>
          <p:spPr>
            <a:xfrm>
              <a:off x="1869538" y="4180467"/>
              <a:ext cx="200644" cy="620134"/>
            </a:xfrm>
            <a:prstGeom prst="rect">
              <a:avLst/>
            </a:prstGeom>
            <a:solidFill>
              <a:srgbClr val="80BD41">
                <a:alpha val="100000"/>
              </a:srgbClr>
            </a:solidFill>
          </p:spPr>
          <p:txBody>
            <a:bodyPr/>
            <a:lstStyle/>
            <a:p/>
          </p:txBody>
        </p:sp>
        <p:sp>
          <p:nvSpPr>
            <p:cNvPr id="33" name="rc33"/>
            <p:cNvSpPr/>
            <p:nvPr/>
          </p:nvSpPr>
          <p:spPr>
            <a:xfrm>
              <a:off x="1869538" y="3861004"/>
              <a:ext cx="200644" cy="234899"/>
            </a:xfrm>
            <a:prstGeom prst="rect">
              <a:avLst/>
            </a:prstGeom>
            <a:solidFill>
              <a:srgbClr val="0058AB">
                <a:alpha val="100000"/>
              </a:srgbClr>
            </a:solidFill>
          </p:spPr>
          <p:txBody>
            <a:bodyPr/>
            <a:lstStyle/>
            <a:p/>
          </p:txBody>
        </p:sp>
        <p:sp>
          <p:nvSpPr>
            <p:cNvPr id="34" name="rc34"/>
            <p:cNvSpPr/>
            <p:nvPr/>
          </p:nvSpPr>
          <p:spPr>
            <a:xfrm>
              <a:off x="1869538" y="4095903"/>
              <a:ext cx="200644" cy="84563"/>
            </a:xfrm>
            <a:prstGeom prst="rect">
              <a:avLst/>
            </a:prstGeom>
            <a:solidFill>
              <a:srgbClr val="1CABE2">
                <a:alpha val="100000"/>
              </a:srgbClr>
            </a:solidFill>
          </p:spPr>
          <p:txBody>
            <a:bodyPr/>
            <a:lstStyle/>
            <a:p/>
          </p:txBody>
        </p:sp>
        <p:sp>
          <p:nvSpPr>
            <p:cNvPr id="35" name="rc35"/>
            <p:cNvSpPr/>
            <p:nvPr/>
          </p:nvSpPr>
          <p:spPr>
            <a:xfrm>
              <a:off x="2092476" y="4090171"/>
              <a:ext cx="200644" cy="710430"/>
            </a:xfrm>
            <a:prstGeom prst="rect">
              <a:avLst/>
            </a:prstGeom>
            <a:solidFill>
              <a:srgbClr val="80BD41">
                <a:alpha val="100000"/>
              </a:srgbClr>
            </a:solidFill>
          </p:spPr>
          <p:txBody>
            <a:bodyPr/>
            <a:lstStyle/>
            <a:p/>
          </p:txBody>
        </p:sp>
        <p:sp>
          <p:nvSpPr>
            <p:cNvPr id="36" name="rc36"/>
            <p:cNvSpPr/>
            <p:nvPr/>
          </p:nvSpPr>
          <p:spPr>
            <a:xfrm>
              <a:off x="2092476" y="3827409"/>
              <a:ext cx="200644" cy="204369"/>
            </a:xfrm>
            <a:prstGeom prst="rect">
              <a:avLst/>
            </a:prstGeom>
            <a:solidFill>
              <a:srgbClr val="0058AB">
                <a:alpha val="100000"/>
              </a:srgbClr>
            </a:solidFill>
          </p:spPr>
          <p:txBody>
            <a:bodyPr/>
            <a:lstStyle/>
            <a:p/>
          </p:txBody>
        </p:sp>
        <p:sp>
          <p:nvSpPr>
            <p:cNvPr id="37" name="rc37"/>
            <p:cNvSpPr/>
            <p:nvPr/>
          </p:nvSpPr>
          <p:spPr>
            <a:xfrm>
              <a:off x="2092476" y="4031779"/>
              <a:ext cx="200644" cy="58392"/>
            </a:xfrm>
            <a:prstGeom prst="rect">
              <a:avLst/>
            </a:prstGeom>
            <a:solidFill>
              <a:srgbClr val="1CABE2">
                <a:alpha val="100000"/>
              </a:srgbClr>
            </a:solidFill>
          </p:spPr>
          <p:txBody>
            <a:bodyPr/>
            <a:lstStyle/>
            <a:p/>
          </p:txBody>
        </p:sp>
        <p:sp>
          <p:nvSpPr>
            <p:cNvPr id="38" name="rc38"/>
            <p:cNvSpPr/>
            <p:nvPr/>
          </p:nvSpPr>
          <p:spPr>
            <a:xfrm>
              <a:off x="2315413" y="4065896"/>
              <a:ext cx="200644" cy="734705"/>
            </a:xfrm>
            <a:prstGeom prst="rect">
              <a:avLst/>
            </a:prstGeom>
            <a:solidFill>
              <a:srgbClr val="80BD41">
                <a:alpha val="100000"/>
              </a:srgbClr>
            </a:solidFill>
          </p:spPr>
          <p:txBody>
            <a:bodyPr/>
            <a:lstStyle/>
            <a:p/>
          </p:txBody>
        </p:sp>
        <p:sp>
          <p:nvSpPr>
            <p:cNvPr id="39" name="rc39"/>
            <p:cNvSpPr/>
            <p:nvPr/>
          </p:nvSpPr>
          <p:spPr>
            <a:xfrm>
              <a:off x="2315413" y="3794155"/>
              <a:ext cx="200644" cy="201288"/>
            </a:xfrm>
            <a:prstGeom prst="rect">
              <a:avLst/>
            </a:prstGeom>
            <a:solidFill>
              <a:srgbClr val="0058AB">
                <a:alpha val="100000"/>
              </a:srgbClr>
            </a:solidFill>
          </p:spPr>
          <p:txBody>
            <a:bodyPr/>
            <a:lstStyle/>
            <a:p/>
          </p:txBody>
        </p:sp>
        <p:sp>
          <p:nvSpPr>
            <p:cNvPr id="40" name="rc40"/>
            <p:cNvSpPr/>
            <p:nvPr/>
          </p:nvSpPr>
          <p:spPr>
            <a:xfrm>
              <a:off x="2315413" y="3995444"/>
              <a:ext cx="200644" cy="70452"/>
            </a:xfrm>
            <a:prstGeom prst="rect">
              <a:avLst/>
            </a:prstGeom>
            <a:solidFill>
              <a:srgbClr val="1CABE2">
                <a:alpha val="100000"/>
              </a:srgbClr>
            </a:solidFill>
          </p:spPr>
          <p:txBody>
            <a:bodyPr/>
            <a:lstStyle/>
            <a:p/>
          </p:txBody>
        </p:sp>
        <p:sp>
          <p:nvSpPr>
            <p:cNvPr id="41" name="rc41"/>
            <p:cNvSpPr/>
            <p:nvPr/>
          </p:nvSpPr>
          <p:spPr>
            <a:xfrm>
              <a:off x="2538351" y="3971030"/>
              <a:ext cx="200644" cy="829570"/>
            </a:xfrm>
            <a:prstGeom prst="rect">
              <a:avLst/>
            </a:prstGeom>
            <a:solidFill>
              <a:srgbClr val="80BD41">
                <a:alpha val="100000"/>
              </a:srgbClr>
            </a:solidFill>
          </p:spPr>
          <p:txBody>
            <a:bodyPr/>
            <a:lstStyle/>
            <a:p/>
          </p:txBody>
        </p:sp>
        <p:sp>
          <p:nvSpPr>
            <p:cNvPr id="42" name="rc42"/>
            <p:cNvSpPr/>
            <p:nvPr/>
          </p:nvSpPr>
          <p:spPr>
            <a:xfrm>
              <a:off x="2538351" y="3763638"/>
              <a:ext cx="200644" cy="155544"/>
            </a:xfrm>
            <a:prstGeom prst="rect">
              <a:avLst/>
            </a:prstGeom>
            <a:solidFill>
              <a:srgbClr val="0058AB">
                <a:alpha val="100000"/>
              </a:srgbClr>
            </a:solidFill>
          </p:spPr>
          <p:txBody>
            <a:bodyPr/>
            <a:lstStyle/>
            <a:p/>
          </p:txBody>
        </p:sp>
        <p:sp>
          <p:nvSpPr>
            <p:cNvPr id="43" name="rc43"/>
            <p:cNvSpPr/>
            <p:nvPr/>
          </p:nvSpPr>
          <p:spPr>
            <a:xfrm>
              <a:off x="2538351" y="3919183"/>
              <a:ext cx="200644" cy="51847"/>
            </a:xfrm>
            <a:prstGeom prst="rect">
              <a:avLst/>
            </a:prstGeom>
            <a:solidFill>
              <a:srgbClr val="1CABE2">
                <a:alpha val="100000"/>
              </a:srgbClr>
            </a:solidFill>
          </p:spPr>
          <p:txBody>
            <a:bodyPr/>
            <a:lstStyle/>
            <a:p/>
          </p:txBody>
        </p:sp>
        <p:sp>
          <p:nvSpPr>
            <p:cNvPr id="44" name="rc44"/>
            <p:cNvSpPr/>
            <p:nvPr/>
          </p:nvSpPr>
          <p:spPr>
            <a:xfrm>
              <a:off x="2761289" y="3940379"/>
              <a:ext cx="200644" cy="860221"/>
            </a:xfrm>
            <a:prstGeom prst="rect">
              <a:avLst/>
            </a:prstGeom>
            <a:solidFill>
              <a:srgbClr val="80BD41">
                <a:alpha val="100000"/>
              </a:srgbClr>
            </a:solidFill>
          </p:spPr>
          <p:txBody>
            <a:bodyPr/>
            <a:lstStyle/>
            <a:p/>
          </p:txBody>
        </p:sp>
        <p:sp>
          <p:nvSpPr>
            <p:cNvPr id="45" name="rc45"/>
            <p:cNvSpPr/>
            <p:nvPr/>
          </p:nvSpPr>
          <p:spPr>
            <a:xfrm>
              <a:off x="2761289" y="3738600"/>
              <a:ext cx="200644" cy="138060"/>
            </a:xfrm>
            <a:prstGeom prst="rect">
              <a:avLst/>
            </a:prstGeom>
            <a:solidFill>
              <a:srgbClr val="0058AB">
                <a:alpha val="100000"/>
              </a:srgbClr>
            </a:solidFill>
          </p:spPr>
          <p:txBody>
            <a:bodyPr/>
            <a:lstStyle/>
            <a:p/>
          </p:txBody>
        </p:sp>
        <p:sp>
          <p:nvSpPr>
            <p:cNvPr id="46" name="rc46"/>
            <p:cNvSpPr/>
            <p:nvPr/>
          </p:nvSpPr>
          <p:spPr>
            <a:xfrm>
              <a:off x="2761289" y="3876660"/>
              <a:ext cx="200644" cy="63719"/>
            </a:xfrm>
            <a:prstGeom prst="rect">
              <a:avLst/>
            </a:prstGeom>
            <a:solidFill>
              <a:srgbClr val="1CABE2">
                <a:alpha val="100000"/>
              </a:srgbClr>
            </a:solidFill>
          </p:spPr>
          <p:txBody>
            <a:bodyPr/>
            <a:lstStyle/>
            <a:p/>
          </p:txBody>
        </p:sp>
        <p:sp>
          <p:nvSpPr>
            <p:cNvPr id="47" name="rc47"/>
            <p:cNvSpPr/>
            <p:nvPr/>
          </p:nvSpPr>
          <p:spPr>
            <a:xfrm>
              <a:off x="2984227" y="3908751"/>
              <a:ext cx="200644" cy="891850"/>
            </a:xfrm>
            <a:prstGeom prst="rect">
              <a:avLst/>
            </a:prstGeom>
            <a:solidFill>
              <a:srgbClr val="80BD41">
                <a:alpha val="100000"/>
              </a:srgbClr>
            </a:solidFill>
          </p:spPr>
          <p:txBody>
            <a:bodyPr/>
            <a:lstStyle/>
            <a:p/>
          </p:txBody>
        </p:sp>
        <p:sp>
          <p:nvSpPr>
            <p:cNvPr id="48" name="rc48"/>
            <p:cNvSpPr/>
            <p:nvPr/>
          </p:nvSpPr>
          <p:spPr>
            <a:xfrm>
              <a:off x="2984227" y="3712978"/>
              <a:ext cx="200644" cy="108762"/>
            </a:xfrm>
            <a:prstGeom prst="rect">
              <a:avLst/>
            </a:prstGeom>
            <a:solidFill>
              <a:srgbClr val="0058AB">
                <a:alpha val="100000"/>
              </a:srgbClr>
            </a:solidFill>
          </p:spPr>
          <p:txBody>
            <a:bodyPr/>
            <a:lstStyle/>
            <a:p/>
          </p:txBody>
        </p:sp>
        <p:sp>
          <p:nvSpPr>
            <p:cNvPr id="49" name="rc49"/>
            <p:cNvSpPr/>
            <p:nvPr/>
          </p:nvSpPr>
          <p:spPr>
            <a:xfrm>
              <a:off x="2984227" y="3821740"/>
              <a:ext cx="200644" cy="87010"/>
            </a:xfrm>
            <a:prstGeom prst="rect">
              <a:avLst/>
            </a:prstGeom>
            <a:solidFill>
              <a:srgbClr val="1CABE2">
                <a:alpha val="100000"/>
              </a:srgbClr>
            </a:solidFill>
          </p:spPr>
          <p:txBody>
            <a:bodyPr/>
            <a:lstStyle/>
            <a:p/>
          </p:txBody>
        </p:sp>
        <p:sp>
          <p:nvSpPr>
            <p:cNvPr id="50" name="rc50"/>
            <p:cNvSpPr/>
            <p:nvPr/>
          </p:nvSpPr>
          <p:spPr>
            <a:xfrm>
              <a:off x="3207165" y="3865005"/>
              <a:ext cx="200644" cy="935596"/>
            </a:xfrm>
            <a:prstGeom prst="rect">
              <a:avLst/>
            </a:prstGeom>
            <a:solidFill>
              <a:srgbClr val="80BD41">
                <a:alpha val="100000"/>
              </a:srgbClr>
            </a:solidFill>
          </p:spPr>
          <p:txBody>
            <a:bodyPr/>
            <a:lstStyle/>
            <a:p/>
          </p:txBody>
        </p:sp>
        <p:sp>
          <p:nvSpPr>
            <p:cNvPr id="51" name="rc51"/>
            <p:cNvSpPr/>
            <p:nvPr/>
          </p:nvSpPr>
          <p:spPr>
            <a:xfrm>
              <a:off x="3207165" y="3686796"/>
              <a:ext cx="200644" cy="77966"/>
            </a:xfrm>
            <a:prstGeom prst="rect">
              <a:avLst/>
            </a:prstGeom>
            <a:solidFill>
              <a:srgbClr val="0058AB">
                <a:alpha val="100000"/>
              </a:srgbClr>
            </a:solidFill>
          </p:spPr>
          <p:txBody>
            <a:bodyPr/>
            <a:lstStyle/>
            <a:p/>
          </p:txBody>
        </p:sp>
        <p:sp>
          <p:nvSpPr>
            <p:cNvPr id="52" name="rc52"/>
            <p:cNvSpPr/>
            <p:nvPr/>
          </p:nvSpPr>
          <p:spPr>
            <a:xfrm>
              <a:off x="3207165" y="3764762"/>
              <a:ext cx="200644" cy="100242"/>
            </a:xfrm>
            <a:prstGeom prst="rect">
              <a:avLst/>
            </a:prstGeom>
            <a:solidFill>
              <a:srgbClr val="1CABE2">
                <a:alpha val="100000"/>
              </a:srgbClr>
            </a:solidFill>
          </p:spPr>
          <p:txBody>
            <a:bodyPr/>
            <a:lstStyle/>
            <a:p/>
          </p:txBody>
        </p:sp>
        <p:sp>
          <p:nvSpPr>
            <p:cNvPr id="53" name="rc53"/>
            <p:cNvSpPr/>
            <p:nvPr/>
          </p:nvSpPr>
          <p:spPr>
            <a:xfrm>
              <a:off x="3430103" y="3889679"/>
              <a:ext cx="200644" cy="910922"/>
            </a:xfrm>
            <a:prstGeom prst="rect">
              <a:avLst/>
            </a:prstGeom>
            <a:solidFill>
              <a:srgbClr val="80BD41">
                <a:alpha val="100000"/>
              </a:srgbClr>
            </a:solidFill>
          </p:spPr>
          <p:txBody>
            <a:bodyPr/>
            <a:lstStyle/>
            <a:p/>
          </p:txBody>
        </p:sp>
        <p:sp>
          <p:nvSpPr>
            <p:cNvPr id="54" name="rc54"/>
            <p:cNvSpPr/>
            <p:nvPr/>
          </p:nvSpPr>
          <p:spPr>
            <a:xfrm>
              <a:off x="3430103" y="3661949"/>
              <a:ext cx="200644" cy="136638"/>
            </a:xfrm>
            <a:prstGeom prst="rect">
              <a:avLst/>
            </a:prstGeom>
            <a:solidFill>
              <a:srgbClr val="0058AB">
                <a:alpha val="100000"/>
              </a:srgbClr>
            </a:solidFill>
          </p:spPr>
          <p:txBody>
            <a:bodyPr/>
            <a:lstStyle/>
            <a:p/>
          </p:txBody>
        </p:sp>
        <p:sp>
          <p:nvSpPr>
            <p:cNvPr id="55" name="rc55"/>
            <p:cNvSpPr/>
            <p:nvPr/>
          </p:nvSpPr>
          <p:spPr>
            <a:xfrm>
              <a:off x="3430103" y="3798588"/>
              <a:ext cx="200644" cy="91090"/>
            </a:xfrm>
            <a:prstGeom prst="rect">
              <a:avLst/>
            </a:prstGeom>
            <a:solidFill>
              <a:srgbClr val="1CABE2">
                <a:alpha val="100000"/>
              </a:srgbClr>
            </a:solidFill>
          </p:spPr>
          <p:txBody>
            <a:bodyPr/>
            <a:lstStyle/>
            <a:p/>
          </p:txBody>
        </p:sp>
        <p:sp>
          <p:nvSpPr>
            <p:cNvPr id="56" name="rc56"/>
            <p:cNvSpPr/>
            <p:nvPr/>
          </p:nvSpPr>
          <p:spPr>
            <a:xfrm>
              <a:off x="3653041" y="3828185"/>
              <a:ext cx="200644" cy="972415"/>
            </a:xfrm>
            <a:prstGeom prst="rect">
              <a:avLst/>
            </a:prstGeom>
            <a:solidFill>
              <a:srgbClr val="80BD41">
                <a:alpha val="100000"/>
              </a:srgbClr>
            </a:solidFill>
          </p:spPr>
          <p:txBody>
            <a:bodyPr/>
            <a:lstStyle/>
            <a:p/>
          </p:txBody>
        </p:sp>
        <p:sp>
          <p:nvSpPr>
            <p:cNvPr id="57" name="rc57"/>
            <p:cNvSpPr/>
            <p:nvPr/>
          </p:nvSpPr>
          <p:spPr>
            <a:xfrm>
              <a:off x="3653041" y="3642964"/>
              <a:ext cx="200644" cy="92610"/>
            </a:xfrm>
            <a:prstGeom prst="rect">
              <a:avLst/>
            </a:prstGeom>
            <a:solidFill>
              <a:srgbClr val="0058AB">
                <a:alpha val="100000"/>
              </a:srgbClr>
            </a:solidFill>
          </p:spPr>
          <p:txBody>
            <a:bodyPr/>
            <a:lstStyle/>
            <a:p/>
          </p:txBody>
        </p:sp>
        <p:sp>
          <p:nvSpPr>
            <p:cNvPr id="58" name="rc58"/>
            <p:cNvSpPr/>
            <p:nvPr/>
          </p:nvSpPr>
          <p:spPr>
            <a:xfrm>
              <a:off x="3653041" y="3735575"/>
              <a:ext cx="200644" cy="92610"/>
            </a:xfrm>
            <a:prstGeom prst="rect">
              <a:avLst/>
            </a:prstGeom>
            <a:solidFill>
              <a:srgbClr val="1CABE2">
                <a:alpha val="100000"/>
              </a:srgbClr>
            </a:solidFill>
          </p:spPr>
          <p:txBody>
            <a:bodyPr/>
            <a:lstStyle/>
            <a:p/>
          </p:txBody>
        </p:sp>
        <p:sp>
          <p:nvSpPr>
            <p:cNvPr id="59" name="rc59"/>
            <p:cNvSpPr/>
            <p:nvPr/>
          </p:nvSpPr>
          <p:spPr>
            <a:xfrm>
              <a:off x="3875979" y="3849971"/>
              <a:ext cx="200644" cy="950630"/>
            </a:xfrm>
            <a:prstGeom prst="rect">
              <a:avLst/>
            </a:prstGeom>
            <a:solidFill>
              <a:srgbClr val="80BD41">
                <a:alpha val="100000"/>
              </a:srgbClr>
            </a:solidFill>
          </p:spPr>
          <p:txBody>
            <a:bodyPr/>
            <a:lstStyle/>
            <a:p/>
          </p:txBody>
        </p:sp>
        <p:sp>
          <p:nvSpPr>
            <p:cNvPr id="60" name="rc60"/>
            <p:cNvSpPr/>
            <p:nvPr/>
          </p:nvSpPr>
          <p:spPr>
            <a:xfrm>
              <a:off x="3875979" y="3626984"/>
              <a:ext cx="200644" cy="140834"/>
            </a:xfrm>
            <a:prstGeom prst="rect">
              <a:avLst/>
            </a:prstGeom>
            <a:solidFill>
              <a:srgbClr val="0058AB">
                <a:alpha val="100000"/>
              </a:srgbClr>
            </a:solidFill>
          </p:spPr>
          <p:txBody>
            <a:bodyPr/>
            <a:lstStyle/>
            <a:p/>
          </p:txBody>
        </p:sp>
        <p:sp>
          <p:nvSpPr>
            <p:cNvPr id="61" name="rc61"/>
            <p:cNvSpPr/>
            <p:nvPr/>
          </p:nvSpPr>
          <p:spPr>
            <a:xfrm>
              <a:off x="3875979" y="3767818"/>
              <a:ext cx="200644" cy="82152"/>
            </a:xfrm>
            <a:prstGeom prst="rect">
              <a:avLst/>
            </a:prstGeom>
            <a:solidFill>
              <a:srgbClr val="1CABE2">
                <a:alpha val="100000"/>
              </a:srgbClr>
            </a:solidFill>
          </p:spPr>
          <p:txBody>
            <a:bodyPr/>
            <a:lstStyle/>
            <a:p/>
          </p:txBody>
        </p:sp>
        <p:sp>
          <p:nvSpPr>
            <p:cNvPr id="62" name="rc62"/>
            <p:cNvSpPr/>
            <p:nvPr/>
          </p:nvSpPr>
          <p:spPr>
            <a:xfrm>
              <a:off x="4098916" y="3859600"/>
              <a:ext cx="200644" cy="941001"/>
            </a:xfrm>
            <a:prstGeom prst="rect">
              <a:avLst/>
            </a:prstGeom>
            <a:solidFill>
              <a:srgbClr val="80BD41">
                <a:alpha val="100000"/>
              </a:srgbClr>
            </a:solidFill>
          </p:spPr>
          <p:txBody>
            <a:bodyPr/>
            <a:lstStyle/>
            <a:p/>
          </p:txBody>
        </p:sp>
        <p:sp>
          <p:nvSpPr>
            <p:cNvPr id="63" name="rc63"/>
            <p:cNvSpPr/>
            <p:nvPr/>
          </p:nvSpPr>
          <p:spPr>
            <a:xfrm>
              <a:off x="4098916" y="3609461"/>
              <a:ext cx="200644" cy="178670"/>
            </a:xfrm>
            <a:prstGeom prst="rect">
              <a:avLst/>
            </a:prstGeom>
            <a:solidFill>
              <a:srgbClr val="0058AB">
                <a:alpha val="100000"/>
              </a:srgbClr>
            </a:solidFill>
          </p:spPr>
          <p:txBody>
            <a:bodyPr/>
            <a:lstStyle/>
            <a:p/>
          </p:txBody>
        </p:sp>
        <p:sp>
          <p:nvSpPr>
            <p:cNvPr id="64" name="rc64"/>
            <p:cNvSpPr/>
            <p:nvPr/>
          </p:nvSpPr>
          <p:spPr>
            <a:xfrm>
              <a:off x="4098916" y="3788131"/>
              <a:ext cx="200644" cy="71468"/>
            </a:xfrm>
            <a:prstGeom prst="rect">
              <a:avLst/>
            </a:prstGeom>
            <a:solidFill>
              <a:srgbClr val="1CABE2">
                <a:alpha val="100000"/>
              </a:srgbClr>
            </a:solidFill>
          </p:spPr>
          <p:txBody>
            <a:bodyPr/>
            <a:lstStyle/>
            <a:p/>
          </p:txBody>
        </p:sp>
        <p:sp>
          <p:nvSpPr>
            <p:cNvPr id="65" name="rc65"/>
            <p:cNvSpPr/>
            <p:nvPr/>
          </p:nvSpPr>
          <p:spPr>
            <a:xfrm>
              <a:off x="4321854" y="3882269"/>
              <a:ext cx="200644" cy="918331"/>
            </a:xfrm>
            <a:prstGeom prst="rect">
              <a:avLst/>
            </a:prstGeom>
            <a:solidFill>
              <a:srgbClr val="80BD41">
                <a:alpha val="100000"/>
              </a:srgbClr>
            </a:solidFill>
          </p:spPr>
          <p:txBody>
            <a:bodyPr/>
            <a:lstStyle/>
            <a:p/>
          </p:txBody>
        </p:sp>
        <p:sp>
          <p:nvSpPr>
            <p:cNvPr id="66" name="rc66"/>
            <p:cNvSpPr/>
            <p:nvPr/>
          </p:nvSpPr>
          <p:spPr>
            <a:xfrm>
              <a:off x="4321854" y="3592270"/>
              <a:ext cx="200644" cy="229582"/>
            </a:xfrm>
            <a:prstGeom prst="rect">
              <a:avLst/>
            </a:prstGeom>
            <a:solidFill>
              <a:srgbClr val="0058AB">
                <a:alpha val="100000"/>
              </a:srgbClr>
            </a:solidFill>
          </p:spPr>
          <p:txBody>
            <a:bodyPr/>
            <a:lstStyle/>
            <a:p/>
          </p:txBody>
        </p:sp>
        <p:sp>
          <p:nvSpPr>
            <p:cNvPr id="67" name="rc67"/>
            <p:cNvSpPr/>
            <p:nvPr/>
          </p:nvSpPr>
          <p:spPr>
            <a:xfrm>
              <a:off x="4321854" y="3821853"/>
              <a:ext cx="200644" cy="60416"/>
            </a:xfrm>
            <a:prstGeom prst="rect">
              <a:avLst/>
            </a:prstGeom>
            <a:solidFill>
              <a:srgbClr val="1CABE2">
                <a:alpha val="100000"/>
              </a:srgbClr>
            </a:solidFill>
          </p:spPr>
          <p:txBody>
            <a:bodyPr/>
            <a:lstStyle/>
            <a:p/>
          </p:txBody>
        </p:sp>
        <p:sp>
          <p:nvSpPr>
            <p:cNvPr id="68" name="rc68"/>
            <p:cNvSpPr/>
            <p:nvPr/>
          </p:nvSpPr>
          <p:spPr>
            <a:xfrm>
              <a:off x="4544792" y="3866038"/>
              <a:ext cx="200644" cy="934562"/>
            </a:xfrm>
            <a:prstGeom prst="rect">
              <a:avLst/>
            </a:prstGeom>
            <a:solidFill>
              <a:srgbClr val="80BD41">
                <a:alpha val="100000"/>
              </a:srgbClr>
            </a:solidFill>
          </p:spPr>
          <p:txBody>
            <a:bodyPr/>
            <a:lstStyle/>
            <a:p/>
          </p:txBody>
        </p:sp>
        <p:sp>
          <p:nvSpPr>
            <p:cNvPr id="69" name="rc69"/>
            <p:cNvSpPr/>
            <p:nvPr/>
          </p:nvSpPr>
          <p:spPr>
            <a:xfrm>
              <a:off x="4544792" y="3570914"/>
              <a:ext cx="200644" cy="233639"/>
            </a:xfrm>
            <a:prstGeom prst="rect">
              <a:avLst/>
            </a:prstGeom>
            <a:solidFill>
              <a:srgbClr val="0058AB">
                <a:alpha val="100000"/>
              </a:srgbClr>
            </a:solidFill>
          </p:spPr>
          <p:txBody>
            <a:bodyPr/>
            <a:lstStyle/>
            <a:p/>
          </p:txBody>
        </p:sp>
        <p:sp>
          <p:nvSpPr>
            <p:cNvPr id="70" name="rc70"/>
            <p:cNvSpPr/>
            <p:nvPr/>
          </p:nvSpPr>
          <p:spPr>
            <a:xfrm>
              <a:off x="4544792" y="3804554"/>
              <a:ext cx="200644" cy="61484"/>
            </a:xfrm>
            <a:prstGeom prst="rect">
              <a:avLst/>
            </a:prstGeom>
            <a:solidFill>
              <a:srgbClr val="1CABE2">
                <a:alpha val="100000"/>
              </a:srgbClr>
            </a:solidFill>
          </p:spPr>
          <p:txBody>
            <a:bodyPr/>
            <a:lstStyle/>
            <a:p/>
          </p:txBody>
        </p:sp>
        <p:sp>
          <p:nvSpPr>
            <p:cNvPr id="71" name="rc71"/>
            <p:cNvSpPr/>
            <p:nvPr/>
          </p:nvSpPr>
          <p:spPr>
            <a:xfrm>
              <a:off x="4767730" y="3830685"/>
              <a:ext cx="200644" cy="969915"/>
            </a:xfrm>
            <a:prstGeom prst="rect">
              <a:avLst/>
            </a:prstGeom>
            <a:solidFill>
              <a:srgbClr val="80BD41">
                <a:alpha val="100000"/>
              </a:srgbClr>
            </a:solidFill>
          </p:spPr>
          <p:txBody>
            <a:bodyPr/>
            <a:lstStyle/>
            <a:p/>
          </p:txBody>
        </p:sp>
        <p:sp>
          <p:nvSpPr>
            <p:cNvPr id="72" name="rc72"/>
            <p:cNvSpPr/>
            <p:nvPr/>
          </p:nvSpPr>
          <p:spPr>
            <a:xfrm>
              <a:off x="4767730" y="3524397"/>
              <a:ext cx="200644" cy="242478"/>
            </a:xfrm>
            <a:prstGeom prst="rect">
              <a:avLst/>
            </a:prstGeom>
            <a:solidFill>
              <a:srgbClr val="0058AB">
                <a:alpha val="100000"/>
              </a:srgbClr>
            </a:solidFill>
          </p:spPr>
          <p:txBody>
            <a:bodyPr/>
            <a:lstStyle/>
            <a:p/>
          </p:txBody>
        </p:sp>
        <p:sp>
          <p:nvSpPr>
            <p:cNvPr id="73" name="rc73"/>
            <p:cNvSpPr/>
            <p:nvPr/>
          </p:nvSpPr>
          <p:spPr>
            <a:xfrm>
              <a:off x="4767730" y="3766875"/>
              <a:ext cx="200644" cy="63809"/>
            </a:xfrm>
            <a:prstGeom prst="rect">
              <a:avLst/>
            </a:prstGeom>
            <a:solidFill>
              <a:srgbClr val="1CABE2">
                <a:alpha val="100000"/>
              </a:srgbClr>
            </a:solidFill>
          </p:spPr>
          <p:txBody>
            <a:bodyPr/>
            <a:lstStyle/>
            <a:p/>
          </p:txBody>
        </p:sp>
        <p:sp>
          <p:nvSpPr>
            <p:cNvPr id="74" name="rc74"/>
            <p:cNvSpPr/>
            <p:nvPr/>
          </p:nvSpPr>
          <p:spPr>
            <a:xfrm>
              <a:off x="4990668" y="3772200"/>
              <a:ext cx="200644" cy="1028401"/>
            </a:xfrm>
            <a:prstGeom prst="rect">
              <a:avLst/>
            </a:prstGeom>
            <a:solidFill>
              <a:srgbClr val="80BD41">
                <a:alpha val="100000"/>
              </a:srgbClr>
            </a:solidFill>
          </p:spPr>
          <p:txBody>
            <a:bodyPr/>
            <a:lstStyle/>
            <a:p/>
          </p:txBody>
        </p:sp>
        <p:sp>
          <p:nvSpPr>
            <p:cNvPr id="75" name="rc75"/>
            <p:cNvSpPr/>
            <p:nvPr/>
          </p:nvSpPr>
          <p:spPr>
            <a:xfrm>
              <a:off x="4990668" y="3482138"/>
              <a:ext cx="200644" cy="210954"/>
            </a:xfrm>
            <a:prstGeom prst="rect">
              <a:avLst/>
            </a:prstGeom>
            <a:solidFill>
              <a:srgbClr val="0058AB">
                <a:alpha val="100000"/>
              </a:srgbClr>
            </a:solidFill>
          </p:spPr>
          <p:txBody>
            <a:bodyPr/>
            <a:lstStyle/>
            <a:p/>
          </p:txBody>
        </p:sp>
        <p:sp>
          <p:nvSpPr>
            <p:cNvPr id="76" name="rc76"/>
            <p:cNvSpPr/>
            <p:nvPr/>
          </p:nvSpPr>
          <p:spPr>
            <a:xfrm>
              <a:off x="4990668" y="3693092"/>
              <a:ext cx="200644" cy="79107"/>
            </a:xfrm>
            <a:prstGeom prst="rect">
              <a:avLst/>
            </a:prstGeom>
            <a:solidFill>
              <a:srgbClr val="1CABE2">
                <a:alpha val="100000"/>
              </a:srgbClr>
            </a:solidFill>
          </p:spPr>
          <p:txBody>
            <a:bodyPr/>
            <a:lstStyle/>
            <a:p/>
          </p:txBody>
        </p:sp>
        <p:sp>
          <p:nvSpPr>
            <p:cNvPr id="77" name="rc77"/>
            <p:cNvSpPr/>
            <p:nvPr/>
          </p:nvSpPr>
          <p:spPr>
            <a:xfrm>
              <a:off x="5213606" y="3802662"/>
              <a:ext cx="200644" cy="997939"/>
            </a:xfrm>
            <a:prstGeom prst="rect">
              <a:avLst/>
            </a:prstGeom>
            <a:solidFill>
              <a:srgbClr val="80BD41">
                <a:alpha val="100000"/>
              </a:srgbClr>
            </a:solidFill>
          </p:spPr>
          <p:txBody>
            <a:bodyPr/>
            <a:lstStyle/>
            <a:p/>
          </p:txBody>
        </p:sp>
        <p:sp>
          <p:nvSpPr>
            <p:cNvPr id="78" name="rc78"/>
            <p:cNvSpPr/>
            <p:nvPr/>
          </p:nvSpPr>
          <p:spPr>
            <a:xfrm>
              <a:off x="5213606" y="3452034"/>
              <a:ext cx="200644" cy="269713"/>
            </a:xfrm>
            <a:prstGeom prst="rect">
              <a:avLst/>
            </a:prstGeom>
            <a:solidFill>
              <a:srgbClr val="0058AB">
                <a:alpha val="100000"/>
              </a:srgbClr>
            </a:solidFill>
          </p:spPr>
          <p:txBody>
            <a:bodyPr/>
            <a:lstStyle/>
            <a:p/>
          </p:txBody>
        </p:sp>
        <p:sp>
          <p:nvSpPr>
            <p:cNvPr id="79" name="rc79"/>
            <p:cNvSpPr/>
            <p:nvPr/>
          </p:nvSpPr>
          <p:spPr>
            <a:xfrm>
              <a:off x="5213606" y="3721747"/>
              <a:ext cx="200644" cy="80915"/>
            </a:xfrm>
            <a:prstGeom prst="rect">
              <a:avLst/>
            </a:prstGeom>
            <a:solidFill>
              <a:srgbClr val="1CABE2">
                <a:alpha val="100000"/>
              </a:srgbClr>
            </a:solidFill>
          </p:spPr>
          <p:txBody>
            <a:bodyPr/>
            <a:lstStyle/>
            <a:p/>
          </p:txBody>
        </p:sp>
        <p:sp>
          <p:nvSpPr>
            <p:cNvPr id="80" name="rc80"/>
            <p:cNvSpPr/>
            <p:nvPr/>
          </p:nvSpPr>
          <p:spPr>
            <a:xfrm>
              <a:off x="5436544" y="3872319"/>
              <a:ext cx="200644" cy="928281"/>
            </a:xfrm>
            <a:prstGeom prst="rect">
              <a:avLst/>
            </a:prstGeom>
            <a:solidFill>
              <a:srgbClr val="80BD41">
                <a:alpha val="100000"/>
              </a:srgbClr>
            </a:solidFill>
          </p:spPr>
          <p:txBody>
            <a:bodyPr/>
            <a:lstStyle/>
            <a:p/>
          </p:txBody>
        </p:sp>
        <p:sp>
          <p:nvSpPr>
            <p:cNvPr id="81" name="rc81"/>
            <p:cNvSpPr/>
            <p:nvPr/>
          </p:nvSpPr>
          <p:spPr>
            <a:xfrm>
              <a:off x="5436544" y="3435482"/>
              <a:ext cx="200644" cy="354931"/>
            </a:xfrm>
            <a:prstGeom prst="rect">
              <a:avLst/>
            </a:prstGeom>
            <a:solidFill>
              <a:srgbClr val="0058AB">
                <a:alpha val="100000"/>
              </a:srgbClr>
            </a:solidFill>
          </p:spPr>
          <p:txBody>
            <a:bodyPr/>
            <a:lstStyle/>
            <a:p/>
          </p:txBody>
        </p:sp>
        <p:sp>
          <p:nvSpPr>
            <p:cNvPr id="82" name="rc82"/>
            <p:cNvSpPr/>
            <p:nvPr/>
          </p:nvSpPr>
          <p:spPr>
            <a:xfrm>
              <a:off x="5436544" y="3790413"/>
              <a:ext cx="200644" cy="81906"/>
            </a:xfrm>
            <a:prstGeom prst="rect">
              <a:avLst/>
            </a:prstGeom>
            <a:solidFill>
              <a:srgbClr val="1CABE2">
                <a:alpha val="100000"/>
              </a:srgbClr>
            </a:solidFill>
          </p:spPr>
          <p:txBody>
            <a:bodyPr/>
            <a:lstStyle/>
            <a:p/>
          </p:txBody>
        </p:sp>
        <p:sp>
          <p:nvSpPr>
            <p:cNvPr id="83" name="rc83"/>
            <p:cNvSpPr/>
            <p:nvPr/>
          </p:nvSpPr>
          <p:spPr>
            <a:xfrm>
              <a:off x="5659482" y="3877475"/>
              <a:ext cx="200644" cy="923125"/>
            </a:xfrm>
            <a:prstGeom prst="rect">
              <a:avLst/>
            </a:prstGeom>
            <a:solidFill>
              <a:srgbClr val="80BD41">
                <a:alpha val="100000"/>
              </a:srgbClr>
            </a:solidFill>
          </p:spPr>
          <p:txBody>
            <a:bodyPr/>
            <a:lstStyle/>
            <a:p/>
          </p:txBody>
        </p:sp>
        <p:sp>
          <p:nvSpPr>
            <p:cNvPr id="84" name="rc84"/>
            <p:cNvSpPr/>
            <p:nvPr/>
          </p:nvSpPr>
          <p:spPr>
            <a:xfrm>
              <a:off x="5659482" y="3422801"/>
              <a:ext cx="200644" cy="385783"/>
            </a:xfrm>
            <a:prstGeom prst="rect">
              <a:avLst/>
            </a:prstGeom>
            <a:solidFill>
              <a:srgbClr val="0058AB">
                <a:alpha val="100000"/>
              </a:srgbClr>
            </a:solidFill>
          </p:spPr>
          <p:txBody>
            <a:bodyPr/>
            <a:lstStyle/>
            <a:p/>
          </p:txBody>
        </p:sp>
        <p:sp>
          <p:nvSpPr>
            <p:cNvPr id="85" name="rc85"/>
            <p:cNvSpPr/>
            <p:nvPr/>
          </p:nvSpPr>
          <p:spPr>
            <a:xfrm>
              <a:off x="5659482" y="3808585"/>
              <a:ext cx="200644" cy="68890"/>
            </a:xfrm>
            <a:prstGeom prst="rect">
              <a:avLst/>
            </a:prstGeom>
            <a:solidFill>
              <a:srgbClr val="1CABE2">
                <a:alpha val="100000"/>
              </a:srgbClr>
            </a:solidFill>
          </p:spPr>
          <p:txBody>
            <a:bodyPr/>
            <a:lstStyle/>
            <a:p/>
          </p:txBody>
        </p:sp>
        <p:sp>
          <p:nvSpPr>
            <p:cNvPr id="86" name="rc86"/>
            <p:cNvSpPr/>
            <p:nvPr/>
          </p:nvSpPr>
          <p:spPr>
            <a:xfrm>
              <a:off x="5882419" y="3856720"/>
              <a:ext cx="200644" cy="943881"/>
            </a:xfrm>
            <a:prstGeom prst="rect">
              <a:avLst/>
            </a:prstGeom>
            <a:solidFill>
              <a:srgbClr val="80BD41">
                <a:alpha val="100000"/>
              </a:srgbClr>
            </a:solidFill>
          </p:spPr>
          <p:txBody>
            <a:bodyPr/>
            <a:lstStyle/>
            <a:p/>
          </p:txBody>
        </p:sp>
        <p:sp>
          <p:nvSpPr>
            <p:cNvPr id="87" name="rc87"/>
            <p:cNvSpPr/>
            <p:nvPr/>
          </p:nvSpPr>
          <p:spPr>
            <a:xfrm>
              <a:off x="5882419" y="3412541"/>
              <a:ext cx="200644" cy="360896"/>
            </a:xfrm>
            <a:prstGeom prst="rect">
              <a:avLst/>
            </a:prstGeom>
            <a:solidFill>
              <a:srgbClr val="0058AB">
                <a:alpha val="100000"/>
              </a:srgbClr>
            </a:solidFill>
          </p:spPr>
          <p:txBody>
            <a:bodyPr/>
            <a:lstStyle/>
            <a:p/>
          </p:txBody>
        </p:sp>
        <p:sp>
          <p:nvSpPr>
            <p:cNvPr id="88" name="rc88"/>
            <p:cNvSpPr/>
            <p:nvPr/>
          </p:nvSpPr>
          <p:spPr>
            <a:xfrm>
              <a:off x="5882419" y="3773437"/>
              <a:ext cx="200644" cy="83282"/>
            </a:xfrm>
            <a:prstGeom prst="rect">
              <a:avLst/>
            </a:prstGeom>
            <a:solidFill>
              <a:srgbClr val="1CABE2">
                <a:alpha val="100000"/>
              </a:srgbClr>
            </a:solidFill>
          </p:spPr>
          <p:txBody>
            <a:bodyPr/>
            <a:lstStyle/>
            <a:p/>
          </p:txBody>
        </p:sp>
        <p:sp>
          <p:nvSpPr>
            <p:cNvPr id="89" name="rc89"/>
            <p:cNvSpPr/>
            <p:nvPr/>
          </p:nvSpPr>
          <p:spPr>
            <a:xfrm>
              <a:off x="6105357" y="3806438"/>
              <a:ext cx="200644" cy="994162"/>
            </a:xfrm>
            <a:prstGeom prst="rect">
              <a:avLst/>
            </a:prstGeom>
            <a:solidFill>
              <a:srgbClr val="80BD41">
                <a:alpha val="100000"/>
              </a:srgbClr>
            </a:solidFill>
          </p:spPr>
          <p:txBody>
            <a:bodyPr/>
            <a:lstStyle/>
            <a:p/>
          </p:txBody>
        </p:sp>
        <p:sp>
          <p:nvSpPr>
            <p:cNvPr id="90" name="rc90"/>
            <p:cNvSpPr/>
            <p:nvPr/>
          </p:nvSpPr>
          <p:spPr>
            <a:xfrm>
              <a:off x="6105357" y="3400372"/>
              <a:ext cx="200644" cy="336055"/>
            </a:xfrm>
            <a:prstGeom prst="rect">
              <a:avLst/>
            </a:prstGeom>
            <a:solidFill>
              <a:srgbClr val="0058AB">
                <a:alpha val="100000"/>
              </a:srgbClr>
            </a:solidFill>
          </p:spPr>
          <p:txBody>
            <a:bodyPr/>
            <a:lstStyle/>
            <a:p/>
          </p:txBody>
        </p:sp>
        <p:sp>
          <p:nvSpPr>
            <p:cNvPr id="91" name="rc91"/>
            <p:cNvSpPr/>
            <p:nvPr/>
          </p:nvSpPr>
          <p:spPr>
            <a:xfrm>
              <a:off x="6105357" y="3736427"/>
              <a:ext cx="200644" cy="70011"/>
            </a:xfrm>
            <a:prstGeom prst="rect">
              <a:avLst/>
            </a:prstGeom>
            <a:solidFill>
              <a:srgbClr val="1CABE2">
                <a:alpha val="100000"/>
              </a:srgbClr>
            </a:solidFill>
          </p:spPr>
          <p:txBody>
            <a:bodyPr/>
            <a:lstStyle/>
            <a:p/>
          </p:txBody>
        </p:sp>
        <p:sp>
          <p:nvSpPr>
            <p:cNvPr id="92" name="rc92"/>
            <p:cNvSpPr/>
            <p:nvPr/>
          </p:nvSpPr>
          <p:spPr>
            <a:xfrm>
              <a:off x="6328295" y="3793978"/>
              <a:ext cx="200644" cy="1006623"/>
            </a:xfrm>
            <a:prstGeom prst="rect">
              <a:avLst/>
            </a:prstGeom>
            <a:solidFill>
              <a:srgbClr val="80BD41">
                <a:alpha val="100000"/>
              </a:srgbClr>
            </a:solidFill>
          </p:spPr>
          <p:txBody>
            <a:bodyPr/>
            <a:lstStyle/>
            <a:p/>
          </p:txBody>
        </p:sp>
        <p:sp>
          <p:nvSpPr>
            <p:cNvPr id="93" name="rc93"/>
            <p:cNvSpPr/>
            <p:nvPr/>
          </p:nvSpPr>
          <p:spPr>
            <a:xfrm>
              <a:off x="6328295" y="3382820"/>
              <a:ext cx="200644" cy="340266"/>
            </a:xfrm>
            <a:prstGeom prst="rect">
              <a:avLst/>
            </a:prstGeom>
            <a:solidFill>
              <a:srgbClr val="0058AB">
                <a:alpha val="100000"/>
              </a:srgbClr>
            </a:solidFill>
          </p:spPr>
          <p:txBody>
            <a:bodyPr/>
            <a:lstStyle/>
            <a:p/>
          </p:txBody>
        </p:sp>
        <p:sp>
          <p:nvSpPr>
            <p:cNvPr id="94" name="rc94"/>
            <p:cNvSpPr/>
            <p:nvPr/>
          </p:nvSpPr>
          <p:spPr>
            <a:xfrm>
              <a:off x="6328295" y="3723087"/>
              <a:ext cx="200644" cy="70890"/>
            </a:xfrm>
            <a:prstGeom prst="rect">
              <a:avLst/>
            </a:prstGeom>
            <a:solidFill>
              <a:srgbClr val="1CABE2">
                <a:alpha val="100000"/>
              </a:srgbClr>
            </a:solidFill>
          </p:spPr>
          <p:txBody>
            <a:bodyPr/>
            <a:lstStyle/>
            <a:p/>
          </p:txBody>
        </p:sp>
        <p:sp>
          <p:nvSpPr>
            <p:cNvPr id="95" name="rc95"/>
            <p:cNvSpPr/>
            <p:nvPr/>
          </p:nvSpPr>
          <p:spPr>
            <a:xfrm>
              <a:off x="6551233" y="3724498"/>
              <a:ext cx="200644" cy="1076103"/>
            </a:xfrm>
            <a:prstGeom prst="rect">
              <a:avLst/>
            </a:prstGeom>
            <a:solidFill>
              <a:srgbClr val="80BD41">
                <a:alpha val="100000"/>
              </a:srgbClr>
            </a:solidFill>
          </p:spPr>
          <p:txBody>
            <a:bodyPr/>
            <a:lstStyle/>
            <a:p/>
          </p:txBody>
        </p:sp>
        <p:sp>
          <p:nvSpPr>
            <p:cNvPr id="96" name="rc96"/>
            <p:cNvSpPr/>
            <p:nvPr/>
          </p:nvSpPr>
          <p:spPr>
            <a:xfrm>
              <a:off x="6551233" y="3365796"/>
              <a:ext cx="200644" cy="272613"/>
            </a:xfrm>
            <a:prstGeom prst="rect">
              <a:avLst/>
            </a:prstGeom>
            <a:solidFill>
              <a:srgbClr val="0058AB">
                <a:alpha val="100000"/>
              </a:srgbClr>
            </a:solidFill>
          </p:spPr>
          <p:txBody>
            <a:bodyPr/>
            <a:lstStyle/>
            <a:p/>
          </p:txBody>
        </p:sp>
        <p:sp>
          <p:nvSpPr>
            <p:cNvPr id="97" name="rc97"/>
            <p:cNvSpPr/>
            <p:nvPr/>
          </p:nvSpPr>
          <p:spPr>
            <a:xfrm>
              <a:off x="6551233" y="3638410"/>
              <a:ext cx="200644" cy="86087"/>
            </a:xfrm>
            <a:prstGeom prst="rect">
              <a:avLst/>
            </a:prstGeom>
            <a:solidFill>
              <a:srgbClr val="1CABE2">
                <a:alpha val="100000"/>
              </a:srgbClr>
            </a:solidFill>
          </p:spPr>
          <p:txBody>
            <a:bodyPr/>
            <a:lstStyle/>
            <a:p/>
          </p:txBody>
        </p:sp>
        <p:sp>
          <p:nvSpPr>
            <p:cNvPr id="98" name="rc98"/>
            <p:cNvSpPr/>
            <p:nvPr/>
          </p:nvSpPr>
          <p:spPr>
            <a:xfrm>
              <a:off x="6774171" y="3678998"/>
              <a:ext cx="200644" cy="1121602"/>
            </a:xfrm>
            <a:prstGeom prst="rect">
              <a:avLst/>
            </a:prstGeom>
            <a:solidFill>
              <a:srgbClr val="80BD41">
                <a:alpha val="100000"/>
              </a:srgbClr>
            </a:solidFill>
          </p:spPr>
          <p:txBody>
            <a:bodyPr/>
            <a:lstStyle/>
            <a:p/>
          </p:txBody>
        </p:sp>
        <p:sp>
          <p:nvSpPr>
            <p:cNvPr id="99" name="rc99"/>
            <p:cNvSpPr/>
            <p:nvPr/>
          </p:nvSpPr>
          <p:spPr>
            <a:xfrm>
              <a:off x="6774171" y="3343975"/>
              <a:ext cx="200644" cy="262193"/>
            </a:xfrm>
            <a:prstGeom prst="rect">
              <a:avLst/>
            </a:prstGeom>
            <a:solidFill>
              <a:srgbClr val="0058AB">
                <a:alpha val="100000"/>
              </a:srgbClr>
            </a:solidFill>
          </p:spPr>
          <p:txBody>
            <a:bodyPr/>
            <a:lstStyle/>
            <a:p/>
          </p:txBody>
        </p:sp>
        <p:sp>
          <p:nvSpPr>
            <p:cNvPr id="100" name="rc100"/>
            <p:cNvSpPr/>
            <p:nvPr/>
          </p:nvSpPr>
          <p:spPr>
            <a:xfrm>
              <a:off x="6774171" y="3606168"/>
              <a:ext cx="200644" cy="72830"/>
            </a:xfrm>
            <a:prstGeom prst="rect">
              <a:avLst/>
            </a:prstGeom>
            <a:solidFill>
              <a:srgbClr val="1CABE2">
                <a:alpha val="100000"/>
              </a:srgbClr>
            </a:solidFill>
          </p:spPr>
          <p:txBody>
            <a:bodyPr/>
            <a:lstStyle/>
            <a:p/>
          </p:txBody>
        </p:sp>
        <p:sp>
          <p:nvSpPr>
            <p:cNvPr id="101" name="rc101"/>
            <p:cNvSpPr/>
            <p:nvPr/>
          </p:nvSpPr>
          <p:spPr>
            <a:xfrm>
              <a:off x="6997109" y="3578634"/>
              <a:ext cx="200644" cy="1221967"/>
            </a:xfrm>
            <a:prstGeom prst="rect">
              <a:avLst/>
            </a:prstGeom>
            <a:solidFill>
              <a:srgbClr val="80BD41">
                <a:alpha val="100000"/>
              </a:srgbClr>
            </a:solidFill>
          </p:spPr>
          <p:txBody>
            <a:bodyPr/>
            <a:lstStyle/>
            <a:p/>
          </p:txBody>
        </p:sp>
        <p:sp>
          <p:nvSpPr>
            <p:cNvPr id="102" name="rc102"/>
            <p:cNvSpPr/>
            <p:nvPr/>
          </p:nvSpPr>
          <p:spPr>
            <a:xfrm>
              <a:off x="6997109" y="3328351"/>
              <a:ext cx="200644" cy="206115"/>
            </a:xfrm>
            <a:prstGeom prst="rect">
              <a:avLst/>
            </a:prstGeom>
            <a:solidFill>
              <a:srgbClr val="0058AB">
                <a:alpha val="100000"/>
              </a:srgbClr>
            </a:solidFill>
          </p:spPr>
          <p:txBody>
            <a:bodyPr/>
            <a:lstStyle/>
            <a:p/>
          </p:txBody>
        </p:sp>
        <p:sp>
          <p:nvSpPr>
            <p:cNvPr id="103" name="rc103"/>
            <p:cNvSpPr/>
            <p:nvPr/>
          </p:nvSpPr>
          <p:spPr>
            <a:xfrm>
              <a:off x="6997109" y="3534467"/>
              <a:ext cx="200644" cy="44166"/>
            </a:xfrm>
            <a:prstGeom prst="rect">
              <a:avLst/>
            </a:prstGeom>
            <a:solidFill>
              <a:srgbClr val="1CABE2">
                <a:alpha val="100000"/>
              </a:srgbClr>
            </a:solidFill>
          </p:spPr>
          <p:txBody>
            <a:bodyPr/>
            <a:lstStyle/>
            <a:p/>
          </p:txBody>
        </p:sp>
        <p:sp>
          <p:nvSpPr>
            <p:cNvPr id="104" name="rc104"/>
            <p:cNvSpPr/>
            <p:nvPr/>
          </p:nvSpPr>
          <p:spPr>
            <a:xfrm>
              <a:off x="7220047" y="3310612"/>
              <a:ext cx="200644" cy="203400"/>
            </a:xfrm>
            <a:prstGeom prst="rect">
              <a:avLst/>
            </a:prstGeom>
            <a:solidFill>
              <a:srgbClr val="F26A21">
                <a:alpha val="100000"/>
              </a:srgbClr>
            </a:solidFill>
          </p:spPr>
          <p:txBody>
            <a:bodyPr/>
            <a:lstStyle/>
            <a:p/>
          </p:txBody>
        </p:sp>
        <p:sp>
          <p:nvSpPr>
            <p:cNvPr id="105" name="rc105"/>
            <p:cNvSpPr/>
            <p:nvPr/>
          </p:nvSpPr>
          <p:spPr>
            <a:xfrm>
              <a:off x="7220047" y="3514012"/>
              <a:ext cx="200644" cy="1286589"/>
            </a:xfrm>
            <a:prstGeom prst="rect">
              <a:avLst/>
            </a:prstGeom>
            <a:solidFill>
              <a:srgbClr val="FFC20E">
                <a:alpha val="100000"/>
              </a:srgbClr>
            </a:solidFill>
          </p:spPr>
          <p:txBody>
            <a:bodyPr/>
            <a:lstStyle/>
            <a:p/>
          </p:txBody>
        </p:sp>
        <p:sp>
          <p:nvSpPr>
            <p:cNvPr id="106" name="rc106"/>
            <p:cNvSpPr/>
            <p:nvPr/>
          </p:nvSpPr>
          <p:spPr>
            <a:xfrm>
              <a:off x="7442985" y="3292686"/>
              <a:ext cx="200644" cy="200720"/>
            </a:xfrm>
            <a:prstGeom prst="rect">
              <a:avLst/>
            </a:prstGeom>
            <a:solidFill>
              <a:srgbClr val="F26A21">
                <a:alpha val="100000"/>
              </a:srgbClr>
            </a:solidFill>
          </p:spPr>
          <p:txBody>
            <a:bodyPr/>
            <a:lstStyle/>
            <a:p/>
          </p:txBody>
        </p:sp>
        <p:sp>
          <p:nvSpPr>
            <p:cNvPr id="107" name="rc107"/>
            <p:cNvSpPr/>
            <p:nvPr/>
          </p:nvSpPr>
          <p:spPr>
            <a:xfrm>
              <a:off x="7442985" y="3493407"/>
              <a:ext cx="200644" cy="1307194"/>
            </a:xfrm>
            <a:prstGeom prst="rect">
              <a:avLst/>
            </a:prstGeom>
            <a:solidFill>
              <a:srgbClr val="FFC20E">
                <a:alpha val="100000"/>
              </a:srgbClr>
            </a:solidFill>
          </p:spPr>
          <p:txBody>
            <a:bodyPr/>
            <a:lstStyle/>
            <a:p/>
          </p:txBody>
        </p:sp>
        <p:sp>
          <p:nvSpPr>
            <p:cNvPr id="108" name="rc108"/>
            <p:cNvSpPr/>
            <p:nvPr/>
          </p:nvSpPr>
          <p:spPr>
            <a:xfrm>
              <a:off x="7665922" y="3269950"/>
              <a:ext cx="200644" cy="198076"/>
            </a:xfrm>
            <a:prstGeom prst="rect">
              <a:avLst/>
            </a:prstGeom>
            <a:solidFill>
              <a:srgbClr val="F26A21">
                <a:alpha val="100000"/>
              </a:srgbClr>
            </a:solidFill>
          </p:spPr>
          <p:txBody>
            <a:bodyPr/>
            <a:lstStyle/>
            <a:p/>
          </p:txBody>
        </p:sp>
        <p:sp>
          <p:nvSpPr>
            <p:cNvPr id="109" name="rc109"/>
            <p:cNvSpPr/>
            <p:nvPr/>
          </p:nvSpPr>
          <p:spPr>
            <a:xfrm>
              <a:off x="7665922" y="3468026"/>
              <a:ext cx="200644" cy="1332574"/>
            </a:xfrm>
            <a:prstGeom prst="rect">
              <a:avLst/>
            </a:prstGeom>
            <a:solidFill>
              <a:srgbClr val="FFC20E">
                <a:alpha val="100000"/>
              </a:srgbClr>
            </a:solidFill>
          </p:spPr>
          <p:txBody>
            <a:bodyPr/>
            <a:lstStyle/>
            <a:p/>
          </p:txBody>
        </p:sp>
        <p:sp>
          <p:nvSpPr>
            <p:cNvPr id="110" name="rc110"/>
            <p:cNvSpPr/>
            <p:nvPr/>
          </p:nvSpPr>
          <p:spPr>
            <a:xfrm>
              <a:off x="7888860" y="3254598"/>
              <a:ext cx="200644" cy="195466"/>
            </a:xfrm>
            <a:prstGeom prst="rect">
              <a:avLst/>
            </a:prstGeom>
            <a:solidFill>
              <a:srgbClr val="F26A21">
                <a:alpha val="100000"/>
              </a:srgbClr>
            </a:solidFill>
          </p:spPr>
          <p:txBody>
            <a:bodyPr/>
            <a:lstStyle/>
            <a:p/>
          </p:txBody>
        </p:sp>
        <p:sp>
          <p:nvSpPr>
            <p:cNvPr id="111" name="rc111"/>
            <p:cNvSpPr/>
            <p:nvPr/>
          </p:nvSpPr>
          <p:spPr>
            <a:xfrm>
              <a:off x="7888860" y="3450065"/>
              <a:ext cx="200644" cy="1350536"/>
            </a:xfrm>
            <a:prstGeom prst="rect">
              <a:avLst/>
            </a:prstGeom>
            <a:solidFill>
              <a:srgbClr val="FFC20E">
                <a:alpha val="100000"/>
              </a:srgbClr>
            </a:solidFill>
          </p:spPr>
          <p:txBody>
            <a:bodyPr/>
            <a:lstStyle/>
            <a:p/>
          </p:txBody>
        </p:sp>
        <p:sp>
          <p:nvSpPr>
            <p:cNvPr id="112" name="rc112"/>
            <p:cNvSpPr/>
            <p:nvPr/>
          </p:nvSpPr>
          <p:spPr>
            <a:xfrm>
              <a:off x="8111798" y="3235081"/>
              <a:ext cx="200644" cy="192891"/>
            </a:xfrm>
            <a:prstGeom prst="rect">
              <a:avLst/>
            </a:prstGeom>
            <a:solidFill>
              <a:srgbClr val="F26A21">
                <a:alpha val="100000"/>
              </a:srgbClr>
            </a:solidFill>
          </p:spPr>
          <p:txBody>
            <a:bodyPr/>
            <a:lstStyle/>
            <a:p/>
          </p:txBody>
        </p:sp>
        <p:sp>
          <p:nvSpPr>
            <p:cNvPr id="113" name="rc113"/>
            <p:cNvSpPr/>
            <p:nvPr/>
          </p:nvSpPr>
          <p:spPr>
            <a:xfrm>
              <a:off x="8111798" y="3427973"/>
              <a:ext cx="200644" cy="1372627"/>
            </a:xfrm>
            <a:prstGeom prst="rect">
              <a:avLst/>
            </a:prstGeom>
            <a:solidFill>
              <a:srgbClr val="FFC20E">
                <a:alpha val="100000"/>
              </a:srgbClr>
            </a:solidFill>
          </p:spPr>
          <p:txBody>
            <a:bodyPr/>
            <a:lstStyle/>
            <a:p/>
          </p:txBody>
        </p:sp>
        <p:sp>
          <p:nvSpPr>
            <p:cNvPr id="114" name="pl114"/>
            <p:cNvSpPr/>
            <p:nvPr/>
          </p:nvSpPr>
          <p:spPr>
            <a:xfrm>
              <a:off x="1523984" y="2247513"/>
              <a:ext cx="5573446" cy="741219"/>
            </a:xfrm>
            <a:custGeom>
              <a:avLst/>
              <a:pathLst>
                <a:path w="5573446" h="741219">
                  <a:moveTo>
                    <a:pt x="0" y="741219"/>
                  </a:moveTo>
                  <a:lnTo>
                    <a:pt x="222937" y="631408"/>
                  </a:lnTo>
                  <a:lnTo>
                    <a:pt x="445875" y="494146"/>
                  </a:lnTo>
                  <a:lnTo>
                    <a:pt x="668813" y="384335"/>
                  </a:lnTo>
                  <a:lnTo>
                    <a:pt x="891751" y="356883"/>
                  </a:lnTo>
                  <a:lnTo>
                    <a:pt x="1114689" y="219620"/>
                  </a:lnTo>
                  <a:lnTo>
                    <a:pt x="1337627" y="164715"/>
                  </a:lnTo>
                  <a:lnTo>
                    <a:pt x="1560565" y="82357"/>
                  </a:lnTo>
                  <a:lnTo>
                    <a:pt x="1783502" y="0"/>
                  </a:lnTo>
                  <a:lnTo>
                    <a:pt x="2006440" y="137262"/>
                  </a:lnTo>
                  <a:lnTo>
                    <a:pt x="2229378" y="27452"/>
                  </a:lnTo>
                  <a:lnTo>
                    <a:pt x="2452316" y="137262"/>
                  </a:lnTo>
                  <a:lnTo>
                    <a:pt x="2675254" y="219620"/>
                  </a:lnTo>
                  <a:lnTo>
                    <a:pt x="2898192" y="329430"/>
                  </a:lnTo>
                  <a:lnTo>
                    <a:pt x="3121130" y="329430"/>
                  </a:lnTo>
                  <a:lnTo>
                    <a:pt x="3344068" y="329430"/>
                  </a:lnTo>
                  <a:lnTo>
                    <a:pt x="3567005" y="247073"/>
                  </a:lnTo>
                  <a:lnTo>
                    <a:pt x="3789943" y="356883"/>
                  </a:lnTo>
                  <a:lnTo>
                    <a:pt x="4012881" y="521598"/>
                  </a:lnTo>
                  <a:lnTo>
                    <a:pt x="4235819" y="576503"/>
                  </a:lnTo>
                  <a:lnTo>
                    <a:pt x="4458757" y="521598"/>
                  </a:lnTo>
                  <a:lnTo>
                    <a:pt x="4681695" y="466693"/>
                  </a:lnTo>
                  <a:lnTo>
                    <a:pt x="4904633" y="466693"/>
                  </a:lnTo>
                  <a:lnTo>
                    <a:pt x="5127571" y="329430"/>
                  </a:lnTo>
                  <a:lnTo>
                    <a:pt x="5350508" y="301978"/>
                  </a:lnTo>
                  <a:lnTo>
                    <a:pt x="5573446" y="192167"/>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2494586"/>
              <a:ext cx="5573446" cy="603956"/>
            </a:xfrm>
            <a:custGeom>
              <a:avLst/>
              <a:pathLst>
                <a:path w="5573446" h="603956">
                  <a:moveTo>
                    <a:pt x="0" y="603956"/>
                  </a:moveTo>
                  <a:lnTo>
                    <a:pt x="222937" y="576503"/>
                  </a:lnTo>
                  <a:lnTo>
                    <a:pt x="445875" y="494146"/>
                  </a:lnTo>
                  <a:lnTo>
                    <a:pt x="668813" y="301978"/>
                  </a:lnTo>
                  <a:lnTo>
                    <a:pt x="891751" y="301978"/>
                  </a:lnTo>
                  <a:lnTo>
                    <a:pt x="1114689" y="109810"/>
                  </a:lnTo>
                  <a:lnTo>
                    <a:pt x="1337627" y="82357"/>
                  </a:lnTo>
                  <a:lnTo>
                    <a:pt x="1560565" y="54905"/>
                  </a:lnTo>
                  <a:lnTo>
                    <a:pt x="1783502" y="0"/>
                  </a:lnTo>
                  <a:lnTo>
                    <a:pt x="2006440" y="109810"/>
                  </a:lnTo>
                  <a:lnTo>
                    <a:pt x="2229378" y="0"/>
                  </a:lnTo>
                  <a:lnTo>
                    <a:pt x="2452316" y="82357"/>
                  </a:lnTo>
                  <a:lnTo>
                    <a:pt x="2675254" y="137262"/>
                  </a:lnTo>
                  <a:lnTo>
                    <a:pt x="2898192" y="219620"/>
                  </a:lnTo>
                  <a:lnTo>
                    <a:pt x="3121130" y="219620"/>
                  </a:lnTo>
                  <a:lnTo>
                    <a:pt x="3344068" y="219620"/>
                  </a:lnTo>
                  <a:lnTo>
                    <a:pt x="3567005" y="164715"/>
                  </a:lnTo>
                  <a:lnTo>
                    <a:pt x="3789943" y="274525"/>
                  </a:lnTo>
                  <a:lnTo>
                    <a:pt x="4012881" y="439240"/>
                  </a:lnTo>
                  <a:lnTo>
                    <a:pt x="4235819" y="466693"/>
                  </a:lnTo>
                  <a:lnTo>
                    <a:pt x="4458757" y="439240"/>
                  </a:lnTo>
                  <a:lnTo>
                    <a:pt x="4681695" y="356883"/>
                  </a:lnTo>
                  <a:lnTo>
                    <a:pt x="4904633" y="356883"/>
                  </a:lnTo>
                  <a:lnTo>
                    <a:pt x="5127571" y="247073"/>
                  </a:lnTo>
                  <a:lnTo>
                    <a:pt x="5350508" y="192167"/>
                  </a:lnTo>
                  <a:lnTo>
                    <a:pt x="5573446" y="27452"/>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27845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66</a:t>
              </a:r>
            </a:p>
          </p:txBody>
        </p:sp>
        <p:sp>
          <p:nvSpPr>
            <p:cNvPr id="117" name="tx117"/>
            <p:cNvSpPr/>
            <p:nvPr/>
          </p:nvSpPr>
          <p:spPr>
            <a:xfrm>
              <a:off x="2570345" y="22630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8" name="tx118"/>
            <p:cNvSpPr/>
            <p:nvPr/>
          </p:nvSpPr>
          <p:spPr>
            <a:xfrm>
              <a:off x="3685034" y="20708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9" name="tx119"/>
            <p:cNvSpPr/>
            <p:nvPr/>
          </p:nvSpPr>
          <p:spPr>
            <a:xfrm>
              <a:off x="4799724" y="23728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0" name="tx120"/>
            <p:cNvSpPr/>
            <p:nvPr/>
          </p:nvSpPr>
          <p:spPr>
            <a:xfrm>
              <a:off x="5691475" y="262138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72</a:t>
              </a:r>
            </a:p>
          </p:txBody>
        </p:sp>
        <p:sp>
          <p:nvSpPr>
            <p:cNvPr id="121" name="tx121"/>
            <p:cNvSpPr/>
            <p:nvPr/>
          </p:nvSpPr>
          <p:spPr>
            <a:xfrm>
              <a:off x="5914413" y="2566838"/>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2" name="tx122"/>
            <p:cNvSpPr/>
            <p:nvPr/>
          </p:nvSpPr>
          <p:spPr>
            <a:xfrm>
              <a:off x="6137351" y="25100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3" name="tx123"/>
            <p:cNvSpPr/>
            <p:nvPr/>
          </p:nvSpPr>
          <p:spPr>
            <a:xfrm>
              <a:off x="6360289" y="25100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4" name="tx124"/>
            <p:cNvSpPr/>
            <p:nvPr/>
          </p:nvSpPr>
          <p:spPr>
            <a:xfrm>
              <a:off x="6583227" y="23728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5" name="tx125"/>
            <p:cNvSpPr/>
            <p:nvPr/>
          </p:nvSpPr>
          <p:spPr>
            <a:xfrm>
              <a:off x="6806165" y="23453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6" name="tx126"/>
            <p:cNvSpPr/>
            <p:nvPr/>
          </p:nvSpPr>
          <p:spPr>
            <a:xfrm>
              <a:off x="7029103" y="22355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7" name="tx127"/>
            <p:cNvSpPr/>
            <p:nvPr/>
          </p:nvSpPr>
          <p:spPr>
            <a:xfrm>
              <a:off x="1455656" y="31670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28" name="tx128"/>
            <p:cNvSpPr/>
            <p:nvPr/>
          </p:nvSpPr>
          <p:spPr>
            <a:xfrm>
              <a:off x="2570345" y="26728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9" name="tx129"/>
            <p:cNvSpPr/>
            <p:nvPr/>
          </p:nvSpPr>
          <p:spPr>
            <a:xfrm>
              <a:off x="3685034" y="25630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0" name="tx130"/>
            <p:cNvSpPr/>
            <p:nvPr/>
          </p:nvSpPr>
          <p:spPr>
            <a:xfrm>
              <a:off x="4799724" y="27827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1" name="tx131"/>
            <p:cNvSpPr/>
            <p:nvPr/>
          </p:nvSpPr>
          <p:spPr>
            <a:xfrm>
              <a:off x="5691475" y="30297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2" name="tx132"/>
            <p:cNvSpPr/>
            <p:nvPr/>
          </p:nvSpPr>
          <p:spPr>
            <a:xfrm>
              <a:off x="5914413" y="30023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3" name="tx133"/>
            <p:cNvSpPr/>
            <p:nvPr/>
          </p:nvSpPr>
          <p:spPr>
            <a:xfrm>
              <a:off x="6137351" y="292146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4" name="tx134"/>
            <p:cNvSpPr/>
            <p:nvPr/>
          </p:nvSpPr>
          <p:spPr>
            <a:xfrm>
              <a:off x="6360289" y="292146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5" name="tx135"/>
            <p:cNvSpPr/>
            <p:nvPr/>
          </p:nvSpPr>
          <p:spPr>
            <a:xfrm>
              <a:off x="6583227" y="281165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6" name="tx136"/>
            <p:cNvSpPr/>
            <p:nvPr/>
          </p:nvSpPr>
          <p:spPr>
            <a:xfrm>
              <a:off x="6806165" y="2758250"/>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7" name="tx137"/>
            <p:cNvSpPr/>
            <p:nvPr/>
          </p:nvSpPr>
          <p:spPr>
            <a:xfrm>
              <a:off x="7029103" y="259047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8" name="tx138"/>
            <p:cNvSpPr/>
            <p:nvPr/>
          </p:nvSpPr>
          <p:spPr>
            <a:xfrm>
              <a:off x="953025"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603427" y="396388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0" name="tx140"/>
            <p:cNvSpPr/>
            <p:nvPr/>
          </p:nvSpPr>
          <p:spPr>
            <a:xfrm>
              <a:off x="508103" y="318459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1" name="tx141"/>
            <p:cNvSpPr/>
            <p:nvPr/>
          </p:nvSpPr>
          <p:spPr>
            <a:xfrm>
              <a:off x="508103" y="240530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2" name="tx142"/>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9598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51067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62536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74005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84091"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63180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7767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300616"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523526"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4649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2" name="tx162"/>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3" name="rc163"/>
            <p:cNvSpPr/>
            <p:nvPr/>
          </p:nvSpPr>
          <p:spPr>
            <a:xfrm>
              <a:off x="1351923" y="5643592"/>
              <a:ext cx="201455" cy="201456"/>
            </a:xfrm>
            <a:prstGeom prst="rect">
              <a:avLst/>
            </a:prstGeom>
            <a:solidFill>
              <a:srgbClr val="80BD41">
                <a:alpha val="100000"/>
              </a:srgbClr>
            </a:solidFill>
          </p:spPr>
          <p:txBody>
            <a:bodyPr/>
            <a:lstStyle/>
            <a:p/>
          </p:txBody>
        </p:sp>
        <p:sp>
          <p:nvSpPr>
            <p:cNvPr id="164" name="rc164"/>
            <p:cNvSpPr/>
            <p:nvPr/>
          </p:nvSpPr>
          <p:spPr>
            <a:xfrm>
              <a:off x="3325498" y="5643592"/>
              <a:ext cx="201456" cy="201456"/>
            </a:xfrm>
            <a:prstGeom prst="rect">
              <a:avLst/>
            </a:prstGeom>
            <a:solidFill>
              <a:srgbClr val="1CABE2">
                <a:alpha val="100000"/>
              </a:srgbClr>
            </a:solidFill>
          </p:spPr>
          <p:txBody>
            <a:bodyPr/>
            <a:lstStyle/>
            <a:p/>
          </p:txBody>
        </p:sp>
        <p:sp>
          <p:nvSpPr>
            <p:cNvPr id="165" name="rc165"/>
            <p:cNvSpPr/>
            <p:nvPr/>
          </p:nvSpPr>
          <p:spPr>
            <a:xfrm>
              <a:off x="4382836" y="5643592"/>
              <a:ext cx="201456" cy="201456"/>
            </a:xfrm>
            <a:prstGeom prst="rect">
              <a:avLst/>
            </a:prstGeom>
            <a:solidFill>
              <a:srgbClr val="0058AB">
                <a:alpha val="100000"/>
              </a:srgbClr>
            </a:solidFill>
          </p:spPr>
          <p:txBody>
            <a:bodyPr/>
            <a:lstStyle/>
            <a:p/>
          </p:txBody>
        </p:sp>
        <p:sp>
          <p:nvSpPr>
            <p:cNvPr id="166" name="rc166"/>
            <p:cNvSpPr/>
            <p:nvPr/>
          </p:nvSpPr>
          <p:spPr>
            <a:xfrm>
              <a:off x="5370461" y="5643592"/>
              <a:ext cx="201456" cy="201456"/>
            </a:xfrm>
            <a:prstGeom prst="rect">
              <a:avLst/>
            </a:prstGeom>
            <a:solidFill>
              <a:srgbClr val="FFC20E">
                <a:alpha val="100000"/>
              </a:srgbClr>
            </a:solidFill>
          </p:spPr>
          <p:txBody>
            <a:bodyPr/>
            <a:lstStyle/>
            <a:p/>
          </p:txBody>
        </p:sp>
        <p:sp>
          <p:nvSpPr>
            <p:cNvPr id="167" name="rc167"/>
            <p:cNvSpPr/>
            <p:nvPr/>
          </p:nvSpPr>
          <p:spPr>
            <a:xfrm>
              <a:off x="7119206" y="5643592"/>
              <a:ext cx="201455" cy="201456"/>
            </a:xfrm>
            <a:prstGeom prst="rect">
              <a:avLst/>
            </a:prstGeom>
            <a:solidFill>
              <a:srgbClr val="F26A21">
                <a:alpha val="100000"/>
              </a:srgbClr>
            </a:solidFill>
          </p:spPr>
          <p:txBody>
            <a:bodyPr/>
            <a:lstStyle/>
            <a:p/>
          </p:txBody>
        </p:sp>
        <p:sp>
          <p:nvSpPr>
            <p:cNvPr id="168" name="tx168"/>
            <p:cNvSpPr/>
            <p:nvPr/>
          </p:nvSpPr>
          <p:spPr>
            <a:xfrm>
              <a:off x="1631968"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9" name="tx169"/>
            <p:cNvSpPr/>
            <p:nvPr/>
          </p:nvSpPr>
          <p:spPr>
            <a:xfrm>
              <a:off x="3605543"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70" name="tx170"/>
            <p:cNvSpPr/>
            <p:nvPr/>
          </p:nvSpPr>
          <p:spPr>
            <a:xfrm>
              <a:off x="4662881"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1" name="tx171"/>
            <p:cNvSpPr/>
            <p:nvPr/>
          </p:nvSpPr>
          <p:spPr>
            <a:xfrm>
              <a:off x="5650506"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2" name="tx172"/>
            <p:cNvSpPr/>
            <p:nvPr/>
          </p:nvSpPr>
          <p:spPr>
            <a:xfrm>
              <a:off x="7399251"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3" name="pl173"/>
            <p:cNvSpPr/>
            <p:nvPr/>
          </p:nvSpPr>
          <p:spPr>
            <a:xfrm>
              <a:off x="3510223"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92"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77322"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6" name="tx176"/>
            <p:cNvSpPr/>
            <p:nvPr/>
          </p:nvSpPr>
          <p:spPr>
            <a:xfrm>
              <a:off x="5191892"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7" name="tx177"/>
            <p:cNvSpPr/>
            <p:nvPr/>
          </p:nvSpPr>
          <p:spPr>
            <a:xfrm>
              <a:off x="1079223" y="1330710"/>
              <a:ext cx="7933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78" name="tx178"/>
            <p:cNvSpPr/>
            <p:nvPr/>
          </p:nvSpPr>
          <p:spPr>
            <a:xfrm>
              <a:off x="1079223" y="1511762"/>
              <a:ext cx="64997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Cameroun</a:t>
              </a:r>
            </a:p>
          </p:txBody>
        </p:sp>
        <p:sp>
          <p:nvSpPr>
            <p:cNvPr id="179" name="tx179"/>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0" name="tx180"/>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en 2019. Ce graphique montre le nombre annuel d'enfants devant être vaccinés pour atteindre l'objectif fixé concernant les enfants n'ayant reçu aucune dose.
Le Cameroun devrait connaître une augmentation modérée (10 000 à 50 000) du nombre de nourrissons survivants d’ici 2030. Par conséquent, le maintien de la couverture vaccinale actuelle nécessite de vacciner un nombre croissant d’enfants.
Pour atteindre l’objectif « zéro dose » de l’IA2030, il faudra vacciner chaque année davantage d’enfants (~1,63 %) avec le DTP1. Cela nécessitera un renforcement des capacités du programme de vaccination et du système de santé.</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Il faut vacciner davantage d'enfants chaque année pour atteindre l'objectif IA2030 consistant à réduire de moitié le nombre d'enfants n'ayant reçu aucune dose d'ici 2030, alors qu'on prévoit une augmentation modérée du nombre de nourrissons survivants.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Cameroun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61387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97084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332780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68477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204173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493539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29236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64932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300628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36325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72021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5" name="pl15"/>
            <p:cNvSpPr/>
            <p:nvPr/>
          </p:nvSpPr>
          <p:spPr>
            <a:xfrm>
              <a:off x="145876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967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348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7284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1086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488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8691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249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6297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0099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83902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7705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1507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531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9112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2915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671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50520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4323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8125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219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5731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953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3336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7139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954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351649" y="2435774"/>
              <a:ext cx="214223" cy="2499623"/>
            </a:xfrm>
            <a:prstGeom prst="rect">
              <a:avLst/>
            </a:prstGeom>
            <a:solidFill>
              <a:srgbClr val="0058AB">
                <a:alpha val="100000"/>
              </a:srgbClr>
            </a:solidFill>
          </p:spPr>
          <p:txBody>
            <a:bodyPr/>
            <a:lstStyle/>
            <a:p/>
          </p:txBody>
        </p:sp>
        <p:sp>
          <p:nvSpPr>
            <p:cNvPr id="44" name="rc44"/>
            <p:cNvSpPr/>
            <p:nvPr/>
          </p:nvSpPr>
          <p:spPr>
            <a:xfrm>
              <a:off x="1589675" y="2680719"/>
              <a:ext cx="214223" cy="2254677"/>
            </a:xfrm>
            <a:prstGeom prst="rect">
              <a:avLst/>
            </a:prstGeom>
            <a:solidFill>
              <a:srgbClr val="0058AB">
                <a:alpha val="100000"/>
              </a:srgbClr>
            </a:solidFill>
          </p:spPr>
          <p:txBody>
            <a:bodyPr/>
            <a:lstStyle/>
            <a:p/>
          </p:txBody>
        </p:sp>
        <p:sp>
          <p:nvSpPr>
            <p:cNvPr id="45" name="rc45"/>
            <p:cNvSpPr/>
            <p:nvPr/>
          </p:nvSpPr>
          <p:spPr>
            <a:xfrm>
              <a:off x="1827702" y="2997106"/>
              <a:ext cx="214223" cy="1938291"/>
            </a:xfrm>
            <a:prstGeom prst="rect">
              <a:avLst/>
            </a:prstGeom>
            <a:solidFill>
              <a:srgbClr val="0058AB">
                <a:alpha val="100000"/>
              </a:srgbClr>
            </a:solidFill>
          </p:spPr>
          <p:txBody>
            <a:bodyPr/>
            <a:lstStyle/>
            <a:p/>
          </p:txBody>
        </p:sp>
        <p:sp>
          <p:nvSpPr>
            <p:cNvPr id="46" name="rc46"/>
            <p:cNvSpPr/>
            <p:nvPr/>
          </p:nvSpPr>
          <p:spPr>
            <a:xfrm>
              <a:off x="2065728" y="3249021"/>
              <a:ext cx="214223" cy="1686375"/>
            </a:xfrm>
            <a:prstGeom prst="rect">
              <a:avLst/>
            </a:prstGeom>
            <a:solidFill>
              <a:srgbClr val="0058AB">
                <a:alpha val="100000"/>
              </a:srgbClr>
            </a:solidFill>
          </p:spPr>
          <p:txBody>
            <a:bodyPr/>
            <a:lstStyle/>
            <a:p/>
          </p:txBody>
        </p:sp>
        <p:sp>
          <p:nvSpPr>
            <p:cNvPr id="47" name="rc47"/>
            <p:cNvSpPr/>
            <p:nvPr/>
          </p:nvSpPr>
          <p:spPr>
            <a:xfrm>
              <a:off x="2303754" y="3274447"/>
              <a:ext cx="214223" cy="1660949"/>
            </a:xfrm>
            <a:prstGeom prst="rect">
              <a:avLst/>
            </a:prstGeom>
            <a:solidFill>
              <a:srgbClr val="0058AB">
                <a:alpha val="100000"/>
              </a:srgbClr>
            </a:solidFill>
          </p:spPr>
          <p:txBody>
            <a:bodyPr/>
            <a:lstStyle/>
            <a:p/>
          </p:txBody>
        </p:sp>
        <p:sp>
          <p:nvSpPr>
            <p:cNvPr id="48" name="rc48"/>
            <p:cNvSpPr/>
            <p:nvPr/>
          </p:nvSpPr>
          <p:spPr>
            <a:xfrm>
              <a:off x="2541780" y="3651909"/>
              <a:ext cx="214223" cy="1283487"/>
            </a:xfrm>
            <a:prstGeom prst="rect">
              <a:avLst/>
            </a:prstGeom>
            <a:solidFill>
              <a:srgbClr val="0058AB">
                <a:alpha val="100000"/>
              </a:srgbClr>
            </a:solidFill>
          </p:spPr>
          <p:txBody>
            <a:bodyPr/>
            <a:lstStyle/>
            <a:p/>
          </p:txBody>
        </p:sp>
        <p:sp>
          <p:nvSpPr>
            <p:cNvPr id="49" name="rc49"/>
            <p:cNvSpPr/>
            <p:nvPr/>
          </p:nvSpPr>
          <p:spPr>
            <a:xfrm>
              <a:off x="2779807" y="3796181"/>
              <a:ext cx="214223" cy="1139215"/>
            </a:xfrm>
            <a:prstGeom prst="rect">
              <a:avLst/>
            </a:prstGeom>
            <a:solidFill>
              <a:srgbClr val="0058AB">
                <a:alpha val="100000"/>
              </a:srgbClr>
            </a:solidFill>
          </p:spPr>
          <p:txBody>
            <a:bodyPr/>
            <a:lstStyle/>
            <a:p/>
          </p:txBody>
        </p:sp>
        <p:sp>
          <p:nvSpPr>
            <p:cNvPr id="50" name="rc50"/>
            <p:cNvSpPr/>
            <p:nvPr/>
          </p:nvSpPr>
          <p:spPr>
            <a:xfrm>
              <a:off x="3017833" y="4037937"/>
              <a:ext cx="214223" cy="897459"/>
            </a:xfrm>
            <a:prstGeom prst="rect">
              <a:avLst/>
            </a:prstGeom>
            <a:solidFill>
              <a:srgbClr val="0058AB">
                <a:alpha val="100000"/>
              </a:srgbClr>
            </a:solidFill>
          </p:spPr>
          <p:txBody>
            <a:bodyPr/>
            <a:lstStyle/>
            <a:p/>
          </p:txBody>
        </p:sp>
        <p:sp>
          <p:nvSpPr>
            <p:cNvPr id="51" name="rc51"/>
            <p:cNvSpPr/>
            <p:nvPr/>
          </p:nvSpPr>
          <p:spPr>
            <a:xfrm>
              <a:off x="3255859" y="4292052"/>
              <a:ext cx="214223" cy="643344"/>
            </a:xfrm>
            <a:prstGeom prst="rect">
              <a:avLst/>
            </a:prstGeom>
            <a:solidFill>
              <a:srgbClr val="0058AB">
                <a:alpha val="100000"/>
              </a:srgbClr>
            </a:solidFill>
          </p:spPr>
          <p:txBody>
            <a:bodyPr/>
            <a:lstStyle/>
            <a:p/>
          </p:txBody>
        </p:sp>
        <p:sp>
          <p:nvSpPr>
            <p:cNvPr id="52" name="rc52"/>
            <p:cNvSpPr/>
            <p:nvPr/>
          </p:nvSpPr>
          <p:spPr>
            <a:xfrm>
              <a:off x="3493885" y="3807910"/>
              <a:ext cx="214223" cy="1127486"/>
            </a:xfrm>
            <a:prstGeom prst="rect">
              <a:avLst/>
            </a:prstGeom>
            <a:solidFill>
              <a:srgbClr val="0058AB">
                <a:alpha val="100000"/>
              </a:srgbClr>
            </a:solidFill>
          </p:spPr>
          <p:txBody>
            <a:bodyPr/>
            <a:lstStyle/>
            <a:p/>
          </p:txBody>
        </p:sp>
        <p:sp>
          <p:nvSpPr>
            <p:cNvPr id="53" name="rc53"/>
            <p:cNvSpPr/>
            <p:nvPr/>
          </p:nvSpPr>
          <p:spPr>
            <a:xfrm>
              <a:off x="3731911" y="4171213"/>
              <a:ext cx="214223" cy="764184"/>
            </a:xfrm>
            <a:prstGeom prst="rect">
              <a:avLst/>
            </a:prstGeom>
            <a:solidFill>
              <a:srgbClr val="0058AB">
                <a:alpha val="100000"/>
              </a:srgbClr>
            </a:solidFill>
          </p:spPr>
          <p:txBody>
            <a:bodyPr/>
            <a:lstStyle/>
            <a:p/>
          </p:txBody>
        </p:sp>
        <p:sp>
          <p:nvSpPr>
            <p:cNvPr id="54" name="rc54"/>
            <p:cNvSpPr/>
            <p:nvPr/>
          </p:nvSpPr>
          <p:spPr>
            <a:xfrm>
              <a:off x="3969938" y="3773289"/>
              <a:ext cx="214223" cy="1162107"/>
            </a:xfrm>
            <a:prstGeom prst="rect">
              <a:avLst/>
            </a:prstGeom>
            <a:solidFill>
              <a:srgbClr val="0058AB">
                <a:alpha val="100000"/>
              </a:srgbClr>
            </a:solidFill>
          </p:spPr>
          <p:txBody>
            <a:bodyPr/>
            <a:lstStyle/>
            <a:p/>
          </p:txBody>
        </p:sp>
        <p:sp>
          <p:nvSpPr>
            <p:cNvPr id="55" name="rc55"/>
            <p:cNvSpPr/>
            <p:nvPr/>
          </p:nvSpPr>
          <p:spPr>
            <a:xfrm>
              <a:off x="4207964" y="3461082"/>
              <a:ext cx="214223" cy="1474314"/>
            </a:xfrm>
            <a:prstGeom prst="rect">
              <a:avLst/>
            </a:prstGeom>
            <a:solidFill>
              <a:srgbClr val="0058AB">
                <a:alpha val="100000"/>
              </a:srgbClr>
            </a:solidFill>
          </p:spPr>
          <p:txBody>
            <a:bodyPr/>
            <a:lstStyle/>
            <a:p/>
          </p:txBody>
        </p:sp>
        <p:sp>
          <p:nvSpPr>
            <p:cNvPr id="56" name="rc56"/>
            <p:cNvSpPr/>
            <p:nvPr/>
          </p:nvSpPr>
          <p:spPr>
            <a:xfrm>
              <a:off x="4445990" y="3040973"/>
              <a:ext cx="214223" cy="1894423"/>
            </a:xfrm>
            <a:prstGeom prst="rect">
              <a:avLst/>
            </a:prstGeom>
            <a:solidFill>
              <a:srgbClr val="0058AB">
                <a:alpha val="100000"/>
              </a:srgbClr>
            </a:solidFill>
          </p:spPr>
          <p:txBody>
            <a:bodyPr/>
            <a:lstStyle/>
            <a:p/>
          </p:txBody>
        </p:sp>
        <p:sp>
          <p:nvSpPr>
            <p:cNvPr id="57" name="rc57"/>
            <p:cNvSpPr/>
            <p:nvPr/>
          </p:nvSpPr>
          <p:spPr>
            <a:xfrm>
              <a:off x="4684016" y="3007497"/>
              <a:ext cx="214223" cy="1927899"/>
            </a:xfrm>
            <a:prstGeom prst="rect">
              <a:avLst/>
            </a:prstGeom>
            <a:solidFill>
              <a:srgbClr val="0058AB">
                <a:alpha val="100000"/>
              </a:srgbClr>
            </a:solidFill>
          </p:spPr>
          <p:txBody>
            <a:bodyPr/>
            <a:lstStyle/>
            <a:p/>
          </p:txBody>
        </p:sp>
        <p:sp>
          <p:nvSpPr>
            <p:cNvPr id="58" name="rc58"/>
            <p:cNvSpPr/>
            <p:nvPr/>
          </p:nvSpPr>
          <p:spPr>
            <a:xfrm>
              <a:off x="4922043" y="2934564"/>
              <a:ext cx="214223" cy="2000832"/>
            </a:xfrm>
            <a:prstGeom prst="rect">
              <a:avLst/>
            </a:prstGeom>
            <a:solidFill>
              <a:srgbClr val="0058AB">
                <a:alpha val="100000"/>
              </a:srgbClr>
            </a:solidFill>
          </p:spPr>
          <p:txBody>
            <a:bodyPr/>
            <a:lstStyle/>
            <a:p/>
          </p:txBody>
        </p:sp>
        <p:sp>
          <p:nvSpPr>
            <p:cNvPr id="59" name="rc59"/>
            <p:cNvSpPr/>
            <p:nvPr/>
          </p:nvSpPr>
          <p:spPr>
            <a:xfrm>
              <a:off x="5160069" y="3194685"/>
              <a:ext cx="214223" cy="1740711"/>
            </a:xfrm>
            <a:prstGeom prst="rect">
              <a:avLst/>
            </a:prstGeom>
            <a:solidFill>
              <a:srgbClr val="0058AB">
                <a:alpha val="100000"/>
              </a:srgbClr>
            </a:solidFill>
          </p:spPr>
          <p:txBody>
            <a:bodyPr/>
            <a:lstStyle/>
            <a:p/>
          </p:txBody>
        </p:sp>
        <p:sp>
          <p:nvSpPr>
            <p:cNvPr id="60" name="rc60"/>
            <p:cNvSpPr/>
            <p:nvPr/>
          </p:nvSpPr>
          <p:spPr>
            <a:xfrm>
              <a:off x="5398095" y="2709836"/>
              <a:ext cx="214223" cy="2225561"/>
            </a:xfrm>
            <a:prstGeom prst="rect">
              <a:avLst/>
            </a:prstGeom>
            <a:solidFill>
              <a:srgbClr val="0058AB">
                <a:alpha val="100000"/>
              </a:srgbClr>
            </a:solidFill>
          </p:spPr>
          <p:txBody>
            <a:bodyPr/>
            <a:lstStyle/>
            <a:p/>
          </p:txBody>
        </p:sp>
        <p:sp>
          <p:nvSpPr>
            <p:cNvPr id="61" name="rc61"/>
            <p:cNvSpPr/>
            <p:nvPr/>
          </p:nvSpPr>
          <p:spPr>
            <a:xfrm>
              <a:off x="5636121" y="2006650"/>
              <a:ext cx="214223" cy="2928747"/>
            </a:xfrm>
            <a:prstGeom prst="rect">
              <a:avLst/>
            </a:prstGeom>
            <a:solidFill>
              <a:srgbClr val="0058AB">
                <a:alpha val="100000"/>
              </a:srgbClr>
            </a:solidFill>
          </p:spPr>
          <p:txBody>
            <a:bodyPr/>
            <a:lstStyle/>
            <a:p/>
          </p:txBody>
        </p:sp>
        <p:sp>
          <p:nvSpPr>
            <p:cNvPr id="62" name="rc62"/>
            <p:cNvSpPr/>
            <p:nvPr/>
          </p:nvSpPr>
          <p:spPr>
            <a:xfrm>
              <a:off x="5874148" y="1752072"/>
              <a:ext cx="214223" cy="3183325"/>
            </a:xfrm>
            <a:prstGeom prst="rect">
              <a:avLst/>
            </a:prstGeom>
            <a:solidFill>
              <a:srgbClr val="0058AB">
                <a:alpha val="100000"/>
              </a:srgbClr>
            </a:solidFill>
          </p:spPr>
          <p:txBody>
            <a:bodyPr/>
            <a:lstStyle/>
            <a:p/>
          </p:txBody>
        </p:sp>
        <p:sp>
          <p:nvSpPr>
            <p:cNvPr id="63" name="rc63"/>
            <p:cNvSpPr/>
            <p:nvPr/>
          </p:nvSpPr>
          <p:spPr>
            <a:xfrm>
              <a:off x="6112174" y="1957432"/>
              <a:ext cx="214223" cy="2977965"/>
            </a:xfrm>
            <a:prstGeom prst="rect">
              <a:avLst/>
            </a:prstGeom>
            <a:solidFill>
              <a:srgbClr val="0058AB">
                <a:alpha val="100000"/>
              </a:srgbClr>
            </a:solidFill>
          </p:spPr>
          <p:txBody>
            <a:bodyPr/>
            <a:lstStyle/>
            <a:p/>
          </p:txBody>
        </p:sp>
        <p:sp>
          <p:nvSpPr>
            <p:cNvPr id="64" name="rc64"/>
            <p:cNvSpPr/>
            <p:nvPr/>
          </p:nvSpPr>
          <p:spPr>
            <a:xfrm>
              <a:off x="6350200" y="2162406"/>
              <a:ext cx="214223" cy="2772990"/>
            </a:xfrm>
            <a:prstGeom prst="rect">
              <a:avLst/>
            </a:prstGeom>
            <a:solidFill>
              <a:srgbClr val="0058AB">
                <a:alpha val="100000"/>
              </a:srgbClr>
            </a:solidFill>
          </p:spPr>
          <p:txBody>
            <a:bodyPr/>
            <a:lstStyle/>
            <a:p/>
          </p:txBody>
        </p:sp>
        <p:sp>
          <p:nvSpPr>
            <p:cNvPr id="65" name="rc65"/>
            <p:cNvSpPr/>
            <p:nvPr/>
          </p:nvSpPr>
          <p:spPr>
            <a:xfrm>
              <a:off x="6588226" y="2127656"/>
              <a:ext cx="214223" cy="2807740"/>
            </a:xfrm>
            <a:prstGeom prst="rect">
              <a:avLst/>
            </a:prstGeom>
            <a:solidFill>
              <a:srgbClr val="0058AB">
                <a:alpha val="100000"/>
              </a:srgbClr>
            </a:solidFill>
          </p:spPr>
          <p:txBody>
            <a:bodyPr/>
            <a:lstStyle/>
            <a:p/>
          </p:txBody>
        </p:sp>
        <p:sp>
          <p:nvSpPr>
            <p:cNvPr id="66" name="rc66"/>
            <p:cNvSpPr/>
            <p:nvPr/>
          </p:nvSpPr>
          <p:spPr>
            <a:xfrm>
              <a:off x="6826253" y="2685902"/>
              <a:ext cx="214223" cy="2249495"/>
            </a:xfrm>
            <a:prstGeom prst="rect">
              <a:avLst/>
            </a:prstGeom>
            <a:solidFill>
              <a:srgbClr val="0058AB">
                <a:alpha val="100000"/>
              </a:srgbClr>
            </a:solidFill>
          </p:spPr>
          <p:txBody>
            <a:bodyPr/>
            <a:lstStyle/>
            <a:p/>
          </p:txBody>
        </p:sp>
        <p:sp>
          <p:nvSpPr>
            <p:cNvPr id="67" name="rc67"/>
            <p:cNvSpPr/>
            <p:nvPr/>
          </p:nvSpPr>
          <p:spPr>
            <a:xfrm>
              <a:off x="7064279" y="2771889"/>
              <a:ext cx="214223" cy="2163508"/>
            </a:xfrm>
            <a:prstGeom prst="rect">
              <a:avLst/>
            </a:prstGeom>
            <a:solidFill>
              <a:srgbClr val="0058AB">
                <a:alpha val="100000"/>
              </a:srgbClr>
            </a:solidFill>
          </p:spPr>
          <p:txBody>
            <a:bodyPr/>
            <a:lstStyle/>
            <a:p/>
          </p:txBody>
        </p:sp>
        <p:sp>
          <p:nvSpPr>
            <p:cNvPr id="68" name="rc68"/>
            <p:cNvSpPr/>
            <p:nvPr/>
          </p:nvSpPr>
          <p:spPr>
            <a:xfrm>
              <a:off x="7302305" y="3234617"/>
              <a:ext cx="214223" cy="1700779"/>
            </a:xfrm>
            <a:prstGeom prst="rect">
              <a:avLst/>
            </a:prstGeom>
            <a:solidFill>
              <a:srgbClr val="0058AB">
                <a:alpha val="100000"/>
              </a:srgbClr>
            </a:solidFill>
          </p:spPr>
          <p:txBody>
            <a:bodyPr/>
            <a:lstStyle/>
            <a:p/>
          </p:txBody>
        </p:sp>
        <p:sp>
          <p:nvSpPr>
            <p:cNvPr id="69" name="rc69"/>
            <p:cNvSpPr/>
            <p:nvPr/>
          </p:nvSpPr>
          <p:spPr>
            <a:xfrm>
              <a:off x="8492436" y="3343728"/>
              <a:ext cx="214223" cy="1591669"/>
            </a:xfrm>
            <a:prstGeom prst="rect">
              <a:avLst/>
            </a:prstGeom>
            <a:solidFill>
              <a:srgbClr val="69DBFF">
                <a:alpha val="100000"/>
              </a:srgbClr>
            </a:solidFill>
          </p:spPr>
          <p:txBody>
            <a:bodyPr/>
            <a:lstStyle/>
            <a:p/>
          </p:txBody>
        </p:sp>
        <p:sp>
          <p:nvSpPr>
            <p:cNvPr id="70" name="pl70"/>
            <p:cNvSpPr/>
            <p:nvPr/>
          </p:nvSpPr>
          <p:spPr>
            <a:xfrm>
              <a:off x="6219286" y="1752072"/>
              <a:ext cx="2380262" cy="1591662"/>
            </a:xfrm>
            <a:custGeom>
              <a:avLst/>
              <a:pathLst>
                <a:path w="2380262" h="1591662">
                  <a:moveTo>
                    <a:pt x="0" y="0"/>
                  </a:moveTo>
                  <a:lnTo>
                    <a:pt x="238026" y="159166"/>
                  </a:lnTo>
                  <a:lnTo>
                    <a:pt x="476052" y="318332"/>
                  </a:lnTo>
                  <a:lnTo>
                    <a:pt x="714078" y="477498"/>
                  </a:lnTo>
                  <a:lnTo>
                    <a:pt x="952104" y="636665"/>
                  </a:lnTo>
                  <a:lnTo>
                    <a:pt x="1190131" y="795831"/>
                  </a:lnTo>
                  <a:lnTo>
                    <a:pt x="1428157" y="954997"/>
                  </a:lnTo>
                  <a:lnTo>
                    <a:pt x="1666183" y="1114163"/>
                  </a:lnTo>
                  <a:lnTo>
                    <a:pt x="1904209" y="1273330"/>
                  </a:lnTo>
                  <a:lnTo>
                    <a:pt x="2142236" y="1432496"/>
                  </a:lnTo>
                  <a:lnTo>
                    <a:pt x="2380262" y="1591662"/>
                  </a:lnTo>
                </a:path>
              </a:pathLst>
            </a:custGeom>
            <a:ln w="13550" cap="flat">
              <a:solidFill>
                <a:srgbClr val="000000">
                  <a:alpha val="100000"/>
                </a:srgbClr>
              </a:solidFill>
              <a:prstDash val="solid"/>
              <a:round/>
            </a:ln>
          </p:spPr>
          <p:txBody>
            <a:bodyPr/>
            <a:lstStyle/>
            <a:p/>
          </p:txBody>
        </p:sp>
        <p:sp>
          <p:nvSpPr>
            <p:cNvPr id="71" name="pt71"/>
            <p:cNvSpPr/>
            <p:nvPr/>
          </p:nvSpPr>
          <p:spPr>
            <a:xfrm>
              <a:off x="6194460" y="17272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32486" y="18864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70512" y="20455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908538" y="22047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46565" y="23639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84591" y="25230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22617" y="26822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60643" y="28414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8670" y="30005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6696" y="31597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4722" y="33189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857700"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71671" y="423493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4" name="tx84"/>
            <p:cNvSpPr/>
            <p:nvPr/>
          </p:nvSpPr>
          <p:spPr>
            <a:xfrm>
              <a:off x="508103" y="359189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5" name="tx85"/>
            <p:cNvSpPr/>
            <p:nvPr/>
          </p:nvSpPr>
          <p:spPr>
            <a:xfrm>
              <a:off x="508103" y="294885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6" name="tx86"/>
            <p:cNvSpPr/>
            <p:nvPr/>
          </p:nvSpPr>
          <p:spPr>
            <a:xfrm>
              <a:off x="508103" y="230582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7" name="tx87"/>
            <p:cNvSpPr/>
            <p:nvPr/>
          </p:nvSpPr>
          <p:spPr>
            <a:xfrm>
              <a:off x="508103" y="166278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88" name="tx88"/>
            <p:cNvSpPr/>
            <p:nvPr/>
          </p:nvSpPr>
          <p:spPr>
            <a:xfrm rot="-5400000">
              <a:off x="133787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57589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81392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205192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28997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52800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76602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300405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24208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48010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7181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9561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9418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43218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7023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90826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14629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8431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62234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603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9839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33642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744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812448"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5050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863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7" name="rc117"/>
            <p:cNvSpPr/>
            <p:nvPr/>
          </p:nvSpPr>
          <p:spPr>
            <a:xfrm>
              <a:off x="3693168" y="5779301"/>
              <a:ext cx="201456" cy="201456"/>
            </a:xfrm>
            <a:prstGeom prst="rect">
              <a:avLst/>
            </a:prstGeom>
            <a:solidFill>
              <a:srgbClr val="0058AB">
                <a:alpha val="100000"/>
              </a:srgbClr>
            </a:solidFill>
          </p:spPr>
          <p:txBody>
            <a:bodyPr/>
            <a:lstStyle/>
            <a:p/>
          </p:txBody>
        </p:sp>
        <p:sp>
          <p:nvSpPr>
            <p:cNvPr id="118" name="rc118"/>
            <p:cNvSpPr/>
            <p:nvPr/>
          </p:nvSpPr>
          <p:spPr>
            <a:xfrm>
              <a:off x="4595254" y="5779301"/>
              <a:ext cx="201456" cy="201456"/>
            </a:xfrm>
            <a:prstGeom prst="rect">
              <a:avLst/>
            </a:prstGeom>
            <a:solidFill>
              <a:srgbClr val="69DBFF">
                <a:alpha val="100000"/>
              </a:srgbClr>
            </a:solidFill>
          </p:spPr>
          <p:txBody>
            <a:bodyPr/>
            <a:lstStyle/>
            <a:p/>
          </p:txBody>
        </p:sp>
        <p:sp>
          <p:nvSpPr>
            <p:cNvPr id="119" name="tx119"/>
            <p:cNvSpPr/>
            <p:nvPr/>
          </p:nvSpPr>
          <p:spPr>
            <a:xfrm>
              <a:off x="3973213"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75299"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1204130" y="1330710"/>
              <a:ext cx="76500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Cameroun</a:t>
              </a:r>
            </a:p>
          </p:txBody>
        </p:sp>
        <p:sp>
          <p:nvSpPr>
            <p:cNvPr id="122" name="tx122"/>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3" name="tx123"/>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24" name="tx124"/>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25" name="tx125"/>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6" name="tx126"/>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inférieur d'environ 29 % au nombre annuel proposé pour atteindre l'objectif (c'est-à-dire que le pays avait atteint cet objectif), sur la base d'une trajectoire de baisse linéaire.</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nombre d'enfants n'ayant reçu aucune dose était inférieur de 29 % à l'objectif annuel fixé par l'IA2030, ce qui permet au programme d'atteindre, voire de dépasser, l'objectif fixé pour 2030 si les progrès actuels se poursuivent.</a:t>
            </a:r>
          </a:p>
        </p:txBody>
      </p:sp>
      <p:grpSp xmlns:pic="http://schemas.openxmlformats.org/drawingml/2006/picture">
        <p:nvGrpSpPr>
          <p:cNvPr id="129" name=""/>
          <p:cNvGrpSpPr/>
          <p:nvPr/>
        </p:nvGrpSpPr>
        <p:grpSpPr>
          <a:xfrm>
            <a:off x="292608" y="1051560"/>
            <a:ext cx="8595360" cy="28575"/>
            <a:chOff x="292608" y="1051560"/>
            <a:chExt cx="8595360" cy="28575"/>
          </a:xfrm>
        </p:grpSpPr>
        <p:sp>
          <p:nvSpPr>
            <p:cNvPr id="13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7137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9809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12480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65152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7824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83473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36145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8816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41488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94159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3950890"/>
              <a:ext cx="238662" cy="357131"/>
            </a:xfrm>
            <a:prstGeom prst="rect">
              <a:avLst/>
            </a:prstGeom>
            <a:solidFill>
              <a:srgbClr val="80BD41">
                <a:alpha val="100000"/>
              </a:srgbClr>
            </a:solidFill>
          </p:spPr>
          <p:txBody>
            <a:bodyPr/>
            <a:lstStyle/>
            <a:p/>
          </p:txBody>
        </p:sp>
        <p:sp>
          <p:nvSpPr>
            <p:cNvPr id="28" name="rc28"/>
            <p:cNvSpPr/>
            <p:nvPr/>
          </p:nvSpPr>
          <p:spPr>
            <a:xfrm>
              <a:off x="1333322" y="3766915"/>
              <a:ext cx="238662" cy="183975"/>
            </a:xfrm>
            <a:prstGeom prst="rect">
              <a:avLst/>
            </a:prstGeom>
            <a:solidFill>
              <a:srgbClr val="1CABE2">
                <a:alpha val="100000"/>
              </a:srgbClr>
            </a:solidFill>
          </p:spPr>
          <p:txBody>
            <a:bodyPr/>
            <a:lstStyle/>
            <a:p/>
          </p:txBody>
        </p:sp>
        <p:sp>
          <p:nvSpPr>
            <p:cNvPr id="29" name="rc29"/>
            <p:cNvSpPr/>
            <p:nvPr/>
          </p:nvSpPr>
          <p:spPr>
            <a:xfrm>
              <a:off x="1598503" y="3920808"/>
              <a:ext cx="238662" cy="387213"/>
            </a:xfrm>
            <a:prstGeom prst="rect">
              <a:avLst/>
            </a:prstGeom>
            <a:solidFill>
              <a:srgbClr val="80BD41">
                <a:alpha val="100000"/>
              </a:srgbClr>
            </a:solidFill>
          </p:spPr>
          <p:txBody>
            <a:bodyPr/>
            <a:lstStyle/>
            <a:p/>
          </p:txBody>
        </p:sp>
        <p:sp>
          <p:nvSpPr>
            <p:cNvPr id="30" name="rc30"/>
            <p:cNvSpPr/>
            <p:nvPr/>
          </p:nvSpPr>
          <p:spPr>
            <a:xfrm>
              <a:off x="1598503" y="3754855"/>
              <a:ext cx="238662" cy="165952"/>
            </a:xfrm>
            <a:prstGeom prst="rect">
              <a:avLst/>
            </a:prstGeom>
            <a:solidFill>
              <a:srgbClr val="1CABE2">
                <a:alpha val="100000"/>
              </a:srgbClr>
            </a:solidFill>
          </p:spPr>
          <p:txBody>
            <a:bodyPr/>
            <a:lstStyle/>
            <a:p/>
          </p:txBody>
        </p:sp>
        <p:sp>
          <p:nvSpPr>
            <p:cNvPr id="31" name="rc31"/>
            <p:cNvSpPr/>
            <p:nvPr/>
          </p:nvSpPr>
          <p:spPr>
            <a:xfrm>
              <a:off x="1863684" y="3880039"/>
              <a:ext cx="238662" cy="427981"/>
            </a:xfrm>
            <a:prstGeom prst="rect">
              <a:avLst/>
            </a:prstGeom>
            <a:solidFill>
              <a:srgbClr val="80BD41">
                <a:alpha val="100000"/>
              </a:srgbClr>
            </a:solidFill>
          </p:spPr>
          <p:txBody>
            <a:bodyPr/>
            <a:lstStyle/>
            <a:p/>
          </p:txBody>
        </p:sp>
        <p:sp>
          <p:nvSpPr>
            <p:cNvPr id="32" name="rc32"/>
            <p:cNvSpPr/>
            <p:nvPr/>
          </p:nvSpPr>
          <p:spPr>
            <a:xfrm>
              <a:off x="1863684" y="3737382"/>
              <a:ext cx="238662" cy="142657"/>
            </a:xfrm>
            <a:prstGeom prst="rect">
              <a:avLst/>
            </a:prstGeom>
            <a:solidFill>
              <a:srgbClr val="1CABE2">
                <a:alpha val="100000"/>
              </a:srgbClr>
            </a:solidFill>
          </p:spPr>
          <p:txBody>
            <a:bodyPr/>
            <a:lstStyle/>
            <a:p/>
          </p:txBody>
        </p:sp>
        <p:sp>
          <p:nvSpPr>
            <p:cNvPr id="33" name="rc33"/>
            <p:cNvSpPr/>
            <p:nvPr/>
          </p:nvSpPr>
          <p:spPr>
            <a:xfrm>
              <a:off x="2128865" y="3841088"/>
              <a:ext cx="238662" cy="466933"/>
            </a:xfrm>
            <a:prstGeom prst="rect">
              <a:avLst/>
            </a:prstGeom>
            <a:solidFill>
              <a:srgbClr val="80BD41">
                <a:alpha val="100000"/>
              </a:srgbClr>
            </a:solidFill>
          </p:spPr>
          <p:txBody>
            <a:bodyPr/>
            <a:lstStyle/>
            <a:p/>
          </p:txBody>
        </p:sp>
        <p:sp>
          <p:nvSpPr>
            <p:cNvPr id="34" name="rc34"/>
            <p:cNvSpPr/>
            <p:nvPr/>
          </p:nvSpPr>
          <p:spPr>
            <a:xfrm>
              <a:off x="2128865" y="3716964"/>
              <a:ext cx="238662" cy="124123"/>
            </a:xfrm>
            <a:prstGeom prst="rect">
              <a:avLst/>
            </a:prstGeom>
            <a:solidFill>
              <a:srgbClr val="1CABE2">
                <a:alpha val="100000"/>
              </a:srgbClr>
            </a:solidFill>
          </p:spPr>
          <p:txBody>
            <a:bodyPr/>
            <a:lstStyle/>
            <a:p/>
          </p:txBody>
        </p:sp>
        <p:sp>
          <p:nvSpPr>
            <p:cNvPr id="35" name="rc35"/>
            <p:cNvSpPr/>
            <p:nvPr/>
          </p:nvSpPr>
          <p:spPr>
            <a:xfrm>
              <a:off x="2394045" y="3819023"/>
              <a:ext cx="238662" cy="488997"/>
            </a:xfrm>
            <a:prstGeom prst="rect">
              <a:avLst/>
            </a:prstGeom>
            <a:solidFill>
              <a:srgbClr val="80BD41">
                <a:alpha val="100000"/>
              </a:srgbClr>
            </a:solidFill>
          </p:spPr>
          <p:txBody>
            <a:bodyPr/>
            <a:lstStyle/>
            <a:p/>
          </p:txBody>
        </p:sp>
        <p:sp>
          <p:nvSpPr>
            <p:cNvPr id="36" name="rc36"/>
            <p:cNvSpPr/>
            <p:nvPr/>
          </p:nvSpPr>
          <p:spPr>
            <a:xfrm>
              <a:off x="2394045" y="3696774"/>
              <a:ext cx="238662" cy="122249"/>
            </a:xfrm>
            <a:prstGeom prst="rect">
              <a:avLst/>
            </a:prstGeom>
            <a:solidFill>
              <a:srgbClr val="1CABE2">
                <a:alpha val="100000"/>
              </a:srgbClr>
            </a:solidFill>
          </p:spPr>
          <p:txBody>
            <a:bodyPr/>
            <a:lstStyle/>
            <a:p/>
          </p:txBody>
        </p:sp>
        <p:sp>
          <p:nvSpPr>
            <p:cNvPr id="37" name="rc37"/>
            <p:cNvSpPr/>
            <p:nvPr/>
          </p:nvSpPr>
          <p:spPr>
            <a:xfrm>
              <a:off x="2659226" y="3772708"/>
              <a:ext cx="238662" cy="535313"/>
            </a:xfrm>
            <a:prstGeom prst="rect">
              <a:avLst/>
            </a:prstGeom>
            <a:solidFill>
              <a:srgbClr val="80BD41">
                <a:alpha val="100000"/>
              </a:srgbClr>
            </a:solidFill>
          </p:spPr>
          <p:txBody>
            <a:bodyPr/>
            <a:lstStyle/>
            <a:p/>
          </p:txBody>
        </p:sp>
        <p:sp>
          <p:nvSpPr>
            <p:cNvPr id="38" name="rc38"/>
            <p:cNvSpPr/>
            <p:nvPr/>
          </p:nvSpPr>
          <p:spPr>
            <a:xfrm>
              <a:off x="2659226" y="3678240"/>
              <a:ext cx="238662" cy="94467"/>
            </a:xfrm>
            <a:prstGeom prst="rect">
              <a:avLst/>
            </a:prstGeom>
            <a:solidFill>
              <a:srgbClr val="1CABE2">
                <a:alpha val="100000"/>
              </a:srgbClr>
            </a:solidFill>
          </p:spPr>
          <p:txBody>
            <a:bodyPr/>
            <a:lstStyle/>
            <a:p/>
          </p:txBody>
        </p:sp>
        <p:sp>
          <p:nvSpPr>
            <p:cNvPr id="39" name="rc39"/>
            <p:cNvSpPr/>
            <p:nvPr/>
          </p:nvSpPr>
          <p:spPr>
            <a:xfrm>
              <a:off x="2924407" y="3746885"/>
              <a:ext cx="238662" cy="561135"/>
            </a:xfrm>
            <a:prstGeom prst="rect">
              <a:avLst/>
            </a:prstGeom>
            <a:solidFill>
              <a:srgbClr val="80BD41">
                <a:alpha val="100000"/>
              </a:srgbClr>
            </a:solidFill>
          </p:spPr>
          <p:txBody>
            <a:bodyPr/>
            <a:lstStyle/>
            <a:p/>
          </p:txBody>
        </p:sp>
        <p:sp>
          <p:nvSpPr>
            <p:cNvPr id="40" name="rc40"/>
            <p:cNvSpPr/>
            <p:nvPr/>
          </p:nvSpPr>
          <p:spPr>
            <a:xfrm>
              <a:off x="2924407" y="3663038"/>
              <a:ext cx="238662" cy="83847"/>
            </a:xfrm>
            <a:prstGeom prst="rect">
              <a:avLst/>
            </a:prstGeom>
            <a:solidFill>
              <a:srgbClr val="1CABE2">
                <a:alpha val="100000"/>
              </a:srgbClr>
            </a:solidFill>
          </p:spPr>
          <p:txBody>
            <a:bodyPr/>
            <a:lstStyle/>
            <a:p/>
          </p:txBody>
        </p:sp>
        <p:sp>
          <p:nvSpPr>
            <p:cNvPr id="41" name="rc41"/>
            <p:cNvSpPr/>
            <p:nvPr/>
          </p:nvSpPr>
          <p:spPr>
            <a:xfrm>
              <a:off x="3189588" y="3713528"/>
              <a:ext cx="238662" cy="594492"/>
            </a:xfrm>
            <a:prstGeom prst="rect">
              <a:avLst/>
            </a:prstGeom>
            <a:solidFill>
              <a:srgbClr val="80BD41">
                <a:alpha val="100000"/>
              </a:srgbClr>
            </a:solidFill>
          </p:spPr>
          <p:txBody>
            <a:bodyPr/>
            <a:lstStyle/>
            <a:p/>
          </p:txBody>
        </p:sp>
        <p:sp>
          <p:nvSpPr>
            <p:cNvPr id="42" name="rc42"/>
            <p:cNvSpPr/>
            <p:nvPr/>
          </p:nvSpPr>
          <p:spPr>
            <a:xfrm>
              <a:off x="3189588" y="3647477"/>
              <a:ext cx="238662" cy="66051"/>
            </a:xfrm>
            <a:prstGeom prst="rect">
              <a:avLst/>
            </a:prstGeom>
            <a:solidFill>
              <a:srgbClr val="1CABE2">
                <a:alpha val="100000"/>
              </a:srgbClr>
            </a:solidFill>
          </p:spPr>
          <p:txBody>
            <a:bodyPr/>
            <a:lstStyle/>
            <a:p/>
          </p:txBody>
        </p:sp>
        <p:sp>
          <p:nvSpPr>
            <p:cNvPr id="43" name="rc43"/>
            <p:cNvSpPr/>
            <p:nvPr/>
          </p:nvSpPr>
          <p:spPr>
            <a:xfrm>
              <a:off x="3454768" y="3678922"/>
              <a:ext cx="238662" cy="629099"/>
            </a:xfrm>
            <a:prstGeom prst="rect">
              <a:avLst/>
            </a:prstGeom>
            <a:solidFill>
              <a:srgbClr val="80BD41">
                <a:alpha val="100000"/>
              </a:srgbClr>
            </a:solidFill>
          </p:spPr>
          <p:txBody>
            <a:bodyPr/>
            <a:lstStyle/>
            <a:p/>
          </p:txBody>
        </p:sp>
        <p:sp>
          <p:nvSpPr>
            <p:cNvPr id="44" name="rc44"/>
            <p:cNvSpPr/>
            <p:nvPr/>
          </p:nvSpPr>
          <p:spPr>
            <a:xfrm>
              <a:off x="3454768" y="3631574"/>
              <a:ext cx="238662" cy="47347"/>
            </a:xfrm>
            <a:prstGeom prst="rect">
              <a:avLst/>
            </a:prstGeom>
            <a:solidFill>
              <a:srgbClr val="1CABE2">
                <a:alpha val="100000"/>
              </a:srgbClr>
            </a:solidFill>
          </p:spPr>
          <p:txBody>
            <a:bodyPr/>
            <a:lstStyle/>
            <a:p/>
          </p:txBody>
        </p:sp>
        <p:sp>
          <p:nvSpPr>
            <p:cNvPr id="45" name="rc45"/>
            <p:cNvSpPr/>
            <p:nvPr/>
          </p:nvSpPr>
          <p:spPr>
            <a:xfrm>
              <a:off x="3719949" y="3699472"/>
              <a:ext cx="238662" cy="608549"/>
            </a:xfrm>
            <a:prstGeom prst="rect">
              <a:avLst/>
            </a:prstGeom>
            <a:solidFill>
              <a:srgbClr val="80BD41">
                <a:alpha val="100000"/>
              </a:srgbClr>
            </a:solidFill>
          </p:spPr>
          <p:txBody>
            <a:bodyPr/>
            <a:lstStyle/>
            <a:p/>
          </p:txBody>
        </p:sp>
        <p:sp>
          <p:nvSpPr>
            <p:cNvPr id="46" name="rc46"/>
            <p:cNvSpPr/>
            <p:nvPr/>
          </p:nvSpPr>
          <p:spPr>
            <a:xfrm>
              <a:off x="3719949" y="3616486"/>
              <a:ext cx="238662" cy="82985"/>
            </a:xfrm>
            <a:prstGeom prst="rect">
              <a:avLst/>
            </a:prstGeom>
            <a:solidFill>
              <a:srgbClr val="1CABE2">
                <a:alpha val="100000"/>
              </a:srgbClr>
            </a:solidFill>
          </p:spPr>
          <p:txBody>
            <a:bodyPr/>
            <a:lstStyle/>
            <a:p/>
          </p:txBody>
        </p:sp>
        <p:sp>
          <p:nvSpPr>
            <p:cNvPr id="47" name="rc47"/>
            <p:cNvSpPr/>
            <p:nvPr/>
          </p:nvSpPr>
          <p:spPr>
            <a:xfrm>
              <a:off x="3985130" y="3661202"/>
              <a:ext cx="238662" cy="646819"/>
            </a:xfrm>
            <a:prstGeom prst="rect">
              <a:avLst/>
            </a:prstGeom>
            <a:solidFill>
              <a:srgbClr val="80BD41">
                <a:alpha val="100000"/>
              </a:srgbClr>
            </a:solidFill>
          </p:spPr>
          <p:txBody>
            <a:bodyPr/>
            <a:lstStyle/>
            <a:p/>
          </p:txBody>
        </p:sp>
        <p:sp>
          <p:nvSpPr>
            <p:cNvPr id="48" name="rc48"/>
            <p:cNvSpPr/>
            <p:nvPr/>
          </p:nvSpPr>
          <p:spPr>
            <a:xfrm>
              <a:off x="3985130" y="3604957"/>
              <a:ext cx="238662" cy="56245"/>
            </a:xfrm>
            <a:prstGeom prst="rect">
              <a:avLst/>
            </a:prstGeom>
            <a:solidFill>
              <a:srgbClr val="1CABE2">
                <a:alpha val="100000"/>
              </a:srgbClr>
            </a:solidFill>
          </p:spPr>
          <p:txBody>
            <a:bodyPr/>
            <a:lstStyle/>
            <a:p/>
          </p:txBody>
        </p:sp>
        <p:sp>
          <p:nvSpPr>
            <p:cNvPr id="49" name="rc49"/>
            <p:cNvSpPr/>
            <p:nvPr/>
          </p:nvSpPr>
          <p:spPr>
            <a:xfrm>
              <a:off x="4250311" y="3680786"/>
              <a:ext cx="238662" cy="627234"/>
            </a:xfrm>
            <a:prstGeom prst="rect">
              <a:avLst/>
            </a:prstGeom>
            <a:solidFill>
              <a:srgbClr val="80BD41">
                <a:alpha val="100000"/>
              </a:srgbClr>
            </a:solidFill>
          </p:spPr>
          <p:txBody>
            <a:bodyPr/>
            <a:lstStyle/>
            <a:p/>
          </p:txBody>
        </p:sp>
        <p:sp>
          <p:nvSpPr>
            <p:cNvPr id="50" name="rc50"/>
            <p:cNvSpPr/>
            <p:nvPr/>
          </p:nvSpPr>
          <p:spPr>
            <a:xfrm>
              <a:off x="4250311" y="3595254"/>
              <a:ext cx="238662" cy="85532"/>
            </a:xfrm>
            <a:prstGeom prst="rect">
              <a:avLst/>
            </a:prstGeom>
            <a:solidFill>
              <a:srgbClr val="1CABE2">
                <a:alpha val="100000"/>
              </a:srgbClr>
            </a:solidFill>
          </p:spPr>
          <p:txBody>
            <a:bodyPr/>
            <a:lstStyle/>
            <a:p/>
          </p:txBody>
        </p:sp>
        <p:sp>
          <p:nvSpPr>
            <p:cNvPr id="51" name="rc51"/>
            <p:cNvSpPr/>
            <p:nvPr/>
          </p:nvSpPr>
          <p:spPr>
            <a:xfrm>
              <a:off x="4515492" y="3693120"/>
              <a:ext cx="238662" cy="614900"/>
            </a:xfrm>
            <a:prstGeom prst="rect">
              <a:avLst/>
            </a:prstGeom>
            <a:solidFill>
              <a:srgbClr val="80BD41">
                <a:alpha val="100000"/>
              </a:srgbClr>
            </a:solidFill>
          </p:spPr>
          <p:txBody>
            <a:bodyPr/>
            <a:lstStyle/>
            <a:p/>
          </p:txBody>
        </p:sp>
        <p:sp>
          <p:nvSpPr>
            <p:cNvPr id="52" name="rc52"/>
            <p:cNvSpPr/>
            <p:nvPr/>
          </p:nvSpPr>
          <p:spPr>
            <a:xfrm>
              <a:off x="4515492" y="3584606"/>
              <a:ext cx="238662" cy="108514"/>
            </a:xfrm>
            <a:prstGeom prst="rect">
              <a:avLst/>
            </a:prstGeom>
            <a:solidFill>
              <a:srgbClr val="1CABE2">
                <a:alpha val="100000"/>
              </a:srgbClr>
            </a:solidFill>
          </p:spPr>
          <p:txBody>
            <a:bodyPr/>
            <a:lstStyle/>
            <a:p/>
          </p:txBody>
        </p:sp>
        <p:sp>
          <p:nvSpPr>
            <p:cNvPr id="53" name="rc53"/>
            <p:cNvSpPr/>
            <p:nvPr/>
          </p:nvSpPr>
          <p:spPr>
            <a:xfrm>
              <a:off x="4780672" y="3713595"/>
              <a:ext cx="238662" cy="594426"/>
            </a:xfrm>
            <a:prstGeom prst="rect">
              <a:avLst/>
            </a:prstGeom>
            <a:solidFill>
              <a:srgbClr val="80BD41">
                <a:alpha val="100000"/>
              </a:srgbClr>
            </a:solidFill>
          </p:spPr>
          <p:txBody>
            <a:bodyPr/>
            <a:lstStyle/>
            <a:p/>
          </p:txBody>
        </p:sp>
        <p:sp>
          <p:nvSpPr>
            <p:cNvPr id="54" name="rc54"/>
            <p:cNvSpPr/>
            <p:nvPr/>
          </p:nvSpPr>
          <p:spPr>
            <a:xfrm>
              <a:off x="4780672" y="3574165"/>
              <a:ext cx="238662" cy="139429"/>
            </a:xfrm>
            <a:prstGeom prst="rect">
              <a:avLst/>
            </a:prstGeom>
            <a:solidFill>
              <a:srgbClr val="1CABE2">
                <a:alpha val="100000"/>
              </a:srgbClr>
            </a:solidFill>
          </p:spPr>
          <p:txBody>
            <a:bodyPr/>
            <a:lstStyle/>
            <a:p/>
          </p:txBody>
        </p:sp>
        <p:sp>
          <p:nvSpPr>
            <p:cNvPr id="55" name="rc55"/>
            <p:cNvSpPr/>
            <p:nvPr/>
          </p:nvSpPr>
          <p:spPr>
            <a:xfrm>
              <a:off x="5045853" y="3703088"/>
              <a:ext cx="238662" cy="604933"/>
            </a:xfrm>
            <a:prstGeom prst="rect">
              <a:avLst/>
            </a:prstGeom>
            <a:solidFill>
              <a:srgbClr val="80BD41">
                <a:alpha val="100000"/>
              </a:srgbClr>
            </a:solidFill>
          </p:spPr>
          <p:txBody>
            <a:bodyPr/>
            <a:lstStyle/>
            <a:p/>
          </p:txBody>
        </p:sp>
        <p:sp>
          <p:nvSpPr>
            <p:cNvPr id="56" name="rc56"/>
            <p:cNvSpPr/>
            <p:nvPr/>
          </p:nvSpPr>
          <p:spPr>
            <a:xfrm>
              <a:off x="5045853" y="3561187"/>
              <a:ext cx="238662" cy="141900"/>
            </a:xfrm>
            <a:prstGeom prst="rect">
              <a:avLst/>
            </a:prstGeom>
            <a:solidFill>
              <a:srgbClr val="1CABE2">
                <a:alpha val="100000"/>
              </a:srgbClr>
            </a:solidFill>
          </p:spPr>
          <p:txBody>
            <a:bodyPr/>
            <a:lstStyle/>
            <a:p/>
          </p:txBody>
        </p:sp>
        <p:sp>
          <p:nvSpPr>
            <p:cNvPr id="57" name="rc57"/>
            <p:cNvSpPr/>
            <p:nvPr/>
          </p:nvSpPr>
          <p:spPr>
            <a:xfrm>
              <a:off x="5311034" y="3680209"/>
              <a:ext cx="238662" cy="627812"/>
            </a:xfrm>
            <a:prstGeom prst="rect">
              <a:avLst/>
            </a:prstGeom>
            <a:solidFill>
              <a:srgbClr val="80BD41">
                <a:alpha val="100000"/>
              </a:srgbClr>
            </a:solidFill>
          </p:spPr>
          <p:txBody>
            <a:bodyPr/>
            <a:lstStyle/>
            <a:p/>
          </p:txBody>
        </p:sp>
        <p:sp>
          <p:nvSpPr>
            <p:cNvPr id="58" name="rc58"/>
            <p:cNvSpPr/>
            <p:nvPr/>
          </p:nvSpPr>
          <p:spPr>
            <a:xfrm>
              <a:off x="5311034" y="3532942"/>
              <a:ext cx="238662" cy="147267"/>
            </a:xfrm>
            <a:prstGeom prst="rect">
              <a:avLst/>
            </a:prstGeom>
            <a:solidFill>
              <a:srgbClr val="1CABE2">
                <a:alpha val="100000"/>
              </a:srgbClr>
            </a:solidFill>
          </p:spPr>
          <p:txBody>
            <a:bodyPr/>
            <a:lstStyle/>
            <a:p/>
          </p:txBody>
        </p:sp>
        <p:sp>
          <p:nvSpPr>
            <p:cNvPr id="59" name="rc59"/>
            <p:cNvSpPr/>
            <p:nvPr/>
          </p:nvSpPr>
          <p:spPr>
            <a:xfrm>
              <a:off x="5576215" y="3635398"/>
              <a:ext cx="238662" cy="672622"/>
            </a:xfrm>
            <a:prstGeom prst="rect">
              <a:avLst/>
            </a:prstGeom>
            <a:solidFill>
              <a:srgbClr val="80BD41">
                <a:alpha val="100000"/>
              </a:srgbClr>
            </a:solidFill>
          </p:spPr>
          <p:txBody>
            <a:bodyPr/>
            <a:lstStyle/>
            <a:p/>
          </p:txBody>
        </p:sp>
        <p:sp>
          <p:nvSpPr>
            <p:cNvPr id="60" name="rc60"/>
            <p:cNvSpPr/>
            <p:nvPr/>
          </p:nvSpPr>
          <p:spPr>
            <a:xfrm>
              <a:off x="5576215" y="3507280"/>
              <a:ext cx="238662" cy="128118"/>
            </a:xfrm>
            <a:prstGeom prst="rect">
              <a:avLst/>
            </a:prstGeom>
            <a:solidFill>
              <a:srgbClr val="1CABE2">
                <a:alpha val="100000"/>
              </a:srgbClr>
            </a:solidFill>
          </p:spPr>
          <p:txBody>
            <a:bodyPr/>
            <a:lstStyle/>
            <a:p/>
          </p:txBody>
        </p:sp>
        <p:sp>
          <p:nvSpPr>
            <p:cNvPr id="61" name="rc61"/>
            <p:cNvSpPr/>
            <p:nvPr/>
          </p:nvSpPr>
          <p:spPr>
            <a:xfrm>
              <a:off x="5841395" y="3652806"/>
              <a:ext cx="238662" cy="655215"/>
            </a:xfrm>
            <a:prstGeom prst="rect">
              <a:avLst/>
            </a:prstGeom>
            <a:solidFill>
              <a:srgbClr val="80BD41">
                <a:alpha val="100000"/>
              </a:srgbClr>
            </a:solidFill>
          </p:spPr>
          <p:txBody>
            <a:bodyPr/>
            <a:lstStyle/>
            <a:p/>
          </p:txBody>
        </p:sp>
        <p:sp>
          <p:nvSpPr>
            <p:cNvPr id="62" name="rc62"/>
            <p:cNvSpPr/>
            <p:nvPr/>
          </p:nvSpPr>
          <p:spPr>
            <a:xfrm>
              <a:off x="5841395" y="3489002"/>
              <a:ext cx="238662" cy="163803"/>
            </a:xfrm>
            <a:prstGeom prst="rect">
              <a:avLst/>
            </a:prstGeom>
            <a:solidFill>
              <a:srgbClr val="1CABE2">
                <a:alpha val="100000"/>
              </a:srgbClr>
            </a:solidFill>
          </p:spPr>
          <p:txBody>
            <a:bodyPr/>
            <a:lstStyle/>
            <a:p/>
          </p:txBody>
        </p:sp>
        <p:sp>
          <p:nvSpPr>
            <p:cNvPr id="63" name="rc63"/>
            <p:cNvSpPr/>
            <p:nvPr/>
          </p:nvSpPr>
          <p:spPr>
            <a:xfrm>
              <a:off x="6106576" y="3694502"/>
              <a:ext cx="238662" cy="613518"/>
            </a:xfrm>
            <a:prstGeom prst="rect">
              <a:avLst/>
            </a:prstGeom>
            <a:solidFill>
              <a:srgbClr val="80BD41">
                <a:alpha val="100000"/>
              </a:srgbClr>
            </a:solidFill>
          </p:spPr>
          <p:txBody>
            <a:bodyPr/>
            <a:lstStyle/>
            <a:p/>
          </p:txBody>
        </p:sp>
        <p:sp>
          <p:nvSpPr>
            <p:cNvPr id="64" name="rc64"/>
            <p:cNvSpPr/>
            <p:nvPr/>
          </p:nvSpPr>
          <p:spPr>
            <a:xfrm>
              <a:off x="6106576" y="3478940"/>
              <a:ext cx="238662" cy="215562"/>
            </a:xfrm>
            <a:prstGeom prst="rect">
              <a:avLst/>
            </a:prstGeom>
            <a:solidFill>
              <a:srgbClr val="1CABE2">
                <a:alpha val="100000"/>
              </a:srgbClr>
            </a:solidFill>
          </p:spPr>
          <p:txBody>
            <a:bodyPr/>
            <a:lstStyle/>
            <a:p/>
          </p:txBody>
        </p:sp>
        <p:sp>
          <p:nvSpPr>
            <p:cNvPr id="65" name="rc65"/>
            <p:cNvSpPr/>
            <p:nvPr/>
          </p:nvSpPr>
          <p:spPr>
            <a:xfrm>
              <a:off x="6371757" y="3705539"/>
              <a:ext cx="238662" cy="602481"/>
            </a:xfrm>
            <a:prstGeom prst="rect">
              <a:avLst/>
            </a:prstGeom>
            <a:solidFill>
              <a:srgbClr val="80BD41">
                <a:alpha val="100000"/>
              </a:srgbClr>
            </a:solidFill>
          </p:spPr>
          <p:txBody>
            <a:bodyPr/>
            <a:lstStyle/>
            <a:p/>
          </p:txBody>
        </p:sp>
        <p:sp>
          <p:nvSpPr>
            <p:cNvPr id="66" name="rc66"/>
            <p:cNvSpPr/>
            <p:nvPr/>
          </p:nvSpPr>
          <p:spPr>
            <a:xfrm>
              <a:off x="6371757" y="3471244"/>
              <a:ext cx="238662" cy="234294"/>
            </a:xfrm>
            <a:prstGeom prst="rect">
              <a:avLst/>
            </a:prstGeom>
            <a:solidFill>
              <a:srgbClr val="1CABE2">
                <a:alpha val="100000"/>
              </a:srgbClr>
            </a:solidFill>
          </p:spPr>
          <p:txBody>
            <a:bodyPr/>
            <a:lstStyle/>
            <a:p/>
          </p:txBody>
        </p:sp>
        <p:sp>
          <p:nvSpPr>
            <p:cNvPr id="67" name="rc67"/>
            <p:cNvSpPr/>
            <p:nvPr/>
          </p:nvSpPr>
          <p:spPr>
            <a:xfrm>
              <a:off x="6636938" y="3684194"/>
              <a:ext cx="238662" cy="623827"/>
            </a:xfrm>
            <a:prstGeom prst="rect">
              <a:avLst/>
            </a:prstGeom>
            <a:solidFill>
              <a:srgbClr val="80BD41">
                <a:alpha val="100000"/>
              </a:srgbClr>
            </a:solidFill>
          </p:spPr>
          <p:txBody>
            <a:bodyPr/>
            <a:lstStyle/>
            <a:p/>
          </p:txBody>
        </p:sp>
        <p:sp>
          <p:nvSpPr>
            <p:cNvPr id="68" name="rc68"/>
            <p:cNvSpPr/>
            <p:nvPr/>
          </p:nvSpPr>
          <p:spPr>
            <a:xfrm>
              <a:off x="6636938" y="3465006"/>
              <a:ext cx="238662" cy="219187"/>
            </a:xfrm>
            <a:prstGeom prst="rect">
              <a:avLst/>
            </a:prstGeom>
            <a:solidFill>
              <a:srgbClr val="1CABE2">
                <a:alpha val="100000"/>
              </a:srgbClr>
            </a:solidFill>
          </p:spPr>
          <p:txBody>
            <a:bodyPr/>
            <a:lstStyle/>
            <a:p/>
          </p:txBody>
        </p:sp>
        <p:sp>
          <p:nvSpPr>
            <p:cNvPr id="69" name="rc69"/>
            <p:cNvSpPr/>
            <p:nvPr/>
          </p:nvSpPr>
          <p:spPr>
            <a:xfrm>
              <a:off x="6902119" y="3661713"/>
              <a:ext cx="238662" cy="646308"/>
            </a:xfrm>
            <a:prstGeom prst="rect">
              <a:avLst/>
            </a:prstGeom>
            <a:solidFill>
              <a:srgbClr val="80BD41">
                <a:alpha val="100000"/>
              </a:srgbClr>
            </a:solidFill>
          </p:spPr>
          <p:txBody>
            <a:bodyPr/>
            <a:lstStyle/>
            <a:p/>
          </p:txBody>
        </p:sp>
        <p:sp>
          <p:nvSpPr>
            <p:cNvPr id="70" name="rc70"/>
            <p:cNvSpPr/>
            <p:nvPr/>
          </p:nvSpPr>
          <p:spPr>
            <a:xfrm>
              <a:off x="6902119" y="3457614"/>
              <a:ext cx="238662" cy="204099"/>
            </a:xfrm>
            <a:prstGeom prst="rect">
              <a:avLst/>
            </a:prstGeom>
            <a:solidFill>
              <a:srgbClr val="1CABE2">
                <a:alpha val="100000"/>
              </a:srgbClr>
            </a:solidFill>
          </p:spPr>
          <p:txBody>
            <a:bodyPr/>
            <a:lstStyle/>
            <a:p/>
          </p:txBody>
        </p:sp>
        <p:sp>
          <p:nvSpPr>
            <p:cNvPr id="71" name="rc71"/>
            <p:cNvSpPr/>
            <p:nvPr/>
          </p:nvSpPr>
          <p:spPr>
            <a:xfrm>
              <a:off x="7167299" y="3653620"/>
              <a:ext cx="238662" cy="654401"/>
            </a:xfrm>
            <a:prstGeom prst="rect">
              <a:avLst/>
            </a:prstGeom>
            <a:solidFill>
              <a:srgbClr val="80BD41">
                <a:alpha val="100000"/>
              </a:srgbClr>
            </a:solidFill>
          </p:spPr>
          <p:txBody>
            <a:bodyPr/>
            <a:lstStyle/>
            <a:p/>
          </p:txBody>
        </p:sp>
        <p:sp>
          <p:nvSpPr>
            <p:cNvPr id="72" name="rc72"/>
            <p:cNvSpPr/>
            <p:nvPr/>
          </p:nvSpPr>
          <p:spPr>
            <a:xfrm>
              <a:off x="7167299" y="3446965"/>
              <a:ext cx="238662" cy="206655"/>
            </a:xfrm>
            <a:prstGeom prst="rect">
              <a:avLst/>
            </a:prstGeom>
            <a:solidFill>
              <a:srgbClr val="1CABE2">
                <a:alpha val="100000"/>
              </a:srgbClr>
            </a:solidFill>
          </p:spPr>
          <p:txBody>
            <a:bodyPr/>
            <a:lstStyle/>
            <a:p/>
          </p:txBody>
        </p:sp>
        <p:sp>
          <p:nvSpPr>
            <p:cNvPr id="73" name="rc73"/>
            <p:cNvSpPr/>
            <p:nvPr/>
          </p:nvSpPr>
          <p:spPr>
            <a:xfrm>
              <a:off x="7432480" y="3602183"/>
              <a:ext cx="238662" cy="705837"/>
            </a:xfrm>
            <a:prstGeom prst="rect">
              <a:avLst/>
            </a:prstGeom>
            <a:solidFill>
              <a:srgbClr val="80BD41">
                <a:alpha val="100000"/>
              </a:srgbClr>
            </a:solidFill>
          </p:spPr>
          <p:txBody>
            <a:bodyPr/>
            <a:lstStyle/>
            <a:p/>
          </p:txBody>
        </p:sp>
        <p:sp>
          <p:nvSpPr>
            <p:cNvPr id="74" name="rc74"/>
            <p:cNvSpPr/>
            <p:nvPr/>
          </p:nvSpPr>
          <p:spPr>
            <a:xfrm>
              <a:off x="7432480" y="3436619"/>
              <a:ext cx="238662" cy="165564"/>
            </a:xfrm>
            <a:prstGeom prst="rect">
              <a:avLst/>
            </a:prstGeom>
            <a:solidFill>
              <a:srgbClr val="1CABE2">
                <a:alpha val="100000"/>
              </a:srgbClr>
            </a:solidFill>
          </p:spPr>
          <p:txBody>
            <a:bodyPr/>
            <a:lstStyle/>
            <a:p/>
          </p:txBody>
        </p:sp>
        <p:sp>
          <p:nvSpPr>
            <p:cNvPr id="75" name="rc75"/>
            <p:cNvSpPr/>
            <p:nvPr/>
          </p:nvSpPr>
          <p:spPr>
            <a:xfrm>
              <a:off x="7697661" y="3582608"/>
              <a:ext cx="238662" cy="725412"/>
            </a:xfrm>
            <a:prstGeom prst="rect">
              <a:avLst/>
            </a:prstGeom>
            <a:solidFill>
              <a:srgbClr val="80BD41">
                <a:alpha val="100000"/>
              </a:srgbClr>
            </a:solidFill>
          </p:spPr>
          <p:txBody>
            <a:bodyPr/>
            <a:lstStyle/>
            <a:p/>
          </p:txBody>
        </p:sp>
        <p:sp>
          <p:nvSpPr>
            <p:cNvPr id="76" name="rc76"/>
            <p:cNvSpPr/>
            <p:nvPr/>
          </p:nvSpPr>
          <p:spPr>
            <a:xfrm>
              <a:off x="7697661" y="3423367"/>
              <a:ext cx="238662" cy="159241"/>
            </a:xfrm>
            <a:prstGeom prst="rect">
              <a:avLst/>
            </a:prstGeom>
            <a:solidFill>
              <a:srgbClr val="1CABE2">
                <a:alpha val="100000"/>
              </a:srgbClr>
            </a:solidFill>
          </p:spPr>
          <p:txBody>
            <a:bodyPr/>
            <a:lstStyle/>
            <a:p/>
          </p:txBody>
        </p:sp>
        <p:sp>
          <p:nvSpPr>
            <p:cNvPr id="77" name="rc77"/>
            <p:cNvSpPr/>
            <p:nvPr/>
          </p:nvSpPr>
          <p:spPr>
            <a:xfrm>
              <a:off x="7962842" y="3539057"/>
              <a:ext cx="238662" cy="768964"/>
            </a:xfrm>
            <a:prstGeom prst="rect">
              <a:avLst/>
            </a:prstGeom>
            <a:solidFill>
              <a:srgbClr val="80BD41">
                <a:alpha val="100000"/>
              </a:srgbClr>
            </a:solidFill>
          </p:spPr>
          <p:txBody>
            <a:bodyPr/>
            <a:lstStyle/>
            <a:p/>
          </p:txBody>
        </p:sp>
        <p:sp>
          <p:nvSpPr>
            <p:cNvPr id="78" name="rc78"/>
            <p:cNvSpPr/>
            <p:nvPr/>
          </p:nvSpPr>
          <p:spPr>
            <a:xfrm>
              <a:off x="7962842" y="3413873"/>
              <a:ext cx="238662" cy="125183"/>
            </a:xfrm>
            <a:prstGeom prst="rect">
              <a:avLst/>
            </a:prstGeom>
            <a:solidFill>
              <a:srgbClr val="1CABE2">
                <a:alpha val="100000"/>
              </a:srgbClr>
            </a:solidFill>
          </p:spPr>
          <p:txBody>
            <a:bodyPr/>
            <a:lstStyle/>
            <a:p/>
          </p:txBody>
        </p:sp>
        <p:sp>
          <p:nvSpPr>
            <p:cNvPr id="79" name="pl79"/>
            <p:cNvSpPr/>
            <p:nvPr/>
          </p:nvSpPr>
          <p:spPr>
            <a:xfrm>
              <a:off x="1452654" y="2229144"/>
              <a:ext cx="6629519" cy="603545"/>
            </a:xfrm>
            <a:custGeom>
              <a:avLst/>
              <a:pathLst>
                <a:path w="6629519" h="603545">
                  <a:moveTo>
                    <a:pt x="0" y="603545"/>
                  </a:moveTo>
                  <a:lnTo>
                    <a:pt x="265180" y="514130"/>
                  </a:lnTo>
                  <a:lnTo>
                    <a:pt x="530361" y="402363"/>
                  </a:lnTo>
                  <a:lnTo>
                    <a:pt x="795542" y="312949"/>
                  </a:lnTo>
                  <a:lnTo>
                    <a:pt x="1060723" y="290595"/>
                  </a:lnTo>
                  <a:lnTo>
                    <a:pt x="1325903" y="178828"/>
                  </a:lnTo>
                  <a:lnTo>
                    <a:pt x="1591084" y="134121"/>
                  </a:lnTo>
                  <a:lnTo>
                    <a:pt x="1856265" y="67060"/>
                  </a:lnTo>
                  <a:lnTo>
                    <a:pt x="2121446" y="0"/>
                  </a:lnTo>
                  <a:lnTo>
                    <a:pt x="2386626" y="111767"/>
                  </a:lnTo>
                  <a:lnTo>
                    <a:pt x="2651807" y="22353"/>
                  </a:lnTo>
                  <a:lnTo>
                    <a:pt x="2916988" y="111767"/>
                  </a:lnTo>
                  <a:lnTo>
                    <a:pt x="3182169" y="178828"/>
                  </a:lnTo>
                  <a:lnTo>
                    <a:pt x="3447350" y="268242"/>
                  </a:lnTo>
                  <a:lnTo>
                    <a:pt x="3712530" y="268242"/>
                  </a:lnTo>
                  <a:lnTo>
                    <a:pt x="3977711" y="268242"/>
                  </a:lnTo>
                  <a:lnTo>
                    <a:pt x="4242892" y="201181"/>
                  </a:lnTo>
                  <a:lnTo>
                    <a:pt x="4508073" y="290595"/>
                  </a:lnTo>
                  <a:lnTo>
                    <a:pt x="4773253" y="424716"/>
                  </a:lnTo>
                  <a:lnTo>
                    <a:pt x="5038434" y="469423"/>
                  </a:lnTo>
                  <a:lnTo>
                    <a:pt x="5303615" y="424716"/>
                  </a:lnTo>
                  <a:lnTo>
                    <a:pt x="5568796" y="380009"/>
                  </a:lnTo>
                  <a:lnTo>
                    <a:pt x="5833977" y="380009"/>
                  </a:lnTo>
                  <a:lnTo>
                    <a:pt x="6099157" y="268242"/>
                  </a:lnTo>
                  <a:lnTo>
                    <a:pt x="6364338" y="245888"/>
                  </a:lnTo>
                  <a:lnTo>
                    <a:pt x="6629519" y="156474"/>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1" name="tx81"/>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643079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5" name="tx85"/>
            <p:cNvSpPr/>
            <p:nvPr/>
          </p:nvSpPr>
          <p:spPr>
            <a:xfrm>
              <a:off x="6695979"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6" name="tx86"/>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7" name="tx87"/>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8" name="tx88"/>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9" name="tx89"/>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90" name="tx90"/>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91" name="tx91"/>
            <p:cNvSpPr/>
            <p:nvPr/>
          </p:nvSpPr>
          <p:spPr>
            <a:xfrm>
              <a:off x="1335100" y="36309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571.6</a:t>
              </a:r>
            </a:p>
          </p:txBody>
        </p:sp>
        <p:sp>
          <p:nvSpPr>
            <p:cNvPr id="92" name="tx92"/>
            <p:cNvSpPr/>
            <p:nvPr/>
          </p:nvSpPr>
          <p:spPr>
            <a:xfrm>
              <a:off x="2661004" y="35422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665.3</a:t>
              </a:r>
            </a:p>
          </p:txBody>
        </p:sp>
        <p:sp>
          <p:nvSpPr>
            <p:cNvPr id="93" name="tx93"/>
            <p:cNvSpPr/>
            <p:nvPr/>
          </p:nvSpPr>
          <p:spPr>
            <a:xfrm>
              <a:off x="3986908" y="34690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742.8</a:t>
              </a:r>
            </a:p>
          </p:txBody>
        </p:sp>
        <p:sp>
          <p:nvSpPr>
            <p:cNvPr id="94" name="tx94"/>
            <p:cNvSpPr/>
            <p:nvPr/>
          </p:nvSpPr>
          <p:spPr>
            <a:xfrm>
              <a:off x="5312812" y="33970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818.8</a:t>
              </a:r>
            </a:p>
          </p:txBody>
        </p:sp>
        <p:sp>
          <p:nvSpPr>
            <p:cNvPr id="95" name="tx95"/>
            <p:cNvSpPr/>
            <p:nvPr/>
          </p:nvSpPr>
          <p:spPr>
            <a:xfrm>
              <a:off x="6412712" y="333531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884</a:t>
              </a:r>
            </a:p>
          </p:txBody>
        </p:sp>
        <p:sp>
          <p:nvSpPr>
            <p:cNvPr id="96" name="tx96"/>
            <p:cNvSpPr/>
            <p:nvPr/>
          </p:nvSpPr>
          <p:spPr>
            <a:xfrm>
              <a:off x="6638716" y="33290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890.6</a:t>
              </a:r>
            </a:p>
          </p:txBody>
        </p:sp>
        <p:sp>
          <p:nvSpPr>
            <p:cNvPr id="97" name="tx97"/>
            <p:cNvSpPr/>
            <p:nvPr/>
          </p:nvSpPr>
          <p:spPr>
            <a:xfrm>
              <a:off x="6903896" y="3321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898.4</a:t>
              </a:r>
            </a:p>
          </p:txBody>
        </p:sp>
        <p:sp>
          <p:nvSpPr>
            <p:cNvPr id="98" name="tx98"/>
            <p:cNvSpPr/>
            <p:nvPr/>
          </p:nvSpPr>
          <p:spPr>
            <a:xfrm>
              <a:off x="7169077" y="33110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909.7</a:t>
              </a:r>
            </a:p>
          </p:txBody>
        </p:sp>
        <p:sp>
          <p:nvSpPr>
            <p:cNvPr id="99" name="tx99"/>
            <p:cNvSpPr/>
            <p:nvPr/>
          </p:nvSpPr>
          <p:spPr>
            <a:xfrm>
              <a:off x="7434258" y="33006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920.6</a:t>
              </a:r>
            </a:p>
          </p:txBody>
        </p:sp>
        <p:sp>
          <p:nvSpPr>
            <p:cNvPr id="100" name="tx100"/>
            <p:cNvSpPr/>
            <p:nvPr/>
          </p:nvSpPr>
          <p:spPr>
            <a:xfrm>
              <a:off x="7699439" y="32873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934.6</a:t>
              </a:r>
            </a:p>
          </p:txBody>
        </p:sp>
        <p:sp>
          <p:nvSpPr>
            <p:cNvPr id="101" name="tx101"/>
            <p:cNvSpPr/>
            <p:nvPr/>
          </p:nvSpPr>
          <p:spPr>
            <a:xfrm>
              <a:off x="7964620" y="32779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944.6</a:t>
              </a:r>
            </a:p>
          </p:txBody>
        </p:sp>
        <p:sp>
          <p:nvSpPr>
            <p:cNvPr id="102" name="pl102"/>
            <p:cNvSpPr/>
            <p:nvPr/>
          </p:nvSpPr>
          <p:spPr>
            <a:xfrm>
              <a:off x="1452654"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40943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377.3</a:t>
              </a:r>
            </a:p>
          </p:txBody>
        </p:sp>
        <p:sp>
          <p:nvSpPr>
            <p:cNvPr id="114" name="tx114"/>
            <p:cNvSpPr/>
            <p:nvPr/>
          </p:nvSpPr>
          <p:spPr>
            <a:xfrm>
              <a:off x="1335100" y="38238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194.4</a:t>
              </a:r>
            </a:p>
          </p:txBody>
        </p:sp>
        <p:sp>
          <p:nvSpPr>
            <p:cNvPr id="115" name="tx115"/>
            <p:cNvSpPr/>
            <p:nvPr/>
          </p:nvSpPr>
          <p:spPr>
            <a:xfrm>
              <a:off x="2661004" y="40053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565.5</a:t>
              </a:r>
            </a:p>
          </p:txBody>
        </p:sp>
        <p:sp>
          <p:nvSpPr>
            <p:cNvPr id="116" name="tx116"/>
            <p:cNvSpPr/>
            <p:nvPr/>
          </p:nvSpPr>
          <p:spPr>
            <a:xfrm>
              <a:off x="2687130" y="3690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99.8</a:t>
              </a:r>
            </a:p>
          </p:txBody>
        </p:sp>
        <p:sp>
          <p:nvSpPr>
            <p:cNvPr id="117" name="tx117"/>
            <p:cNvSpPr/>
            <p:nvPr/>
          </p:nvSpPr>
          <p:spPr>
            <a:xfrm>
              <a:off x="3986908" y="39495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683.3</a:t>
              </a:r>
            </a:p>
          </p:txBody>
        </p:sp>
        <p:sp>
          <p:nvSpPr>
            <p:cNvPr id="118" name="tx118"/>
            <p:cNvSpPr/>
            <p:nvPr/>
          </p:nvSpPr>
          <p:spPr>
            <a:xfrm>
              <a:off x="4013033" y="35980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59.4</a:t>
              </a:r>
            </a:p>
          </p:txBody>
        </p:sp>
        <p:sp>
          <p:nvSpPr>
            <p:cNvPr id="119" name="tx119"/>
            <p:cNvSpPr/>
            <p:nvPr/>
          </p:nvSpPr>
          <p:spPr>
            <a:xfrm>
              <a:off x="5312812" y="39590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663.2</a:t>
              </a:r>
            </a:p>
          </p:txBody>
        </p:sp>
        <p:sp>
          <p:nvSpPr>
            <p:cNvPr id="120" name="tx120"/>
            <p:cNvSpPr/>
            <p:nvPr/>
          </p:nvSpPr>
          <p:spPr>
            <a:xfrm>
              <a:off x="5312812" y="35715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155.6</a:t>
              </a:r>
            </a:p>
          </p:txBody>
        </p:sp>
        <p:sp>
          <p:nvSpPr>
            <p:cNvPr id="121" name="tx121"/>
            <p:cNvSpPr/>
            <p:nvPr/>
          </p:nvSpPr>
          <p:spPr>
            <a:xfrm>
              <a:off x="6373535" y="39716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636.5</a:t>
              </a:r>
            </a:p>
          </p:txBody>
        </p:sp>
        <p:sp>
          <p:nvSpPr>
            <p:cNvPr id="122" name="tx122"/>
            <p:cNvSpPr/>
            <p:nvPr/>
          </p:nvSpPr>
          <p:spPr>
            <a:xfrm>
              <a:off x="6373535" y="35533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247.5</a:t>
              </a:r>
            </a:p>
          </p:txBody>
        </p:sp>
        <p:sp>
          <p:nvSpPr>
            <p:cNvPr id="123" name="tx123"/>
            <p:cNvSpPr/>
            <p:nvPr/>
          </p:nvSpPr>
          <p:spPr>
            <a:xfrm>
              <a:off x="6677893" y="396106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659</a:t>
              </a:r>
            </a:p>
          </p:txBody>
        </p:sp>
        <p:sp>
          <p:nvSpPr>
            <p:cNvPr id="124" name="tx124"/>
            <p:cNvSpPr/>
            <p:nvPr/>
          </p:nvSpPr>
          <p:spPr>
            <a:xfrm>
              <a:off x="6638716" y="35395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231.6</a:t>
              </a:r>
            </a:p>
          </p:txBody>
        </p:sp>
        <p:sp>
          <p:nvSpPr>
            <p:cNvPr id="125" name="tx125"/>
            <p:cNvSpPr/>
            <p:nvPr/>
          </p:nvSpPr>
          <p:spPr>
            <a:xfrm>
              <a:off x="6903896" y="39498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682.8</a:t>
              </a:r>
            </a:p>
          </p:txBody>
        </p:sp>
        <p:sp>
          <p:nvSpPr>
            <p:cNvPr id="126" name="tx126"/>
            <p:cNvSpPr/>
            <p:nvPr/>
          </p:nvSpPr>
          <p:spPr>
            <a:xfrm>
              <a:off x="6903896" y="35246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215.6</a:t>
              </a:r>
            </a:p>
          </p:txBody>
        </p:sp>
        <p:sp>
          <p:nvSpPr>
            <p:cNvPr id="127" name="tx127"/>
            <p:cNvSpPr/>
            <p:nvPr/>
          </p:nvSpPr>
          <p:spPr>
            <a:xfrm>
              <a:off x="7169077" y="39457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691.3</a:t>
              </a:r>
            </a:p>
          </p:txBody>
        </p:sp>
        <p:sp>
          <p:nvSpPr>
            <p:cNvPr id="128" name="tx128"/>
            <p:cNvSpPr/>
            <p:nvPr/>
          </p:nvSpPr>
          <p:spPr>
            <a:xfrm>
              <a:off x="7169077" y="35151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218.3</a:t>
              </a:r>
            </a:p>
          </p:txBody>
        </p:sp>
        <p:sp>
          <p:nvSpPr>
            <p:cNvPr id="129" name="tx129"/>
            <p:cNvSpPr/>
            <p:nvPr/>
          </p:nvSpPr>
          <p:spPr>
            <a:xfrm>
              <a:off x="7434258" y="3920329"/>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745.7</a:t>
              </a:r>
            </a:p>
          </p:txBody>
        </p:sp>
        <p:sp>
          <p:nvSpPr>
            <p:cNvPr id="130" name="tx130"/>
            <p:cNvSpPr/>
            <p:nvPr/>
          </p:nvSpPr>
          <p:spPr>
            <a:xfrm>
              <a:off x="7434258" y="34843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174.9</a:t>
              </a:r>
            </a:p>
          </p:txBody>
        </p:sp>
        <p:sp>
          <p:nvSpPr>
            <p:cNvPr id="131" name="tx131"/>
            <p:cNvSpPr/>
            <p:nvPr/>
          </p:nvSpPr>
          <p:spPr>
            <a:xfrm>
              <a:off x="7699439" y="39102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766.4</a:t>
              </a:r>
            </a:p>
          </p:txBody>
        </p:sp>
        <p:sp>
          <p:nvSpPr>
            <p:cNvPr id="132" name="tx132"/>
            <p:cNvSpPr/>
            <p:nvPr/>
          </p:nvSpPr>
          <p:spPr>
            <a:xfrm>
              <a:off x="7699439" y="34679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168.2</a:t>
              </a:r>
            </a:p>
          </p:txBody>
        </p:sp>
        <p:sp>
          <p:nvSpPr>
            <p:cNvPr id="133" name="tx133"/>
            <p:cNvSpPr/>
            <p:nvPr/>
          </p:nvSpPr>
          <p:spPr>
            <a:xfrm>
              <a:off x="7964620" y="38884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812.4</a:t>
              </a:r>
            </a:p>
          </p:txBody>
        </p:sp>
        <p:sp>
          <p:nvSpPr>
            <p:cNvPr id="134" name="tx134"/>
            <p:cNvSpPr/>
            <p:nvPr/>
          </p:nvSpPr>
          <p:spPr>
            <a:xfrm>
              <a:off x="7964620" y="34413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132.2</a:t>
              </a:r>
            </a:p>
          </p:txBody>
        </p:sp>
        <p:sp>
          <p:nvSpPr>
            <p:cNvPr id="135" name="tx135"/>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826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577692" y="329126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77692" y="28179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9" name="tx139"/>
            <p:cNvSpPr/>
            <p:nvPr/>
          </p:nvSpPr>
          <p:spPr>
            <a:xfrm>
              <a:off x="577692" y="234469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77692" y="187140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56677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833876"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61" name="rc161"/>
            <p:cNvSpPr/>
            <p:nvPr/>
          </p:nvSpPr>
          <p:spPr>
            <a:xfrm>
              <a:off x="4177167" y="5180747"/>
              <a:ext cx="201456" cy="201456"/>
            </a:xfrm>
            <a:prstGeom prst="rect">
              <a:avLst/>
            </a:prstGeom>
            <a:solidFill>
              <a:srgbClr val="1CABE2">
                <a:alpha val="100000"/>
              </a:srgbClr>
            </a:solidFill>
          </p:spPr>
          <p:txBody>
            <a:bodyPr/>
            <a:lstStyle/>
            <a:p/>
          </p:txBody>
        </p:sp>
        <p:sp>
          <p:nvSpPr>
            <p:cNvPr id="162" name="rc162"/>
            <p:cNvSpPr/>
            <p:nvPr/>
          </p:nvSpPr>
          <p:spPr>
            <a:xfrm>
              <a:off x="6143102" y="5180747"/>
              <a:ext cx="201456" cy="201456"/>
            </a:xfrm>
            <a:prstGeom prst="rect">
              <a:avLst/>
            </a:prstGeom>
            <a:solidFill>
              <a:srgbClr val="80BD41">
                <a:alpha val="100000"/>
              </a:srgbClr>
            </a:solidFill>
          </p:spPr>
          <p:txBody>
            <a:bodyPr/>
            <a:lstStyle/>
            <a:p/>
          </p:txBody>
        </p:sp>
        <p:sp>
          <p:nvSpPr>
            <p:cNvPr id="163" name="tx163"/>
            <p:cNvSpPr/>
            <p:nvPr/>
          </p:nvSpPr>
          <p:spPr>
            <a:xfrm>
              <a:off x="4457212"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64" name="tx164"/>
            <p:cNvSpPr/>
            <p:nvPr/>
          </p:nvSpPr>
          <p:spPr>
            <a:xfrm>
              <a:off x="6423147"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89913"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6" name="tx166"/>
            <p:cNvSpPr/>
            <p:nvPr/>
          </p:nvSpPr>
          <p:spPr>
            <a:xfrm>
              <a:off x="989913" y="1592892"/>
              <a:ext cx="167754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Cameroun, 2000-2025</a:t>
              </a:r>
            </a:p>
          </p:txBody>
        </p:sp>
        <p:sp>
          <p:nvSpPr>
            <p:cNvPr id="167" name="pl167"/>
            <p:cNvSpPr/>
            <p:nvPr/>
          </p:nvSpPr>
          <p:spPr>
            <a:xfrm>
              <a:off x="219890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93007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612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39242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6449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79566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5268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2580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33322" y="5954972"/>
              <a:ext cx="4407492" cy="129091"/>
            </a:xfrm>
            <a:prstGeom prst="rect">
              <a:avLst/>
            </a:prstGeom>
            <a:solidFill>
              <a:srgbClr val="80BD41">
                <a:alpha val="100000"/>
              </a:srgbClr>
            </a:solidFill>
          </p:spPr>
          <p:txBody>
            <a:bodyPr/>
            <a:lstStyle/>
            <a:p/>
          </p:txBody>
        </p:sp>
        <p:sp>
          <p:nvSpPr>
            <p:cNvPr id="180" name="rc180"/>
            <p:cNvSpPr/>
            <p:nvPr/>
          </p:nvSpPr>
          <p:spPr>
            <a:xfrm>
              <a:off x="5740814" y="5954972"/>
              <a:ext cx="1713997" cy="129091"/>
            </a:xfrm>
            <a:prstGeom prst="rect">
              <a:avLst/>
            </a:prstGeom>
            <a:solidFill>
              <a:srgbClr val="1CABE2">
                <a:alpha val="100000"/>
              </a:srgbClr>
            </a:solidFill>
          </p:spPr>
          <p:txBody>
            <a:bodyPr/>
            <a:lstStyle/>
            <a:p/>
          </p:txBody>
        </p:sp>
        <p:sp>
          <p:nvSpPr>
            <p:cNvPr id="181" name="rc181"/>
            <p:cNvSpPr/>
            <p:nvPr/>
          </p:nvSpPr>
          <p:spPr>
            <a:xfrm>
              <a:off x="1333322" y="5793607"/>
              <a:ext cx="5306800" cy="129091"/>
            </a:xfrm>
            <a:prstGeom prst="rect">
              <a:avLst/>
            </a:prstGeom>
            <a:solidFill>
              <a:srgbClr val="80BD41">
                <a:alpha val="100000"/>
              </a:srgbClr>
            </a:solidFill>
          </p:spPr>
          <p:txBody>
            <a:bodyPr/>
            <a:lstStyle/>
            <a:p/>
          </p:txBody>
        </p:sp>
        <p:sp>
          <p:nvSpPr>
            <p:cNvPr id="182" name="rc182"/>
            <p:cNvSpPr/>
            <p:nvPr/>
          </p:nvSpPr>
          <p:spPr>
            <a:xfrm>
              <a:off x="6640123" y="5793607"/>
              <a:ext cx="1164939" cy="129091"/>
            </a:xfrm>
            <a:prstGeom prst="rect">
              <a:avLst/>
            </a:prstGeom>
            <a:solidFill>
              <a:srgbClr val="1CABE2">
                <a:alpha val="100000"/>
              </a:srgbClr>
            </a:solidFill>
          </p:spPr>
          <p:txBody>
            <a:bodyPr/>
            <a:lstStyle/>
            <a:p/>
          </p:txBody>
        </p:sp>
        <p:sp>
          <p:nvSpPr>
            <p:cNvPr id="183" name="rc183"/>
            <p:cNvSpPr/>
            <p:nvPr/>
          </p:nvSpPr>
          <p:spPr>
            <a:xfrm>
              <a:off x="1333322" y="5632243"/>
              <a:ext cx="5625405" cy="129091"/>
            </a:xfrm>
            <a:prstGeom prst="rect">
              <a:avLst/>
            </a:prstGeom>
            <a:solidFill>
              <a:srgbClr val="80BD41">
                <a:alpha val="100000"/>
              </a:srgbClr>
            </a:solidFill>
          </p:spPr>
          <p:txBody>
            <a:bodyPr/>
            <a:lstStyle/>
            <a:p/>
          </p:txBody>
        </p:sp>
        <p:sp>
          <p:nvSpPr>
            <p:cNvPr id="184" name="rc184"/>
            <p:cNvSpPr/>
            <p:nvPr/>
          </p:nvSpPr>
          <p:spPr>
            <a:xfrm>
              <a:off x="6958728" y="5632243"/>
              <a:ext cx="915789" cy="129091"/>
            </a:xfrm>
            <a:prstGeom prst="rect">
              <a:avLst/>
            </a:prstGeom>
            <a:solidFill>
              <a:srgbClr val="1CABE2">
                <a:alpha val="100000"/>
              </a:srgbClr>
            </a:solidFill>
          </p:spPr>
          <p:txBody>
            <a:bodyPr/>
            <a:lstStyle/>
            <a:p/>
          </p:txBody>
        </p:sp>
        <p:sp>
          <p:nvSpPr>
            <p:cNvPr id="185" name="tx185"/>
            <p:cNvSpPr/>
            <p:nvPr/>
          </p:nvSpPr>
          <p:spPr>
            <a:xfrm>
              <a:off x="7664423" y="597638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884</a:t>
              </a:r>
            </a:p>
          </p:txBody>
        </p:sp>
        <p:sp>
          <p:nvSpPr>
            <p:cNvPr id="186" name="tx186"/>
            <p:cNvSpPr/>
            <p:nvPr/>
          </p:nvSpPr>
          <p:spPr>
            <a:xfrm>
              <a:off x="7983969"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934.6</a:t>
              </a:r>
            </a:p>
          </p:txBody>
        </p:sp>
        <p:sp>
          <p:nvSpPr>
            <p:cNvPr id="187" name="tx187"/>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944.6</a:t>
              </a:r>
            </a:p>
          </p:txBody>
        </p:sp>
        <p:sp>
          <p:nvSpPr>
            <p:cNvPr id="188" name="tx188"/>
            <p:cNvSpPr/>
            <p:nvPr/>
          </p:nvSpPr>
          <p:spPr>
            <a:xfrm>
              <a:off x="3401430"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636.5</a:t>
              </a:r>
            </a:p>
          </p:txBody>
        </p:sp>
        <p:sp>
          <p:nvSpPr>
            <p:cNvPr id="189" name="tx189"/>
            <p:cNvSpPr/>
            <p:nvPr/>
          </p:nvSpPr>
          <p:spPr>
            <a:xfrm>
              <a:off x="6462175"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247.5</a:t>
              </a:r>
            </a:p>
          </p:txBody>
        </p:sp>
        <p:sp>
          <p:nvSpPr>
            <p:cNvPr id="190" name="tx190"/>
            <p:cNvSpPr/>
            <p:nvPr/>
          </p:nvSpPr>
          <p:spPr>
            <a:xfrm>
              <a:off x="385108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766.4</a:t>
              </a:r>
            </a:p>
          </p:txBody>
        </p:sp>
        <p:sp>
          <p:nvSpPr>
            <p:cNvPr id="191" name="tx191"/>
            <p:cNvSpPr/>
            <p:nvPr/>
          </p:nvSpPr>
          <p:spPr>
            <a:xfrm>
              <a:off x="708695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168.2</a:t>
              </a:r>
            </a:p>
          </p:txBody>
        </p:sp>
        <p:sp>
          <p:nvSpPr>
            <p:cNvPr id="192" name="tx192"/>
            <p:cNvSpPr/>
            <p:nvPr/>
          </p:nvSpPr>
          <p:spPr>
            <a:xfrm>
              <a:off x="4010386"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812.4</a:t>
              </a:r>
            </a:p>
          </p:txBody>
        </p:sp>
        <p:sp>
          <p:nvSpPr>
            <p:cNvPr id="193" name="tx193"/>
            <p:cNvSpPr/>
            <p:nvPr/>
          </p:nvSpPr>
          <p:spPr>
            <a:xfrm>
              <a:off x="7280984"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132.2</a:t>
              </a:r>
            </a:p>
          </p:txBody>
        </p:sp>
        <p:sp>
          <p:nvSpPr>
            <p:cNvPr id="194" name="tx194"/>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4795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9" name="tx199"/>
            <p:cNvSpPr/>
            <p:nvPr/>
          </p:nvSpPr>
          <p:spPr>
            <a:xfrm>
              <a:off x="467912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641029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201" name="tx201"/>
            <p:cNvSpPr/>
            <p:nvPr/>
          </p:nvSpPr>
          <p:spPr>
            <a:xfrm>
              <a:off x="8083211"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202" name="tx202"/>
            <p:cNvSpPr/>
            <p:nvPr/>
          </p:nvSpPr>
          <p:spPr>
            <a:xfrm>
              <a:off x="4025973"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DTP1 en 2025 (86 %) était supérieur à celui de 2019 (72 %).
Le nombre d’enfants vaccinés avec le DTP1 a augmenté de 28 % par rapport à 2019.
Le nombre de nourrissons survivants a augmenté d’environ 7 % par rapport à 2019.
En 2025, 200 000 enfants de plus ont été vaccinés qu’en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99289"/>
              <a:ext cx="3397293" cy="461716"/>
            </a:xfrm>
            <a:custGeom>
              <a:avLst/>
              <a:pathLst>
                <a:path w="3397293" h="461716">
                  <a:moveTo>
                    <a:pt x="0" y="461716"/>
                  </a:moveTo>
                  <a:lnTo>
                    <a:pt x="135891" y="440728"/>
                  </a:lnTo>
                  <a:lnTo>
                    <a:pt x="271783" y="377767"/>
                  </a:lnTo>
                  <a:lnTo>
                    <a:pt x="407675" y="230858"/>
                  </a:lnTo>
                  <a:lnTo>
                    <a:pt x="543566" y="230858"/>
                  </a:lnTo>
                  <a:lnTo>
                    <a:pt x="679458" y="83948"/>
                  </a:lnTo>
                  <a:lnTo>
                    <a:pt x="815350" y="62961"/>
                  </a:lnTo>
                  <a:lnTo>
                    <a:pt x="951242" y="41974"/>
                  </a:lnTo>
                  <a:lnTo>
                    <a:pt x="1087133" y="0"/>
                  </a:lnTo>
                  <a:lnTo>
                    <a:pt x="1223025" y="83948"/>
                  </a:lnTo>
                  <a:lnTo>
                    <a:pt x="1358917" y="0"/>
                  </a:lnTo>
                  <a:lnTo>
                    <a:pt x="1494809" y="62961"/>
                  </a:lnTo>
                  <a:lnTo>
                    <a:pt x="1630700" y="104935"/>
                  </a:lnTo>
                  <a:lnTo>
                    <a:pt x="1766592" y="167896"/>
                  </a:lnTo>
                  <a:lnTo>
                    <a:pt x="1902484" y="167896"/>
                  </a:lnTo>
                  <a:lnTo>
                    <a:pt x="2038375" y="167896"/>
                  </a:lnTo>
                  <a:lnTo>
                    <a:pt x="2174267" y="125922"/>
                  </a:lnTo>
                  <a:lnTo>
                    <a:pt x="2310159" y="209870"/>
                  </a:lnTo>
                  <a:lnTo>
                    <a:pt x="2446051" y="335793"/>
                  </a:lnTo>
                  <a:lnTo>
                    <a:pt x="2581942" y="356780"/>
                  </a:lnTo>
                  <a:lnTo>
                    <a:pt x="2717834" y="335793"/>
                  </a:lnTo>
                  <a:lnTo>
                    <a:pt x="2853726" y="272832"/>
                  </a:lnTo>
                  <a:lnTo>
                    <a:pt x="2989618" y="272832"/>
                  </a:lnTo>
                  <a:lnTo>
                    <a:pt x="3125509" y="188883"/>
                  </a:lnTo>
                  <a:lnTo>
                    <a:pt x="3261401" y="146909"/>
                  </a:lnTo>
                  <a:lnTo>
                    <a:pt x="3397293" y="2098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51134"/>
              <a:ext cx="3397293" cy="671587"/>
            </a:xfrm>
            <a:custGeom>
              <a:avLst/>
              <a:pathLst>
                <a:path w="3397293" h="671587">
                  <a:moveTo>
                    <a:pt x="0" y="650599"/>
                  </a:moveTo>
                  <a:lnTo>
                    <a:pt x="135891" y="671587"/>
                  </a:lnTo>
                  <a:lnTo>
                    <a:pt x="271783" y="629612"/>
                  </a:lnTo>
                  <a:lnTo>
                    <a:pt x="407675" y="545664"/>
                  </a:lnTo>
                  <a:lnTo>
                    <a:pt x="543566" y="440728"/>
                  </a:lnTo>
                  <a:lnTo>
                    <a:pt x="679458" y="356780"/>
                  </a:lnTo>
                  <a:lnTo>
                    <a:pt x="815350" y="293819"/>
                  </a:lnTo>
                  <a:lnTo>
                    <a:pt x="951242" y="251845"/>
                  </a:lnTo>
                  <a:lnTo>
                    <a:pt x="1087133" y="146909"/>
                  </a:lnTo>
                  <a:lnTo>
                    <a:pt x="1223025" y="41974"/>
                  </a:lnTo>
                  <a:lnTo>
                    <a:pt x="1358917" y="125922"/>
                  </a:lnTo>
                  <a:lnTo>
                    <a:pt x="1494809" y="167896"/>
                  </a:lnTo>
                  <a:lnTo>
                    <a:pt x="1630700" y="209870"/>
                  </a:lnTo>
                  <a:lnTo>
                    <a:pt x="1766592" y="209870"/>
                  </a:lnTo>
                  <a:lnTo>
                    <a:pt x="1902484" y="188883"/>
                  </a:lnTo>
                  <a:lnTo>
                    <a:pt x="2038375" y="209870"/>
                  </a:lnTo>
                  <a:lnTo>
                    <a:pt x="2174267" y="104935"/>
                  </a:lnTo>
                  <a:lnTo>
                    <a:pt x="2310159" y="83948"/>
                  </a:lnTo>
                  <a:lnTo>
                    <a:pt x="2446051" y="41974"/>
                  </a:lnTo>
                  <a:lnTo>
                    <a:pt x="2581942" y="0"/>
                  </a:lnTo>
                  <a:lnTo>
                    <a:pt x="2717834" y="62961"/>
                  </a:lnTo>
                  <a:lnTo>
                    <a:pt x="2853726" y="146909"/>
                  </a:lnTo>
                  <a:lnTo>
                    <a:pt x="2989618" y="104935"/>
                  </a:lnTo>
                  <a:lnTo>
                    <a:pt x="3125509" y="41974"/>
                  </a:lnTo>
                  <a:lnTo>
                    <a:pt x="3261401" y="20987"/>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99289"/>
              <a:ext cx="3397293" cy="461716"/>
            </a:xfrm>
            <a:custGeom>
              <a:avLst/>
              <a:pathLst>
                <a:path w="3397293" h="461716">
                  <a:moveTo>
                    <a:pt x="0" y="461716"/>
                  </a:moveTo>
                  <a:lnTo>
                    <a:pt x="135891" y="440728"/>
                  </a:lnTo>
                  <a:lnTo>
                    <a:pt x="271783" y="377767"/>
                  </a:lnTo>
                  <a:lnTo>
                    <a:pt x="407675" y="230858"/>
                  </a:lnTo>
                  <a:lnTo>
                    <a:pt x="543566" y="230858"/>
                  </a:lnTo>
                  <a:lnTo>
                    <a:pt x="679458" y="83948"/>
                  </a:lnTo>
                  <a:lnTo>
                    <a:pt x="815350" y="62961"/>
                  </a:lnTo>
                  <a:lnTo>
                    <a:pt x="951242" y="41974"/>
                  </a:lnTo>
                  <a:lnTo>
                    <a:pt x="1087133" y="0"/>
                  </a:lnTo>
                  <a:lnTo>
                    <a:pt x="1223025" y="83948"/>
                  </a:lnTo>
                  <a:lnTo>
                    <a:pt x="1358917" y="0"/>
                  </a:lnTo>
                  <a:lnTo>
                    <a:pt x="1494809" y="62961"/>
                  </a:lnTo>
                  <a:lnTo>
                    <a:pt x="1630700" y="104935"/>
                  </a:lnTo>
                  <a:lnTo>
                    <a:pt x="1766592" y="167896"/>
                  </a:lnTo>
                  <a:lnTo>
                    <a:pt x="1902484" y="167896"/>
                  </a:lnTo>
                  <a:lnTo>
                    <a:pt x="2038375" y="167896"/>
                  </a:lnTo>
                  <a:lnTo>
                    <a:pt x="2174267" y="125922"/>
                  </a:lnTo>
                  <a:lnTo>
                    <a:pt x="2310159" y="209870"/>
                  </a:lnTo>
                  <a:lnTo>
                    <a:pt x="2446051" y="335793"/>
                  </a:lnTo>
                  <a:lnTo>
                    <a:pt x="2581942" y="356780"/>
                  </a:lnTo>
                  <a:lnTo>
                    <a:pt x="2717834" y="335793"/>
                  </a:lnTo>
                  <a:lnTo>
                    <a:pt x="2853726" y="272832"/>
                  </a:lnTo>
                  <a:lnTo>
                    <a:pt x="2989618" y="272832"/>
                  </a:lnTo>
                  <a:lnTo>
                    <a:pt x="3125509" y="188883"/>
                  </a:lnTo>
                  <a:lnTo>
                    <a:pt x="3261401" y="146909"/>
                  </a:lnTo>
                  <a:lnTo>
                    <a:pt x="3397293" y="2098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839483"/>
            </a:xfrm>
            <a:custGeom>
              <a:avLst/>
              <a:pathLst>
                <a:path w="0" h="839483">
                  <a:moveTo>
                    <a:pt x="0" y="0"/>
                  </a:moveTo>
                  <a:lnTo>
                    <a:pt x="0" y="83948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377767"/>
            </a:xfrm>
            <a:custGeom>
              <a:avLst/>
              <a:pathLst>
                <a:path w="0" h="377767">
                  <a:moveTo>
                    <a:pt x="0" y="0"/>
                  </a:moveTo>
                  <a:lnTo>
                    <a:pt x="0" y="37776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545664"/>
            </a:xfrm>
            <a:custGeom>
              <a:avLst/>
              <a:pathLst>
                <a:path w="0" h="545664">
                  <a:moveTo>
                    <a:pt x="0" y="0"/>
                  </a:moveTo>
                  <a:lnTo>
                    <a:pt x="0" y="54566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734548"/>
            </a:xfrm>
            <a:custGeom>
              <a:avLst/>
              <a:pathLst>
                <a:path w="0" h="734548">
                  <a:moveTo>
                    <a:pt x="0" y="0"/>
                  </a:moveTo>
                  <a:lnTo>
                    <a:pt x="0" y="73454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524677"/>
            </a:xfrm>
            <a:custGeom>
              <a:avLst/>
              <a:pathLst>
                <a:path w="0" h="524677">
                  <a:moveTo>
                    <a:pt x="0" y="0"/>
                  </a:moveTo>
                  <a:lnTo>
                    <a:pt x="0" y="52467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98754"/>
            </a:xfrm>
            <a:custGeom>
              <a:avLst/>
              <a:pathLst>
                <a:path w="0" h="398754">
                  <a:moveTo>
                    <a:pt x="0" y="0"/>
                  </a:moveTo>
                  <a:lnTo>
                    <a:pt x="0" y="398754"/>
                  </a:lnTo>
                </a:path>
              </a:pathLst>
            </a:custGeom>
            <a:ln w="13550" cap="flat">
              <a:solidFill>
                <a:srgbClr val="0058AB">
                  <a:alpha val="100000"/>
                </a:srgbClr>
              </a:solidFill>
              <a:prstDash val="dot"/>
              <a:round/>
            </a:ln>
          </p:spPr>
          <p:txBody>
            <a:bodyPr/>
            <a:lstStyle/>
            <a:p/>
          </p:txBody>
        </p:sp>
        <p:sp>
          <p:nvSpPr>
            <p:cNvPr id="32" name="pl32"/>
            <p:cNvSpPr/>
            <p:nvPr/>
          </p:nvSpPr>
          <p:spPr>
            <a:xfrm>
              <a:off x="1120965" y="2199289"/>
              <a:ext cx="3397293" cy="461716"/>
            </a:xfrm>
            <a:custGeom>
              <a:avLst/>
              <a:pathLst>
                <a:path w="3397293" h="461716">
                  <a:moveTo>
                    <a:pt x="0" y="461716"/>
                  </a:moveTo>
                  <a:lnTo>
                    <a:pt x="135891" y="440728"/>
                  </a:lnTo>
                  <a:lnTo>
                    <a:pt x="271783" y="377767"/>
                  </a:lnTo>
                  <a:lnTo>
                    <a:pt x="407675" y="230858"/>
                  </a:lnTo>
                  <a:lnTo>
                    <a:pt x="543566" y="230858"/>
                  </a:lnTo>
                  <a:lnTo>
                    <a:pt x="679458" y="83948"/>
                  </a:lnTo>
                  <a:lnTo>
                    <a:pt x="815350" y="62961"/>
                  </a:lnTo>
                  <a:lnTo>
                    <a:pt x="951242" y="41974"/>
                  </a:lnTo>
                  <a:lnTo>
                    <a:pt x="1087133" y="0"/>
                  </a:lnTo>
                  <a:lnTo>
                    <a:pt x="1223025" y="83948"/>
                  </a:lnTo>
                  <a:lnTo>
                    <a:pt x="1358917" y="0"/>
                  </a:lnTo>
                  <a:lnTo>
                    <a:pt x="1494809" y="62961"/>
                  </a:lnTo>
                  <a:lnTo>
                    <a:pt x="1630700" y="104935"/>
                  </a:lnTo>
                  <a:lnTo>
                    <a:pt x="1766592" y="167896"/>
                  </a:lnTo>
                  <a:lnTo>
                    <a:pt x="1902484" y="167896"/>
                  </a:lnTo>
                  <a:lnTo>
                    <a:pt x="2038375" y="167896"/>
                  </a:lnTo>
                  <a:lnTo>
                    <a:pt x="2174267" y="125922"/>
                  </a:lnTo>
                  <a:lnTo>
                    <a:pt x="2310159" y="209870"/>
                  </a:lnTo>
                  <a:lnTo>
                    <a:pt x="2446051" y="335793"/>
                  </a:lnTo>
                  <a:lnTo>
                    <a:pt x="2581942" y="356780"/>
                  </a:lnTo>
                  <a:lnTo>
                    <a:pt x="2717834" y="335793"/>
                  </a:lnTo>
                  <a:lnTo>
                    <a:pt x="2853726" y="272832"/>
                  </a:lnTo>
                  <a:lnTo>
                    <a:pt x="2989618" y="272832"/>
                  </a:lnTo>
                  <a:lnTo>
                    <a:pt x="3125509" y="188883"/>
                  </a:lnTo>
                  <a:lnTo>
                    <a:pt x="3261401" y="146909"/>
                  </a:lnTo>
                  <a:lnTo>
                    <a:pt x="3397293" y="2098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8" name="tx38"/>
            <p:cNvSpPr/>
            <p:nvPr/>
          </p:nvSpPr>
          <p:spPr>
            <a:xfrm>
              <a:off x="4322076" y="16937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9" name="tx39"/>
            <p:cNvSpPr/>
            <p:nvPr/>
          </p:nvSpPr>
          <p:spPr>
            <a:xfrm>
              <a:off x="4457968"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330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9696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886838"/>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Cameroun</a:t>
              </a:r>
            </a:p>
          </p:txBody>
        </p:sp>
        <p:sp>
          <p:nvSpPr>
            <p:cNvPr id="60" name="tx60"/>
            <p:cNvSpPr/>
            <p:nvPr/>
          </p:nvSpPr>
          <p:spPr>
            <a:xfrm>
              <a:off x="287494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38784" y="1414185"/>
              <a:ext cx="276165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Cameroun, 2000-2025</a:t>
              </a:r>
            </a:p>
          </p:txBody>
        </p:sp>
        <p:sp>
          <p:nvSpPr>
            <p:cNvPr id="63" name="pl63"/>
            <p:cNvSpPr/>
            <p:nvPr/>
          </p:nvSpPr>
          <p:spPr>
            <a:xfrm>
              <a:off x="5267799" y="37007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272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537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802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06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332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875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5140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1405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76700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935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200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32059"/>
              <a:ext cx="3397293" cy="821698"/>
            </a:xfrm>
            <a:custGeom>
              <a:avLst/>
              <a:pathLst>
                <a:path w="3397293" h="821698">
                  <a:moveTo>
                    <a:pt x="0" y="821698"/>
                  </a:moveTo>
                  <a:lnTo>
                    <a:pt x="135891" y="784348"/>
                  </a:lnTo>
                  <a:lnTo>
                    <a:pt x="271783" y="672298"/>
                  </a:lnTo>
                  <a:lnTo>
                    <a:pt x="407675" y="410849"/>
                  </a:lnTo>
                  <a:lnTo>
                    <a:pt x="543566" y="410849"/>
                  </a:lnTo>
                  <a:lnTo>
                    <a:pt x="679458" y="149399"/>
                  </a:lnTo>
                  <a:lnTo>
                    <a:pt x="815350" y="112049"/>
                  </a:lnTo>
                  <a:lnTo>
                    <a:pt x="951242" y="74699"/>
                  </a:lnTo>
                  <a:lnTo>
                    <a:pt x="1087133" y="0"/>
                  </a:lnTo>
                  <a:lnTo>
                    <a:pt x="1223025" y="149399"/>
                  </a:lnTo>
                  <a:lnTo>
                    <a:pt x="1358917" y="0"/>
                  </a:lnTo>
                  <a:lnTo>
                    <a:pt x="1494809" y="112049"/>
                  </a:lnTo>
                  <a:lnTo>
                    <a:pt x="1630700" y="186749"/>
                  </a:lnTo>
                  <a:lnTo>
                    <a:pt x="1766592" y="298799"/>
                  </a:lnTo>
                  <a:lnTo>
                    <a:pt x="1902484" y="298799"/>
                  </a:lnTo>
                  <a:lnTo>
                    <a:pt x="2038375" y="298799"/>
                  </a:lnTo>
                  <a:lnTo>
                    <a:pt x="2174267" y="224099"/>
                  </a:lnTo>
                  <a:lnTo>
                    <a:pt x="2310159" y="373499"/>
                  </a:lnTo>
                  <a:lnTo>
                    <a:pt x="2446051" y="597598"/>
                  </a:lnTo>
                  <a:lnTo>
                    <a:pt x="2581942" y="634948"/>
                  </a:lnTo>
                  <a:lnTo>
                    <a:pt x="2717834" y="597598"/>
                  </a:lnTo>
                  <a:lnTo>
                    <a:pt x="2853726" y="485548"/>
                  </a:lnTo>
                  <a:lnTo>
                    <a:pt x="2989618" y="485548"/>
                  </a:lnTo>
                  <a:lnTo>
                    <a:pt x="3125509" y="336149"/>
                  </a:lnTo>
                  <a:lnTo>
                    <a:pt x="3261401" y="261449"/>
                  </a:lnTo>
                  <a:lnTo>
                    <a:pt x="3397293" y="3734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767008"/>
              <a:ext cx="3397293" cy="522898"/>
            </a:xfrm>
            <a:custGeom>
              <a:avLst/>
              <a:pathLst>
                <a:path w="3397293" h="522898">
                  <a:moveTo>
                    <a:pt x="0" y="522898"/>
                  </a:moveTo>
                  <a:lnTo>
                    <a:pt x="135891" y="522898"/>
                  </a:lnTo>
                  <a:lnTo>
                    <a:pt x="271783" y="522898"/>
                  </a:lnTo>
                  <a:lnTo>
                    <a:pt x="407675" y="448198"/>
                  </a:lnTo>
                  <a:lnTo>
                    <a:pt x="543566" y="373499"/>
                  </a:lnTo>
                  <a:lnTo>
                    <a:pt x="679458" y="336149"/>
                  </a:lnTo>
                  <a:lnTo>
                    <a:pt x="815350" y="298799"/>
                  </a:lnTo>
                  <a:lnTo>
                    <a:pt x="951242" y="298799"/>
                  </a:lnTo>
                  <a:lnTo>
                    <a:pt x="1087133" y="186749"/>
                  </a:lnTo>
                  <a:lnTo>
                    <a:pt x="1223025" y="112049"/>
                  </a:lnTo>
                  <a:lnTo>
                    <a:pt x="1358917" y="112049"/>
                  </a:lnTo>
                  <a:lnTo>
                    <a:pt x="1494809" y="74699"/>
                  </a:lnTo>
                  <a:lnTo>
                    <a:pt x="1630700" y="74699"/>
                  </a:lnTo>
                  <a:lnTo>
                    <a:pt x="1766592" y="74699"/>
                  </a:lnTo>
                  <a:lnTo>
                    <a:pt x="1902484" y="74699"/>
                  </a:lnTo>
                  <a:lnTo>
                    <a:pt x="2038375" y="37349"/>
                  </a:lnTo>
                  <a:lnTo>
                    <a:pt x="2174267" y="0"/>
                  </a:lnTo>
                  <a:lnTo>
                    <a:pt x="2310159" y="0"/>
                  </a:lnTo>
                  <a:lnTo>
                    <a:pt x="2446051" y="0"/>
                  </a:lnTo>
                  <a:lnTo>
                    <a:pt x="2581942" y="0"/>
                  </a:lnTo>
                  <a:lnTo>
                    <a:pt x="2717834" y="112049"/>
                  </a:lnTo>
                  <a:lnTo>
                    <a:pt x="2853726" y="186749"/>
                  </a:lnTo>
                  <a:lnTo>
                    <a:pt x="2989618" y="37349"/>
                  </a:lnTo>
                  <a:lnTo>
                    <a:pt x="3125509" y="74699"/>
                  </a:lnTo>
                  <a:lnTo>
                    <a:pt x="3261401" y="74699"/>
                  </a:lnTo>
                  <a:lnTo>
                    <a:pt x="3397293" y="3734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767008"/>
              <a:ext cx="3397293" cy="1195197"/>
            </a:xfrm>
            <a:custGeom>
              <a:avLst/>
              <a:pathLst>
                <a:path w="3397293" h="1195197">
                  <a:moveTo>
                    <a:pt x="0" y="1157847"/>
                  </a:moveTo>
                  <a:lnTo>
                    <a:pt x="135891" y="1195197"/>
                  </a:lnTo>
                  <a:lnTo>
                    <a:pt x="271783" y="1120497"/>
                  </a:lnTo>
                  <a:lnTo>
                    <a:pt x="407675" y="971097"/>
                  </a:lnTo>
                  <a:lnTo>
                    <a:pt x="543566" y="784348"/>
                  </a:lnTo>
                  <a:lnTo>
                    <a:pt x="679458" y="634948"/>
                  </a:lnTo>
                  <a:lnTo>
                    <a:pt x="815350" y="522898"/>
                  </a:lnTo>
                  <a:lnTo>
                    <a:pt x="951242" y="448198"/>
                  </a:lnTo>
                  <a:lnTo>
                    <a:pt x="1087133" y="261449"/>
                  </a:lnTo>
                  <a:lnTo>
                    <a:pt x="1223025" y="74699"/>
                  </a:lnTo>
                  <a:lnTo>
                    <a:pt x="1358917" y="224099"/>
                  </a:lnTo>
                  <a:lnTo>
                    <a:pt x="1494809" y="298799"/>
                  </a:lnTo>
                  <a:lnTo>
                    <a:pt x="1630700" y="373499"/>
                  </a:lnTo>
                  <a:lnTo>
                    <a:pt x="1766592" y="373499"/>
                  </a:lnTo>
                  <a:lnTo>
                    <a:pt x="1902484" y="336149"/>
                  </a:lnTo>
                  <a:lnTo>
                    <a:pt x="2038375" y="373499"/>
                  </a:lnTo>
                  <a:lnTo>
                    <a:pt x="2174267" y="186749"/>
                  </a:lnTo>
                  <a:lnTo>
                    <a:pt x="2310159" y="149399"/>
                  </a:lnTo>
                  <a:lnTo>
                    <a:pt x="2446051" y="74699"/>
                  </a:lnTo>
                  <a:lnTo>
                    <a:pt x="2581942" y="0"/>
                  </a:lnTo>
                  <a:lnTo>
                    <a:pt x="2717834" y="112049"/>
                  </a:lnTo>
                  <a:lnTo>
                    <a:pt x="2853726" y="261449"/>
                  </a:lnTo>
                  <a:lnTo>
                    <a:pt x="2989618" y="186749"/>
                  </a:lnTo>
                  <a:lnTo>
                    <a:pt x="3125509" y="74699"/>
                  </a:lnTo>
                  <a:lnTo>
                    <a:pt x="3261401" y="37349"/>
                  </a:lnTo>
                  <a:lnTo>
                    <a:pt x="3397293" y="3734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76700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32059"/>
              <a:ext cx="3397293" cy="821698"/>
            </a:xfrm>
            <a:custGeom>
              <a:avLst/>
              <a:pathLst>
                <a:path w="3397293" h="821698">
                  <a:moveTo>
                    <a:pt x="0" y="821698"/>
                  </a:moveTo>
                  <a:lnTo>
                    <a:pt x="135891" y="784348"/>
                  </a:lnTo>
                  <a:lnTo>
                    <a:pt x="271783" y="672298"/>
                  </a:lnTo>
                  <a:lnTo>
                    <a:pt x="407675" y="410849"/>
                  </a:lnTo>
                  <a:lnTo>
                    <a:pt x="543566" y="410849"/>
                  </a:lnTo>
                  <a:lnTo>
                    <a:pt x="679458" y="149399"/>
                  </a:lnTo>
                  <a:lnTo>
                    <a:pt x="815350" y="112049"/>
                  </a:lnTo>
                  <a:lnTo>
                    <a:pt x="951242" y="74699"/>
                  </a:lnTo>
                  <a:lnTo>
                    <a:pt x="1087133" y="0"/>
                  </a:lnTo>
                  <a:lnTo>
                    <a:pt x="1223025" y="149399"/>
                  </a:lnTo>
                  <a:lnTo>
                    <a:pt x="1358917" y="0"/>
                  </a:lnTo>
                  <a:lnTo>
                    <a:pt x="1494809" y="112049"/>
                  </a:lnTo>
                  <a:lnTo>
                    <a:pt x="1630700" y="186749"/>
                  </a:lnTo>
                  <a:lnTo>
                    <a:pt x="1766592" y="298799"/>
                  </a:lnTo>
                  <a:lnTo>
                    <a:pt x="1902484" y="298799"/>
                  </a:lnTo>
                  <a:lnTo>
                    <a:pt x="2038375" y="298799"/>
                  </a:lnTo>
                  <a:lnTo>
                    <a:pt x="2174267" y="224099"/>
                  </a:lnTo>
                  <a:lnTo>
                    <a:pt x="2310159" y="373499"/>
                  </a:lnTo>
                  <a:lnTo>
                    <a:pt x="2446051" y="597598"/>
                  </a:lnTo>
                  <a:lnTo>
                    <a:pt x="2581942" y="634948"/>
                  </a:lnTo>
                  <a:lnTo>
                    <a:pt x="2717834" y="597598"/>
                  </a:lnTo>
                  <a:lnTo>
                    <a:pt x="2853726" y="485548"/>
                  </a:lnTo>
                  <a:lnTo>
                    <a:pt x="2989618" y="485548"/>
                  </a:lnTo>
                  <a:lnTo>
                    <a:pt x="3125509" y="336149"/>
                  </a:lnTo>
                  <a:lnTo>
                    <a:pt x="3261401" y="261449"/>
                  </a:lnTo>
                  <a:lnTo>
                    <a:pt x="3397293" y="3734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997600"/>
              <a:ext cx="0" cy="956157"/>
            </a:xfrm>
            <a:custGeom>
              <a:avLst/>
              <a:pathLst>
                <a:path w="0" h="956157">
                  <a:moveTo>
                    <a:pt x="0" y="95615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1997600"/>
              <a:ext cx="0" cy="283859"/>
            </a:xfrm>
            <a:custGeom>
              <a:avLst/>
              <a:pathLst>
                <a:path w="0" h="283859">
                  <a:moveTo>
                    <a:pt x="0" y="28385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1997600"/>
              <a:ext cx="0" cy="134459"/>
            </a:xfrm>
            <a:custGeom>
              <a:avLst/>
              <a:pathLst>
                <a:path w="0" h="134459">
                  <a:moveTo>
                    <a:pt x="0" y="13445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1997600"/>
              <a:ext cx="0" cy="433259"/>
            </a:xfrm>
            <a:custGeom>
              <a:avLst/>
              <a:pathLst>
                <a:path w="0" h="433259">
                  <a:moveTo>
                    <a:pt x="0" y="43325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1997600"/>
              <a:ext cx="0" cy="769408"/>
            </a:xfrm>
            <a:custGeom>
              <a:avLst/>
              <a:pathLst>
                <a:path w="0" h="769408">
                  <a:moveTo>
                    <a:pt x="0" y="76940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1997600"/>
              <a:ext cx="0" cy="395909"/>
            </a:xfrm>
            <a:custGeom>
              <a:avLst/>
              <a:pathLst>
                <a:path w="0" h="395909">
                  <a:moveTo>
                    <a:pt x="0" y="39590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997600"/>
              <a:ext cx="0" cy="171809"/>
            </a:xfrm>
            <a:custGeom>
              <a:avLst/>
              <a:pathLst>
                <a:path w="0" h="171809">
                  <a:moveTo>
                    <a:pt x="0" y="17180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132059"/>
              <a:ext cx="3397293" cy="821698"/>
            </a:xfrm>
            <a:custGeom>
              <a:avLst/>
              <a:pathLst>
                <a:path w="3397293" h="821698">
                  <a:moveTo>
                    <a:pt x="0" y="821698"/>
                  </a:moveTo>
                  <a:lnTo>
                    <a:pt x="135891" y="784348"/>
                  </a:lnTo>
                  <a:lnTo>
                    <a:pt x="271783" y="672298"/>
                  </a:lnTo>
                  <a:lnTo>
                    <a:pt x="407675" y="410849"/>
                  </a:lnTo>
                  <a:lnTo>
                    <a:pt x="543566" y="410849"/>
                  </a:lnTo>
                  <a:lnTo>
                    <a:pt x="679458" y="149399"/>
                  </a:lnTo>
                  <a:lnTo>
                    <a:pt x="815350" y="112049"/>
                  </a:lnTo>
                  <a:lnTo>
                    <a:pt x="951242" y="74699"/>
                  </a:lnTo>
                  <a:lnTo>
                    <a:pt x="1087133" y="0"/>
                  </a:lnTo>
                  <a:lnTo>
                    <a:pt x="1223025" y="149399"/>
                  </a:lnTo>
                  <a:lnTo>
                    <a:pt x="1358917" y="0"/>
                  </a:lnTo>
                  <a:lnTo>
                    <a:pt x="1494809" y="112049"/>
                  </a:lnTo>
                  <a:lnTo>
                    <a:pt x="1630700" y="186749"/>
                  </a:lnTo>
                  <a:lnTo>
                    <a:pt x="1766592" y="298799"/>
                  </a:lnTo>
                  <a:lnTo>
                    <a:pt x="1902484" y="298799"/>
                  </a:lnTo>
                  <a:lnTo>
                    <a:pt x="2038375" y="298799"/>
                  </a:lnTo>
                  <a:lnTo>
                    <a:pt x="2174267" y="224099"/>
                  </a:lnTo>
                  <a:lnTo>
                    <a:pt x="2310159" y="373499"/>
                  </a:lnTo>
                  <a:lnTo>
                    <a:pt x="2446051" y="597598"/>
                  </a:lnTo>
                  <a:lnTo>
                    <a:pt x="2581942" y="634948"/>
                  </a:lnTo>
                  <a:lnTo>
                    <a:pt x="2717834" y="597598"/>
                  </a:lnTo>
                  <a:lnTo>
                    <a:pt x="2853726" y="485548"/>
                  </a:lnTo>
                  <a:lnTo>
                    <a:pt x="2989618" y="485548"/>
                  </a:lnTo>
                  <a:lnTo>
                    <a:pt x="3125509" y="336149"/>
                  </a:lnTo>
                  <a:lnTo>
                    <a:pt x="3261401" y="261449"/>
                  </a:lnTo>
                  <a:lnTo>
                    <a:pt x="3397293" y="37349"/>
                  </a:lnTo>
                </a:path>
              </a:pathLst>
            </a:custGeom>
            <a:ln w="27101" cap="flat">
              <a:solidFill>
                <a:srgbClr val="0058AB">
                  <a:alpha val="100000"/>
                </a:srgbClr>
              </a:solidFill>
              <a:prstDash val="solid"/>
              <a:round/>
            </a:ln>
          </p:spPr>
          <p:txBody>
            <a:bodyPr/>
            <a:lstStyle/>
            <a:p/>
          </p:txBody>
        </p:sp>
        <p:sp>
          <p:nvSpPr>
            <p:cNvPr id="95" name="tx95"/>
            <p:cNvSpPr/>
            <p:nvPr/>
          </p:nvSpPr>
          <p:spPr>
            <a:xfrm>
              <a:off x="5389469" y="194359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6056833" y="19421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6736291" y="19435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8" name="tx98"/>
            <p:cNvSpPr/>
            <p:nvPr/>
          </p:nvSpPr>
          <p:spPr>
            <a:xfrm>
              <a:off x="7445895" y="19422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7989462" y="19422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38775" y="19422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774667" y="19422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102" name="tx102"/>
            <p:cNvSpPr/>
            <p:nvPr/>
          </p:nvSpPr>
          <p:spPr>
            <a:xfrm>
              <a:off x="8902429" y="27652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7652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83532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4618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308839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71489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23413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19678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591365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1365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2454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8699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80759" y="4886838"/>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Cameroun</a:t>
              </a:r>
            </a:p>
          </p:txBody>
        </p:sp>
        <p:sp>
          <p:nvSpPr>
            <p:cNvPr id="123" name="tx123"/>
            <p:cNvSpPr/>
            <p:nvPr/>
          </p:nvSpPr>
          <p:spPr>
            <a:xfrm>
              <a:off x="719164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54099"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57205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8181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9157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2693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33669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84645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772498"/>
              <a:ext cx="7321564" cy="110182"/>
            </a:xfrm>
            <a:prstGeom prst="rect">
              <a:avLst/>
            </a:prstGeom>
            <a:solidFill>
              <a:srgbClr val="1CABE2">
                <a:alpha val="80000"/>
              </a:srgbClr>
            </a:solidFill>
          </p:spPr>
          <p:txBody>
            <a:bodyPr/>
            <a:lstStyle/>
            <a:p/>
          </p:txBody>
        </p:sp>
        <p:sp>
          <p:nvSpPr>
            <p:cNvPr id="137" name="rc137"/>
            <p:cNvSpPr/>
            <p:nvPr/>
          </p:nvSpPr>
          <p:spPr>
            <a:xfrm>
              <a:off x="1317178" y="5634770"/>
              <a:ext cx="5394849" cy="110182"/>
            </a:xfrm>
            <a:prstGeom prst="rect">
              <a:avLst/>
            </a:prstGeom>
            <a:solidFill>
              <a:srgbClr val="1CABE2">
                <a:alpha val="80000"/>
              </a:srgbClr>
            </a:solidFill>
          </p:spPr>
          <p:txBody>
            <a:bodyPr/>
            <a:lstStyle/>
            <a:p/>
          </p:txBody>
        </p:sp>
        <p:sp>
          <p:nvSpPr>
            <p:cNvPr id="138" name="rc138"/>
            <p:cNvSpPr/>
            <p:nvPr/>
          </p:nvSpPr>
          <p:spPr>
            <a:xfrm>
              <a:off x="1317178" y="5497042"/>
              <a:ext cx="4030268" cy="110182"/>
            </a:xfrm>
            <a:prstGeom prst="rect">
              <a:avLst/>
            </a:prstGeom>
            <a:solidFill>
              <a:srgbClr val="1CABE2">
                <a:alpha val="80000"/>
              </a:srgbClr>
            </a:solidFill>
          </p:spPr>
          <p:txBody>
            <a:bodyPr/>
            <a:lstStyle/>
            <a:p/>
          </p:txBody>
        </p:sp>
        <p:sp>
          <p:nvSpPr>
            <p:cNvPr id="139" name="tx139"/>
            <p:cNvSpPr/>
            <p:nvPr/>
          </p:nvSpPr>
          <p:spPr>
            <a:xfrm>
              <a:off x="812933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292,000</a:t>
              </a:r>
            </a:p>
          </p:txBody>
        </p:sp>
        <p:sp>
          <p:nvSpPr>
            <p:cNvPr id="140" name="tx140"/>
            <p:cNvSpPr/>
            <p:nvPr/>
          </p:nvSpPr>
          <p:spPr>
            <a:xfrm>
              <a:off x="6202614"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215,000</a:t>
              </a:r>
            </a:p>
          </p:txBody>
        </p:sp>
        <p:sp>
          <p:nvSpPr>
            <p:cNvPr id="141" name="tx141"/>
            <p:cNvSpPr/>
            <p:nvPr/>
          </p:nvSpPr>
          <p:spPr>
            <a:xfrm>
              <a:off x="4838034"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161,000</a:t>
              </a:r>
            </a:p>
          </p:txBody>
        </p:sp>
        <p:sp>
          <p:nvSpPr>
            <p:cNvPr id="142" name="tx142"/>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321956"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5831713"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8341471"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9" name="tx149"/>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50" name="tx150"/>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1" name="tx151"/>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2" name="tx152"/>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du DTP3 au Cameroun (83 %) était inférieure de 2 points de pourcentage à la moyenne mondiale (85 %) et supérieure de 12 points de pourcentage à la moyenne de l'ensemble des pays de l'WCAR e (71 %).
La couverture nationale de la DTP3 était supérieure de 16 points de pourcentage à celle de 2019 (67 %).
Cela correspond à 161 000 enfants non vaccinés ou sous-vaccinés en 2025, contre 292 000 enfants non vaccinés ou sous-vaccinés en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par le DTP3 au Cameroun s'élevait à 83 %, soit 16 points de pourcentage de plus qu'en 2019 et 2 points de pourcentage de moins que la moyenne mondiale (85 %).</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2025, le Cameroun se classait au 11e rang sur 24 pays pour la couverture vaccinale la plus faible contre la coqueluche, le tétanos et la diphtérie (DTP3) (sur la base de classements ex æquo).
Le Cameroun figurait parmi les 10 pays comptant le plus grand nombre d'enfants non vaccinés ou sous-vaccinés (6e rang).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Cameroun figurait parmi les pays affichant la couverture vaccinale la plus élevée, mais il faisait également partie des dix pays de la région comptant le plus grand nombre d'enfants non vaccinés ou sous-vaccinés.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8458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2974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07489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62004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652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75716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3023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4747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39262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93777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3889596"/>
              <a:ext cx="238662" cy="322413"/>
            </a:xfrm>
            <a:prstGeom prst="rect">
              <a:avLst/>
            </a:prstGeom>
            <a:solidFill>
              <a:srgbClr val="80BD41">
                <a:alpha val="100000"/>
              </a:srgbClr>
            </a:solidFill>
          </p:spPr>
          <p:txBody>
            <a:bodyPr/>
            <a:lstStyle/>
            <a:p/>
          </p:txBody>
        </p:sp>
        <p:sp>
          <p:nvSpPr>
            <p:cNvPr id="28" name="rc28"/>
            <p:cNvSpPr/>
            <p:nvPr/>
          </p:nvSpPr>
          <p:spPr>
            <a:xfrm>
              <a:off x="1333322" y="3691983"/>
              <a:ext cx="238662" cy="197612"/>
            </a:xfrm>
            <a:prstGeom prst="rect">
              <a:avLst/>
            </a:prstGeom>
            <a:solidFill>
              <a:srgbClr val="1CABE2">
                <a:alpha val="100000"/>
              </a:srgbClr>
            </a:solidFill>
          </p:spPr>
          <p:txBody>
            <a:bodyPr/>
            <a:lstStyle/>
            <a:p/>
          </p:txBody>
        </p:sp>
        <p:sp>
          <p:nvSpPr>
            <p:cNvPr id="29" name="rc29"/>
            <p:cNvSpPr/>
            <p:nvPr/>
          </p:nvSpPr>
          <p:spPr>
            <a:xfrm>
              <a:off x="1598503" y="3877097"/>
              <a:ext cx="238662" cy="334912"/>
            </a:xfrm>
            <a:prstGeom prst="rect">
              <a:avLst/>
            </a:prstGeom>
            <a:solidFill>
              <a:srgbClr val="80BD41">
                <a:alpha val="100000"/>
              </a:srgbClr>
            </a:solidFill>
          </p:spPr>
          <p:txBody>
            <a:bodyPr/>
            <a:lstStyle/>
            <a:p/>
          </p:txBody>
        </p:sp>
        <p:sp>
          <p:nvSpPr>
            <p:cNvPr id="30" name="rc30"/>
            <p:cNvSpPr/>
            <p:nvPr/>
          </p:nvSpPr>
          <p:spPr>
            <a:xfrm>
              <a:off x="1598503" y="3680403"/>
              <a:ext cx="238662" cy="196693"/>
            </a:xfrm>
            <a:prstGeom prst="rect">
              <a:avLst/>
            </a:prstGeom>
            <a:solidFill>
              <a:srgbClr val="1CABE2">
                <a:alpha val="100000"/>
              </a:srgbClr>
            </a:solidFill>
          </p:spPr>
          <p:txBody>
            <a:bodyPr/>
            <a:lstStyle/>
            <a:p/>
          </p:txBody>
        </p:sp>
        <p:sp>
          <p:nvSpPr>
            <p:cNvPr id="31" name="rc31"/>
            <p:cNvSpPr/>
            <p:nvPr/>
          </p:nvSpPr>
          <p:spPr>
            <a:xfrm>
              <a:off x="1863684" y="3850061"/>
              <a:ext cx="238662" cy="361948"/>
            </a:xfrm>
            <a:prstGeom prst="rect">
              <a:avLst/>
            </a:prstGeom>
            <a:solidFill>
              <a:srgbClr val="80BD41">
                <a:alpha val="100000"/>
              </a:srgbClr>
            </a:solidFill>
          </p:spPr>
          <p:txBody>
            <a:bodyPr/>
            <a:lstStyle/>
            <a:p/>
          </p:txBody>
        </p:sp>
        <p:sp>
          <p:nvSpPr>
            <p:cNvPr id="32" name="rc32"/>
            <p:cNvSpPr/>
            <p:nvPr/>
          </p:nvSpPr>
          <p:spPr>
            <a:xfrm>
              <a:off x="1863684" y="3663601"/>
              <a:ext cx="238662" cy="186459"/>
            </a:xfrm>
            <a:prstGeom prst="rect">
              <a:avLst/>
            </a:prstGeom>
            <a:solidFill>
              <a:srgbClr val="1CABE2">
                <a:alpha val="100000"/>
              </a:srgbClr>
            </a:solidFill>
          </p:spPr>
          <p:txBody>
            <a:bodyPr/>
            <a:lstStyle/>
            <a:p/>
          </p:txBody>
        </p:sp>
        <p:sp>
          <p:nvSpPr>
            <p:cNvPr id="33" name="rc33"/>
            <p:cNvSpPr/>
            <p:nvPr/>
          </p:nvSpPr>
          <p:spPr>
            <a:xfrm>
              <a:off x="2128865" y="3797353"/>
              <a:ext cx="238662" cy="414656"/>
            </a:xfrm>
            <a:prstGeom prst="rect">
              <a:avLst/>
            </a:prstGeom>
            <a:solidFill>
              <a:srgbClr val="80BD41">
                <a:alpha val="100000"/>
              </a:srgbClr>
            </a:solidFill>
          </p:spPr>
          <p:txBody>
            <a:bodyPr/>
            <a:lstStyle/>
            <a:p/>
          </p:txBody>
        </p:sp>
        <p:sp>
          <p:nvSpPr>
            <p:cNvPr id="34" name="rc34"/>
            <p:cNvSpPr/>
            <p:nvPr/>
          </p:nvSpPr>
          <p:spPr>
            <a:xfrm>
              <a:off x="2128865" y="3643988"/>
              <a:ext cx="238662" cy="153365"/>
            </a:xfrm>
            <a:prstGeom prst="rect">
              <a:avLst/>
            </a:prstGeom>
            <a:solidFill>
              <a:srgbClr val="1CABE2">
                <a:alpha val="100000"/>
              </a:srgbClr>
            </a:solidFill>
          </p:spPr>
          <p:txBody>
            <a:bodyPr/>
            <a:lstStyle/>
            <a:p/>
          </p:txBody>
        </p:sp>
        <p:sp>
          <p:nvSpPr>
            <p:cNvPr id="35" name="rc35"/>
            <p:cNvSpPr/>
            <p:nvPr/>
          </p:nvSpPr>
          <p:spPr>
            <a:xfrm>
              <a:off x="2394045" y="3783180"/>
              <a:ext cx="238662" cy="428829"/>
            </a:xfrm>
            <a:prstGeom prst="rect">
              <a:avLst/>
            </a:prstGeom>
            <a:solidFill>
              <a:srgbClr val="80BD41">
                <a:alpha val="100000"/>
              </a:srgbClr>
            </a:solidFill>
          </p:spPr>
          <p:txBody>
            <a:bodyPr/>
            <a:lstStyle/>
            <a:p/>
          </p:txBody>
        </p:sp>
        <p:sp>
          <p:nvSpPr>
            <p:cNvPr id="36" name="rc36"/>
            <p:cNvSpPr/>
            <p:nvPr/>
          </p:nvSpPr>
          <p:spPr>
            <a:xfrm>
              <a:off x="2394045" y="3624575"/>
              <a:ext cx="238662" cy="158604"/>
            </a:xfrm>
            <a:prstGeom prst="rect">
              <a:avLst/>
            </a:prstGeom>
            <a:solidFill>
              <a:srgbClr val="1CABE2">
                <a:alpha val="100000"/>
              </a:srgbClr>
            </a:solidFill>
          </p:spPr>
          <p:txBody>
            <a:bodyPr/>
            <a:lstStyle/>
            <a:p/>
          </p:txBody>
        </p:sp>
        <p:sp>
          <p:nvSpPr>
            <p:cNvPr id="37" name="rc37"/>
            <p:cNvSpPr/>
            <p:nvPr/>
          </p:nvSpPr>
          <p:spPr>
            <a:xfrm>
              <a:off x="2659226" y="3727816"/>
              <a:ext cx="238662" cy="484192"/>
            </a:xfrm>
            <a:prstGeom prst="rect">
              <a:avLst/>
            </a:prstGeom>
            <a:solidFill>
              <a:srgbClr val="80BD41">
                <a:alpha val="100000"/>
              </a:srgbClr>
            </a:solidFill>
          </p:spPr>
          <p:txBody>
            <a:bodyPr/>
            <a:lstStyle/>
            <a:p/>
          </p:txBody>
        </p:sp>
        <p:sp>
          <p:nvSpPr>
            <p:cNvPr id="38" name="rc38"/>
            <p:cNvSpPr/>
            <p:nvPr/>
          </p:nvSpPr>
          <p:spPr>
            <a:xfrm>
              <a:off x="2659226" y="3606773"/>
              <a:ext cx="238662" cy="121043"/>
            </a:xfrm>
            <a:prstGeom prst="rect">
              <a:avLst/>
            </a:prstGeom>
            <a:solidFill>
              <a:srgbClr val="1CABE2">
                <a:alpha val="100000"/>
              </a:srgbClr>
            </a:solidFill>
          </p:spPr>
          <p:txBody>
            <a:bodyPr/>
            <a:lstStyle/>
            <a:p/>
          </p:txBody>
        </p:sp>
        <p:sp>
          <p:nvSpPr>
            <p:cNvPr id="39" name="rc39"/>
            <p:cNvSpPr/>
            <p:nvPr/>
          </p:nvSpPr>
          <p:spPr>
            <a:xfrm>
              <a:off x="2924407" y="3709923"/>
              <a:ext cx="238662" cy="502086"/>
            </a:xfrm>
            <a:prstGeom prst="rect">
              <a:avLst/>
            </a:prstGeom>
            <a:solidFill>
              <a:srgbClr val="80BD41">
                <a:alpha val="100000"/>
              </a:srgbClr>
            </a:solidFill>
          </p:spPr>
          <p:txBody>
            <a:bodyPr/>
            <a:lstStyle/>
            <a:p/>
          </p:txBody>
        </p:sp>
        <p:sp>
          <p:nvSpPr>
            <p:cNvPr id="40" name="rc40"/>
            <p:cNvSpPr/>
            <p:nvPr/>
          </p:nvSpPr>
          <p:spPr>
            <a:xfrm>
              <a:off x="2924407" y="3592154"/>
              <a:ext cx="238662" cy="117768"/>
            </a:xfrm>
            <a:prstGeom prst="rect">
              <a:avLst/>
            </a:prstGeom>
            <a:solidFill>
              <a:srgbClr val="1CABE2">
                <a:alpha val="100000"/>
              </a:srgbClr>
            </a:solidFill>
          </p:spPr>
          <p:txBody>
            <a:bodyPr/>
            <a:lstStyle/>
            <a:p/>
          </p:txBody>
        </p:sp>
        <p:sp>
          <p:nvSpPr>
            <p:cNvPr id="41" name="rc41"/>
            <p:cNvSpPr/>
            <p:nvPr/>
          </p:nvSpPr>
          <p:spPr>
            <a:xfrm>
              <a:off x="3189588" y="3691465"/>
              <a:ext cx="238662" cy="520544"/>
            </a:xfrm>
            <a:prstGeom prst="rect">
              <a:avLst/>
            </a:prstGeom>
            <a:solidFill>
              <a:srgbClr val="80BD41">
                <a:alpha val="100000"/>
              </a:srgbClr>
            </a:solidFill>
          </p:spPr>
          <p:txBody>
            <a:bodyPr/>
            <a:lstStyle/>
            <a:p/>
          </p:txBody>
        </p:sp>
        <p:sp>
          <p:nvSpPr>
            <p:cNvPr id="42" name="rc42"/>
            <p:cNvSpPr/>
            <p:nvPr/>
          </p:nvSpPr>
          <p:spPr>
            <a:xfrm>
              <a:off x="3189588" y="3577198"/>
              <a:ext cx="238662" cy="114266"/>
            </a:xfrm>
            <a:prstGeom prst="rect">
              <a:avLst/>
            </a:prstGeom>
            <a:solidFill>
              <a:srgbClr val="1CABE2">
                <a:alpha val="100000"/>
              </a:srgbClr>
            </a:solidFill>
          </p:spPr>
          <p:txBody>
            <a:bodyPr/>
            <a:lstStyle/>
            <a:p/>
          </p:txBody>
        </p:sp>
        <p:sp>
          <p:nvSpPr>
            <p:cNvPr id="43" name="rc43"/>
            <p:cNvSpPr/>
            <p:nvPr/>
          </p:nvSpPr>
          <p:spPr>
            <a:xfrm>
              <a:off x="3454768" y="3665930"/>
              <a:ext cx="238662" cy="546079"/>
            </a:xfrm>
            <a:prstGeom prst="rect">
              <a:avLst/>
            </a:prstGeom>
            <a:solidFill>
              <a:srgbClr val="80BD41">
                <a:alpha val="100000"/>
              </a:srgbClr>
            </a:solidFill>
          </p:spPr>
          <p:txBody>
            <a:bodyPr/>
            <a:lstStyle/>
            <a:p/>
          </p:txBody>
        </p:sp>
        <p:sp>
          <p:nvSpPr>
            <p:cNvPr id="44" name="rc44"/>
            <p:cNvSpPr/>
            <p:nvPr/>
          </p:nvSpPr>
          <p:spPr>
            <a:xfrm>
              <a:off x="3454768" y="3561916"/>
              <a:ext cx="238662" cy="104014"/>
            </a:xfrm>
            <a:prstGeom prst="rect">
              <a:avLst/>
            </a:prstGeom>
            <a:solidFill>
              <a:srgbClr val="1CABE2">
                <a:alpha val="100000"/>
              </a:srgbClr>
            </a:solidFill>
          </p:spPr>
          <p:txBody>
            <a:bodyPr/>
            <a:lstStyle/>
            <a:p/>
          </p:txBody>
        </p:sp>
        <p:sp>
          <p:nvSpPr>
            <p:cNvPr id="45" name="rc45"/>
            <p:cNvSpPr/>
            <p:nvPr/>
          </p:nvSpPr>
          <p:spPr>
            <a:xfrm>
              <a:off x="3719949" y="3680330"/>
              <a:ext cx="238662" cy="531678"/>
            </a:xfrm>
            <a:prstGeom prst="rect">
              <a:avLst/>
            </a:prstGeom>
            <a:solidFill>
              <a:srgbClr val="80BD41">
                <a:alpha val="100000"/>
              </a:srgbClr>
            </a:solidFill>
          </p:spPr>
          <p:txBody>
            <a:bodyPr/>
            <a:lstStyle/>
            <a:p/>
          </p:txBody>
        </p:sp>
        <p:sp>
          <p:nvSpPr>
            <p:cNvPr id="46" name="rc46"/>
            <p:cNvSpPr/>
            <p:nvPr/>
          </p:nvSpPr>
          <p:spPr>
            <a:xfrm>
              <a:off x="3719949" y="3547415"/>
              <a:ext cx="238662" cy="132915"/>
            </a:xfrm>
            <a:prstGeom prst="rect">
              <a:avLst/>
            </a:prstGeom>
            <a:solidFill>
              <a:srgbClr val="1CABE2">
                <a:alpha val="100000"/>
              </a:srgbClr>
            </a:solidFill>
          </p:spPr>
          <p:txBody>
            <a:bodyPr/>
            <a:lstStyle/>
            <a:p/>
          </p:txBody>
        </p:sp>
        <p:sp>
          <p:nvSpPr>
            <p:cNvPr id="47" name="rc47"/>
            <p:cNvSpPr/>
            <p:nvPr/>
          </p:nvSpPr>
          <p:spPr>
            <a:xfrm>
              <a:off x="3985130" y="3644443"/>
              <a:ext cx="238662" cy="567566"/>
            </a:xfrm>
            <a:prstGeom prst="rect">
              <a:avLst/>
            </a:prstGeom>
            <a:solidFill>
              <a:srgbClr val="80BD41">
                <a:alpha val="100000"/>
              </a:srgbClr>
            </a:solidFill>
          </p:spPr>
          <p:txBody>
            <a:bodyPr/>
            <a:lstStyle/>
            <a:p/>
          </p:txBody>
        </p:sp>
        <p:sp>
          <p:nvSpPr>
            <p:cNvPr id="48" name="rc48"/>
            <p:cNvSpPr/>
            <p:nvPr/>
          </p:nvSpPr>
          <p:spPr>
            <a:xfrm>
              <a:off x="3985130" y="3536335"/>
              <a:ext cx="238662" cy="108107"/>
            </a:xfrm>
            <a:prstGeom prst="rect">
              <a:avLst/>
            </a:prstGeom>
            <a:solidFill>
              <a:srgbClr val="1CABE2">
                <a:alpha val="100000"/>
              </a:srgbClr>
            </a:solidFill>
          </p:spPr>
          <p:txBody>
            <a:bodyPr/>
            <a:lstStyle/>
            <a:p/>
          </p:txBody>
        </p:sp>
        <p:sp>
          <p:nvSpPr>
            <p:cNvPr id="49" name="rc49"/>
            <p:cNvSpPr/>
            <p:nvPr/>
          </p:nvSpPr>
          <p:spPr>
            <a:xfrm>
              <a:off x="4250311" y="3657160"/>
              <a:ext cx="238662" cy="554848"/>
            </a:xfrm>
            <a:prstGeom prst="rect">
              <a:avLst/>
            </a:prstGeom>
            <a:solidFill>
              <a:srgbClr val="80BD41">
                <a:alpha val="100000"/>
              </a:srgbClr>
            </a:solidFill>
          </p:spPr>
          <p:txBody>
            <a:bodyPr/>
            <a:lstStyle/>
            <a:p/>
          </p:txBody>
        </p:sp>
        <p:sp>
          <p:nvSpPr>
            <p:cNvPr id="50" name="rc50"/>
            <p:cNvSpPr/>
            <p:nvPr/>
          </p:nvSpPr>
          <p:spPr>
            <a:xfrm>
              <a:off x="4250311" y="3527011"/>
              <a:ext cx="238662" cy="130149"/>
            </a:xfrm>
            <a:prstGeom prst="rect">
              <a:avLst/>
            </a:prstGeom>
            <a:solidFill>
              <a:srgbClr val="1CABE2">
                <a:alpha val="100000"/>
              </a:srgbClr>
            </a:solidFill>
          </p:spPr>
          <p:txBody>
            <a:bodyPr/>
            <a:lstStyle/>
            <a:p/>
          </p:txBody>
        </p:sp>
        <p:sp>
          <p:nvSpPr>
            <p:cNvPr id="51" name="rc51"/>
            <p:cNvSpPr/>
            <p:nvPr/>
          </p:nvSpPr>
          <p:spPr>
            <a:xfrm>
              <a:off x="4515492" y="3662773"/>
              <a:ext cx="238662" cy="549235"/>
            </a:xfrm>
            <a:prstGeom prst="rect">
              <a:avLst/>
            </a:prstGeom>
            <a:solidFill>
              <a:srgbClr val="80BD41">
                <a:alpha val="100000"/>
              </a:srgbClr>
            </a:solidFill>
          </p:spPr>
          <p:txBody>
            <a:bodyPr/>
            <a:lstStyle/>
            <a:p/>
          </p:txBody>
        </p:sp>
        <p:sp>
          <p:nvSpPr>
            <p:cNvPr id="52" name="rc52"/>
            <p:cNvSpPr/>
            <p:nvPr/>
          </p:nvSpPr>
          <p:spPr>
            <a:xfrm>
              <a:off x="4515492" y="3516777"/>
              <a:ext cx="238662" cy="145996"/>
            </a:xfrm>
            <a:prstGeom prst="rect">
              <a:avLst/>
            </a:prstGeom>
            <a:solidFill>
              <a:srgbClr val="1CABE2">
                <a:alpha val="100000"/>
              </a:srgbClr>
            </a:solidFill>
          </p:spPr>
          <p:txBody>
            <a:bodyPr/>
            <a:lstStyle/>
            <a:p/>
          </p:txBody>
        </p:sp>
        <p:sp>
          <p:nvSpPr>
            <p:cNvPr id="53" name="rc53"/>
            <p:cNvSpPr/>
            <p:nvPr/>
          </p:nvSpPr>
          <p:spPr>
            <a:xfrm>
              <a:off x="4780672" y="3676009"/>
              <a:ext cx="238662" cy="535999"/>
            </a:xfrm>
            <a:prstGeom prst="rect">
              <a:avLst/>
            </a:prstGeom>
            <a:solidFill>
              <a:srgbClr val="80BD41">
                <a:alpha val="100000"/>
              </a:srgbClr>
            </a:solidFill>
          </p:spPr>
          <p:txBody>
            <a:bodyPr/>
            <a:lstStyle/>
            <a:p/>
          </p:txBody>
        </p:sp>
        <p:sp>
          <p:nvSpPr>
            <p:cNvPr id="54" name="rc54"/>
            <p:cNvSpPr/>
            <p:nvPr/>
          </p:nvSpPr>
          <p:spPr>
            <a:xfrm>
              <a:off x="4780672" y="3506743"/>
              <a:ext cx="238662" cy="169266"/>
            </a:xfrm>
            <a:prstGeom prst="rect">
              <a:avLst/>
            </a:prstGeom>
            <a:solidFill>
              <a:srgbClr val="1CABE2">
                <a:alpha val="100000"/>
              </a:srgbClr>
            </a:solidFill>
          </p:spPr>
          <p:txBody>
            <a:bodyPr/>
            <a:lstStyle/>
            <a:p/>
          </p:txBody>
        </p:sp>
        <p:sp>
          <p:nvSpPr>
            <p:cNvPr id="55" name="rc55"/>
            <p:cNvSpPr/>
            <p:nvPr/>
          </p:nvSpPr>
          <p:spPr>
            <a:xfrm>
              <a:off x="5045853" y="3666530"/>
              <a:ext cx="238662" cy="545478"/>
            </a:xfrm>
            <a:prstGeom prst="rect">
              <a:avLst/>
            </a:prstGeom>
            <a:solidFill>
              <a:srgbClr val="80BD41">
                <a:alpha val="100000"/>
              </a:srgbClr>
            </a:solidFill>
          </p:spPr>
          <p:txBody>
            <a:bodyPr/>
            <a:lstStyle/>
            <a:p/>
          </p:txBody>
        </p:sp>
        <p:sp>
          <p:nvSpPr>
            <p:cNvPr id="56" name="rc56"/>
            <p:cNvSpPr/>
            <p:nvPr/>
          </p:nvSpPr>
          <p:spPr>
            <a:xfrm>
              <a:off x="5045853" y="3494280"/>
              <a:ext cx="238662" cy="172250"/>
            </a:xfrm>
            <a:prstGeom prst="rect">
              <a:avLst/>
            </a:prstGeom>
            <a:solidFill>
              <a:srgbClr val="1CABE2">
                <a:alpha val="100000"/>
              </a:srgbClr>
            </a:solidFill>
          </p:spPr>
          <p:txBody>
            <a:bodyPr/>
            <a:lstStyle/>
            <a:p/>
          </p:txBody>
        </p:sp>
        <p:sp>
          <p:nvSpPr>
            <p:cNvPr id="57" name="rc57"/>
            <p:cNvSpPr/>
            <p:nvPr/>
          </p:nvSpPr>
          <p:spPr>
            <a:xfrm>
              <a:off x="5311034" y="3645898"/>
              <a:ext cx="238662" cy="566110"/>
            </a:xfrm>
            <a:prstGeom prst="rect">
              <a:avLst/>
            </a:prstGeom>
            <a:solidFill>
              <a:srgbClr val="80BD41">
                <a:alpha val="100000"/>
              </a:srgbClr>
            </a:solidFill>
          </p:spPr>
          <p:txBody>
            <a:bodyPr/>
            <a:lstStyle/>
            <a:p/>
          </p:txBody>
        </p:sp>
        <p:sp>
          <p:nvSpPr>
            <p:cNvPr id="58" name="rc58"/>
            <p:cNvSpPr/>
            <p:nvPr/>
          </p:nvSpPr>
          <p:spPr>
            <a:xfrm>
              <a:off x="5311034" y="3467126"/>
              <a:ext cx="238662" cy="178772"/>
            </a:xfrm>
            <a:prstGeom prst="rect">
              <a:avLst/>
            </a:prstGeom>
            <a:solidFill>
              <a:srgbClr val="1CABE2">
                <a:alpha val="100000"/>
              </a:srgbClr>
            </a:solidFill>
          </p:spPr>
          <p:txBody>
            <a:bodyPr/>
            <a:lstStyle/>
            <a:p/>
          </p:txBody>
        </p:sp>
        <p:sp>
          <p:nvSpPr>
            <p:cNvPr id="59" name="rc59"/>
            <p:cNvSpPr/>
            <p:nvPr/>
          </p:nvSpPr>
          <p:spPr>
            <a:xfrm>
              <a:off x="5576215" y="3611767"/>
              <a:ext cx="238662" cy="600242"/>
            </a:xfrm>
            <a:prstGeom prst="rect">
              <a:avLst/>
            </a:prstGeom>
            <a:solidFill>
              <a:srgbClr val="80BD41">
                <a:alpha val="100000"/>
              </a:srgbClr>
            </a:solidFill>
          </p:spPr>
          <p:txBody>
            <a:bodyPr/>
            <a:lstStyle/>
            <a:p/>
          </p:txBody>
        </p:sp>
        <p:sp>
          <p:nvSpPr>
            <p:cNvPr id="60" name="rc60"/>
            <p:cNvSpPr/>
            <p:nvPr/>
          </p:nvSpPr>
          <p:spPr>
            <a:xfrm>
              <a:off x="5576215" y="3442464"/>
              <a:ext cx="238662" cy="169302"/>
            </a:xfrm>
            <a:prstGeom prst="rect">
              <a:avLst/>
            </a:prstGeom>
            <a:solidFill>
              <a:srgbClr val="1CABE2">
                <a:alpha val="100000"/>
              </a:srgbClr>
            </a:solidFill>
          </p:spPr>
          <p:txBody>
            <a:bodyPr/>
            <a:lstStyle/>
            <a:p/>
          </p:txBody>
        </p:sp>
        <p:sp>
          <p:nvSpPr>
            <p:cNvPr id="61" name="rc61"/>
            <p:cNvSpPr/>
            <p:nvPr/>
          </p:nvSpPr>
          <p:spPr>
            <a:xfrm>
              <a:off x="5841395" y="3629542"/>
              <a:ext cx="238662" cy="582467"/>
            </a:xfrm>
            <a:prstGeom prst="rect">
              <a:avLst/>
            </a:prstGeom>
            <a:solidFill>
              <a:srgbClr val="80BD41">
                <a:alpha val="100000"/>
              </a:srgbClr>
            </a:solidFill>
          </p:spPr>
          <p:txBody>
            <a:bodyPr/>
            <a:lstStyle/>
            <a:p/>
          </p:txBody>
        </p:sp>
        <p:sp>
          <p:nvSpPr>
            <p:cNvPr id="62" name="rc62"/>
            <p:cNvSpPr/>
            <p:nvPr/>
          </p:nvSpPr>
          <p:spPr>
            <a:xfrm>
              <a:off x="5841395" y="3424889"/>
              <a:ext cx="238662" cy="204653"/>
            </a:xfrm>
            <a:prstGeom prst="rect">
              <a:avLst/>
            </a:prstGeom>
            <a:solidFill>
              <a:srgbClr val="1CABE2">
                <a:alpha val="100000"/>
              </a:srgbClr>
            </a:solidFill>
          </p:spPr>
          <p:txBody>
            <a:bodyPr/>
            <a:lstStyle/>
            <a:p/>
          </p:txBody>
        </p:sp>
        <p:sp>
          <p:nvSpPr>
            <p:cNvPr id="63" name="rc63"/>
            <p:cNvSpPr/>
            <p:nvPr/>
          </p:nvSpPr>
          <p:spPr>
            <a:xfrm>
              <a:off x="6106576" y="3670196"/>
              <a:ext cx="238662" cy="541812"/>
            </a:xfrm>
            <a:prstGeom prst="rect">
              <a:avLst/>
            </a:prstGeom>
            <a:solidFill>
              <a:srgbClr val="80BD41">
                <a:alpha val="100000"/>
              </a:srgbClr>
            </a:solidFill>
          </p:spPr>
          <p:txBody>
            <a:bodyPr/>
            <a:lstStyle/>
            <a:p/>
          </p:txBody>
        </p:sp>
        <p:sp>
          <p:nvSpPr>
            <p:cNvPr id="64" name="rc64"/>
            <p:cNvSpPr/>
            <p:nvPr/>
          </p:nvSpPr>
          <p:spPr>
            <a:xfrm>
              <a:off x="6106576" y="3415228"/>
              <a:ext cx="238662" cy="254968"/>
            </a:xfrm>
            <a:prstGeom prst="rect">
              <a:avLst/>
            </a:prstGeom>
            <a:solidFill>
              <a:srgbClr val="1CABE2">
                <a:alpha val="100000"/>
              </a:srgbClr>
            </a:solidFill>
          </p:spPr>
          <p:txBody>
            <a:bodyPr/>
            <a:lstStyle/>
            <a:p/>
          </p:txBody>
        </p:sp>
        <p:sp>
          <p:nvSpPr>
            <p:cNvPr id="65" name="rc65"/>
            <p:cNvSpPr/>
            <p:nvPr/>
          </p:nvSpPr>
          <p:spPr>
            <a:xfrm>
              <a:off x="6371757" y="3673207"/>
              <a:ext cx="238662" cy="538801"/>
            </a:xfrm>
            <a:prstGeom prst="rect">
              <a:avLst/>
            </a:prstGeom>
            <a:solidFill>
              <a:srgbClr val="80BD41">
                <a:alpha val="100000"/>
              </a:srgbClr>
            </a:solidFill>
          </p:spPr>
          <p:txBody>
            <a:bodyPr/>
            <a:lstStyle/>
            <a:p/>
          </p:txBody>
        </p:sp>
        <p:sp>
          <p:nvSpPr>
            <p:cNvPr id="66" name="rc66"/>
            <p:cNvSpPr/>
            <p:nvPr/>
          </p:nvSpPr>
          <p:spPr>
            <a:xfrm>
              <a:off x="6371757" y="3407832"/>
              <a:ext cx="238662" cy="265375"/>
            </a:xfrm>
            <a:prstGeom prst="rect">
              <a:avLst/>
            </a:prstGeom>
            <a:solidFill>
              <a:srgbClr val="1CABE2">
                <a:alpha val="100000"/>
              </a:srgbClr>
            </a:solidFill>
          </p:spPr>
          <p:txBody>
            <a:bodyPr/>
            <a:lstStyle/>
            <a:p/>
          </p:txBody>
        </p:sp>
        <p:sp>
          <p:nvSpPr>
            <p:cNvPr id="67" name="rc67"/>
            <p:cNvSpPr/>
            <p:nvPr/>
          </p:nvSpPr>
          <p:spPr>
            <a:xfrm>
              <a:off x="6636938" y="3661099"/>
              <a:ext cx="238662" cy="550909"/>
            </a:xfrm>
            <a:prstGeom prst="rect">
              <a:avLst/>
            </a:prstGeom>
            <a:solidFill>
              <a:srgbClr val="80BD41">
                <a:alpha val="100000"/>
              </a:srgbClr>
            </a:solidFill>
          </p:spPr>
          <p:txBody>
            <a:bodyPr/>
            <a:lstStyle/>
            <a:p/>
          </p:txBody>
        </p:sp>
        <p:sp>
          <p:nvSpPr>
            <p:cNvPr id="68" name="rc68"/>
            <p:cNvSpPr/>
            <p:nvPr/>
          </p:nvSpPr>
          <p:spPr>
            <a:xfrm>
              <a:off x="6636938" y="3401846"/>
              <a:ext cx="238662" cy="259253"/>
            </a:xfrm>
            <a:prstGeom prst="rect">
              <a:avLst/>
            </a:prstGeom>
            <a:solidFill>
              <a:srgbClr val="1CABE2">
                <a:alpha val="100000"/>
              </a:srgbClr>
            </a:solidFill>
          </p:spPr>
          <p:txBody>
            <a:bodyPr/>
            <a:lstStyle/>
            <a:p/>
          </p:txBody>
        </p:sp>
        <p:sp>
          <p:nvSpPr>
            <p:cNvPr id="69" name="rc69"/>
            <p:cNvSpPr/>
            <p:nvPr/>
          </p:nvSpPr>
          <p:spPr>
            <a:xfrm>
              <a:off x="6902119" y="3631744"/>
              <a:ext cx="238662" cy="580265"/>
            </a:xfrm>
            <a:prstGeom prst="rect">
              <a:avLst/>
            </a:prstGeom>
            <a:solidFill>
              <a:srgbClr val="80BD41">
                <a:alpha val="100000"/>
              </a:srgbClr>
            </a:solidFill>
          </p:spPr>
          <p:txBody>
            <a:bodyPr/>
            <a:lstStyle/>
            <a:p/>
          </p:txBody>
        </p:sp>
        <p:sp>
          <p:nvSpPr>
            <p:cNvPr id="70" name="rc70"/>
            <p:cNvSpPr/>
            <p:nvPr/>
          </p:nvSpPr>
          <p:spPr>
            <a:xfrm>
              <a:off x="6902119" y="3394732"/>
              <a:ext cx="238662" cy="237011"/>
            </a:xfrm>
            <a:prstGeom prst="rect">
              <a:avLst/>
            </a:prstGeom>
            <a:solidFill>
              <a:srgbClr val="1CABE2">
                <a:alpha val="100000"/>
              </a:srgbClr>
            </a:solidFill>
          </p:spPr>
          <p:txBody>
            <a:bodyPr/>
            <a:lstStyle/>
            <a:p/>
          </p:txBody>
        </p:sp>
        <p:sp>
          <p:nvSpPr>
            <p:cNvPr id="71" name="rc71"/>
            <p:cNvSpPr/>
            <p:nvPr/>
          </p:nvSpPr>
          <p:spPr>
            <a:xfrm>
              <a:off x="7167299" y="3624475"/>
              <a:ext cx="238662" cy="587534"/>
            </a:xfrm>
            <a:prstGeom prst="rect">
              <a:avLst/>
            </a:prstGeom>
            <a:solidFill>
              <a:srgbClr val="80BD41">
                <a:alpha val="100000"/>
              </a:srgbClr>
            </a:solidFill>
          </p:spPr>
          <p:txBody>
            <a:bodyPr/>
            <a:lstStyle/>
            <a:p/>
          </p:txBody>
        </p:sp>
        <p:sp>
          <p:nvSpPr>
            <p:cNvPr id="72" name="rc72"/>
            <p:cNvSpPr/>
            <p:nvPr/>
          </p:nvSpPr>
          <p:spPr>
            <a:xfrm>
              <a:off x="7167299" y="3384498"/>
              <a:ext cx="238662" cy="239976"/>
            </a:xfrm>
            <a:prstGeom prst="rect">
              <a:avLst/>
            </a:prstGeom>
            <a:solidFill>
              <a:srgbClr val="1CABE2">
                <a:alpha val="100000"/>
              </a:srgbClr>
            </a:solidFill>
          </p:spPr>
          <p:txBody>
            <a:bodyPr/>
            <a:lstStyle/>
            <a:p/>
          </p:txBody>
        </p:sp>
        <p:sp>
          <p:nvSpPr>
            <p:cNvPr id="73" name="rc73"/>
            <p:cNvSpPr/>
            <p:nvPr/>
          </p:nvSpPr>
          <p:spPr>
            <a:xfrm>
              <a:off x="7432480" y="3583921"/>
              <a:ext cx="238662" cy="628088"/>
            </a:xfrm>
            <a:prstGeom prst="rect">
              <a:avLst/>
            </a:prstGeom>
            <a:solidFill>
              <a:srgbClr val="80BD41">
                <a:alpha val="100000"/>
              </a:srgbClr>
            </a:solidFill>
          </p:spPr>
          <p:txBody>
            <a:bodyPr/>
            <a:lstStyle/>
            <a:p/>
          </p:txBody>
        </p:sp>
        <p:sp>
          <p:nvSpPr>
            <p:cNvPr id="74" name="rc74"/>
            <p:cNvSpPr/>
            <p:nvPr/>
          </p:nvSpPr>
          <p:spPr>
            <a:xfrm>
              <a:off x="7432480" y="3374555"/>
              <a:ext cx="238662" cy="209365"/>
            </a:xfrm>
            <a:prstGeom prst="rect">
              <a:avLst/>
            </a:prstGeom>
            <a:solidFill>
              <a:srgbClr val="1CABE2">
                <a:alpha val="100000"/>
              </a:srgbClr>
            </a:solidFill>
          </p:spPr>
          <p:txBody>
            <a:bodyPr/>
            <a:lstStyle/>
            <a:p/>
          </p:txBody>
        </p:sp>
        <p:sp>
          <p:nvSpPr>
            <p:cNvPr id="75" name="rc75"/>
            <p:cNvSpPr/>
            <p:nvPr/>
          </p:nvSpPr>
          <p:spPr>
            <a:xfrm>
              <a:off x="7697661" y="3557367"/>
              <a:ext cx="238662" cy="654642"/>
            </a:xfrm>
            <a:prstGeom prst="rect">
              <a:avLst/>
            </a:prstGeom>
            <a:solidFill>
              <a:srgbClr val="80BD41">
                <a:alpha val="100000"/>
              </a:srgbClr>
            </a:solidFill>
          </p:spPr>
          <p:txBody>
            <a:bodyPr/>
            <a:lstStyle/>
            <a:p/>
          </p:txBody>
        </p:sp>
        <p:sp>
          <p:nvSpPr>
            <p:cNvPr id="76" name="rc76"/>
            <p:cNvSpPr/>
            <p:nvPr/>
          </p:nvSpPr>
          <p:spPr>
            <a:xfrm>
              <a:off x="7697661" y="3361820"/>
              <a:ext cx="238662" cy="195547"/>
            </a:xfrm>
            <a:prstGeom prst="rect">
              <a:avLst/>
            </a:prstGeom>
            <a:solidFill>
              <a:srgbClr val="1CABE2">
                <a:alpha val="100000"/>
              </a:srgbClr>
            </a:solidFill>
          </p:spPr>
          <p:txBody>
            <a:bodyPr/>
            <a:lstStyle/>
            <a:p/>
          </p:txBody>
        </p:sp>
        <p:sp>
          <p:nvSpPr>
            <p:cNvPr id="77" name="rc77"/>
            <p:cNvSpPr/>
            <p:nvPr/>
          </p:nvSpPr>
          <p:spPr>
            <a:xfrm>
              <a:off x="7962842" y="3498783"/>
              <a:ext cx="238662" cy="713226"/>
            </a:xfrm>
            <a:prstGeom prst="rect">
              <a:avLst/>
            </a:prstGeom>
            <a:solidFill>
              <a:srgbClr val="80BD41">
                <a:alpha val="100000"/>
              </a:srgbClr>
            </a:solidFill>
          </p:spPr>
          <p:txBody>
            <a:bodyPr/>
            <a:lstStyle/>
            <a:p/>
          </p:txBody>
        </p:sp>
        <p:sp>
          <p:nvSpPr>
            <p:cNvPr id="78" name="rc78"/>
            <p:cNvSpPr/>
            <p:nvPr/>
          </p:nvSpPr>
          <p:spPr>
            <a:xfrm>
              <a:off x="7962842" y="3352704"/>
              <a:ext cx="238662" cy="146078"/>
            </a:xfrm>
            <a:prstGeom prst="rect">
              <a:avLst/>
            </a:prstGeom>
            <a:solidFill>
              <a:srgbClr val="1CABE2">
                <a:alpha val="100000"/>
              </a:srgbClr>
            </a:solidFill>
          </p:spPr>
          <p:txBody>
            <a:bodyPr/>
            <a:lstStyle/>
            <a:p/>
          </p:txBody>
        </p:sp>
        <p:sp>
          <p:nvSpPr>
            <p:cNvPr id="79" name="pl79"/>
            <p:cNvSpPr/>
            <p:nvPr/>
          </p:nvSpPr>
          <p:spPr>
            <a:xfrm>
              <a:off x="1452654" y="2407466"/>
              <a:ext cx="6629519" cy="472618"/>
            </a:xfrm>
            <a:custGeom>
              <a:avLst/>
              <a:pathLst>
                <a:path w="6629519" h="472618">
                  <a:moveTo>
                    <a:pt x="0" y="472618"/>
                  </a:moveTo>
                  <a:lnTo>
                    <a:pt x="265180" y="451135"/>
                  </a:lnTo>
                  <a:lnTo>
                    <a:pt x="530361" y="386687"/>
                  </a:lnTo>
                  <a:lnTo>
                    <a:pt x="795542" y="236309"/>
                  </a:lnTo>
                  <a:lnTo>
                    <a:pt x="1060723" y="236309"/>
                  </a:lnTo>
                  <a:lnTo>
                    <a:pt x="1325903" y="85930"/>
                  </a:lnTo>
                  <a:lnTo>
                    <a:pt x="1591084" y="64447"/>
                  </a:lnTo>
                  <a:lnTo>
                    <a:pt x="1856265" y="42965"/>
                  </a:lnTo>
                  <a:lnTo>
                    <a:pt x="2121446" y="0"/>
                  </a:lnTo>
                  <a:lnTo>
                    <a:pt x="2386626" y="85930"/>
                  </a:lnTo>
                  <a:lnTo>
                    <a:pt x="2651807" y="0"/>
                  </a:lnTo>
                  <a:lnTo>
                    <a:pt x="2916988" y="64447"/>
                  </a:lnTo>
                  <a:lnTo>
                    <a:pt x="3182169" y="107413"/>
                  </a:lnTo>
                  <a:lnTo>
                    <a:pt x="3447350" y="171861"/>
                  </a:lnTo>
                  <a:lnTo>
                    <a:pt x="3712530" y="171861"/>
                  </a:lnTo>
                  <a:lnTo>
                    <a:pt x="3977711" y="171861"/>
                  </a:lnTo>
                  <a:lnTo>
                    <a:pt x="4242892" y="128895"/>
                  </a:lnTo>
                  <a:lnTo>
                    <a:pt x="4508073" y="214826"/>
                  </a:lnTo>
                  <a:lnTo>
                    <a:pt x="4773253" y="343722"/>
                  </a:lnTo>
                  <a:lnTo>
                    <a:pt x="5038434" y="365205"/>
                  </a:lnTo>
                  <a:lnTo>
                    <a:pt x="5303615" y="343722"/>
                  </a:lnTo>
                  <a:lnTo>
                    <a:pt x="5568796" y="279274"/>
                  </a:lnTo>
                  <a:lnTo>
                    <a:pt x="5833977" y="279274"/>
                  </a:lnTo>
                  <a:lnTo>
                    <a:pt x="6099157" y="193343"/>
                  </a:lnTo>
                  <a:lnTo>
                    <a:pt x="6364338" y="150378"/>
                  </a:lnTo>
                  <a:lnTo>
                    <a:pt x="6629519" y="21482"/>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1" name="tx81"/>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5" name="tx85"/>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6" name="tx86"/>
            <p:cNvSpPr/>
            <p:nvPr/>
          </p:nvSpPr>
          <p:spPr>
            <a:xfrm>
              <a:off x="696116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7" name="tx87"/>
            <p:cNvSpPr/>
            <p:nvPr/>
          </p:nvSpPr>
          <p:spPr>
            <a:xfrm>
              <a:off x="7226341"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8" name="tx88"/>
            <p:cNvSpPr/>
            <p:nvPr/>
          </p:nvSpPr>
          <p:spPr>
            <a:xfrm>
              <a:off x="7491522"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9" name="tx89"/>
            <p:cNvSpPr/>
            <p:nvPr/>
          </p:nvSpPr>
          <p:spPr>
            <a:xfrm>
              <a:off x="7756703"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90" name="tx90"/>
            <p:cNvSpPr/>
            <p:nvPr/>
          </p:nvSpPr>
          <p:spPr>
            <a:xfrm>
              <a:off x="802188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91" name="tx91"/>
            <p:cNvSpPr/>
            <p:nvPr/>
          </p:nvSpPr>
          <p:spPr>
            <a:xfrm>
              <a:off x="1335100" y="35560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571.6</a:t>
              </a:r>
            </a:p>
          </p:txBody>
        </p:sp>
        <p:sp>
          <p:nvSpPr>
            <p:cNvPr id="92" name="tx92"/>
            <p:cNvSpPr/>
            <p:nvPr/>
          </p:nvSpPr>
          <p:spPr>
            <a:xfrm>
              <a:off x="2661004" y="34707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665.3</a:t>
              </a:r>
            </a:p>
          </p:txBody>
        </p:sp>
        <p:sp>
          <p:nvSpPr>
            <p:cNvPr id="93" name="tx93"/>
            <p:cNvSpPr/>
            <p:nvPr/>
          </p:nvSpPr>
          <p:spPr>
            <a:xfrm>
              <a:off x="3986908" y="34004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742.8</a:t>
              </a:r>
            </a:p>
          </p:txBody>
        </p:sp>
        <p:sp>
          <p:nvSpPr>
            <p:cNvPr id="94" name="tx94"/>
            <p:cNvSpPr/>
            <p:nvPr/>
          </p:nvSpPr>
          <p:spPr>
            <a:xfrm>
              <a:off x="5312812" y="33311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818.8</a:t>
              </a:r>
            </a:p>
          </p:txBody>
        </p:sp>
        <p:sp>
          <p:nvSpPr>
            <p:cNvPr id="95" name="tx95"/>
            <p:cNvSpPr/>
            <p:nvPr/>
          </p:nvSpPr>
          <p:spPr>
            <a:xfrm>
              <a:off x="6412712" y="327190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884</a:t>
              </a:r>
            </a:p>
          </p:txBody>
        </p:sp>
        <p:sp>
          <p:nvSpPr>
            <p:cNvPr id="96" name="tx96"/>
            <p:cNvSpPr/>
            <p:nvPr/>
          </p:nvSpPr>
          <p:spPr>
            <a:xfrm>
              <a:off x="6638716" y="32659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890.6</a:t>
              </a:r>
            </a:p>
          </p:txBody>
        </p:sp>
        <p:sp>
          <p:nvSpPr>
            <p:cNvPr id="97" name="tx97"/>
            <p:cNvSpPr/>
            <p:nvPr/>
          </p:nvSpPr>
          <p:spPr>
            <a:xfrm>
              <a:off x="6903896" y="32588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898.4</a:t>
              </a:r>
            </a:p>
          </p:txBody>
        </p:sp>
        <p:sp>
          <p:nvSpPr>
            <p:cNvPr id="98" name="tx98"/>
            <p:cNvSpPr/>
            <p:nvPr/>
          </p:nvSpPr>
          <p:spPr>
            <a:xfrm>
              <a:off x="7169077" y="32485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909.7</a:t>
              </a:r>
            </a:p>
          </p:txBody>
        </p:sp>
        <p:sp>
          <p:nvSpPr>
            <p:cNvPr id="99" name="tx99"/>
            <p:cNvSpPr/>
            <p:nvPr/>
          </p:nvSpPr>
          <p:spPr>
            <a:xfrm>
              <a:off x="7434258" y="32386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920.6</a:t>
              </a:r>
            </a:p>
          </p:txBody>
        </p:sp>
        <p:sp>
          <p:nvSpPr>
            <p:cNvPr id="100" name="tx100"/>
            <p:cNvSpPr/>
            <p:nvPr/>
          </p:nvSpPr>
          <p:spPr>
            <a:xfrm>
              <a:off x="7699439" y="32258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934.6</a:t>
              </a:r>
            </a:p>
          </p:txBody>
        </p:sp>
        <p:sp>
          <p:nvSpPr>
            <p:cNvPr id="101" name="tx101"/>
            <p:cNvSpPr/>
            <p:nvPr/>
          </p:nvSpPr>
          <p:spPr>
            <a:xfrm>
              <a:off x="7964620" y="32167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944.6</a:t>
              </a:r>
            </a:p>
          </p:txBody>
        </p:sp>
        <p:sp>
          <p:nvSpPr>
            <p:cNvPr id="102" name="pl102"/>
            <p:cNvSpPr/>
            <p:nvPr/>
          </p:nvSpPr>
          <p:spPr>
            <a:xfrm>
              <a:off x="1452654"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40157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354.4</a:t>
              </a:r>
            </a:p>
          </p:txBody>
        </p:sp>
        <p:sp>
          <p:nvSpPr>
            <p:cNvPr id="114" name="tx114"/>
            <p:cNvSpPr/>
            <p:nvPr/>
          </p:nvSpPr>
          <p:spPr>
            <a:xfrm>
              <a:off x="1335100" y="375688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217.2</a:t>
              </a:r>
            </a:p>
          </p:txBody>
        </p:sp>
        <p:sp>
          <p:nvSpPr>
            <p:cNvPr id="115" name="tx115"/>
            <p:cNvSpPr/>
            <p:nvPr/>
          </p:nvSpPr>
          <p:spPr>
            <a:xfrm>
              <a:off x="2661004" y="39348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532.3</a:t>
              </a:r>
            </a:p>
          </p:txBody>
        </p:sp>
        <p:sp>
          <p:nvSpPr>
            <p:cNvPr id="116" name="tx116"/>
            <p:cNvSpPr/>
            <p:nvPr/>
          </p:nvSpPr>
          <p:spPr>
            <a:xfrm>
              <a:off x="2661004" y="36322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133.1</a:t>
              </a:r>
            </a:p>
          </p:txBody>
        </p:sp>
        <p:sp>
          <p:nvSpPr>
            <p:cNvPr id="117" name="tx117"/>
            <p:cNvSpPr/>
            <p:nvPr/>
          </p:nvSpPr>
          <p:spPr>
            <a:xfrm>
              <a:off x="3986908" y="38931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623.9</a:t>
              </a:r>
            </a:p>
          </p:txBody>
        </p:sp>
        <p:sp>
          <p:nvSpPr>
            <p:cNvPr id="118" name="tx118"/>
            <p:cNvSpPr/>
            <p:nvPr/>
          </p:nvSpPr>
          <p:spPr>
            <a:xfrm>
              <a:off x="3986908" y="35553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118.8</a:t>
              </a:r>
            </a:p>
          </p:txBody>
        </p:sp>
        <p:sp>
          <p:nvSpPr>
            <p:cNvPr id="119" name="tx119"/>
            <p:cNvSpPr/>
            <p:nvPr/>
          </p:nvSpPr>
          <p:spPr>
            <a:xfrm>
              <a:off x="5312812" y="38938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622.3</a:t>
              </a:r>
            </a:p>
          </p:txBody>
        </p:sp>
        <p:sp>
          <p:nvSpPr>
            <p:cNvPr id="120" name="tx120"/>
            <p:cNvSpPr/>
            <p:nvPr/>
          </p:nvSpPr>
          <p:spPr>
            <a:xfrm>
              <a:off x="5312812" y="35214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196.5</a:t>
              </a:r>
            </a:p>
          </p:txBody>
        </p:sp>
        <p:sp>
          <p:nvSpPr>
            <p:cNvPr id="121" name="tx121"/>
            <p:cNvSpPr/>
            <p:nvPr/>
          </p:nvSpPr>
          <p:spPr>
            <a:xfrm>
              <a:off x="6373535" y="39075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592.3</a:t>
              </a:r>
            </a:p>
          </p:txBody>
        </p:sp>
        <p:sp>
          <p:nvSpPr>
            <p:cNvPr id="122" name="tx122"/>
            <p:cNvSpPr/>
            <p:nvPr/>
          </p:nvSpPr>
          <p:spPr>
            <a:xfrm>
              <a:off x="6373535" y="35054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291.7</a:t>
              </a:r>
            </a:p>
          </p:txBody>
        </p:sp>
        <p:sp>
          <p:nvSpPr>
            <p:cNvPr id="123" name="tx123"/>
            <p:cNvSpPr/>
            <p:nvPr/>
          </p:nvSpPr>
          <p:spPr>
            <a:xfrm>
              <a:off x="6638716" y="39015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605.6</a:t>
              </a:r>
            </a:p>
          </p:txBody>
        </p:sp>
        <p:sp>
          <p:nvSpPr>
            <p:cNvPr id="124" name="tx124"/>
            <p:cNvSpPr/>
            <p:nvPr/>
          </p:nvSpPr>
          <p:spPr>
            <a:xfrm>
              <a:off x="6677893" y="349642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a:t>
              </a:r>
            </a:p>
          </p:txBody>
        </p:sp>
        <p:sp>
          <p:nvSpPr>
            <p:cNvPr id="125" name="tx125"/>
            <p:cNvSpPr/>
            <p:nvPr/>
          </p:nvSpPr>
          <p:spPr>
            <a:xfrm>
              <a:off x="6903896" y="38867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637.9</a:t>
              </a:r>
            </a:p>
          </p:txBody>
        </p:sp>
        <p:sp>
          <p:nvSpPr>
            <p:cNvPr id="126" name="tx126"/>
            <p:cNvSpPr/>
            <p:nvPr/>
          </p:nvSpPr>
          <p:spPr>
            <a:xfrm>
              <a:off x="6903896" y="34781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260.5</a:t>
              </a:r>
            </a:p>
          </p:txBody>
        </p:sp>
        <p:sp>
          <p:nvSpPr>
            <p:cNvPr id="127" name="tx127"/>
            <p:cNvSpPr/>
            <p:nvPr/>
          </p:nvSpPr>
          <p:spPr>
            <a:xfrm>
              <a:off x="7169077" y="38831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645.9</a:t>
              </a:r>
            </a:p>
          </p:txBody>
        </p:sp>
        <p:sp>
          <p:nvSpPr>
            <p:cNvPr id="128" name="tx128"/>
            <p:cNvSpPr/>
            <p:nvPr/>
          </p:nvSpPr>
          <p:spPr>
            <a:xfrm>
              <a:off x="7169077" y="34693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263.8</a:t>
              </a:r>
            </a:p>
          </p:txBody>
        </p:sp>
        <p:sp>
          <p:nvSpPr>
            <p:cNvPr id="129" name="tx129"/>
            <p:cNvSpPr/>
            <p:nvPr/>
          </p:nvSpPr>
          <p:spPr>
            <a:xfrm>
              <a:off x="7434258" y="38629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690.4</a:t>
              </a:r>
            </a:p>
          </p:txBody>
        </p:sp>
        <p:sp>
          <p:nvSpPr>
            <p:cNvPr id="130" name="tx130"/>
            <p:cNvSpPr/>
            <p:nvPr/>
          </p:nvSpPr>
          <p:spPr>
            <a:xfrm>
              <a:off x="7434258" y="34441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230.2</a:t>
              </a:r>
            </a:p>
          </p:txBody>
        </p:sp>
        <p:sp>
          <p:nvSpPr>
            <p:cNvPr id="131" name="tx131"/>
            <p:cNvSpPr/>
            <p:nvPr/>
          </p:nvSpPr>
          <p:spPr>
            <a:xfrm>
              <a:off x="7699439" y="38496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719.6</a:t>
              </a:r>
            </a:p>
          </p:txBody>
        </p:sp>
        <p:sp>
          <p:nvSpPr>
            <p:cNvPr id="132" name="tx132"/>
            <p:cNvSpPr/>
            <p:nvPr/>
          </p:nvSpPr>
          <p:spPr>
            <a:xfrm>
              <a:off x="7738616" y="342454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33" name="tx133"/>
            <p:cNvSpPr/>
            <p:nvPr/>
          </p:nvSpPr>
          <p:spPr>
            <a:xfrm>
              <a:off x="8003796" y="382034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784</a:t>
              </a:r>
            </a:p>
          </p:txBody>
        </p:sp>
        <p:sp>
          <p:nvSpPr>
            <p:cNvPr id="134" name="tx134"/>
            <p:cNvSpPr/>
            <p:nvPr/>
          </p:nvSpPr>
          <p:spPr>
            <a:xfrm>
              <a:off x="7964620" y="33906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160.6</a:t>
              </a:r>
            </a:p>
          </p:txBody>
        </p:sp>
        <p:sp>
          <p:nvSpPr>
            <p:cNvPr id="135" name="tx135"/>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050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577692" y="323212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77692" y="277727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9" name="tx139"/>
            <p:cNvSpPr/>
            <p:nvPr/>
          </p:nvSpPr>
          <p:spPr>
            <a:xfrm>
              <a:off x="577692" y="232243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77692" y="18675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1861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939457"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206557"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61" name="rc161"/>
            <p:cNvSpPr/>
            <p:nvPr/>
          </p:nvSpPr>
          <p:spPr>
            <a:xfrm>
              <a:off x="4549849" y="5080163"/>
              <a:ext cx="201456" cy="201456"/>
            </a:xfrm>
            <a:prstGeom prst="rect">
              <a:avLst/>
            </a:prstGeom>
            <a:solidFill>
              <a:srgbClr val="1CABE2">
                <a:alpha val="100000"/>
              </a:srgbClr>
            </a:solidFill>
          </p:spPr>
          <p:txBody>
            <a:bodyPr/>
            <a:lstStyle/>
            <a:p/>
          </p:txBody>
        </p:sp>
        <p:sp>
          <p:nvSpPr>
            <p:cNvPr id="162" name="rc162"/>
            <p:cNvSpPr/>
            <p:nvPr/>
          </p:nvSpPr>
          <p:spPr>
            <a:xfrm>
              <a:off x="5770421" y="5080163"/>
              <a:ext cx="201456" cy="201456"/>
            </a:xfrm>
            <a:prstGeom prst="rect">
              <a:avLst/>
            </a:prstGeom>
            <a:solidFill>
              <a:srgbClr val="80BD41">
                <a:alpha val="100000"/>
              </a:srgbClr>
            </a:solidFill>
          </p:spPr>
          <p:txBody>
            <a:bodyPr/>
            <a:lstStyle/>
            <a:p/>
          </p:txBody>
        </p:sp>
        <p:sp>
          <p:nvSpPr>
            <p:cNvPr id="163" name="tx163"/>
            <p:cNvSpPr/>
            <p:nvPr/>
          </p:nvSpPr>
          <p:spPr>
            <a:xfrm>
              <a:off x="4829894"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4" name="tx164"/>
            <p:cNvSpPr/>
            <p:nvPr/>
          </p:nvSpPr>
          <p:spPr>
            <a:xfrm>
              <a:off x="6050466"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89913"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6" name="tx166"/>
            <p:cNvSpPr/>
            <p:nvPr/>
          </p:nvSpPr>
          <p:spPr>
            <a:xfrm>
              <a:off x="989913" y="1592892"/>
              <a:ext cx="167754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Cameroun, 2000-2025</a:t>
              </a:r>
            </a:p>
          </p:txBody>
        </p:sp>
        <p:sp>
          <p:nvSpPr>
            <p:cNvPr id="167" name="pl167"/>
            <p:cNvSpPr/>
            <p:nvPr/>
          </p:nvSpPr>
          <p:spPr>
            <a:xfrm>
              <a:off x="21989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9300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612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39242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644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7956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5268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25800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33322" y="5840557"/>
              <a:ext cx="4101421" cy="124062"/>
            </a:xfrm>
            <a:prstGeom prst="rect">
              <a:avLst/>
            </a:prstGeom>
            <a:solidFill>
              <a:srgbClr val="80BD41">
                <a:alpha val="100000"/>
              </a:srgbClr>
            </a:solidFill>
          </p:spPr>
          <p:txBody>
            <a:bodyPr/>
            <a:lstStyle/>
            <a:p/>
          </p:txBody>
        </p:sp>
        <p:sp>
          <p:nvSpPr>
            <p:cNvPr id="180" name="rc180"/>
            <p:cNvSpPr/>
            <p:nvPr/>
          </p:nvSpPr>
          <p:spPr>
            <a:xfrm>
              <a:off x="5434743" y="5840557"/>
              <a:ext cx="2020068" cy="124062"/>
            </a:xfrm>
            <a:prstGeom prst="rect">
              <a:avLst/>
            </a:prstGeom>
            <a:solidFill>
              <a:srgbClr val="1CABE2">
                <a:alpha val="100000"/>
              </a:srgbClr>
            </a:solidFill>
          </p:spPr>
          <p:txBody>
            <a:bodyPr/>
            <a:lstStyle/>
            <a:p/>
          </p:txBody>
        </p:sp>
        <p:sp>
          <p:nvSpPr>
            <p:cNvPr id="181" name="rc181"/>
            <p:cNvSpPr/>
            <p:nvPr/>
          </p:nvSpPr>
          <p:spPr>
            <a:xfrm>
              <a:off x="1333322" y="5685479"/>
              <a:ext cx="4983210" cy="124062"/>
            </a:xfrm>
            <a:prstGeom prst="rect">
              <a:avLst/>
            </a:prstGeom>
            <a:solidFill>
              <a:srgbClr val="80BD41">
                <a:alpha val="100000"/>
              </a:srgbClr>
            </a:solidFill>
          </p:spPr>
          <p:txBody>
            <a:bodyPr/>
            <a:lstStyle/>
            <a:p/>
          </p:txBody>
        </p:sp>
        <p:sp>
          <p:nvSpPr>
            <p:cNvPr id="182" name="rc182"/>
            <p:cNvSpPr/>
            <p:nvPr/>
          </p:nvSpPr>
          <p:spPr>
            <a:xfrm>
              <a:off x="6316533" y="5685479"/>
              <a:ext cx="1488530" cy="124062"/>
            </a:xfrm>
            <a:prstGeom prst="rect">
              <a:avLst/>
            </a:prstGeom>
            <a:solidFill>
              <a:srgbClr val="1CABE2">
                <a:alpha val="100000"/>
              </a:srgbClr>
            </a:solidFill>
          </p:spPr>
          <p:txBody>
            <a:bodyPr/>
            <a:lstStyle/>
            <a:p/>
          </p:txBody>
        </p:sp>
        <p:sp>
          <p:nvSpPr>
            <p:cNvPr id="183" name="rc183"/>
            <p:cNvSpPr/>
            <p:nvPr/>
          </p:nvSpPr>
          <p:spPr>
            <a:xfrm>
              <a:off x="1333322" y="5530401"/>
              <a:ext cx="5429160" cy="124062"/>
            </a:xfrm>
            <a:prstGeom prst="rect">
              <a:avLst/>
            </a:prstGeom>
            <a:solidFill>
              <a:srgbClr val="80BD41">
                <a:alpha val="100000"/>
              </a:srgbClr>
            </a:solidFill>
          </p:spPr>
          <p:txBody>
            <a:bodyPr/>
            <a:lstStyle/>
            <a:p/>
          </p:txBody>
        </p:sp>
        <p:sp>
          <p:nvSpPr>
            <p:cNvPr id="184" name="rc184"/>
            <p:cNvSpPr/>
            <p:nvPr/>
          </p:nvSpPr>
          <p:spPr>
            <a:xfrm>
              <a:off x="6762482" y="5530401"/>
              <a:ext cx="1111965" cy="124062"/>
            </a:xfrm>
            <a:prstGeom prst="rect">
              <a:avLst/>
            </a:prstGeom>
            <a:solidFill>
              <a:srgbClr val="1CABE2">
                <a:alpha val="100000"/>
              </a:srgbClr>
            </a:solidFill>
          </p:spPr>
          <p:txBody>
            <a:bodyPr/>
            <a:lstStyle/>
            <a:p/>
          </p:txBody>
        </p:sp>
        <p:sp>
          <p:nvSpPr>
            <p:cNvPr id="185" name="tx185"/>
            <p:cNvSpPr/>
            <p:nvPr/>
          </p:nvSpPr>
          <p:spPr>
            <a:xfrm>
              <a:off x="7664423" y="58594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884</a:t>
              </a:r>
            </a:p>
          </p:txBody>
        </p:sp>
        <p:sp>
          <p:nvSpPr>
            <p:cNvPr id="186" name="tx186"/>
            <p:cNvSpPr/>
            <p:nvPr/>
          </p:nvSpPr>
          <p:spPr>
            <a:xfrm>
              <a:off x="7983969"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934.6</a:t>
              </a:r>
            </a:p>
          </p:txBody>
        </p:sp>
        <p:sp>
          <p:nvSpPr>
            <p:cNvPr id="187" name="tx187"/>
            <p:cNvSpPr/>
            <p:nvPr/>
          </p:nvSpPr>
          <p:spPr>
            <a:xfrm>
              <a:off x="805682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944.6</a:t>
              </a:r>
            </a:p>
          </p:txBody>
        </p:sp>
        <p:sp>
          <p:nvSpPr>
            <p:cNvPr id="188" name="tx188"/>
            <p:cNvSpPr/>
            <p:nvPr/>
          </p:nvSpPr>
          <p:spPr>
            <a:xfrm>
              <a:off x="3248394"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592.3</a:t>
              </a:r>
            </a:p>
          </p:txBody>
        </p:sp>
        <p:sp>
          <p:nvSpPr>
            <p:cNvPr id="189" name="tx189"/>
            <p:cNvSpPr/>
            <p:nvPr/>
          </p:nvSpPr>
          <p:spPr>
            <a:xfrm>
              <a:off x="6309139"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291.7</a:t>
              </a:r>
            </a:p>
          </p:txBody>
        </p:sp>
        <p:sp>
          <p:nvSpPr>
            <p:cNvPr id="190" name="tx190"/>
            <p:cNvSpPr/>
            <p:nvPr/>
          </p:nvSpPr>
          <p:spPr>
            <a:xfrm>
              <a:off x="3689289"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719.6</a:t>
              </a:r>
            </a:p>
          </p:txBody>
        </p:sp>
        <p:sp>
          <p:nvSpPr>
            <p:cNvPr id="191" name="tx191"/>
            <p:cNvSpPr/>
            <p:nvPr/>
          </p:nvSpPr>
          <p:spPr>
            <a:xfrm>
              <a:off x="6970363" y="570707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a:t>
              </a:r>
            </a:p>
          </p:txBody>
        </p:sp>
        <p:sp>
          <p:nvSpPr>
            <p:cNvPr id="192" name="tx192"/>
            <p:cNvSpPr/>
            <p:nvPr/>
          </p:nvSpPr>
          <p:spPr>
            <a:xfrm>
              <a:off x="3957468" y="55519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784</a:t>
              </a:r>
            </a:p>
          </p:txBody>
        </p:sp>
        <p:sp>
          <p:nvSpPr>
            <p:cNvPr id="193" name="tx193"/>
            <p:cNvSpPr/>
            <p:nvPr/>
          </p:nvSpPr>
          <p:spPr>
            <a:xfrm>
              <a:off x="7182827"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160.6</a:t>
              </a:r>
            </a:p>
          </p:txBody>
        </p:sp>
        <p:sp>
          <p:nvSpPr>
            <p:cNvPr id="194" name="tx194"/>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4795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9" name="tx199"/>
            <p:cNvSpPr/>
            <p:nvPr/>
          </p:nvSpPr>
          <p:spPr>
            <a:xfrm>
              <a:off x="467912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641029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201" name="tx201"/>
            <p:cNvSpPr/>
            <p:nvPr/>
          </p:nvSpPr>
          <p:spPr>
            <a:xfrm>
              <a:off x="8083211" y="603807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202" name="tx202"/>
            <p:cNvSpPr/>
            <p:nvPr/>
          </p:nvSpPr>
          <p:spPr>
            <a:xfrm>
              <a:off x="4025973" y="6191355"/>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4" name="tx204"/>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DTP3 en 2025 (83 %) était supérieur à celui de 2019 (67 %).
Le nombre d’enfants vaccinés avec le DTP3 a augmenté de 32 % par rapport à 2019.
Le nombre de nourrissons survivants a augmenté d’environ 7 % par rapport à 2019.
En 2025, 200 000 enfants de plus ont été vaccinés qu’en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6818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48052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99287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50521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201755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72435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323669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74904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226138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2266" y="3927666"/>
              <a:ext cx="235719" cy="284343"/>
            </a:xfrm>
            <a:prstGeom prst="rect">
              <a:avLst/>
            </a:prstGeom>
            <a:solidFill>
              <a:srgbClr val="E2231A">
                <a:alpha val="90196"/>
              </a:srgbClr>
            </a:solidFill>
          </p:spPr>
          <p:txBody>
            <a:bodyPr/>
            <a:lstStyle/>
            <a:p/>
          </p:txBody>
        </p:sp>
        <p:sp>
          <p:nvSpPr>
            <p:cNvPr id="27" name="rc27"/>
            <p:cNvSpPr/>
            <p:nvPr/>
          </p:nvSpPr>
          <p:spPr>
            <a:xfrm>
              <a:off x="1684176" y="3932731"/>
              <a:ext cx="235719" cy="279278"/>
            </a:xfrm>
            <a:prstGeom prst="rect">
              <a:avLst/>
            </a:prstGeom>
            <a:solidFill>
              <a:srgbClr val="E2231A">
                <a:alpha val="90196"/>
              </a:srgbClr>
            </a:solidFill>
          </p:spPr>
          <p:txBody>
            <a:bodyPr/>
            <a:lstStyle/>
            <a:p/>
          </p:txBody>
        </p:sp>
        <p:sp>
          <p:nvSpPr>
            <p:cNvPr id="28" name="rc28"/>
            <p:cNvSpPr/>
            <p:nvPr/>
          </p:nvSpPr>
          <p:spPr>
            <a:xfrm>
              <a:off x="1946086" y="3935663"/>
              <a:ext cx="235719" cy="276346"/>
            </a:xfrm>
            <a:prstGeom prst="rect">
              <a:avLst/>
            </a:prstGeom>
            <a:solidFill>
              <a:srgbClr val="E2231A">
                <a:alpha val="90196"/>
              </a:srgbClr>
            </a:solidFill>
          </p:spPr>
          <p:txBody>
            <a:bodyPr/>
            <a:lstStyle/>
            <a:p/>
          </p:txBody>
        </p:sp>
        <p:sp>
          <p:nvSpPr>
            <p:cNvPr id="29" name="rc29"/>
            <p:cNvSpPr/>
            <p:nvPr/>
          </p:nvSpPr>
          <p:spPr>
            <a:xfrm>
              <a:off x="2207996" y="3974501"/>
              <a:ext cx="235719" cy="237507"/>
            </a:xfrm>
            <a:prstGeom prst="rect">
              <a:avLst/>
            </a:prstGeom>
            <a:solidFill>
              <a:srgbClr val="E2231A">
                <a:alpha val="90196"/>
              </a:srgbClr>
            </a:solidFill>
          </p:spPr>
          <p:txBody>
            <a:bodyPr/>
            <a:lstStyle/>
            <a:p/>
          </p:txBody>
        </p:sp>
        <p:sp>
          <p:nvSpPr>
            <p:cNvPr id="30" name="rc30"/>
            <p:cNvSpPr/>
            <p:nvPr/>
          </p:nvSpPr>
          <p:spPr>
            <a:xfrm>
              <a:off x="2469906" y="3985280"/>
              <a:ext cx="235719" cy="226729"/>
            </a:xfrm>
            <a:prstGeom prst="rect">
              <a:avLst/>
            </a:prstGeom>
            <a:solidFill>
              <a:srgbClr val="E2231A">
                <a:alpha val="90196"/>
              </a:srgbClr>
            </a:solidFill>
          </p:spPr>
          <p:txBody>
            <a:bodyPr/>
            <a:lstStyle/>
            <a:p/>
          </p:txBody>
        </p:sp>
        <p:sp>
          <p:nvSpPr>
            <p:cNvPr id="31" name="rc31"/>
            <p:cNvSpPr/>
            <p:nvPr/>
          </p:nvSpPr>
          <p:spPr>
            <a:xfrm>
              <a:off x="2731817" y="4004361"/>
              <a:ext cx="235719" cy="207648"/>
            </a:xfrm>
            <a:prstGeom prst="rect">
              <a:avLst/>
            </a:prstGeom>
            <a:solidFill>
              <a:srgbClr val="E2231A">
                <a:alpha val="90196"/>
              </a:srgbClr>
            </a:solidFill>
          </p:spPr>
          <p:txBody>
            <a:bodyPr/>
            <a:lstStyle/>
            <a:p/>
          </p:txBody>
        </p:sp>
        <p:sp>
          <p:nvSpPr>
            <p:cNvPr id="32" name="rc32"/>
            <p:cNvSpPr/>
            <p:nvPr/>
          </p:nvSpPr>
          <p:spPr>
            <a:xfrm>
              <a:off x="2993727" y="4032575"/>
              <a:ext cx="235719" cy="179433"/>
            </a:xfrm>
            <a:prstGeom prst="rect">
              <a:avLst/>
            </a:prstGeom>
            <a:solidFill>
              <a:srgbClr val="E2231A">
                <a:alpha val="90196"/>
              </a:srgbClr>
            </a:solidFill>
          </p:spPr>
          <p:txBody>
            <a:bodyPr/>
            <a:lstStyle/>
            <a:p/>
          </p:txBody>
        </p:sp>
        <p:sp>
          <p:nvSpPr>
            <p:cNvPr id="33" name="rc33"/>
            <p:cNvSpPr/>
            <p:nvPr/>
          </p:nvSpPr>
          <p:spPr>
            <a:xfrm>
              <a:off x="3255637" y="4035053"/>
              <a:ext cx="235719" cy="176956"/>
            </a:xfrm>
            <a:prstGeom prst="rect">
              <a:avLst/>
            </a:prstGeom>
            <a:solidFill>
              <a:srgbClr val="E2231A">
                <a:alpha val="90196"/>
              </a:srgbClr>
            </a:solidFill>
          </p:spPr>
          <p:txBody>
            <a:bodyPr/>
            <a:lstStyle/>
            <a:p/>
          </p:txBody>
        </p:sp>
        <p:sp>
          <p:nvSpPr>
            <p:cNvPr id="34" name="rc34"/>
            <p:cNvSpPr/>
            <p:nvPr/>
          </p:nvSpPr>
          <p:spPr>
            <a:xfrm>
              <a:off x="3517547" y="4072612"/>
              <a:ext cx="235719" cy="139397"/>
            </a:xfrm>
            <a:prstGeom prst="rect">
              <a:avLst/>
            </a:prstGeom>
            <a:solidFill>
              <a:srgbClr val="E2231A">
                <a:alpha val="90196"/>
              </a:srgbClr>
            </a:solidFill>
          </p:spPr>
          <p:txBody>
            <a:bodyPr/>
            <a:lstStyle/>
            <a:p/>
          </p:txBody>
        </p:sp>
        <p:sp>
          <p:nvSpPr>
            <p:cNvPr id="35" name="rc35"/>
            <p:cNvSpPr/>
            <p:nvPr/>
          </p:nvSpPr>
          <p:spPr>
            <a:xfrm>
              <a:off x="3779457" y="4026750"/>
              <a:ext cx="235719" cy="185259"/>
            </a:xfrm>
            <a:prstGeom prst="rect">
              <a:avLst/>
            </a:prstGeom>
            <a:solidFill>
              <a:srgbClr val="E2231A">
                <a:alpha val="90196"/>
              </a:srgbClr>
            </a:solidFill>
          </p:spPr>
          <p:txBody>
            <a:bodyPr/>
            <a:lstStyle/>
            <a:p/>
          </p:txBody>
        </p:sp>
        <p:sp>
          <p:nvSpPr>
            <p:cNvPr id="36" name="rc36"/>
            <p:cNvSpPr/>
            <p:nvPr/>
          </p:nvSpPr>
          <p:spPr>
            <a:xfrm>
              <a:off x="4041368" y="4059882"/>
              <a:ext cx="235719" cy="152127"/>
            </a:xfrm>
            <a:prstGeom prst="rect">
              <a:avLst/>
            </a:prstGeom>
            <a:solidFill>
              <a:srgbClr val="E2231A">
                <a:alpha val="90196"/>
              </a:srgbClr>
            </a:solidFill>
          </p:spPr>
          <p:txBody>
            <a:bodyPr/>
            <a:lstStyle/>
            <a:p/>
          </p:txBody>
        </p:sp>
        <p:sp>
          <p:nvSpPr>
            <p:cNvPr id="37" name="rc37"/>
            <p:cNvSpPr/>
            <p:nvPr/>
          </p:nvSpPr>
          <p:spPr>
            <a:xfrm>
              <a:off x="4303278" y="4035750"/>
              <a:ext cx="235719" cy="176259"/>
            </a:xfrm>
            <a:prstGeom prst="rect">
              <a:avLst/>
            </a:prstGeom>
            <a:solidFill>
              <a:srgbClr val="E2231A">
                <a:alpha val="90196"/>
              </a:srgbClr>
            </a:solidFill>
          </p:spPr>
          <p:txBody>
            <a:bodyPr/>
            <a:lstStyle/>
            <a:p/>
          </p:txBody>
        </p:sp>
        <p:sp>
          <p:nvSpPr>
            <p:cNvPr id="38" name="rc38"/>
            <p:cNvSpPr/>
            <p:nvPr/>
          </p:nvSpPr>
          <p:spPr>
            <a:xfrm>
              <a:off x="4565188" y="4018210"/>
              <a:ext cx="235719" cy="193799"/>
            </a:xfrm>
            <a:prstGeom prst="rect">
              <a:avLst/>
            </a:prstGeom>
            <a:solidFill>
              <a:srgbClr val="E2231A">
                <a:alpha val="90196"/>
              </a:srgbClr>
            </a:solidFill>
          </p:spPr>
          <p:txBody>
            <a:bodyPr/>
            <a:lstStyle/>
            <a:p/>
          </p:txBody>
        </p:sp>
        <p:sp>
          <p:nvSpPr>
            <p:cNvPr id="39" name="rc39"/>
            <p:cNvSpPr/>
            <p:nvPr/>
          </p:nvSpPr>
          <p:spPr>
            <a:xfrm>
              <a:off x="4827098" y="3992729"/>
              <a:ext cx="235719" cy="219280"/>
            </a:xfrm>
            <a:prstGeom prst="rect">
              <a:avLst/>
            </a:prstGeom>
            <a:solidFill>
              <a:srgbClr val="E2231A">
                <a:alpha val="90196"/>
              </a:srgbClr>
            </a:solidFill>
          </p:spPr>
          <p:txBody>
            <a:bodyPr/>
            <a:lstStyle/>
            <a:p/>
          </p:txBody>
        </p:sp>
        <p:sp>
          <p:nvSpPr>
            <p:cNvPr id="40" name="rc40"/>
            <p:cNvSpPr/>
            <p:nvPr/>
          </p:nvSpPr>
          <p:spPr>
            <a:xfrm>
              <a:off x="5089008" y="3988854"/>
              <a:ext cx="235719" cy="223155"/>
            </a:xfrm>
            <a:prstGeom prst="rect">
              <a:avLst/>
            </a:prstGeom>
            <a:solidFill>
              <a:srgbClr val="E2231A">
                <a:alpha val="90196"/>
              </a:srgbClr>
            </a:solidFill>
          </p:spPr>
          <p:txBody>
            <a:bodyPr/>
            <a:lstStyle/>
            <a:p/>
          </p:txBody>
        </p:sp>
        <p:sp>
          <p:nvSpPr>
            <p:cNvPr id="41" name="rc41"/>
            <p:cNvSpPr/>
            <p:nvPr/>
          </p:nvSpPr>
          <p:spPr>
            <a:xfrm>
              <a:off x="5350919" y="3980412"/>
              <a:ext cx="235719" cy="231597"/>
            </a:xfrm>
            <a:prstGeom prst="rect">
              <a:avLst/>
            </a:prstGeom>
            <a:solidFill>
              <a:srgbClr val="E2231A">
                <a:alpha val="90196"/>
              </a:srgbClr>
            </a:solidFill>
          </p:spPr>
          <p:txBody>
            <a:bodyPr/>
            <a:lstStyle/>
            <a:p/>
          </p:txBody>
        </p:sp>
        <p:sp>
          <p:nvSpPr>
            <p:cNvPr id="42" name="rc42"/>
            <p:cNvSpPr/>
            <p:nvPr/>
          </p:nvSpPr>
          <p:spPr>
            <a:xfrm>
              <a:off x="5612829" y="3980994"/>
              <a:ext cx="235719" cy="231015"/>
            </a:xfrm>
            <a:prstGeom prst="rect">
              <a:avLst/>
            </a:prstGeom>
            <a:solidFill>
              <a:srgbClr val="E2231A">
                <a:alpha val="90196"/>
              </a:srgbClr>
            </a:solidFill>
          </p:spPr>
          <p:txBody>
            <a:bodyPr/>
            <a:lstStyle/>
            <a:p/>
          </p:txBody>
        </p:sp>
        <p:sp>
          <p:nvSpPr>
            <p:cNvPr id="43" name="rc43"/>
            <p:cNvSpPr/>
            <p:nvPr/>
          </p:nvSpPr>
          <p:spPr>
            <a:xfrm>
              <a:off x="5874739" y="3933525"/>
              <a:ext cx="235719" cy="278484"/>
            </a:xfrm>
            <a:prstGeom prst="rect">
              <a:avLst/>
            </a:prstGeom>
            <a:solidFill>
              <a:srgbClr val="E2231A">
                <a:alpha val="90196"/>
              </a:srgbClr>
            </a:solidFill>
          </p:spPr>
          <p:txBody>
            <a:bodyPr/>
            <a:lstStyle/>
            <a:p/>
          </p:txBody>
        </p:sp>
        <p:sp>
          <p:nvSpPr>
            <p:cNvPr id="44" name="rc44"/>
            <p:cNvSpPr/>
            <p:nvPr/>
          </p:nvSpPr>
          <p:spPr>
            <a:xfrm>
              <a:off x="6136649" y="3878851"/>
              <a:ext cx="235719" cy="333158"/>
            </a:xfrm>
            <a:prstGeom prst="rect">
              <a:avLst/>
            </a:prstGeom>
            <a:solidFill>
              <a:srgbClr val="E2231A">
                <a:alpha val="90196"/>
              </a:srgbClr>
            </a:solidFill>
          </p:spPr>
          <p:txBody>
            <a:bodyPr/>
            <a:lstStyle/>
            <a:p/>
          </p:txBody>
        </p:sp>
        <p:sp>
          <p:nvSpPr>
            <p:cNvPr id="45" name="rc45"/>
            <p:cNvSpPr/>
            <p:nvPr/>
          </p:nvSpPr>
          <p:spPr>
            <a:xfrm>
              <a:off x="6398559" y="3875756"/>
              <a:ext cx="235719" cy="336253"/>
            </a:xfrm>
            <a:prstGeom prst="rect">
              <a:avLst/>
            </a:prstGeom>
            <a:solidFill>
              <a:srgbClr val="E2231A">
                <a:alpha val="90196"/>
              </a:srgbClr>
            </a:solidFill>
          </p:spPr>
          <p:txBody>
            <a:bodyPr/>
            <a:lstStyle/>
            <a:p/>
          </p:txBody>
        </p:sp>
        <p:sp>
          <p:nvSpPr>
            <p:cNvPr id="46" name="rc46"/>
            <p:cNvSpPr/>
            <p:nvPr/>
          </p:nvSpPr>
          <p:spPr>
            <a:xfrm>
              <a:off x="6660470" y="3890625"/>
              <a:ext cx="235719" cy="321384"/>
            </a:xfrm>
            <a:prstGeom prst="rect">
              <a:avLst/>
            </a:prstGeom>
            <a:solidFill>
              <a:srgbClr val="E2231A">
                <a:alpha val="90196"/>
              </a:srgbClr>
            </a:solidFill>
          </p:spPr>
          <p:txBody>
            <a:bodyPr/>
            <a:lstStyle/>
            <a:p/>
          </p:txBody>
        </p:sp>
        <p:sp>
          <p:nvSpPr>
            <p:cNvPr id="47" name="rc47"/>
            <p:cNvSpPr/>
            <p:nvPr/>
          </p:nvSpPr>
          <p:spPr>
            <a:xfrm>
              <a:off x="6922380" y="3905331"/>
              <a:ext cx="235719" cy="306677"/>
            </a:xfrm>
            <a:prstGeom prst="rect">
              <a:avLst/>
            </a:prstGeom>
            <a:solidFill>
              <a:srgbClr val="E2231A">
                <a:alpha val="90196"/>
              </a:srgbClr>
            </a:solidFill>
          </p:spPr>
          <p:txBody>
            <a:bodyPr/>
            <a:lstStyle/>
            <a:p/>
          </p:txBody>
        </p:sp>
        <p:sp>
          <p:nvSpPr>
            <p:cNvPr id="48" name="rc48"/>
            <p:cNvSpPr/>
            <p:nvPr/>
          </p:nvSpPr>
          <p:spPr>
            <a:xfrm>
              <a:off x="7184290" y="3928104"/>
              <a:ext cx="235719" cy="283905"/>
            </a:xfrm>
            <a:prstGeom prst="rect">
              <a:avLst/>
            </a:prstGeom>
            <a:solidFill>
              <a:srgbClr val="E2231A">
                <a:alpha val="90196"/>
              </a:srgbClr>
            </a:solidFill>
          </p:spPr>
          <p:txBody>
            <a:bodyPr/>
            <a:lstStyle/>
            <a:p/>
          </p:txBody>
        </p:sp>
        <p:sp>
          <p:nvSpPr>
            <p:cNvPr id="49" name="rc49"/>
            <p:cNvSpPr/>
            <p:nvPr/>
          </p:nvSpPr>
          <p:spPr>
            <a:xfrm>
              <a:off x="7446200" y="3951630"/>
              <a:ext cx="235719" cy="260378"/>
            </a:xfrm>
            <a:prstGeom prst="rect">
              <a:avLst/>
            </a:prstGeom>
            <a:solidFill>
              <a:srgbClr val="E2231A">
                <a:alpha val="90196"/>
              </a:srgbClr>
            </a:solidFill>
          </p:spPr>
          <p:txBody>
            <a:bodyPr/>
            <a:lstStyle/>
            <a:p/>
          </p:txBody>
        </p:sp>
        <p:sp>
          <p:nvSpPr>
            <p:cNvPr id="50" name="rc50"/>
            <p:cNvSpPr/>
            <p:nvPr/>
          </p:nvSpPr>
          <p:spPr>
            <a:xfrm>
              <a:off x="7708110" y="3947670"/>
              <a:ext cx="235719" cy="264339"/>
            </a:xfrm>
            <a:prstGeom prst="rect">
              <a:avLst/>
            </a:prstGeom>
            <a:solidFill>
              <a:srgbClr val="E2231A">
                <a:alpha val="90196"/>
              </a:srgbClr>
            </a:solidFill>
          </p:spPr>
          <p:txBody>
            <a:bodyPr/>
            <a:lstStyle/>
            <a:p/>
          </p:txBody>
        </p:sp>
        <p:sp>
          <p:nvSpPr>
            <p:cNvPr id="51" name="rc51"/>
            <p:cNvSpPr/>
            <p:nvPr/>
          </p:nvSpPr>
          <p:spPr>
            <a:xfrm>
              <a:off x="7970021" y="3981686"/>
              <a:ext cx="235719" cy="230322"/>
            </a:xfrm>
            <a:prstGeom prst="rect">
              <a:avLst/>
            </a:prstGeom>
            <a:solidFill>
              <a:srgbClr val="E2231A">
                <a:alpha val="90196"/>
              </a:srgbClr>
            </a:solidFill>
          </p:spPr>
          <p:txBody>
            <a:bodyPr/>
            <a:lstStyle/>
            <a:p/>
          </p:txBody>
        </p:sp>
        <p:sp>
          <p:nvSpPr>
            <p:cNvPr id="52" name="rc52"/>
            <p:cNvSpPr/>
            <p:nvPr/>
          </p:nvSpPr>
          <p:spPr>
            <a:xfrm>
              <a:off x="6660470" y="3567529"/>
              <a:ext cx="235719" cy="323095"/>
            </a:xfrm>
            <a:prstGeom prst="rect">
              <a:avLst/>
            </a:prstGeom>
            <a:solidFill>
              <a:srgbClr val="B3B3B3">
                <a:alpha val="90196"/>
              </a:srgbClr>
            </a:solidFill>
          </p:spPr>
          <p:txBody>
            <a:bodyPr/>
            <a:lstStyle/>
            <a:p/>
          </p:txBody>
        </p:sp>
        <p:sp>
          <p:nvSpPr>
            <p:cNvPr id="53" name="rc53"/>
            <p:cNvSpPr/>
            <p:nvPr/>
          </p:nvSpPr>
          <p:spPr>
            <a:xfrm>
              <a:off x="6922380" y="3609749"/>
              <a:ext cx="235719" cy="295582"/>
            </a:xfrm>
            <a:prstGeom prst="rect">
              <a:avLst/>
            </a:prstGeom>
            <a:solidFill>
              <a:srgbClr val="B3B3B3">
                <a:alpha val="90196"/>
              </a:srgbClr>
            </a:solidFill>
          </p:spPr>
          <p:txBody>
            <a:bodyPr/>
            <a:lstStyle/>
            <a:p/>
          </p:txBody>
        </p:sp>
        <p:sp>
          <p:nvSpPr>
            <p:cNvPr id="54" name="rc54"/>
            <p:cNvSpPr/>
            <p:nvPr/>
          </p:nvSpPr>
          <p:spPr>
            <a:xfrm>
              <a:off x="7184290" y="3671490"/>
              <a:ext cx="235719" cy="256614"/>
            </a:xfrm>
            <a:prstGeom prst="rect">
              <a:avLst/>
            </a:prstGeom>
            <a:solidFill>
              <a:srgbClr val="B3B3B3">
                <a:alpha val="90196"/>
              </a:srgbClr>
            </a:solidFill>
          </p:spPr>
          <p:txBody>
            <a:bodyPr/>
            <a:lstStyle/>
            <a:p/>
          </p:txBody>
        </p:sp>
        <p:sp>
          <p:nvSpPr>
            <p:cNvPr id="55" name="rc55"/>
            <p:cNvSpPr/>
            <p:nvPr/>
          </p:nvSpPr>
          <p:spPr>
            <a:xfrm>
              <a:off x="7446200" y="3742885"/>
              <a:ext cx="235719" cy="208744"/>
            </a:xfrm>
            <a:prstGeom prst="rect">
              <a:avLst/>
            </a:prstGeom>
            <a:solidFill>
              <a:srgbClr val="B3B3B3">
                <a:alpha val="90196"/>
              </a:srgbClr>
            </a:solidFill>
          </p:spPr>
          <p:txBody>
            <a:bodyPr/>
            <a:lstStyle/>
            <a:p/>
          </p:txBody>
        </p:sp>
        <p:sp>
          <p:nvSpPr>
            <p:cNvPr id="56" name="rc56"/>
            <p:cNvSpPr/>
            <p:nvPr/>
          </p:nvSpPr>
          <p:spPr>
            <a:xfrm>
              <a:off x="7708110" y="3772146"/>
              <a:ext cx="235719" cy="175523"/>
            </a:xfrm>
            <a:prstGeom prst="rect">
              <a:avLst/>
            </a:prstGeom>
            <a:solidFill>
              <a:srgbClr val="B3B3B3">
                <a:alpha val="90196"/>
              </a:srgbClr>
            </a:solidFill>
          </p:spPr>
          <p:txBody>
            <a:bodyPr/>
            <a:lstStyle/>
            <a:p/>
          </p:txBody>
        </p:sp>
        <p:sp>
          <p:nvSpPr>
            <p:cNvPr id="57" name="rc57"/>
            <p:cNvSpPr/>
            <p:nvPr/>
          </p:nvSpPr>
          <p:spPr>
            <a:xfrm>
              <a:off x="7970021" y="3915124"/>
              <a:ext cx="235719" cy="66562"/>
            </a:xfrm>
            <a:prstGeom prst="rect">
              <a:avLst/>
            </a:prstGeom>
            <a:solidFill>
              <a:srgbClr val="B3B3B3">
                <a:alpha val="90196"/>
              </a:srgbClr>
            </a:solidFill>
          </p:spPr>
          <p:txBody>
            <a:bodyPr/>
            <a:lstStyle/>
            <a:p/>
          </p:txBody>
        </p:sp>
        <p:sp>
          <p:nvSpPr>
            <p:cNvPr id="58" name="pl58"/>
            <p:cNvSpPr/>
            <p:nvPr/>
          </p:nvSpPr>
          <p:spPr>
            <a:xfrm>
              <a:off x="1540125" y="2493396"/>
              <a:ext cx="6547754" cy="665962"/>
            </a:xfrm>
            <a:custGeom>
              <a:avLst/>
              <a:pathLst>
                <a:path w="6547754" h="665962">
                  <a:moveTo>
                    <a:pt x="0" y="665962"/>
                  </a:moveTo>
                  <a:lnTo>
                    <a:pt x="261910" y="622997"/>
                  </a:lnTo>
                  <a:lnTo>
                    <a:pt x="523820" y="580031"/>
                  </a:lnTo>
                  <a:lnTo>
                    <a:pt x="785730" y="408170"/>
                  </a:lnTo>
                  <a:lnTo>
                    <a:pt x="1047640" y="343722"/>
                  </a:lnTo>
                  <a:lnTo>
                    <a:pt x="1309550" y="257791"/>
                  </a:lnTo>
                  <a:lnTo>
                    <a:pt x="1571461" y="150378"/>
                  </a:lnTo>
                  <a:lnTo>
                    <a:pt x="1833371" y="128895"/>
                  </a:lnTo>
                  <a:lnTo>
                    <a:pt x="2095281" y="0"/>
                  </a:lnTo>
                  <a:lnTo>
                    <a:pt x="2357191" y="128895"/>
                  </a:lnTo>
                  <a:lnTo>
                    <a:pt x="2619101" y="21482"/>
                  </a:lnTo>
                  <a:lnTo>
                    <a:pt x="2881012" y="85930"/>
                  </a:lnTo>
                  <a:lnTo>
                    <a:pt x="3142922" y="128895"/>
                  </a:lnTo>
                  <a:lnTo>
                    <a:pt x="3404832" y="193343"/>
                  </a:lnTo>
                  <a:lnTo>
                    <a:pt x="3666742" y="193343"/>
                  </a:lnTo>
                  <a:lnTo>
                    <a:pt x="3928652" y="193343"/>
                  </a:lnTo>
                  <a:lnTo>
                    <a:pt x="4190563" y="171861"/>
                  </a:lnTo>
                  <a:lnTo>
                    <a:pt x="4452473" y="279274"/>
                  </a:lnTo>
                  <a:lnTo>
                    <a:pt x="4714383" y="408170"/>
                  </a:lnTo>
                  <a:lnTo>
                    <a:pt x="4976293" y="408170"/>
                  </a:lnTo>
                  <a:lnTo>
                    <a:pt x="5238203" y="365205"/>
                  </a:lnTo>
                  <a:lnTo>
                    <a:pt x="5500114" y="322239"/>
                  </a:lnTo>
                  <a:lnTo>
                    <a:pt x="5762024" y="257791"/>
                  </a:lnTo>
                  <a:lnTo>
                    <a:pt x="6023934" y="193343"/>
                  </a:lnTo>
                  <a:lnTo>
                    <a:pt x="6285844" y="193343"/>
                  </a:lnTo>
                  <a:lnTo>
                    <a:pt x="6547754" y="107413"/>
                  </a:lnTo>
                </a:path>
              </a:pathLst>
            </a:custGeom>
            <a:ln w="27101" cap="flat">
              <a:solidFill>
                <a:srgbClr val="3283FE">
                  <a:alpha val="100000"/>
                </a:srgbClr>
              </a:solidFill>
              <a:prstDash val="solid"/>
              <a:round/>
            </a:ln>
          </p:spPr>
          <p:txBody>
            <a:bodyPr/>
            <a:lstStyle/>
            <a:p/>
          </p:txBody>
        </p:sp>
        <p:sp>
          <p:nvSpPr>
            <p:cNvPr id="59" name="pl59"/>
            <p:cNvSpPr/>
            <p:nvPr/>
          </p:nvSpPr>
          <p:spPr>
            <a:xfrm>
              <a:off x="6778329" y="2794153"/>
              <a:ext cx="1309550" cy="945237"/>
            </a:xfrm>
            <a:custGeom>
              <a:avLst/>
              <a:pathLst>
                <a:path w="1309550" h="945237">
                  <a:moveTo>
                    <a:pt x="0" y="945237"/>
                  </a:moveTo>
                  <a:lnTo>
                    <a:pt x="261910" y="816341"/>
                  </a:lnTo>
                  <a:lnTo>
                    <a:pt x="523820" y="644479"/>
                  </a:lnTo>
                  <a:lnTo>
                    <a:pt x="785730" y="451135"/>
                  </a:lnTo>
                  <a:lnTo>
                    <a:pt x="1047640" y="365205"/>
                  </a:lnTo>
                  <a:lnTo>
                    <a:pt x="1309550" y="0"/>
                  </a:lnTo>
                </a:path>
              </a:pathLst>
            </a:custGeom>
            <a:ln w="27101" cap="flat">
              <a:solidFill>
                <a:srgbClr val="FFA500">
                  <a:alpha val="100000"/>
                </a:srgbClr>
              </a:solidFill>
              <a:prstDash val="solid"/>
              <a:round/>
            </a:ln>
          </p:spPr>
          <p:txBody>
            <a:bodyPr/>
            <a:lstStyle/>
            <a:p/>
          </p:txBody>
        </p:sp>
        <p:sp>
          <p:nvSpPr>
            <p:cNvPr id="60" name="tx60"/>
            <p:cNvSpPr/>
            <p:nvPr/>
          </p:nvSpPr>
          <p:spPr>
            <a:xfrm>
              <a:off x="1469787" y="29763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49</a:t>
              </a:r>
            </a:p>
          </p:txBody>
        </p:sp>
        <p:sp>
          <p:nvSpPr>
            <p:cNvPr id="61" name="tx61"/>
            <p:cNvSpPr/>
            <p:nvPr/>
          </p:nvSpPr>
          <p:spPr>
            <a:xfrm>
              <a:off x="2779338"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62" name="tx62"/>
            <p:cNvSpPr/>
            <p:nvPr/>
          </p:nvSpPr>
          <p:spPr>
            <a:xfrm>
              <a:off x="4088889"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63" name="tx63"/>
            <p:cNvSpPr/>
            <p:nvPr/>
          </p:nvSpPr>
          <p:spPr>
            <a:xfrm>
              <a:off x="5398440"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64" name="tx64"/>
            <p:cNvSpPr/>
            <p:nvPr/>
          </p:nvSpPr>
          <p:spPr>
            <a:xfrm>
              <a:off x="6446081" y="27185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61</a:t>
              </a:r>
            </a:p>
          </p:txBody>
        </p:sp>
        <p:sp>
          <p:nvSpPr>
            <p:cNvPr id="65" name="tx65"/>
            <p:cNvSpPr/>
            <p:nvPr/>
          </p:nvSpPr>
          <p:spPr>
            <a:xfrm>
              <a:off x="6707991"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66" name="tx66"/>
            <p:cNvSpPr/>
            <p:nvPr/>
          </p:nvSpPr>
          <p:spPr>
            <a:xfrm>
              <a:off x="6707991" y="380239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22</a:t>
              </a:r>
            </a:p>
          </p:txBody>
        </p:sp>
        <p:sp>
          <p:nvSpPr>
            <p:cNvPr id="67" name="tx67"/>
            <p:cNvSpPr/>
            <p:nvPr/>
          </p:nvSpPr>
          <p:spPr>
            <a:xfrm>
              <a:off x="6969901"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68" name="tx68"/>
            <p:cNvSpPr/>
            <p:nvPr/>
          </p:nvSpPr>
          <p:spPr>
            <a:xfrm>
              <a:off x="6969901" y="3671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28</a:t>
              </a:r>
            </a:p>
          </p:txBody>
        </p:sp>
        <p:sp>
          <p:nvSpPr>
            <p:cNvPr id="69" name="tx69"/>
            <p:cNvSpPr/>
            <p:nvPr/>
          </p:nvSpPr>
          <p:spPr>
            <a:xfrm>
              <a:off x="7231812"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70" name="tx70"/>
            <p:cNvSpPr/>
            <p:nvPr/>
          </p:nvSpPr>
          <p:spPr>
            <a:xfrm>
              <a:off x="7231812" y="350002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36</a:t>
              </a:r>
            </a:p>
          </p:txBody>
        </p:sp>
        <p:sp>
          <p:nvSpPr>
            <p:cNvPr id="71" name="tx71"/>
            <p:cNvSpPr/>
            <p:nvPr/>
          </p:nvSpPr>
          <p:spPr>
            <a:xfrm>
              <a:off x="7493722"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72" name="tx72"/>
            <p:cNvSpPr/>
            <p:nvPr/>
          </p:nvSpPr>
          <p:spPr>
            <a:xfrm>
              <a:off x="7493722" y="330711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45</a:t>
              </a:r>
            </a:p>
          </p:txBody>
        </p:sp>
        <p:sp>
          <p:nvSpPr>
            <p:cNvPr id="73" name="tx73"/>
            <p:cNvSpPr/>
            <p:nvPr/>
          </p:nvSpPr>
          <p:spPr>
            <a:xfrm>
              <a:off x="7755632"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74" name="tx74"/>
            <p:cNvSpPr/>
            <p:nvPr/>
          </p:nvSpPr>
          <p:spPr>
            <a:xfrm>
              <a:off x="7755632" y="32208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49</a:t>
              </a:r>
            </a:p>
          </p:txBody>
        </p:sp>
        <p:sp>
          <p:nvSpPr>
            <p:cNvPr id="75" name="tx75"/>
            <p:cNvSpPr/>
            <p:nvPr/>
          </p:nvSpPr>
          <p:spPr>
            <a:xfrm>
              <a:off x="8017542"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76" name="tx76"/>
            <p:cNvSpPr/>
            <p:nvPr/>
          </p:nvSpPr>
          <p:spPr>
            <a:xfrm>
              <a:off x="8017542"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77" name="tx77"/>
            <p:cNvSpPr/>
            <p:nvPr/>
          </p:nvSpPr>
          <p:spPr>
            <a:xfrm>
              <a:off x="1449691" y="40293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292</a:t>
              </a:r>
            </a:p>
          </p:txBody>
        </p:sp>
        <p:sp>
          <p:nvSpPr>
            <p:cNvPr id="78" name="tx78"/>
            <p:cNvSpPr/>
            <p:nvPr/>
          </p:nvSpPr>
          <p:spPr>
            <a:xfrm>
              <a:off x="2759242" y="406769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79" name="tx79"/>
            <p:cNvSpPr/>
            <p:nvPr/>
          </p:nvSpPr>
          <p:spPr>
            <a:xfrm>
              <a:off x="4068793" y="40955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80" name="tx80"/>
            <p:cNvSpPr/>
            <p:nvPr/>
          </p:nvSpPr>
          <p:spPr>
            <a:xfrm>
              <a:off x="5378344" y="405571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81" name="tx81"/>
            <p:cNvSpPr/>
            <p:nvPr/>
          </p:nvSpPr>
          <p:spPr>
            <a:xfrm>
              <a:off x="6425984" y="400338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345</a:t>
              </a:r>
            </a:p>
          </p:txBody>
        </p:sp>
        <p:sp>
          <p:nvSpPr>
            <p:cNvPr id="82" name="tx82"/>
            <p:cNvSpPr/>
            <p:nvPr/>
          </p:nvSpPr>
          <p:spPr>
            <a:xfrm>
              <a:off x="6687895" y="40108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330</a:t>
              </a:r>
            </a:p>
          </p:txBody>
        </p:sp>
        <p:sp>
          <p:nvSpPr>
            <p:cNvPr id="83" name="tx83"/>
            <p:cNvSpPr/>
            <p:nvPr/>
          </p:nvSpPr>
          <p:spPr>
            <a:xfrm>
              <a:off x="6949805" y="401817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84" name="tx84"/>
            <p:cNvSpPr/>
            <p:nvPr/>
          </p:nvSpPr>
          <p:spPr>
            <a:xfrm>
              <a:off x="7211715" y="402961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a:t>
              </a:r>
            </a:p>
          </p:txBody>
        </p:sp>
        <p:sp>
          <p:nvSpPr>
            <p:cNvPr id="85" name="tx85"/>
            <p:cNvSpPr/>
            <p:nvPr/>
          </p:nvSpPr>
          <p:spPr>
            <a:xfrm>
              <a:off x="7473625" y="40413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a:t>
              </a:r>
            </a:p>
          </p:txBody>
        </p:sp>
        <p:sp>
          <p:nvSpPr>
            <p:cNvPr id="86" name="tx86"/>
            <p:cNvSpPr/>
            <p:nvPr/>
          </p:nvSpPr>
          <p:spPr>
            <a:xfrm>
              <a:off x="7735535" y="404072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271</a:t>
              </a:r>
            </a:p>
          </p:txBody>
        </p:sp>
        <p:sp>
          <p:nvSpPr>
            <p:cNvPr id="87" name="tx87"/>
            <p:cNvSpPr/>
            <p:nvPr/>
          </p:nvSpPr>
          <p:spPr>
            <a:xfrm>
              <a:off x="7997446" y="405635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236</a:t>
              </a:r>
            </a:p>
          </p:txBody>
        </p:sp>
        <p:sp>
          <p:nvSpPr>
            <p:cNvPr id="88" name="tx88"/>
            <p:cNvSpPr/>
            <p:nvPr/>
          </p:nvSpPr>
          <p:spPr>
            <a:xfrm>
              <a:off x="6687895" y="368858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89" name="tx89"/>
            <p:cNvSpPr/>
            <p:nvPr/>
          </p:nvSpPr>
          <p:spPr>
            <a:xfrm>
              <a:off x="6949805" y="371704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90" name="tx90"/>
            <p:cNvSpPr/>
            <p:nvPr/>
          </p:nvSpPr>
          <p:spPr>
            <a:xfrm>
              <a:off x="7211715" y="375930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91" name="tx91"/>
            <p:cNvSpPr/>
            <p:nvPr/>
          </p:nvSpPr>
          <p:spPr>
            <a:xfrm>
              <a:off x="7473625" y="380814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a:t>
              </a:r>
            </a:p>
          </p:txBody>
        </p:sp>
        <p:sp>
          <p:nvSpPr>
            <p:cNvPr id="92" name="tx92"/>
            <p:cNvSpPr/>
            <p:nvPr/>
          </p:nvSpPr>
          <p:spPr>
            <a:xfrm>
              <a:off x="7735535" y="38194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180</a:t>
              </a:r>
            </a:p>
          </p:txBody>
        </p:sp>
        <p:sp>
          <p:nvSpPr>
            <p:cNvPr id="93" name="tx93"/>
            <p:cNvSpPr/>
            <p:nvPr/>
          </p:nvSpPr>
          <p:spPr>
            <a:xfrm>
              <a:off x="8027590" y="39079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4" name="tx94"/>
            <p:cNvSpPr/>
            <p:nvPr/>
          </p:nvSpPr>
          <p:spPr>
            <a:xfrm>
              <a:off x="6696938"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661</a:t>
              </a:r>
            </a:p>
          </p:txBody>
        </p:sp>
        <p:sp>
          <p:nvSpPr>
            <p:cNvPr id="95" name="tx95"/>
            <p:cNvSpPr/>
            <p:nvPr/>
          </p:nvSpPr>
          <p:spPr>
            <a:xfrm>
              <a:off x="6958848" y="350351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618</a:t>
              </a:r>
            </a:p>
          </p:txBody>
        </p:sp>
        <p:sp>
          <p:nvSpPr>
            <p:cNvPr id="96" name="tx96"/>
            <p:cNvSpPr/>
            <p:nvPr/>
          </p:nvSpPr>
          <p:spPr>
            <a:xfrm>
              <a:off x="7220758" y="3565541"/>
              <a:ext cx="162782"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554</a:t>
              </a:r>
            </a:p>
          </p:txBody>
        </p:sp>
        <p:sp>
          <p:nvSpPr>
            <p:cNvPr id="97" name="tx97"/>
            <p:cNvSpPr/>
            <p:nvPr/>
          </p:nvSpPr>
          <p:spPr>
            <a:xfrm>
              <a:off x="7482669" y="363665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481</a:t>
              </a:r>
            </a:p>
          </p:txBody>
        </p:sp>
        <p:sp>
          <p:nvSpPr>
            <p:cNvPr id="98" name="tx98"/>
            <p:cNvSpPr/>
            <p:nvPr/>
          </p:nvSpPr>
          <p:spPr>
            <a:xfrm>
              <a:off x="7744579" y="366591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451</a:t>
              </a:r>
            </a:p>
          </p:txBody>
        </p:sp>
        <p:sp>
          <p:nvSpPr>
            <p:cNvPr id="99" name="tx99"/>
            <p:cNvSpPr/>
            <p:nvPr/>
          </p:nvSpPr>
          <p:spPr>
            <a:xfrm>
              <a:off x="8006489" y="380884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304</a:t>
              </a:r>
            </a:p>
          </p:txBody>
        </p:sp>
        <p:sp>
          <p:nvSpPr>
            <p:cNvPr id="100" name="tx100"/>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1" name="tx101"/>
            <p:cNvSpPr/>
            <p:nvPr/>
          </p:nvSpPr>
          <p:spPr>
            <a:xfrm>
              <a:off x="694200" y="367223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02" name="tx102"/>
            <p:cNvSpPr/>
            <p:nvPr/>
          </p:nvSpPr>
          <p:spPr>
            <a:xfrm>
              <a:off x="577692" y="318458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03" name="tx103"/>
            <p:cNvSpPr/>
            <p:nvPr/>
          </p:nvSpPr>
          <p:spPr>
            <a:xfrm>
              <a:off x="577692" y="269692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04" name="tx104"/>
            <p:cNvSpPr/>
            <p:nvPr/>
          </p:nvSpPr>
          <p:spPr>
            <a:xfrm>
              <a:off x="577692" y="220927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05" name="tx10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7" name="tx10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8" name="tx10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9" name="tx10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0" name="tx110"/>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6" name="tx116"/>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7" name="tx117"/>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8" name="tx118"/>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1" name="tx121"/>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22" name="tx122"/>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23" name="pl123"/>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4" name="pl124"/>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5" name="tx125"/>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6" name="tx126"/>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7" name="rc127"/>
            <p:cNvSpPr/>
            <p:nvPr/>
          </p:nvSpPr>
          <p:spPr>
            <a:xfrm>
              <a:off x="4744786" y="5080163"/>
              <a:ext cx="201456" cy="201456"/>
            </a:xfrm>
            <a:prstGeom prst="rect">
              <a:avLst/>
            </a:prstGeom>
            <a:solidFill>
              <a:srgbClr val="E2231A">
                <a:alpha val="90196"/>
              </a:srgbClr>
            </a:solidFill>
          </p:spPr>
          <p:txBody>
            <a:bodyPr/>
            <a:lstStyle/>
            <a:p/>
          </p:txBody>
        </p:sp>
        <p:sp>
          <p:nvSpPr>
            <p:cNvPr id="128" name="rc128"/>
            <p:cNvSpPr/>
            <p:nvPr/>
          </p:nvSpPr>
          <p:spPr>
            <a:xfrm>
              <a:off x="5708946" y="5080163"/>
              <a:ext cx="201456" cy="201456"/>
            </a:xfrm>
            <a:prstGeom prst="rect">
              <a:avLst/>
            </a:prstGeom>
            <a:solidFill>
              <a:srgbClr val="B3B3B3">
                <a:alpha val="90196"/>
              </a:srgbClr>
            </a:solidFill>
          </p:spPr>
          <p:txBody>
            <a:bodyPr/>
            <a:lstStyle/>
            <a:p/>
          </p:txBody>
        </p:sp>
        <p:sp>
          <p:nvSpPr>
            <p:cNvPr id="129" name="tx129"/>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0" name="tx130"/>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1" name="tx131"/>
            <p:cNvSpPr/>
            <p:nvPr/>
          </p:nvSpPr>
          <p:spPr>
            <a:xfrm>
              <a:off x="1083092"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32" name="tx132"/>
            <p:cNvSpPr/>
            <p:nvPr/>
          </p:nvSpPr>
          <p:spPr>
            <a:xfrm>
              <a:off x="1083092" y="1592892"/>
              <a:ext cx="167754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Cameroun, 2000-2025</a:t>
              </a:r>
            </a:p>
          </p:txBody>
        </p:sp>
        <p:sp>
          <p:nvSpPr>
            <p:cNvPr id="133" name="pl133"/>
            <p:cNvSpPr/>
            <p:nvPr/>
          </p:nvSpPr>
          <p:spPr>
            <a:xfrm>
              <a:off x="217431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36784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51825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66866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81907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9" name="pl139"/>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0" name="pl140"/>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1" name="pl141"/>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292636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43047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3457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74386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422266" y="5840557"/>
              <a:ext cx="5185620" cy="124062"/>
            </a:xfrm>
            <a:prstGeom prst="rect">
              <a:avLst/>
            </a:prstGeom>
            <a:solidFill>
              <a:srgbClr val="E2231A">
                <a:alpha val="90196"/>
              </a:srgbClr>
            </a:solidFill>
          </p:spPr>
          <p:txBody>
            <a:bodyPr/>
            <a:lstStyle/>
            <a:p/>
          </p:txBody>
        </p:sp>
        <p:sp>
          <p:nvSpPr>
            <p:cNvPr id="147" name="rc147"/>
            <p:cNvSpPr/>
            <p:nvPr/>
          </p:nvSpPr>
          <p:spPr>
            <a:xfrm>
              <a:off x="1422266" y="5685479"/>
              <a:ext cx="4076585" cy="124062"/>
            </a:xfrm>
            <a:prstGeom prst="rect">
              <a:avLst/>
            </a:prstGeom>
            <a:solidFill>
              <a:srgbClr val="E2231A">
                <a:alpha val="90196"/>
              </a:srgbClr>
            </a:solidFill>
          </p:spPr>
          <p:txBody>
            <a:bodyPr/>
            <a:lstStyle/>
            <a:p/>
          </p:txBody>
        </p:sp>
        <p:sp>
          <p:nvSpPr>
            <p:cNvPr id="148" name="rc148"/>
            <p:cNvSpPr/>
            <p:nvPr/>
          </p:nvSpPr>
          <p:spPr>
            <a:xfrm>
              <a:off x="1422266" y="5530401"/>
              <a:ext cx="3551984" cy="124062"/>
            </a:xfrm>
            <a:prstGeom prst="rect">
              <a:avLst/>
            </a:prstGeom>
            <a:solidFill>
              <a:srgbClr val="E2231A">
                <a:alpha val="90196"/>
              </a:srgbClr>
            </a:solidFill>
          </p:spPr>
          <p:txBody>
            <a:bodyPr/>
            <a:lstStyle/>
            <a:p/>
          </p:txBody>
        </p:sp>
        <p:sp>
          <p:nvSpPr>
            <p:cNvPr id="149" name="rc149"/>
            <p:cNvSpPr/>
            <p:nvPr/>
          </p:nvSpPr>
          <p:spPr>
            <a:xfrm>
              <a:off x="5498851" y="5685479"/>
              <a:ext cx="2706888" cy="124062"/>
            </a:xfrm>
            <a:prstGeom prst="rect">
              <a:avLst/>
            </a:prstGeom>
            <a:solidFill>
              <a:srgbClr val="B3B3B3">
                <a:alpha val="90196"/>
              </a:srgbClr>
            </a:solidFill>
          </p:spPr>
          <p:txBody>
            <a:bodyPr/>
            <a:lstStyle/>
            <a:p/>
          </p:txBody>
        </p:sp>
        <p:sp>
          <p:nvSpPr>
            <p:cNvPr id="150" name="rc150"/>
            <p:cNvSpPr/>
            <p:nvPr/>
          </p:nvSpPr>
          <p:spPr>
            <a:xfrm>
              <a:off x="4974250" y="5530401"/>
              <a:ext cx="1026505" cy="124062"/>
            </a:xfrm>
            <a:prstGeom prst="rect">
              <a:avLst/>
            </a:prstGeom>
            <a:solidFill>
              <a:srgbClr val="B3B3B3">
                <a:alpha val="90196"/>
              </a:srgbClr>
            </a:solidFill>
          </p:spPr>
          <p:txBody>
            <a:bodyPr/>
            <a:lstStyle/>
            <a:p/>
          </p:txBody>
        </p:sp>
        <p:sp>
          <p:nvSpPr>
            <p:cNvPr id="151" name="tx151"/>
            <p:cNvSpPr/>
            <p:nvPr/>
          </p:nvSpPr>
          <p:spPr>
            <a:xfrm>
              <a:off x="8302203"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451</a:t>
              </a:r>
            </a:p>
          </p:txBody>
        </p:sp>
        <p:sp>
          <p:nvSpPr>
            <p:cNvPr id="152" name="tx152"/>
            <p:cNvSpPr/>
            <p:nvPr/>
          </p:nvSpPr>
          <p:spPr>
            <a:xfrm>
              <a:off x="6145436"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304.4</a:t>
              </a:r>
            </a:p>
          </p:txBody>
        </p:sp>
        <p:sp>
          <p:nvSpPr>
            <p:cNvPr id="153" name="tx153"/>
            <p:cNvSpPr/>
            <p:nvPr/>
          </p:nvSpPr>
          <p:spPr>
            <a:xfrm>
              <a:off x="3870395"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344.8</a:t>
              </a:r>
            </a:p>
          </p:txBody>
        </p:sp>
        <p:sp>
          <p:nvSpPr>
            <p:cNvPr id="154" name="tx154"/>
            <p:cNvSpPr/>
            <p:nvPr/>
          </p:nvSpPr>
          <p:spPr>
            <a:xfrm>
              <a:off x="3364095" y="5705786"/>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271</a:t>
              </a:r>
            </a:p>
          </p:txBody>
        </p:sp>
        <p:sp>
          <p:nvSpPr>
            <p:cNvPr id="155" name="tx155"/>
            <p:cNvSpPr/>
            <p:nvPr/>
          </p:nvSpPr>
          <p:spPr>
            <a:xfrm>
              <a:off x="3053577"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236.2</a:t>
              </a:r>
            </a:p>
          </p:txBody>
        </p:sp>
        <p:sp>
          <p:nvSpPr>
            <p:cNvPr id="156" name="tx156"/>
            <p:cNvSpPr/>
            <p:nvPr/>
          </p:nvSpPr>
          <p:spPr>
            <a:xfrm>
              <a:off x="6755832"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180</a:t>
              </a:r>
            </a:p>
          </p:txBody>
        </p:sp>
        <p:sp>
          <p:nvSpPr>
            <p:cNvPr id="157" name="tx157"/>
            <p:cNvSpPr/>
            <p:nvPr/>
          </p:nvSpPr>
          <p:spPr>
            <a:xfrm>
              <a:off x="537497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68.2</a:t>
              </a:r>
            </a:p>
          </p:txBody>
        </p:sp>
        <p:sp>
          <p:nvSpPr>
            <p:cNvPr id="158" name="tx158"/>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9" name="tx159"/>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0" name="tx160"/>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1" name="tx161"/>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2" name="tx162"/>
            <p:cNvSpPr/>
            <p:nvPr/>
          </p:nvSpPr>
          <p:spPr>
            <a:xfrm>
              <a:off x="276323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3" name="tx163"/>
            <p:cNvSpPr/>
            <p:nvPr/>
          </p:nvSpPr>
          <p:spPr>
            <a:xfrm>
              <a:off x="4267340"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4" name="tx164"/>
            <p:cNvSpPr/>
            <p:nvPr/>
          </p:nvSpPr>
          <p:spPr>
            <a:xfrm>
              <a:off x="5771443"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65" name="tx165"/>
            <p:cNvSpPr/>
            <p:nvPr/>
          </p:nvSpPr>
          <p:spPr>
            <a:xfrm>
              <a:off x="7275546"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66" name="tx166"/>
            <p:cNvSpPr/>
            <p:nvPr/>
          </p:nvSpPr>
          <p:spPr>
            <a:xfrm>
              <a:off x="3377712"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67" name="tx167"/>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68" name="tx168"/>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a atteint 75 %. Ce chiffre est supérieur à celui de 2019, où la couverture était de 61 %.
236 000 enfants n’ont pas reçu leur première dose de vaccin contre la rougeole dans le cadre du calendrier de vaccination systématique.
La deuxième dose du vaccin contre la rougeole (MCV2) est généralement administrée aux enfants âgés de 18 mois à 5 ans. La couverture vaccinale pour la MCV2 a atteint 66 % en 2025.</a:t>
            </a:r>
          </a:p>
        </p:txBody>
      </p:sp>
      <p:sp>
        <p:nvSpPr>
          <p:cNvPr id="1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200" i="0" b="0" u="none">
                <a:solidFill>
                  <a:srgbClr val="000000">
                    <a:alpha val="100000"/>
                  </a:srgbClr>
                </a:solidFill>
                <a:latin typeface="Arial"/>
                <a:cs typeface="Arial"/>
                <a:ea typeface="Arial"/>
                <a:sym typeface="Arial"/>
              </a:rPr>
              <a:t>La couverture vaccinale contre le MCV1 est passée de 71 % en 2024 à 75 % en 2025, un taux inférieur aux 95 % nécessaires pour prévenir les épidémies, laissant ainsi 236 000 enfants sans aucune protection contre la rougeole. La couverture vaccinale de la deuxième campagne de vaccination contre la rougeole (MCV2) est passée de 49 % en 2024 à 66 % en 2025, un chiffre inférieur à l’objectif de 90 % fixé par l’IA2030.</a:t>
            </a:r>
          </a:p>
        </p:txBody>
      </p:sp>
      <p:grpSp xmlns:pic="http://schemas.openxmlformats.org/drawingml/2006/picture">
        <p:nvGrpSpPr>
          <p:cNvPr id="171" name=""/>
          <p:cNvGrpSpPr/>
          <p:nvPr/>
        </p:nvGrpSpPr>
        <p:grpSpPr>
          <a:xfrm>
            <a:off x="292608" y="1097280"/>
            <a:ext cx="8595360" cy="28575"/>
            <a:chOff x="292608" y="1097280"/>
            <a:chExt cx="8595360" cy="28575"/>
          </a:xfrm>
        </p:grpSpPr>
        <p:sp>
          <p:nvSpPr>
            <p:cNvPr id="17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83238"/>
              <a:ext cx="3397293" cy="650599"/>
            </a:xfrm>
            <a:custGeom>
              <a:avLst/>
              <a:pathLst>
                <a:path w="3397293" h="650599">
                  <a:moveTo>
                    <a:pt x="0" y="650599"/>
                  </a:moveTo>
                  <a:lnTo>
                    <a:pt x="135891" y="608625"/>
                  </a:lnTo>
                  <a:lnTo>
                    <a:pt x="271783" y="566651"/>
                  </a:lnTo>
                  <a:lnTo>
                    <a:pt x="407675" y="398754"/>
                  </a:lnTo>
                  <a:lnTo>
                    <a:pt x="543566" y="335793"/>
                  </a:lnTo>
                  <a:lnTo>
                    <a:pt x="679458" y="251845"/>
                  </a:lnTo>
                  <a:lnTo>
                    <a:pt x="815350" y="146909"/>
                  </a:lnTo>
                  <a:lnTo>
                    <a:pt x="951242" y="125922"/>
                  </a:lnTo>
                  <a:lnTo>
                    <a:pt x="1087133" y="0"/>
                  </a:lnTo>
                  <a:lnTo>
                    <a:pt x="1223025" y="125922"/>
                  </a:lnTo>
                  <a:lnTo>
                    <a:pt x="1358917" y="20987"/>
                  </a:lnTo>
                  <a:lnTo>
                    <a:pt x="1494809" y="83948"/>
                  </a:lnTo>
                  <a:lnTo>
                    <a:pt x="1630700" y="125922"/>
                  </a:lnTo>
                  <a:lnTo>
                    <a:pt x="1766592" y="188883"/>
                  </a:lnTo>
                  <a:lnTo>
                    <a:pt x="1902484" y="188883"/>
                  </a:lnTo>
                  <a:lnTo>
                    <a:pt x="2038375" y="188883"/>
                  </a:lnTo>
                  <a:lnTo>
                    <a:pt x="2174267" y="167896"/>
                  </a:lnTo>
                  <a:lnTo>
                    <a:pt x="2310159" y="272832"/>
                  </a:lnTo>
                  <a:lnTo>
                    <a:pt x="2446051" y="398754"/>
                  </a:lnTo>
                  <a:lnTo>
                    <a:pt x="2581942" y="398754"/>
                  </a:lnTo>
                  <a:lnTo>
                    <a:pt x="2717834" y="356780"/>
                  </a:lnTo>
                  <a:lnTo>
                    <a:pt x="2853726" y="314806"/>
                  </a:lnTo>
                  <a:lnTo>
                    <a:pt x="2989618" y="251845"/>
                  </a:lnTo>
                  <a:lnTo>
                    <a:pt x="3125509" y="188883"/>
                  </a:lnTo>
                  <a:lnTo>
                    <a:pt x="3261401" y="188883"/>
                  </a:lnTo>
                  <a:lnTo>
                    <a:pt x="3397293" y="10493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35083"/>
              <a:ext cx="3397293" cy="566651"/>
            </a:xfrm>
            <a:custGeom>
              <a:avLst/>
              <a:pathLst>
                <a:path w="3397293" h="566651">
                  <a:moveTo>
                    <a:pt x="0" y="566651"/>
                  </a:moveTo>
                  <a:lnTo>
                    <a:pt x="135891" y="524677"/>
                  </a:lnTo>
                  <a:lnTo>
                    <a:pt x="271783" y="503690"/>
                  </a:lnTo>
                  <a:lnTo>
                    <a:pt x="407675" y="419741"/>
                  </a:lnTo>
                  <a:lnTo>
                    <a:pt x="543566" y="335793"/>
                  </a:lnTo>
                  <a:lnTo>
                    <a:pt x="679458" y="251845"/>
                  </a:lnTo>
                  <a:lnTo>
                    <a:pt x="815350" y="209870"/>
                  </a:lnTo>
                  <a:lnTo>
                    <a:pt x="951242" y="209870"/>
                  </a:lnTo>
                  <a:lnTo>
                    <a:pt x="1087133" y="125922"/>
                  </a:lnTo>
                  <a:lnTo>
                    <a:pt x="1223025" y="0"/>
                  </a:lnTo>
                  <a:lnTo>
                    <a:pt x="1358917" y="62961"/>
                  </a:lnTo>
                  <a:lnTo>
                    <a:pt x="1494809" y="125922"/>
                  </a:lnTo>
                  <a:lnTo>
                    <a:pt x="1630700" y="146909"/>
                  </a:lnTo>
                  <a:lnTo>
                    <a:pt x="1766592" y="146909"/>
                  </a:lnTo>
                  <a:lnTo>
                    <a:pt x="1902484" y="167896"/>
                  </a:lnTo>
                  <a:lnTo>
                    <a:pt x="2038375" y="167896"/>
                  </a:lnTo>
                  <a:lnTo>
                    <a:pt x="2174267" y="125922"/>
                  </a:lnTo>
                  <a:lnTo>
                    <a:pt x="2310159" y="83948"/>
                  </a:lnTo>
                  <a:lnTo>
                    <a:pt x="2446051" y="83948"/>
                  </a:lnTo>
                  <a:lnTo>
                    <a:pt x="2581942" y="62961"/>
                  </a:lnTo>
                  <a:lnTo>
                    <a:pt x="2717834" y="83948"/>
                  </a:lnTo>
                  <a:lnTo>
                    <a:pt x="2853726" y="167896"/>
                  </a:lnTo>
                  <a:lnTo>
                    <a:pt x="2989618" y="167896"/>
                  </a:lnTo>
                  <a:lnTo>
                    <a:pt x="3125509" y="125922"/>
                  </a:lnTo>
                  <a:lnTo>
                    <a:pt x="3261401" y="62961"/>
                  </a:lnTo>
                  <a:lnTo>
                    <a:pt x="3397293" y="8394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83238"/>
              <a:ext cx="3397293" cy="650599"/>
            </a:xfrm>
            <a:custGeom>
              <a:avLst/>
              <a:pathLst>
                <a:path w="3397293" h="650599">
                  <a:moveTo>
                    <a:pt x="0" y="650599"/>
                  </a:moveTo>
                  <a:lnTo>
                    <a:pt x="135891" y="608625"/>
                  </a:lnTo>
                  <a:lnTo>
                    <a:pt x="271783" y="566651"/>
                  </a:lnTo>
                  <a:lnTo>
                    <a:pt x="407675" y="398754"/>
                  </a:lnTo>
                  <a:lnTo>
                    <a:pt x="543566" y="335793"/>
                  </a:lnTo>
                  <a:lnTo>
                    <a:pt x="679458" y="251845"/>
                  </a:lnTo>
                  <a:lnTo>
                    <a:pt x="815350" y="146909"/>
                  </a:lnTo>
                  <a:lnTo>
                    <a:pt x="951242" y="125922"/>
                  </a:lnTo>
                  <a:lnTo>
                    <a:pt x="1087133" y="0"/>
                  </a:lnTo>
                  <a:lnTo>
                    <a:pt x="1223025" y="125922"/>
                  </a:lnTo>
                  <a:lnTo>
                    <a:pt x="1358917" y="20987"/>
                  </a:lnTo>
                  <a:lnTo>
                    <a:pt x="1494809" y="83948"/>
                  </a:lnTo>
                  <a:lnTo>
                    <a:pt x="1630700" y="125922"/>
                  </a:lnTo>
                  <a:lnTo>
                    <a:pt x="1766592" y="188883"/>
                  </a:lnTo>
                  <a:lnTo>
                    <a:pt x="1902484" y="188883"/>
                  </a:lnTo>
                  <a:lnTo>
                    <a:pt x="2038375" y="188883"/>
                  </a:lnTo>
                  <a:lnTo>
                    <a:pt x="2174267" y="167896"/>
                  </a:lnTo>
                  <a:lnTo>
                    <a:pt x="2310159" y="272832"/>
                  </a:lnTo>
                  <a:lnTo>
                    <a:pt x="2446051" y="398754"/>
                  </a:lnTo>
                  <a:lnTo>
                    <a:pt x="2581942" y="398754"/>
                  </a:lnTo>
                  <a:lnTo>
                    <a:pt x="2717834" y="356780"/>
                  </a:lnTo>
                  <a:lnTo>
                    <a:pt x="2853726" y="314806"/>
                  </a:lnTo>
                  <a:lnTo>
                    <a:pt x="2989618" y="251845"/>
                  </a:lnTo>
                  <a:lnTo>
                    <a:pt x="3125509" y="188883"/>
                  </a:lnTo>
                  <a:lnTo>
                    <a:pt x="3261401" y="188883"/>
                  </a:lnTo>
                  <a:lnTo>
                    <a:pt x="3397293" y="10493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112316"/>
            </a:xfrm>
            <a:custGeom>
              <a:avLst/>
              <a:pathLst>
                <a:path w="0" h="1112316">
                  <a:moveTo>
                    <a:pt x="0" y="0"/>
                  </a:moveTo>
                  <a:lnTo>
                    <a:pt x="0" y="111231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713561"/>
            </a:xfrm>
            <a:custGeom>
              <a:avLst/>
              <a:pathLst>
                <a:path w="0" h="713561">
                  <a:moveTo>
                    <a:pt x="0" y="0"/>
                  </a:moveTo>
                  <a:lnTo>
                    <a:pt x="0" y="71356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482703"/>
            </a:xfrm>
            <a:custGeom>
              <a:avLst/>
              <a:pathLst>
                <a:path w="0" h="482703">
                  <a:moveTo>
                    <a:pt x="0" y="0"/>
                  </a:moveTo>
                  <a:lnTo>
                    <a:pt x="0" y="48270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50599"/>
            </a:xfrm>
            <a:custGeom>
              <a:avLst/>
              <a:pathLst>
                <a:path w="0" h="650599">
                  <a:moveTo>
                    <a:pt x="0" y="0"/>
                  </a:moveTo>
                  <a:lnTo>
                    <a:pt x="0" y="6505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860470"/>
            </a:xfrm>
            <a:custGeom>
              <a:avLst/>
              <a:pathLst>
                <a:path w="0" h="860470">
                  <a:moveTo>
                    <a:pt x="0" y="0"/>
                  </a:moveTo>
                  <a:lnTo>
                    <a:pt x="0" y="8604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650599"/>
            </a:xfrm>
            <a:custGeom>
              <a:avLst/>
              <a:pathLst>
                <a:path w="0" h="650599">
                  <a:moveTo>
                    <a:pt x="0" y="0"/>
                  </a:moveTo>
                  <a:lnTo>
                    <a:pt x="0" y="6505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566651"/>
            </a:xfrm>
            <a:custGeom>
              <a:avLst/>
              <a:pathLst>
                <a:path w="0" h="566651">
                  <a:moveTo>
                    <a:pt x="0" y="0"/>
                  </a:moveTo>
                  <a:lnTo>
                    <a:pt x="0" y="566651"/>
                  </a:lnTo>
                </a:path>
              </a:pathLst>
            </a:custGeom>
            <a:ln w="13550" cap="flat">
              <a:solidFill>
                <a:srgbClr val="0058AB">
                  <a:alpha val="100000"/>
                </a:srgbClr>
              </a:solidFill>
              <a:prstDash val="dot"/>
              <a:round/>
            </a:ln>
          </p:spPr>
          <p:txBody>
            <a:bodyPr/>
            <a:lstStyle/>
            <a:p/>
          </p:txBody>
        </p:sp>
        <p:sp>
          <p:nvSpPr>
            <p:cNvPr id="32" name="pl32"/>
            <p:cNvSpPr/>
            <p:nvPr/>
          </p:nvSpPr>
          <p:spPr>
            <a:xfrm>
              <a:off x="1120965" y="2283238"/>
              <a:ext cx="3397293" cy="650599"/>
            </a:xfrm>
            <a:custGeom>
              <a:avLst/>
              <a:pathLst>
                <a:path w="3397293" h="650599">
                  <a:moveTo>
                    <a:pt x="0" y="650599"/>
                  </a:moveTo>
                  <a:lnTo>
                    <a:pt x="135891" y="608625"/>
                  </a:lnTo>
                  <a:lnTo>
                    <a:pt x="271783" y="566651"/>
                  </a:lnTo>
                  <a:lnTo>
                    <a:pt x="407675" y="398754"/>
                  </a:lnTo>
                  <a:lnTo>
                    <a:pt x="543566" y="335793"/>
                  </a:lnTo>
                  <a:lnTo>
                    <a:pt x="679458" y="251845"/>
                  </a:lnTo>
                  <a:lnTo>
                    <a:pt x="815350" y="146909"/>
                  </a:lnTo>
                  <a:lnTo>
                    <a:pt x="951242" y="125922"/>
                  </a:lnTo>
                  <a:lnTo>
                    <a:pt x="1087133" y="0"/>
                  </a:lnTo>
                  <a:lnTo>
                    <a:pt x="1223025" y="125922"/>
                  </a:lnTo>
                  <a:lnTo>
                    <a:pt x="1358917" y="20987"/>
                  </a:lnTo>
                  <a:lnTo>
                    <a:pt x="1494809" y="83948"/>
                  </a:lnTo>
                  <a:lnTo>
                    <a:pt x="1630700" y="125922"/>
                  </a:lnTo>
                  <a:lnTo>
                    <a:pt x="1766592" y="188883"/>
                  </a:lnTo>
                  <a:lnTo>
                    <a:pt x="1902484" y="188883"/>
                  </a:lnTo>
                  <a:lnTo>
                    <a:pt x="2038375" y="188883"/>
                  </a:lnTo>
                  <a:lnTo>
                    <a:pt x="2174267" y="167896"/>
                  </a:lnTo>
                  <a:lnTo>
                    <a:pt x="2310159" y="272832"/>
                  </a:lnTo>
                  <a:lnTo>
                    <a:pt x="2446051" y="398754"/>
                  </a:lnTo>
                  <a:lnTo>
                    <a:pt x="2581942" y="398754"/>
                  </a:lnTo>
                  <a:lnTo>
                    <a:pt x="2717834" y="356780"/>
                  </a:lnTo>
                  <a:lnTo>
                    <a:pt x="2853726" y="314806"/>
                  </a:lnTo>
                  <a:lnTo>
                    <a:pt x="2989618" y="251845"/>
                  </a:lnTo>
                  <a:lnTo>
                    <a:pt x="3125509" y="188883"/>
                  </a:lnTo>
                  <a:lnTo>
                    <a:pt x="3261401" y="188883"/>
                  </a:lnTo>
                  <a:lnTo>
                    <a:pt x="3397293" y="10493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6" name="tx36"/>
            <p:cNvSpPr/>
            <p:nvPr/>
          </p:nvSpPr>
          <p:spPr>
            <a:xfrm>
              <a:off x="3099051"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8" name="tx38"/>
            <p:cNvSpPr/>
            <p:nvPr/>
          </p:nvSpPr>
          <p:spPr>
            <a:xfrm>
              <a:off x="4322076"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57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9696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886838"/>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Cameroun</a:t>
              </a:r>
            </a:p>
          </p:txBody>
        </p:sp>
        <p:sp>
          <p:nvSpPr>
            <p:cNvPr id="60" name="tx60"/>
            <p:cNvSpPr/>
            <p:nvPr/>
          </p:nvSpPr>
          <p:spPr>
            <a:xfrm>
              <a:off x="287494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21855" y="1414185"/>
              <a:ext cx="279551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Cameroun, 2000-2025</a:t>
              </a:r>
            </a:p>
          </p:txBody>
        </p:sp>
        <p:sp>
          <p:nvSpPr>
            <p:cNvPr id="63" name="pl63"/>
            <p:cNvSpPr/>
            <p:nvPr/>
          </p:nvSpPr>
          <p:spPr>
            <a:xfrm>
              <a:off x="5267799" y="40037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880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722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564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3406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9248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7958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801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643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5485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1327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7169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74342"/>
              <a:ext cx="3397293" cy="1288924"/>
            </a:xfrm>
            <a:custGeom>
              <a:avLst/>
              <a:pathLst>
                <a:path w="3397293" h="1288924">
                  <a:moveTo>
                    <a:pt x="0" y="1288924"/>
                  </a:moveTo>
                  <a:lnTo>
                    <a:pt x="135891" y="1205768"/>
                  </a:lnTo>
                  <a:lnTo>
                    <a:pt x="271783" y="1122611"/>
                  </a:lnTo>
                  <a:lnTo>
                    <a:pt x="407675" y="789985"/>
                  </a:lnTo>
                  <a:lnTo>
                    <a:pt x="543566" y="665251"/>
                  </a:lnTo>
                  <a:lnTo>
                    <a:pt x="679458" y="498938"/>
                  </a:lnTo>
                  <a:lnTo>
                    <a:pt x="815350" y="291047"/>
                  </a:lnTo>
                  <a:lnTo>
                    <a:pt x="951242" y="249469"/>
                  </a:lnTo>
                  <a:lnTo>
                    <a:pt x="1087133" y="0"/>
                  </a:lnTo>
                  <a:lnTo>
                    <a:pt x="1223025" y="249469"/>
                  </a:lnTo>
                  <a:lnTo>
                    <a:pt x="1358917" y="41578"/>
                  </a:lnTo>
                  <a:lnTo>
                    <a:pt x="1494809" y="166312"/>
                  </a:lnTo>
                  <a:lnTo>
                    <a:pt x="1630700" y="249469"/>
                  </a:lnTo>
                  <a:lnTo>
                    <a:pt x="1766592" y="374203"/>
                  </a:lnTo>
                  <a:lnTo>
                    <a:pt x="1902484" y="374203"/>
                  </a:lnTo>
                  <a:lnTo>
                    <a:pt x="2038375" y="374203"/>
                  </a:lnTo>
                  <a:lnTo>
                    <a:pt x="2174267" y="332625"/>
                  </a:lnTo>
                  <a:lnTo>
                    <a:pt x="2310159" y="540516"/>
                  </a:lnTo>
                  <a:lnTo>
                    <a:pt x="2446051" y="789985"/>
                  </a:lnTo>
                  <a:lnTo>
                    <a:pt x="2581942" y="789985"/>
                  </a:lnTo>
                  <a:lnTo>
                    <a:pt x="2717834" y="706829"/>
                  </a:lnTo>
                  <a:lnTo>
                    <a:pt x="2853726" y="623673"/>
                  </a:lnTo>
                  <a:lnTo>
                    <a:pt x="2989618" y="498938"/>
                  </a:lnTo>
                  <a:lnTo>
                    <a:pt x="3125509" y="374203"/>
                  </a:lnTo>
                  <a:lnTo>
                    <a:pt x="3261401" y="374203"/>
                  </a:lnTo>
                  <a:lnTo>
                    <a:pt x="3397293" y="207891"/>
                  </a:lnTo>
                </a:path>
              </a:pathLst>
            </a:custGeom>
            <a:ln w="27101" cap="flat">
              <a:solidFill>
                <a:srgbClr val="0058AB">
                  <a:alpha val="100000"/>
                </a:srgbClr>
              </a:solidFill>
              <a:prstDash val="solid"/>
              <a:round/>
            </a:ln>
          </p:spPr>
          <p:txBody>
            <a:bodyPr/>
            <a:lstStyle/>
            <a:p/>
          </p:txBody>
        </p:sp>
        <p:sp>
          <p:nvSpPr>
            <p:cNvPr id="83" name="pl83"/>
            <p:cNvSpPr/>
            <p:nvPr/>
          </p:nvSpPr>
          <p:spPr>
            <a:xfrm>
              <a:off x="5437664" y="2964328"/>
              <a:ext cx="3397293" cy="623673"/>
            </a:xfrm>
            <a:custGeom>
              <a:avLst/>
              <a:pathLst>
                <a:path w="3397293" h="623673">
                  <a:moveTo>
                    <a:pt x="0" y="623673"/>
                  </a:moveTo>
                  <a:lnTo>
                    <a:pt x="135891" y="582094"/>
                  </a:lnTo>
                  <a:lnTo>
                    <a:pt x="271783" y="582094"/>
                  </a:lnTo>
                  <a:lnTo>
                    <a:pt x="407675" y="540516"/>
                  </a:lnTo>
                  <a:lnTo>
                    <a:pt x="543566" y="457360"/>
                  </a:lnTo>
                  <a:lnTo>
                    <a:pt x="679458" y="374203"/>
                  </a:lnTo>
                  <a:lnTo>
                    <a:pt x="815350" y="291047"/>
                  </a:lnTo>
                  <a:lnTo>
                    <a:pt x="951242" y="291047"/>
                  </a:lnTo>
                  <a:lnTo>
                    <a:pt x="1087133" y="207891"/>
                  </a:lnTo>
                  <a:lnTo>
                    <a:pt x="1223025" y="124734"/>
                  </a:lnTo>
                  <a:lnTo>
                    <a:pt x="1358917" y="83156"/>
                  </a:lnTo>
                  <a:lnTo>
                    <a:pt x="1494809" y="83156"/>
                  </a:lnTo>
                  <a:lnTo>
                    <a:pt x="1630700" y="83156"/>
                  </a:lnTo>
                  <a:lnTo>
                    <a:pt x="1766592" y="83156"/>
                  </a:lnTo>
                  <a:lnTo>
                    <a:pt x="1902484" y="83156"/>
                  </a:lnTo>
                  <a:lnTo>
                    <a:pt x="2038375" y="83156"/>
                  </a:lnTo>
                  <a:lnTo>
                    <a:pt x="2174267" y="41578"/>
                  </a:lnTo>
                  <a:lnTo>
                    <a:pt x="2310159" y="41578"/>
                  </a:lnTo>
                  <a:lnTo>
                    <a:pt x="2446051" y="0"/>
                  </a:lnTo>
                  <a:lnTo>
                    <a:pt x="2581942" y="0"/>
                  </a:lnTo>
                  <a:lnTo>
                    <a:pt x="2717834" y="124734"/>
                  </a:lnTo>
                  <a:lnTo>
                    <a:pt x="2853726" y="207891"/>
                  </a:lnTo>
                  <a:lnTo>
                    <a:pt x="2989618" y="124734"/>
                  </a:lnTo>
                  <a:lnTo>
                    <a:pt x="3125509" y="124734"/>
                  </a:lnTo>
                  <a:lnTo>
                    <a:pt x="3261401" y="83156"/>
                  </a:lnTo>
                  <a:lnTo>
                    <a:pt x="3397293" y="8315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839594"/>
              <a:ext cx="3397293" cy="1122611"/>
            </a:xfrm>
            <a:custGeom>
              <a:avLst/>
              <a:pathLst>
                <a:path w="3397293" h="1122611">
                  <a:moveTo>
                    <a:pt x="0" y="1122611"/>
                  </a:moveTo>
                  <a:lnTo>
                    <a:pt x="135891" y="1039455"/>
                  </a:lnTo>
                  <a:lnTo>
                    <a:pt x="271783" y="997876"/>
                  </a:lnTo>
                  <a:lnTo>
                    <a:pt x="407675" y="831564"/>
                  </a:lnTo>
                  <a:lnTo>
                    <a:pt x="543566" y="665251"/>
                  </a:lnTo>
                  <a:lnTo>
                    <a:pt x="679458" y="498938"/>
                  </a:lnTo>
                  <a:lnTo>
                    <a:pt x="815350" y="415782"/>
                  </a:lnTo>
                  <a:lnTo>
                    <a:pt x="951242" y="415782"/>
                  </a:lnTo>
                  <a:lnTo>
                    <a:pt x="1087133" y="249469"/>
                  </a:lnTo>
                  <a:lnTo>
                    <a:pt x="1223025" y="0"/>
                  </a:lnTo>
                  <a:lnTo>
                    <a:pt x="1358917" y="124734"/>
                  </a:lnTo>
                  <a:lnTo>
                    <a:pt x="1494809" y="249469"/>
                  </a:lnTo>
                  <a:lnTo>
                    <a:pt x="1630700" y="291047"/>
                  </a:lnTo>
                  <a:lnTo>
                    <a:pt x="1766592" y="291047"/>
                  </a:lnTo>
                  <a:lnTo>
                    <a:pt x="1902484" y="332625"/>
                  </a:lnTo>
                  <a:lnTo>
                    <a:pt x="2038375" y="332625"/>
                  </a:lnTo>
                  <a:lnTo>
                    <a:pt x="2174267" y="249469"/>
                  </a:lnTo>
                  <a:lnTo>
                    <a:pt x="2310159" y="166312"/>
                  </a:lnTo>
                  <a:lnTo>
                    <a:pt x="2446051" y="166312"/>
                  </a:lnTo>
                  <a:lnTo>
                    <a:pt x="2581942" y="124734"/>
                  </a:lnTo>
                  <a:lnTo>
                    <a:pt x="2717834" y="166312"/>
                  </a:lnTo>
                  <a:lnTo>
                    <a:pt x="2853726" y="332625"/>
                  </a:lnTo>
                  <a:lnTo>
                    <a:pt x="2989618" y="332625"/>
                  </a:lnTo>
                  <a:lnTo>
                    <a:pt x="3125509" y="249469"/>
                  </a:lnTo>
                  <a:lnTo>
                    <a:pt x="3261401" y="124734"/>
                  </a:lnTo>
                  <a:lnTo>
                    <a:pt x="3397293" y="166312"/>
                  </a:lnTo>
                </a:path>
              </a:pathLst>
            </a:custGeom>
            <a:ln w="27101" cap="flat">
              <a:solidFill>
                <a:srgbClr val="961A49">
                  <a:alpha val="100000"/>
                </a:srgbClr>
              </a:solidFill>
              <a:prstDash val="solid"/>
              <a:round/>
            </a:ln>
          </p:spPr>
          <p:txBody>
            <a:bodyPr/>
            <a:lstStyle/>
            <a:p/>
          </p:txBody>
        </p:sp>
        <p:sp>
          <p:nvSpPr>
            <p:cNvPr id="85" name="pl85"/>
            <p:cNvSpPr/>
            <p:nvPr/>
          </p:nvSpPr>
          <p:spPr>
            <a:xfrm>
              <a:off x="5437664" y="296432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74342"/>
              <a:ext cx="3397293" cy="1288924"/>
            </a:xfrm>
            <a:custGeom>
              <a:avLst/>
              <a:pathLst>
                <a:path w="3397293" h="1288924">
                  <a:moveTo>
                    <a:pt x="0" y="1288924"/>
                  </a:moveTo>
                  <a:lnTo>
                    <a:pt x="135891" y="1205768"/>
                  </a:lnTo>
                  <a:lnTo>
                    <a:pt x="271783" y="1122611"/>
                  </a:lnTo>
                  <a:lnTo>
                    <a:pt x="407675" y="789985"/>
                  </a:lnTo>
                  <a:lnTo>
                    <a:pt x="543566" y="665251"/>
                  </a:lnTo>
                  <a:lnTo>
                    <a:pt x="679458" y="498938"/>
                  </a:lnTo>
                  <a:lnTo>
                    <a:pt x="815350" y="291047"/>
                  </a:lnTo>
                  <a:lnTo>
                    <a:pt x="951242" y="249469"/>
                  </a:lnTo>
                  <a:lnTo>
                    <a:pt x="1087133" y="0"/>
                  </a:lnTo>
                  <a:lnTo>
                    <a:pt x="1223025" y="249469"/>
                  </a:lnTo>
                  <a:lnTo>
                    <a:pt x="1358917" y="41578"/>
                  </a:lnTo>
                  <a:lnTo>
                    <a:pt x="1494809" y="166312"/>
                  </a:lnTo>
                  <a:lnTo>
                    <a:pt x="1630700" y="249469"/>
                  </a:lnTo>
                  <a:lnTo>
                    <a:pt x="1766592" y="374203"/>
                  </a:lnTo>
                  <a:lnTo>
                    <a:pt x="1902484" y="374203"/>
                  </a:lnTo>
                  <a:lnTo>
                    <a:pt x="2038375" y="374203"/>
                  </a:lnTo>
                  <a:lnTo>
                    <a:pt x="2174267" y="332625"/>
                  </a:lnTo>
                  <a:lnTo>
                    <a:pt x="2310159" y="540516"/>
                  </a:lnTo>
                  <a:lnTo>
                    <a:pt x="2446051" y="789985"/>
                  </a:lnTo>
                  <a:lnTo>
                    <a:pt x="2581942" y="789985"/>
                  </a:lnTo>
                  <a:lnTo>
                    <a:pt x="2717834" y="706829"/>
                  </a:lnTo>
                  <a:lnTo>
                    <a:pt x="2853726" y="623673"/>
                  </a:lnTo>
                  <a:lnTo>
                    <a:pt x="2989618" y="498938"/>
                  </a:lnTo>
                  <a:lnTo>
                    <a:pt x="3125509" y="374203"/>
                  </a:lnTo>
                  <a:lnTo>
                    <a:pt x="3261401" y="374203"/>
                  </a:lnTo>
                  <a:lnTo>
                    <a:pt x="3397293" y="207891"/>
                  </a:lnTo>
                </a:path>
              </a:pathLst>
            </a:custGeom>
            <a:ln w="43362" cap="flat">
              <a:solidFill>
                <a:srgbClr val="000000">
                  <a:alpha val="100000"/>
                </a:srgbClr>
              </a:solidFill>
              <a:prstDash val="solid"/>
              <a:round/>
            </a:ln>
          </p:spPr>
          <p:txBody>
            <a:bodyPr/>
            <a:lstStyle/>
            <a:p/>
          </p:txBody>
        </p:sp>
        <p:sp>
          <p:nvSpPr>
            <p:cNvPr id="87" name="pl87"/>
            <p:cNvSpPr/>
            <p:nvPr/>
          </p:nvSpPr>
          <p:spPr>
            <a:xfrm>
              <a:off x="5437664" y="2107817"/>
              <a:ext cx="0" cy="1355449"/>
            </a:xfrm>
            <a:custGeom>
              <a:avLst/>
              <a:pathLst>
                <a:path w="0" h="1355449">
                  <a:moveTo>
                    <a:pt x="0" y="135544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107817"/>
              <a:ext cx="0" cy="565463"/>
            </a:xfrm>
            <a:custGeom>
              <a:avLst/>
              <a:pathLst>
                <a:path w="0" h="565463">
                  <a:moveTo>
                    <a:pt x="0" y="5654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107817"/>
              <a:ext cx="0" cy="108103"/>
            </a:xfrm>
            <a:custGeom>
              <a:avLst/>
              <a:pathLst>
                <a:path w="0" h="108103">
                  <a:moveTo>
                    <a:pt x="0" y="10810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107817"/>
              <a:ext cx="0" cy="440728"/>
            </a:xfrm>
            <a:custGeom>
              <a:avLst/>
              <a:pathLst>
                <a:path w="0" h="440728">
                  <a:moveTo>
                    <a:pt x="0" y="4407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107817"/>
              <a:ext cx="0" cy="856511"/>
            </a:xfrm>
            <a:custGeom>
              <a:avLst/>
              <a:pathLst>
                <a:path w="0" h="856511">
                  <a:moveTo>
                    <a:pt x="0" y="85651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107817"/>
              <a:ext cx="0" cy="440728"/>
            </a:xfrm>
            <a:custGeom>
              <a:avLst/>
              <a:pathLst>
                <a:path w="0" h="440728">
                  <a:moveTo>
                    <a:pt x="0" y="44072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107817"/>
              <a:ext cx="0" cy="274416"/>
            </a:xfrm>
            <a:custGeom>
              <a:avLst/>
              <a:pathLst>
                <a:path w="0" h="274416">
                  <a:moveTo>
                    <a:pt x="0" y="27441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174342"/>
              <a:ext cx="3397293" cy="1288924"/>
            </a:xfrm>
            <a:custGeom>
              <a:avLst/>
              <a:pathLst>
                <a:path w="3397293" h="1288924">
                  <a:moveTo>
                    <a:pt x="0" y="1288924"/>
                  </a:moveTo>
                  <a:lnTo>
                    <a:pt x="135891" y="1205768"/>
                  </a:lnTo>
                  <a:lnTo>
                    <a:pt x="271783" y="1122611"/>
                  </a:lnTo>
                  <a:lnTo>
                    <a:pt x="407675" y="789985"/>
                  </a:lnTo>
                  <a:lnTo>
                    <a:pt x="543566" y="665251"/>
                  </a:lnTo>
                  <a:lnTo>
                    <a:pt x="679458" y="498938"/>
                  </a:lnTo>
                  <a:lnTo>
                    <a:pt x="815350" y="291047"/>
                  </a:lnTo>
                  <a:lnTo>
                    <a:pt x="951242" y="249469"/>
                  </a:lnTo>
                  <a:lnTo>
                    <a:pt x="1087133" y="0"/>
                  </a:lnTo>
                  <a:lnTo>
                    <a:pt x="1223025" y="249469"/>
                  </a:lnTo>
                  <a:lnTo>
                    <a:pt x="1358917" y="41578"/>
                  </a:lnTo>
                  <a:lnTo>
                    <a:pt x="1494809" y="166312"/>
                  </a:lnTo>
                  <a:lnTo>
                    <a:pt x="1630700" y="249469"/>
                  </a:lnTo>
                  <a:lnTo>
                    <a:pt x="1766592" y="374203"/>
                  </a:lnTo>
                  <a:lnTo>
                    <a:pt x="1902484" y="374203"/>
                  </a:lnTo>
                  <a:lnTo>
                    <a:pt x="2038375" y="374203"/>
                  </a:lnTo>
                  <a:lnTo>
                    <a:pt x="2174267" y="332625"/>
                  </a:lnTo>
                  <a:lnTo>
                    <a:pt x="2310159" y="540516"/>
                  </a:lnTo>
                  <a:lnTo>
                    <a:pt x="2446051" y="789985"/>
                  </a:lnTo>
                  <a:lnTo>
                    <a:pt x="2581942" y="789985"/>
                  </a:lnTo>
                  <a:lnTo>
                    <a:pt x="2717834" y="706829"/>
                  </a:lnTo>
                  <a:lnTo>
                    <a:pt x="2853726" y="623673"/>
                  </a:lnTo>
                  <a:lnTo>
                    <a:pt x="2989618" y="498938"/>
                  </a:lnTo>
                  <a:lnTo>
                    <a:pt x="3125509" y="374203"/>
                  </a:lnTo>
                  <a:lnTo>
                    <a:pt x="3261401" y="374203"/>
                  </a:lnTo>
                  <a:lnTo>
                    <a:pt x="3397293" y="207891"/>
                  </a:lnTo>
                </a:path>
              </a:pathLst>
            </a:custGeom>
            <a:ln w="27101" cap="flat">
              <a:solidFill>
                <a:srgbClr val="0058AB">
                  <a:alpha val="100000"/>
                </a:srgbClr>
              </a:solidFill>
              <a:prstDash val="solid"/>
              <a:round/>
            </a:ln>
          </p:spPr>
          <p:txBody>
            <a:bodyPr/>
            <a:lstStyle/>
            <a:p/>
          </p:txBody>
        </p:sp>
        <p:sp>
          <p:nvSpPr>
            <p:cNvPr id="95" name="tx95"/>
            <p:cNvSpPr/>
            <p:nvPr/>
          </p:nvSpPr>
          <p:spPr>
            <a:xfrm>
              <a:off x="5359324" y="205206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6" name="tx96"/>
            <p:cNvSpPr/>
            <p:nvPr/>
          </p:nvSpPr>
          <p:spPr>
            <a:xfrm>
              <a:off x="6086977" y="205339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6736291" y="2050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8" name="tx98"/>
            <p:cNvSpPr/>
            <p:nvPr/>
          </p:nvSpPr>
          <p:spPr>
            <a:xfrm>
              <a:off x="7415750" y="2050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9" name="tx99"/>
            <p:cNvSpPr/>
            <p:nvPr/>
          </p:nvSpPr>
          <p:spPr>
            <a:xfrm>
              <a:off x="7989462" y="20507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38775" y="2050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774667" y="20520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2" name="tx102"/>
            <p:cNvSpPr/>
            <p:nvPr/>
          </p:nvSpPr>
          <p:spPr>
            <a:xfrm>
              <a:off x="8902429" y="30083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29667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74377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3279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91221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4964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20806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a:off x="5049780" y="166479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10" name="tx110"/>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591365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1365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2454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8699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80759" y="4886838"/>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Cameroun</a:t>
              </a:r>
            </a:p>
          </p:txBody>
        </p:sp>
        <p:sp>
          <p:nvSpPr>
            <p:cNvPr id="123" name="tx123"/>
            <p:cNvSpPr/>
            <p:nvPr/>
          </p:nvSpPr>
          <p:spPr>
            <a:xfrm>
              <a:off x="719164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54099"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37899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50263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62627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74991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44081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56445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68809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772498"/>
              <a:ext cx="7321564" cy="110182"/>
            </a:xfrm>
            <a:prstGeom prst="rect">
              <a:avLst/>
            </a:prstGeom>
            <a:solidFill>
              <a:srgbClr val="E2231A">
                <a:alpha val="80000"/>
              </a:srgbClr>
            </a:solidFill>
          </p:spPr>
          <p:txBody>
            <a:bodyPr/>
            <a:lstStyle/>
            <a:p/>
          </p:txBody>
        </p:sp>
        <p:sp>
          <p:nvSpPr>
            <p:cNvPr id="138" name="rc138"/>
            <p:cNvSpPr/>
            <p:nvPr/>
          </p:nvSpPr>
          <p:spPr>
            <a:xfrm>
              <a:off x="1317178" y="5634770"/>
              <a:ext cx="5755720" cy="110182"/>
            </a:xfrm>
            <a:prstGeom prst="rect">
              <a:avLst/>
            </a:prstGeom>
            <a:solidFill>
              <a:srgbClr val="E2231A">
                <a:alpha val="80000"/>
              </a:srgbClr>
            </a:solidFill>
          </p:spPr>
          <p:txBody>
            <a:bodyPr/>
            <a:lstStyle/>
            <a:p/>
          </p:txBody>
        </p:sp>
        <p:sp>
          <p:nvSpPr>
            <p:cNvPr id="139" name="rc139"/>
            <p:cNvSpPr/>
            <p:nvPr/>
          </p:nvSpPr>
          <p:spPr>
            <a:xfrm>
              <a:off x="1317178" y="5497042"/>
              <a:ext cx="5015037" cy="110182"/>
            </a:xfrm>
            <a:prstGeom prst="rect">
              <a:avLst/>
            </a:prstGeom>
            <a:solidFill>
              <a:srgbClr val="E2231A">
                <a:alpha val="80000"/>
              </a:srgbClr>
            </a:solidFill>
          </p:spPr>
          <p:txBody>
            <a:bodyPr/>
            <a:lstStyle/>
            <a:p/>
          </p:txBody>
        </p:sp>
        <p:sp>
          <p:nvSpPr>
            <p:cNvPr id="140" name="tx140"/>
            <p:cNvSpPr/>
            <p:nvPr/>
          </p:nvSpPr>
          <p:spPr>
            <a:xfrm>
              <a:off x="812933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345,000</a:t>
              </a:r>
            </a:p>
          </p:txBody>
        </p:sp>
        <p:sp>
          <p:nvSpPr>
            <p:cNvPr id="141" name="tx141"/>
            <p:cNvSpPr/>
            <p:nvPr/>
          </p:nvSpPr>
          <p:spPr>
            <a:xfrm>
              <a:off x="6563485"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271,000</a:t>
              </a:r>
            </a:p>
          </p:txBody>
        </p:sp>
        <p:sp>
          <p:nvSpPr>
            <p:cNvPr id="142" name="tx142"/>
            <p:cNvSpPr/>
            <p:nvPr/>
          </p:nvSpPr>
          <p:spPr>
            <a:xfrm>
              <a:off x="5822803"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236,000</a:t>
              </a:r>
            </a:p>
          </p:txBody>
        </p:sp>
        <p:sp>
          <p:nvSpPr>
            <p:cNvPr id="143" name="tx143"/>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935838"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5059477"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9" name="tx149"/>
            <p:cNvSpPr/>
            <p:nvPr/>
          </p:nvSpPr>
          <p:spPr>
            <a:xfrm>
              <a:off x="7183116"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50" name="tx150"/>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51" name="tx151"/>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2" name="tx152"/>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3" name="tx153"/>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le MCV1 au Cameroun (75 %) était inférieure de 9 points de pourcentage à la moyenne mondiale (84 %) et supérieure de 11 points de pourcentage à la moyenne de l’ensemble des pays de l’ WCAR e (64 %).
La couverture nationale du MCV1 était supérieure de 14 points de pourcentage à celle de 2019 (61 %).
Cela correspond à 236 000 enfants non vaccinés en 2025, contre 345 000 enfants non vaccinés en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vaccin MCV1 au Cameroun s'élevait à 75 %, soit 14 points de pourcentage de plus qu'en 2019 et 9 points de pourcentage de moins que la moyenne mondiale (84 %).</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2025, le Cameroun se classait au 12e rang sur 24 pays pour la couverture la plus faible en matière de MCV1 (sur la base de classements ex æquo).
Le Cameroun figurait parmi les 10 pays comptant le plus grand nombre d'enfants non vaccinés (7e rang).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Cameroun figurait parmi les pays affichant la couverture vaccinale la plus élevée, mais il faisait également partie des dix pays de la région comptant le plus grand nombre d'enfants non 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7137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9809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12480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65152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7824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83473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36145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8816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41488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94159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4042878"/>
              <a:ext cx="238662" cy="265143"/>
            </a:xfrm>
            <a:prstGeom prst="rect">
              <a:avLst/>
            </a:prstGeom>
            <a:solidFill>
              <a:srgbClr val="80BD41">
                <a:alpha val="100000"/>
              </a:srgbClr>
            </a:solidFill>
          </p:spPr>
          <p:txBody>
            <a:bodyPr/>
            <a:lstStyle/>
            <a:p/>
          </p:txBody>
        </p:sp>
        <p:sp>
          <p:nvSpPr>
            <p:cNvPr id="28" name="rc28"/>
            <p:cNvSpPr/>
            <p:nvPr/>
          </p:nvSpPr>
          <p:spPr>
            <a:xfrm>
              <a:off x="1333322" y="3766915"/>
              <a:ext cx="238662" cy="275962"/>
            </a:xfrm>
            <a:prstGeom prst="rect">
              <a:avLst/>
            </a:prstGeom>
            <a:solidFill>
              <a:srgbClr val="E2231A">
                <a:alpha val="100000"/>
              </a:srgbClr>
            </a:solidFill>
          </p:spPr>
          <p:txBody>
            <a:bodyPr/>
            <a:lstStyle/>
            <a:p/>
          </p:txBody>
        </p:sp>
        <p:sp>
          <p:nvSpPr>
            <p:cNvPr id="29" name="rc29"/>
            <p:cNvSpPr/>
            <p:nvPr/>
          </p:nvSpPr>
          <p:spPr>
            <a:xfrm>
              <a:off x="1598503" y="4025906"/>
              <a:ext cx="238662" cy="282115"/>
            </a:xfrm>
            <a:prstGeom prst="rect">
              <a:avLst/>
            </a:prstGeom>
            <a:solidFill>
              <a:srgbClr val="80BD41">
                <a:alpha val="100000"/>
              </a:srgbClr>
            </a:solidFill>
          </p:spPr>
          <p:txBody>
            <a:bodyPr/>
            <a:lstStyle/>
            <a:p/>
          </p:txBody>
        </p:sp>
        <p:sp>
          <p:nvSpPr>
            <p:cNvPr id="30" name="rc30"/>
            <p:cNvSpPr/>
            <p:nvPr/>
          </p:nvSpPr>
          <p:spPr>
            <a:xfrm>
              <a:off x="1598503" y="3754855"/>
              <a:ext cx="238662" cy="271050"/>
            </a:xfrm>
            <a:prstGeom prst="rect">
              <a:avLst/>
            </a:prstGeom>
            <a:solidFill>
              <a:srgbClr val="E2231A">
                <a:alpha val="100000"/>
              </a:srgbClr>
            </a:solidFill>
          </p:spPr>
          <p:txBody>
            <a:bodyPr/>
            <a:lstStyle/>
            <a:p/>
          </p:txBody>
        </p:sp>
        <p:sp>
          <p:nvSpPr>
            <p:cNvPr id="31" name="rc31"/>
            <p:cNvSpPr/>
            <p:nvPr/>
          </p:nvSpPr>
          <p:spPr>
            <a:xfrm>
              <a:off x="1863684" y="4005583"/>
              <a:ext cx="238662" cy="302438"/>
            </a:xfrm>
            <a:prstGeom prst="rect">
              <a:avLst/>
            </a:prstGeom>
            <a:solidFill>
              <a:srgbClr val="80BD41">
                <a:alpha val="100000"/>
              </a:srgbClr>
            </a:solidFill>
          </p:spPr>
          <p:txBody>
            <a:bodyPr/>
            <a:lstStyle/>
            <a:p/>
          </p:txBody>
        </p:sp>
        <p:sp>
          <p:nvSpPr>
            <p:cNvPr id="32" name="rc32"/>
            <p:cNvSpPr/>
            <p:nvPr/>
          </p:nvSpPr>
          <p:spPr>
            <a:xfrm>
              <a:off x="1863684" y="3737382"/>
              <a:ext cx="238662" cy="268200"/>
            </a:xfrm>
            <a:prstGeom prst="rect">
              <a:avLst/>
            </a:prstGeom>
            <a:solidFill>
              <a:srgbClr val="E2231A">
                <a:alpha val="100000"/>
              </a:srgbClr>
            </a:solidFill>
          </p:spPr>
          <p:txBody>
            <a:bodyPr/>
            <a:lstStyle/>
            <a:p/>
          </p:txBody>
        </p:sp>
        <p:sp>
          <p:nvSpPr>
            <p:cNvPr id="33" name="rc33"/>
            <p:cNvSpPr/>
            <p:nvPr/>
          </p:nvSpPr>
          <p:spPr>
            <a:xfrm>
              <a:off x="2128865" y="3947482"/>
              <a:ext cx="238662" cy="360538"/>
            </a:xfrm>
            <a:prstGeom prst="rect">
              <a:avLst/>
            </a:prstGeom>
            <a:solidFill>
              <a:srgbClr val="80BD41">
                <a:alpha val="100000"/>
              </a:srgbClr>
            </a:solidFill>
          </p:spPr>
          <p:txBody>
            <a:bodyPr/>
            <a:lstStyle/>
            <a:p/>
          </p:txBody>
        </p:sp>
        <p:sp>
          <p:nvSpPr>
            <p:cNvPr id="34" name="rc34"/>
            <p:cNvSpPr/>
            <p:nvPr/>
          </p:nvSpPr>
          <p:spPr>
            <a:xfrm>
              <a:off x="2128865" y="3716974"/>
              <a:ext cx="238662" cy="230508"/>
            </a:xfrm>
            <a:prstGeom prst="rect">
              <a:avLst/>
            </a:prstGeom>
            <a:solidFill>
              <a:srgbClr val="E2231A">
                <a:alpha val="100000"/>
              </a:srgbClr>
            </a:solidFill>
          </p:spPr>
          <p:txBody>
            <a:bodyPr/>
            <a:lstStyle/>
            <a:p/>
          </p:txBody>
        </p:sp>
        <p:sp>
          <p:nvSpPr>
            <p:cNvPr id="35" name="rc35"/>
            <p:cNvSpPr/>
            <p:nvPr/>
          </p:nvSpPr>
          <p:spPr>
            <a:xfrm>
              <a:off x="2394045" y="3916823"/>
              <a:ext cx="238662" cy="391198"/>
            </a:xfrm>
            <a:prstGeom prst="rect">
              <a:avLst/>
            </a:prstGeom>
            <a:solidFill>
              <a:srgbClr val="80BD41">
                <a:alpha val="100000"/>
              </a:srgbClr>
            </a:solidFill>
          </p:spPr>
          <p:txBody>
            <a:bodyPr/>
            <a:lstStyle/>
            <a:p/>
          </p:txBody>
        </p:sp>
        <p:sp>
          <p:nvSpPr>
            <p:cNvPr id="36" name="rc36"/>
            <p:cNvSpPr/>
            <p:nvPr/>
          </p:nvSpPr>
          <p:spPr>
            <a:xfrm>
              <a:off x="2394045" y="3696774"/>
              <a:ext cx="238662" cy="220048"/>
            </a:xfrm>
            <a:prstGeom prst="rect">
              <a:avLst/>
            </a:prstGeom>
            <a:solidFill>
              <a:srgbClr val="E2231A">
                <a:alpha val="100000"/>
              </a:srgbClr>
            </a:solidFill>
          </p:spPr>
          <p:txBody>
            <a:bodyPr/>
            <a:lstStyle/>
            <a:p/>
          </p:txBody>
        </p:sp>
        <p:sp>
          <p:nvSpPr>
            <p:cNvPr id="37" name="rc37"/>
            <p:cNvSpPr/>
            <p:nvPr/>
          </p:nvSpPr>
          <p:spPr>
            <a:xfrm>
              <a:off x="2659226" y="3879774"/>
              <a:ext cx="238662" cy="428246"/>
            </a:xfrm>
            <a:prstGeom prst="rect">
              <a:avLst/>
            </a:prstGeom>
            <a:solidFill>
              <a:srgbClr val="80BD41">
                <a:alpha val="100000"/>
              </a:srgbClr>
            </a:solidFill>
          </p:spPr>
          <p:txBody>
            <a:bodyPr/>
            <a:lstStyle/>
            <a:p/>
          </p:txBody>
        </p:sp>
        <p:sp>
          <p:nvSpPr>
            <p:cNvPr id="38" name="rc38"/>
            <p:cNvSpPr/>
            <p:nvPr/>
          </p:nvSpPr>
          <p:spPr>
            <a:xfrm>
              <a:off x="2659226" y="3678250"/>
              <a:ext cx="238662" cy="201524"/>
            </a:xfrm>
            <a:prstGeom prst="rect">
              <a:avLst/>
            </a:prstGeom>
            <a:solidFill>
              <a:srgbClr val="E2231A">
                <a:alpha val="100000"/>
              </a:srgbClr>
            </a:solidFill>
          </p:spPr>
          <p:txBody>
            <a:bodyPr/>
            <a:lstStyle/>
            <a:p/>
          </p:txBody>
        </p:sp>
        <p:sp>
          <p:nvSpPr>
            <p:cNvPr id="39" name="rc39"/>
            <p:cNvSpPr/>
            <p:nvPr/>
          </p:nvSpPr>
          <p:spPr>
            <a:xfrm>
              <a:off x="2924407" y="3837179"/>
              <a:ext cx="238662" cy="470842"/>
            </a:xfrm>
            <a:prstGeom prst="rect">
              <a:avLst/>
            </a:prstGeom>
            <a:solidFill>
              <a:srgbClr val="80BD41">
                <a:alpha val="100000"/>
              </a:srgbClr>
            </a:solidFill>
          </p:spPr>
          <p:txBody>
            <a:bodyPr/>
            <a:lstStyle/>
            <a:p/>
          </p:txBody>
        </p:sp>
        <p:sp>
          <p:nvSpPr>
            <p:cNvPr id="40" name="rc40"/>
            <p:cNvSpPr/>
            <p:nvPr/>
          </p:nvSpPr>
          <p:spPr>
            <a:xfrm>
              <a:off x="2924407" y="3663029"/>
              <a:ext cx="238662" cy="174149"/>
            </a:xfrm>
            <a:prstGeom prst="rect">
              <a:avLst/>
            </a:prstGeom>
            <a:solidFill>
              <a:srgbClr val="E2231A">
                <a:alpha val="100000"/>
              </a:srgbClr>
            </a:solidFill>
          </p:spPr>
          <p:txBody>
            <a:bodyPr/>
            <a:lstStyle/>
            <a:p/>
          </p:txBody>
        </p:sp>
        <p:sp>
          <p:nvSpPr>
            <p:cNvPr id="41" name="rc41"/>
            <p:cNvSpPr/>
            <p:nvPr/>
          </p:nvSpPr>
          <p:spPr>
            <a:xfrm>
              <a:off x="3189588" y="3819213"/>
              <a:ext cx="238662" cy="488808"/>
            </a:xfrm>
            <a:prstGeom prst="rect">
              <a:avLst/>
            </a:prstGeom>
            <a:solidFill>
              <a:srgbClr val="80BD41">
                <a:alpha val="100000"/>
              </a:srgbClr>
            </a:solidFill>
          </p:spPr>
          <p:txBody>
            <a:bodyPr/>
            <a:lstStyle/>
            <a:p/>
          </p:txBody>
        </p:sp>
        <p:sp>
          <p:nvSpPr>
            <p:cNvPr id="42" name="rc42"/>
            <p:cNvSpPr/>
            <p:nvPr/>
          </p:nvSpPr>
          <p:spPr>
            <a:xfrm>
              <a:off x="3189588" y="3647467"/>
              <a:ext cx="238662" cy="171745"/>
            </a:xfrm>
            <a:prstGeom prst="rect">
              <a:avLst/>
            </a:prstGeom>
            <a:solidFill>
              <a:srgbClr val="E2231A">
                <a:alpha val="100000"/>
              </a:srgbClr>
            </a:solidFill>
          </p:spPr>
          <p:txBody>
            <a:bodyPr/>
            <a:lstStyle/>
            <a:p/>
          </p:txBody>
        </p:sp>
        <p:sp>
          <p:nvSpPr>
            <p:cNvPr id="43" name="rc43"/>
            <p:cNvSpPr/>
            <p:nvPr/>
          </p:nvSpPr>
          <p:spPr>
            <a:xfrm>
              <a:off x="3454768" y="3766867"/>
              <a:ext cx="238662" cy="541153"/>
            </a:xfrm>
            <a:prstGeom prst="rect">
              <a:avLst/>
            </a:prstGeom>
            <a:solidFill>
              <a:srgbClr val="80BD41">
                <a:alpha val="100000"/>
              </a:srgbClr>
            </a:solidFill>
          </p:spPr>
          <p:txBody>
            <a:bodyPr/>
            <a:lstStyle/>
            <a:p/>
          </p:txBody>
        </p:sp>
        <p:sp>
          <p:nvSpPr>
            <p:cNvPr id="44" name="rc44"/>
            <p:cNvSpPr/>
            <p:nvPr/>
          </p:nvSpPr>
          <p:spPr>
            <a:xfrm>
              <a:off x="3454768" y="3631574"/>
              <a:ext cx="238662" cy="135293"/>
            </a:xfrm>
            <a:prstGeom prst="rect">
              <a:avLst/>
            </a:prstGeom>
            <a:solidFill>
              <a:srgbClr val="E2231A">
                <a:alpha val="100000"/>
              </a:srgbClr>
            </a:solidFill>
          </p:spPr>
          <p:txBody>
            <a:bodyPr/>
            <a:lstStyle/>
            <a:p/>
          </p:txBody>
        </p:sp>
        <p:sp>
          <p:nvSpPr>
            <p:cNvPr id="45" name="rc45"/>
            <p:cNvSpPr/>
            <p:nvPr/>
          </p:nvSpPr>
          <p:spPr>
            <a:xfrm>
              <a:off x="3719949" y="3796287"/>
              <a:ext cx="238662" cy="511734"/>
            </a:xfrm>
            <a:prstGeom prst="rect">
              <a:avLst/>
            </a:prstGeom>
            <a:solidFill>
              <a:srgbClr val="80BD41">
                <a:alpha val="100000"/>
              </a:srgbClr>
            </a:solidFill>
          </p:spPr>
          <p:txBody>
            <a:bodyPr/>
            <a:lstStyle/>
            <a:p/>
          </p:txBody>
        </p:sp>
        <p:sp>
          <p:nvSpPr>
            <p:cNvPr id="46" name="rc46"/>
            <p:cNvSpPr/>
            <p:nvPr/>
          </p:nvSpPr>
          <p:spPr>
            <a:xfrm>
              <a:off x="3719949" y="3616486"/>
              <a:ext cx="238662" cy="179800"/>
            </a:xfrm>
            <a:prstGeom prst="rect">
              <a:avLst/>
            </a:prstGeom>
            <a:solidFill>
              <a:srgbClr val="E2231A">
                <a:alpha val="100000"/>
              </a:srgbClr>
            </a:solidFill>
          </p:spPr>
          <p:txBody>
            <a:bodyPr/>
            <a:lstStyle/>
            <a:p/>
          </p:txBody>
        </p:sp>
        <p:sp>
          <p:nvSpPr>
            <p:cNvPr id="47" name="rc47"/>
            <p:cNvSpPr/>
            <p:nvPr/>
          </p:nvSpPr>
          <p:spPr>
            <a:xfrm>
              <a:off x="3985130" y="3752593"/>
              <a:ext cx="238662" cy="555427"/>
            </a:xfrm>
            <a:prstGeom prst="rect">
              <a:avLst/>
            </a:prstGeom>
            <a:solidFill>
              <a:srgbClr val="80BD41">
                <a:alpha val="100000"/>
              </a:srgbClr>
            </a:solidFill>
          </p:spPr>
          <p:txBody>
            <a:bodyPr/>
            <a:lstStyle/>
            <a:p/>
          </p:txBody>
        </p:sp>
        <p:sp>
          <p:nvSpPr>
            <p:cNvPr id="48" name="rc48"/>
            <p:cNvSpPr/>
            <p:nvPr/>
          </p:nvSpPr>
          <p:spPr>
            <a:xfrm>
              <a:off x="3985130" y="3604947"/>
              <a:ext cx="238662" cy="147645"/>
            </a:xfrm>
            <a:prstGeom prst="rect">
              <a:avLst/>
            </a:prstGeom>
            <a:solidFill>
              <a:srgbClr val="E2231A">
                <a:alpha val="100000"/>
              </a:srgbClr>
            </a:solidFill>
          </p:spPr>
          <p:txBody>
            <a:bodyPr/>
            <a:lstStyle/>
            <a:p/>
          </p:txBody>
        </p:sp>
        <p:sp>
          <p:nvSpPr>
            <p:cNvPr id="49" name="rc49"/>
            <p:cNvSpPr/>
            <p:nvPr/>
          </p:nvSpPr>
          <p:spPr>
            <a:xfrm>
              <a:off x="4250311" y="3766318"/>
              <a:ext cx="238662" cy="541702"/>
            </a:xfrm>
            <a:prstGeom prst="rect">
              <a:avLst/>
            </a:prstGeom>
            <a:solidFill>
              <a:srgbClr val="80BD41">
                <a:alpha val="100000"/>
              </a:srgbClr>
            </a:solidFill>
          </p:spPr>
          <p:txBody>
            <a:bodyPr/>
            <a:lstStyle/>
            <a:p/>
          </p:txBody>
        </p:sp>
        <p:sp>
          <p:nvSpPr>
            <p:cNvPr id="50" name="rc50"/>
            <p:cNvSpPr/>
            <p:nvPr/>
          </p:nvSpPr>
          <p:spPr>
            <a:xfrm>
              <a:off x="4250311" y="3595254"/>
              <a:ext cx="238662" cy="171064"/>
            </a:xfrm>
            <a:prstGeom prst="rect">
              <a:avLst/>
            </a:prstGeom>
            <a:solidFill>
              <a:srgbClr val="E2231A">
                <a:alpha val="100000"/>
              </a:srgbClr>
            </a:solidFill>
          </p:spPr>
          <p:txBody>
            <a:bodyPr/>
            <a:lstStyle/>
            <a:p/>
          </p:txBody>
        </p:sp>
        <p:sp>
          <p:nvSpPr>
            <p:cNvPr id="51" name="rc51"/>
            <p:cNvSpPr/>
            <p:nvPr/>
          </p:nvSpPr>
          <p:spPr>
            <a:xfrm>
              <a:off x="4515492" y="3772698"/>
              <a:ext cx="238662" cy="535322"/>
            </a:xfrm>
            <a:prstGeom prst="rect">
              <a:avLst/>
            </a:prstGeom>
            <a:solidFill>
              <a:srgbClr val="80BD41">
                <a:alpha val="100000"/>
              </a:srgbClr>
            </a:solidFill>
          </p:spPr>
          <p:txBody>
            <a:bodyPr/>
            <a:lstStyle/>
            <a:p/>
          </p:txBody>
        </p:sp>
        <p:sp>
          <p:nvSpPr>
            <p:cNvPr id="52" name="rc52"/>
            <p:cNvSpPr/>
            <p:nvPr/>
          </p:nvSpPr>
          <p:spPr>
            <a:xfrm>
              <a:off x="4515492" y="3584606"/>
              <a:ext cx="238662" cy="188092"/>
            </a:xfrm>
            <a:prstGeom prst="rect">
              <a:avLst/>
            </a:prstGeom>
            <a:solidFill>
              <a:srgbClr val="E2231A">
                <a:alpha val="100000"/>
              </a:srgbClr>
            </a:solidFill>
          </p:spPr>
          <p:txBody>
            <a:bodyPr/>
            <a:lstStyle/>
            <a:p/>
          </p:txBody>
        </p:sp>
        <p:sp>
          <p:nvSpPr>
            <p:cNvPr id="53" name="rc53"/>
            <p:cNvSpPr/>
            <p:nvPr/>
          </p:nvSpPr>
          <p:spPr>
            <a:xfrm>
              <a:off x="4780672" y="3786982"/>
              <a:ext cx="238662" cy="521039"/>
            </a:xfrm>
            <a:prstGeom prst="rect">
              <a:avLst/>
            </a:prstGeom>
            <a:solidFill>
              <a:srgbClr val="80BD41">
                <a:alpha val="100000"/>
              </a:srgbClr>
            </a:solidFill>
          </p:spPr>
          <p:txBody>
            <a:bodyPr/>
            <a:lstStyle/>
            <a:p/>
          </p:txBody>
        </p:sp>
        <p:sp>
          <p:nvSpPr>
            <p:cNvPr id="54" name="rc54"/>
            <p:cNvSpPr/>
            <p:nvPr/>
          </p:nvSpPr>
          <p:spPr>
            <a:xfrm>
              <a:off x="4780672" y="3574165"/>
              <a:ext cx="238662" cy="212817"/>
            </a:xfrm>
            <a:prstGeom prst="rect">
              <a:avLst/>
            </a:prstGeom>
            <a:solidFill>
              <a:srgbClr val="E2231A">
                <a:alpha val="100000"/>
              </a:srgbClr>
            </a:solidFill>
          </p:spPr>
          <p:txBody>
            <a:bodyPr/>
            <a:lstStyle/>
            <a:p/>
          </p:txBody>
        </p:sp>
        <p:sp>
          <p:nvSpPr>
            <p:cNvPr id="55" name="rc55"/>
            <p:cNvSpPr/>
            <p:nvPr/>
          </p:nvSpPr>
          <p:spPr>
            <a:xfrm>
              <a:off x="5045853" y="3777772"/>
              <a:ext cx="238662" cy="530249"/>
            </a:xfrm>
            <a:prstGeom prst="rect">
              <a:avLst/>
            </a:prstGeom>
            <a:solidFill>
              <a:srgbClr val="80BD41">
                <a:alpha val="100000"/>
              </a:srgbClr>
            </a:solidFill>
          </p:spPr>
          <p:txBody>
            <a:bodyPr/>
            <a:lstStyle/>
            <a:p/>
          </p:txBody>
        </p:sp>
        <p:sp>
          <p:nvSpPr>
            <p:cNvPr id="56" name="rc56"/>
            <p:cNvSpPr/>
            <p:nvPr/>
          </p:nvSpPr>
          <p:spPr>
            <a:xfrm>
              <a:off x="5045853" y="3561197"/>
              <a:ext cx="238662" cy="216575"/>
            </a:xfrm>
            <a:prstGeom prst="rect">
              <a:avLst/>
            </a:prstGeom>
            <a:solidFill>
              <a:srgbClr val="E2231A">
                <a:alpha val="100000"/>
              </a:srgbClr>
            </a:solidFill>
          </p:spPr>
          <p:txBody>
            <a:bodyPr/>
            <a:lstStyle/>
            <a:p/>
          </p:txBody>
        </p:sp>
        <p:sp>
          <p:nvSpPr>
            <p:cNvPr id="57" name="rc57"/>
            <p:cNvSpPr/>
            <p:nvPr/>
          </p:nvSpPr>
          <p:spPr>
            <a:xfrm>
              <a:off x="5311034" y="3757714"/>
              <a:ext cx="238662" cy="550307"/>
            </a:xfrm>
            <a:prstGeom prst="rect">
              <a:avLst/>
            </a:prstGeom>
            <a:solidFill>
              <a:srgbClr val="80BD41">
                <a:alpha val="100000"/>
              </a:srgbClr>
            </a:solidFill>
          </p:spPr>
          <p:txBody>
            <a:bodyPr/>
            <a:lstStyle/>
            <a:p/>
          </p:txBody>
        </p:sp>
        <p:sp>
          <p:nvSpPr>
            <p:cNvPr id="58" name="rc58"/>
            <p:cNvSpPr/>
            <p:nvPr/>
          </p:nvSpPr>
          <p:spPr>
            <a:xfrm>
              <a:off x="5311034" y="3532942"/>
              <a:ext cx="238662" cy="224772"/>
            </a:xfrm>
            <a:prstGeom prst="rect">
              <a:avLst/>
            </a:prstGeom>
            <a:solidFill>
              <a:srgbClr val="E2231A">
                <a:alpha val="100000"/>
              </a:srgbClr>
            </a:solidFill>
          </p:spPr>
          <p:txBody>
            <a:bodyPr/>
            <a:lstStyle/>
            <a:p/>
          </p:txBody>
        </p:sp>
        <p:sp>
          <p:nvSpPr>
            <p:cNvPr id="59" name="rc59"/>
            <p:cNvSpPr/>
            <p:nvPr/>
          </p:nvSpPr>
          <p:spPr>
            <a:xfrm>
              <a:off x="5576215" y="3731485"/>
              <a:ext cx="238662" cy="576536"/>
            </a:xfrm>
            <a:prstGeom prst="rect">
              <a:avLst/>
            </a:prstGeom>
            <a:solidFill>
              <a:srgbClr val="80BD41">
                <a:alpha val="100000"/>
              </a:srgbClr>
            </a:solidFill>
          </p:spPr>
          <p:txBody>
            <a:bodyPr/>
            <a:lstStyle/>
            <a:p/>
          </p:txBody>
        </p:sp>
        <p:sp>
          <p:nvSpPr>
            <p:cNvPr id="60" name="rc60"/>
            <p:cNvSpPr/>
            <p:nvPr/>
          </p:nvSpPr>
          <p:spPr>
            <a:xfrm>
              <a:off x="5576215" y="3507280"/>
              <a:ext cx="238662" cy="224204"/>
            </a:xfrm>
            <a:prstGeom prst="rect">
              <a:avLst/>
            </a:prstGeom>
            <a:solidFill>
              <a:srgbClr val="E2231A">
                <a:alpha val="100000"/>
              </a:srgbClr>
            </a:solidFill>
          </p:spPr>
          <p:txBody>
            <a:bodyPr/>
            <a:lstStyle/>
            <a:p/>
          </p:txBody>
        </p:sp>
        <p:sp>
          <p:nvSpPr>
            <p:cNvPr id="61" name="rc61"/>
            <p:cNvSpPr/>
            <p:nvPr/>
          </p:nvSpPr>
          <p:spPr>
            <a:xfrm>
              <a:off x="5841395" y="3759276"/>
              <a:ext cx="238662" cy="548745"/>
            </a:xfrm>
            <a:prstGeom prst="rect">
              <a:avLst/>
            </a:prstGeom>
            <a:solidFill>
              <a:srgbClr val="80BD41">
                <a:alpha val="100000"/>
              </a:srgbClr>
            </a:solidFill>
          </p:spPr>
          <p:txBody>
            <a:bodyPr/>
            <a:lstStyle/>
            <a:p/>
          </p:txBody>
        </p:sp>
        <p:sp>
          <p:nvSpPr>
            <p:cNvPr id="62" name="rc62"/>
            <p:cNvSpPr/>
            <p:nvPr/>
          </p:nvSpPr>
          <p:spPr>
            <a:xfrm>
              <a:off x="5841395" y="3489002"/>
              <a:ext cx="238662" cy="270273"/>
            </a:xfrm>
            <a:prstGeom prst="rect">
              <a:avLst/>
            </a:prstGeom>
            <a:solidFill>
              <a:srgbClr val="E2231A">
                <a:alpha val="100000"/>
              </a:srgbClr>
            </a:solidFill>
          </p:spPr>
          <p:txBody>
            <a:bodyPr/>
            <a:lstStyle/>
            <a:p/>
          </p:txBody>
        </p:sp>
        <p:sp>
          <p:nvSpPr>
            <p:cNvPr id="63" name="rc63"/>
            <p:cNvSpPr/>
            <p:nvPr/>
          </p:nvSpPr>
          <p:spPr>
            <a:xfrm>
              <a:off x="6106576" y="3802288"/>
              <a:ext cx="238662" cy="505733"/>
            </a:xfrm>
            <a:prstGeom prst="rect">
              <a:avLst/>
            </a:prstGeom>
            <a:solidFill>
              <a:srgbClr val="80BD41">
                <a:alpha val="100000"/>
              </a:srgbClr>
            </a:solidFill>
          </p:spPr>
          <p:txBody>
            <a:bodyPr/>
            <a:lstStyle/>
            <a:p/>
          </p:txBody>
        </p:sp>
        <p:sp>
          <p:nvSpPr>
            <p:cNvPr id="64" name="rc64"/>
            <p:cNvSpPr/>
            <p:nvPr/>
          </p:nvSpPr>
          <p:spPr>
            <a:xfrm>
              <a:off x="6106576" y="3478949"/>
              <a:ext cx="238662" cy="323338"/>
            </a:xfrm>
            <a:prstGeom prst="rect">
              <a:avLst/>
            </a:prstGeom>
            <a:solidFill>
              <a:srgbClr val="E2231A">
                <a:alpha val="100000"/>
              </a:srgbClr>
            </a:solidFill>
          </p:spPr>
          <p:txBody>
            <a:bodyPr/>
            <a:lstStyle/>
            <a:p/>
          </p:txBody>
        </p:sp>
        <p:sp>
          <p:nvSpPr>
            <p:cNvPr id="65" name="rc65"/>
            <p:cNvSpPr/>
            <p:nvPr/>
          </p:nvSpPr>
          <p:spPr>
            <a:xfrm>
              <a:off x="6371757" y="3797584"/>
              <a:ext cx="238662" cy="510437"/>
            </a:xfrm>
            <a:prstGeom prst="rect">
              <a:avLst/>
            </a:prstGeom>
            <a:solidFill>
              <a:srgbClr val="80BD41">
                <a:alpha val="100000"/>
              </a:srgbClr>
            </a:solidFill>
          </p:spPr>
          <p:txBody>
            <a:bodyPr/>
            <a:lstStyle/>
            <a:p/>
          </p:txBody>
        </p:sp>
        <p:sp>
          <p:nvSpPr>
            <p:cNvPr id="66" name="rc66"/>
            <p:cNvSpPr/>
            <p:nvPr/>
          </p:nvSpPr>
          <p:spPr>
            <a:xfrm>
              <a:off x="6371757" y="3471244"/>
              <a:ext cx="238662" cy="326339"/>
            </a:xfrm>
            <a:prstGeom prst="rect">
              <a:avLst/>
            </a:prstGeom>
            <a:solidFill>
              <a:srgbClr val="E2231A">
                <a:alpha val="100000"/>
              </a:srgbClr>
            </a:solidFill>
          </p:spPr>
          <p:txBody>
            <a:bodyPr/>
            <a:lstStyle/>
            <a:p/>
          </p:txBody>
        </p:sp>
        <p:sp>
          <p:nvSpPr>
            <p:cNvPr id="67" name="rc67"/>
            <p:cNvSpPr/>
            <p:nvPr/>
          </p:nvSpPr>
          <p:spPr>
            <a:xfrm>
              <a:off x="6636938" y="3776920"/>
              <a:ext cx="238662" cy="531101"/>
            </a:xfrm>
            <a:prstGeom prst="rect">
              <a:avLst/>
            </a:prstGeom>
            <a:solidFill>
              <a:srgbClr val="80BD41">
                <a:alpha val="100000"/>
              </a:srgbClr>
            </a:solidFill>
          </p:spPr>
          <p:txBody>
            <a:bodyPr/>
            <a:lstStyle/>
            <a:p/>
          </p:txBody>
        </p:sp>
        <p:sp>
          <p:nvSpPr>
            <p:cNvPr id="68" name="rc68"/>
            <p:cNvSpPr/>
            <p:nvPr/>
          </p:nvSpPr>
          <p:spPr>
            <a:xfrm>
              <a:off x="6636938" y="3465006"/>
              <a:ext cx="238662" cy="311913"/>
            </a:xfrm>
            <a:prstGeom prst="rect">
              <a:avLst/>
            </a:prstGeom>
            <a:solidFill>
              <a:srgbClr val="E2231A">
                <a:alpha val="100000"/>
              </a:srgbClr>
            </a:solidFill>
          </p:spPr>
          <p:txBody>
            <a:bodyPr/>
            <a:lstStyle/>
            <a:p/>
          </p:txBody>
        </p:sp>
        <p:sp>
          <p:nvSpPr>
            <p:cNvPr id="69" name="rc69"/>
            <p:cNvSpPr/>
            <p:nvPr/>
          </p:nvSpPr>
          <p:spPr>
            <a:xfrm>
              <a:off x="6902119" y="3755263"/>
              <a:ext cx="238662" cy="552758"/>
            </a:xfrm>
            <a:prstGeom prst="rect">
              <a:avLst/>
            </a:prstGeom>
            <a:solidFill>
              <a:srgbClr val="80BD41">
                <a:alpha val="100000"/>
              </a:srgbClr>
            </a:solidFill>
          </p:spPr>
          <p:txBody>
            <a:bodyPr/>
            <a:lstStyle/>
            <a:p/>
          </p:txBody>
        </p:sp>
        <p:sp>
          <p:nvSpPr>
            <p:cNvPr id="70" name="rc70"/>
            <p:cNvSpPr/>
            <p:nvPr/>
          </p:nvSpPr>
          <p:spPr>
            <a:xfrm>
              <a:off x="6902119" y="3457623"/>
              <a:ext cx="238662" cy="297639"/>
            </a:xfrm>
            <a:prstGeom prst="rect">
              <a:avLst/>
            </a:prstGeom>
            <a:solidFill>
              <a:srgbClr val="E2231A">
                <a:alpha val="100000"/>
              </a:srgbClr>
            </a:solidFill>
          </p:spPr>
          <p:txBody>
            <a:bodyPr/>
            <a:lstStyle/>
            <a:p/>
          </p:txBody>
        </p:sp>
        <p:sp>
          <p:nvSpPr>
            <p:cNvPr id="71" name="rc71"/>
            <p:cNvSpPr/>
            <p:nvPr/>
          </p:nvSpPr>
          <p:spPr>
            <a:xfrm>
              <a:off x="7167299" y="3722502"/>
              <a:ext cx="238662" cy="585519"/>
            </a:xfrm>
            <a:prstGeom prst="rect">
              <a:avLst/>
            </a:prstGeom>
            <a:solidFill>
              <a:srgbClr val="80BD41">
                <a:alpha val="100000"/>
              </a:srgbClr>
            </a:solidFill>
          </p:spPr>
          <p:txBody>
            <a:bodyPr/>
            <a:lstStyle/>
            <a:p/>
          </p:txBody>
        </p:sp>
        <p:sp>
          <p:nvSpPr>
            <p:cNvPr id="72" name="rc72"/>
            <p:cNvSpPr/>
            <p:nvPr/>
          </p:nvSpPr>
          <p:spPr>
            <a:xfrm>
              <a:off x="7167299" y="3446965"/>
              <a:ext cx="238662" cy="275536"/>
            </a:xfrm>
            <a:prstGeom prst="rect">
              <a:avLst/>
            </a:prstGeom>
            <a:solidFill>
              <a:srgbClr val="E2231A">
                <a:alpha val="100000"/>
              </a:srgbClr>
            </a:solidFill>
          </p:spPr>
          <p:txBody>
            <a:bodyPr/>
            <a:lstStyle/>
            <a:p/>
          </p:txBody>
        </p:sp>
        <p:sp>
          <p:nvSpPr>
            <p:cNvPr id="73" name="rc73"/>
            <p:cNvSpPr/>
            <p:nvPr/>
          </p:nvSpPr>
          <p:spPr>
            <a:xfrm>
              <a:off x="7432480" y="3689324"/>
              <a:ext cx="238662" cy="618696"/>
            </a:xfrm>
            <a:prstGeom prst="rect">
              <a:avLst/>
            </a:prstGeom>
            <a:solidFill>
              <a:srgbClr val="80BD41">
                <a:alpha val="100000"/>
              </a:srgbClr>
            </a:solidFill>
          </p:spPr>
          <p:txBody>
            <a:bodyPr/>
            <a:lstStyle/>
            <a:p/>
          </p:txBody>
        </p:sp>
        <p:sp>
          <p:nvSpPr>
            <p:cNvPr id="74" name="rc74"/>
            <p:cNvSpPr/>
            <p:nvPr/>
          </p:nvSpPr>
          <p:spPr>
            <a:xfrm>
              <a:off x="7432480" y="3436619"/>
              <a:ext cx="238662" cy="252705"/>
            </a:xfrm>
            <a:prstGeom prst="rect">
              <a:avLst/>
            </a:prstGeom>
            <a:solidFill>
              <a:srgbClr val="E2231A">
                <a:alpha val="100000"/>
              </a:srgbClr>
            </a:solidFill>
          </p:spPr>
          <p:txBody>
            <a:bodyPr/>
            <a:lstStyle/>
            <a:p/>
          </p:txBody>
        </p:sp>
        <p:sp>
          <p:nvSpPr>
            <p:cNvPr id="75" name="rc75"/>
            <p:cNvSpPr/>
            <p:nvPr/>
          </p:nvSpPr>
          <p:spPr>
            <a:xfrm>
              <a:off x="7697661" y="3679916"/>
              <a:ext cx="238662" cy="628105"/>
            </a:xfrm>
            <a:prstGeom prst="rect">
              <a:avLst/>
            </a:prstGeom>
            <a:solidFill>
              <a:srgbClr val="80BD41">
                <a:alpha val="100000"/>
              </a:srgbClr>
            </a:solidFill>
          </p:spPr>
          <p:txBody>
            <a:bodyPr/>
            <a:lstStyle/>
            <a:p/>
          </p:txBody>
        </p:sp>
        <p:sp>
          <p:nvSpPr>
            <p:cNvPr id="76" name="rc76"/>
            <p:cNvSpPr/>
            <p:nvPr/>
          </p:nvSpPr>
          <p:spPr>
            <a:xfrm>
              <a:off x="7697661" y="3423367"/>
              <a:ext cx="238662" cy="256548"/>
            </a:xfrm>
            <a:prstGeom prst="rect">
              <a:avLst/>
            </a:prstGeom>
            <a:solidFill>
              <a:srgbClr val="E2231A">
                <a:alpha val="100000"/>
              </a:srgbClr>
            </a:solidFill>
          </p:spPr>
          <p:txBody>
            <a:bodyPr/>
            <a:lstStyle/>
            <a:p/>
          </p:txBody>
        </p:sp>
        <p:sp>
          <p:nvSpPr>
            <p:cNvPr id="77" name="rc77"/>
            <p:cNvSpPr/>
            <p:nvPr/>
          </p:nvSpPr>
          <p:spPr>
            <a:xfrm>
              <a:off x="7962842" y="3637415"/>
              <a:ext cx="238662" cy="670606"/>
            </a:xfrm>
            <a:prstGeom prst="rect">
              <a:avLst/>
            </a:prstGeom>
            <a:solidFill>
              <a:srgbClr val="80BD41">
                <a:alpha val="100000"/>
              </a:srgbClr>
            </a:solidFill>
          </p:spPr>
          <p:txBody>
            <a:bodyPr/>
            <a:lstStyle/>
            <a:p/>
          </p:txBody>
        </p:sp>
        <p:sp>
          <p:nvSpPr>
            <p:cNvPr id="78" name="rc78"/>
            <p:cNvSpPr/>
            <p:nvPr/>
          </p:nvSpPr>
          <p:spPr>
            <a:xfrm>
              <a:off x="7962842" y="3413882"/>
              <a:ext cx="238662" cy="223532"/>
            </a:xfrm>
            <a:prstGeom prst="rect">
              <a:avLst/>
            </a:prstGeom>
            <a:solidFill>
              <a:srgbClr val="E2231A">
                <a:alpha val="100000"/>
              </a:srgbClr>
            </a:solidFill>
          </p:spPr>
          <p:txBody>
            <a:bodyPr/>
            <a:lstStyle/>
            <a:p/>
          </p:txBody>
        </p:sp>
        <p:sp>
          <p:nvSpPr>
            <p:cNvPr id="79" name="pl79"/>
            <p:cNvSpPr/>
            <p:nvPr/>
          </p:nvSpPr>
          <p:spPr>
            <a:xfrm>
              <a:off x="1452654" y="2519740"/>
              <a:ext cx="6629519" cy="692959"/>
            </a:xfrm>
            <a:custGeom>
              <a:avLst/>
              <a:pathLst>
                <a:path w="6629519" h="692959">
                  <a:moveTo>
                    <a:pt x="0" y="692959"/>
                  </a:moveTo>
                  <a:lnTo>
                    <a:pt x="265180" y="648252"/>
                  </a:lnTo>
                  <a:lnTo>
                    <a:pt x="530361" y="603545"/>
                  </a:lnTo>
                  <a:lnTo>
                    <a:pt x="795542" y="424716"/>
                  </a:lnTo>
                  <a:lnTo>
                    <a:pt x="1060723" y="357656"/>
                  </a:lnTo>
                  <a:lnTo>
                    <a:pt x="1325903" y="268242"/>
                  </a:lnTo>
                  <a:lnTo>
                    <a:pt x="1591084" y="156474"/>
                  </a:lnTo>
                  <a:lnTo>
                    <a:pt x="1856265" y="134121"/>
                  </a:lnTo>
                  <a:lnTo>
                    <a:pt x="2121446" y="0"/>
                  </a:lnTo>
                  <a:lnTo>
                    <a:pt x="2386626" y="134121"/>
                  </a:lnTo>
                  <a:lnTo>
                    <a:pt x="2651807" y="22353"/>
                  </a:lnTo>
                  <a:lnTo>
                    <a:pt x="2916988" y="89414"/>
                  </a:lnTo>
                  <a:lnTo>
                    <a:pt x="3182169" y="134121"/>
                  </a:lnTo>
                  <a:lnTo>
                    <a:pt x="3447350" y="201181"/>
                  </a:lnTo>
                  <a:lnTo>
                    <a:pt x="3712530" y="201181"/>
                  </a:lnTo>
                  <a:lnTo>
                    <a:pt x="3977711" y="201181"/>
                  </a:lnTo>
                  <a:lnTo>
                    <a:pt x="4242892" y="178828"/>
                  </a:lnTo>
                  <a:lnTo>
                    <a:pt x="4508073" y="290595"/>
                  </a:lnTo>
                  <a:lnTo>
                    <a:pt x="4773253" y="424716"/>
                  </a:lnTo>
                  <a:lnTo>
                    <a:pt x="5038434" y="424716"/>
                  </a:lnTo>
                  <a:lnTo>
                    <a:pt x="5303615" y="380009"/>
                  </a:lnTo>
                  <a:lnTo>
                    <a:pt x="5568796" y="335302"/>
                  </a:lnTo>
                  <a:lnTo>
                    <a:pt x="5833977" y="268242"/>
                  </a:lnTo>
                  <a:lnTo>
                    <a:pt x="6099157" y="201181"/>
                  </a:lnTo>
                  <a:lnTo>
                    <a:pt x="6364338" y="201181"/>
                  </a:lnTo>
                  <a:lnTo>
                    <a:pt x="6629519" y="111767"/>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1" name="tx81"/>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2" name="tx82"/>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5370076"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4" name="tx84"/>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5" name="tx85"/>
            <p:cNvSpPr/>
            <p:nvPr/>
          </p:nvSpPr>
          <p:spPr>
            <a:xfrm>
              <a:off x="669597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6" name="tx86"/>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7" name="tx87"/>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8" name="tx88"/>
            <p:cNvSpPr/>
            <p:nvPr/>
          </p:nvSpPr>
          <p:spPr>
            <a:xfrm>
              <a:off x="7491522"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9" name="tx89"/>
            <p:cNvSpPr/>
            <p:nvPr/>
          </p:nvSpPr>
          <p:spPr>
            <a:xfrm>
              <a:off x="775670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90" name="tx90"/>
            <p:cNvSpPr/>
            <p:nvPr/>
          </p:nvSpPr>
          <p:spPr>
            <a:xfrm>
              <a:off x="802188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91" name="tx91"/>
            <p:cNvSpPr/>
            <p:nvPr/>
          </p:nvSpPr>
          <p:spPr>
            <a:xfrm>
              <a:off x="1335100" y="36309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571.6</a:t>
              </a:r>
            </a:p>
          </p:txBody>
        </p:sp>
        <p:sp>
          <p:nvSpPr>
            <p:cNvPr id="92" name="tx92"/>
            <p:cNvSpPr/>
            <p:nvPr/>
          </p:nvSpPr>
          <p:spPr>
            <a:xfrm>
              <a:off x="2661004" y="35422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665.3</a:t>
              </a:r>
            </a:p>
          </p:txBody>
        </p:sp>
        <p:sp>
          <p:nvSpPr>
            <p:cNvPr id="93" name="tx93"/>
            <p:cNvSpPr/>
            <p:nvPr/>
          </p:nvSpPr>
          <p:spPr>
            <a:xfrm>
              <a:off x="3986908" y="34690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742.8</a:t>
              </a:r>
            </a:p>
          </p:txBody>
        </p:sp>
        <p:sp>
          <p:nvSpPr>
            <p:cNvPr id="94" name="tx94"/>
            <p:cNvSpPr/>
            <p:nvPr/>
          </p:nvSpPr>
          <p:spPr>
            <a:xfrm>
              <a:off x="5312812" y="33970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818.8</a:t>
              </a:r>
            </a:p>
          </p:txBody>
        </p:sp>
        <p:sp>
          <p:nvSpPr>
            <p:cNvPr id="95" name="tx95"/>
            <p:cNvSpPr/>
            <p:nvPr/>
          </p:nvSpPr>
          <p:spPr>
            <a:xfrm>
              <a:off x="6412712" y="333531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884</a:t>
              </a:r>
            </a:p>
          </p:txBody>
        </p:sp>
        <p:sp>
          <p:nvSpPr>
            <p:cNvPr id="96" name="tx96"/>
            <p:cNvSpPr/>
            <p:nvPr/>
          </p:nvSpPr>
          <p:spPr>
            <a:xfrm>
              <a:off x="6638716" y="33290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890.6</a:t>
              </a:r>
            </a:p>
          </p:txBody>
        </p:sp>
        <p:sp>
          <p:nvSpPr>
            <p:cNvPr id="97" name="tx97"/>
            <p:cNvSpPr/>
            <p:nvPr/>
          </p:nvSpPr>
          <p:spPr>
            <a:xfrm>
              <a:off x="6903896" y="3321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898.4</a:t>
              </a:r>
            </a:p>
          </p:txBody>
        </p:sp>
        <p:sp>
          <p:nvSpPr>
            <p:cNvPr id="98" name="tx98"/>
            <p:cNvSpPr/>
            <p:nvPr/>
          </p:nvSpPr>
          <p:spPr>
            <a:xfrm>
              <a:off x="7169077" y="33110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909.7</a:t>
              </a:r>
            </a:p>
          </p:txBody>
        </p:sp>
        <p:sp>
          <p:nvSpPr>
            <p:cNvPr id="99" name="tx99"/>
            <p:cNvSpPr/>
            <p:nvPr/>
          </p:nvSpPr>
          <p:spPr>
            <a:xfrm>
              <a:off x="7434258" y="33006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920.6</a:t>
              </a:r>
            </a:p>
          </p:txBody>
        </p:sp>
        <p:sp>
          <p:nvSpPr>
            <p:cNvPr id="100" name="tx100"/>
            <p:cNvSpPr/>
            <p:nvPr/>
          </p:nvSpPr>
          <p:spPr>
            <a:xfrm>
              <a:off x="7699439" y="32873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934.6</a:t>
              </a:r>
            </a:p>
          </p:txBody>
        </p:sp>
        <p:sp>
          <p:nvSpPr>
            <p:cNvPr id="101" name="tx101"/>
            <p:cNvSpPr/>
            <p:nvPr/>
          </p:nvSpPr>
          <p:spPr>
            <a:xfrm>
              <a:off x="7964620" y="32779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944.6</a:t>
              </a:r>
            </a:p>
          </p:txBody>
        </p:sp>
        <p:sp>
          <p:nvSpPr>
            <p:cNvPr id="102" name="pl102"/>
            <p:cNvSpPr/>
            <p:nvPr/>
          </p:nvSpPr>
          <p:spPr>
            <a:xfrm>
              <a:off x="1452654" y="2072669"/>
              <a:ext cx="0" cy="1140029"/>
            </a:xfrm>
            <a:custGeom>
              <a:avLst/>
              <a:pathLst>
                <a:path w="0" h="1140029">
                  <a:moveTo>
                    <a:pt x="0" y="114002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41404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280.1</a:t>
              </a:r>
            </a:p>
          </p:txBody>
        </p:sp>
        <p:sp>
          <p:nvSpPr>
            <p:cNvPr id="114" name="tx114"/>
            <p:cNvSpPr/>
            <p:nvPr/>
          </p:nvSpPr>
          <p:spPr>
            <a:xfrm>
              <a:off x="1335100" y="38698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291.5</a:t>
              </a:r>
            </a:p>
          </p:txBody>
        </p:sp>
        <p:sp>
          <p:nvSpPr>
            <p:cNvPr id="115" name="tx115"/>
            <p:cNvSpPr/>
            <p:nvPr/>
          </p:nvSpPr>
          <p:spPr>
            <a:xfrm>
              <a:off x="2661004" y="4058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452.4</a:t>
              </a:r>
            </a:p>
          </p:txBody>
        </p:sp>
        <p:sp>
          <p:nvSpPr>
            <p:cNvPr id="116" name="tx116"/>
            <p:cNvSpPr/>
            <p:nvPr/>
          </p:nvSpPr>
          <p:spPr>
            <a:xfrm>
              <a:off x="2661004" y="37439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212.9</a:t>
              </a:r>
            </a:p>
          </p:txBody>
        </p:sp>
        <p:sp>
          <p:nvSpPr>
            <p:cNvPr id="117" name="tx117"/>
            <p:cNvSpPr/>
            <p:nvPr/>
          </p:nvSpPr>
          <p:spPr>
            <a:xfrm>
              <a:off x="3986908" y="39952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586.8</a:t>
              </a:r>
            </a:p>
          </p:txBody>
        </p:sp>
        <p:sp>
          <p:nvSpPr>
            <p:cNvPr id="118" name="tx118"/>
            <p:cNvSpPr/>
            <p:nvPr/>
          </p:nvSpPr>
          <p:spPr>
            <a:xfrm>
              <a:off x="4026085" y="364372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19" name="tx119"/>
            <p:cNvSpPr/>
            <p:nvPr/>
          </p:nvSpPr>
          <p:spPr>
            <a:xfrm>
              <a:off x="5312812" y="39978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581.4</a:t>
              </a:r>
            </a:p>
          </p:txBody>
        </p:sp>
        <p:sp>
          <p:nvSpPr>
            <p:cNvPr id="120" name="tx120"/>
            <p:cNvSpPr/>
            <p:nvPr/>
          </p:nvSpPr>
          <p:spPr>
            <a:xfrm>
              <a:off x="5312812" y="36102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237.5</a:t>
              </a:r>
            </a:p>
          </p:txBody>
        </p:sp>
        <p:sp>
          <p:nvSpPr>
            <p:cNvPr id="121" name="tx121"/>
            <p:cNvSpPr/>
            <p:nvPr/>
          </p:nvSpPr>
          <p:spPr>
            <a:xfrm>
              <a:off x="6373535" y="40177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539.2</a:t>
              </a:r>
            </a:p>
          </p:txBody>
        </p:sp>
        <p:sp>
          <p:nvSpPr>
            <p:cNvPr id="122" name="tx122"/>
            <p:cNvSpPr/>
            <p:nvPr/>
          </p:nvSpPr>
          <p:spPr>
            <a:xfrm>
              <a:off x="6373535" y="35993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344.8</a:t>
              </a:r>
            </a:p>
          </p:txBody>
        </p:sp>
        <p:sp>
          <p:nvSpPr>
            <p:cNvPr id="123" name="tx123"/>
            <p:cNvSpPr/>
            <p:nvPr/>
          </p:nvSpPr>
          <p:spPr>
            <a:xfrm>
              <a:off x="6638716" y="40074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561.1</a:t>
              </a:r>
            </a:p>
          </p:txBody>
        </p:sp>
        <p:sp>
          <p:nvSpPr>
            <p:cNvPr id="124" name="tx124"/>
            <p:cNvSpPr/>
            <p:nvPr/>
          </p:nvSpPr>
          <p:spPr>
            <a:xfrm>
              <a:off x="6638716" y="35858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329.5</a:t>
              </a:r>
            </a:p>
          </p:txBody>
        </p:sp>
        <p:sp>
          <p:nvSpPr>
            <p:cNvPr id="125" name="tx125"/>
            <p:cNvSpPr/>
            <p:nvPr/>
          </p:nvSpPr>
          <p:spPr>
            <a:xfrm>
              <a:off x="6943073" y="399659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584</a:t>
              </a:r>
            </a:p>
          </p:txBody>
        </p:sp>
        <p:sp>
          <p:nvSpPr>
            <p:cNvPr id="126" name="tx126"/>
            <p:cNvSpPr/>
            <p:nvPr/>
          </p:nvSpPr>
          <p:spPr>
            <a:xfrm>
              <a:off x="6903896" y="35713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314.4</a:t>
              </a:r>
            </a:p>
          </p:txBody>
        </p:sp>
        <p:sp>
          <p:nvSpPr>
            <p:cNvPr id="127" name="tx127"/>
            <p:cNvSpPr/>
            <p:nvPr/>
          </p:nvSpPr>
          <p:spPr>
            <a:xfrm>
              <a:off x="7169077" y="39802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618.6</a:t>
              </a:r>
            </a:p>
          </p:txBody>
        </p:sp>
        <p:sp>
          <p:nvSpPr>
            <p:cNvPr id="128" name="tx128"/>
            <p:cNvSpPr/>
            <p:nvPr/>
          </p:nvSpPr>
          <p:spPr>
            <a:xfrm>
              <a:off x="7169077" y="35496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291.1</a:t>
              </a:r>
            </a:p>
          </p:txBody>
        </p:sp>
        <p:sp>
          <p:nvSpPr>
            <p:cNvPr id="129" name="tx129"/>
            <p:cNvSpPr/>
            <p:nvPr/>
          </p:nvSpPr>
          <p:spPr>
            <a:xfrm>
              <a:off x="7434258" y="39635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653.6</a:t>
              </a:r>
            </a:p>
          </p:txBody>
        </p:sp>
        <p:sp>
          <p:nvSpPr>
            <p:cNvPr id="130" name="tx130"/>
            <p:cNvSpPr/>
            <p:nvPr/>
          </p:nvSpPr>
          <p:spPr>
            <a:xfrm>
              <a:off x="7473435" y="35279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267</a:t>
              </a:r>
            </a:p>
          </p:txBody>
        </p:sp>
        <p:sp>
          <p:nvSpPr>
            <p:cNvPr id="131" name="tx131"/>
            <p:cNvSpPr/>
            <p:nvPr/>
          </p:nvSpPr>
          <p:spPr>
            <a:xfrm>
              <a:off x="7699439" y="39588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663.6</a:t>
              </a:r>
            </a:p>
          </p:txBody>
        </p:sp>
        <p:sp>
          <p:nvSpPr>
            <p:cNvPr id="132" name="tx132"/>
            <p:cNvSpPr/>
            <p:nvPr/>
          </p:nvSpPr>
          <p:spPr>
            <a:xfrm>
              <a:off x="7738616" y="351774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271</a:t>
              </a:r>
            </a:p>
          </p:txBody>
        </p:sp>
        <p:sp>
          <p:nvSpPr>
            <p:cNvPr id="133" name="tx133"/>
            <p:cNvSpPr/>
            <p:nvPr/>
          </p:nvSpPr>
          <p:spPr>
            <a:xfrm>
              <a:off x="7964620" y="39376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708.5</a:t>
              </a:r>
            </a:p>
          </p:txBody>
        </p:sp>
        <p:sp>
          <p:nvSpPr>
            <p:cNvPr id="134" name="tx134"/>
            <p:cNvSpPr/>
            <p:nvPr/>
          </p:nvSpPr>
          <p:spPr>
            <a:xfrm>
              <a:off x="7964620" y="34905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236.2</a:t>
              </a:r>
            </a:p>
          </p:txBody>
        </p:sp>
        <p:sp>
          <p:nvSpPr>
            <p:cNvPr id="135" name="tx135"/>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826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577692" y="329126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77692" y="28179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9" name="tx139"/>
            <p:cNvSpPr/>
            <p:nvPr/>
          </p:nvSpPr>
          <p:spPr>
            <a:xfrm>
              <a:off x="577692" y="234469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77692" y="187140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92393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91038"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61" name="rc161"/>
            <p:cNvSpPr/>
            <p:nvPr/>
          </p:nvSpPr>
          <p:spPr>
            <a:xfrm>
              <a:off x="4565367" y="5180747"/>
              <a:ext cx="201456" cy="201456"/>
            </a:xfrm>
            <a:prstGeom prst="rect">
              <a:avLst/>
            </a:prstGeom>
            <a:solidFill>
              <a:srgbClr val="E2231A">
                <a:alpha val="100000"/>
              </a:srgbClr>
            </a:solidFill>
          </p:spPr>
          <p:txBody>
            <a:bodyPr/>
            <a:lstStyle/>
            <a:p/>
          </p:txBody>
        </p:sp>
        <p:sp>
          <p:nvSpPr>
            <p:cNvPr id="162" name="rc162"/>
            <p:cNvSpPr/>
            <p:nvPr/>
          </p:nvSpPr>
          <p:spPr>
            <a:xfrm>
              <a:off x="5785939" y="5180747"/>
              <a:ext cx="201456" cy="201456"/>
            </a:xfrm>
            <a:prstGeom prst="rect">
              <a:avLst/>
            </a:prstGeom>
            <a:solidFill>
              <a:srgbClr val="80BD41">
                <a:alpha val="100000"/>
              </a:srgbClr>
            </a:solidFill>
          </p:spPr>
          <p:txBody>
            <a:bodyPr/>
            <a:lstStyle/>
            <a:p/>
          </p:txBody>
        </p:sp>
        <p:sp>
          <p:nvSpPr>
            <p:cNvPr id="163" name="tx163"/>
            <p:cNvSpPr/>
            <p:nvPr/>
          </p:nvSpPr>
          <p:spPr>
            <a:xfrm>
              <a:off x="4845412"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4" name="tx164"/>
            <p:cNvSpPr/>
            <p:nvPr/>
          </p:nvSpPr>
          <p:spPr>
            <a:xfrm>
              <a:off x="6065984"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89913"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6" name="tx166"/>
            <p:cNvSpPr/>
            <p:nvPr/>
          </p:nvSpPr>
          <p:spPr>
            <a:xfrm>
              <a:off x="989913" y="1592892"/>
              <a:ext cx="167754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Cameroun, 2000-2025</a:t>
              </a:r>
            </a:p>
          </p:txBody>
        </p:sp>
        <p:sp>
          <p:nvSpPr>
            <p:cNvPr id="167" name="pl167"/>
            <p:cNvSpPr/>
            <p:nvPr/>
          </p:nvSpPr>
          <p:spPr>
            <a:xfrm>
              <a:off x="219890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93007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612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39242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6449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79566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5268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2580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33322" y="5954972"/>
              <a:ext cx="3734135" cy="129091"/>
            </a:xfrm>
            <a:prstGeom prst="rect">
              <a:avLst/>
            </a:prstGeom>
            <a:solidFill>
              <a:srgbClr val="80BD41">
                <a:alpha val="100000"/>
              </a:srgbClr>
            </a:solidFill>
          </p:spPr>
          <p:txBody>
            <a:bodyPr/>
            <a:lstStyle/>
            <a:p/>
          </p:txBody>
        </p:sp>
        <p:sp>
          <p:nvSpPr>
            <p:cNvPr id="180" name="rc180"/>
            <p:cNvSpPr/>
            <p:nvPr/>
          </p:nvSpPr>
          <p:spPr>
            <a:xfrm>
              <a:off x="5067458" y="5954972"/>
              <a:ext cx="2387354" cy="129091"/>
            </a:xfrm>
            <a:prstGeom prst="rect">
              <a:avLst/>
            </a:prstGeom>
            <a:solidFill>
              <a:srgbClr val="E2231A">
                <a:alpha val="100000"/>
              </a:srgbClr>
            </a:solidFill>
          </p:spPr>
          <p:txBody>
            <a:bodyPr/>
            <a:lstStyle/>
            <a:p/>
          </p:txBody>
        </p:sp>
        <p:sp>
          <p:nvSpPr>
            <p:cNvPr id="181" name="rc181"/>
            <p:cNvSpPr/>
            <p:nvPr/>
          </p:nvSpPr>
          <p:spPr>
            <a:xfrm>
              <a:off x="1333322" y="5793607"/>
              <a:ext cx="4594943" cy="129091"/>
            </a:xfrm>
            <a:prstGeom prst="rect">
              <a:avLst/>
            </a:prstGeom>
            <a:solidFill>
              <a:srgbClr val="80BD41">
                <a:alpha val="100000"/>
              </a:srgbClr>
            </a:solidFill>
          </p:spPr>
          <p:txBody>
            <a:bodyPr/>
            <a:lstStyle/>
            <a:p/>
          </p:txBody>
        </p:sp>
        <p:sp>
          <p:nvSpPr>
            <p:cNvPr id="182" name="rc182"/>
            <p:cNvSpPr/>
            <p:nvPr/>
          </p:nvSpPr>
          <p:spPr>
            <a:xfrm>
              <a:off x="5928266" y="5793607"/>
              <a:ext cx="1876797" cy="129091"/>
            </a:xfrm>
            <a:prstGeom prst="rect">
              <a:avLst/>
            </a:prstGeom>
            <a:solidFill>
              <a:srgbClr val="E2231A">
                <a:alpha val="100000"/>
              </a:srgbClr>
            </a:solidFill>
          </p:spPr>
          <p:txBody>
            <a:bodyPr/>
            <a:lstStyle/>
            <a:p/>
          </p:txBody>
        </p:sp>
        <p:sp>
          <p:nvSpPr>
            <p:cNvPr id="183" name="rc183"/>
            <p:cNvSpPr/>
            <p:nvPr/>
          </p:nvSpPr>
          <p:spPr>
            <a:xfrm>
              <a:off x="1333322" y="5632243"/>
              <a:ext cx="4905861" cy="129091"/>
            </a:xfrm>
            <a:prstGeom prst="rect">
              <a:avLst/>
            </a:prstGeom>
            <a:solidFill>
              <a:srgbClr val="80BD41">
                <a:alpha val="100000"/>
              </a:srgbClr>
            </a:solidFill>
          </p:spPr>
          <p:txBody>
            <a:bodyPr/>
            <a:lstStyle/>
            <a:p/>
          </p:txBody>
        </p:sp>
        <p:sp>
          <p:nvSpPr>
            <p:cNvPr id="184" name="rc184"/>
            <p:cNvSpPr/>
            <p:nvPr/>
          </p:nvSpPr>
          <p:spPr>
            <a:xfrm>
              <a:off x="6239184" y="5632243"/>
              <a:ext cx="1635264" cy="129091"/>
            </a:xfrm>
            <a:prstGeom prst="rect">
              <a:avLst/>
            </a:prstGeom>
            <a:solidFill>
              <a:srgbClr val="E2231A">
                <a:alpha val="100000"/>
              </a:srgbClr>
            </a:solidFill>
          </p:spPr>
          <p:txBody>
            <a:bodyPr/>
            <a:lstStyle/>
            <a:p/>
          </p:txBody>
        </p:sp>
        <p:sp>
          <p:nvSpPr>
            <p:cNvPr id="185" name="tx185"/>
            <p:cNvSpPr/>
            <p:nvPr/>
          </p:nvSpPr>
          <p:spPr>
            <a:xfrm>
              <a:off x="7664423" y="597638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884</a:t>
              </a:r>
            </a:p>
          </p:txBody>
        </p:sp>
        <p:sp>
          <p:nvSpPr>
            <p:cNvPr id="186" name="tx186"/>
            <p:cNvSpPr/>
            <p:nvPr/>
          </p:nvSpPr>
          <p:spPr>
            <a:xfrm>
              <a:off x="7983969"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934.6</a:t>
              </a:r>
            </a:p>
          </p:txBody>
        </p:sp>
        <p:sp>
          <p:nvSpPr>
            <p:cNvPr id="187" name="tx187"/>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944.6</a:t>
              </a:r>
            </a:p>
          </p:txBody>
        </p:sp>
        <p:sp>
          <p:nvSpPr>
            <p:cNvPr id="188" name="tx188"/>
            <p:cNvSpPr/>
            <p:nvPr/>
          </p:nvSpPr>
          <p:spPr>
            <a:xfrm>
              <a:off x="3064752"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539.2</a:t>
              </a:r>
            </a:p>
          </p:txBody>
        </p:sp>
        <p:sp>
          <p:nvSpPr>
            <p:cNvPr id="189" name="tx189"/>
            <p:cNvSpPr/>
            <p:nvPr/>
          </p:nvSpPr>
          <p:spPr>
            <a:xfrm>
              <a:off x="6125497"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344.8</a:t>
              </a:r>
            </a:p>
          </p:txBody>
        </p:sp>
        <p:sp>
          <p:nvSpPr>
            <p:cNvPr id="190" name="tx190"/>
            <p:cNvSpPr/>
            <p:nvPr/>
          </p:nvSpPr>
          <p:spPr>
            <a:xfrm>
              <a:off x="3495155"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663.6</a:t>
              </a:r>
            </a:p>
          </p:txBody>
        </p:sp>
        <p:sp>
          <p:nvSpPr>
            <p:cNvPr id="191" name="tx191"/>
            <p:cNvSpPr/>
            <p:nvPr/>
          </p:nvSpPr>
          <p:spPr>
            <a:xfrm>
              <a:off x="6776230" y="581903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271</a:t>
              </a:r>
            </a:p>
          </p:txBody>
        </p:sp>
        <p:sp>
          <p:nvSpPr>
            <p:cNvPr id="192" name="tx192"/>
            <p:cNvSpPr/>
            <p:nvPr/>
          </p:nvSpPr>
          <p:spPr>
            <a:xfrm>
              <a:off x="3650615"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708.5</a:t>
              </a:r>
            </a:p>
          </p:txBody>
        </p:sp>
        <p:sp>
          <p:nvSpPr>
            <p:cNvPr id="193" name="tx193"/>
            <p:cNvSpPr/>
            <p:nvPr/>
          </p:nvSpPr>
          <p:spPr>
            <a:xfrm>
              <a:off x="6921177"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236.2</a:t>
              </a:r>
            </a:p>
          </p:txBody>
        </p:sp>
        <p:sp>
          <p:nvSpPr>
            <p:cNvPr id="194" name="tx194"/>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4795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9" name="tx199"/>
            <p:cNvSpPr/>
            <p:nvPr/>
          </p:nvSpPr>
          <p:spPr>
            <a:xfrm>
              <a:off x="467912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641029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201" name="tx201"/>
            <p:cNvSpPr/>
            <p:nvPr/>
          </p:nvSpPr>
          <p:spPr>
            <a:xfrm>
              <a:off x="8083211"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202" name="tx202"/>
            <p:cNvSpPr/>
            <p:nvPr/>
          </p:nvSpPr>
          <p:spPr>
            <a:xfrm>
              <a:off x="4025973"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vaccinale contre la MCV1 en 2025 (75 %) était supérieur à celui de 2019 (61 %).
Le nombre d’enfants vaccinés avec le MCV1 a augmenté de 31 % par rapport à 2019.
Le nombre de nourrissons survivants a augmenté d’environ 7 % par rapport à 2019.
En 2025, 200 000 enfants de plus ont été vaccinés qu’en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42958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70825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98693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26561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79024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06891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34759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62627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190495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36639"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9080"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61521"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23961"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86402"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48843"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11284"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73725"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36165"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98606"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61047"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23488"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85929"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48369"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028541" y="4700509"/>
              <a:ext cx="416196" cy="89732"/>
            </a:xfrm>
            <a:prstGeom prst="rect">
              <a:avLst/>
            </a:prstGeom>
            <a:solidFill>
              <a:srgbClr val="1CABE2">
                <a:alpha val="100000"/>
              </a:srgbClr>
            </a:solidFill>
          </p:spPr>
          <p:txBody>
            <a:bodyPr/>
            <a:lstStyle/>
            <a:p/>
          </p:txBody>
        </p:sp>
        <p:sp>
          <p:nvSpPr>
            <p:cNvPr id="28" name="rc28"/>
            <p:cNvSpPr/>
            <p:nvPr/>
          </p:nvSpPr>
          <p:spPr>
            <a:xfrm>
              <a:off x="1490981" y="4678581"/>
              <a:ext cx="416196" cy="111660"/>
            </a:xfrm>
            <a:prstGeom prst="rect">
              <a:avLst/>
            </a:prstGeom>
            <a:solidFill>
              <a:srgbClr val="1CABE2">
                <a:alpha val="100000"/>
              </a:srgbClr>
            </a:solidFill>
          </p:spPr>
          <p:txBody>
            <a:bodyPr/>
            <a:lstStyle/>
            <a:p/>
          </p:txBody>
        </p:sp>
        <p:sp>
          <p:nvSpPr>
            <p:cNvPr id="29" name="rc29"/>
            <p:cNvSpPr/>
            <p:nvPr/>
          </p:nvSpPr>
          <p:spPr>
            <a:xfrm>
              <a:off x="1953422" y="4678292"/>
              <a:ext cx="416196" cy="111949"/>
            </a:xfrm>
            <a:prstGeom prst="rect">
              <a:avLst/>
            </a:prstGeom>
            <a:solidFill>
              <a:srgbClr val="1CABE2">
                <a:alpha val="100000"/>
              </a:srgbClr>
            </a:solidFill>
          </p:spPr>
          <p:txBody>
            <a:bodyPr/>
            <a:lstStyle/>
            <a:p/>
          </p:txBody>
        </p:sp>
        <p:sp>
          <p:nvSpPr>
            <p:cNvPr id="30" name="rc30"/>
            <p:cNvSpPr/>
            <p:nvPr/>
          </p:nvSpPr>
          <p:spPr>
            <a:xfrm>
              <a:off x="2415863" y="4520178"/>
              <a:ext cx="416196" cy="270063"/>
            </a:xfrm>
            <a:prstGeom prst="rect">
              <a:avLst/>
            </a:prstGeom>
            <a:solidFill>
              <a:srgbClr val="1CABE2">
                <a:alpha val="100000"/>
              </a:srgbClr>
            </a:solidFill>
          </p:spPr>
          <p:txBody>
            <a:bodyPr/>
            <a:lstStyle/>
            <a:p/>
          </p:txBody>
        </p:sp>
        <p:sp>
          <p:nvSpPr>
            <p:cNvPr id="31" name="rc31"/>
            <p:cNvSpPr/>
            <p:nvPr/>
          </p:nvSpPr>
          <p:spPr>
            <a:xfrm>
              <a:off x="2878304" y="4695315"/>
              <a:ext cx="416196" cy="94925"/>
            </a:xfrm>
            <a:prstGeom prst="rect">
              <a:avLst/>
            </a:prstGeom>
            <a:solidFill>
              <a:srgbClr val="1CABE2">
                <a:alpha val="100000"/>
              </a:srgbClr>
            </a:solidFill>
          </p:spPr>
          <p:txBody>
            <a:bodyPr/>
            <a:lstStyle/>
            <a:p/>
          </p:txBody>
        </p:sp>
        <p:sp>
          <p:nvSpPr>
            <p:cNvPr id="32" name="rc32"/>
            <p:cNvSpPr/>
            <p:nvPr/>
          </p:nvSpPr>
          <p:spPr>
            <a:xfrm>
              <a:off x="3340745" y="4687814"/>
              <a:ext cx="416196" cy="102427"/>
            </a:xfrm>
            <a:prstGeom prst="rect">
              <a:avLst/>
            </a:prstGeom>
            <a:solidFill>
              <a:srgbClr val="1CABE2">
                <a:alpha val="100000"/>
              </a:srgbClr>
            </a:solidFill>
          </p:spPr>
          <p:txBody>
            <a:bodyPr/>
            <a:lstStyle/>
            <a:p/>
          </p:txBody>
        </p:sp>
        <p:sp>
          <p:nvSpPr>
            <p:cNvPr id="33" name="rc33"/>
            <p:cNvSpPr/>
            <p:nvPr/>
          </p:nvSpPr>
          <p:spPr>
            <a:xfrm>
              <a:off x="3803185" y="4670358"/>
              <a:ext cx="416196" cy="119883"/>
            </a:xfrm>
            <a:prstGeom prst="rect">
              <a:avLst/>
            </a:prstGeom>
            <a:solidFill>
              <a:srgbClr val="1CABE2">
                <a:alpha val="100000"/>
              </a:srgbClr>
            </a:solidFill>
          </p:spPr>
          <p:txBody>
            <a:bodyPr/>
            <a:lstStyle/>
            <a:p/>
          </p:txBody>
        </p:sp>
        <p:sp>
          <p:nvSpPr>
            <p:cNvPr id="34" name="rc34"/>
            <p:cNvSpPr/>
            <p:nvPr/>
          </p:nvSpPr>
          <p:spPr>
            <a:xfrm>
              <a:off x="4265626" y="4379232"/>
              <a:ext cx="416196" cy="411009"/>
            </a:xfrm>
            <a:prstGeom prst="rect">
              <a:avLst/>
            </a:prstGeom>
            <a:solidFill>
              <a:srgbClr val="1CABE2">
                <a:alpha val="100000"/>
              </a:srgbClr>
            </a:solidFill>
          </p:spPr>
          <p:txBody>
            <a:bodyPr/>
            <a:lstStyle/>
            <a:p/>
          </p:txBody>
        </p:sp>
        <p:sp>
          <p:nvSpPr>
            <p:cNvPr id="35" name="rc35"/>
            <p:cNvSpPr/>
            <p:nvPr/>
          </p:nvSpPr>
          <p:spPr>
            <a:xfrm>
              <a:off x="4728067" y="4576297"/>
              <a:ext cx="416196" cy="213944"/>
            </a:xfrm>
            <a:prstGeom prst="rect">
              <a:avLst/>
            </a:prstGeom>
            <a:solidFill>
              <a:srgbClr val="1CABE2">
                <a:alpha val="100000"/>
              </a:srgbClr>
            </a:solidFill>
          </p:spPr>
          <p:txBody>
            <a:bodyPr/>
            <a:lstStyle/>
            <a:p/>
          </p:txBody>
        </p:sp>
        <p:sp>
          <p:nvSpPr>
            <p:cNvPr id="36" name="rc36"/>
            <p:cNvSpPr/>
            <p:nvPr/>
          </p:nvSpPr>
          <p:spPr>
            <a:xfrm>
              <a:off x="5190508" y="4677282"/>
              <a:ext cx="416196" cy="112959"/>
            </a:xfrm>
            <a:prstGeom prst="rect">
              <a:avLst/>
            </a:prstGeom>
            <a:solidFill>
              <a:srgbClr val="1CABE2">
                <a:alpha val="100000"/>
              </a:srgbClr>
            </a:solidFill>
          </p:spPr>
          <p:txBody>
            <a:bodyPr/>
            <a:lstStyle/>
            <a:p/>
          </p:txBody>
        </p:sp>
        <p:sp>
          <p:nvSpPr>
            <p:cNvPr id="37" name="rc37"/>
            <p:cNvSpPr/>
            <p:nvPr/>
          </p:nvSpPr>
          <p:spPr>
            <a:xfrm>
              <a:off x="5652949" y="4292673"/>
              <a:ext cx="416196" cy="497567"/>
            </a:xfrm>
            <a:prstGeom prst="rect">
              <a:avLst/>
            </a:prstGeom>
            <a:solidFill>
              <a:srgbClr val="1CABE2">
                <a:alpha val="100000"/>
              </a:srgbClr>
            </a:solidFill>
          </p:spPr>
          <p:txBody>
            <a:bodyPr/>
            <a:lstStyle/>
            <a:p/>
          </p:txBody>
        </p:sp>
        <p:sp>
          <p:nvSpPr>
            <p:cNvPr id="38" name="rc38"/>
            <p:cNvSpPr/>
            <p:nvPr/>
          </p:nvSpPr>
          <p:spPr>
            <a:xfrm>
              <a:off x="6115389" y="3899409"/>
              <a:ext cx="416196" cy="890832"/>
            </a:xfrm>
            <a:prstGeom prst="rect">
              <a:avLst/>
            </a:prstGeom>
            <a:solidFill>
              <a:srgbClr val="1CABE2">
                <a:alpha val="100000"/>
              </a:srgbClr>
            </a:solidFill>
          </p:spPr>
          <p:txBody>
            <a:bodyPr/>
            <a:lstStyle/>
            <a:p/>
          </p:txBody>
        </p:sp>
        <p:sp>
          <p:nvSpPr>
            <p:cNvPr id="39" name="rc39"/>
            <p:cNvSpPr/>
            <p:nvPr/>
          </p:nvSpPr>
          <p:spPr>
            <a:xfrm>
              <a:off x="6577830" y="4664876"/>
              <a:ext cx="416196" cy="125365"/>
            </a:xfrm>
            <a:prstGeom prst="rect">
              <a:avLst/>
            </a:prstGeom>
            <a:solidFill>
              <a:srgbClr val="1CABE2">
                <a:alpha val="100000"/>
              </a:srgbClr>
            </a:solidFill>
          </p:spPr>
          <p:txBody>
            <a:bodyPr/>
            <a:lstStyle/>
            <a:p/>
          </p:txBody>
        </p:sp>
        <p:sp>
          <p:nvSpPr>
            <p:cNvPr id="40" name="rc40"/>
            <p:cNvSpPr/>
            <p:nvPr/>
          </p:nvSpPr>
          <p:spPr>
            <a:xfrm>
              <a:off x="7040271" y="4193131"/>
              <a:ext cx="416196" cy="597110"/>
            </a:xfrm>
            <a:prstGeom prst="rect">
              <a:avLst/>
            </a:prstGeom>
            <a:solidFill>
              <a:srgbClr val="1CABE2">
                <a:alpha val="100000"/>
              </a:srgbClr>
            </a:solidFill>
          </p:spPr>
          <p:txBody>
            <a:bodyPr/>
            <a:lstStyle/>
            <a:p/>
          </p:txBody>
        </p:sp>
        <p:sp>
          <p:nvSpPr>
            <p:cNvPr id="41" name="pl41"/>
            <p:cNvSpPr/>
            <p:nvPr/>
          </p:nvSpPr>
          <p:spPr>
            <a:xfrm>
              <a:off x="1236639" y="2563159"/>
              <a:ext cx="6011730" cy="415721"/>
            </a:xfrm>
            <a:custGeom>
              <a:avLst/>
              <a:pathLst>
                <a:path w="6011730" h="415721">
                  <a:moveTo>
                    <a:pt x="0" y="29694"/>
                  </a:moveTo>
                  <a:lnTo>
                    <a:pt x="462440" y="118777"/>
                  </a:lnTo>
                  <a:lnTo>
                    <a:pt x="924881" y="118777"/>
                  </a:lnTo>
                  <a:lnTo>
                    <a:pt x="1387322" y="118777"/>
                  </a:lnTo>
                  <a:lnTo>
                    <a:pt x="1849763" y="89083"/>
                  </a:lnTo>
                  <a:lnTo>
                    <a:pt x="2312204" y="237555"/>
                  </a:lnTo>
                  <a:lnTo>
                    <a:pt x="2774644" y="415721"/>
                  </a:lnTo>
                  <a:lnTo>
                    <a:pt x="3237085" y="415721"/>
                  </a:lnTo>
                  <a:lnTo>
                    <a:pt x="3699526" y="356333"/>
                  </a:lnTo>
                  <a:lnTo>
                    <a:pt x="4161967" y="296944"/>
                  </a:lnTo>
                  <a:lnTo>
                    <a:pt x="4624408" y="207860"/>
                  </a:lnTo>
                  <a:lnTo>
                    <a:pt x="5086848" y="118777"/>
                  </a:lnTo>
                  <a:lnTo>
                    <a:pt x="5549289" y="118777"/>
                  </a:lnTo>
                  <a:lnTo>
                    <a:pt x="6011730" y="0"/>
                  </a:lnTo>
                </a:path>
              </a:pathLst>
            </a:custGeom>
            <a:ln w="27101" cap="flat">
              <a:solidFill>
                <a:srgbClr val="00833D">
                  <a:alpha val="100000"/>
                </a:srgbClr>
              </a:solidFill>
              <a:prstDash val="solid"/>
              <a:round/>
            </a:ln>
          </p:spPr>
          <p:txBody>
            <a:bodyPr/>
            <a:lstStyle/>
            <a:p/>
          </p:txBody>
        </p:sp>
        <p:sp>
          <p:nvSpPr>
            <p:cNvPr id="42" name="pl42"/>
            <p:cNvSpPr/>
            <p:nvPr/>
          </p:nvSpPr>
          <p:spPr>
            <a:xfrm>
              <a:off x="4936165" y="2830409"/>
              <a:ext cx="2312204" cy="1306554"/>
            </a:xfrm>
            <a:custGeom>
              <a:avLst/>
              <a:pathLst>
                <a:path w="2312204" h="1306554">
                  <a:moveTo>
                    <a:pt x="0" y="1306554"/>
                  </a:moveTo>
                  <a:lnTo>
                    <a:pt x="462440" y="1128388"/>
                  </a:lnTo>
                  <a:lnTo>
                    <a:pt x="924881" y="890832"/>
                  </a:lnTo>
                  <a:lnTo>
                    <a:pt x="1387322" y="623582"/>
                  </a:lnTo>
                  <a:lnTo>
                    <a:pt x="1849763" y="504805"/>
                  </a:lnTo>
                  <a:lnTo>
                    <a:pt x="2312204" y="0"/>
                  </a:lnTo>
                </a:path>
              </a:pathLst>
            </a:custGeom>
            <a:ln w="27101" cap="flat">
              <a:solidFill>
                <a:srgbClr val="002759">
                  <a:alpha val="100000"/>
                </a:srgbClr>
              </a:solidFill>
              <a:prstDash val="solid"/>
              <a:round/>
            </a:ln>
          </p:spPr>
          <p:txBody>
            <a:bodyPr/>
            <a:lstStyle/>
            <a:p/>
          </p:txBody>
        </p:sp>
        <p:sp>
          <p:nvSpPr>
            <p:cNvPr id="43" name="pt43"/>
            <p:cNvSpPr/>
            <p:nvPr/>
          </p:nvSpPr>
          <p:spPr>
            <a:xfrm>
              <a:off x="1205038" y="25612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67479" y="26503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129919" y="26503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92360" y="26503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54801" y="262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517242" y="27691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79683" y="294728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42123" y="294728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904564" y="28878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67005" y="28285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29446" y="27394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91887" y="26503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54327" y="26503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16768" y="25315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4904564" y="4105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367005" y="39271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829446" y="36896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291887" y="34223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754327" y="33036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216768" y="279880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tx63"/>
            <p:cNvSpPr/>
            <p:nvPr/>
          </p:nvSpPr>
          <p:spPr>
            <a:xfrm>
              <a:off x="1137161" y="457066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622</a:t>
              </a:r>
            </a:p>
          </p:txBody>
        </p:sp>
        <p:sp>
          <p:nvSpPr>
            <p:cNvPr id="64" name="tx64"/>
            <p:cNvSpPr/>
            <p:nvPr/>
          </p:nvSpPr>
          <p:spPr>
            <a:xfrm>
              <a:off x="1599602" y="4550543"/>
              <a:ext cx="198955"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774</a:t>
              </a:r>
            </a:p>
          </p:txBody>
        </p:sp>
        <p:sp>
          <p:nvSpPr>
            <p:cNvPr id="65" name="tx65"/>
            <p:cNvSpPr/>
            <p:nvPr/>
          </p:nvSpPr>
          <p:spPr>
            <a:xfrm>
              <a:off x="2062043" y="454845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776</a:t>
              </a:r>
            </a:p>
          </p:txBody>
        </p:sp>
        <p:sp>
          <p:nvSpPr>
            <p:cNvPr id="66" name="tx66"/>
            <p:cNvSpPr/>
            <p:nvPr/>
          </p:nvSpPr>
          <p:spPr>
            <a:xfrm>
              <a:off x="2474759" y="437490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1,872</a:t>
              </a:r>
            </a:p>
          </p:txBody>
        </p:sp>
        <p:sp>
          <p:nvSpPr>
            <p:cNvPr id="67" name="tx67"/>
            <p:cNvSpPr/>
            <p:nvPr/>
          </p:nvSpPr>
          <p:spPr>
            <a:xfrm>
              <a:off x="2986924" y="456547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658</a:t>
              </a:r>
            </a:p>
          </p:txBody>
        </p:sp>
        <p:sp>
          <p:nvSpPr>
            <p:cNvPr id="68" name="tx68"/>
            <p:cNvSpPr/>
            <p:nvPr/>
          </p:nvSpPr>
          <p:spPr>
            <a:xfrm>
              <a:off x="3449365" y="455797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710</a:t>
              </a:r>
            </a:p>
          </p:txBody>
        </p:sp>
        <p:sp>
          <p:nvSpPr>
            <p:cNvPr id="69" name="tx69"/>
            <p:cNvSpPr/>
            <p:nvPr/>
          </p:nvSpPr>
          <p:spPr>
            <a:xfrm>
              <a:off x="3911806" y="454045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831</a:t>
              </a:r>
            </a:p>
          </p:txBody>
        </p:sp>
        <p:sp>
          <p:nvSpPr>
            <p:cNvPr id="70" name="tx70"/>
            <p:cNvSpPr/>
            <p:nvPr/>
          </p:nvSpPr>
          <p:spPr>
            <a:xfrm>
              <a:off x="4324522" y="423396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2,849</a:t>
              </a:r>
            </a:p>
          </p:txBody>
        </p:sp>
        <p:sp>
          <p:nvSpPr>
            <p:cNvPr id="71" name="tx71"/>
            <p:cNvSpPr/>
            <p:nvPr/>
          </p:nvSpPr>
          <p:spPr>
            <a:xfrm>
              <a:off x="4786963" y="443102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1,483</a:t>
              </a:r>
            </a:p>
          </p:txBody>
        </p:sp>
        <p:sp>
          <p:nvSpPr>
            <p:cNvPr id="72" name="tx72"/>
            <p:cNvSpPr/>
            <p:nvPr/>
          </p:nvSpPr>
          <p:spPr>
            <a:xfrm>
              <a:off x="5299128" y="454738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783</a:t>
              </a:r>
            </a:p>
          </p:txBody>
        </p:sp>
        <p:sp>
          <p:nvSpPr>
            <p:cNvPr id="73" name="tx73"/>
            <p:cNvSpPr/>
            <p:nvPr/>
          </p:nvSpPr>
          <p:spPr>
            <a:xfrm>
              <a:off x="5711845" y="414740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3,449</a:t>
              </a:r>
            </a:p>
          </p:txBody>
        </p:sp>
        <p:sp>
          <p:nvSpPr>
            <p:cNvPr id="74" name="tx74"/>
            <p:cNvSpPr/>
            <p:nvPr/>
          </p:nvSpPr>
          <p:spPr>
            <a:xfrm>
              <a:off x="6174285" y="375413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6,175</a:t>
              </a:r>
            </a:p>
          </p:txBody>
        </p:sp>
        <p:sp>
          <p:nvSpPr>
            <p:cNvPr id="75" name="tx75"/>
            <p:cNvSpPr/>
            <p:nvPr/>
          </p:nvSpPr>
          <p:spPr>
            <a:xfrm>
              <a:off x="6686451" y="453503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869</a:t>
              </a:r>
            </a:p>
          </p:txBody>
        </p:sp>
        <p:sp>
          <p:nvSpPr>
            <p:cNvPr id="76" name="tx76"/>
            <p:cNvSpPr/>
            <p:nvPr/>
          </p:nvSpPr>
          <p:spPr>
            <a:xfrm>
              <a:off x="7099167" y="404785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4,139</a:t>
              </a:r>
            </a:p>
          </p:txBody>
        </p:sp>
        <p:sp>
          <p:nvSpPr>
            <p:cNvPr id="77" name="pl77"/>
            <p:cNvSpPr/>
            <p:nvPr/>
          </p:nvSpPr>
          <p:spPr>
            <a:xfrm>
              <a:off x="7267634" y="2562388"/>
              <a:ext cx="594669" cy="746"/>
            </a:xfrm>
            <a:custGeom>
              <a:avLst/>
              <a:pathLst>
                <a:path w="594669" h="746">
                  <a:moveTo>
                    <a:pt x="594669" y="0"/>
                  </a:moveTo>
                  <a:lnTo>
                    <a:pt x="0" y="746"/>
                  </a:lnTo>
                </a:path>
              </a:pathLst>
            </a:custGeom>
          </p:spPr>
          <p:txBody>
            <a:bodyPr/>
            <a:lstStyle/>
            <a:p/>
          </p:txBody>
        </p:sp>
        <p:sp>
          <p:nvSpPr>
            <p:cNvPr id="78" name="pl78"/>
            <p:cNvSpPr/>
            <p:nvPr/>
          </p:nvSpPr>
          <p:spPr>
            <a:xfrm>
              <a:off x="7267634" y="2830423"/>
              <a:ext cx="594669" cy="412"/>
            </a:xfrm>
            <a:custGeom>
              <a:avLst/>
              <a:pathLst>
                <a:path w="594669" h="412">
                  <a:moveTo>
                    <a:pt x="594669" y="412"/>
                  </a:moveTo>
                  <a:lnTo>
                    <a:pt x="0" y="0"/>
                  </a:lnTo>
                </a:path>
              </a:pathLst>
            </a:custGeom>
          </p:spPr>
          <p:txBody>
            <a:bodyPr/>
            <a:lstStyle/>
            <a:p/>
          </p:txBody>
        </p:sp>
        <p:sp>
          <p:nvSpPr>
            <p:cNvPr id="79" name="pg79"/>
            <p:cNvSpPr/>
            <p:nvPr/>
          </p:nvSpPr>
          <p:spPr>
            <a:xfrm>
              <a:off x="7793724" y="247398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251510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75%</a:t>
              </a:r>
            </a:p>
          </p:txBody>
        </p:sp>
        <p:sp>
          <p:nvSpPr>
            <p:cNvPr id="81" name="pg81"/>
            <p:cNvSpPr/>
            <p:nvPr/>
          </p:nvSpPr>
          <p:spPr>
            <a:xfrm>
              <a:off x="7793724" y="274243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278355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66%</a:t>
              </a:r>
            </a:p>
          </p:txBody>
        </p:sp>
        <p:sp>
          <p:nvSpPr>
            <p:cNvPr id="83" name="rc83"/>
            <p:cNvSpPr/>
            <p:nvPr/>
          </p:nvSpPr>
          <p:spPr>
            <a:xfrm>
              <a:off x="959174" y="1578789"/>
              <a:ext cx="7676517" cy="3364378"/>
            </a:xfrm>
            <a:prstGeom prst="rect">
              <a:avLst/>
            </a:prstGeom>
            <a:ln w="13550" cap="rnd">
              <a:solidFill>
                <a:srgbClr val="BEBEBE">
                  <a:alpha val="100000"/>
                </a:srgbClr>
              </a:solidFill>
              <a:prstDash val="solid"/>
              <a:round/>
            </a:ln>
          </p:spPr>
          <p:txBody>
            <a:bodyPr/>
            <a:lstStyle/>
            <a:p/>
          </p:txBody>
        </p:sp>
        <p:sp>
          <p:nvSpPr>
            <p:cNvPr id="84" name="tx84"/>
            <p:cNvSpPr/>
            <p:nvPr/>
          </p:nvSpPr>
          <p:spPr>
            <a:xfrm>
              <a:off x="825913" y="474286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78734" y="400510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6" name="tx86"/>
            <p:cNvSpPr/>
            <p:nvPr/>
          </p:nvSpPr>
          <p:spPr>
            <a:xfrm>
              <a:off x="508103" y="328378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7" name="tx87"/>
            <p:cNvSpPr/>
            <p:nvPr/>
          </p:nvSpPr>
          <p:spPr>
            <a:xfrm>
              <a:off x="508103" y="256246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8" name="tx88"/>
            <p:cNvSpPr/>
            <p:nvPr/>
          </p:nvSpPr>
          <p:spPr>
            <a:xfrm>
              <a:off x="508103" y="184114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9" name="tx89"/>
            <p:cNvSpPr/>
            <p:nvPr/>
          </p:nvSpPr>
          <p:spPr>
            <a:xfrm>
              <a:off x="8698322" y="474286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4459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14897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385197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55508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2581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9611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66425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23673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2070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177342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094415"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556825" y="5100614"/>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019297"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481737"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2944178"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381318" y="5124767"/>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3843759" y="5124767"/>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331501"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4763556" y="5129852"/>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256382"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5688437" y="5129852"/>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6126136" y="5154533"/>
              <a:ext cx="391541"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6643705"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7075760" y="5129852"/>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4" name="tx114"/>
            <p:cNvSpPr/>
            <p:nvPr/>
          </p:nvSpPr>
          <p:spPr>
            <a:xfrm rot="-5400000">
              <a:off x="-482797" y="3196278"/>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5" name="tx115"/>
            <p:cNvSpPr/>
            <p:nvPr/>
          </p:nvSpPr>
          <p:spPr>
            <a:xfrm rot="5400000">
              <a:off x="8255788" y="3195426"/>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6" name="pl116"/>
            <p:cNvSpPr/>
            <p:nvPr/>
          </p:nvSpPr>
          <p:spPr>
            <a:xfrm>
              <a:off x="2748229" y="588002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7" name="pt117"/>
            <p:cNvSpPr/>
            <p:nvPr/>
          </p:nvSpPr>
          <p:spPr>
            <a:xfrm>
              <a:off x="2804410"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8" name="pl118"/>
            <p:cNvSpPr/>
            <p:nvPr/>
          </p:nvSpPr>
          <p:spPr>
            <a:xfrm>
              <a:off x="4108501" y="5880029"/>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9" name="pt119"/>
            <p:cNvSpPr/>
            <p:nvPr/>
          </p:nvSpPr>
          <p:spPr>
            <a:xfrm>
              <a:off x="4164682"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0" name="tx120"/>
            <p:cNvSpPr/>
            <p:nvPr/>
          </p:nvSpPr>
          <p:spPr>
            <a:xfrm>
              <a:off x="3015328"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1" name="tx121"/>
            <p:cNvSpPr/>
            <p:nvPr/>
          </p:nvSpPr>
          <p:spPr>
            <a:xfrm>
              <a:off x="4375600"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2" name="rc122"/>
            <p:cNvSpPr/>
            <p:nvPr/>
          </p:nvSpPr>
          <p:spPr>
            <a:xfrm>
              <a:off x="5664595" y="5779301"/>
              <a:ext cx="201456" cy="201456"/>
            </a:xfrm>
            <a:prstGeom prst="rect">
              <a:avLst/>
            </a:prstGeom>
            <a:solidFill>
              <a:srgbClr val="1CABE2">
                <a:alpha val="100000"/>
              </a:srgbClr>
            </a:solidFill>
          </p:spPr>
          <p:txBody>
            <a:bodyPr/>
            <a:lstStyle/>
            <a:p/>
          </p:txBody>
        </p:sp>
        <p:sp>
          <p:nvSpPr>
            <p:cNvPr id="123" name="tx123"/>
            <p:cNvSpPr/>
            <p:nvPr/>
          </p:nvSpPr>
          <p:spPr>
            <a:xfrm>
              <a:off x="5944640" y="5828392"/>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4" name="tx124"/>
            <p:cNvSpPr/>
            <p:nvPr/>
          </p:nvSpPr>
          <p:spPr>
            <a:xfrm>
              <a:off x="1379074" y="1334104"/>
              <a:ext cx="683671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Cameroun, 2012-2025</a:t>
              </a:r>
            </a:p>
          </p:txBody>
        </p:sp>
        <p:sp>
          <p:nvSpPr>
            <p:cNvPr id="125" name="tx125"/>
            <p:cNvSpPr/>
            <p:nvPr/>
          </p:nvSpPr>
          <p:spPr>
            <a:xfrm>
              <a:off x="4306083" y="6111691"/>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6" name="tx126"/>
            <p:cNvSpPr/>
            <p:nvPr/>
          </p:nvSpPr>
          <p:spPr>
            <a:xfrm>
              <a:off x="3243981" y="6205925"/>
              <a:ext cx="5391710"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27" name="tx127"/>
            <p:cNvSpPr/>
            <p:nvPr/>
          </p:nvSpPr>
          <p:spPr>
            <a:xfrm>
              <a:off x="3271758" y="6345398"/>
              <a:ext cx="536393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28" name="tx128"/>
            <p:cNvSpPr/>
            <p:nvPr/>
          </p:nvSpPr>
          <p:spPr>
            <a:xfrm>
              <a:off x="2408346" y="6466154"/>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29" name="tx129"/>
            <p:cNvSpPr/>
            <p:nvPr/>
          </p:nvSpPr>
          <p:spPr>
            <a:xfrm>
              <a:off x="2323162" y="6586855"/>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on a recensé au total 4 139 cas confirmés de rougeole au Cameroun. La même année, la couverture vaccinale pour la première dose de vaccin contre la rougeole (MCV1) était de 75 % et celle pour la deuxième dose (MCV2) de 66 %.
Le nombre de cas en 2025 était 4,8 fois supérieur à celui de 2024 (n = 869).
C'est en 2023 que le nombre de cas de rougeole a été le plus élevé (n = 6 175). Cette année-là, la couverture vaccinale de la première dose de vaccin contre la rougeole (MCV1) était de 71 %.
Le Cameroun a signalé des ruptures de stock de vaccins contre la rougeole en 2009, 2017, 2018 et 2023.
Des activités ou campagnes de vaccination complémentaires à base de vaccins contre la rougeole ont été menées en 2020, 2022, 2023 et 2025.</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Cameroun a connu une augmentation du nombre de cas de rougeole par rapport à 2024, alors que la couverture vaccinale pour la première dose de vaccin contre la rougeole (MCV1) était de 75 % et celle pour la deuxième dose (MCV2) de 66 %.</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579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482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9385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9287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4531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4433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43365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4251174"/>
              <a:ext cx="3520101" cy="908761"/>
            </a:xfrm>
            <a:custGeom>
              <a:avLst/>
              <a:pathLst>
                <a:path w="3520101" h="908761">
                  <a:moveTo>
                    <a:pt x="0" y="605841"/>
                  </a:moveTo>
                  <a:lnTo>
                    <a:pt x="140804" y="201947"/>
                  </a:lnTo>
                  <a:lnTo>
                    <a:pt x="281608" y="0"/>
                  </a:lnTo>
                  <a:lnTo>
                    <a:pt x="422412" y="403894"/>
                  </a:lnTo>
                  <a:lnTo>
                    <a:pt x="563216" y="302920"/>
                  </a:lnTo>
                  <a:lnTo>
                    <a:pt x="704020" y="605841"/>
                  </a:lnTo>
                  <a:lnTo>
                    <a:pt x="844824" y="504867"/>
                  </a:lnTo>
                  <a:lnTo>
                    <a:pt x="985628" y="302920"/>
                  </a:lnTo>
                  <a:lnTo>
                    <a:pt x="1126432" y="201947"/>
                  </a:lnTo>
                  <a:lnTo>
                    <a:pt x="1267236" y="302920"/>
                  </a:lnTo>
                  <a:lnTo>
                    <a:pt x="1408040" y="302920"/>
                  </a:lnTo>
                  <a:lnTo>
                    <a:pt x="1548844" y="403894"/>
                  </a:lnTo>
                  <a:lnTo>
                    <a:pt x="1689648" y="504867"/>
                  </a:lnTo>
                  <a:lnTo>
                    <a:pt x="1830452" y="605841"/>
                  </a:lnTo>
                  <a:lnTo>
                    <a:pt x="1971256" y="605841"/>
                  </a:lnTo>
                  <a:lnTo>
                    <a:pt x="2112061" y="605841"/>
                  </a:lnTo>
                  <a:lnTo>
                    <a:pt x="2252865" y="504867"/>
                  </a:lnTo>
                  <a:lnTo>
                    <a:pt x="2393669" y="403894"/>
                  </a:lnTo>
                  <a:lnTo>
                    <a:pt x="2534473" y="403894"/>
                  </a:lnTo>
                  <a:lnTo>
                    <a:pt x="2675277" y="504867"/>
                  </a:lnTo>
                  <a:lnTo>
                    <a:pt x="2816081" y="403894"/>
                  </a:lnTo>
                  <a:lnTo>
                    <a:pt x="2956885" y="504867"/>
                  </a:lnTo>
                  <a:lnTo>
                    <a:pt x="3097689" y="504867"/>
                  </a:lnTo>
                  <a:lnTo>
                    <a:pt x="3238493" y="504867"/>
                  </a:lnTo>
                  <a:lnTo>
                    <a:pt x="3379297" y="605841"/>
                  </a:lnTo>
                  <a:lnTo>
                    <a:pt x="3520101" y="908761"/>
                  </a:lnTo>
                </a:path>
              </a:pathLst>
            </a:custGeom>
            <a:ln w="27101" cap="flat">
              <a:solidFill>
                <a:srgbClr val="0058AB">
                  <a:alpha val="80000"/>
                </a:srgbClr>
              </a:solidFill>
              <a:prstDash val="solid"/>
              <a:round/>
            </a:ln>
          </p:spPr>
          <p:txBody>
            <a:bodyPr/>
            <a:lstStyle/>
            <a:p/>
          </p:txBody>
        </p:sp>
        <p:sp>
          <p:nvSpPr>
            <p:cNvPr id="20" name="pl20"/>
            <p:cNvSpPr/>
            <p:nvPr/>
          </p:nvSpPr>
          <p:spPr>
            <a:xfrm>
              <a:off x="943464" y="4150201"/>
              <a:ext cx="3520101" cy="908761"/>
            </a:xfrm>
            <a:custGeom>
              <a:avLst/>
              <a:pathLst>
                <a:path w="3520101" h="908761">
                  <a:moveTo>
                    <a:pt x="0" y="0"/>
                  </a:moveTo>
                  <a:lnTo>
                    <a:pt x="140804" y="100973"/>
                  </a:lnTo>
                  <a:lnTo>
                    <a:pt x="281608" y="0"/>
                  </a:lnTo>
                  <a:lnTo>
                    <a:pt x="422412" y="201947"/>
                  </a:lnTo>
                  <a:lnTo>
                    <a:pt x="563216" y="302920"/>
                  </a:lnTo>
                  <a:lnTo>
                    <a:pt x="704020" y="201947"/>
                  </a:lnTo>
                  <a:lnTo>
                    <a:pt x="844824" y="302920"/>
                  </a:lnTo>
                  <a:lnTo>
                    <a:pt x="985628" y="302920"/>
                  </a:lnTo>
                  <a:lnTo>
                    <a:pt x="1126432" y="504867"/>
                  </a:lnTo>
                  <a:lnTo>
                    <a:pt x="1267236" y="605841"/>
                  </a:lnTo>
                  <a:lnTo>
                    <a:pt x="1408040" y="706814"/>
                  </a:lnTo>
                  <a:lnTo>
                    <a:pt x="1548844" y="706814"/>
                  </a:lnTo>
                  <a:lnTo>
                    <a:pt x="1689648" y="706814"/>
                  </a:lnTo>
                  <a:lnTo>
                    <a:pt x="1830452" y="706814"/>
                  </a:lnTo>
                  <a:lnTo>
                    <a:pt x="1971256" y="807788"/>
                  </a:lnTo>
                  <a:lnTo>
                    <a:pt x="2112061" y="807788"/>
                  </a:lnTo>
                  <a:lnTo>
                    <a:pt x="2252865" y="807788"/>
                  </a:lnTo>
                  <a:lnTo>
                    <a:pt x="2393669" y="807788"/>
                  </a:lnTo>
                  <a:lnTo>
                    <a:pt x="2534473" y="908761"/>
                  </a:lnTo>
                  <a:lnTo>
                    <a:pt x="2675277" y="908761"/>
                  </a:lnTo>
                  <a:lnTo>
                    <a:pt x="2816081" y="807788"/>
                  </a:lnTo>
                  <a:lnTo>
                    <a:pt x="2956885" y="706814"/>
                  </a:lnTo>
                  <a:lnTo>
                    <a:pt x="3097689" y="706814"/>
                  </a:lnTo>
                  <a:lnTo>
                    <a:pt x="3238493" y="706814"/>
                  </a:lnTo>
                  <a:lnTo>
                    <a:pt x="3379297" y="807788"/>
                  </a:lnTo>
                  <a:lnTo>
                    <a:pt x="3520101" y="807788"/>
                  </a:lnTo>
                </a:path>
              </a:pathLst>
            </a:custGeom>
            <a:ln w="27101" cap="flat">
              <a:solidFill>
                <a:srgbClr val="1CABE2">
                  <a:alpha val="80000"/>
                </a:srgbClr>
              </a:solidFill>
              <a:prstDash val="solid"/>
              <a:round/>
            </a:ln>
          </p:spPr>
          <p:txBody>
            <a:bodyPr/>
            <a:lstStyle/>
            <a:p/>
          </p:txBody>
        </p:sp>
        <p:sp>
          <p:nvSpPr>
            <p:cNvPr id="21" name="pl21"/>
            <p:cNvSpPr/>
            <p:nvPr/>
          </p:nvSpPr>
          <p:spPr>
            <a:xfrm>
              <a:off x="943464" y="2534624"/>
              <a:ext cx="3520101" cy="1918497"/>
            </a:xfrm>
            <a:custGeom>
              <a:avLst/>
              <a:pathLst>
                <a:path w="3520101" h="1918497">
                  <a:moveTo>
                    <a:pt x="0" y="100973"/>
                  </a:moveTo>
                  <a:lnTo>
                    <a:pt x="140804" y="0"/>
                  </a:lnTo>
                  <a:lnTo>
                    <a:pt x="281608" y="302920"/>
                  </a:lnTo>
                  <a:lnTo>
                    <a:pt x="422412" y="605841"/>
                  </a:lnTo>
                  <a:lnTo>
                    <a:pt x="563216" y="908761"/>
                  </a:lnTo>
                  <a:lnTo>
                    <a:pt x="704020" y="1312656"/>
                  </a:lnTo>
                  <a:lnTo>
                    <a:pt x="844824" y="1413629"/>
                  </a:lnTo>
                  <a:lnTo>
                    <a:pt x="985628" y="1514603"/>
                  </a:lnTo>
                  <a:lnTo>
                    <a:pt x="1126432" y="1615576"/>
                  </a:lnTo>
                  <a:lnTo>
                    <a:pt x="1267236" y="1716550"/>
                  </a:lnTo>
                  <a:lnTo>
                    <a:pt x="1408040" y="1918497"/>
                  </a:lnTo>
                  <a:lnTo>
                    <a:pt x="1548844" y="1716550"/>
                  </a:lnTo>
                  <a:lnTo>
                    <a:pt x="1689648" y="1716550"/>
                  </a:lnTo>
                  <a:lnTo>
                    <a:pt x="1830452" y="1817523"/>
                  </a:lnTo>
                  <a:lnTo>
                    <a:pt x="1971256" y="1817523"/>
                  </a:lnTo>
                  <a:lnTo>
                    <a:pt x="2112061" y="1615576"/>
                  </a:lnTo>
                  <a:lnTo>
                    <a:pt x="2252865" y="1716550"/>
                  </a:lnTo>
                  <a:lnTo>
                    <a:pt x="2393669" y="1716550"/>
                  </a:lnTo>
                  <a:lnTo>
                    <a:pt x="2534473" y="1817523"/>
                  </a:lnTo>
                  <a:lnTo>
                    <a:pt x="2675277" y="1918497"/>
                  </a:lnTo>
                  <a:lnTo>
                    <a:pt x="2816081" y="1716550"/>
                  </a:lnTo>
                  <a:lnTo>
                    <a:pt x="2956885" y="1615576"/>
                  </a:lnTo>
                  <a:lnTo>
                    <a:pt x="3097689" y="1615576"/>
                  </a:lnTo>
                  <a:lnTo>
                    <a:pt x="3238493" y="1615576"/>
                  </a:lnTo>
                  <a:lnTo>
                    <a:pt x="3379297" y="1716550"/>
                  </a:lnTo>
                  <a:lnTo>
                    <a:pt x="3520101" y="1716550"/>
                  </a:lnTo>
                </a:path>
              </a:pathLst>
            </a:custGeom>
            <a:ln w="27101" cap="flat">
              <a:solidFill>
                <a:srgbClr val="00833D">
                  <a:alpha val="80000"/>
                </a:srgbClr>
              </a:solidFill>
              <a:prstDash val="solid"/>
              <a:round/>
            </a:ln>
          </p:spPr>
          <p:txBody>
            <a:bodyPr/>
            <a:lstStyle/>
            <a:p/>
          </p:txBody>
        </p:sp>
        <p:sp>
          <p:nvSpPr>
            <p:cNvPr id="22" name="pl22"/>
            <p:cNvSpPr/>
            <p:nvPr/>
          </p:nvSpPr>
          <p:spPr>
            <a:xfrm>
              <a:off x="943464" y="4251174"/>
              <a:ext cx="3520101" cy="908761"/>
            </a:xfrm>
            <a:custGeom>
              <a:avLst/>
              <a:pathLst>
                <a:path w="3520101" h="908761">
                  <a:moveTo>
                    <a:pt x="0" y="605841"/>
                  </a:moveTo>
                  <a:lnTo>
                    <a:pt x="140804" y="201947"/>
                  </a:lnTo>
                  <a:lnTo>
                    <a:pt x="281608" y="0"/>
                  </a:lnTo>
                  <a:lnTo>
                    <a:pt x="422412" y="403894"/>
                  </a:lnTo>
                  <a:lnTo>
                    <a:pt x="563216" y="302920"/>
                  </a:lnTo>
                  <a:lnTo>
                    <a:pt x="704020" y="605841"/>
                  </a:lnTo>
                  <a:lnTo>
                    <a:pt x="844824" y="504867"/>
                  </a:lnTo>
                  <a:lnTo>
                    <a:pt x="985628" y="302920"/>
                  </a:lnTo>
                  <a:lnTo>
                    <a:pt x="1126432" y="201947"/>
                  </a:lnTo>
                  <a:lnTo>
                    <a:pt x="1267236" y="302920"/>
                  </a:lnTo>
                  <a:lnTo>
                    <a:pt x="1408040" y="302920"/>
                  </a:lnTo>
                  <a:lnTo>
                    <a:pt x="1548844" y="403894"/>
                  </a:lnTo>
                  <a:lnTo>
                    <a:pt x="1689648" y="504867"/>
                  </a:lnTo>
                  <a:lnTo>
                    <a:pt x="1830452" y="605841"/>
                  </a:lnTo>
                  <a:lnTo>
                    <a:pt x="1971256" y="605841"/>
                  </a:lnTo>
                  <a:lnTo>
                    <a:pt x="2112061" y="605841"/>
                  </a:lnTo>
                  <a:lnTo>
                    <a:pt x="2252865" y="504867"/>
                  </a:lnTo>
                  <a:lnTo>
                    <a:pt x="2393669" y="403894"/>
                  </a:lnTo>
                  <a:lnTo>
                    <a:pt x="2534473" y="403894"/>
                  </a:lnTo>
                  <a:lnTo>
                    <a:pt x="2675277" y="504867"/>
                  </a:lnTo>
                  <a:lnTo>
                    <a:pt x="2816081" y="403894"/>
                  </a:lnTo>
                  <a:lnTo>
                    <a:pt x="2956885" y="504867"/>
                  </a:lnTo>
                  <a:lnTo>
                    <a:pt x="3097689" y="504867"/>
                  </a:lnTo>
                  <a:lnTo>
                    <a:pt x="3238493" y="504867"/>
                  </a:lnTo>
                  <a:lnTo>
                    <a:pt x="3379297" y="605841"/>
                  </a:lnTo>
                  <a:lnTo>
                    <a:pt x="3520101" y="908761"/>
                  </a:lnTo>
                </a:path>
              </a:pathLst>
            </a:custGeom>
            <a:ln w="43362" cap="flat">
              <a:solidFill>
                <a:srgbClr val="000000">
                  <a:alpha val="100000"/>
                </a:srgbClr>
              </a:solidFill>
              <a:prstDash val="solid"/>
              <a:round/>
            </a:ln>
          </p:spPr>
          <p:txBody>
            <a:bodyPr/>
            <a:lstStyle/>
            <a:p/>
          </p:txBody>
        </p:sp>
        <p:sp>
          <p:nvSpPr>
            <p:cNvPr id="23" name="pl23"/>
            <p:cNvSpPr/>
            <p:nvPr/>
          </p:nvSpPr>
          <p:spPr>
            <a:xfrm>
              <a:off x="943464" y="4251174"/>
              <a:ext cx="3520101" cy="908761"/>
            </a:xfrm>
            <a:custGeom>
              <a:avLst/>
              <a:pathLst>
                <a:path w="3520101" h="908761">
                  <a:moveTo>
                    <a:pt x="0" y="605841"/>
                  </a:moveTo>
                  <a:lnTo>
                    <a:pt x="140804" y="201947"/>
                  </a:lnTo>
                  <a:lnTo>
                    <a:pt x="281608" y="0"/>
                  </a:lnTo>
                  <a:lnTo>
                    <a:pt x="422412" y="403894"/>
                  </a:lnTo>
                  <a:lnTo>
                    <a:pt x="563216" y="302920"/>
                  </a:lnTo>
                  <a:lnTo>
                    <a:pt x="704020" y="605841"/>
                  </a:lnTo>
                  <a:lnTo>
                    <a:pt x="844824" y="504867"/>
                  </a:lnTo>
                  <a:lnTo>
                    <a:pt x="985628" y="302920"/>
                  </a:lnTo>
                  <a:lnTo>
                    <a:pt x="1126432" y="201947"/>
                  </a:lnTo>
                  <a:lnTo>
                    <a:pt x="1267236" y="302920"/>
                  </a:lnTo>
                  <a:lnTo>
                    <a:pt x="1408040" y="302920"/>
                  </a:lnTo>
                  <a:lnTo>
                    <a:pt x="1548844" y="403894"/>
                  </a:lnTo>
                  <a:lnTo>
                    <a:pt x="1689648" y="504867"/>
                  </a:lnTo>
                  <a:lnTo>
                    <a:pt x="1830452" y="605841"/>
                  </a:lnTo>
                  <a:lnTo>
                    <a:pt x="1971256" y="605841"/>
                  </a:lnTo>
                  <a:lnTo>
                    <a:pt x="2112061" y="605841"/>
                  </a:lnTo>
                  <a:lnTo>
                    <a:pt x="2252865" y="504867"/>
                  </a:lnTo>
                  <a:lnTo>
                    <a:pt x="2393669" y="403894"/>
                  </a:lnTo>
                  <a:lnTo>
                    <a:pt x="2534473" y="403894"/>
                  </a:lnTo>
                  <a:lnTo>
                    <a:pt x="2675277" y="504867"/>
                  </a:lnTo>
                  <a:lnTo>
                    <a:pt x="2816081" y="403894"/>
                  </a:lnTo>
                  <a:lnTo>
                    <a:pt x="2956885" y="504867"/>
                  </a:lnTo>
                  <a:lnTo>
                    <a:pt x="3097689" y="504867"/>
                  </a:lnTo>
                  <a:lnTo>
                    <a:pt x="3238493" y="504867"/>
                  </a:lnTo>
                  <a:lnTo>
                    <a:pt x="3379297" y="605841"/>
                  </a:lnTo>
                  <a:lnTo>
                    <a:pt x="3520101" y="908761"/>
                  </a:lnTo>
                </a:path>
              </a:pathLst>
            </a:custGeom>
            <a:ln w="27101" cap="flat">
              <a:solidFill>
                <a:srgbClr val="0058AB">
                  <a:alpha val="100000"/>
                </a:srgbClr>
              </a:solidFill>
              <a:prstDash val="solid"/>
              <a:round/>
            </a:ln>
          </p:spPr>
          <p:txBody>
            <a:bodyPr/>
            <a:lstStyle/>
            <a:p/>
          </p:txBody>
        </p:sp>
        <p:sp>
          <p:nvSpPr>
            <p:cNvPr id="24" name="pl24"/>
            <p:cNvSpPr/>
            <p:nvPr/>
          </p:nvSpPr>
          <p:spPr>
            <a:xfrm>
              <a:off x="943464" y="455409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455409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4251174"/>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55409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45312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55409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85701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44875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45163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3" name="pg33"/>
            <p:cNvSpPr/>
            <p:nvPr/>
          </p:nvSpPr>
          <p:spPr>
            <a:xfrm>
              <a:off x="1588995" y="44875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45163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5" name="pg35"/>
            <p:cNvSpPr/>
            <p:nvPr/>
          </p:nvSpPr>
          <p:spPr>
            <a:xfrm>
              <a:off x="2293016" y="41846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421343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7" name="pg37"/>
            <p:cNvSpPr/>
            <p:nvPr/>
          </p:nvSpPr>
          <p:spPr>
            <a:xfrm>
              <a:off x="2997036" y="44875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45163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3560252" y="43865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41784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4264273" y="44875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45163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3" name="pg43"/>
            <p:cNvSpPr/>
            <p:nvPr/>
          </p:nvSpPr>
          <p:spPr>
            <a:xfrm>
              <a:off x="4405077" y="47904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81922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5" name="tx45"/>
            <p:cNvSpPr/>
            <p:nvPr/>
          </p:nvSpPr>
          <p:spPr>
            <a:xfrm>
              <a:off x="4523855" y="49189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2120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7" name="tx47"/>
            <p:cNvSpPr/>
            <p:nvPr/>
          </p:nvSpPr>
          <p:spPr>
            <a:xfrm>
              <a:off x="577692" y="44104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4007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39095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58" name="pl58"/>
            <p:cNvSpPr/>
            <p:nvPr/>
          </p:nvSpPr>
          <p:spPr>
            <a:xfrm>
              <a:off x="148086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48086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9174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5420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747963" y="611913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Cameroun</a:t>
              </a:r>
            </a:p>
          </p:txBody>
        </p:sp>
        <p:sp>
          <p:nvSpPr>
            <p:cNvPr id="63" name="tx63"/>
            <p:cNvSpPr/>
            <p:nvPr/>
          </p:nvSpPr>
          <p:spPr>
            <a:xfrm>
              <a:off x="275884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21303"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6" name="pl66"/>
            <p:cNvSpPr/>
            <p:nvPr/>
          </p:nvSpPr>
          <p:spPr>
            <a:xfrm>
              <a:off x="5132709" y="49579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9482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9385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19287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4531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4433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43365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2534624"/>
              <a:ext cx="3520101" cy="1817523"/>
            </a:xfrm>
            <a:custGeom>
              <a:avLst/>
              <a:pathLst>
                <a:path w="3520101" h="1817523">
                  <a:moveTo>
                    <a:pt x="0" y="302920"/>
                  </a:moveTo>
                  <a:lnTo>
                    <a:pt x="140804" y="201947"/>
                  </a:lnTo>
                  <a:lnTo>
                    <a:pt x="281608" y="0"/>
                  </a:lnTo>
                  <a:lnTo>
                    <a:pt x="422412" y="605841"/>
                  </a:lnTo>
                  <a:lnTo>
                    <a:pt x="563216" y="908761"/>
                  </a:lnTo>
                  <a:lnTo>
                    <a:pt x="704020" y="908761"/>
                  </a:lnTo>
                  <a:lnTo>
                    <a:pt x="844824" y="1312656"/>
                  </a:lnTo>
                  <a:lnTo>
                    <a:pt x="985628" y="1110709"/>
                  </a:lnTo>
                  <a:lnTo>
                    <a:pt x="1126432" y="1514603"/>
                  </a:lnTo>
                  <a:lnTo>
                    <a:pt x="1267236" y="1312656"/>
                  </a:lnTo>
                  <a:lnTo>
                    <a:pt x="1408040" y="1514603"/>
                  </a:lnTo>
                  <a:lnTo>
                    <a:pt x="1548844" y="1514603"/>
                  </a:lnTo>
                  <a:lnTo>
                    <a:pt x="1689648" y="1615576"/>
                  </a:lnTo>
                  <a:lnTo>
                    <a:pt x="1830452" y="1716550"/>
                  </a:lnTo>
                  <a:lnTo>
                    <a:pt x="1971256" y="1716550"/>
                  </a:lnTo>
                  <a:lnTo>
                    <a:pt x="2112061" y="1716550"/>
                  </a:lnTo>
                  <a:lnTo>
                    <a:pt x="2252865" y="1514603"/>
                  </a:lnTo>
                  <a:lnTo>
                    <a:pt x="2393669" y="1312656"/>
                  </a:lnTo>
                  <a:lnTo>
                    <a:pt x="2534473" y="1110709"/>
                  </a:lnTo>
                  <a:lnTo>
                    <a:pt x="2675277" y="1413629"/>
                  </a:lnTo>
                  <a:lnTo>
                    <a:pt x="2816081" y="1413629"/>
                  </a:lnTo>
                  <a:lnTo>
                    <a:pt x="2956885" y="1514603"/>
                  </a:lnTo>
                  <a:lnTo>
                    <a:pt x="3097689" y="1817523"/>
                  </a:lnTo>
                  <a:lnTo>
                    <a:pt x="3238493" y="1716550"/>
                  </a:lnTo>
                  <a:lnTo>
                    <a:pt x="3379297" y="1615576"/>
                  </a:lnTo>
                  <a:lnTo>
                    <a:pt x="3520101" y="1615576"/>
                  </a:lnTo>
                </a:path>
              </a:pathLst>
            </a:custGeom>
            <a:ln w="27101" cap="flat">
              <a:solidFill>
                <a:srgbClr val="0058AB">
                  <a:alpha val="80000"/>
                </a:srgbClr>
              </a:solidFill>
              <a:prstDash val="solid"/>
              <a:round/>
            </a:ln>
          </p:spPr>
          <p:txBody>
            <a:bodyPr/>
            <a:lstStyle/>
            <a:p/>
          </p:txBody>
        </p:sp>
        <p:sp>
          <p:nvSpPr>
            <p:cNvPr id="81" name="pl81"/>
            <p:cNvSpPr/>
            <p:nvPr/>
          </p:nvSpPr>
          <p:spPr>
            <a:xfrm>
              <a:off x="5308715" y="4049227"/>
              <a:ext cx="3520101" cy="908761"/>
            </a:xfrm>
            <a:custGeom>
              <a:avLst/>
              <a:pathLst>
                <a:path w="3520101" h="908761">
                  <a:moveTo>
                    <a:pt x="0" y="0"/>
                  </a:moveTo>
                  <a:lnTo>
                    <a:pt x="140804" y="100973"/>
                  </a:lnTo>
                  <a:lnTo>
                    <a:pt x="281608" y="100973"/>
                  </a:lnTo>
                  <a:lnTo>
                    <a:pt x="422412" y="201947"/>
                  </a:lnTo>
                  <a:lnTo>
                    <a:pt x="563216" y="302920"/>
                  </a:lnTo>
                  <a:lnTo>
                    <a:pt x="704020" y="302920"/>
                  </a:lnTo>
                  <a:lnTo>
                    <a:pt x="844824" y="403894"/>
                  </a:lnTo>
                  <a:lnTo>
                    <a:pt x="985628" y="504867"/>
                  </a:lnTo>
                  <a:lnTo>
                    <a:pt x="1126432" y="605841"/>
                  </a:lnTo>
                  <a:lnTo>
                    <a:pt x="1267236" y="706814"/>
                  </a:lnTo>
                  <a:lnTo>
                    <a:pt x="1408040" y="807788"/>
                  </a:lnTo>
                  <a:lnTo>
                    <a:pt x="1548844" y="807788"/>
                  </a:lnTo>
                  <a:lnTo>
                    <a:pt x="1689648" y="807788"/>
                  </a:lnTo>
                  <a:lnTo>
                    <a:pt x="1830452" y="807788"/>
                  </a:lnTo>
                  <a:lnTo>
                    <a:pt x="1971256" y="807788"/>
                  </a:lnTo>
                  <a:lnTo>
                    <a:pt x="2112061" y="908761"/>
                  </a:lnTo>
                  <a:lnTo>
                    <a:pt x="2252865" y="807788"/>
                  </a:lnTo>
                  <a:lnTo>
                    <a:pt x="2393669" y="807788"/>
                  </a:lnTo>
                  <a:lnTo>
                    <a:pt x="2534473" y="908761"/>
                  </a:lnTo>
                  <a:lnTo>
                    <a:pt x="2675277" y="908761"/>
                  </a:lnTo>
                  <a:lnTo>
                    <a:pt x="2816081" y="908761"/>
                  </a:lnTo>
                  <a:lnTo>
                    <a:pt x="2956885" y="807788"/>
                  </a:lnTo>
                  <a:lnTo>
                    <a:pt x="3097689" y="706814"/>
                  </a:lnTo>
                  <a:lnTo>
                    <a:pt x="3238493" y="706814"/>
                  </a:lnTo>
                  <a:lnTo>
                    <a:pt x="3379297" y="807788"/>
                  </a:lnTo>
                  <a:lnTo>
                    <a:pt x="3520101" y="807788"/>
                  </a:lnTo>
                </a:path>
              </a:pathLst>
            </a:custGeom>
            <a:ln w="27101" cap="flat">
              <a:solidFill>
                <a:srgbClr val="1CABE2">
                  <a:alpha val="80000"/>
                </a:srgbClr>
              </a:solidFill>
              <a:prstDash val="solid"/>
              <a:round/>
            </a:ln>
          </p:spPr>
          <p:txBody>
            <a:bodyPr/>
            <a:lstStyle/>
            <a:p/>
          </p:txBody>
        </p:sp>
        <p:sp>
          <p:nvSpPr>
            <p:cNvPr id="82" name="pl82"/>
            <p:cNvSpPr/>
            <p:nvPr/>
          </p:nvSpPr>
          <p:spPr>
            <a:xfrm>
              <a:off x="5308715" y="2736571"/>
              <a:ext cx="3520101" cy="1615576"/>
            </a:xfrm>
            <a:custGeom>
              <a:avLst/>
              <a:pathLst>
                <a:path w="3520101" h="1615576">
                  <a:moveTo>
                    <a:pt x="0" y="0"/>
                  </a:moveTo>
                  <a:lnTo>
                    <a:pt x="140804" y="201947"/>
                  </a:lnTo>
                  <a:lnTo>
                    <a:pt x="281608" y="302920"/>
                  </a:lnTo>
                  <a:lnTo>
                    <a:pt x="422412" y="706814"/>
                  </a:lnTo>
                  <a:lnTo>
                    <a:pt x="563216" y="908761"/>
                  </a:lnTo>
                  <a:lnTo>
                    <a:pt x="704020" y="1211682"/>
                  </a:lnTo>
                  <a:lnTo>
                    <a:pt x="844824" y="1312656"/>
                  </a:lnTo>
                  <a:lnTo>
                    <a:pt x="985628" y="908761"/>
                  </a:lnTo>
                  <a:lnTo>
                    <a:pt x="1126432" y="1009735"/>
                  </a:lnTo>
                  <a:lnTo>
                    <a:pt x="1267236" y="1211682"/>
                  </a:lnTo>
                  <a:lnTo>
                    <a:pt x="1408040" y="1615576"/>
                  </a:lnTo>
                  <a:lnTo>
                    <a:pt x="1548844" y="1312656"/>
                  </a:lnTo>
                  <a:lnTo>
                    <a:pt x="1689648" y="1312656"/>
                  </a:lnTo>
                  <a:lnTo>
                    <a:pt x="1830452" y="1514603"/>
                  </a:lnTo>
                  <a:lnTo>
                    <a:pt x="1971256" y="1312656"/>
                  </a:lnTo>
                  <a:lnTo>
                    <a:pt x="2112061" y="1110709"/>
                  </a:lnTo>
                  <a:lnTo>
                    <a:pt x="2252865" y="807788"/>
                  </a:lnTo>
                  <a:lnTo>
                    <a:pt x="2393669" y="1009735"/>
                  </a:lnTo>
                  <a:lnTo>
                    <a:pt x="2534473" y="908761"/>
                  </a:lnTo>
                  <a:lnTo>
                    <a:pt x="2675277" y="908761"/>
                  </a:lnTo>
                  <a:lnTo>
                    <a:pt x="2816081" y="908761"/>
                  </a:lnTo>
                  <a:lnTo>
                    <a:pt x="2956885" y="706814"/>
                  </a:lnTo>
                  <a:lnTo>
                    <a:pt x="3097689" y="504867"/>
                  </a:lnTo>
                  <a:lnTo>
                    <a:pt x="3238493" y="504867"/>
                  </a:lnTo>
                  <a:lnTo>
                    <a:pt x="3379297" y="706814"/>
                  </a:lnTo>
                  <a:lnTo>
                    <a:pt x="3520101" y="605841"/>
                  </a:lnTo>
                </a:path>
              </a:pathLst>
            </a:custGeom>
            <a:ln w="27101" cap="flat">
              <a:solidFill>
                <a:srgbClr val="00833D">
                  <a:alpha val="80000"/>
                </a:srgbClr>
              </a:solidFill>
              <a:prstDash val="solid"/>
              <a:round/>
            </a:ln>
          </p:spPr>
          <p:txBody>
            <a:bodyPr/>
            <a:lstStyle/>
            <a:p/>
          </p:txBody>
        </p:sp>
        <p:sp>
          <p:nvSpPr>
            <p:cNvPr id="83" name="pl83"/>
            <p:cNvSpPr/>
            <p:nvPr/>
          </p:nvSpPr>
          <p:spPr>
            <a:xfrm>
              <a:off x="5308715" y="2534624"/>
              <a:ext cx="3520101" cy="1817523"/>
            </a:xfrm>
            <a:custGeom>
              <a:avLst/>
              <a:pathLst>
                <a:path w="3520101" h="1817523">
                  <a:moveTo>
                    <a:pt x="0" y="302920"/>
                  </a:moveTo>
                  <a:lnTo>
                    <a:pt x="140804" y="201947"/>
                  </a:lnTo>
                  <a:lnTo>
                    <a:pt x="281608" y="0"/>
                  </a:lnTo>
                  <a:lnTo>
                    <a:pt x="422412" y="605841"/>
                  </a:lnTo>
                  <a:lnTo>
                    <a:pt x="563216" y="908761"/>
                  </a:lnTo>
                  <a:lnTo>
                    <a:pt x="704020" y="908761"/>
                  </a:lnTo>
                  <a:lnTo>
                    <a:pt x="844824" y="1312656"/>
                  </a:lnTo>
                  <a:lnTo>
                    <a:pt x="985628" y="1110709"/>
                  </a:lnTo>
                  <a:lnTo>
                    <a:pt x="1126432" y="1514603"/>
                  </a:lnTo>
                  <a:lnTo>
                    <a:pt x="1267236" y="1312656"/>
                  </a:lnTo>
                  <a:lnTo>
                    <a:pt x="1408040" y="1514603"/>
                  </a:lnTo>
                  <a:lnTo>
                    <a:pt x="1548844" y="1514603"/>
                  </a:lnTo>
                  <a:lnTo>
                    <a:pt x="1689648" y="1615576"/>
                  </a:lnTo>
                  <a:lnTo>
                    <a:pt x="1830452" y="1716550"/>
                  </a:lnTo>
                  <a:lnTo>
                    <a:pt x="1971256" y="1716550"/>
                  </a:lnTo>
                  <a:lnTo>
                    <a:pt x="2112061" y="1716550"/>
                  </a:lnTo>
                  <a:lnTo>
                    <a:pt x="2252865" y="1514603"/>
                  </a:lnTo>
                  <a:lnTo>
                    <a:pt x="2393669" y="1312656"/>
                  </a:lnTo>
                  <a:lnTo>
                    <a:pt x="2534473" y="1110709"/>
                  </a:lnTo>
                  <a:lnTo>
                    <a:pt x="2675277" y="1413629"/>
                  </a:lnTo>
                  <a:lnTo>
                    <a:pt x="2816081" y="1413629"/>
                  </a:lnTo>
                  <a:lnTo>
                    <a:pt x="2956885" y="1514603"/>
                  </a:lnTo>
                  <a:lnTo>
                    <a:pt x="3097689" y="1817523"/>
                  </a:lnTo>
                  <a:lnTo>
                    <a:pt x="3238493" y="1716550"/>
                  </a:lnTo>
                  <a:lnTo>
                    <a:pt x="3379297" y="1615576"/>
                  </a:lnTo>
                  <a:lnTo>
                    <a:pt x="3520101" y="1615576"/>
                  </a:lnTo>
                </a:path>
              </a:pathLst>
            </a:custGeom>
            <a:ln w="43362" cap="flat">
              <a:solidFill>
                <a:srgbClr val="000000">
                  <a:alpha val="100000"/>
                </a:srgbClr>
              </a:solidFill>
              <a:prstDash val="solid"/>
              <a:round/>
            </a:ln>
          </p:spPr>
          <p:txBody>
            <a:bodyPr/>
            <a:lstStyle/>
            <a:p/>
          </p:txBody>
        </p:sp>
        <p:sp>
          <p:nvSpPr>
            <p:cNvPr id="84" name="pl84"/>
            <p:cNvSpPr/>
            <p:nvPr/>
          </p:nvSpPr>
          <p:spPr>
            <a:xfrm>
              <a:off x="5308715" y="2534624"/>
              <a:ext cx="3520101" cy="1817523"/>
            </a:xfrm>
            <a:custGeom>
              <a:avLst/>
              <a:pathLst>
                <a:path w="3520101" h="1817523">
                  <a:moveTo>
                    <a:pt x="0" y="302920"/>
                  </a:moveTo>
                  <a:lnTo>
                    <a:pt x="140804" y="201947"/>
                  </a:lnTo>
                  <a:lnTo>
                    <a:pt x="281608" y="0"/>
                  </a:lnTo>
                  <a:lnTo>
                    <a:pt x="422412" y="605841"/>
                  </a:lnTo>
                  <a:lnTo>
                    <a:pt x="563216" y="908761"/>
                  </a:lnTo>
                  <a:lnTo>
                    <a:pt x="704020" y="908761"/>
                  </a:lnTo>
                  <a:lnTo>
                    <a:pt x="844824" y="1312656"/>
                  </a:lnTo>
                  <a:lnTo>
                    <a:pt x="985628" y="1110709"/>
                  </a:lnTo>
                  <a:lnTo>
                    <a:pt x="1126432" y="1514603"/>
                  </a:lnTo>
                  <a:lnTo>
                    <a:pt x="1267236" y="1312656"/>
                  </a:lnTo>
                  <a:lnTo>
                    <a:pt x="1408040" y="1514603"/>
                  </a:lnTo>
                  <a:lnTo>
                    <a:pt x="1548844" y="1514603"/>
                  </a:lnTo>
                  <a:lnTo>
                    <a:pt x="1689648" y="1615576"/>
                  </a:lnTo>
                  <a:lnTo>
                    <a:pt x="1830452" y="1716550"/>
                  </a:lnTo>
                  <a:lnTo>
                    <a:pt x="1971256" y="1716550"/>
                  </a:lnTo>
                  <a:lnTo>
                    <a:pt x="2112061" y="1716550"/>
                  </a:lnTo>
                  <a:lnTo>
                    <a:pt x="2252865" y="1514603"/>
                  </a:lnTo>
                  <a:lnTo>
                    <a:pt x="2393669" y="1312656"/>
                  </a:lnTo>
                  <a:lnTo>
                    <a:pt x="2534473" y="1110709"/>
                  </a:lnTo>
                  <a:lnTo>
                    <a:pt x="2675277" y="1413629"/>
                  </a:lnTo>
                  <a:lnTo>
                    <a:pt x="2816081" y="1413629"/>
                  </a:lnTo>
                  <a:lnTo>
                    <a:pt x="2956885" y="1514603"/>
                  </a:lnTo>
                  <a:lnTo>
                    <a:pt x="3097689" y="1817523"/>
                  </a:lnTo>
                  <a:lnTo>
                    <a:pt x="3238493" y="1716550"/>
                  </a:lnTo>
                  <a:lnTo>
                    <a:pt x="3379297" y="1615576"/>
                  </a:lnTo>
                  <a:lnTo>
                    <a:pt x="3520101" y="1615576"/>
                  </a:lnTo>
                </a:path>
              </a:pathLst>
            </a:custGeom>
            <a:ln w="27101" cap="flat">
              <a:solidFill>
                <a:srgbClr val="0058AB">
                  <a:alpha val="100000"/>
                </a:srgbClr>
              </a:solidFill>
              <a:prstDash val="solid"/>
              <a:round/>
            </a:ln>
          </p:spPr>
          <p:txBody>
            <a:bodyPr/>
            <a:lstStyle/>
            <a:p/>
          </p:txBody>
        </p:sp>
        <p:sp>
          <p:nvSpPr>
            <p:cNvPr id="85" name="pl85"/>
            <p:cNvSpPr/>
            <p:nvPr/>
          </p:nvSpPr>
          <p:spPr>
            <a:xfrm>
              <a:off x="5308715" y="2534624"/>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14046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746306"/>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3948253"/>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3645333"/>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3847280"/>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847280"/>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46805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49688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94" name="pg94"/>
            <p:cNvSpPr/>
            <p:nvPr/>
          </p:nvSpPr>
          <p:spPr>
            <a:xfrm>
              <a:off x="5926111" y="30738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56465" y="310272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96" name="pg96"/>
            <p:cNvSpPr/>
            <p:nvPr/>
          </p:nvSpPr>
          <p:spPr>
            <a:xfrm>
              <a:off x="6630131" y="36797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60485" y="370979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98" name="pg98"/>
            <p:cNvSpPr/>
            <p:nvPr/>
          </p:nvSpPr>
          <p:spPr>
            <a:xfrm>
              <a:off x="7334152" y="38816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64505" y="391174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0" name="pg100"/>
            <p:cNvSpPr/>
            <p:nvPr/>
          </p:nvSpPr>
          <p:spPr>
            <a:xfrm>
              <a:off x="7897368" y="35787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27722" y="360758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2" name="pg102"/>
            <p:cNvSpPr/>
            <p:nvPr/>
          </p:nvSpPr>
          <p:spPr>
            <a:xfrm>
              <a:off x="8601388" y="37807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1742" y="380948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4" name="pg104"/>
            <p:cNvSpPr/>
            <p:nvPr/>
          </p:nvSpPr>
          <p:spPr>
            <a:xfrm>
              <a:off x="8742193" y="37807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380948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6" name="tx106"/>
            <p:cNvSpPr/>
            <p:nvPr/>
          </p:nvSpPr>
          <p:spPr>
            <a:xfrm>
              <a:off x="8889106" y="48165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3032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08" name="tx108"/>
            <p:cNvSpPr/>
            <p:nvPr/>
          </p:nvSpPr>
          <p:spPr>
            <a:xfrm>
              <a:off x="4942943" y="44104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4007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39095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19" name="pl119"/>
            <p:cNvSpPr/>
            <p:nvPr/>
          </p:nvSpPr>
          <p:spPr>
            <a:xfrm>
              <a:off x="584611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84611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5700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1945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13214" y="611913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Cameroun</a:t>
              </a:r>
            </a:p>
          </p:txBody>
        </p:sp>
        <p:sp>
          <p:nvSpPr>
            <p:cNvPr id="124" name="tx124"/>
            <p:cNvSpPr/>
            <p:nvPr/>
          </p:nvSpPr>
          <p:spPr>
            <a:xfrm>
              <a:off x="712410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86554"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27" name="tx127"/>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8" name="tx128"/>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29" name="tx129"/>
            <p:cNvSpPr/>
            <p:nvPr/>
          </p:nvSpPr>
          <p:spPr>
            <a:xfrm>
              <a:off x="2840522" y="1342252"/>
              <a:ext cx="37372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Cameroun, 2000-2025</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3 % des enfants ayant reçu le DTP1 n’ont pas reçu le DTP3 (à gauche), et 13 % des enfants ayant reçu le DTP1 n’ont pas reçu le MCV1 (à droite).
Le faible taux d'abandon du DTP témoigne d'une bonne capacité à administrer une série complète de vaccins dès le plus jeune âge. Le taux élevé d'abandon du DTP-MCV témoigne d'une faible fidélisation aux programmes de vaccination et d'une capacité insuffisante à administrer une série complète de vaccins pendant la petite enfance (jusqu'à un an).
En 2025, le taux d’abandon du DTP au Cameroun était inférieur au taux mondial, tandis que le taux d’abandon du DTP-MCV était supérieur au taux mondial.</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En 2025, le taux d'abandon entre la DTP1 et la DTP3 était faible (3 %) et celui entre la DTP1 et le MCV1 était élevé (13 %) au Cameroun, ce qui témoigne d'une bonne capacité à administrer la série primaire dès le début, mais d'une faible capacité à assurer le cycle complet de vaccination pendant la petite enfance.</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73222"/>
              <a:ext cx="2135265" cy="229090"/>
            </a:xfrm>
            <a:custGeom>
              <a:avLst/>
              <a:pathLst>
                <a:path w="2135265" h="229090">
                  <a:moveTo>
                    <a:pt x="0" y="152727"/>
                  </a:moveTo>
                  <a:lnTo>
                    <a:pt x="85410" y="144242"/>
                  </a:lnTo>
                  <a:lnTo>
                    <a:pt x="170821" y="144242"/>
                  </a:lnTo>
                  <a:lnTo>
                    <a:pt x="256231" y="118787"/>
                  </a:lnTo>
                  <a:lnTo>
                    <a:pt x="341642" y="110302"/>
                  </a:lnTo>
                  <a:lnTo>
                    <a:pt x="427053" y="50909"/>
                  </a:lnTo>
                  <a:lnTo>
                    <a:pt x="512463" y="0"/>
                  </a:lnTo>
                  <a:lnTo>
                    <a:pt x="597874" y="59393"/>
                  </a:lnTo>
                  <a:lnTo>
                    <a:pt x="683284" y="42424"/>
                  </a:lnTo>
                  <a:lnTo>
                    <a:pt x="768695" y="127272"/>
                  </a:lnTo>
                  <a:lnTo>
                    <a:pt x="854106" y="110302"/>
                  </a:lnTo>
                  <a:lnTo>
                    <a:pt x="939516" y="110302"/>
                  </a:lnTo>
                  <a:lnTo>
                    <a:pt x="1024927" y="101818"/>
                  </a:lnTo>
                  <a:lnTo>
                    <a:pt x="1110337" y="101818"/>
                  </a:lnTo>
                  <a:lnTo>
                    <a:pt x="1195748" y="84848"/>
                  </a:lnTo>
                  <a:lnTo>
                    <a:pt x="1281159" y="127272"/>
                  </a:lnTo>
                  <a:lnTo>
                    <a:pt x="1366569" y="135757"/>
                  </a:lnTo>
                  <a:lnTo>
                    <a:pt x="1451980" y="93333"/>
                  </a:lnTo>
                  <a:lnTo>
                    <a:pt x="1537390" y="118787"/>
                  </a:lnTo>
                  <a:lnTo>
                    <a:pt x="1622801" y="152727"/>
                  </a:lnTo>
                  <a:lnTo>
                    <a:pt x="1708212" y="144242"/>
                  </a:lnTo>
                  <a:lnTo>
                    <a:pt x="1793622" y="135757"/>
                  </a:lnTo>
                  <a:lnTo>
                    <a:pt x="1879033" y="229090"/>
                  </a:lnTo>
                  <a:lnTo>
                    <a:pt x="1964443" y="25454"/>
                  </a:lnTo>
                  <a:lnTo>
                    <a:pt x="2049854" y="25454"/>
                  </a:lnTo>
                  <a:lnTo>
                    <a:pt x="2135265" y="2545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184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2033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51" name="tx51"/>
            <p:cNvSpPr/>
            <p:nvPr/>
          </p:nvSpPr>
          <p:spPr>
            <a:xfrm>
              <a:off x="3223926"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tx52"/>
            <p:cNvSpPr/>
            <p:nvPr/>
          </p:nvSpPr>
          <p:spPr>
            <a:xfrm>
              <a:off x="2624645" y="19847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53" name="tx53"/>
            <p:cNvSpPr/>
            <p:nvPr/>
          </p:nvSpPr>
          <p:spPr>
            <a:xfrm>
              <a:off x="3051698"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411611"/>
              <a:ext cx="854106" cy="466665"/>
            </a:xfrm>
            <a:custGeom>
              <a:avLst/>
              <a:pathLst>
                <a:path w="854106" h="466665">
                  <a:moveTo>
                    <a:pt x="0" y="466665"/>
                  </a:moveTo>
                  <a:lnTo>
                    <a:pt x="85410" y="93333"/>
                  </a:lnTo>
                  <a:lnTo>
                    <a:pt x="170821" y="118787"/>
                  </a:lnTo>
                  <a:lnTo>
                    <a:pt x="256231" y="118787"/>
                  </a:lnTo>
                  <a:lnTo>
                    <a:pt x="341642" y="127272"/>
                  </a:lnTo>
                  <a:lnTo>
                    <a:pt x="427053" y="101818"/>
                  </a:lnTo>
                  <a:lnTo>
                    <a:pt x="512463" y="93333"/>
                  </a:lnTo>
                  <a:lnTo>
                    <a:pt x="597874" y="93333"/>
                  </a:lnTo>
                  <a:lnTo>
                    <a:pt x="683284" y="84848"/>
                  </a:lnTo>
                  <a:lnTo>
                    <a:pt x="768695" y="50909"/>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8602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04623"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351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02498"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7860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86" name="tx86"/>
            <p:cNvSpPr/>
            <p:nvPr/>
          </p:nvSpPr>
          <p:spPr>
            <a:xfrm>
              <a:off x="3223926" y="33193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7" name="tx87"/>
            <p:cNvSpPr/>
            <p:nvPr/>
          </p:nvSpPr>
          <p:spPr>
            <a:xfrm>
              <a:off x="2624645" y="33977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88" name="tx88"/>
            <p:cNvSpPr/>
            <p:nvPr/>
          </p:nvSpPr>
          <p:spPr>
            <a:xfrm>
              <a:off x="3051698" y="332255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251853" y="4731212"/>
              <a:ext cx="939516" cy="322423"/>
            </a:xfrm>
            <a:custGeom>
              <a:avLst/>
              <a:pathLst>
                <a:path w="939516" h="322423">
                  <a:moveTo>
                    <a:pt x="0" y="322423"/>
                  </a:moveTo>
                  <a:lnTo>
                    <a:pt x="85410" y="110302"/>
                  </a:lnTo>
                  <a:lnTo>
                    <a:pt x="170821" y="42424"/>
                  </a:lnTo>
                  <a:lnTo>
                    <a:pt x="256231" y="67878"/>
                  </a:lnTo>
                  <a:lnTo>
                    <a:pt x="341642" y="101818"/>
                  </a:lnTo>
                  <a:lnTo>
                    <a:pt x="427053" y="110302"/>
                  </a:lnTo>
                  <a:lnTo>
                    <a:pt x="512463" y="101818"/>
                  </a:lnTo>
                  <a:lnTo>
                    <a:pt x="597874" y="93333"/>
                  </a:lnTo>
                  <a:lnTo>
                    <a:pt x="683284" y="118787"/>
                  </a:lnTo>
                  <a:lnTo>
                    <a:pt x="768695" y="67878"/>
                  </a:lnTo>
                  <a:lnTo>
                    <a:pt x="854106" y="59393"/>
                  </a:lnTo>
                  <a:lnTo>
                    <a:pt x="939516" y="0"/>
                  </a:lnTo>
                </a:path>
              </a:pathLst>
            </a:custGeom>
            <a:ln w="27101" cap="flat">
              <a:solidFill>
                <a:srgbClr val="1CABE2">
                  <a:alpha val="100000"/>
                </a:srgbClr>
              </a:solidFill>
              <a:prstDash val="solid"/>
              <a:round/>
            </a:ln>
          </p:spPr>
          <p:txBody>
            <a:bodyPr/>
            <a:lstStyle/>
            <a:p/>
          </p:txBody>
        </p:sp>
        <p:sp>
          <p:nvSpPr>
            <p:cNvPr id="109" name="pt109"/>
            <p:cNvSpPr/>
            <p:nvPr/>
          </p:nvSpPr>
          <p:spPr>
            <a:xfrm>
              <a:off x="2233802" y="50355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319213"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04623"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90034"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575444"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660855"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746266" y="48149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2831676"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917087" y="48319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3002498"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087908" y="477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3173319" y="471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tx121"/>
            <p:cNvSpPr/>
            <p:nvPr/>
          </p:nvSpPr>
          <p:spPr>
            <a:xfrm>
              <a:off x="2099923" y="496256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22" name="tx122"/>
            <p:cNvSpPr/>
            <p:nvPr/>
          </p:nvSpPr>
          <p:spPr>
            <a:xfrm>
              <a:off x="3223926" y="46389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3" name="tx123"/>
            <p:cNvSpPr/>
            <p:nvPr/>
          </p:nvSpPr>
          <p:spPr>
            <a:xfrm>
              <a:off x="2624645" y="47003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24" name="tx124"/>
            <p:cNvSpPr/>
            <p:nvPr/>
          </p:nvSpPr>
          <p:spPr>
            <a:xfrm>
              <a:off x="3051698" y="464940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5" name="pl12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998677"/>
              <a:ext cx="2135265" cy="229090"/>
            </a:xfrm>
            <a:custGeom>
              <a:avLst/>
              <a:pathLst>
                <a:path w="2135265" h="229090">
                  <a:moveTo>
                    <a:pt x="0" y="229090"/>
                  </a:moveTo>
                  <a:lnTo>
                    <a:pt x="85410" y="195151"/>
                  </a:lnTo>
                  <a:lnTo>
                    <a:pt x="170821" y="152727"/>
                  </a:lnTo>
                  <a:lnTo>
                    <a:pt x="256231" y="118787"/>
                  </a:lnTo>
                  <a:lnTo>
                    <a:pt x="341642" y="110302"/>
                  </a:lnTo>
                  <a:lnTo>
                    <a:pt x="427053" y="67878"/>
                  </a:lnTo>
                  <a:lnTo>
                    <a:pt x="512463" y="50909"/>
                  </a:lnTo>
                  <a:lnTo>
                    <a:pt x="597874" y="25454"/>
                  </a:lnTo>
                  <a:lnTo>
                    <a:pt x="683284" y="0"/>
                  </a:lnTo>
                  <a:lnTo>
                    <a:pt x="768695" y="42424"/>
                  </a:lnTo>
                  <a:lnTo>
                    <a:pt x="854106" y="8484"/>
                  </a:lnTo>
                  <a:lnTo>
                    <a:pt x="939516" y="42424"/>
                  </a:lnTo>
                  <a:lnTo>
                    <a:pt x="1024927" y="67878"/>
                  </a:lnTo>
                  <a:lnTo>
                    <a:pt x="1110337" y="101818"/>
                  </a:lnTo>
                  <a:lnTo>
                    <a:pt x="1195748" y="101818"/>
                  </a:lnTo>
                  <a:lnTo>
                    <a:pt x="1281159" y="101818"/>
                  </a:lnTo>
                  <a:lnTo>
                    <a:pt x="1366569" y="76363"/>
                  </a:lnTo>
                  <a:lnTo>
                    <a:pt x="1451980" y="110302"/>
                  </a:lnTo>
                  <a:lnTo>
                    <a:pt x="1537390" y="161211"/>
                  </a:lnTo>
                  <a:lnTo>
                    <a:pt x="1622801" y="178181"/>
                  </a:lnTo>
                  <a:lnTo>
                    <a:pt x="1708212" y="161211"/>
                  </a:lnTo>
                  <a:lnTo>
                    <a:pt x="1793622" y="144242"/>
                  </a:lnTo>
                  <a:lnTo>
                    <a:pt x="1879033" y="144242"/>
                  </a:lnTo>
                  <a:lnTo>
                    <a:pt x="1964443" y="101818"/>
                  </a:lnTo>
                  <a:lnTo>
                    <a:pt x="2049854" y="93333"/>
                  </a:lnTo>
                  <a:lnTo>
                    <a:pt x="2135265" y="59393"/>
                  </a:lnTo>
                </a:path>
              </a:pathLst>
            </a:custGeom>
            <a:ln w="27101" cap="flat">
              <a:solidFill>
                <a:srgbClr val="1CABE2">
                  <a:alpha val="100000"/>
                </a:srgbClr>
              </a:solidFill>
              <a:prstDash val="solid"/>
              <a:round/>
            </a:ln>
          </p:spPr>
          <p:txBody>
            <a:bodyPr/>
            <a:lstStyle/>
            <a:p/>
          </p:txBody>
        </p:sp>
        <p:sp>
          <p:nvSpPr>
            <p:cNvPr id="145" name="pt145"/>
            <p:cNvSpPr/>
            <p:nvPr/>
          </p:nvSpPr>
          <p:spPr>
            <a:xfrm>
              <a:off x="3832241"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3917652"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03062"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8847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17388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259294"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34470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43011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51552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0093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86347"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477175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85716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94257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02798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13400"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19881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284221"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369632"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455042"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540453"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5625864"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11274"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796685"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9" name="pt169"/>
            <p:cNvSpPr/>
            <p:nvPr/>
          </p:nvSpPr>
          <p:spPr>
            <a:xfrm>
              <a:off x="5882095"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0" name="pt170"/>
            <p:cNvSpPr/>
            <p:nvPr/>
          </p:nvSpPr>
          <p:spPr>
            <a:xfrm>
              <a:off x="596750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tx171"/>
            <p:cNvSpPr/>
            <p:nvPr/>
          </p:nvSpPr>
          <p:spPr>
            <a:xfrm>
              <a:off x="3698362" y="213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72" name="tx172"/>
            <p:cNvSpPr/>
            <p:nvPr/>
          </p:nvSpPr>
          <p:spPr>
            <a:xfrm>
              <a:off x="6018113"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3" name="tx173"/>
            <p:cNvSpPr/>
            <p:nvPr/>
          </p:nvSpPr>
          <p:spPr>
            <a:xfrm>
              <a:off x="5418832" y="203689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74" name="tx174"/>
            <p:cNvSpPr/>
            <p:nvPr/>
          </p:nvSpPr>
          <p:spPr>
            <a:xfrm>
              <a:off x="5845885" y="19508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5" name="pl17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420096"/>
              <a:ext cx="2135265" cy="263029"/>
            </a:xfrm>
            <a:custGeom>
              <a:avLst/>
              <a:pathLst>
                <a:path w="2135265" h="263029">
                  <a:moveTo>
                    <a:pt x="0" y="263029"/>
                  </a:moveTo>
                  <a:lnTo>
                    <a:pt x="85410" y="246060"/>
                  </a:lnTo>
                  <a:lnTo>
                    <a:pt x="170821" y="229090"/>
                  </a:lnTo>
                  <a:lnTo>
                    <a:pt x="256231" y="161211"/>
                  </a:lnTo>
                  <a:lnTo>
                    <a:pt x="341642" y="135757"/>
                  </a:lnTo>
                  <a:lnTo>
                    <a:pt x="427053" y="101818"/>
                  </a:lnTo>
                  <a:lnTo>
                    <a:pt x="512463" y="59393"/>
                  </a:lnTo>
                  <a:lnTo>
                    <a:pt x="597874" y="50909"/>
                  </a:lnTo>
                  <a:lnTo>
                    <a:pt x="683284" y="0"/>
                  </a:lnTo>
                  <a:lnTo>
                    <a:pt x="768695" y="50909"/>
                  </a:lnTo>
                  <a:lnTo>
                    <a:pt x="854106" y="8484"/>
                  </a:lnTo>
                  <a:lnTo>
                    <a:pt x="939516" y="33939"/>
                  </a:lnTo>
                  <a:lnTo>
                    <a:pt x="1024927" y="50909"/>
                  </a:lnTo>
                  <a:lnTo>
                    <a:pt x="1110337" y="76363"/>
                  </a:lnTo>
                  <a:lnTo>
                    <a:pt x="1195748" y="76363"/>
                  </a:lnTo>
                  <a:lnTo>
                    <a:pt x="1281159" y="76363"/>
                  </a:lnTo>
                  <a:lnTo>
                    <a:pt x="1366569" y="67878"/>
                  </a:lnTo>
                  <a:lnTo>
                    <a:pt x="1451980" y="110302"/>
                  </a:lnTo>
                  <a:lnTo>
                    <a:pt x="1537390" y="161211"/>
                  </a:lnTo>
                  <a:lnTo>
                    <a:pt x="1622801" y="161211"/>
                  </a:lnTo>
                  <a:lnTo>
                    <a:pt x="1708212" y="144242"/>
                  </a:lnTo>
                  <a:lnTo>
                    <a:pt x="1793622" y="127272"/>
                  </a:lnTo>
                  <a:lnTo>
                    <a:pt x="1879033" y="101818"/>
                  </a:lnTo>
                  <a:lnTo>
                    <a:pt x="1964443" y="76363"/>
                  </a:lnTo>
                  <a:lnTo>
                    <a:pt x="2049854" y="76363"/>
                  </a:lnTo>
                  <a:lnTo>
                    <a:pt x="2135265" y="42424"/>
                  </a:lnTo>
                </a:path>
              </a:pathLst>
            </a:custGeom>
            <a:ln w="27101" cap="flat">
              <a:solidFill>
                <a:srgbClr val="1CABE2">
                  <a:alpha val="100000"/>
                </a:srgbClr>
              </a:solidFill>
              <a:prstDash val="solid"/>
              <a:round/>
            </a:ln>
          </p:spPr>
          <p:txBody>
            <a:bodyPr/>
            <a:lstStyle/>
            <a:p/>
          </p:txBody>
        </p:sp>
        <p:sp>
          <p:nvSpPr>
            <p:cNvPr id="195" name="pt195"/>
            <p:cNvSpPr/>
            <p:nvPr/>
          </p:nvSpPr>
          <p:spPr>
            <a:xfrm>
              <a:off x="3832241"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3917652"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03062"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88473"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173883"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259294"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344705"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430115"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51552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00936" y="345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4686347"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771758"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857168"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942579"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027989"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13400"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98811"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284221" y="351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5369632" y="356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455042"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540453"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625864"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11274"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796685"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5882095"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967506"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tx221"/>
            <p:cNvSpPr/>
            <p:nvPr/>
          </p:nvSpPr>
          <p:spPr>
            <a:xfrm>
              <a:off x="3698362" y="359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22" name="tx222"/>
            <p:cNvSpPr/>
            <p:nvPr/>
          </p:nvSpPr>
          <p:spPr>
            <a:xfrm>
              <a:off x="6018113" y="337144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23" name="tx223"/>
            <p:cNvSpPr/>
            <p:nvPr/>
          </p:nvSpPr>
          <p:spPr>
            <a:xfrm>
              <a:off x="5418832" y="344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24" name="tx224"/>
            <p:cNvSpPr/>
            <p:nvPr/>
          </p:nvSpPr>
          <p:spPr>
            <a:xfrm>
              <a:off x="5845885" y="335649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25" name="pl225"/>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4191934" y="4739697"/>
              <a:ext cx="1793622" cy="169696"/>
            </a:xfrm>
            <a:custGeom>
              <a:avLst/>
              <a:pathLst>
                <a:path w="1793622" h="169696">
                  <a:moveTo>
                    <a:pt x="0" y="169696"/>
                  </a:moveTo>
                  <a:lnTo>
                    <a:pt x="85410" y="93333"/>
                  </a:lnTo>
                  <a:lnTo>
                    <a:pt x="170821" y="59393"/>
                  </a:lnTo>
                  <a:lnTo>
                    <a:pt x="256231" y="42424"/>
                  </a:lnTo>
                  <a:lnTo>
                    <a:pt x="341642" y="16969"/>
                  </a:lnTo>
                  <a:lnTo>
                    <a:pt x="427053" y="59393"/>
                  </a:lnTo>
                  <a:lnTo>
                    <a:pt x="512463" y="0"/>
                  </a:lnTo>
                  <a:lnTo>
                    <a:pt x="597874" y="25454"/>
                  </a:lnTo>
                  <a:lnTo>
                    <a:pt x="683284" y="42424"/>
                  </a:lnTo>
                  <a:lnTo>
                    <a:pt x="768695" y="67878"/>
                  </a:lnTo>
                  <a:lnTo>
                    <a:pt x="854106" y="76363"/>
                  </a:lnTo>
                  <a:lnTo>
                    <a:pt x="939516" y="84848"/>
                  </a:lnTo>
                  <a:lnTo>
                    <a:pt x="1024927" y="59393"/>
                  </a:lnTo>
                  <a:lnTo>
                    <a:pt x="1110337" y="93333"/>
                  </a:lnTo>
                  <a:lnTo>
                    <a:pt x="1195748" y="127272"/>
                  </a:lnTo>
                  <a:lnTo>
                    <a:pt x="1281159" y="144242"/>
                  </a:lnTo>
                  <a:lnTo>
                    <a:pt x="1366569" y="144242"/>
                  </a:lnTo>
                  <a:lnTo>
                    <a:pt x="1451980" y="152727"/>
                  </a:lnTo>
                  <a:lnTo>
                    <a:pt x="1537390" y="127272"/>
                  </a:lnTo>
                  <a:lnTo>
                    <a:pt x="1622801" y="101818"/>
                  </a:lnTo>
                  <a:lnTo>
                    <a:pt x="1708212" y="67878"/>
                  </a:lnTo>
                  <a:lnTo>
                    <a:pt x="1793622" y="33939"/>
                  </a:lnTo>
                </a:path>
              </a:pathLst>
            </a:custGeom>
            <a:ln w="27101" cap="flat">
              <a:solidFill>
                <a:srgbClr val="1CABE2">
                  <a:alpha val="100000"/>
                </a:srgbClr>
              </a:solidFill>
              <a:prstDash val="solid"/>
              <a:round/>
            </a:ln>
          </p:spPr>
          <p:txBody>
            <a:bodyPr/>
            <a:lstStyle/>
            <a:p/>
          </p:txBody>
        </p:sp>
        <p:sp>
          <p:nvSpPr>
            <p:cNvPr id="245" name="pt245"/>
            <p:cNvSpPr/>
            <p:nvPr/>
          </p:nvSpPr>
          <p:spPr>
            <a:xfrm>
              <a:off x="4173883"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259294"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344705"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430115"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515526"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600936"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686347"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771758"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857168"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942579"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5027989"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113400"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5198811"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284221"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369632"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455042"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540453" y="486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5625864"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711274"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796685"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882095"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967506"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tx267"/>
            <p:cNvSpPr/>
            <p:nvPr/>
          </p:nvSpPr>
          <p:spPr>
            <a:xfrm>
              <a:off x="4040004" y="48171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68" name="tx268"/>
            <p:cNvSpPr/>
            <p:nvPr/>
          </p:nvSpPr>
          <p:spPr>
            <a:xfrm>
              <a:off x="6018113" y="468256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69" name="tx269"/>
            <p:cNvSpPr/>
            <p:nvPr/>
          </p:nvSpPr>
          <p:spPr>
            <a:xfrm>
              <a:off x="5418832" y="4742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70" name="tx270"/>
            <p:cNvSpPr/>
            <p:nvPr/>
          </p:nvSpPr>
          <p:spPr>
            <a:xfrm>
              <a:off x="5845885" y="46676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71" name="pl27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6644479" y="2075040"/>
              <a:ext cx="2135265" cy="186666"/>
            </a:xfrm>
            <a:custGeom>
              <a:avLst/>
              <a:pathLst>
                <a:path w="2135265" h="186666">
                  <a:moveTo>
                    <a:pt x="0" y="186666"/>
                  </a:moveTo>
                  <a:lnTo>
                    <a:pt x="85410" y="178181"/>
                  </a:lnTo>
                  <a:lnTo>
                    <a:pt x="170821" y="152727"/>
                  </a:lnTo>
                  <a:lnTo>
                    <a:pt x="256231" y="93333"/>
                  </a:lnTo>
                  <a:lnTo>
                    <a:pt x="341642" y="93333"/>
                  </a:lnTo>
                  <a:lnTo>
                    <a:pt x="427053" y="33939"/>
                  </a:lnTo>
                  <a:lnTo>
                    <a:pt x="512463" y="25454"/>
                  </a:lnTo>
                  <a:lnTo>
                    <a:pt x="597874" y="16969"/>
                  </a:lnTo>
                  <a:lnTo>
                    <a:pt x="683284" y="0"/>
                  </a:lnTo>
                  <a:lnTo>
                    <a:pt x="768695" y="33939"/>
                  </a:lnTo>
                  <a:lnTo>
                    <a:pt x="854106" y="0"/>
                  </a:lnTo>
                  <a:lnTo>
                    <a:pt x="939516" y="25454"/>
                  </a:lnTo>
                  <a:lnTo>
                    <a:pt x="1024927" y="42424"/>
                  </a:lnTo>
                  <a:lnTo>
                    <a:pt x="1110337" y="67878"/>
                  </a:lnTo>
                  <a:lnTo>
                    <a:pt x="1195748" y="67878"/>
                  </a:lnTo>
                  <a:lnTo>
                    <a:pt x="1281159" y="67878"/>
                  </a:lnTo>
                  <a:lnTo>
                    <a:pt x="1366569" y="50909"/>
                  </a:lnTo>
                  <a:lnTo>
                    <a:pt x="1451980" y="84848"/>
                  </a:lnTo>
                  <a:lnTo>
                    <a:pt x="1537390" y="135757"/>
                  </a:lnTo>
                  <a:lnTo>
                    <a:pt x="1622801" y="144242"/>
                  </a:lnTo>
                  <a:lnTo>
                    <a:pt x="1708212" y="135757"/>
                  </a:lnTo>
                  <a:lnTo>
                    <a:pt x="1793622" y="110302"/>
                  </a:lnTo>
                  <a:lnTo>
                    <a:pt x="1879033" y="110302"/>
                  </a:lnTo>
                  <a:lnTo>
                    <a:pt x="1964443" y="76363"/>
                  </a:lnTo>
                  <a:lnTo>
                    <a:pt x="2049854" y="59393"/>
                  </a:lnTo>
                  <a:lnTo>
                    <a:pt x="2135265" y="8484"/>
                  </a:lnTo>
                </a:path>
              </a:pathLst>
            </a:custGeom>
            <a:ln w="27101" cap="flat">
              <a:solidFill>
                <a:srgbClr val="1CABE2">
                  <a:alpha val="100000"/>
                </a:srgbClr>
              </a:solidFill>
              <a:prstDash val="solid"/>
              <a:round/>
            </a:ln>
          </p:spPr>
          <p:txBody>
            <a:bodyPr/>
            <a:lstStyle/>
            <a:p/>
          </p:txBody>
        </p:sp>
        <p:sp>
          <p:nvSpPr>
            <p:cNvPr id="291" name="pt291"/>
            <p:cNvSpPr/>
            <p:nvPr/>
          </p:nvSpPr>
          <p:spPr>
            <a:xfrm>
              <a:off x="6626428"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6711839"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797249"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882660"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968071"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053481"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138892"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22430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30971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39512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480534"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2" name="pt302"/>
            <p:cNvSpPr/>
            <p:nvPr/>
          </p:nvSpPr>
          <p:spPr>
            <a:xfrm>
              <a:off x="756594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651355"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736766"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822177"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907587"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992998"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078408"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163819" y="21927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0" name="pt310"/>
            <p:cNvSpPr/>
            <p:nvPr/>
          </p:nvSpPr>
          <p:spPr>
            <a:xfrm>
              <a:off x="8249230"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334640" y="21927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8420051"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505461"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590872"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5" name="pt315"/>
            <p:cNvSpPr/>
            <p:nvPr/>
          </p:nvSpPr>
          <p:spPr>
            <a:xfrm>
              <a:off x="8676283"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6" name="pt316"/>
            <p:cNvSpPr/>
            <p:nvPr/>
          </p:nvSpPr>
          <p:spPr>
            <a:xfrm>
              <a:off x="876169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tx317"/>
            <p:cNvSpPr/>
            <p:nvPr/>
          </p:nvSpPr>
          <p:spPr>
            <a:xfrm>
              <a:off x="6492549" y="21694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318" name="tx318"/>
            <p:cNvSpPr/>
            <p:nvPr/>
          </p:nvSpPr>
          <p:spPr>
            <a:xfrm>
              <a:off x="8812300"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19" name="tx319"/>
            <p:cNvSpPr/>
            <p:nvPr/>
          </p:nvSpPr>
          <p:spPr>
            <a:xfrm>
              <a:off x="8213020" y="20781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320" name="tx320"/>
            <p:cNvSpPr/>
            <p:nvPr/>
          </p:nvSpPr>
          <p:spPr>
            <a:xfrm>
              <a:off x="8640073" y="1995662"/>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321" name="pl32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2" name="pl32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3" name="pl32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4" name="pl32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8" name="pl32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9" name="pl32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0" name="pl33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8352691" y="3538883"/>
              <a:ext cx="427053" cy="373332"/>
            </a:xfrm>
            <a:custGeom>
              <a:avLst/>
              <a:pathLst>
                <a:path w="427053" h="373332">
                  <a:moveTo>
                    <a:pt x="0" y="373332"/>
                  </a:moveTo>
                  <a:lnTo>
                    <a:pt x="85410" y="322423"/>
                  </a:lnTo>
                  <a:lnTo>
                    <a:pt x="170821" y="254545"/>
                  </a:lnTo>
                  <a:lnTo>
                    <a:pt x="256231" y="178181"/>
                  </a:lnTo>
                  <a:lnTo>
                    <a:pt x="341642" y="144242"/>
                  </a:lnTo>
                  <a:lnTo>
                    <a:pt x="427053" y="0"/>
                  </a:lnTo>
                </a:path>
              </a:pathLst>
            </a:custGeom>
            <a:ln w="27101" cap="flat">
              <a:solidFill>
                <a:srgbClr val="1CABE2">
                  <a:alpha val="100000"/>
                </a:srgbClr>
              </a:solidFill>
              <a:prstDash val="solid"/>
              <a:round/>
            </a:ln>
          </p:spPr>
          <p:txBody>
            <a:bodyPr/>
            <a:lstStyle/>
            <a:p/>
          </p:txBody>
        </p:sp>
        <p:sp>
          <p:nvSpPr>
            <p:cNvPr id="341" name="pt341"/>
            <p:cNvSpPr/>
            <p:nvPr/>
          </p:nvSpPr>
          <p:spPr>
            <a:xfrm>
              <a:off x="8334640" y="389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2" name="pt342"/>
            <p:cNvSpPr/>
            <p:nvPr/>
          </p:nvSpPr>
          <p:spPr>
            <a:xfrm>
              <a:off x="8420051" y="384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3" name="pt343"/>
            <p:cNvSpPr/>
            <p:nvPr/>
          </p:nvSpPr>
          <p:spPr>
            <a:xfrm>
              <a:off x="8505461" y="377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4" name="pt344"/>
            <p:cNvSpPr/>
            <p:nvPr/>
          </p:nvSpPr>
          <p:spPr>
            <a:xfrm>
              <a:off x="8590872" y="3699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5" name="pt345"/>
            <p:cNvSpPr/>
            <p:nvPr/>
          </p:nvSpPr>
          <p:spPr>
            <a:xfrm>
              <a:off x="8676283"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8761693"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tx347"/>
            <p:cNvSpPr/>
            <p:nvPr/>
          </p:nvSpPr>
          <p:spPr>
            <a:xfrm>
              <a:off x="8200761" y="38211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348" name="tx348"/>
            <p:cNvSpPr/>
            <p:nvPr/>
          </p:nvSpPr>
          <p:spPr>
            <a:xfrm>
              <a:off x="8812300" y="34466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349" name="tx349"/>
            <p:cNvSpPr/>
            <p:nvPr/>
          </p:nvSpPr>
          <p:spPr>
            <a:xfrm>
              <a:off x="8640073" y="354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350" name="tx350"/>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51" name="tx351"/>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52" name="tx35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53" name="tx35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54" name="tx35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55" name="tx35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56" name="tx35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57" name="tx35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58" name="tx35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9" name="tx35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0" name="tx36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1" name="tx36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2" name="tx36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3" name="tx36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4" name="tx36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5" name="tx365"/>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6" name="tx366"/>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7" name="tx367"/>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8" name="tx368"/>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9" name="tx369"/>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0" name="tx370"/>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1" name="tx371"/>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2" name="tx37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3" name="tx37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4" name="tx37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5" name="tx37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6" name="tx37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7" name="tx37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8" name="tx37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9" name="tx37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0" name="tx38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1" name="tx38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2" name="tx38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3" name="tx38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4" name="tx38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5" name="tx38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6" name="tx38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7" name="tx38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8" name="tx38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9" name="tx38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0" name="tx39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1" name="tx39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2" name="tx39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3" name="tx39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4" name="tx39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5" name="tx39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6" name="tx39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7" name="tx397"/>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98" name="pt39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9" name="pt39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0" name="tx40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01" name="tx40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02" name="tx402"/>
            <p:cNvSpPr/>
            <p:nvPr/>
          </p:nvSpPr>
          <p:spPr>
            <a:xfrm>
              <a:off x="2066407" y="1332675"/>
              <a:ext cx="570303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Cameroun, 2000-2025</a:t>
              </a:r>
            </a:p>
          </p:txBody>
        </p:sp>
        <p:sp>
          <p:nvSpPr>
            <p:cNvPr id="403" name="tx403"/>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04" name="tx404"/>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4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 MCV2 affichait la couverture la plus faible (66 %), suivi du MCV1 et du YFV (75 %).
Par rapport à 2019, la couverture vaccinale de 7 vaccins a augmenté (BCG, DTP1, DTP3, IPV1, MCV1, ROTAC et YFV).
Par rapport à 2024, la couverture vaccinale d’un vaccin est restée stable (BCG) et celle de sept vaccins a augmenté (DTP1, DTP3, IPV1, MCV1, MCV2, ROTAC et YFV).</a:t>
            </a:r>
          </a:p>
        </p:txBody>
      </p:sp>
      <p:sp>
        <p:nvSpPr>
          <p:cNvPr id="4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Cameroun affichait le taux de couverture le plus faible pour le vaccin MCV2 (66 %), tandis que la plupart des autres vaccins de routine se situaient entre 75 et 93 % ; 7 antigènes ont connu une hausse depuis 2019, et 7 autres depuis 2024.</a:t>
            </a:r>
          </a:p>
        </p:txBody>
      </p:sp>
      <p:grpSp xmlns:pic="http://schemas.openxmlformats.org/drawingml/2006/picture">
        <p:nvGrpSpPr>
          <p:cNvPr id="407" name=""/>
          <p:cNvGrpSpPr/>
          <p:nvPr/>
        </p:nvGrpSpPr>
        <p:grpSpPr>
          <a:xfrm>
            <a:off x="292608" y="1097280"/>
            <a:ext cx="8595360" cy="28575"/>
            <a:chOff x="292608" y="1097280"/>
            <a:chExt cx="8595360" cy="28575"/>
          </a:xfrm>
        </p:grpSpPr>
        <p:sp>
          <p:nvSpPr>
            <p:cNvPr id="40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0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642543"/>
              <a:ext cx="6518190" cy="1043891"/>
            </a:xfrm>
            <a:custGeom>
              <a:avLst/>
              <a:pathLst>
                <a:path w="6518190" h="1043891">
                  <a:moveTo>
                    <a:pt x="0" y="1043891"/>
                  </a:moveTo>
                  <a:lnTo>
                    <a:pt x="260727" y="996441"/>
                  </a:lnTo>
                  <a:lnTo>
                    <a:pt x="521455" y="854093"/>
                  </a:lnTo>
                  <a:lnTo>
                    <a:pt x="782182" y="521945"/>
                  </a:lnTo>
                  <a:lnTo>
                    <a:pt x="1042910" y="521945"/>
                  </a:lnTo>
                  <a:lnTo>
                    <a:pt x="1303638" y="189798"/>
                  </a:lnTo>
                  <a:lnTo>
                    <a:pt x="1564365" y="142348"/>
                  </a:lnTo>
                  <a:lnTo>
                    <a:pt x="1825093" y="94899"/>
                  </a:lnTo>
                  <a:lnTo>
                    <a:pt x="2085820" y="0"/>
                  </a:lnTo>
                  <a:lnTo>
                    <a:pt x="2346548" y="189798"/>
                  </a:lnTo>
                  <a:lnTo>
                    <a:pt x="2607276" y="0"/>
                  </a:lnTo>
                  <a:lnTo>
                    <a:pt x="2868003" y="142348"/>
                  </a:lnTo>
                  <a:lnTo>
                    <a:pt x="3128731" y="237248"/>
                  </a:lnTo>
                  <a:lnTo>
                    <a:pt x="3389458" y="379596"/>
                  </a:lnTo>
                  <a:lnTo>
                    <a:pt x="3650186" y="379596"/>
                  </a:lnTo>
                  <a:lnTo>
                    <a:pt x="3910914" y="379596"/>
                  </a:lnTo>
                  <a:lnTo>
                    <a:pt x="4171641" y="284697"/>
                  </a:lnTo>
                  <a:lnTo>
                    <a:pt x="4432369" y="474496"/>
                  </a:lnTo>
                  <a:lnTo>
                    <a:pt x="4693096" y="759193"/>
                  </a:lnTo>
                  <a:lnTo>
                    <a:pt x="4953824" y="806643"/>
                  </a:lnTo>
                  <a:lnTo>
                    <a:pt x="5214552" y="759193"/>
                  </a:lnTo>
                  <a:lnTo>
                    <a:pt x="5475279" y="616844"/>
                  </a:lnTo>
                  <a:lnTo>
                    <a:pt x="5736007" y="616844"/>
                  </a:lnTo>
                  <a:lnTo>
                    <a:pt x="5996734" y="427046"/>
                  </a:lnTo>
                  <a:lnTo>
                    <a:pt x="6257462" y="332147"/>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2438893" y="1595093"/>
              <a:ext cx="5214552" cy="854093"/>
            </a:xfrm>
            <a:custGeom>
              <a:avLst/>
              <a:pathLst>
                <a:path w="5214552" h="854093">
                  <a:moveTo>
                    <a:pt x="0" y="284697"/>
                  </a:moveTo>
                  <a:lnTo>
                    <a:pt x="260727" y="189798"/>
                  </a:lnTo>
                  <a:lnTo>
                    <a:pt x="521455" y="142348"/>
                  </a:lnTo>
                  <a:lnTo>
                    <a:pt x="782182" y="47449"/>
                  </a:lnTo>
                  <a:lnTo>
                    <a:pt x="1042910" y="237248"/>
                  </a:lnTo>
                  <a:lnTo>
                    <a:pt x="1303638" y="47449"/>
                  </a:lnTo>
                  <a:lnTo>
                    <a:pt x="1564365" y="142348"/>
                  </a:lnTo>
                  <a:lnTo>
                    <a:pt x="1825093" y="0"/>
                  </a:lnTo>
                  <a:lnTo>
                    <a:pt x="2085820" y="427046"/>
                  </a:lnTo>
                  <a:lnTo>
                    <a:pt x="2346548" y="427046"/>
                  </a:lnTo>
                  <a:lnTo>
                    <a:pt x="2607276" y="427046"/>
                  </a:lnTo>
                  <a:lnTo>
                    <a:pt x="2868003" y="332147"/>
                  </a:lnTo>
                  <a:lnTo>
                    <a:pt x="3128731" y="521945"/>
                  </a:lnTo>
                  <a:lnTo>
                    <a:pt x="3389458" y="806643"/>
                  </a:lnTo>
                  <a:lnTo>
                    <a:pt x="3650186" y="854093"/>
                  </a:lnTo>
                  <a:lnTo>
                    <a:pt x="3910914" y="806643"/>
                  </a:lnTo>
                  <a:lnTo>
                    <a:pt x="4171641" y="664294"/>
                  </a:lnTo>
                  <a:lnTo>
                    <a:pt x="4432369" y="664294"/>
                  </a:lnTo>
                  <a:lnTo>
                    <a:pt x="4693096" y="474496"/>
                  </a:lnTo>
                  <a:lnTo>
                    <a:pt x="4953824" y="379596"/>
                  </a:lnTo>
                  <a:lnTo>
                    <a:pt x="5214552" y="94899"/>
                  </a:lnTo>
                </a:path>
              </a:pathLst>
            </a:custGeom>
            <a:ln w="27101" cap="flat">
              <a:solidFill>
                <a:srgbClr val="80BD41">
                  <a:alpha val="100000"/>
                </a:srgbClr>
              </a:solidFill>
              <a:prstDash val="solid"/>
              <a:round/>
            </a:ln>
          </p:spPr>
          <p:txBody>
            <a:bodyPr/>
            <a:lstStyle/>
            <a:p/>
          </p:txBody>
        </p:sp>
        <p:sp>
          <p:nvSpPr>
            <p:cNvPr id="40" name="pl40"/>
            <p:cNvSpPr/>
            <p:nvPr/>
          </p:nvSpPr>
          <p:spPr>
            <a:xfrm>
              <a:off x="3481803" y="1642543"/>
              <a:ext cx="4171641" cy="806643"/>
            </a:xfrm>
            <a:custGeom>
              <a:avLst/>
              <a:pathLst>
                <a:path w="4171641" h="806643">
                  <a:moveTo>
                    <a:pt x="0" y="189798"/>
                  </a:moveTo>
                  <a:lnTo>
                    <a:pt x="260727" y="0"/>
                  </a:lnTo>
                  <a:lnTo>
                    <a:pt x="521455" y="142348"/>
                  </a:lnTo>
                  <a:lnTo>
                    <a:pt x="782182" y="237248"/>
                  </a:lnTo>
                  <a:lnTo>
                    <a:pt x="1042910" y="379596"/>
                  </a:lnTo>
                  <a:lnTo>
                    <a:pt x="1303638" y="379596"/>
                  </a:lnTo>
                  <a:lnTo>
                    <a:pt x="1564365" y="379596"/>
                  </a:lnTo>
                  <a:lnTo>
                    <a:pt x="1825093" y="284697"/>
                  </a:lnTo>
                  <a:lnTo>
                    <a:pt x="2085820" y="474496"/>
                  </a:lnTo>
                  <a:lnTo>
                    <a:pt x="2346548" y="759193"/>
                  </a:lnTo>
                  <a:lnTo>
                    <a:pt x="2607276" y="806643"/>
                  </a:lnTo>
                  <a:lnTo>
                    <a:pt x="2868003" y="759193"/>
                  </a:lnTo>
                  <a:lnTo>
                    <a:pt x="3128731" y="616844"/>
                  </a:lnTo>
                  <a:lnTo>
                    <a:pt x="3389458" y="616844"/>
                  </a:lnTo>
                  <a:lnTo>
                    <a:pt x="3650186" y="427046"/>
                  </a:lnTo>
                  <a:lnTo>
                    <a:pt x="3910914" y="332147"/>
                  </a:lnTo>
                  <a:lnTo>
                    <a:pt x="4171641" y="47449"/>
                  </a:lnTo>
                </a:path>
              </a:pathLst>
            </a:custGeom>
            <a:ln w="27101" cap="flat">
              <a:solidFill>
                <a:srgbClr val="EE00EE">
                  <a:alpha val="100000"/>
                </a:srgbClr>
              </a:solidFill>
              <a:prstDash val="solid"/>
              <a:round/>
            </a:ln>
          </p:spPr>
          <p:txBody>
            <a:bodyPr/>
            <a:lstStyle/>
            <a:p/>
          </p:txBody>
        </p:sp>
        <p:sp>
          <p:nvSpPr>
            <p:cNvPr id="41" name="pl41"/>
            <p:cNvSpPr/>
            <p:nvPr/>
          </p:nvSpPr>
          <p:spPr>
            <a:xfrm>
              <a:off x="6610535" y="2401737"/>
              <a:ext cx="1042910" cy="2989325"/>
            </a:xfrm>
            <a:custGeom>
              <a:avLst/>
              <a:pathLst>
                <a:path w="1042910" h="2989325">
                  <a:moveTo>
                    <a:pt x="0" y="2989325"/>
                  </a:moveTo>
                  <a:lnTo>
                    <a:pt x="260727" y="2894426"/>
                  </a:lnTo>
                  <a:lnTo>
                    <a:pt x="521455" y="0"/>
                  </a:lnTo>
                  <a:lnTo>
                    <a:pt x="782182" y="1518387"/>
                  </a:lnTo>
                  <a:lnTo>
                    <a:pt x="1042910" y="1803085"/>
                  </a:lnTo>
                </a:path>
              </a:pathLst>
            </a:custGeom>
            <a:ln w="27101" cap="flat">
              <a:solidFill>
                <a:srgbClr val="6A3D9A">
                  <a:alpha val="100000"/>
                </a:srgbClr>
              </a:solidFill>
              <a:prstDash val="solid"/>
              <a:round/>
            </a:ln>
          </p:spPr>
          <p:txBody>
            <a:bodyPr/>
            <a:lstStyle/>
            <a:p/>
          </p:txBody>
        </p:sp>
        <p:sp>
          <p:nvSpPr>
            <p:cNvPr id="42" name="pl42"/>
            <p:cNvSpPr/>
            <p:nvPr/>
          </p:nvSpPr>
          <p:spPr>
            <a:xfrm>
              <a:off x="5046169" y="1784892"/>
              <a:ext cx="2607276" cy="2609728"/>
            </a:xfrm>
            <a:custGeom>
              <a:avLst/>
              <a:pathLst>
                <a:path w="2607276" h="2609728">
                  <a:moveTo>
                    <a:pt x="0" y="2609728"/>
                  </a:moveTo>
                  <a:lnTo>
                    <a:pt x="260727" y="521945"/>
                  </a:lnTo>
                  <a:lnTo>
                    <a:pt x="521455" y="664294"/>
                  </a:lnTo>
                  <a:lnTo>
                    <a:pt x="782182" y="664294"/>
                  </a:lnTo>
                  <a:lnTo>
                    <a:pt x="1042910" y="711744"/>
                  </a:lnTo>
                  <a:lnTo>
                    <a:pt x="1303638" y="569395"/>
                  </a:lnTo>
                  <a:lnTo>
                    <a:pt x="1564365" y="521945"/>
                  </a:lnTo>
                  <a:lnTo>
                    <a:pt x="1825093" y="521945"/>
                  </a:lnTo>
                  <a:lnTo>
                    <a:pt x="2085820" y="474496"/>
                  </a:lnTo>
                  <a:lnTo>
                    <a:pt x="2346548" y="284697"/>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7131990" y="2259388"/>
              <a:ext cx="521455" cy="759193"/>
            </a:xfrm>
            <a:custGeom>
              <a:avLst/>
              <a:pathLst>
                <a:path w="521455" h="759193">
                  <a:moveTo>
                    <a:pt x="0" y="759193"/>
                  </a:moveTo>
                  <a:lnTo>
                    <a:pt x="260727" y="284697"/>
                  </a:lnTo>
                  <a:lnTo>
                    <a:pt x="521455"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832341"/>
              <a:ext cx="6518190" cy="1470937"/>
            </a:xfrm>
            <a:custGeom>
              <a:avLst/>
              <a:pathLst>
                <a:path w="6518190" h="1470937">
                  <a:moveTo>
                    <a:pt x="0" y="1470937"/>
                  </a:moveTo>
                  <a:lnTo>
                    <a:pt x="260727" y="1376038"/>
                  </a:lnTo>
                  <a:lnTo>
                    <a:pt x="521455" y="1281139"/>
                  </a:lnTo>
                  <a:lnTo>
                    <a:pt x="782182" y="901542"/>
                  </a:lnTo>
                  <a:lnTo>
                    <a:pt x="1042910" y="759193"/>
                  </a:lnTo>
                  <a:lnTo>
                    <a:pt x="1303638" y="569395"/>
                  </a:lnTo>
                  <a:lnTo>
                    <a:pt x="1564365" y="332147"/>
                  </a:lnTo>
                  <a:lnTo>
                    <a:pt x="1825093" y="284697"/>
                  </a:lnTo>
                  <a:lnTo>
                    <a:pt x="2085820" y="0"/>
                  </a:lnTo>
                  <a:lnTo>
                    <a:pt x="2346548" y="284697"/>
                  </a:lnTo>
                  <a:lnTo>
                    <a:pt x="2607276" y="47449"/>
                  </a:lnTo>
                  <a:lnTo>
                    <a:pt x="2868003" y="189798"/>
                  </a:lnTo>
                  <a:lnTo>
                    <a:pt x="3128731" y="284697"/>
                  </a:lnTo>
                  <a:lnTo>
                    <a:pt x="3389458" y="427046"/>
                  </a:lnTo>
                  <a:lnTo>
                    <a:pt x="3650186" y="427046"/>
                  </a:lnTo>
                  <a:lnTo>
                    <a:pt x="3910914" y="427046"/>
                  </a:lnTo>
                  <a:lnTo>
                    <a:pt x="4171641" y="379596"/>
                  </a:lnTo>
                  <a:lnTo>
                    <a:pt x="4432369" y="616844"/>
                  </a:lnTo>
                  <a:lnTo>
                    <a:pt x="4693096" y="901542"/>
                  </a:lnTo>
                  <a:lnTo>
                    <a:pt x="4953824" y="901542"/>
                  </a:lnTo>
                  <a:lnTo>
                    <a:pt x="5214552" y="806643"/>
                  </a:lnTo>
                  <a:lnTo>
                    <a:pt x="5475279" y="711744"/>
                  </a:lnTo>
                  <a:lnTo>
                    <a:pt x="5736007" y="569395"/>
                  </a:lnTo>
                  <a:lnTo>
                    <a:pt x="5996734" y="427046"/>
                  </a:lnTo>
                  <a:lnTo>
                    <a:pt x="6257462" y="427046"/>
                  </a:lnTo>
                  <a:lnTo>
                    <a:pt x="6518190" y="237248"/>
                  </a:lnTo>
                </a:path>
              </a:pathLst>
            </a:custGeom>
            <a:ln w="27101" cap="flat">
              <a:solidFill>
                <a:srgbClr val="FFC20E">
                  <a:alpha val="100000"/>
                </a:srgbClr>
              </a:solidFill>
              <a:prstDash val="solid"/>
              <a:round/>
            </a:ln>
          </p:spPr>
          <p:txBody>
            <a:bodyPr/>
            <a:lstStyle/>
            <a:p/>
          </p:txBody>
        </p:sp>
        <p:sp>
          <p:nvSpPr>
            <p:cNvPr id="45" name="pl45"/>
            <p:cNvSpPr/>
            <p:nvPr/>
          </p:nvSpPr>
          <p:spPr>
            <a:xfrm>
              <a:off x="6349807" y="2496636"/>
              <a:ext cx="1303638" cy="2087782"/>
            </a:xfrm>
            <a:custGeom>
              <a:avLst/>
              <a:pathLst>
                <a:path w="1303638" h="2087782">
                  <a:moveTo>
                    <a:pt x="0" y="2087782"/>
                  </a:moveTo>
                  <a:lnTo>
                    <a:pt x="260727" y="1803085"/>
                  </a:lnTo>
                  <a:lnTo>
                    <a:pt x="521455" y="1423488"/>
                  </a:lnTo>
                  <a:lnTo>
                    <a:pt x="782182" y="996441"/>
                  </a:lnTo>
                  <a:lnTo>
                    <a:pt x="1042910" y="806643"/>
                  </a:lnTo>
                  <a:lnTo>
                    <a:pt x="1303638" y="0"/>
                  </a:lnTo>
                </a:path>
              </a:pathLst>
            </a:custGeom>
            <a:ln w="27101" cap="flat">
              <a:solidFill>
                <a:srgbClr val="008B00">
                  <a:alpha val="100000"/>
                </a:srgbClr>
              </a:solidFill>
              <a:prstDash val="solid"/>
              <a:round/>
            </a:ln>
          </p:spPr>
          <p:txBody>
            <a:bodyPr/>
            <a:lstStyle/>
            <a:p/>
          </p:txBody>
        </p:sp>
        <p:sp>
          <p:nvSpPr>
            <p:cNvPr id="46" name="pl46"/>
            <p:cNvSpPr/>
            <p:nvPr/>
          </p:nvSpPr>
          <p:spPr>
            <a:xfrm>
              <a:off x="4003259" y="1642543"/>
              <a:ext cx="3650186" cy="2894426"/>
            </a:xfrm>
            <a:custGeom>
              <a:avLst/>
              <a:pathLst>
                <a:path w="3650186" h="2894426">
                  <a:moveTo>
                    <a:pt x="0" y="2894426"/>
                  </a:moveTo>
                  <a:lnTo>
                    <a:pt x="260727" y="0"/>
                  </a:lnTo>
                  <a:lnTo>
                    <a:pt x="521455" y="427046"/>
                  </a:lnTo>
                  <a:lnTo>
                    <a:pt x="782182" y="332147"/>
                  </a:lnTo>
                  <a:lnTo>
                    <a:pt x="1042910" y="332147"/>
                  </a:lnTo>
                  <a:lnTo>
                    <a:pt x="1303638" y="284697"/>
                  </a:lnTo>
                  <a:lnTo>
                    <a:pt x="1564365" y="521945"/>
                  </a:lnTo>
                  <a:lnTo>
                    <a:pt x="1825093" y="759193"/>
                  </a:lnTo>
                  <a:lnTo>
                    <a:pt x="2085820" y="806643"/>
                  </a:lnTo>
                  <a:lnTo>
                    <a:pt x="2346548" y="711744"/>
                  </a:lnTo>
                  <a:lnTo>
                    <a:pt x="2607276" y="664294"/>
                  </a:lnTo>
                  <a:lnTo>
                    <a:pt x="2868003" y="664294"/>
                  </a:lnTo>
                  <a:lnTo>
                    <a:pt x="3128731" y="427046"/>
                  </a:lnTo>
                  <a:lnTo>
                    <a:pt x="3389458" y="379596"/>
                  </a:lnTo>
                  <a:lnTo>
                    <a:pt x="3650186" y="94899"/>
                  </a:lnTo>
                </a:path>
              </a:pathLst>
            </a:custGeom>
            <a:ln w="27101" cap="flat">
              <a:solidFill>
                <a:srgbClr val="9A32CD">
                  <a:alpha val="100000"/>
                </a:srgbClr>
              </a:solidFill>
              <a:prstDash val="solid"/>
              <a:round/>
            </a:ln>
          </p:spPr>
          <p:txBody>
            <a:bodyPr/>
            <a:lstStyle/>
            <a:p/>
          </p:txBody>
        </p:sp>
        <p:sp>
          <p:nvSpPr>
            <p:cNvPr id="47" name="pl47"/>
            <p:cNvSpPr/>
            <p:nvPr/>
          </p:nvSpPr>
          <p:spPr>
            <a:xfrm>
              <a:off x="4785441" y="1832341"/>
              <a:ext cx="2868003" cy="1803085"/>
            </a:xfrm>
            <a:custGeom>
              <a:avLst/>
              <a:pathLst>
                <a:path w="2868003" h="1803085">
                  <a:moveTo>
                    <a:pt x="0" y="1803085"/>
                  </a:moveTo>
                  <a:lnTo>
                    <a:pt x="260727" y="616844"/>
                  </a:lnTo>
                  <a:lnTo>
                    <a:pt x="521455" y="237248"/>
                  </a:lnTo>
                  <a:lnTo>
                    <a:pt x="782182" y="379596"/>
                  </a:lnTo>
                  <a:lnTo>
                    <a:pt x="1042910" y="569395"/>
                  </a:lnTo>
                  <a:lnTo>
                    <a:pt x="1303638" y="616844"/>
                  </a:lnTo>
                  <a:lnTo>
                    <a:pt x="1564365" y="569395"/>
                  </a:lnTo>
                  <a:lnTo>
                    <a:pt x="1825093" y="521945"/>
                  </a:lnTo>
                  <a:lnTo>
                    <a:pt x="2085820" y="664294"/>
                  </a:lnTo>
                  <a:lnTo>
                    <a:pt x="2346548" y="379596"/>
                  </a:lnTo>
                  <a:lnTo>
                    <a:pt x="2607276" y="332147"/>
                  </a:lnTo>
                  <a:lnTo>
                    <a:pt x="2868003" y="0"/>
                  </a:lnTo>
                </a:path>
              </a:pathLst>
            </a:custGeom>
            <a:ln w="27101" cap="flat">
              <a:solidFill>
                <a:srgbClr val="836FFF">
                  <a:alpha val="100000"/>
                </a:srgbClr>
              </a:solidFill>
              <a:prstDash val="solid"/>
              <a:round/>
            </a:ln>
          </p:spPr>
          <p:txBody>
            <a:bodyPr/>
            <a:lstStyle/>
            <a:p/>
          </p:txBody>
        </p:sp>
        <p:sp>
          <p:nvSpPr>
            <p:cNvPr id="48" name="pl48"/>
            <p:cNvSpPr/>
            <p:nvPr/>
          </p:nvSpPr>
          <p:spPr>
            <a:xfrm>
              <a:off x="5567624" y="2069589"/>
              <a:ext cx="2085820" cy="664294"/>
            </a:xfrm>
            <a:custGeom>
              <a:avLst/>
              <a:pathLst>
                <a:path w="2085820" h="664294">
                  <a:moveTo>
                    <a:pt x="0" y="379596"/>
                  </a:moveTo>
                  <a:lnTo>
                    <a:pt x="260727" y="664294"/>
                  </a:lnTo>
                  <a:lnTo>
                    <a:pt x="521455" y="664294"/>
                  </a:lnTo>
                  <a:lnTo>
                    <a:pt x="782182" y="569395"/>
                  </a:lnTo>
                  <a:lnTo>
                    <a:pt x="1042910" y="474496"/>
                  </a:lnTo>
                  <a:lnTo>
                    <a:pt x="1303638" y="332147"/>
                  </a:lnTo>
                  <a:lnTo>
                    <a:pt x="1564365" y="189798"/>
                  </a:lnTo>
                  <a:lnTo>
                    <a:pt x="1825093" y="189798"/>
                  </a:lnTo>
                  <a:lnTo>
                    <a:pt x="2085820" y="0"/>
                  </a:lnTo>
                </a:path>
              </a:pathLst>
            </a:custGeom>
            <a:ln w="27101" cap="flat">
              <a:solidFill>
                <a:srgbClr val="FB9A99">
                  <a:alpha val="100000"/>
                </a:srgbClr>
              </a:solidFill>
              <a:prstDash val="solid"/>
              <a:round/>
            </a:ln>
          </p:spPr>
          <p:txBody>
            <a:bodyPr/>
            <a:lstStyle/>
            <a:p/>
          </p:txBody>
        </p:sp>
        <p:sp>
          <p:nvSpPr>
            <p:cNvPr id="49" name="pl49"/>
            <p:cNvSpPr/>
            <p:nvPr/>
          </p:nvSpPr>
          <p:spPr>
            <a:xfrm>
              <a:off x="7669329" y="1437432"/>
              <a:ext cx="713616" cy="247061"/>
            </a:xfrm>
            <a:custGeom>
              <a:avLst/>
              <a:pathLst>
                <a:path w="713616" h="247061">
                  <a:moveTo>
                    <a:pt x="713616" y="0"/>
                  </a:moveTo>
                  <a:lnTo>
                    <a:pt x="0" y="247061"/>
                  </a:lnTo>
                </a:path>
              </a:pathLst>
            </a:custGeom>
          </p:spPr>
          <p:txBody>
            <a:bodyPr/>
            <a:lstStyle/>
            <a:p/>
          </p:txBody>
        </p:sp>
        <p:sp>
          <p:nvSpPr>
            <p:cNvPr id="50" name="pl50"/>
            <p:cNvSpPr/>
            <p:nvPr/>
          </p:nvSpPr>
          <p:spPr>
            <a:xfrm>
              <a:off x="7662116" y="911418"/>
              <a:ext cx="666468" cy="768575"/>
            </a:xfrm>
            <a:custGeom>
              <a:avLst/>
              <a:pathLst>
                <a:path w="666468" h="768575">
                  <a:moveTo>
                    <a:pt x="666468" y="0"/>
                  </a:moveTo>
                  <a:lnTo>
                    <a:pt x="0" y="768575"/>
                  </a:lnTo>
                </a:path>
              </a:pathLst>
            </a:custGeom>
          </p:spPr>
          <p:txBody>
            <a:bodyPr/>
            <a:lstStyle/>
            <a:p/>
          </p:txBody>
        </p:sp>
        <p:sp>
          <p:nvSpPr>
            <p:cNvPr id="51" name="pl51"/>
            <p:cNvSpPr/>
            <p:nvPr/>
          </p:nvSpPr>
          <p:spPr>
            <a:xfrm>
              <a:off x="7666002" y="1177265"/>
              <a:ext cx="771092" cy="504512"/>
            </a:xfrm>
            <a:custGeom>
              <a:avLst/>
              <a:pathLst>
                <a:path w="771092" h="504512">
                  <a:moveTo>
                    <a:pt x="771092" y="0"/>
                  </a:moveTo>
                  <a:lnTo>
                    <a:pt x="0" y="504512"/>
                  </a:lnTo>
                </a:path>
              </a:pathLst>
            </a:custGeom>
          </p:spPr>
          <p:txBody>
            <a:bodyPr/>
            <a:lstStyle/>
            <a:p/>
          </p:txBody>
        </p:sp>
        <p:sp>
          <p:nvSpPr>
            <p:cNvPr id="52" name="pl52"/>
            <p:cNvSpPr/>
            <p:nvPr/>
          </p:nvSpPr>
          <p:spPr>
            <a:xfrm>
              <a:off x="7671501" y="1693088"/>
              <a:ext cx="711444" cy="43256"/>
            </a:xfrm>
            <a:custGeom>
              <a:avLst/>
              <a:pathLst>
                <a:path w="711444" h="43256">
                  <a:moveTo>
                    <a:pt x="711444" y="0"/>
                  </a:moveTo>
                  <a:lnTo>
                    <a:pt x="0" y="43256"/>
                  </a:lnTo>
                </a:path>
              </a:pathLst>
            </a:custGeom>
          </p:spPr>
          <p:txBody>
            <a:bodyPr/>
            <a:lstStyle/>
            <a:p/>
          </p:txBody>
        </p:sp>
        <p:sp>
          <p:nvSpPr>
            <p:cNvPr id="53" name="pl53"/>
            <p:cNvSpPr/>
            <p:nvPr/>
          </p:nvSpPr>
          <p:spPr>
            <a:xfrm>
              <a:off x="7670617" y="1788562"/>
              <a:ext cx="754409" cy="161246"/>
            </a:xfrm>
            <a:custGeom>
              <a:avLst/>
              <a:pathLst>
                <a:path w="754409" h="161246">
                  <a:moveTo>
                    <a:pt x="754409" y="161246"/>
                  </a:moveTo>
                  <a:lnTo>
                    <a:pt x="0" y="0"/>
                  </a:lnTo>
                </a:path>
              </a:pathLst>
            </a:custGeom>
          </p:spPr>
          <p:txBody>
            <a:bodyPr/>
            <a:lstStyle/>
            <a:p/>
          </p:txBody>
        </p:sp>
        <p:sp>
          <p:nvSpPr>
            <p:cNvPr id="54" name="pl54"/>
            <p:cNvSpPr/>
            <p:nvPr/>
          </p:nvSpPr>
          <p:spPr>
            <a:xfrm>
              <a:off x="7667226" y="1839744"/>
              <a:ext cx="685547" cy="368259"/>
            </a:xfrm>
            <a:custGeom>
              <a:avLst/>
              <a:pathLst>
                <a:path w="685547" h="368259">
                  <a:moveTo>
                    <a:pt x="685547" y="368259"/>
                  </a:moveTo>
                  <a:lnTo>
                    <a:pt x="0" y="0"/>
                  </a:lnTo>
                </a:path>
              </a:pathLst>
            </a:custGeom>
          </p:spPr>
          <p:txBody>
            <a:bodyPr/>
            <a:lstStyle/>
            <a:p/>
          </p:txBody>
        </p:sp>
        <p:sp>
          <p:nvSpPr>
            <p:cNvPr id="55" name="pl55"/>
            <p:cNvSpPr/>
            <p:nvPr/>
          </p:nvSpPr>
          <p:spPr>
            <a:xfrm>
              <a:off x="7663482" y="2079072"/>
              <a:ext cx="695379" cy="657019"/>
            </a:xfrm>
            <a:custGeom>
              <a:avLst/>
              <a:pathLst>
                <a:path w="695379" h="657019">
                  <a:moveTo>
                    <a:pt x="695379" y="657019"/>
                  </a:moveTo>
                  <a:lnTo>
                    <a:pt x="0" y="0"/>
                  </a:lnTo>
                </a:path>
              </a:pathLst>
            </a:custGeom>
          </p:spPr>
          <p:txBody>
            <a:bodyPr/>
            <a:lstStyle/>
            <a:p/>
          </p:txBody>
        </p:sp>
        <p:sp>
          <p:nvSpPr>
            <p:cNvPr id="56" name="pl56"/>
            <p:cNvSpPr/>
            <p:nvPr/>
          </p:nvSpPr>
          <p:spPr>
            <a:xfrm>
              <a:off x="7666261" y="2077646"/>
              <a:ext cx="626170" cy="393654"/>
            </a:xfrm>
            <a:custGeom>
              <a:avLst/>
              <a:pathLst>
                <a:path w="626170" h="393654">
                  <a:moveTo>
                    <a:pt x="626170" y="393654"/>
                  </a:moveTo>
                  <a:lnTo>
                    <a:pt x="0" y="0"/>
                  </a:lnTo>
                </a:path>
              </a:pathLst>
            </a:custGeom>
          </p:spPr>
          <p:txBody>
            <a:bodyPr/>
            <a:lstStyle/>
            <a:p/>
          </p:txBody>
        </p:sp>
        <p:sp>
          <p:nvSpPr>
            <p:cNvPr id="57" name="pl57"/>
            <p:cNvSpPr/>
            <p:nvPr/>
          </p:nvSpPr>
          <p:spPr>
            <a:xfrm>
              <a:off x="7663211" y="2268981"/>
              <a:ext cx="743818" cy="730666"/>
            </a:xfrm>
            <a:custGeom>
              <a:avLst/>
              <a:pathLst>
                <a:path w="743818" h="730666">
                  <a:moveTo>
                    <a:pt x="743818" y="730666"/>
                  </a:moveTo>
                  <a:lnTo>
                    <a:pt x="0" y="0"/>
                  </a:lnTo>
                </a:path>
              </a:pathLst>
            </a:custGeom>
          </p:spPr>
          <p:txBody>
            <a:bodyPr/>
            <a:lstStyle/>
            <a:p/>
          </p:txBody>
        </p:sp>
        <p:sp>
          <p:nvSpPr>
            <p:cNvPr id="58" name="pl58"/>
            <p:cNvSpPr/>
            <p:nvPr/>
          </p:nvSpPr>
          <p:spPr>
            <a:xfrm>
              <a:off x="7662521" y="2506493"/>
              <a:ext cx="696340" cy="756236"/>
            </a:xfrm>
            <a:custGeom>
              <a:avLst/>
              <a:pathLst>
                <a:path w="696340" h="756236">
                  <a:moveTo>
                    <a:pt x="696340" y="756236"/>
                  </a:moveTo>
                  <a:lnTo>
                    <a:pt x="0" y="0"/>
                  </a:lnTo>
                </a:path>
              </a:pathLst>
            </a:custGeom>
          </p:spPr>
          <p:txBody>
            <a:bodyPr/>
            <a:lstStyle/>
            <a:p/>
          </p:txBody>
        </p:sp>
        <p:sp>
          <p:nvSpPr>
            <p:cNvPr id="59" name="pl59"/>
            <p:cNvSpPr/>
            <p:nvPr/>
          </p:nvSpPr>
          <p:spPr>
            <a:xfrm>
              <a:off x="7671585" y="4204816"/>
              <a:ext cx="711359" cy="5"/>
            </a:xfrm>
            <a:custGeom>
              <a:avLst/>
              <a:pathLst>
                <a:path w="711359" h="5">
                  <a:moveTo>
                    <a:pt x="711359" y="0"/>
                  </a:moveTo>
                  <a:lnTo>
                    <a:pt x="0" y="5"/>
                  </a:lnTo>
                </a:path>
              </a:pathLst>
            </a:custGeom>
          </p:spPr>
          <p:txBody>
            <a:bodyPr/>
            <a:lstStyle/>
            <a:p/>
          </p:txBody>
        </p:sp>
        <p:sp>
          <p:nvSpPr>
            <p:cNvPr id="60" name="pg60"/>
            <p:cNvSpPr/>
            <p:nvPr/>
          </p:nvSpPr>
          <p:spPr>
            <a:xfrm>
              <a:off x="8314365" y="134712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138866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83%</a:t>
              </a:r>
            </a:p>
          </p:txBody>
        </p:sp>
        <p:sp>
          <p:nvSpPr>
            <p:cNvPr id="62" name="pg62"/>
            <p:cNvSpPr/>
            <p:nvPr/>
          </p:nvSpPr>
          <p:spPr>
            <a:xfrm>
              <a:off x="8260004" y="81994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84280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83%</a:t>
              </a:r>
            </a:p>
          </p:txBody>
        </p:sp>
        <p:sp>
          <p:nvSpPr>
            <p:cNvPr id="64" name="pg64"/>
            <p:cNvSpPr/>
            <p:nvPr/>
          </p:nvSpPr>
          <p:spPr>
            <a:xfrm>
              <a:off x="8368515" y="108579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12733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83%</a:t>
              </a:r>
            </a:p>
          </p:txBody>
        </p:sp>
        <p:sp>
          <p:nvSpPr>
            <p:cNvPr id="66" name="pg66"/>
            <p:cNvSpPr/>
            <p:nvPr/>
          </p:nvSpPr>
          <p:spPr>
            <a:xfrm>
              <a:off x="8314365" y="160835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37225" y="164989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82%</a:t>
              </a:r>
            </a:p>
          </p:txBody>
        </p:sp>
        <p:sp>
          <p:nvSpPr>
            <p:cNvPr id="68" name="pg68"/>
            <p:cNvSpPr/>
            <p:nvPr/>
          </p:nvSpPr>
          <p:spPr>
            <a:xfrm>
              <a:off x="8356446" y="186879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79306" y="191032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81%</a:t>
              </a:r>
            </a:p>
          </p:txBody>
        </p:sp>
        <p:sp>
          <p:nvSpPr>
            <p:cNvPr id="70" name="pg70"/>
            <p:cNvSpPr/>
            <p:nvPr/>
          </p:nvSpPr>
          <p:spPr>
            <a:xfrm>
              <a:off x="8284194" y="213099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1" name="tx71"/>
            <p:cNvSpPr/>
            <p:nvPr/>
          </p:nvSpPr>
          <p:spPr>
            <a:xfrm>
              <a:off x="8307054" y="217253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80%</a:t>
              </a:r>
            </a:p>
          </p:txBody>
        </p:sp>
        <p:sp>
          <p:nvSpPr>
            <p:cNvPr id="72" name="pg72"/>
            <p:cNvSpPr/>
            <p:nvPr/>
          </p:nvSpPr>
          <p:spPr>
            <a:xfrm>
              <a:off x="8290281" y="265882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70036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75%</a:t>
              </a:r>
            </a:p>
          </p:txBody>
        </p:sp>
        <p:sp>
          <p:nvSpPr>
            <p:cNvPr id="74" name="pg74"/>
            <p:cNvSpPr/>
            <p:nvPr/>
          </p:nvSpPr>
          <p:spPr>
            <a:xfrm>
              <a:off x="8223851" y="239518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243672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75%</a:t>
              </a:r>
            </a:p>
          </p:txBody>
        </p:sp>
        <p:sp>
          <p:nvSpPr>
            <p:cNvPr id="76" name="pg76"/>
            <p:cNvSpPr/>
            <p:nvPr/>
          </p:nvSpPr>
          <p:spPr>
            <a:xfrm>
              <a:off x="8338449" y="292183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7" name="tx77"/>
            <p:cNvSpPr/>
            <p:nvPr/>
          </p:nvSpPr>
          <p:spPr>
            <a:xfrm>
              <a:off x="8361309" y="296337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71%</a:t>
              </a:r>
            </a:p>
          </p:txBody>
        </p:sp>
        <p:sp>
          <p:nvSpPr>
            <p:cNvPr id="78" name="pg78"/>
            <p:cNvSpPr/>
            <p:nvPr/>
          </p:nvSpPr>
          <p:spPr>
            <a:xfrm>
              <a:off x="8290281" y="318506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22660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66%</a:t>
              </a:r>
            </a:p>
          </p:txBody>
        </p:sp>
        <p:sp>
          <p:nvSpPr>
            <p:cNvPr id="80" name="pg80"/>
            <p:cNvSpPr/>
            <p:nvPr/>
          </p:nvSpPr>
          <p:spPr>
            <a:xfrm>
              <a:off x="8314365" y="412029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416183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30%</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7" name="tx107"/>
            <p:cNvSpPr/>
            <p:nvPr/>
          </p:nvSpPr>
          <p:spPr>
            <a:xfrm>
              <a:off x="3255479" y="401416"/>
              <a:ext cx="33206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Cameroun, 2000-2025</a:t>
              </a:r>
            </a:p>
          </p:txBody>
        </p:sp>
        <p:sp>
          <p:nvSpPr>
            <p:cNvPr id="108" name="tx108"/>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9" name="tx109"/>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présente l'évolution de la couverture vaccinale pour 10 vaccins (série complète).
En 2025, le vaccin contre le HPVc affichait la couverture la plus faible de tous les vaccins (30 %), suivi du vaccin MCV2 (66 %).
La couverture vaccinale de 7 vaccins a augmenté (DTP3, HEPB3, HIB3, IPV1, MCV1, ROTAC et RUBELLA) par rapport à leur couverture respective en 2019.
La couverture vaccinale de 9 vaccins a augmenté (DTP3, HEPB3, HIB3, IPV1, IPVC, MCV1, MCV2, ROTAC et RUBELLA) et celle d’un vaccin a diminué (HPVC) par rapport à leur couverture respective en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74620" y="907931"/>
              <a:ext cx="1733193" cy="0"/>
            </a:xfrm>
            <a:custGeom>
              <a:avLst/>
              <a:pathLst>
                <a:path w="1733193" h="0">
                  <a:moveTo>
                    <a:pt x="0" y="0"/>
                  </a:moveTo>
                  <a:lnTo>
                    <a:pt x="649947" y="0"/>
                  </a:lnTo>
                  <a:lnTo>
                    <a:pt x="722164" y="0"/>
                  </a:lnTo>
                  <a:lnTo>
                    <a:pt x="794380" y="0"/>
                  </a:lnTo>
                  <a:lnTo>
                    <a:pt x="1733193" y="0"/>
                  </a:lnTo>
                  <a:lnTo>
                    <a:pt x="1733193" y="0"/>
                  </a:lnTo>
                  <a:lnTo>
                    <a:pt x="1733193" y="0"/>
                  </a:lnTo>
                </a:path>
              </a:pathLst>
            </a:custGeom>
            <a:ln w="116535" cap="flat">
              <a:solidFill>
                <a:srgbClr val="E8E8E8">
                  <a:alpha val="100000"/>
                </a:srgbClr>
              </a:solidFill>
              <a:prstDash val="solid"/>
              <a:round/>
            </a:ln>
          </p:spPr>
          <p:txBody>
            <a:bodyPr/>
            <a:lstStyle/>
            <a:p/>
          </p:txBody>
        </p:sp>
        <p:sp>
          <p:nvSpPr>
            <p:cNvPr id="21" name="pl21"/>
            <p:cNvSpPr/>
            <p:nvPr/>
          </p:nvSpPr>
          <p:spPr>
            <a:xfrm>
              <a:off x="6691269" y="1320786"/>
              <a:ext cx="1011029" cy="0"/>
            </a:xfrm>
            <a:custGeom>
              <a:avLst/>
              <a:pathLst>
                <a:path w="1011029" h="0">
                  <a:moveTo>
                    <a:pt x="0" y="0"/>
                  </a:moveTo>
                  <a:lnTo>
                    <a:pt x="144432" y="0"/>
                  </a:lnTo>
                  <a:lnTo>
                    <a:pt x="288865" y="0"/>
                  </a:lnTo>
                  <a:lnTo>
                    <a:pt x="288865" y="0"/>
                  </a:lnTo>
                  <a:lnTo>
                    <a:pt x="649947" y="0"/>
                  </a:lnTo>
                  <a:lnTo>
                    <a:pt x="722164" y="0"/>
                  </a:lnTo>
                  <a:lnTo>
                    <a:pt x="1011029" y="0"/>
                  </a:lnTo>
                </a:path>
              </a:pathLst>
            </a:custGeom>
            <a:ln w="116535" cap="flat">
              <a:solidFill>
                <a:srgbClr val="E8E8E8">
                  <a:alpha val="100000"/>
                </a:srgbClr>
              </a:solidFill>
              <a:prstDash val="solid"/>
              <a:round/>
            </a:ln>
          </p:spPr>
          <p:txBody>
            <a:bodyPr/>
            <a:lstStyle/>
            <a:p/>
          </p:txBody>
        </p:sp>
        <p:sp>
          <p:nvSpPr>
            <p:cNvPr id="22" name="pl22"/>
            <p:cNvSpPr/>
            <p:nvPr/>
          </p:nvSpPr>
          <p:spPr>
            <a:xfrm>
              <a:off x="6330187" y="1733641"/>
              <a:ext cx="1155462" cy="0"/>
            </a:xfrm>
            <a:custGeom>
              <a:avLst/>
              <a:pathLst>
                <a:path w="1155462" h="0">
                  <a:moveTo>
                    <a:pt x="0" y="0"/>
                  </a:moveTo>
                  <a:lnTo>
                    <a:pt x="72216" y="0"/>
                  </a:lnTo>
                  <a:lnTo>
                    <a:pt x="288865" y="0"/>
                  </a:lnTo>
                  <a:lnTo>
                    <a:pt x="288865" y="0"/>
                  </a:lnTo>
                  <a:lnTo>
                    <a:pt x="577731" y="0"/>
                  </a:lnTo>
                  <a:lnTo>
                    <a:pt x="722164" y="0"/>
                  </a:lnTo>
                  <a:lnTo>
                    <a:pt x="1155462" y="0"/>
                  </a:lnTo>
                </a:path>
              </a:pathLst>
            </a:custGeom>
            <a:ln w="116535" cap="flat">
              <a:solidFill>
                <a:srgbClr val="E8E8E8">
                  <a:alpha val="100000"/>
                </a:srgbClr>
              </a:solidFill>
              <a:prstDash val="solid"/>
              <a:round/>
            </a:ln>
          </p:spPr>
          <p:txBody>
            <a:bodyPr/>
            <a:lstStyle/>
            <a:p/>
          </p:txBody>
        </p:sp>
        <p:sp>
          <p:nvSpPr>
            <p:cNvPr id="23" name="pl23"/>
            <p:cNvSpPr/>
            <p:nvPr/>
          </p:nvSpPr>
          <p:spPr>
            <a:xfrm>
              <a:off x="6330187" y="2146496"/>
              <a:ext cx="1155462" cy="0"/>
            </a:xfrm>
            <a:custGeom>
              <a:avLst/>
              <a:pathLst>
                <a:path w="1155462" h="0">
                  <a:moveTo>
                    <a:pt x="0" y="0"/>
                  </a:moveTo>
                  <a:lnTo>
                    <a:pt x="72216" y="0"/>
                  </a:lnTo>
                  <a:lnTo>
                    <a:pt x="288865" y="0"/>
                  </a:lnTo>
                  <a:lnTo>
                    <a:pt x="288865" y="0"/>
                  </a:lnTo>
                  <a:lnTo>
                    <a:pt x="577731" y="0"/>
                  </a:lnTo>
                  <a:lnTo>
                    <a:pt x="722164" y="0"/>
                  </a:lnTo>
                  <a:lnTo>
                    <a:pt x="1155462" y="0"/>
                  </a:lnTo>
                </a:path>
              </a:pathLst>
            </a:custGeom>
            <a:ln w="116535" cap="flat">
              <a:solidFill>
                <a:srgbClr val="E8E8E8">
                  <a:alpha val="100000"/>
                </a:srgbClr>
              </a:solidFill>
              <a:prstDash val="solid"/>
              <a:round/>
            </a:ln>
          </p:spPr>
          <p:txBody>
            <a:bodyPr/>
            <a:lstStyle/>
            <a:p/>
          </p:txBody>
        </p:sp>
        <p:sp>
          <p:nvSpPr>
            <p:cNvPr id="24" name="pl24"/>
            <p:cNvSpPr/>
            <p:nvPr/>
          </p:nvSpPr>
          <p:spPr>
            <a:xfrm>
              <a:off x="6330187" y="2559351"/>
              <a:ext cx="1155462" cy="0"/>
            </a:xfrm>
            <a:custGeom>
              <a:avLst/>
              <a:pathLst>
                <a:path w="1155462" h="0">
                  <a:moveTo>
                    <a:pt x="0" y="0"/>
                  </a:moveTo>
                  <a:lnTo>
                    <a:pt x="72216" y="0"/>
                  </a:lnTo>
                  <a:lnTo>
                    <a:pt x="288865" y="0"/>
                  </a:lnTo>
                  <a:lnTo>
                    <a:pt x="288865" y="0"/>
                  </a:lnTo>
                  <a:lnTo>
                    <a:pt x="577731" y="0"/>
                  </a:lnTo>
                  <a:lnTo>
                    <a:pt x="722164" y="0"/>
                  </a:lnTo>
                  <a:lnTo>
                    <a:pt x="1155462" y="0"/>
                  </a:lnTo>
                </a:path>
              </a:pathLst>
            </a:custGeom>
            <a:ln w="116535" cap="flat">
              <a:solidFill>
                <a:srgbClr val="E8E8E8">
                  <a:alpha val="100000"/>
                </a:srgbClr>
              </a:solidFill>
              <a:prstDash val="solid"/>
              <a:round/>
            </a:ln>
          </p:spPr>
          <p:txBody>
            <a:bodyPr/>
            <a:lstStyle/>
            <a:p/>
          </p:txBody>
        </p:sp>
        <p:sp>
          <p:nvSpPr>
            <p:cNvPr id="25" name="pl25"/>
            <p:cNvSpPr/>
            <p:nvPr/>
          </p:nvSpPr>
          <p:spPr>
            <a:xfrm>
              <a:off x="6257971" y="2972206"/>
              <a:ext cx="1083246" cy="0"/>
            </a:xfrm>
            <a:custGeom>
              <a:avLst/>
              <a:pathLst>
                <a:path w="1083246" h="0">
                  <a:moveTo>
                    <a:pt x="0" y="0"/>
                  </a:moveTo>
                  <a:lnTo>
                    <a:pt x="216649" y="0"/>
                  </a:lnTo>
                  <a:lnTo>
                    <a:pt x="288865" y="0"/>
                  </a:lnTo>
                  <a:lnTo>
                    <a:pt x="288865" y="0"/>
                  </a:lnTo>
                  <a:lnTo>
                    <a:pt x="361082" y="0"/>
                  </a:lnTo>
                  <a:lnTo>
                    <a:pt x="649947" y="0"/>
                  </a:lnTo>
                  <a:lnTo>
                    <a:pt x="1083246" y="0"/>
                  </a:lnTo>
                </a:path>
              </a:pathLst>
            </a:custGeom>
            <a:ln w="116535" cap="flat">
              <a:solidFill>
                <a:srgbClr val="E8E8E8">
                  <a:alpha val="100000"/>
                </a:srgbClr>
              </a:solidFill>
              <a:prstDash val="solid"/>
              <a:round/>
            </a:ln>
          </p:spPr>
          <p:txBody>
            <a:bodyPr/>
            <a:lstStyle/>
            <a:p/>
          </p:txBody>
        </p:sp>
        <p:sp>
          <p:nvSpPr>
            <p:cNvPr id="26" name="pl26"/>
            <p:cNvSpPr/>
            <p:nvPr/>
          </p:nvSpPr>
          <p:spPr>
            <a:xfrm>
              <a:off x="5896889" y="3385062"/>
              <a:ext cx="1011029" cy="0"/>
            </a:xfrm>
            <a:custGeom>
              <a:avLst/>
              <a:pathLst>
                <a:path w="1011029" h="0">
                  <a:moveTo>
                    <a:pt x="0" y="0"/>
                  </a:moveTo>
                  <a:lnTo>
                    <a:pt x="144432" y="0"/>
                  </a:lnTo>
                  <a:lnTo>
                    <a:pt x="288865" y="0"/>
                  </a:lnTo>
                  <a:lnTo>
                    <a:pt x="505514" y="0"/>
                  </a:lnTo>
                  <a:lnTo>
                    <a:pt x="722164" y="0"/>
                  </a:lnTo>
                  <a:lnTo>
                    <a:pt x="722164" y="0"/>
                  </a:lnTo>
                  <a:lnTo>
                    <a:pt x="1011029" y="0"/>
                  </a:lnTo>
                </a:path>
              </a:pathLst>
            </a:custGeom>
            <a:ln w="116535" cap="flat">
              <a:solidFill>
                <a:srgbClr val="E8E8E8">
                  <a:alpha val="100000"/>
                </a:srgbClr>
              </a:solidFill>
              <a:prstDash val="solid"/>
              <a:round/>
            </a:ln>
          </p:spPr>
          <p:txBody>
            <a:bodyPr/>
            <a:lstStyle/>
            <a:p/>
          </p:txBody>
        </p:sp>
        <p:sp>
          <p:nvSpPr>
            <p:cNvPr id="27" name="pl27"/>
            <p:cNvSpPr/>
            <p:nvPr/>
          </p:nvSpPr>
          <p:spPr>
            <a:xfrm>
              <a:off x="6330187" y="3797917"/>
              <a:ext cx="1083246" cy="0"/>
            </a:xfrm>
            <a:custGeom>
              <a:avLst/>
              <a:pathLst>
                <a:path w="1083246" h="0">
                  <a:moveTo>
                    <a:pt x="0" y="0"/>
                  </a:moveTo>
                  <a:lnTo>
                    <a:pt x="144432" y="0"/>
                  </a:lnTo>
                  <a:lnTo>
                    <a:pt x="216649" y="0"/>
                  </a:lnTo>
                  <a:lnTo>
                    <a:pt x="216649" y="0"/>
                  </a:lnTo>
                  <a:lnTo>
                    <a:pt x="577731" y="0"/>
                  </a:lnTo>
                  <a:lnTo>
                    <a:pt x="649947" y="0"/>
                  </a:lnTo>
                  <a:lnTo>
                    <a:pt x="1083246" y="0"/>
                  </a:lnTo>
                </a:path>
              </a:pathLst>
            </a:custGeom>
            <a:ln w="116535" cap="flat">
              <a:solidFill>
                <a:srgbClr val="E8E8E8">
                  <a:alpha val="100000"/>
                </a:srgbClr>
              </a:solidFill>
              <a:prstDash val="solid"/>
              <a:round/>
            </a:ln>
          </p:spPr>
          <p:txBody>
            <a:bodyPr/>
            <a:lstStyle/>
            <a:p/>
          </p:txBody>
        </p:sp>
        <p:sp>
          <p:nvSpPr>
            <p:cNvPr id="28" name="pl28"/>
            <p:cNvSpPr/>
            <p:nvPr/>
          </p:nvSpPr>
          <p:spPr>
            <a:xfrm>
              <a:off x="5896889" y="4210772"/>
              <a:ext cx="1011029" cy="0"/>
            </a:xfrm>
            <a:custGeom>
              <a:avLst/>
              <a:pathLst>
                <a:path w="1011029" h="0">
                  <a:moveTo>
                    <a:pt x="0" y="0"/>
                  </a:moveTo>
                  <a:lnTo>
                    <a:pt x="144432" y="0"/>
                  </a:lnTo>
                  <a:lnTo>
                    <a:pt x="288865" y="0"/>
                  </a:lnTo>
                  <a:lnTo>
                    <a:pt x="505514" y="0"/>
                  </a:lnTo>
                  <a:lnTo>
                    <a:pt x="722164" y="0"/>
                  </a:lnTo>
                  <a:lnTo>
                    <a:pt x="722164" y="0"/>
                  </a:lnTo>
                  <a:lnTo>
                    <a:pt x="1011029" y="0"/>
                  </a:lnTo>
                </a:path>
              </a:pathLst>
            </a:custGeom>
            <a:ln w="116535" cap="flat">
              <a:solidFill>
                <a:srgbClr val="E8E8E8">
                  <a:alpha val="100000"/>
                </a:srgbClr>
              </a:solidFill>
              <a:prstDash val="solid"/>
              <a:round/>
            </a:ln>
          </p:spPr>
          <p:txBody>
            <a:bodyPr/>
            <a:lstStyle/>
            <a:p/>
          </p:txBody>
        </p:sp>
        <p:sp>
          <p:nvSpPr>
            <p:cNvPr id="29" name="pl29"/>
            <p:cNvSpPr/>
            <p:nvPr/>
          </p:nvSpPr>
          <p:spPr>
            <a:xfrm>
              <a:off x="6257971" y="4623627"/>
              <a:ext cx="1011029" cy="0"/>
            </a:xfrm>
            <a:custGeom>
              <a:avLst/>
              <a:pathLst>
                <a:path w="1011029" h="0">
                  <a:moveTo>
                    <a:pt x="0" y="0"/>
                  </a:moveTo>
                  <a:lnTo>
                    <a:pt x="72216" y="0"/>
                  </a:lnTo>
                  <a:lnTo>
                    <a:pt x="144432" y="0"/>
                  </a:lnTo>
                  <a:lnTo>
                    <a:pt x="216649" y="0"/>
                  </a:lnTo>
                  <a:lnTo>
                    <a:pt x="433298" y="0"/>
                  </a:lnTo>
                  <a:lnTo>
                    <a:pt x="505514"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5896889" y="5036482"/>
              <a:ext cx="1011029" cy="0"/>
            </a:xfrm>
            <a:custGeom>
              <a:avLst/>
              <a:pathLst>
                <a:path w="1011029" h="0">
                  <a:moveTo>
                    <a:pt x="0" y="0"/>
                  </a:moveTo>
                  <a:lnTo>
                    <a:pt x="72216" y="0"/>
                  </a:lnTo>
                  <a:lnTo>
                    <a:pt x="72216" y="0"/>
                  </a:lnTo>
                  <a:lnTo>
                    <a:pt x="216649" y="0"/>
                  </a:lnTo>
                  <a:lnTo>
                    <a:pt x="433298" y="0"/>
                  </a:lnTo>
                  <a:lnTo>
                    <a:pt x="722164" y="0"/>
                  </a:lnTo>
                  <a:lnTo>
                    <a:pt x="1011029" y="0"/>
                  </a:lnTo>
                </a:path>
              </a:pathLst>
            </a:custGeom>
            <a:ln w="116535" cap="flat">
              <a:solidFill>
                <a:srgbClr val="E8E8E8">
                  <a:alpha val="100000"/>
                </a:srgbClr>
              </a:solidFill>
              <a:prstDash val="solid"/>
              <a:round/>
            </a:ln>
          </p:spPr>
          <p:txBody>
            <a:bodyPr/>
            <a:lstStyle/>
            <a:p/>
          </p:txBody>
        </p:sp>
        <p:sp>
          <p:nvSpPr>
            <p:cNvPr id="31" name="pt31"/>
            <p:cNvSpPr/>
            <p:nvPr/>
          </p:nvSpPr>
          <p:spPr>
            <a:xfrm>
              <a:off x="712006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19228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26450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47012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68676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83120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97563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97563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33671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0893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9779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32568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39790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61455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61455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90341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04785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32568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39790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61455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61455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90341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04785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32568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39790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1455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61455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90341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04785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8115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25347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47012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61455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90341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89238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03682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18125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39790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1455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61455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90341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32568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4701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90341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97563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0893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89238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03682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18125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39790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61455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1455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90341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32568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39790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47012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25347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68676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75898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6460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6460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89238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10903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32568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61455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90341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061800"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145046"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145046"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628501"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350665"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639531"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267419"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989583"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2288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267419"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989583"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42288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267419"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989583"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422882"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195203"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845151"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27844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5834121"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55628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845151"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267419"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917367"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35066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5834121"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556285"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845151"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267419"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700718"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206233"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906337"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55628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845151"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746885" y="4960019"/>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42" name="tx142"/>
            <p:cNvSpPr/>
            <p:nvPr/>
          </p:nvSpPr>
          <p:spPr>
            <a:xfrm>
              <a:off x="600004" y="4543133"/>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3" name="tx143"/>
            <p:cNvSpPr/>
            <p:nvPr/>
          </p:nvSpPr>
          <p:spPr>
            <a:xfrm>
              <a:off x="508103" y="4132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652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Cameroun, 2019-2025</a:t>
              </a:r>
            </a:p>
          </p:txBody>
        </p:sp>
        <p:sp>
          <p:nvSpPr>
            <p:cNvPr id="165" name="tx165"/>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66" name="tx166"/>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67" name="tx167"/>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68" name="tx168"/>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La couverture vaccinale contre la DTP1 a augmenté entre 2019 (72 %) et 2024 (82 %). En 2025, elle a encore progressé (86 %) par rapport à 2024 et était supérieure à celle de 2019. Entre 2019 et 2025, la couverture vaccinale contre la DTP1 a atteint son niveau le plus bas en 2019 (72 %).
En 2024, aucun vaccin n'a affiché un taux de couverture inférieur à celui de 2019.
En 2025, aucun vaccin n'a affiché un taux de couverture inférieur à celui de 2019.
En 2025, aucun vaccin n'a affiché un taux de couverture inférieur à celui de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8020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157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51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868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224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580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480206" y="3145972"/>
              <a:ext cx="2677799" cy="1722425"/>
            </a:xfrm>
            <a:custGeom>
              <a:avLst/>
              <a:pathLst>
                <a:path w="2677799" h="1722425">
                  <a:moveTo>
                    <a:pt x="0" y="1722425"/>
                  </a:moveTo>
                  <a:lnTo>
                    <a:pt x="535559" y="1284984"/>
                  </a:lnTo>
                  <a:lnTo>
                    <a:pt x="1071119" y="1230303"/>
                  </a:lnTo>
                  <a:lnTo>
                    <a:pt x="1606679" y="0"/>
                  </a:lnTo>
                  <a:lnTo>
                    <a:pt x="2142239" y="874882"/>
                  </a:lnTo>
                  <a:lnTo>
                    <a:pt x="2677799" y="1038923"/>
                  </a:lnTo>
                </a:path>
              </a:pathLst>
            </a:custGeom>
            <a:ln w="29811" cap="flat">
              <a:solidFill>
                <a:srgbClr val="FF0000">
                  <a:alpha val="100000"/>
                </a:srgbClr>
              </a:solidFill>
              <a:prstDash val="solid"/>
              <a:round/>
            </a:ln>
          </p:spPr>
          <p:txBody>
            <a:bodyPr/>
            <a:lstStyle/>
            <a:p/>
          </p:txBody>
        </p:sp>
        <p:sp>
          <p:nvSpPr>
            <p:cNvPr id="24" name="pl24"/>
            <p:cNvSpPr/>
            <p:nvPr/>
          </p:nvSpPr>
          <p:spPr>
            <a:xfrm>
              <a:off x="2015765" y="3145972"/>
              <a:ext cx="2142239" cy="1722425"/>
            </a:xfrm>
            <a:custGeom>
              <a:avLst/>
              <a:pathLst>
                <a:path w="2142239" h="1722425">
                  <a:moveTo>
                    <a:pt x="0" y="1722425"/>
                  </a:moveTo>
                  <a:lnTo>
                    <a:pt x="535559" y="1667745"/>
                  </a:lnTo>
                  <a:lnTo>
                    <a:pt x="1071119" y="0"/>
                  </a:lnTo>
                  <a:lnTo>
                    <a:pt x="1606679" y="874882"/>
                  </a:lnTo>
                  <a:lnTo>
                    <a:pt x="2142239" y="1038923"/>
                  </a:lnTo>
                </a:path>
              </a:pathLst>
            </a:custGeom>
            <a:ln w="29811" cap="flat">
              <a:solidFill>
                <a:srgbClr val="0058AB">
                  <a:alpha val="100000"/>
                </a:srgbClr>
              </a:solidFill>
              <a:prstDash val="solid"/>
              <a:round/>
            </a:ln>
          </p:spPr>
          <p:txBody>
            <a:bodyPr/>
            <a:lstStyle/>
            <a:p/>
          </p:txBody>
        </p:sp>
        <p:sp>
          <p:nvSpPr>
            <p:cNvPr id="25" name="pt25"/>
            <p:cNvSpPr/>
            <p:nvPr/>
          </p:nvSpPr>
          <p:spPr>
            <a:xfrm>
              <a:off x="1455380" y="4843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1990940" y="44061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526499" y="43514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062059"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597619" y="39960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133179"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990940"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2526499" y="47888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3062059"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597619"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133179"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tx36"/>
            <p:cNvSpPr/>
            <p:nvPr/>
          </p:nvSpPr>
          <p:spPr>
            <a:xfrm>
              <a:off x="2015765"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37" name="tx37"/>
            <p:cNvSpPr/>
            <p:nvPr/>
          </p:nvSpPr>
          <p:spPr>
            <a:xfrm>
              <a:off x="2551325" y="4885771"/>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38" name="tx38"/>
            <p:cNvSpPr/>
            <p:nvPr/>
          </p:nvSpPr>
          <p:spPr>
            <a:xfrm>
              <a:off x="3086885"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39" name="tx39"/>
            <p:cNvSpPr/>
            <p:nvPr/>
          </p:nvSpPr>
          <p:spPr>
            <a:xfrm>
              <a:off x="3622445"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40" name="tx40"/>
            <p:cNvSpPr/>
            <p:nvPr/>
          </p:nvSpPr>
          <p:spPr>
            <a:xfrm>
              <a:off x="4158005"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41" name="tx41"/>
            <p:cNvSpPr/>
            <p:nvPr/>
          </p:nvSpPr>
          <p:spPr>
            <a:xfrm>
              <a:off x="1480206" y="4697438"/>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42" name="tx42"/>
            <p:cNvSpPr/>
            <p:nvPr/>
          </p:nvSpPr>
          <p:spPr>
            <a:xfrm>
              <a:off x="2015765" y="425994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43" name="tx43"/>
            <p:cNvSpPr/>
            <p:nvPr/>
          </p:nvSpPr>
          <p:spPr>
            <a:xfrm>
              <a:off x="2551325" y="42040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44" name="tx44"/>
            <p:cNvSpPr/>
            <p:nvPr/>
          </p:nvSpPr>
          <p:spPr>
            <a:xfrm>
              <a:off x="3086885"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45" name="tx45"/>
            <p:cNvSpPr/>
            <p:nvPr/>
          </p:nvSpPr>
          <p:spPr>
            <a:xfrm>
              <a:off x="3622445" y="384858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46" name="tx46"/>
            <p:cNvSpPr/>
            <p:nvPr/>
          </p:nvSpPr>
          <p:spPr>
            <a:xfrm>
              <a:off x="4158005"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47" name="pl47"/>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8" name="tx48"/>
            <p:cNvSpPr/>
            <p:nvPr/>
          </p:nvSpPr>
          <p:spPr>
            <a:xfrm>
              <a:off x="2461161" y="1834252"/>
              <a:ext cx="1251447" cy="11764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Passage à un schéma</a:t>
              </a:r>
            </a:p>
          </p:txBody>
        </p:sp>
        <p:sp>
          <p:nvSpPr>
            <p:cNvPr id="49" name="tx49"/>
            <p:cNvSpPr/>
            <p:nvPr/>
          </p:nvSpPr>
          <p:spPr>
            <a:xfrm>
              <a:off x="2485647" y="2016373"/>
              <a:ext cx="1202476" cy="11764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posologique à 1 dose</a:t>
              </a:r>
            </a:p>
          </p:txBody>
        </p:sp>
        <p:sp>
          <p:nvSpPr>
            <p:cNvPr id="50" name="rc5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51" name="pl5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2" name="pl5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3" name="pl5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4" name="pl5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5" name="pl5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6" name="pl5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7" name="pl5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8" name="pl5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9" name="pl5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0" name="pl6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1" name="pl6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2" name="pl6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3" name="pl6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4" name="pl64"/>
            <p:cNvSpPr/>
            <p:nvPr/>
          </p:nvSpPr>
          <p:spPr>
            <a:xfrm>
              <a:off x="56736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2091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447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280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8158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3514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280285" y="4184895"/>
              <a:ext cx="1071119" cy="164040"/>
            </a:xfrm>
            <a:custGeom>
              <a:avLst/>
              <a:pathLst>
                <a:path w="1071119" h="164040">
                  <a:moveTo>
                    <a:pt x="0" y="0"/>
                  </a:moveTo>
                  <a:lnTo>
                    <a:pt x="535559" y="164040"/>
                  </a:lnTo>
                  <a:lnTo>
                    <a:pt x="1071119" y="54680"/>
                  </a:lnTo>
                </a:path>
              </a:pathLst>
            </a:custGeom>
            <a:ln w="29811" cap="flat">
              <a:solidFill>
                <a:srgbClr val="FF0000">
                  <a:alpha val="100000"/>
                </a:srgbClr>
              </a:solidFill>
              <a:prstDash val="solid"/>
              <a:round/>
            </a:ln>
          </p:spPr>
          <p:txBody>
            <a:bodyPr/>
            <a:lstStyle/>
            <a:p/>
          </p:txBody>
        </p:sp>
        <p:sp>
          <p:nvSpPr>
            <p:cNvPr id="71" name="pl71"/>
            <p:cNvSpPr/>
            <p:nvPr/>
          </p:nvSpPr>
          <p:spPr>
            <a:xfrm>
              <a:off x="7280285" y="4184895"/>
              <a:ext cx="1071119" cy="164040"/>
            </a:xfrm>
            <a:custGeom>
              <a:avLst/>
              <a:pathLst>
                <a:path w="1071119" h="164040">
                  <a:moveTo>
                    <a:pt x="0" y="0"/>
                  </a:moveTo>
                  <a:lnTo>
                    <a:pt x="535559" y="164040"/>
                  </a:lnTo>
                  <a:lnTo>
                    <a:pt x="1071119" y="54680"/>
                  </a:lnTo>
                </a:path>
              </a:pathLst>
            </a:custGeom>
            <a:ln w="29811" cap="flat">
              <a:solidFill>
                <a:srgbClr val="0058AB">
                  <a:alpha val="100000"/>
                </a:srgbClr>
              </a:solidFill>
              <a:prstDash val="solid"/>
              <a:round/>
            </a:ln>
          </p:spPr>
          <p:txBody>
            <a:bodyPr/>
            <a:lstStyle/>
            <a:p/>
          </p:txBody>
        </p:sp>
        <p:sp>
          <p:nvSpPr>
            <p:cNvPr id="72" name="pt72"/>
            <p:cNvSpPr/>
            <p:nvPr/>
          </p:nvSpPr>
          <p:spPr>
            <a:xfrm>
              <a:off x="7255459"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3" name="pt73"/>
            <p:cNvSpPr/>
            <p:nvPr/>
          </p:nvSpPr>
          <p:spPr>
            <a:xfrm>
              <a:off x="7791019" y="43241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4" name="pt74"/>
            <p:cNvSpPr/>
            <p:nvPr/>
          </p:nvSpPr>
          <p:spPr>
            <a:xfrm>
              <a:off x="8326579" y="42147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7255459"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6" name="pt76"/>
            <p:cNvSpPr/>
            <p:nvPr/>
          </p:nvSpPr>
          <p:spPr>
            <a:xfrm>
              <a:off x="7791019"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7" name="pt77"/>
            <p:cNvSpPr/>
            <p:nvPr/>
          </p:nvSpPr>
          <p:spPr>
            <a:xfrm>
              <a:off x="8326579" y="42147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8" name="tx78"/>
            <p:cNvSpPr/>
            <p:nvPr/>
          </p:nvSpPr>
          <p:spPr>
            <a:xfrm>
              <a:off x="7280285"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79" name="tx79"/>
            <p:cNvSpPr/>
            <p:nvPr/>
          </p:nvSpPr>
          <p:spPr>
            <a:xfrm>
              <a:off x="7815845"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80" name="tx80"/>
            <p:cNvSpPr/>
            <p:nvPr/>
          </p:nvSpPr>
          <p:spPr>
            <a:xfrm>
              <a:off x="8351405" y="43092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81" name="tx81"/>
            <p:cNvSpPr/>
            <p:nvPr/>
          </p:nvSpPr>
          <p:spPr>
            <a:xfrm>
              <a:off x="7280285"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82" name="tx82"/>
            <p:cNvSpPr/>
            <p:nvPr/>
          </p:nvSpPr>
          <p:spPr>
            <a:xfrm>
              <a:off x="7815845" y="417792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83" name="tx83"/>
            <p:cNvSpPr/>
            <p:nvPr/>
          </p:nvSpPr>
          <p:spPr>
            <a:xfrm>
              <a:off x="8351405" y="40673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28</a:t>
              </a:r>
            </a:p>
          </p:txBody>
        </p:sp>
        <p:sp>
          <p:nvSpPr>
            <p:cNvPr id="84" name="pl8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5" name="tx85"/>
            <p:cNvSpPr/>
            <p:nvPr/>
          </p:nvSpPr>
          <p:spPr>
            <a:xfrm>
              <a:off x="6654561" y="1834252"/>
              <a:ext cx="1251447" cy="11764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Passage à un schéma</a:t>
              </a:r>
            </a:p>
          </p:txBody>
        </p:sp>
        <p:sp>
          <p:nvSpPr>
            <p:cNvPr id="86" name="tx86"/>
            <p:cNvSpPr/>
            <p:nvPr/>
          </p:nvSpPr>
          <p:spPr>
            <a:xfrm>
              <a:off x="6679047" y="2016373"/>
              <a:ext cx="1202476" cy="11764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posologique à 1 dose</a:t>
              </a:r>
            </a:p>
          </p:txBody>
        </p:sp>
        <p:sp>
          <p:nvSpPr>
            <p:cNvPr id="87" name="rc8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88" name="tx88"/>
            <p:cNvSpPr/>
            <p:nvPr/>
          </p:nvSpPr>
          <p:spPr>
            <a:xfrm>
              <a:off x="2656111" y="1661639"/>
              <a:ext cx="32598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Filles</a:t>
              </a:r>
            </a:p>
          </p:txBody>
        </p:sp>
        <p:sp>
          <p:nvSpPr>
            <p:cNvPr id="89" name="tx89"/>
            <p:cNvSpPr/>
            <p:nvPr/>
          </p:nvSpPr>
          <p:spPr>
            <a:xfrm>
              <a:off x="6616495" y="1634218"/>
              <a:ext cx="792019"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Les Garçons</a:t>
              </a:r>
            </a:p>
          </p:txBody>
        </p:sp>
        <p:sp>
          <p:nvSpPr>
            <p:cNvPr id="90" name="tx90"/>
            <p:cNvSpPr/>
            <p:nvPr/>
          </p:nvSpPr>
          <p:spPr>
            <a:xfrm rot="-5400000">
              <a:off x="13522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1" name="tx91"/>
            <p:cNvSpPr/>
            <p:nvPr/>
          </p:nvSpPr>
          <p:spPr>
            <a:xfrm rot="-5400000">
              <a:off x="18877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2" name="tx92"/>
            <p:cNvSpPr/>
            <p:nvPr/>
          </p:nvSpPr>
          <p:spPr>
            <a:xfrm rot="-5400000">
              <a:off x="24233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3" name="tx93"/>
            <p:cNvSpPr/>
            <p:nvPr/>
          </p:nvSpPr>
          <p:spPr>
            <a:xfrm rot="-5400000">
              <a:off x="295885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4" name="tx94"/>
            <p:cNvSpPr/>
            <p:nvPr/>
          </p:nvSpPr>
          <p:spPr>
            <a:xfrm rot="-5400000">
              <a:off x="34944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5" name="tx95"/>
            <p:cNvSpPr/>
            <p:nvPr/>
          </p:nvSpPr>
          <p:spPr>
            <a:xfrm rot="-5400000">
              <a:off x="40300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96" name="tx96"/>
            <p:cNvSpPr/>
            <p:nvPr/>
          </p:nvSpPr>
          <p:spPr>
            <a:xfrm rot="-5400000">
              <a:off x="55456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7" name="tx97"/>
            <p:cNvSpPr/>
            <p:nvPr/>
          </p:nvSpPr>
          <p:spPr>
            <a:xfrm rot="-5400000">
              <a:off x="60811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8" name="tx98"/>
            <p:cNvSpPr/>
            <p:nvPr/>
          </p:nvSpPr>
          <p:spPr>
            <a:xfrm rot="-5400000">
              <a:off x="66167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9" name="tx99"/>
            <p:cNvSpPr/>
            <p:nvPr/>
          </p:nvSpPr>
          <p:spPr>
            <a:xfrm rot="-5400000">
              <a:off x="715225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0" name="tx100"/>
            <p:cNvSpPr/>
            <p:nvPr/>
          </p:nvSpPr>
          <p:spPr>
            <a:xfrm rot="-5400000">
              <a:off x="76878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1" name="tx101"/>
            <p:cNvSpPr/>
            <p:nvPr/>
          </p:nvSpPr>
          <p:spPr>
            <a:xfrm rot="-5400000">
              <a:off x="82234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2" name="tx10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3" name="tx10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4" name="tx10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5" name="tx10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06" name="tx10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07" name="tx10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8" name="tx108"/>
            <p:cNvSpPr/>
            <p:nvPr/>
          </p:nvSpPr>
          <p:spPr>
            <a:xfrm rot="-5400000">
              <a:off x="-95211" y="357254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9" name="pl10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0" name="pl11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1" name="tx11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2" name="tx11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3" name="tx113"/>
            <p:cNvSpPr/>
            <p:nvPr/>
          </p:nvSpPr>
          <p:spPr>
            <a:xfrm>
              <a:off x="757200" y="1330710"/>
              <a:ext cx="65596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Cameroun, 2020-2025</a:t>
              </a:r>
            </a:p>
          </p:txBody>
        </p:sp>
        <p:sp>
          <p:nvSpPr>
            <p:cNvPr id="114" name="tx114"/>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5" name="tx115"/>
            <p:cNvSpPr/>
            <p:nvPr/>
          </p:nvSpPr>
          <p:spPr>
            <a:xfrm>
              <a:off x="-2924400" y="6586855"/>
              <a:ext cx="119988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L'année 2020 correspond à la première année pour laquelle des estimations de la couverture vaccinale contre le VPH ont été établies au Cameroun.
En 2025, la couverture vaccinale pour la première dose (HPV1) chez les filles était de 30 %. En 2025, la couverture vaccinale pour la dernière dose (HPVc) chez les filles était de 30 %.</a:t>
            </a:r>
          </a:p>
        </p:txBody>
      </p:sp>
      <p:sp>
        <p:nvSpPr>
          <p:cNvPr id="1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pour la dernière dose du vaccin contre le HPV chez les filles a baissé à 30 %, tandis que celui chez les garçons a augmenté à 28 %, suite au passage à une dose unique en 2023.</a:t>
            </a:r>
          </a:p>
        </p:txBody>
      </p:sp>
      <p:grpSp xmlns:pic="http://schemas.openxmlformats.org/drawingml/2006/picture">
        <p:nvGrpSpPr>
          <p:cNvPr id="118" name=""/>
          <p:cNvGrpSpPr/>
          <p:nvPr/>
        </p:nvGrpSpPr>
        <p:grpSpPr>
          <a:xfrm>
            <a:off x="292608" y="1005840"/>
            <a:ext cx="8595360" cy="28575"/>
            <a:chOff x="292608" y="1005840"/>
            <a:chExt cx="8595360" cy="28575"/>
          </a:xfrm>
        </p:grpSpPr>
        <p:sp>
          <p:nvSpPr>
            <p:cNvPr id="11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440492"/>
              <a:ext cx="6481656" cy="698275"/>
            </a:xfrm>
            <a:custGeom>
              <a:avLst/>
              <a:pathLst>
                <a:path w="6481656" h="698275">
                  <a:moveTo>
                    <a:pt x="0" y="698275"/>
                  </a:moveTo>
                  <a:lnTo>
                    <a:pt x="259266" y="666535"/>
                  </a:lnTo>
                  <a:lnTo>
                    <a:pt x="518532" y="571316"/>
                  </a:lnTo>
                  <a:lnTo>
                    <a:pt x="777798" y="349137"/>
                  </a:lnTo>
                  <a:lnTo>
                    <a:pt x="1037065" y="349137"/>
                  </a:lnTo>
                  <a:lnTo>
                    <a:pt x="1296331" y="126959"/>
                  </a:lnTo>
                  <a:lnTo>
                    <a:pt x="1555597" y="95219"/>
                  </a:lnTo>
                  <a:lnTo>
                    <a:pt x="1814863" y="63479"/>
                  </a:lnTo>
                  <a:lnTo>
                    <a:pt x="2074130" y="0"/>
                  </a:lnTo>
                  <a:lnTo>
                    <a:pt x="2333396" y="126959"/>
                  </a:lnTo>
                  <a:lnTo>
                    <a:pt x="2592662" y="0"/>
                  </a:lnTo>
                  <a:lnTo>
                    <a:pt x="2851928" y="95219"/>
                  </a:lnTo>
                  <a:lnTo>
                    <a:pt x="3111195" y="158698"/>
                  </a:lnTo>
                  <a:lnTo>
                    <a:pt x="3370461" y="253918"/>
                  </a:lnTo>
                  <a:lnTo>
                    <a:pt x="3629727" y="253918"/>
                  </a:lnTo>
                  <a:lnTo>
                    <a:pt x="3888994" y="253918"/>
                  </a:lnTo>
                  <a:lnTo>
                    <a:pt x="4148260" y="190438"/>
                  </a:lnTo>
                  <a:lnTo>
                    <a:pt x="4407526" y="317397"/>
                  </a:lnTo>
                  <a:lnTo>
                    <a:pt x="4666792" y="507836"/>
                  </a:lnTo>
                  <a:lnTo>
                    <a:pt x="4926059" y="539576"/>
                  </a:lnTo>
                  <a:lnTo>
                    <a:pt x="5185325" y="507836"/>
                  </a:lnTo>
                  <a:lnTo>
                    <a:pt x="5444591" y="412617"/>
                  </a:lnTo>
                  <a:lnTo>
                    <a:pt x="5703857" y="412617"/>
                  </a:lnTo>
                  <a:lnTo>
                    <a:pt x="5963124" y="285658"/>
                  </a:lnTo>
                  <a:lnTo>
                    <a:pt x="6222390" y="222178"/>
                  </a:lnTo>
                  <a:lnTo>
                    <a:pt x="6481656" y="31739"/>
                  </a:lnTo>
                </a:path>
              </a:pathLst>
            </a:custGeom>
            <a:ln w="27101" cap="flat">
              <a:solidFill>
                <a:srgbClr val="F8766D">
                  <a:alpha val="100000"/>
                </a:srgbClr>
              </a:solidFill>
              <a:prstDash val="solid"/>
              <a:round/>
            </a:ln>
          </p:spPr>
          <p:txBody>
            <a:bodyPr/>
            <a:lstStyle/>
            <a:p/>
          </p:txBody>
        </p:sp>
        <p:sp>
          <p:nvSpPr>
            <p:cNvPr id="28" name="pl28"/>
            <p:cNvSpPr/>
            <p:nvPr/>
          </p:nvSpPr>
          <p:spPr>
            <a:xfrm>
              <a:off x="6624344" y="3011808"/>
              <a:ext cx="1296331" cy="1396550"/>
            </a:xfrm>
            <a:custGeom>
              <a:avLst/>
              <a:pathLst>
                <a:path w="1296331" h="1396550">
                  <a:moveTo>
                    <a:pt x="0" y="1396550"/>
                  </a:moveTo>
                  <a:lnTo>
                    <a:pt x="259266" y="1206111"/>
                  </a:lnTo>
                  <a:lnTo>
                    <a:pt x="518532" y="952193"/>
                  </a:lnTo>
                  <a:lnTo>
                    <a:pt x="777798" y="666535"/>
                  </a:lnTo>
                  <a:lnTo>
                    <a:pt x="1037065" y="539576"/>
                  </a:lnTo>
                  <a:lnTo>
                    <a:pt x="1296331" y="0"/>
                  </a:lnTo>
                </a:path>
              </a:pathLst>
            </a:custGeom>
            <a:ln w="27101" cap="flat">
              <a:solidFill>
                <a:srgbClr val="7CAE00">
                  <a:alpha val="100000"/>
                </a:srgbClr>
              </a:solidFill>
              <a:prstDash val="solid"/>
              <a:round/>
            </a:ln>
          </p:spPr>
          <p:txBody>
            <a:bodyPr/>
            <a:lstStyle/>
            <a:p/>
          </p:txBody>
        </p:sp>
        <p:sp>
          <p:nvSpPr>
            <p:cNvPr id="29" name="pl29"/>
            <p:cNvSpPr/>
            <p:nvPr/>
          </p:nvSpPr>
          <p:spPr>
            <a:xfrm>
              <a:off x="4290948" y="2440492"/>
              <a:ext cx="3629727" cy="1936127"/>
            </a:xfrm>
            <a:custGeom>
              <a:avLst/>
              <a:pathLst>
                <a:path w="3629727" h="1936127">
                  <a:moveTo>
                    <a:pt x="0" y="1936127"/>
                  </a:moveTo>
                  <a:lnTo>
                    <a:pt x="259266" y="0"/>
                  </a:lnTo>
                  <a:lnTo>
                    <a:pt x="518532" y="285658"/>
                  </a:lnTo>
                  <a:lnTo>
                    <a:pt x="777798" y="222178"/>
                  </a:lnTo>
                  <a:lnTo>
                    <a:pt x="1037065" y="222178"/>
                  </a:lnTo>
                  <a:lnTo>
                    <a:pt x="1296331" y="190438"/>
                  </a:lnTo>
                  <a:lnTo>
                    <a:pt x="1555597" y="349137"/>
                  </a:lnTo>
                  <a:lnTo>
                    <a:pt x="1814863" y="507836"/>
                  </a:lnTo>
                  <a:lnTo>
                    <a:pt x="2074130" y="539576"/>
                  </a:lnTo>
                  <a:lnTo>
                    <a:pt x="2333396" y="476096"/>
                  </a:lnTo>
                  <a:lnTo>
                    <a:pt x="2592662" y="444357"/>
                  </a:lnTo>
                  <a:lnTo>
                    <a:pt x="2851928" y="444357"/>
                  </a:lnTo>
                  <a:lnTo>
                    <a:pt x="3111195" y="285658"/>
                  </a:lnTo>
                  <a:lnTo>
                    <a:pt x="3370461" y="253918"/>
                  </a:lnTo>
                  <a:lnTo>
                    <a:pt x="3629727" y="63479"/>
                  </a:lnTo>
                </a:path>
              </a:pathLst>
            </a:custGeom>
            <a:ln w="27101" cap="flat">
              <a:solidFill>
                <a:srgbClr val="00BFC4">
                  <a:alpha val="100000"/>
                </a:srgbClr>
              </a:solidFill>
              <a:prstDash val="solid"/>
              <a:round/>
            </a:ln>
          </p:spPr>
          <p:txBody>
            <a:bodyPr/>
            <a:lstStyle/>
            <a:p/>
          </p:txBody>
        </p:sp>
        <p:sp>
          <p:nvSpPr>
            <p:cNvPr id="30" name="pl30"/>
            <p:cNvSpPr/>
            <p:nvPr/>
          </p:nvSpPr>
          <p:spPr>
            <a:xfrm>
              <a:off x="6883610" y="2948329"/>
              <a:ext cx="1037065" cy="1999606"/>
            </a:xfrm>
            <a:custGeom>
              <a:avLst/>
              <a:pathLst>
                <a:path w="1037065" h="1999606">
                  <a:moveTo>
                    <a:pt x="0" y="1999606"/>
                  </a:moveTo>
                  <a:lnTo>
                    <a:pt x="259266" y="1936127"/>
                  </a:lnTo>
                  <a:lnTo>
                    <a:pt x="518532" y="0"/>
                  </a:lnTo>
                  <a:lnTo>
                    <a:pt x="777798" y="1015673"/>
                  </a:lnTo>
                  <a:lnTo>
                    <a:pt x="1037065" y="1206111"/>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4338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97343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46559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1160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10039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585968" y="43699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433824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845234" y="490955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084" y="2389606"/>
              <a:ext cx="243857" cy="77715"/>
            </a:xfrm>
            <a:custGeom>
              <a:avLst/>
              <a:pathLst>
                <a:path w="243857" h="77715">
                  <a:moveTo>
                    <a:pt x="243857" y="0"/>
                  </a:moveTo>
                  <a:lnTo>
                    <a:pt x="0" y="77715"/>
                  </a:lnTo>
                </a:path>
              </a:pathLst>
            </a:custGeom>
          </p:spPr>
          <p:txBody>
            <a:bodyPr/>
            <a:lstStyle/>
            <a:p/>
          </p:txBody>
        </p:sp>
        <p:sp>
          <p:nvSpPr>
            <p:cNvPr id="41" name="pl41"/>
            <p:cNvSpPr/>
            <p:nvPr/>
          </p:nvSpPr>
          <p:spPr>
            <a:xfrm>
              <a:off x="7934708" y="2509570"/>
              <a:ext cx="245233" cy="97831"/>
            </a:xfrm>
            <a:custGeom>
              <a:avLst/>
              <a:pathLst>
                <a:path w="245233" h="97831">
                  <a:moveTo>
                    <a:pt x="245233" y="97831"/>
                  </a:moveTo>
                  <a:lnTo>
                    <a:pt x="0" y="0"/>
                  </a:lnTo>
                </a:path>
              </a:pathLst>
            </a:custGeom>
          </p:spPr>
          <p:txBody>
            <a:bodyPr/>
            <a:lstStyle/>
            <a:p/>
          </p:txBody>
        </p:sp>
        <p:sp>
          <p:nvSpPr>
            <p:cNvPr id="42" name="pl42"/>
            <p:cNvSpPr/>
            <p:nvPr/>
          </p:nvSpPr>
          <p:spPr>
            <a:xfrm>
              <a:off x="7939982" y="3011803"/>
              <a:ext cx="239959" cy="4"/>
            </a:xfrm>
            <a:custGeom>
              <a:avLst/>
              <a:pathLst>
                <a:path w="239959" h="4">
                  <a:moveTo>
                    <a:pt x="239959" y="0"/>
                  </a:moveTo>
                  <a:lnTo>
                    <a:pt x="0" y="4"/>
                  </a:lnTo>
                </a:path>
              </a:pathLst>
            </a:custGeom>
          </p:spPr>
          <p:txBody>
            <a:bodyPr/>
            <a:lstStyle/>
            <a:p/>
          </p:txBody>
        </p:sp>
        <p:sp>
          <p:nvSpPr>
            <p:cNvPr id="43" name="pl43"/>
            <p:cNvSpPr/>
            <p:nvPr/>
          </p:nvSpPr>
          <p:spPr>
            <a:xfrm>
              <a:off x="7939982" y="4154439"/>
              <a:ext cx="239959" cy="2"/>
            </a:xfrm>
            <a:custGeom>
              <a:avLst/>
              <a:pathLst>
                <a:path w="239959" h="2">
                  <a:moveTo>
                    <a:pt x="239959" y="0"/>
                  </a:moveTo>
                  <a:lnTo>
                    <a:pt x="0" y="2"/>
                  </a:lnTo>
                </a:path>
              </a:pathLst>
            </a:custGeom>
          </p:spPr>
          <p:txBody>
            <a:bodyPr/>
            <a:lstStyle/>
            <a:p/>
          </p:txBody>
        </p:sp>
        <p:sp>
          <p:nvSpPr>
            <p:cNvPr id="44" name="pg44"/>
            <p:cNvSpPr/>
            <p:nvPr/>
          </p:nvSpPr>
          <p:spPr>
            <a:xfrm>
              <a:off x="8111362" y="227315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31399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83%</a:t>
              </a:r>
            </a:p>
          </p:txBody>
        </p:sp>
        <p:sp>
          <p:nvSpPr>
            <p:cNvPr id="46" name="pg46"/>
            <p:cNvSpPr/>
            <p:nvPr/>
          </p:nvSpPr>
          <p:spPr>
            <a:xfrm>
              <a:off x="8111362" y="254542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58626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82%</a:t>
              </a:r>
            </a:p>
          </p:txBody>
        </p:sp>
        <p:sp>
          <p:nvSpPr>
            <p:cNvPr id="48" name="pg48"/>
            <p:cNvSpPr/>
            <p:nvPr/>
          </p:nvSpPr>
          <p:spPr>
            <a:xfrm>
              <a:off x="8111362" y="292081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96165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66%</a:t>
              </a:r>
            </a:p>
          </p:txBody>
        </p:sp>
        <p:sp>
          <p:nvSpPr>
            <p:cNvPr id="50" name="pg50"/>
            <p:cNvSpPr/>
            <p:nvPr/>
          </p:nvSpPr>
          <p:spPr>
            <a:xfrm>
              <a:off x="8111362" y="406345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10429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30%</a:t>
              </a:r>
            </a:p>
          </p:txBody>
        </p:sp>
        <p:sp>
          <p:nvSpPr>
            <p:cNvPr id="52" name="pg52"/>
            <p:cNvSpPr/>
            <p:nvPr/>
          </p:nvSpPr>
          <p:spPr>
            <a:xfrm>
              <a:off x="1504754" y="297126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0474" y="301506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62</a:t>
              </a:r>
            </a:p>
          </p:txBody>
        </p:sp>
        <p:sp>
          <p:nvSpPr>
            <p:cNvPr id="54" name="pg54"/>
            <p:cNvSpPr/>
            <p:nvPr/>
          </p:nvSpPr>
          <p:spPr>
            <a:xfrm>
              <a:off x="6325984" y="439396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6371704" y="443931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22</a:t>
              </a:r>
            </a:p>
          </p:txBody>
        </p:sp>
        <p:sp>
          <p:nvSpPr>
            <p:cNvPr id="56" name="pg56"/>
            <p:cNvSpPr/>
            <p:nvPr/>
          </p:nvSpPr>
          <p:spPr>
            <a:xfrm>
              <a:off x="4355174" y="420971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400894" y="42534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23</a:t>
              </a:r>
            </a:p>
          </p:txBody>
        </p:sp>
        <p:sp>
          <p:nvSpPr>
            <p:cNvPr id="58" name="pg58"/>
            <p:cNvSpPr/>
            <p:nvPr/>
          </p:nvSpPr>
          <p:spPr>
            <a:xfrm>
              <a:off x="6948488" y="4795372"/>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994208" y="4840783"/>
              <a:ext cx="70337"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95211" y="345409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88" name="tx88"/>
            <p:cNvSpPr/>
            <p:nvPr/>
          </p:nvSpPr>
          <p:spPr>
            <a:xfrm>
              <a:off x="2940203" y="1511762"/>
              <a:ext cx="39978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Cameroun, 2000-2025</a:t>
              </a:r>
            </a:p>
          </p:txBody>
        </p:sp>
        <p:sp>
          <p:nvSpPr>
            <p:cNvPr id="89" name="tx89"/>
            <p:cNvSpPr/>
            <p:nvPr/>
          </p:nvSpPr>
          <p:spPr>
            <a:xfrm>
              <a:off x="4775852" y="635309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90" name="tx90"/>
            <p:cNvSpPr/>
            <p:nvPr/>
          </p:nvSpPr>
          <p:spPr>
            <a:xfrm>
              <a:off x="1853558" y="6467409"/>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91" name="tx91"/>
            <p:cNvSpPr/>
            <p:nvPr/>
          </p:nvSpPr>
          <p:spPr>
            <a:xfrm>
              <a:off x="2161389" y="6586855"/>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Cameroun dispose des quatre vaccins relevant des ODD.
En 2025, le Cameroun avait atteint une couverture d’au moins 90 % pour aucun de ces quatre vaccins.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aucun vaccin relevant des ODD n'a atteint l'objectif de couverture de 90 % fixé par les ODD.</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a augmenté de 4 points de pourcentage, passant de 82 % en 2024 à 86 % en 2025.
• La couverture vaccinale contre la DTP3 a augmenté de 6 points de pourcentage, passant de 77 % en 2024 à 83 % en 2025.
• On comptait 36 000 enfants de moins n’ayant reçu aucune dose en 2025. Il reste donc 132 000 enfants non vaccinés, exposés aux maladies évitables par la vaccination, et 28 000 autres dont la protection est incomplète.
• Le Cameroun représentait 3,3 % des enfants n’ayant reçu aucune dose en Afrique de l’Ouest et centrale (WCAR) et 1 % des enfants n’ayant reçu aucune dose à l’échelle mondiale.
• La couverture de la première dose de vaccin contre la rougeole (MCV1) a augmenté de 4 points de pourcentage, passant de 71 % en 2024 à 75 % en 2025. 236 000 enfants n’ont pas reçu la première dose de vaccin contre la rougeole.
• La couverture de la deuxième dose de vaccin contre la rougeole (MCV2) a augmenté de 17 points de pourcentage, passant de 49 % en 2024 à 66 % en 2025.
• La couverture de la dernière dose du vaccin contre le HPV (HPVc) chez les filles a diminué, passant de 36 % à 30 % en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 calendrier national de vaccination 2025 pour les services de routine dans Cameroun,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indique l'année d'introduction de chaque vaccin dans Cameroun.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P7TF5XRZ5TZD-1674051314-8317</_dlc_DocId>
    <_dlc_DocIdUrl xmlns="5ce71423-0d49-4a04-8822-86064e799dcd">
      <Url>https://unicef.sharepoint.com/teams/DAPM-DataComm/_layouts/15/DocIdRedir.aspx?ID=P7TF5XRZ5TZD-1674051314-8317</Url>
      <Description>P7TF5XRZ5TZD-1674051314-8317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200AFD0-BCCA-445A-8C5D-FA465C0AD40A}"/>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2026-07-11T17:47:08Z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8305395c-d314-400d-aa48-1654612d784a</vt:lpwstr>
  </property>
</Properties>
</file>