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c65ee4badeb6917f31fcbcb5a46a756e06097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1f5ba918d19e8b9a16c69c4a389d81b89bf4af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6c71e30735437a99162f1f68c0f53fd15aa13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6130"/>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6130"/>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613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6130"/>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613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6130"/>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6130"/>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6130"/>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6130"/>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6130"/>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6130"/>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6130"/>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613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6130"/>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6130"/>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613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613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613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03732"/>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03732"/>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03732"/>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03732"/>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03732"/>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03732"/>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03732"/>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03732"/>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03732"/>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03732"/>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03732"/>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03732"/>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03732"/>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03732"/>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03732"/>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03732"/>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03732"/>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03732"/>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03732"/>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03732"/>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03732"/>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3253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32533"/>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3253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32533"/>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32533"/>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32533"/>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32533"/>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32533"/>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32533"/>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32533"/>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32533"/>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32533"/>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32533"/>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32533"/>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32533"/>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32533"/>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32533"/>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32533"/>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32533"/>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3253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32533"/>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32533"/>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32533"/>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32533"/>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1266997" y="3090135"/>
              <a:ext cx="311052" cy="228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83" name="rc83"/>
            <p:cNvSpPr/>
            <p:nvPr/>
          </p:nvSpPr>
          <p:spPr>
            <a:xfrm>
              <a:off x="1578050" y="3090135"/>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4" name="rc84"/>
            <p:cNvSpPr/>
            <p:nvPr/>
          </p:nvSpPr>
          <p:spPr>
            <a:xfrm>
              <a:off x="1889102" y="3090135"/>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2200154" y="3090135"/>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6" name="rc86"/>
            <p:cNvSpPr/>
            <p:nvPr/>
          </p:nvSpPr>
          <p:spPr>
            <a:xfrm>
              <a:off x="2511207" y="3090135"/>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2822259" y="3090135"/>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8" name="rc88"/>
            <p:cNvSpPr/>
            <p:nvPr/>
          </p:nvSpPr>
          <p:spPr>
            <a:xfrm>
              <a:off x="3133311" y="3090135"/>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9" name="rc89"/>
            <p:cNvSpPr/>
            <p:nvPr/>
          </p:nvSpPr>
          <p:spPr>
            <a:xfrm>
              <a:off x="3444364" y="3090135"/>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3755416" y="3090135"/>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1" name="rc91"/>
            <p:cNvSpPr/>
            <p:nvPr/>
          </p:nvSpPr>
          <p:spPr>
            <a:xfrm>
              <a:off x="4066468" y="3090135"/>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4377521" y="3090135"/>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3" name="rc93"/>
            <p:cNvSpPr/>
            <p:nvPr/>
          </p:nvSpPr>
          <p:spPr>
            <a:xfrm>
              <a:off x="4688573" y="3090135"/>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4" name="rc94"/>
            <p:cNvSpPr/>
            <p:nvPr/>
          </p:nvSpPr>
          <p:spPr>
            <a:xfrm>
              <a:off x="4999625" y="3090135"/>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5" name="rc95"/>
            <p:cNvSpPr/>
            <p:nvPr/>
          </p:nvSpPr>
          <p:spPr>
            <a:xfrm>
              <a:off x="5310677" y="3090135"/>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6" name="rc96"/>
            <p:cNvSpPr/>
            <p:nvPr/>
          </p:nvSpPr>
          <p:spPr>
            <a:xfrm>
              <a:off x="5621730" y="3090135"/>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932782" y="3090135"/>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243834" y="3090135"/>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6554887" y="3090135"/>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6865939" y="3090135"/>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1" name="rc101"/>
            <p:cNvSpPr/>
            <p:nvPr/>
          </p:nvSpPr>
          <p:spPr>
            <a:xfrm>
              <a:off x="7176991" y="3090135"/>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7488044" y="309013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7799096" y="3090135"/>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4" name="rc104"/>
            <p:cNvSpPr/>
            <p:nvPr/>
          </p:nvSpPr>
          <p:spPr>
            <a:xfrm>
              <a:off x="8110148" y="3090135"/>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1" y="3090135"/>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3090135"/>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174931"/>
              <a:ext cx="311052" cy="228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174931"/>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174931"/>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174931"/>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174931"/>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174931"/>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174931"/>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3755416" y="2861334"/>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68" y="2861334"/>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21" y="286133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7" name="rc117"/>
            <p:cNvSpPr/>
            <p:nvPr/>
          </p:nvSpPr>
          <p:spPr>
            <a:xfrm>
              <a:off x="4688573" y="286133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625" y="2861334"/>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9" name="rc119"/>
            <p:cNvSpPr/>
            <p:nvPr/>
          </p:nvSpPr>
          <p:spPr>
            <a:xfrm>
              <a:off x="5310677" y="286133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0" name="rc120"/>
            <p:cNvSpPr/>
            <p:nvPr/>
          </p:nvSpPr>
          <p:spPr>
            <a:xfrm>
              <a:off x="5621730" y="2861334"/>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1" name="rc121"/>
            <p:cNvSpPr/>
            <p:nvPr/>
          </p:nvSpPr>
          <p:spPr>
            <a:xfrm>
              <a:off x="5932782" y="2861334"/>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6243834" y="2861334"/>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3" name="rc123"/>
            <p:cNvSpPr/>
            <p:nvPr/>
          </p:nvSpPr>
          <p:spPr>
            <a:xfrm>
              <a:off x="6554887" y="286133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6865939" y="2861334"/>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7176991" y="286133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6" name="rc126"/>
            <p:cNvSpPr/>
            <p:nvPr/>
          </p:nvSpPr>
          <p:spPr>
            <a:xfrm>
              <a:off x="7488044" y="2861334"/>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2861334"/>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2861334"/>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2861334"/>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2861334"/>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1" name="rc131"/>
            <p:cNvSpPr/>
            <p:nvPr/>
          </p:nvSpPr>
          <p:spPr>
            <a:xfrm>
              <a:off x="5621730" y="3776538"/>
              <a:ext cx="311052" cy="228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32" name="rc132"/>
            <p:cNvSpPr/>
            <p:nvPr/>
          </p:nvSpPr>
          <p:spPr>
            <a:xfrm>
              <a:off x="5932782" y="3776538"/>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3" name="rc133"/>
            <p:cNvSpPr/>
            <p:nvPr/>
          </p:nvSpPr>
          <p:spPr>
            <a:xfrm>
              <a:off x="6243834" y="3776538"/>
              <a:ext cx="311052" cy="228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6554887" y="3776538"/>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5" name="rc135"/>
            <p:cNvSpPr/>
            <p:nvPr/>
          </p:nvSpPr>
          <p:spPr>
            <a:xfrm>
              <a:off x="6865939" y="3776538"/>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7176991" y="3776538"/>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7" name="rc137"/>
            <p:cNvSpPr/>
            <p:nvPr/>
          </p:nvSpPr>
          <p:spPr>
            <a:xfrm>
              <a:off x="7488044" y="3776538"/>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8" name="rc138"/>
            <p:cNvSpPr/>
            <p:nvPr/>
          </p:nvSpPr>
          <p:spPr>
            <a:xfrm>
              <a:off x="7799096" y="3776538"/>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8110148" y="3776538"/>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0" name="rc140"/>
            <p:cNvSpPr/>
            <p:nvPr/>
          </p:nvSpPr>
          <p:spPr>
            <a:xfrm>
              <a:off x="8421201" y="3776538"/>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8732253" y="3776538"/>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4005339"/>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4005339"/>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4005339"/>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955945" y="4234140"/>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6" name="rc146"/>
            <p:cNvSpPr/>
            <p:nvPr/>
          </p:nvSpPr>
          <p:spPr>
            <a:xfrm>
              <a:off x="1266997" y="423414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1578050" y="423414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8" name="rc148"/>
            <p:cNvSpPr/>
            <p:nvPr/>
          </p:nvSpPr>
          <p:spPr>
            <a:xfrm>
              <a:off x="1889102" y="4234140"/>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9" name="rc149"/>
            <p:cNvSpPr/>
            <p:nvPr/>
          </p:nvSpPr>
          <p:spPr>
            <a:xfrm>
              <a:off x="2200154" y="4234140"/>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2511207" y="4234140"/>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2822259" y="4234140"/>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2" name="rc152"/>
            <p:cNvSpPr/>
            <p:nvPr/>
          </p:nvSpPr>
          <p:spPr>
            <a:xfrm>
              <a:off x="3133311" y="423414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3" name="rc153"/>
            <p:cNvSpPr/>
            <p:nvPr/>
          </p:nvSpPr>
          <p:spPr>
            <a:xfrm>
              <a:off x="3444364"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4" name="rc154"/>
            <p:cNvSpPr/>
            <p:nvPr/>
          </p:nvSpPr>
          <p:spPr>
            <a:xfrm>
              <a:off x="3755416" y="423414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5" name="rc155"/>
            <p:cNvSpPr/>
            <p:nvPr/>
          </p:nvSpPr>
          <p:spPr>
            <a:xfrm>
              <a:off x="4066468" y="4234140"/>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6" name="rc156"/>
            <p:cNvSpPr/>
            <p:nvPr/>
          </p:nvSpPr>
          <p:spPr>
            <a:xfrm>
              <a:off x="4377521" y="4234140"/>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7" name="rc157"/>
            <p:cNvSpPr/>
            <p:nvPr/>
          </p:nvSpPr>
          <p:spPr>
            <a:xfrm>
              <a:off x="4688573" y="4234140"/>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4234140"/>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77" y="4234140"/>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23414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234140"/>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234140"/>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234140"/>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234140"/>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234140"/>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234140"/>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234140"/>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234140"/>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691743"/>
              <a:ext cx="311052" cy="228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691743"/>
              <a:ext cx="311052" cy="228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691743"/>
              <a:ext cx="311052" cy="228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691743"/>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691743"/>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5149345"/>
              <a:ext cx="311052" cy="228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5149345"/>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5149345"/>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5149345"/>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514934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5149345"/>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514934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5149345"/>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4" name="rc184"/>
            <p:cNvSpPr/>
            <p:nvPr/>
          </p:nvSpPr>
          <p:spPr>
            <a:xfrm>
              <a:off x="5310677" y="3318936"/>
              <a:ext cx="311052" cy="228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85" name="rc185"/>
            <p:cNvSpPr/>
            <p:nvPr/>
          </p:nvSpPr>
          <p:spPr>
            <a:xfrm>
              <a:off x="5621730" y="3318936"/>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82" y="3318936"/>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34" y="3318936"/>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8" name="rc188"/>
            <p:cNvSpPr/>
            <p:nvPr/>
          </p:nvSpPr>
          <p:spPr>
            <a:xfrm>
              <a:off x="6554887" y="3318936"/>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6865939" y="3318936"/>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0" name="rc190"/>
            <p:cNvSpPr/>
            <p:nvPr/>
          </p:nvSpPr>
          <p:spPr>
            <a:xfrm>
              <a:off x="7176991" y="3318936"/>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1" name="rc191"/>
            <p:cNvSpPr/>
            <p:nvPr/>
          </p:nvSpPr>
          <p:spPr>
            <a:xfrm>
              <a:off x="7488044" y="3318936"/>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2" name="rc192"/>
            <p:cNvSpPr/>
            <p:nvPr/>
          </p:nvSpPr>
          <p:spPr>
            <a:xfrm>
              <a:off x="7799096" y="3318936"/>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3318936"/>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3318936"/>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3318936"/>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4462941"/>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4462941"/>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4462941"/>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4462941"/>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4462941"/>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4462941"/>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4462941"/>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4462941"/>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3547737"/>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3547737"/>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3547737"/>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3547737"/>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3547737"/>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3547737"/>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3547737"/>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3547737"/>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3547737"/>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3" name="rc213"/>
            <p:cNvSpPr/>
            <p:nvPr/>
          </p:nvSpPr>
          <p:spPr>
            <a:xfrm>
              <a:off x="955945" y="4920544"/>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4" name="rc214"/>
            <p:cNvSpPr/>
            <p:nvPr/>
          </p:nvSpPr>
          <p:spPr>
            <a:xfrm>
              <a:off x="1266997" y="4920544"/>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5" name="rc215"/>
            <p:cNvSpPr/>
            <p:nvPr/>
          </p:nvSpPr>
          <p:spPr>
            <a:xfrm>
              <a:off x="1578050" y="4920544"/>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6" name="rc216"/>
            <p:cNvSpPr/>
            <p:nvPr/>
          </p:nvSpPr>
          <p:spPr>
            <a:xfrm>
              <a:off x="1889102" y="4920544"/>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7" name="rc217"/>
            <p:cNvSpPr/>
            <p:nvPr/>
          </p:nvSpPr>
          <p:spPr>
            <a:xfrm>
              <a:off x="2200154" y="492054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8" name="rc218"/>
            <p:cNvSpPr/>
            <p:nvPr/>
          </p:nvSpPr>
          <p:spPr>
            <a:xfrm>
              <a:off x="2511207" y="4920544"/>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9" name="rc219"/>
            <p:cNvSpPr/>
            <p:nvPr/>
          </p:nvSpPr>
          <p:spPr>
            <a:xfrm>
              <a:off x="2822259" y="4920544"/>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3133311" y="4920544"/>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1" name="rc221"/>
            <p:cNvSpPr/>
            <p:nvPr/>
          </p:nvSpPr>
          <p:spPr>
            <a:xfrm>
              <a:off x="3444364" y="4920544"/>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2" name="rc222"/>
            <p:cNvSpPr/>
            <p:nvPr/>
          </p:nvSpPr>
          <p:spPr>
            <a:xfrm>
              <a:off x="3755416" y="4920544"/>
              <a:ext cx="311052" cy="228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3" name="rc223"/>
            <p:cNvSpPr/>
            <p:nvPr/>
          </p:nvSpPr>
          <p:spPr>
            <a:xfrm>
              <a:off x="4066468" y="4920544"/>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4" name="rc224"/>
            <p:cNvSpPr/>
            <p:nvPr/>
          </p:nvSpPr>
          <p:spPr>
            <a:xfrm>
              <a:off x="4377521" y="4920544"/>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5" name="rc225"/>
            <p:cNvSpPr/>
            <p:nvPr/>
          </p:nvSpPr>
          <p:spPr>
            <a:xfrm>
              <a:off x="4688573" y="492054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6" name="rc226"/>
            <p:cNvSpPr/>
            <p:nvPr/>
          </p:nvSpPr>
          <p:spPr>
            <a:xfrm>
              <a:off x="4999625" y="4920544"/>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7" name="rc227"/>
            <p:cNvSpPr/>
            <p:nvPr/>
          </p:nvSpPr>
          <p:spPr>
            <a:xfrm>
              <a:off x="5310677" y="4920544"/>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8" name="rc228"/>
            <p:cNvSpPr/>
            <p:nvPr/>
          </p:nvSpPr>
          <p:spPr>
            <a:xfrm>
              <a:off x="5621730" y="4920544"/>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9" name="rc229"/>
            <p:cNvSpPr/>
            <p:nvPr/>
          </p:nvSpPr>
          <p:spPr>
            <a:xfrm>
              <a:off x="5932782" y="492054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0" name="rc230"/>
            <p:cNvSpPr/>
            <p:nvPr/>
          </p:nvSpPr>
          <p:spPr>
            <a:xfrm>
              <a:off x="6243834" y="4920544"/>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1" name="rc231"/>
            <p:cNvSpPr/>
            <p:nvPr/>
          </p:nvSpPr>
          <p:spPr>
            <a:xfrm>
              <a:off x="6554887" y="4920544"/>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39" y="4920544"/>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3" name="rc233"/>
            <p:cNvSpPr/>
            <p:nvPr/>
          </p:nvSpPr>
          <p:spPr>
            <a:xfrm>
              <a:off x="7176991" y="4920544"/>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4" y="4920544"/>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5" name="rc235"/>
            <p:cNvSpPr/>
            <p:nvPr/>
          </p:nvSpPr>
          <p:spPr>
            <a:xfrm>
              <a:off x="7799096" y="4920544"/>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6" name="rc236"/>
            <p:cNvSpPr/>
            <p:nvPr/>
          </p:nvSpPr>
          <p:spPr>
            <a:xfrm>
              <a:off x="8110148" y="492054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7" name="rc237"/>
            <p:cNvSpPr/>
            <p:nvPr/>
          </p:nvSpPr>
          <p:spPr>
            <a:xfrm>
              <a:off x="8421201" y="492054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8" name="rc238"/>
            <p:cNvSpPr/>
            <p:nvPr/>
          </p:nvSpPr>
          <p:spPr>
            <a:xfrm>
              <a:off x="8732253" y="4920544"/>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9" name="rc239"/>
            <p:cNvSpPr/>
            <p:nvPr/>
          </p:nvSpPr>
          <p:spPr>
            <a:xfrm>
              <a:off x="7176991" y="5378146"/>
              <a:ext cx="311052" cy="228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0" name="rc240"/>
            <p:cNvSpPr/>
            <p:nvPr/>
          </p:nvSpPr>
          <p:spPr>
            <a:xfrm>
              <a:off x="7488044" y="5378146"/>
              <a:ext cx="311052" cy="228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096" y="5378146"/>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42" name="rc242"/>
            <p:cNvSpPr/>
            <p:nvPr/>
          </p:nvSpPr>
          <p:spPr>
            <a:xfrm>
              <a:off x="8110148" y="5378146"/>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3" name="rc243"/>
            <p:cNvSpPr/>
            <p:nvPr/>
          </p:nvSpPr>
          <p:spPr>
            <a:xfrm>
              <a:off x="8421201" y="5378146"/>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4" name="rc244"/>
            <p:cNvSpPr/>
            <p:nvPr/>
          </p:nvSpPr>
          <p:spPr>
            <a:xfrm>
              <a:off x="8732253" y="5378146"/>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5" name="tx245"/>
            <p:cNvSpPr/>
            <p:nvPr/>
          </p:nvSpPr>
          <p:spPr>
            <a:xfrm>
              <a:off x="105118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6" name="tx246"/>
            <p:cNvSpPr/>
            <p:nvPr/>
          </p:nvSpPr>
          <p:spPr>
            <a:xfrm>
              <a:off x="1362234"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7" name="tx247"/>
            <p:cNvSpPr/>
            <p:nvPr/>
          </p:nvSpPr>
          <p:spPr>
            <a:xfrm>
              <a:off x="1673286"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8" name="tx248"/>
            <p:cNvSpPr/>
            <p:nvPr/>
          </p:nvSpPr>
          <p:spPr>
            <a:xfrm>
              <a:off x="198433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9" name="tx249"/>
            <p:cNvSpPr/>
            <p:nvPr/>
          </p:nvSpPr>
          <p:spPr>
            <a:xfrm>
              <a:off x="2274297" y="20204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0" name="tx250"/>
            <p:cNvSpPr/>
            <p:nvPr/>
          </p:nvSpPr>
          <p:spPr>
            <a:xfrm>
              <a:off x="2585350"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1" name="tx251"/>
            <p:cNvSpPr/>
            <p:nvPr/>
          </p:nvSpPr>
          <p:spPr>
            <a:xfrm>
              <a:off x="2896402" y="20204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2" name="tx252"/>
            <p:cNvSpPr/>
            <p:nvPr/>
          </p:nvSpPr>
          <p:spPr>
            <a:xfrm>
              <a:off x="322854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3" name="tx253"/>
            <p:cNvSpPr/>
            <p:nvPr/>
          </p:nvSpPr>
          <p:spPr>
            <a:xfrm>
              <a:off x="3539600"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4" name="tx254"/>
            <p:cNvSpPr/>
            <p:nvPr/>
          </p:nvSpPr>
          <p:spPr>
            <a:xfrm>
              <a:off x="3829559"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4140611"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6" name="tx256"/>
            <p:cNvSpPr/>
            <p:nvPr/>
          </p:nvSpPr>
          <p:spPr>
            <a:xfrm>
              <a:off x="4451664"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7" name="tx257"/>
            <p:cNvSpPr/>
            <p:nvPr/>
          </p:nvSpPr>
          <p:spPr>
            <a:xfrm>
              <a:off x="4783809"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5073768"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9" name="tx259"/>
            <p:cNvSpPr/>
            <p:nvPr/>
          </p:nvSpPr>
          <p:spPr>
            <a:xfrm>
              <a:off x="5384820"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0" name="tx260"/>
            <p:cNvSpPr/>
            <p:nvPr/>
          </p:nvSpPr>
          <p:spPr>
            <a:xfrm>
              <a:off x="5695873"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1" name="tx261"/>
            <p:cNvSpPr/>
            <p:nvPr/>
          </p:nvSpPr>
          <p:spPr>
            <a:xfrm>
              <a:off x="602801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2" name="tx262"/>
            <p:cNvSpPr/>
            <p:nvPr/>
          </p:nvSpPr>
          <p:spPr>
            <a:xfrm>
              <a:off x="6339071"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6650123"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6961175"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727222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7562187"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7" name="tx267"/>
            <p:cNvSpPr/>
            <p:nvPr/>
          </p:nvSpPr>
          <p:spPr>
            <a:xfrm>
              <a:off x="789433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8" name="tx268"/>
            <p:cNvSpPr/>
            <p:nvPr/>
          </p:nvSpPr>
          <p:spPr>
            <a:xfrm>
              <a:off x="8184291"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8516437"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882748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1" name="tx271"/>
            <p:cNvSpPr/>
            <p:nvPr/>
          </p:nvSpPr>
          <p:spPr>
            <a:xfrm>
              <a:off x="105118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1362234"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3" name="tx273"/>
            <p:cNvSpPr/>
            <p:nvPr/>
          </p:nvSpPr>
          <p:spPr>
            <a:xfrm>
              <a:off x="167328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4" name="tx274"/>
            <p:cNvSpPr/>
            <p:nvPr/>
          </p:nvSpPr>
          <p:spPr>
            <a:xfrm>
              <a:off x="1984338" y="24790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5" name="tx275"/>
            <p:cNvSpPr/>
            <p:nvPr/>
          </p:nvSpPr>
          <p:spPr>
            <a:xfrm>
              <a:off x="2295391"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6" name="tx276"/>
            <p:cNvSpPr/>
            <p:nvPr/>
          </p:nvSpPr>
          <p:spPr>
            <a:xfrm>
              <a:off x="2585350" y="24766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7" name="tx277"/>
            <p:cNvSpPr/>
            <p:nvPr/>
          </p:nvSpPr>
          <p:spPr>
            <a:xfrm>
              <a:off x="291749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3228548"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3539600"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0" name="tx280"/>
            <p:cNvSpPr/>
            <p:nvPr/>
          </p:nvSpPr>
          <p:spPr>
            <a:xfrm>
              <a:off x="385065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416170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2" name="tx282"/>
            <p:cNvSpPr/>
            <p:nvPr/>
          </p:nvSpPr>
          <p:spPr>
            <a:xfrm>
              <a:off x="4451664" y="247801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3" name="tx283"/>
            <p:cNvSpPr/>
            <p:nvPr/>
          </p:nvSpPr>
          <p:spPr>
            <a:xfrm>
              <a:off x="4783809"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5094862"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5384820"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571696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602801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6339071"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6650123"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696117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727222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2" name="tx292"/>
            <p:cNvSpPr/>
            <p:nvPr/>
          </p:nvSpPr>
          <p:spPr>
            <a:xfrm>
              <a:off x="7562187"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3" name="tx293"/>
            <p:cNvSpPr/>
            <p:nvPr/>
          </p:nvSpPr>
          <p:spPr>
            <a:xfrm>
              <a:off x="7894332"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4" name="tx294"/>
            <p:cNvSpPr/>
            <p:nvPr/>
          </p:nvSpPr>
          <p:spPr>
            <a:xfrm>
              <a:off x="820538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5" name="tx295"/>
            <p:cNvSpPr/>
            <p:nvPr/>
          </p:nvSpPr>
          <p:spPr>
            <a:xfrm>
              <a:off x="8516437"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6" name="tx296"/>
            <p:cNvSpPr/>
            <p:nvPr/>
          </p:nvSpPr>
          <p:spPr>
            <a:xfrm>
              <a:off x="882748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7" name="tx297"/>
            <p:cNvSpPr/>
            <p:nvPr/>
          </p:nvSpPr>
          <p:spPr>
            <a:xfrm>
              <a:off x="105118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8" name="tx298"/>
            <p:cNvSpPr/>
            <p:nvPr/>
          </p:nvSpPr>
          <p:spPr>
            <a:xfrm>
              <a:off x="1362234"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9" name="tx299"/>
            <p:cNvSpPr/>
            <p:nvPr/>
          </p:nvSpPr>
          <p:spPr>
            <a:xfrm>
              <a:off x="167328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0" name="tx300"/>
            <p:cNvSpPr/>
            <p:nvPr/>
          </p:nvSpPr>
          <p:spPr>
            <a:xfrm>
              <a:off x="198433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1" name="tx301"/>
            <p:cNvSpPr/>
            <p:nvPr/>
          </p:nvSpPr>
          <p:spPr>
            <a:xfrm>
              <a:off x="2295391"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2" name="tx302"/>
            <p:cNvSpPr/>
            <p:nvPr/>
          </p:nvSpPr>
          <p:spPr>
            <a:xfrm>
              <a:off x="2585350" y="27068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3" name="tx303"/>
            <p:cNvSpPr/>
            <p:nvPr/>
          </p:nvSpPr>
          <p:spPr>
            <a:xfrm>
              <a:off x="2917495" y="27091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4" name="tx304"/>
            <p:cNvSpPr/>
            <p:nvPr/>
          </p:nvSpPr>
          <p:spPr>
            <a:xfrm>
              <a:off x="322854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5" name="tx305"/>
            <p:cNvSpPr/>
            <p:nvPr/>
          </p:nvSpPr>
          <p:spPr>
            <a:xfrm>
              <a:off x="3539600" y="27081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6" name="tx306"/>
            <p:cNvSpPr/>
            <p:nvPr/>
          </p:nvSpPr>
          <p:spPr>
            <a:xfrm>
              <a:off x="385065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7" name="tx307"/>
            <p:cNvSpPr/>
            <p:nvPr/>
          </p:nvSpPr>
          <p:spPr>
            <a:xfrm>
              <a:off x="416170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8" name="tx308"/>
            <p:cNvSpPr/>
            <p:nvPr/>
          </p:nvSpPr>
          <p:spPr>
            <a:xfrm>
              <a:off x="4451664"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9" name="tx309"/>
            <p:cNvSpPr/>
            <p:nvPr/>
          </p:nvSpPr>
          <p:spPr>
            <a:xfrm>
              <a:off x="478380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0" name="tx310"/>
            <p:cNvSpPr/>
            <p:nvPr/>
          </p:nvSpPr>
          <p:spPr>
            <a:xfrm>
              <a:off x="5094862" y="2707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1" name="tx311"/>
            <p:cNvSpPr/>
            <p:nvPr/>
          </p:nvSpPr>
          <p:spPr>
            <a:xfrm>
              <a:off x="5384820" y="270543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2" name="tx312"/>
            <p:cNvSpPr/>
            <p:nvPr/>
          </p:nvSpPr>
          <p:spPr>
            <a:xfrm>
              <a:off x="571696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602801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6339071"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6650123"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696117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7272228"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8" name="tx318"/>
            <p:cNvSpPr/>
            <p:nvPr/>
          </p:nvSpPr>
          <p:spPr>
            <a:xfrm>
              <a:off x="7562187" y="27068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9" name="tx319"/>
            <p:cNvSpPr/>
            <p:nvPr/>
          </p:nvSpPr>
          <p:spPr>
            <a:xfrm>
              <a:off x="789433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0" name="tx320"/>
            <p:cNvSpPr/>
            <p:nvPr/>
          </p:nvSpPr>
          <p:spPr>
            <a:xfrm>
              <a:off x="8205385" y="2707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1" name="tx321"/>
            <p:cNvSpPr/>
            <p:nvPr/>
          </p:nvSpPr>
          <p:spPr>
            <a:xfrm>
              <a:off x="8516437"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882748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3" name="tx323"/>
            <p:cNvSpPr/>
            <p:nvPr/>
          </p:nvSpPr>
          <p:spPr>
            <a:xfrm>
              <a:off x="1984338"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4" name="tx324"/>
            <p:cNvSpPr/>
            <p:nvPr/>
          </p:nvSpPr>
          <p:spPr>
            <a:xfrm>
              <a:off x="2295391"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5" name="tx325"/>
            <p:cNvSpPr/>
            <p:nvPr/>
          </p:nvSpPr>
          <p:spPr>
            <a:xfrm>
              <a:off x="2585350" y="31644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6" name="tx326"/>
            <p:cNvSpPr/>
            <p:nvPr/>
          </p:nvSpPr>
          <p:spPr>
            <a:xfrm>
              <a:off x="2917495" y="31667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322854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3539600" y="31657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9" name="tx329"/>
            <p:cNvSpPr/>
            <p:nvPr/>
          </p:nvSpPr>
          <p:spPr>
            <a:xfrm>
              <a:off x="385065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0" name="tx330"/>
            <p:cNvSpPr/>
            <p:nvPr/>
          </p:nvSpPr>
          <p:spPr>
            <a:xfrm>
              <a:off x="416170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1" name="tx331"/>
            <p:cNvSpPr/>
            <p:nvPr/>
          </p:nvSpPr>
          <p:spPr>
            <a:xfrm>
              <a:off x="4451664"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2" name="tx332"/>
            <p:cNvSpPr/>
            <p:nvPr/>
          </p:nvSpPr>
          <p:spPr>
            <a:xfrm>
              <a:off x="478380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3" name="tx333"/>
            <p:cNvSpPr/>
            <p:nvPr/>
          </p:nvSpPr>
          <p:spPr>
            <a:xfrm>
              <a:off x="5094862" y="3165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4" name="tx334"/>
            <p:cNvSpPr/>
            <p:nvPr/>
          </p:nvSpPr>
          <p:spPr>
            <a:xfrm>
              <a:off x="5384820" y="3163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5" name="tx335"/>
            <p:cNvSpPr/>
            <p:nvPr/>
          </p:nvSpPr>
          <p:spPr>
            <a:xfrm>
              <a:off x="5716966"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6" name="tx336"/>
            <p:cNvSpPr/>
            <p:nvPr/>
          </p:nvSpPr>
          <p:spPr>
            <a:xfrm>
              <a:off x="602801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7" name="tx337"/>
            <p:cNvSpPr/>
            <p:nvPr/>
          </p:nvSpPr>
          <p:spPr>
            <a:xfrm>
              <a:off x="6339071"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6650123"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696117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0" name="tx340"/>
            <p:cNvSpPr/>
            <p:nvPr/>
          </p:nvSpPr>
          <p:spPr>
            <a:xfrm>
              <a:off x="7251134" y="3163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7562187" y="31644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2" name="tx342"/>
            <p:cNvSpPr/>
            <p:nvPr/>
          </p:nvSpPr>
          <p:spPr>
            <a:xfrm>
              <a:off x="7873239"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3" name="tx343"/>
            <p:cNvSpPr/>
            <p:nvPr/>
          </p:nvSpPr>
          <p:spPr>
            <a:xfrm>
              <a:off x="8205385" y="3165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4" name="tx344"/>
            <p:cNvSpPr/>
            <p:nvPr/>
          </p:nvSpPr>
          <p:spPr>
            <a:xfrm>
              <a:off x="8516437"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8806396"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7251134"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7" name="tx347"/>
            <p:cNvSpPr/>
            <p:nvPr/>
          </p:nvSpPr>
          <p:spPr>
            <a:xfrm>
              <a:off x="7583280"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8" name="tx348"/>
            <p:cNvSpPr/>
            <p:nvPr/>
          </p:nvSpPr>
          <p:spPr>
            <a:xfrm>
              <a:off x="7873239"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9" name="tx349"/>
            <p:cNvSpPr/>
            <p:nvPr/>
          </p:nvSpPr>
          <p:spPr>
            <a:xfrm>
              <a:off x="8205385"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0" name="tx350"/>
            <p:cNvSpPr/>
            <p:nvPr/>
          </p:nvSpPr>
          <p:spPr>
            <a:xfrm>
              <a:off x="8516437"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1" name="tx351"/>
            <p:cNvSpPr/>
            <p:nvPr/>
          </p:nvSpPr>
          <p:spPr>
            <a:xfrm>
              <a:off x="8806396"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2" name="tx352"/>
            <p:cNvSpPr/>
            <p:nvPr/>
          </p:nvSpPr>
          <p:spPr>
            <a:xfrm>
              <a:off x="385065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3" name="tx353"/>
            <p:cNvSpPr/>
            <p:nvPr/>
          </p:nvSpPr>
          <p:spPr>
            <a:xfrm>
              <a:off x="416170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4" name="tx354"/>
            <p:cNvSpPr/>
            <p:nvPr/>
          </p:nvSpPr>
          <p:spPr>
            <a:xfrm>
              <a:off x="4451664"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5" name="tx355"/>
            <p:cNvSpPr/>
            <p:nvPr/>
          </p:nvSpPr>
          <p:spPr>
            <a:xfrm>
              <a:off x="478380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6" name="tx356"/>
            <p:cNvSpPr/>
            <p:nvPr/>
          </p:nvSpPr>
          <p:spPr>
            <a:xfrm>
              <a:off x="5094862" y="29366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7" name="tx357"/>
            <p:cNvSpPr/>
            <p:nvPr/>
          </p:nvSpPr>
          <p:spPr>
            <a:xfrm>
              <a:off x="5384820" y="29342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8" name="tx358"/>
            <p:cNvSpPr/>
            <p:nvPr/>
          </p:nvSpPr>
          <p:spPr>
            <a:xfrm>
              <a:off x="5716966"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9" name="tx359"/>
            <p:cNvSpPr/>
            <p:nvPr/>
          </p:nvSpPr>
          <p:spPr>
            <a:xfrm>
              <a:off x="602801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6339071"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1" name="tx361"/>
            <p:cNvSpPr/>
            <p:nvPr/>
          </p:nvSpPr>
          <p:spPr>
            <a:xfrm>
              <a:off x="6650123"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2" name="tx362"/>
            <p:cNvSpPr/>
            <p:nvPr/>
          </p:nvSpPr>
          <p:spPr>
            <a:xfrm>
              <a:off x="696117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3" name="tx363"/>
            <p:cNvSpPr/>
            <p:nvPr/>
          </p:nvSpPr>
          <p:spPr>
            <a:xfrm>
              <a:off x="7272228"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4" name="tx364"/>
            <p:cNvSpPr/>
            <p:nvPr/>
          </p:nvSpPr>
          <p:spPr>
            <a:xfrm>
              <a:off x="7562187" y="29356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5" name="tx365"/>
            <p:cNvSpPr/>
            <p:nvPr/>
          </p:nvSpPr>
          <p:spPr>
            <a:xfrm>
              <a:off x="789433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6" name="tx366"/>
            <p:cNvSpPr/>
            <p:nvPr/>
          </p:nvSpPr>
          <p:spPr>
            <a:xfrm>
              <a:off x="8205385" y="29366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7" name="tx367"/>
            <p:cNvSpPr/>
            <p:nvPr/>
          </p:nvSpPr>
          <p:spPr>
            <a:xfrm>
              <a:off x="8516437"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8" name="tx368"/>
            <p:cNvSpPr/>
            <p:nvPr/>
          </p:nvSpPr>
          <p:spPr>
            <a:xfrm>
              <a:off x="882748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9" name="tx369"/>
            <p:cNvSpPr/>
            <p:nvPr/>
          </p:nvSpPr>
          <p:spPr>
            <a:xfrm>
              <a:off x="6629030"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0" name="tx370"/>
            <p:cNvSpPr/>
            <p:nvPr/>
          </p:nvSpPr>
          <p:spPr>
            <a:xfrm>
              <a:off x="6961175" y="38518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1" name="tx371"/>
            <p:cNvSpPr/>
            <p:nvPr/>
          </p:nvSpPr>
          <p:spPr>
            <a:xfrm>
              <a:off x="7272228"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2" name="tx372"/>
            <p:cNvSpPr/>
            <p:nvPr/>
          </p:nvSpPr>
          <p:spPr>
            <a:xfrm>
              <a:off x="7562187" y="38508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3" name="tx373"/>
            <p:cNvSpPr/>
            <p:nvPr/>
          </p:nvSpPr>
          <p:spPr>
            <a:xfrm>
              <a:off x="7894332" y="38521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4" name="tx374"/>
            <p:cNvSpPr/>
            <p:nvPr/>
          </p:nvSpPr>
          <p:spPr>
            <a:xfrm>
              <a:off x="8205385"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5" name="tx375"/>
            <p:cNvSpPr/>
            <p:nvPr/>
          </p:nvSpPr>
          <p:spPr>
            <a:xfrm>
              <a:off x="8516437"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6" name="tx376"/>
            <p:cNvSpPr/>
            <p:nvPr/>
          </p:nvSpPr>
          <p:spPr>
            <a:xfrm>
              <a:off x="8827489" y="38504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8205385"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8516437"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9" name="tx379"/>
            <p:cNvSpPr/>
            <p:nvPr/>
          </p:nvSpPr>
          <p:spPr>
            <a:xfrm>
              <a:off x="8827489"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0" name="tx380"/>
            <p:cNvSpPr/>
            <p:nvPr/>
          </p:nvSpPr>
          <p:spPr>
            <a:xfrm>
              <a:off x="105118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1" name="tx381"/>
            <p:cNvSpPr/>
            <p:nvPr/>
          </p:nvSpPr>
          <p:spPr>
            <a:xfrm>
              <a:off x="1362234"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2" name="tx382"/>
            <p:cNvSpPr/>
            <p:nvPr/>
          </p:nvSpPr>
          <p:spPr>
            <a:xfrm>
              <a:off x="1673286"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3" name="tx383"/>
            <p:cNvSpPr/>
            <p:nvPr/>
          </p:nvSpPr>
          <p:spPr>
            <a:xfrm>
              <a:off x="198433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4" name="tx384"/>
            <p:cNvSpPr/>
            <p:nvPr/>
          </p:nvSpPr>
          <p:spPr>
            <a:xfrm>
              <a:off x="229539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2585350"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6" name="tx386"/>
            <p:cNvSpPr/>
            <p:nvPr/>
          </p:nvSpPr>
          <p:spPr>
            <a:xfrm>
              <a:off x="2917495"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7" name="tx387"/>
            <p:cNvSpPr/>
            <p:nvPr/>
          </p:nvSpPr>
          <p:spPr>
            <a:xfrm>
              <a:off x="322854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8" name="tx388"/>
            <p:cNvSpPr/>
            <p:nvPr/>
          </p:nvSpPr>
          <p:spPr>
            <a:xfrm>
              <a:off x="3539600"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9" name="tx389"/>
            <p:cNvSpPr/>
            <p:nvPr/>
          </p:nvSpPr>
          <p:spPr>
            <a:xfrm>
              <a:off x="385065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0" name="tx390"/>
            <p:cNvSpPr/>
            <p:nvPr/>
          </p:nvSpPr>
          <p:spPr>
            <a:xfrm>
              <a:off x="4140611"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1" name="tx391"/>
            <p:cNvSpPr/>
            <p:nvPr/>
          </p:nvSpPr>
          <p:spPr>
            <a:xfrm>
              <a:off x="4783809" y="43097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2" name="tx392"/>
            <p:cNvSpPr/>
            <p:nvPr/>
          </p:nvSpPr>
          <p:spPr>
            <a:xfrm>
              <a:off x="5073768"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3" name="tx393"/>
            <p:cNvSpPr/>
            <p:nvPr/>
          </p:nvSpPr>
          <p:spPr>
            <a:xfrm>
              <a:off x="5716966"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6028019"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5" name="tx395"/>
            <p:cNvSpPr/>
            <p:nvPr/>
          </p:nvSpPr>
          <p:spPr>
            <a:xfrm>
              <a:off x="633907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6" name="tx396"/>
            <p:cNvSpPr/>
            <p:nvPr/>
          </p:nvSpPr>
          <p:spPr>
            <a:xfrm>
              <a:off x="6650123"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7" name="tx397"/>
            <p:cNvSpPr/>
            <p:nvPr/>
          </p:nvSpPr>
          <p:spPr>
            <a:xfrm>
              <a:off x="6961175"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8" name="tx398"/>
            <p:cNvSpPr/>
            <p:nvPr/>
          </p:nvSpPr>
          <p:spPr>
            <a:xfrm>
              <a:off x="7272228"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9" name="tx399"/>
            <p:cNvSpPr/>
            <p:nvPr/>
          </p:nvSpPr>
          <p:spPr>
            <a:xfrm>
              <a:off x="7583280"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0" name="tx400"/>
            <p:cNvSpPr/>
            <p:nvPr/>
          </p:nvSpPr>
          <p:spPr>
            <a:xfrm>
              <a:off x="8205385"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1" name="tx401"/>
            <p:cNvSpPr/>
            <p:nvPr/>
          </p:nvSpPr>
          <p:spPr>
            <a:xfrm>
              <a:off x="8516437"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2" name="tx402"/>
            <p:cNvSpPr/>
            <p:nvPr/>
          </p:nvSpPr>
          <p:spPr>
            <a:xfrm>
              <a:off x="6961175"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3" name="tx403"/>
            <p:cNvSpPr/>
            <p:nvPr/>
          </p:nvSpPr>
          <p:spPr>
            <a:xfrm>
              <a:off x="7272228"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4" name="tx404"/>
            <p:cNvSpPr/>
            <p:nvPr/>
          </p:nvSpPr>
          <p:spPr>
            <a:xfrm>
              <a:off x="5716966"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5" name="tx405"/>
            <p:cNvSpPr/>
            <p:nvPr/>
          </p:nvSpPr>
          <p:spPr>
            <a:xfrm>
              <a:off x="602801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6339071"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6650123"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696117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9" name="tx409"/>
            <p:cNvSpPr/>
            <p:nvPr/>
          </p:nvSpPr>
          <p:spPr>
            <a:xfrm>
              <a:off x="7272228"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0" name="tx410"/>
            <p:cNvSpPr/>
            <p:nvPr/>
          </p:nvSpPr>
          <p:spPr>
            <a:xfrm>
              <a:off x="820538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1" name="tx411"/>
            <p:cNvSpPr/>
            <p:nvPr/>
          </p:nvSpPr>
          <p:spPr>
            <a:xfrm>
              <a:off x="6650123" y="4536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2" name="tx412"/>
            <p:cNvSpPr/>
            <p:nvPr/>
          </p:nvSpPr>
          <p:spPr>
            <a:xfrm>
              <a:off x="6961175" y="45382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3" name="tx413"/>
            <p:cNvSpPr/>
            <p:nvPr/>
          </p:nvSpPr>
          <p:spPr>
            <a:xfrm>
              <a:off x="7272228" y="4536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4" name="tx414"/>
            <p:cNvSpPr/>
            <p:nvPr/>
          </p:nvSpPr>
          <p:spPr>
            <a:xfrm>
              <a:off x="7583280"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5" name="tx415"/>
            <p:cNvSpPr/>
            <p:nvPr/>
          </p:nvSpPr>
          <p:spPr>
            <a:xfrm>
              <a:off x="8205385" y="4536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6" name="tx416"/>
            <p:cNvSpPr/>
            <p:nvPr/>
          </p:nvSpPr>
          <p:spPr>
            <a:xfrm>
              <a:off x="8516437"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7" name="tx417"/>
            <p:cNvSpPr/>
            <p:nvPr/>
          </p:nvSpPr>
          <p:spPr>
            <a:xfrm>
              <a:off x="6629030"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8" name="tx418"/>
            <p:cNvSpPr/>
            <p:nvPr/>
          </p:nvSpPr>
          <p:spPr>
            <a:xfrm>
              <a:off x="6961175" y="36230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9" name="tx419"/>
            <p:cNvSpPr/>
            <p:nvPr/>
          </p:nvSpPr>
          <p:spPr>
            <a:xfrm>
              <a:off x="7272228" y="36230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7562187"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1" name="tx421"/>
            <p:cNvSpPr/>
            <p:nvPr/>
          </p:nvSpPr>
          <p:spPr>
            <a:xfrm>
              <a:off x="7894332"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2" name="tx422"/>
            <p:cNvSpPr/>
            <p:nvPr/>
          </p:nvSpPr>
          <p:spPr>
            <a:xfrm>
              <a:off x="8205385"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3" name="tx423"/>
            <p:cNvSpPr/>
            <p:nvPr/>
          </p:nvSpPr>
          <p:spPr>
            <a:xfrm>
              <a:off x="105118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4" name="tx424"/>
            <p:cNvSpPr/>
            <p:nvPr/>
          </p:nvSpPr>
          <p:spPr>
            <a:xfrm>
              <a:off x="1362234"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5" name="tx425"/>
            <p:cNvSpPr/>
            <p:nvPr/>
          </p:nvSpPr>
          <p:spPr>
            <a:xfrm>
              <a:off x="1673286"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6" name="tx426"/>
            <p:cNvSpPr/>
            <p:nvPr/>
          </p:nvSpPr>
          <p:spPr>
            <a:xfrm>
              <a:off x="198433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27" name="tx427"/>
            <p:cNvSpPr/>
            <p:nvPr/>
          </p:nvSpPr>
          <p:spPr>
            <a:xfrm>
              <a:off x="2295391"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8" name="tx428"/>
            <p:cNvSpPr/>
            <p:nvPr/>
          </p:nvSpPr>
          <p:spPr>
            <a:xfrm>
              <a:off x="2585350" y="49934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2896402"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0" name="tx430"/>
            <p:cNvSpPr/>
            <p:nvPr/>
          </p:nvSpPr>
          <p:spPr>
            <a:xfrm>
              <a:off x="322854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1" name="tx431"/>
            <p:cNvSpPr/>
            <p:nvPr/>
          </p:nvSpPr>
          <p:spPr>
            <a:xfrm>
              <a:off x="4140611"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2" name="tx432"/>
            <p:cNvSpPr/>
            <p:nvPr/>
          </p:nvSpPr>
          <p:spPr>
            <a:xfrm>
              <a:off x="4783809"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3" name="tx433"/>
            <p:cNvSpPr/>
            <p:nvPr/>
          </p:nvSpPr>
          <p:spPr>
            <a:xfrm>
              <a:off x="5073768"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4" name="tx434"/>
            <p:cNvSpPr/>
            <p:nvPr/>
          </p:nvSpPr>
          <p:spPr>
            <a:xfrm>
              <a:off x="6006925"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5" name="tx435"/>
            <p:cNvSpPr/>
            <p:nvPr/>
          </p:nvSpPr>
          <p:spPr>
            <a:xfrm>
              <a:off x="6339071"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6" name="tx436"/>
            <p:cNvSpPr/>
            <p:nvPr/>
          </p:nvSpPr>
          <p:spPr>
            <a:xfrm>
              <a:off x="6650123" y="4995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7" name="tx437"/>
            <p:cNvSpPr/>
            <p:nvPr/>
          </p:nvSpPr>
          <p:spPr>
            <a:xfrm>
              <a:off x="6961175"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8" name="tx438"/>
            <p:cNvSpPr/>
            <p:nvPr/>
          </p:nvSpPr>
          <p:spPr>
            <a:xfrm>
              <a:off x="7251134" y="49934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39" name="tx439"/>
            <p:cNvSpPr/>
            <p:nvPr/>
          </p:nvSpPr>
          <p:spPr>
            <a:xfrm>
              <a:off x="758328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40" name="tx440"/>
            <p:cNvSpPr/>
            <p:nvPr/>
          </p:nvSpPr>
          <p:spPr>
            <a:xfrm>
              <a:off x="8184291"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41" name="tx441"/>
            <p:cNvSpPr/>
            <p:nvPr/>
          </p:nvSpPr>
          <p:spPr>
            <a:xfrm>
              <a:off x="8495344"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42" name="tx442"/>
            <p:cNvSpPr/>
            <p:nvPr/>
          </p:nvSpPr>
          <p:spPr>
            <a:xfrm>
              <a:off x="8205385" y="54520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3" name="tx443"/>
            <p:cNvSpPr/>
            <p:nvPr/>
          </p:nvSpPr>
          <p:spPr>
            <a:xfrm>
              <a:off x="8516437"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4" name="tx444"/>
            <p:cNvSpPr/>
            <p:nvPr/>
          </p:nvSpPr>
          <p:spPr>
            <a:xfrm>
              <a:off x="8827489"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1362234"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6" name="tx446"/>
            <p:cNvSpPr/>
            <p:nvPr/>
          </p:nvSpPr>
          <p:spPr>
            <a:xfrm>
              <a:off x="1673286"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47" name="tx447"/>
            <p:cNvSpPr/>
            <p:nvPr/>
          </p:nvSpPr>
          <p:spPr>
            <a:xfrm>
              <a:off x="6991320" y="2248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8" name="tx448"/>
            <p:cNvSpPr/>
            <p:nvPr/>
          </p:nvSpPr>
          <p:spPr>
            <a:xfrm>
              <a:off x="5716966"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49" name="tx449"/>
            <p:cNvSpPr/>
            <p:nvPr/>
          </p:nvSpPr>
          <p:spPr>
            <a:xfrm>
              <a:off x="6006925" y="38494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50" name="tx450"/>
            <p:cNvSpPr/>
            <p:nvPr/>
          </p:nvSpPr>
          <p:spPr>
            <a:xfrm>
              <a:off x="6348122" y="3850816"/>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1" name="tx451"/>
            <p:cNvSpPr/>
            <p:nvPr/>
          </p:nvSpPr>
          <p:spPr>
            <a:xfrm>
              <a:off x="4451664"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2" name="tx452"/>
            <p:cNvSpPr/>
            <p:nvPr/>
          </p:nvSpPr>
          <p:spPr>
            <a:xfrm>
              <a:off x="5384820"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3" name="tx453"/>
            <p:cNvSpPr/>
            <p:nvPr/>
          </p:nvSpPr>
          <p:spPr>
            <a:xfrm>
              <a:off x="789433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4" name="tx454"/>
            <p:cNvSpPr/>
            <p:nvPr/>
          </p:nvSpPr>
          <p:spPr>
            <a:xfrm>
              <a:off x="882748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5" name="tx455"/>
            <p:cNvSpPr/>
            <p:nvPr/>
          </p:nvSpPr>
          <p:spPr>
            <a:xfrm>
              <a:off x="7613425" y="47670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6" name="tx456"/>
            <p:cNvSpPr/>
            <p:nvPr/>
          </p:nvSpPr>
          <p:spPr>
            <a:xfrm>
              <a:off x="7894332"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57" name="tx457"/>
            <p:cNvSpPr/>
            <p:nvPr/>
          </p:nvSpPr>
          <p:spPr>
            <a:xfrm>
              <a:off x="8205385"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8" name="tx458"/>
            <p:cNvSpPr/>
            <p:nvPr/>
          </p:nvSpPr>
          <p:spPr>
            <a:xfrm>
              <a:off x="8516437"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59" name="tx459"/>
            <p:cNvSpPr/>
            <p:nvPr/>
          </p:nvSpPr>
          <p:spPr>
            <a:xfrm>
              <a:off x="8827489"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60" name="tx460"/>
            <p:cNvSpPr/>
            <p:nvPr/>
          </p:nvSpPr>
          <p:spPr>
            <a:xfrm>
              <a:off x="6650123"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61" name="tx461"/>
            <p:cNvSpPr/>
            <p:nvPr/>
          </p:nvSpPr>
          <p:spPr>
            <a:xfrm>
              <a:off x="7583280"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2" name="tx462"/>
            <p:cNvSpPr/>
            <p:nvPr/>
          </p:nvSpPr>
          <p:spPr>
            <a:xfrm>
              <a:off x="7894332" y="52236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3" name="tx463"/>
            <p:cNvSpPr/>
            <p:nvPr/>
          </p:nvSpPr>
          <p:spPr>
            <a:xfrm>
              <a:off x="8205385" y="52246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64" name="tx464"/>
            <p:cNvSpPr/>
            <p:nvPr/>
          </p:nvSpPr>
          <p:spPr>
            <a:xfrm>
              <a:off x="8516437" y="52232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65" name="tx465"/>
            <p:cNvSpPr/>
            <p:nvPr/>
          </p:nvSpPr>
          <p:spPr>
            <a:xfrm>
              <a:off x="8827489"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6" name="tx466"/>
            <p:cNvSpPr/>
            <p:nvPr/>
          </p:nvSpPr>
          <p:spPr>
            <a:xfrm>
              <a:off x="5436059" y="33942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7" name="tx467"/>
            <p:cNvSpPr/>
            <p:nvPr/>
          </p:nvSpPr>
          <p:spPr>
            <a:xfrm>
              <a:off x="7583280" y="3394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68" name="tx468"/>
            <p:cNvSpPr/>
            <p:nvPr/>
          </p:nvSpPr>
          <p:spPr>
            <a:xfrm>
              <a:off x="7894332"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9" name="tx469"/>
            <p:cNvSpPr/>
            <p:nvPr/>
          </p:nvSpPr>
          <p:spPr>
            <a:xfrm>
              <a:off x="8516437" y="3394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70" name="tx470"/>
            <p:cNvSpPr/>
            <p:nvPr/>
          </p:nvSpPr>
          <p:spPr>
            <a:xfrm>
              <a:off x="882748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1" name="tx471"/>
            <p:cNvSpPr/>
            <p:nvPr/>
          </p:nvSpPr>
          <p:spPr>
            <a:xfrm>
              <a:off x="7894332"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2" name="tx472"/>
            <p:cNvSpPr/>
            <p:nvPr/>
          </p:nvSpPr>
          <p:spPr>
            <a:xfrm>
              <a:off x="8827489"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73" name="tx473"/>
            <p:cNvSpPr/>
            <p:nvPr/>
          </p:nvSpPr>
          <p:spPr>
            <a:xfrm>
              <a:off x="6339071"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74" name="tx474"/>
            <p:cNvSpPr/>
            <p:nvPr/>
          </p:nvSpPr>
          <p:spPr>
            <a:xfrm>
              <a:off x="8516437" y="36230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75" name="tx475"/>
            <p:cNvSpPr/>
            <p:nvPr/>
          </p:nvSpPr>
          <p:spPr>
            <a:xfrm>
              <a:off x="8827489"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6" name="tx476"/>
            <p:cNvSpPr/>
            <p:nvPr/>
          </p:nvSpPr>
          <p:spPr>
            <a:xfrm>
              <a:off x="3518507"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77" name="tx477"/>
            <p:cNvSpPr/>
            <p:nvPr/>
          </p:nvSpPr>
          <p:spPr>
            <a:xfrm>
              <a:off x="3829559" y="49948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78" name="tx478"/>
            <p:cNvSpPr/>
            <p:nvPr/>
          </p:nvSpPr>
          <p:spPr>
            <a:xfrm>
              <a:off x="4451664"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79" name="tx479"/>
            <p:cNvSpPr/>
            <p:nvPr/>
          </p:nvSpPr>
          <p:spPr>
            <a:xfrm>
              <a:off x="5384820"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0" name="tx480"/>
            <p:cNvSpPr/>
            <p:nvPr/>
          </p:nvSpPr>
          <p:spPr>
            <a:xfrm>
              <a:off x="5695873"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1" name="tx481"/>
            <p:cNvSpPr/>
            <p:nvPr/>
          </p:nvSpPr>
          <p:spPr>
            <a:xfrm>
              <a:off x="7873239"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2" name="tx482"/>
            <p:cNvSpPr/>
            <p:nvPr/>
          </p:nvSpPr>
          <p:spPr>
            <a:xfrm>
              <a:off x="8806396"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3" name="tx483"/>
            <p:cNvSpPr/>
            <p:nvPr/>
          </p:nvSpPr>
          <p:spPr>
            <a:xfrm>
              <a:off x="7272228" y="5453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84" name="tx484"/>
            <p:cNvSpPr/>
            <p:nvPr/>
          </p:nvSpPr>
          <p:spPr>
            <a:xfrm>
              <a:off x="7583280" y="54520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85" name="tx485"/>
            <p:cNvSpPr/>
            <p:nvPr/>
          </p:nvSpPr>
          <p:spPr>
            <a:xfrm>
              <a:off x="7894332" y="54520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86" name="tx48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7" name="tx48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8" name="tx48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9" name="tx48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0" name="tx49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1" name="tx49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2" name="tx49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3" name="tx49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4" name="tx49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5" name="tx49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6" name="tx49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7" name="tx49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8" name="tx49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9" name="tx49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0" name="tx50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1" name="tx50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2" name="tx50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3" name="tx50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4" name="tx50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5" name="tx50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6" name="tx50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7" name="tx50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8" name="tx50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9" name="tx50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0" name="tx51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1" name="tx51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2" name="tx512"/>
            <p:cNvSpPr/>
            <p:nvPr/>
          </p:nvSpPr>
          <p:spPr>
            <a:xfrm>
              <a:off x="576534" y="54512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3" name="tx513"/>
            <p:cNvSpPr/>
            <p:nvPr/>
          </p:nvSpPr>
          <p:spPr>
            <a:xfrm>
              <a:off x="508103" y="5200225"/>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14" name="tx514"/>
            <p:cNvSpPr/>
            <p:nvPr/>
          </p:nvSpPr>
          <p:spPr>
            <a:xfrm>
              <a:off x="644856" y="499494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15" name="tx515"/>
            <p:cNvSpPr/>
            <p:nvPr/>
          </p:nvSpPr>
          <p:spPr>
            <a:xfrm>
              <a:off x="551705" y="47634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64092" y="453461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51705" y="430581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601364" y="4077011"/>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9" name="tx519"/>
            <p:cNvSpPr/>
            <p:nvPr/>
          </p:nvSpPr>
          <p:spPr>
            <a:xfrm>
              <a:off x="619917" y="38506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0" name="tx520"/>
            <p:cNvSpPr/>
            <p:nvPr/>
          </p:nvSpPr>
          <p:spPr>
            <a:xfrm>
              <a:off x="545429" y="361940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1" name="tx521"/>
            <p:cNvSpPr/>
            <p:nvPr/>
          </p:nvSpPr>
          <p:spPr>
            <a:xfrm>
              <a:off x="551705" y="33906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2" name="tx522"/>
            <p:cNvSpPr/>
            <p:nvPr/>
          </p:nvSpPr>
          <p:spPr>
            <a:xfrm>
              <a:off x="520490" y="31419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3" name="tx523"/>
            <p:cNvSpPr/>
            <p:nvPr/>
          </p:nvSpPr>
          <p:spPr>
            <a:xfrm>
              <a:off x="632360" y="29339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4" name="tx524"/>
            <p:cNvSpPr/>
            <p:nvPr/>
          </p:nvSpPr>
          <p:spPr>
            <a:xfrm>
              <a:off x="576534" y="27051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5" name="tx525"/>
            <p:cNvSpPr/>
            <p:nvPr/>
          </p:nvSpPr>
          <p:spPr>
            <a:xfrm>
              <a:off x="576534" y="247780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6" name="tx526"/>
            <p:cNvSpPr/>
            <p:nvPr/>
          </p:nvSpPr>
          <p:spPr>
            <a:xfrm>
              <a:off x="508103" y="22271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7" name="tx527"/>
            <p:cNvSpPr/>
            <p:nvPr/>
          </p:nvSpPr>
          <p:spPr>
            <a:xfrm>
              <a:off x="620027" y="20178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8" name="tx528"/>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529" name="pic529"/>
            <p:cNvPicPr/>
            <p:nvPr/>
          </p:nvPicPr>
          <p:blipFill>
            <a:blip r:embed="rId2" cstate="print"/>
            <a:stretch>
              <a:fillRect/>
            </a:stretch>
          </p:blipFill>
          <p:spPr>
            <a:xfrm>
              <a:off x="4738595" y="5838594"/>
              <a:ext cx="2160000" cy="219455"/>
            </a:xfrm>
            <a:prstGeom prst="rect">
              <a:avLst/>
            </a:prstGeom>
          </p:spPr>
        </p:pic>
        <p:sp>
          <p:nvSpPr>
            <p:cNvPr id="530" name="pl530"/>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tx542"/>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3" name="tx543"/>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4" name="tx544"/>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5" name="tx545"/>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6" name="tx546"/>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7" name="tx547"/>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8" name="tx548"/>
            <p:cNvSpPr/>
            <p:nvPr/>
          </p:nvSpPr>
          <p:spPr>
            <a:xfrm>
              <a:off x="924840" y="1342252"/>
              <a:ext cx="3498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Cote d'Ivoire, 2000-2025</a:t>
              </a:r>
            </a:p>
          </p:txBody>
        </p:sp>
        <p:sp>
          <p:nvSpPr>
            <p:cNvPr id="549" name="tx549"/>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50" name="tx550"/>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51" name="tx551"/>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2 vaccins sur les 16 (12 %) figurant dans le calendrier de vaccination ont atteint une couverture de 90 % ou plus. La couverture vaccinale variait entre 49 % et 90 %.
Depuis 2001, des estimations ont été réalisées pour 11 nouveaux vaccins. Le vaccin contre le VPC est le plus récent à avoir fait l’objet d’un rapport (2023) ; il a atteint une couverture de 70 % en 2025.
En 2025, la Côte d’Ivoire a signalé des ruptures de stock de vaccins et de fournitures (HepB, HPV et YFV) (plus d’informations à la diapositive 8).</a:t>
            </a:r>
          </a:p>
        </p:txBody>
      </p:sp>
      <p:sp>
        <p:nvSpPr>
          <p:cNvPr id="5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11 antigènes, est restée inchangée pour aucun d’entre eux et a diminué pour cinq, ce qui témoigne d’une amélioration globale des résultats de la vaccination systématique ; deux d’entre eux ont atteint une couverture d’au moins 90 %.</a:t>
            </a:r>
          </a:p>
        </p:txBody>
      </p:sp>
      <p:grpSp xmlns:pic="http://schemas.openxmlformats.org/drawingml/2006/picture">
        <p:nvGrpSpPr>
          <p:cNvPr id="554" name=""/>
          <p:cNvGrpSpPr/>
          <p:nvPr/>
        </p:nvGrpSpPr>
        <p:grpSpPr>
          <a:xfrm>
            <a:off x="292608" y="1005840"/>
            <a:ext cx="8595360" cy="28575"/>
            <a:chOff x="292608" y="1005840"/>
            <a:chExt cx="8595360" cy="28575"/>
          </a:xfrm>
        </p:grpSpPr>
        <p:sp>
          <p:nvSpPr>
            <p:cNvPr id="5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077373"/>
            </a:xfrm>
            <a:custGeom>
              <a:avLst/>
              <a:pathLst>
                <a:path w="6481656" h="1077373">
                  <a:moveTo>
                    <a:pt x="0" y="518735"/>
                  </a:moveTo>
                  <a:lnTo>
                    <a:pt x="259266" y="678346"/>
                  </a:lnTo>
                  <a:lnTo>
                    <a:pt x="518532" y="877859"/>
                  </a:lnTo>
                  <a:lnTo>
                    <a:pt x="777798" y="1077373"/>
                  </a:lnTo>
                  <a:lnTo>
                    <a:pt x="1037065" y="997568"/>
                  </a:lnTo>
                  <a:lnTo>
                    <a:pt x="1296331" y="598540"/>
                  </a:lnTo>
                  <a:lnTo>
                    <a:pt x="1555597" y="119708"/>
                  </a:lnTo>
                  <a:lnTo>
                    <a:pt x="1814863" y="199513"/>
                  </a:lnTo>
                  <a:lnTo>
                    <a:pt x="2074130" y="359124"/>
                  </a:lnTo>
                  <a:lnTo>
                    <a:pt x="2333396" y="119708"/>
                  </a:lnTo>
                  <a:lnTo>
                    <a:pt x="2592662" y="438929"/>
                  </a:lnTo>
                  <a:lnTo>
                    <a:pt x="2851928" y="957665"/>
                  </a:lnTo>
                  <a:lnTo>
                    <a:pt x="3111195" y="199513"/>
                  </a:lnTo>
                  <a:lnTo>
                    <a:pt x="3370461" y="598540"/>
                  </a:lnTo>
                  <a:lnTo>
                    <a:pt x="3629727" y="239416"/>
                  </a:lnTo>
                  <a:lnTo>
                    <a:pt x="3888994" y="79805"/>
                  </a:lnTo>
                  <a:lnTo>
                    <a:pt x="4148260" y="0"/>
                  </a:lnTo>
                  <a:lnTo>
                    <a:pt x="4407526" y="199513"/>
                  </a:lnTo>
                  <a:lnTo>
                    <a:pt x="4666792" y="79805"/>
                  </a:lnTo>
                  <a:lnTo>
                    <a:pt x="4926059" y="159610"/>
                  </a:lnTo>
                  <a:lnTo>
                    <a:pt x="5185325" y="438929"/>
                  </a:lnTo>
                  <a:lnTo>
                    <a:pt x="5444591" y="518735"/>
                  </a:lnTo>
                  <a:lnTo>
                    <a:pt x="5703857" y="598540"/>
                  </a:lnTo>
                  <a:lnTo>
                    <a:pt x="5963124" y="638443"/>
                  </a:lnTo>
                  <a:lnTo>
                    <a:pt x="6222390" y="678346"/>
                  </a:lnTo>
                  <a:lnTo>
                    <a:pt x="6481656" y="55863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97445"/>
              <a:ext cx="6481656" cy="1037470"/>
            </a:xfrm>
            <a:custGeom>
              <a:avLst/>
              <a:pathLst>
                <a:path w="6481656" h="1037470">
                  <a:moveTo>
                    <a:pt x="0" y="877859"/>
                  </a:moveTo>
                  <a:lnTo>
                    <a:pt x="259266" y="837957"/>
                  </a:lnTo>
                  <a:lnTo>
                    <a:pt x="518532" y="877859"/>
                  </a:lnTo>
                  <a:lnTo>
                    <a:pt x="777798" y="997568"/>
                  </a:lnTo>
                  <a:lnTo>
                    <a:pt x="1037065" y="758151"/>
                  </a:lnTo>
                  <a:lnTo>
                    <a:pt x="1296331" y="399027"/>
                  </a:lnTo>
                  <a:lnTo>
                    <a:pt x="1555597" y="399027"/>
                  </a:lnTo>
                  <a:lnTo>
                    <a:pt x="1814863" y="438929"/>
                  </a:lnTo>
                  <a:lnTo>
                    <a:pt x="2074130" y="518735"/>
                  </a:lnTo>
                  <a:lnTo>
                    <a:pt x="2333396" y="239416"/>
                  </a:lnTo>
                  <a:lnTo>
                    <a:pt x="2592662" y="359124"/>
                  </a:lnTo>
                  <a:lnTo>
                    <a:pt x="2851928" y="1037470"/>
                  </a:lnTo>
                  <a:lnTo>
                    <a:pt x="3111195" y="199513"/>
                  </a:lnTo>
                  <a:lnTo>
                    <a:pt x="3370461" y="478832"/>
                  </a:lnTo>
                  <a:lnTo>
                    <a:pt x="3629727" y="558638"/>
                  </a:lnTo>
                  <a:lnTo>
                    <a:pt x="3888994" y="319221"/>
                  </a:lnTo>
                  <a:lnTo>
                    <a:pt x="4148260" y="0"/>
                  </a:lnTo>
                  <a:lnTo>
                    <a:pt x="4407526" y="159610"/>
                  </a:lnTo>
                  <a:lnTo>
                    <a:pt x="4666792" y="119708"/>
                  </a:lnTo>
                  <a:lnTo>
                    <a:pt x="4926059" y="319221"/>
                  </a:lnTo>
                  <a:lnTo>
                    <a:pt x="5185325" y="558638"/>
                  </a:lnTo>
                  <a:lnTo>
                    <a:pt x="5444591" y="638443"/>
                  </a:lnTo>
                  <a:lnTo>
                    <a:pt x="5703857" y="718249"/>
                  </a:lnTo>
                  <a:lnTo>
                    <a:pt x="5963124" y="598540"/>
                  </a:lnTo>
                  <a:lnTo>
                    <a:pt x="6222390" y="758151"/>
                  </a:lnTo>
                  <a:lnTo>
                    <a:pt x="6481656" y="67834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17153"/>
              <a:ext cx="6481656" cy="1396595"/>
            </a:xfrm>
            <a:custGeom>
              <a:avLst/>
              <a:pathLst>
                <a:path w="6481656" h="1396595">
                  <a:moveTo>
                    <a:pt x="0" y="638443"/>
                  </a:moveTo>
                  <a:lnTo>
                    <a:pt x="259266" y="518735"/>
                  </a:lnTo>
                  <a:lnTo>
                    <a:pt x="518532" y="518735"/>
                  </a:lnTo>
                  <a:lnTo>
                    <a:pt x="777798" y="558638"/>
                  </a:lnTo>
                  <a:lnTo>
                    <a:pt x="1037065" y="239416"/>
                  </a:lnTo>
                  <a:lnTo>
                    <a:pt x="1296331" y="0"/>
                  </a:lnTo>
                  <a:lnTo>
                    <a:pt x="1555597" y="438929"/>
                  </a:lnTo>
                  <a:lnTo>
                    <a:pt x="1814863" y="678346"/>
                  </a:lnTo>
                  <a:lnTo>
                    <a:pt x="2074130" y="837957"/>
                  </a:lnTo>
                  <a:lnTo>
                    <a:pt x="2333396" y="678346"/>
                  </a:lnTo>
                  <a:lnTo>
                    <a:pt x="2592662" y="798054"/>
                  </a:lnTo>
                  <a:lnTo>
                    <a:pt x="2851928" y="1396595"/>
                  </a:lnTo>
                  <a:lnTo>
                    <a:pt x="3111195" y="399027"/>
                  </a:lnTo>
                  <a:lnTo>
                    <a:pt x="3370461" y="558638"/>
                  </a:lnTo>
                  <a:lnTo>
                    <a:pt x="3629727" y="997568"/>
                  </a:lnTo>
                  <a:lnTo>
                    <a:pt x="3888994" y="678346"/>
                  </a:lnTo>
                  <a:lnTo>
                    <a:pt x="4148260" y="438929"/>
                  </a:lnTo>
                  <a:lnTo>
                    <a:pt x="4407526" y="558638"/>
                  </a:lnTo>
                  <a:lnTo>
                    <a:pt x="4666792" y="438929"/>
                  </a:lnTo>
                  <a:lnTo>
                    <a:pt x="4926059" y="478832"/>
                  </a:lnTo>
                  <a:lnTo>
                    <a:pt x="5185325" y="837957"/>
                  </a:lnTo>
                  <a:lnTo>
                    <a:pt x="5444591" y="877859"/>
                  </a:lnTo>
                  <a:lnTo>
                    <a:pt x="5703857" y="1117276"/>
                  </a:lnTo>
                  <a:lnTo>
                    <a:pt x="5963124" y="837957"/>
                  </a:lnTo>
                  <a:lnTo>
                    <a:pt x="6222390" y="758151"/>
                  </a:lnTo>
                  <a:lnTo>
                    <a:pt x="6481656" y="1037470"/>
                  </a:lnTo>
                </a:path>
              </a:pathLst>
            </a:custGeom>
            <a:ln w="27101" cap="flat">
              <a:solidFill>
                <a:srgbClr val="00BFC4">
                  <a:alpha val="100000"/>
                </a:srgbClr>
              </a:solidFill>
              <a:prstDash val="solid"/>
              <a:round/>
            </a:ln>
          </p:spPr>
          <p:txBody>
            <a:bodyPr/>
            <a:lstStyle/>
            <a:p/>
          </p:txBody>
        </p:sp>
        <p:sp>
          <p:nvSpPr>
            <p:cNvPr id="31" name="pl31"/>
            <p:cNvSpPr/>
            <p:nvPr/>
          </p:nvSpPr>
          <p:spPr>
            <a:xfrm>
              <a:off x="6883610" y="3313749"/>
              <a:ext cx="1037065" cy="1915330"/>
            </a:xfrm>
            <a:custGeom>
              <a:avLst/>
              <a:pathLst>
                <a:path w="1037065" h="1915330">
                  <a:moveTo>
                    <a:pt x="0" y="1915330"/>
                  </a:moveTo>
                  <a:lnTo>
                    <a:pt x="259266" y="1356692"/>
                  </a:lnTo>
                  <a:lnTo>
                    <a:pt x="518532" y="678346"/>
                  </a:lnTo>
                  <a:lnTo>
                    <a:pt x="777798" y="39902"/>
                  </a:lnTo>
                  <a:lnTo>
                    <a:pt x="1037065"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2753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845234" y="51907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917152"/>
              <a:ext cx="240778" cy="0"/>
            </a:xfrm>
            <a:custGeom>
              <a:avLst/>
              <a:pathLst>
                <a:path w="240778" h="0">
                  <a:moveTo>
                    <a:pt x="240778" y="0"/>
                  </a:moveTo>
                  <a:lnTo>
                    <a:pt x="0" y="0"/>
                  </a:lnTo>
                </a:path>
              </a:pathLst>
            </a:custGeom>
          </p:spPr>
          <p:txBody>
            <a:bodyPr/>
            <a:lstStyle/>
            <a:p/>
          </p:txBody>
        </p:sp>
        <p:sp>
          <p:nvSpPr>
            <p:cNvPr id="42" name="pl42"/>
            <p:cNvSpPr/>
            <p:nvPr/>
          </p:nvSpPr>
          <p:spPr>
            <a:xfrm>
              <a:off x="7939163" y="2475792"/>
              <a:ext cx="240778" cy="5"/>
            </a:xfrm>
            <a:custGeom>
              <a:avLst/>
              <a:pathLst>
                <a:path w="240778" h="5">
                  <a:moveTo>
                    <a:pt x="240778" y="5"/>
                  </a:moveTo>
                  <a:lnTo>
                    <a:pt x="0" y="0"/>
                  </a:lnTo>
                </a:path>
              </a:pathLst>
            </a:custGeom>
          </p:spPr>
          <p:txBody>
            <a:bodyPr/>
            <a:lstStyle/>
            <a:p/>
          </p:txBody>
        </p:sp>
        <p:sp>
          <p:nvSpPr>
            <p:cNvPr id="43" name="pl43"/>
            <p:cNvSpPr/>
            <p:nvPr/>
          </p:nvSpPr>
          <p:spPr>
            <a:xfrm>
              <a:off x="7939163" y="2954617"/>
              <a:ext cx="240778" cy="6"/>
            </a:xfrm>
            <a:custGeom>
              <a:avLst/>
              <a:pathLst>
                <a:path w="240778" h="6">
                  <a:moveTo>
                    <a:pt x="240778" y="0"/>
                  </a:moveTo>
                  <a:lnTo>
                    <a:pt x="0" y="6"/>
                  </a:lnTo>
                </a:path>
              </a:pathLst>
            </a:custGeom>
          </p:spPr>
          <p:txBody>
            <a:bodyPr/>
            <a:lstStyle/>
            <a:p/>
          </p:txBody>
        </p:sp>
        <p:sp>
          <p:nvSpPr>
            <p:cNvPr id="44" name="pl44"/>
            <p:cNvSpPr/>
            <p:nvPr/>
          </p:nvSpPr>
          <p:spPr>
            <a:xfrm>
              <a:off x="7939163" y="3313749"/>
              <a:ext cx="240778" cy="0"/>
            </a:xfrm>
            <a:custGeom>
              <a:avLst/>
              <a:pathLst>
                <a:path w="240778" h="0">
                  <a:moveTo>
                    <a:pt x="240778" y="0"/>
                  </a:moveTo>
                  <a:lnTo>
                    <a:pt x="0" y="0"/>
                  </a:lnTo>
                </a:path>
              </a:pathLst>
            </a:custGeom>
          </p:spPr>
          <p:txBody>
            <a:bodyPr/>
            <a:lstStyle/>
            <a:p/>
          </p:txBody>
        </p:sp>
        <p:sp>
          <p:nvSpPr>
            <p:cNvPr id="45" name="pg45"/>
            <p:cNvSpPr/>
            <p:nvPr/>
          </p:nvSpPr>
          <p:spPr>
            <a:xfrm>
              <a:off x="8111362" y="18261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670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84%</a:t>
              </a:r>
            </a:p>
          </p:txBody>
        </p:sp>
        <p:sp>
          <p:nvSpPr>
            <p:cNvPr id="47" name="pg47"/>
            <p:cNvSpPr/>
            <p:nvPr/>
          </p:nvSpPr>
          <p:spPr>
            <a:xfrm>
              <a:off x="8111362" y="23848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42565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49" name="pg49"/>
            <p:cNvSpPr/>
            <p:nvPr/>
          </p:nvSpPr>
          <p:spPr>
            <a:xfrm>
              <a:off x="8111362" y="28636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9044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58%</a:t>
              </a:r>
            </a:p>
          </p:txBody>
        </p:sp>
        <p:sp>
          <p:nvSpPr>
            <p:cNvPr id="51" name="pg51"/>
            <p:cNvSpPr/>
            <p:nvPr/>
          </p:nvSpPr>
          <p:spPr>
            <a:xfrm>
              <a:off x="8111362" y="32227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2636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70704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Cote d'Ivoire,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vaccinale par le DTP1 (un indicateur de l'accès aux services de vaccination) s'élevait à 58 %.
La couverture vaccinale par le DTP3 — un indicateur permettant d'évaluer la qualité de la prestation des services de vaccination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3 vaccins, a diminué pour 1 et est restée inchangée pour 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08261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408261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299223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3173966"/>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4264347"/>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4368192"/>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4713889"/>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4683335"/>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4532398"/>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(84%)</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(70%)</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(83%)</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(70%)</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(49%)</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(59%)</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(59%)</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(55%)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1" name="tx59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92" name="pt59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605" name="tx60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6" name="tx606"/>
            <p:cNvSpPr/>
            <p:nvPr/>
          </p:nvSpPr>
          <p:spPr>
            <a:xfrm>
              <a:off x="3103758" y="6568512"/>
              <a:ext cx="8759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civ)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188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245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302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3594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216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273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330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855727"/>
              <a:ext cx="239399" cy="260270"/>
            </a:xfrm>
            <a:prstGeom prst="rect">
              <a:avLst/>
            </a:prstGeom>
            <a:solidFill>
              <a:srgbClr val="1CABE2">
                <a:alpha val="85098"/>
              </a:srgbClr>
            </a:solidFill>
          </p:spPr>
          <p:txBody>
            <a:bodyPr/>
            <a:lstStyle/>
            <a:p/>
          </p:txBody>
        </p:sp>
        <p:sp>
          <p:nvSpPr>
            <p:cNvPr id="25" name="rc25"/>
            <p:cNvSpPr/>
            <p:nvPr/>
          </p:nvSpPr>
          <p:spPr>
            <a:xfrm>
              <a:off x="1577053" y="3779778"/>
              <a:ext cx="239399" cy="336219"/>
            </a:xfrm>
            <a:prstGeom prst="rect">
              <a:avLst/>
            </a:prstGeom>
            <a:solidFill>
              <a:srgbClr val="1CABE2">
                <a:alpha val="85098"/>
              </a:srgbClr>
            </a:solidFill>
          </p:spPr>
          <p:txBody>
            <a:bodyPr/>
            <a:lstStyle/>
            <a:p/>
          </p:txBody>
        </p:sp>
        <p:sp>
          <p:nvSpPr>
            <p:cNvPr id="26" name="rc26"/>
            <p:cNvSpPr/>
            <p:nvPr/>
          </p:nvSpPr>
          <p:spPr>
            <a:xfrm>
              <a:off x="1843053" y="3684500"/>
              <a:ext cx="239399" cy="431497"/>
            </a:xfrm>
            <a:prstGeom prst="rect">
              <a:avLst/>
            </a:prstGeom>
            <a:solidFill>
              <a:srgbClr val="1CABE2">
                <a:alpha val="85098"/>
              </a:srgbClr>
            </a:solidFill>
          </p:spPr>
          <p:txBody>
            <a:bodyPr/>
            <a:lstStyle/>
            <a:p/>
          </p:txBody>
        </p:sp>
        <p:sp>
          <p:nvSpPr>
            <p:cNvPr id="27" name="rc27"/>
            <p:cNvSpPr/>
            <p:nvPr/>
          </p:nvSpPr>
          <p:spPr>
            <a:xfrm>
              <a:off x="2109053" y="3587974"/>
              <a:ext cx="239399" cy="528023"/>
            </a:xfrm>
            <a:prstGeom prst="rect">
              <a:avLst/>
            </a:prstGeom>
            <a:solidFill>
              <a:srgbClr val="1CABE2">
                <a:alpha val="85098"/>
              </a:srgbClr>
            </a:solidFill>
          </p:spPr>
          <p:txBody>
            <a:bodyPr/>
            <a:lstStyle/>
            <a:p/>
          </p:txBody>
        </p:sp>
        <p:sp>
          <p:nvSpPr>
            <p:cNvPr id="28" name="rc28"/>
            <p:cNvSpPr/>
            <p:nvPr/>
          </p:nvSpPr>
          <p:spPr>
            <a:xfrm>
              <a:off x="2375052" y="3617646"/>
              <a:ext cx="239399" cy="498351"/>
            </a:xfrm>
            <a:prstGeom prst="rect">
              <a:avLst/>
            </a:prstGeom>
            <a:solidFill>
              <a:srgbClr val="1CABE2">
                <a:alpha val="85098"/>
              </a:srgbClr>
            </a:solidFill>
          </p:spPr>
          <p:txBody>
            <a:bodyPr/>
            <a:lstStyle/>
            <a:p/>
          </p:txBody>
        </p:sp>
        <p:sp>
          <p:nvSpPr>
            <p:cNvPr id="29" name="rc29"/>
            <p:cNvSpPr/>
            <p:nvPr/>
          </p:nvSpPr>
          <p:spPr>
            <a:xfrm>
              <a:off x="2641052" y="3796727"/>
              <a:ext cx="239399" cy="319269"/>
            </a:xfrm>
            <a:prstGeom prst="rect">
              <a:avLst/>
            </a:prstGeom>
            <a:solidFill>
              <a:srgbClr val="1CABE2">
                <a:alpha val="85098"/>
              </a:srgbClr>
            </a:solidFill>
          </p:spPr>
          <p:txBody>
            <a:bodyPr/>
            <a:lstStyle/>
            <a:p/>
          </p:txBody>
        </p:sp>
        <p:sp>
          <p:nvSpPr>
            <p:cNvPr id="30" name="rc30"/>
            <p:cNvSpPr/>
            <p:nvPr/>
          </p:nvSpPr>
          <p:spPr>
            <a:xfrm>
              <a:off x="2907052" y="4020802"/>
              <a:ext cx="239399" cy="95194"/>
            </a:xfrm>
            <a:prstGeom prst="rect">
              <a:avLst/>
            </a:prstGeom>
            <a:solidFill>
              <a:srgbClr val="1CABE2">
                <a:alpha val="85098"/>
              </a:srgbClr>
            </a:solidFill>
          </p:spPr>
          <p:txBody>
            <a:bodyPr/>
            <a:lstStyle/>
            <a:p/>
          </p:txBody>
        </p:sp>
        <p:sp>
          <p:nvSpPr>
            <p:cNvPr id="31" name="rc31"/>
            <p:cNvSpPr/>
            <p:nvPr/>
          </p:nvSpPr>
          <p:spPr>
            <a:xfrm>
              <a:off x="3173051" y="3980925"/>
              <a:ext cx="239399" cy="135072"/>
            </a:xfrm>
            <a:prstGeom prst="rect">
              <a:avLst/>
            </a:prstGeom>
            <a:solidFill>
              <a:srgbClr val="1CABE2">
                <a:alpha val="85098"/>
              </a:srgbClr>
            </a:solidFill>
          </p:spPr>
          <p:txBody>
            <a:bodyPr/>
            <a:lstStyle/>
            <a:p/>
          </p:txBody>
        </p:sp>
        <p:sp>
          <p:nvSpPr>
            <p:cNvPr id="32" name="rc32"/>
            <p:cNvSpPr/>
            <p:nvPr/>
          </p:nvSpPr>
          <p:spPr>
            <a:xfrm>
              <a:off x="3439051" y="3901053"/>
              <a:ext cx="239399" cy="214943"/>
            </a:xfrm>
            <a:prstGeom prst="rect">
              <a:avLst/>
            </a:prstGeom>
            <a:solidFill>
              <a:srgbClr val="1CABE2">
                <a:alpha val="85098"/>
              </a:srgbClr>
            </a:solidFill>
          </p:spPr>
          <p:txBody>
            <a:bodyPr/>
            <a:lstStyle/>
            <a:p/>
          </p:txBody>
        </p:sp>
        <p:sp>
          <p:nvSpPr>
            <p:cNvPr id="33" name="rc33"/>
            <p:cNvSpPr/>
            <p:nvPr/>
          </p:nvSpPr>
          <p:spPr>
            <a:xfrm>
              <a:off x="3705050" y="4015282"/>
              <a:ext cx="239399" cy="100714"/>
            </a:xfrm>
            <a:prstGeom prst="rect">
              <a:avLst/>
            </a:prstGeom>
            <a:solidFill>
              <a:srgbClr val="1CABE2">
                <a:alpha val="85098"/>
              </a:srgbClr>
            </a:solidFill>
          </p:spPr>
          <p:txBody>
            <a:bodyPr/>
            <a:lstStyle/>
            <a:p/>
          </p:txBody>
        </p:sp>
        <p:sp>
          <p:nvSpPr>
            <p:cNvPr id="34" name="rc34"/>
            <p:cNvSpPr/>
            <p:nvPr/>
          </p:nvSpPr>
          <p:spPr>
            <a:xfrm>
              <a:off x="3971050" y="3846767"/>
              <a:ext cx="239399" cy="269229"/>
            </a:xfrm>
            <a:prstGeom prst="rect">
              <a:avLst/>
            </a:prstGeom>
            <a:solidFill>
              <a:srgbClr val="1CABE2">
                <a:alpha val="85098"/>
              </a:srgbClr>
            </a:solidFill>
          </p:spPr>
          <p:txBody>
            <a:bodyPr/>
            <a:lstStyle/>
            <a:p/>
          </p:txBody>
        </p:sp>
        <p:sp>
          <p:nvSpPr>
            <p:cNvPr id="35" name="rc35"/>
            <p:cNvSpPr/>
            <p:nvPr/>
          </p:nvSpPr>
          <p:spPr>
            <a:xfrm>
              <a:off x="4237050" y="3566348"/>
              <a:ext cx="239399" cy="549648"/>
            </a:xfrm>
            <a:prstGeom prst="rect">
              <a:avLst/>
            </a:prstGeom>
            <a:solidFill>
              <a:srgbClr val="1CABE2">
                <a:alpha val="85098"/>
              </a:srgbClr>
            </a:solidFill>
          </p:spPr>
          <p:txBody>
            <a:bodyPr/>
            <a:lstStyle/>
            <a:p/>
          </p:txBody>
        </p:sp>
        <p:sp>
          <p:nvSpPr>
            <p:cNvPr id="36" name="rc36"/>
            <p:cNvSpPr/>
            <p:nvPr/>
          </p:nvSpPr>
          <p:spPr>
            <a:xfrm>
              <a:off x="4503049" y="3965311"/>
              <a:ext cx="239399" cy="150685"/>
            </a:xfrm>
            <a:prstGeom prst="rect">
              <a:avLst/>
            </a:prstGeom>
            <a:solidFill>
              <a:srgbClr val="1CABE2">
                <a:alpha val="85098"/>
              </a:srgbClr>
            </a:solidFill>
          </p:spPr>
          <p:txBody>
            <a:bodyPr/>
            <a:lstStyle/>
            <a:p/>
          </p:txBody>
        </p:sp>
        <p:sp>
          <p:nvSpPr>
            <p:cNvPr id="37" name="rc37"/>
            <p:cNvSpPr/>
            <p:nvPr/>
          </p:nvSpPr>
          <p:spPr>
            <a:xfrm>
              <a:off x="4769049" y="3744450"/>
              <a:ext cx="239399" cy="371546"/>
            </a:xfrm>
            <a:prstGeom prst="rect">
              <a:avLst/>
            </a:prstGeom>
            <a:solidFill>
              <a:srgbClr val="1CABE2">
                <a:alpha val="85098"/>
              </a:srgbClr>
            </a:solidFill>
          </p:spPr>
          <p:txBody>
            <a:bodyPr/>
            <a:lstStyle/>
            <a:p/>
          </p:txBody>
        </p:sp>
        <p:sp>
          <p:nvSpPr>
            <p:cNvPr id="38" name="rc38"/>
            <p:cNvSpPr/>
            <p:nvPr/>
          </p:nvSpPr>
          <p:spPr>
            <a:xfrm>
              <a:off x="5035049" y="3939376"/>
              <a:ext cx="239399" cy="176621"/>
            </a:xfrm>
            <a:prstGeom prst="rect">
              <a:avLst/>
            </a:prstGeom>
            <a:solidFill>
              <a:srgbClr val="1CABE2">
                <a:alpha val="85098"/>
              </a:srgbClr>
            </a:solidFill>
          </p:spPr>
          <p:txBody>
            <a:bodyPr/>
            <a:lstStyle/>
            <a:p/>
          </p:txBody>
        </p:sp>
        <p:sp>
          <p:nvSpPr>
            <p:cNvPr id="39" name="rc39"/>
            <p:cNvSpPr/>
            <p:nvPr/>
          </p:nvSpPr>
          <p:spPr>
            <a:xfrm>
              <a:off x="5301048" y="4027454"/>
              <a:ext cx="239399" cy="88543"/>
            </a:xfrm>
            <a:prstGeom prst="rect">
              <a:avLst/>
            </a:prstGeom>
            <a:solidFill>
              <a:srgbClr val="1CABE2">
                <a:alpha val="85098"/>
              </a:srgbClr>
            </a:solidFill>
          </p:spPr>
          <p:txBody>
            <a:bodyPr/>
            <a:lstStyle/>
            <a:p/>
          </p:txBody>
        </p:sp>
        <p:sp>
          <p:nvSpPr>
            <p:cNvPr id="40" name="rc40"/>
            <p:cNvSpPr/>
            <p:nvPr/>
          </p:nvSpPr>
          <p:spPr>
            <a:xfrm>
              <a:off x="5567048" y="4071584"/>
              <a:ext cx="239399" cy="44413"/>
            </a:xfrm>
            <a:prstGeom prst="rect">
              <a:avLst/>
            </a:prstGeom>
            <a:solidFill>
              <a:srgbClr val="1CABE2">
                <a:alpha val="85098"/>
              </a:srgbClr>
            </a:solidFill>
          </p:spPr>
          <p:txBody>
            <a:bodyPr/>
            <a:lstStyle/>
            <a:p/>
          </p:txBody>
        </p:sp>
        <p:sp>
          <p:nvSpPr>
            <p:cNvPr id="41" name="rc41"/>
            <p:cNvSpPr/>
            <p:nvPr/>
          </p:nvSpPr>
          <p:spPr>
            <a:xfrm>
              <a:off x="5833047" y="3960864"/>
              <a:ext cx="239399" cy="155133"/>
            </a:xfrm>
            <a:prstGeom prst="rect">
              <a:avLst/>
            </a:prstGeom>
            <a:solidFill>
              <a:srgbClr val="1CABE2">
                <a:alpha val="85098"/>
              </a:srgbClr>
            </a:solidFill>
          </p:spPr>
          <p:txBody>
            <a:bodyPr/>
            <a:lstStyle/>
            <a:p/>
          </p:txBody>
        </p:sp>
        <p:sp>
          <p:nvSpPr>
            <p:cNvPr id="42" name="rc42"/>
            <p:cNvSpPr/>
            <p:nvPr/>
          </p:nvSpPr>
          <p:spPr>
            <a:xfrm>
              <a:off x="6099047" y="4028569"/>
              <a:ext cx="239399" cy="87428"/>
            </a:xfrm>
            <a:prstGeom prst="rect">
              <a:avLst/>
            </a:prstGeom>
            <a:solidFill>
              <a:srgbClr val="1CABE2">
                <a:alpha val="85098"/>
              </a:srgbClr>
            </a:solidFill>
          </p:spPr>
          <p:txBody>
            <a:bodyPr/>
            <a:lstStyle/>
            <a:p/>
          </p:txBody>
        </p:sp>
        <p:sp>
          <p:nvSpPr>
            <p:cNvPr id="43" name="rc43"/>
            <p:cNvSpPr/>
            <p:nvPr/>
          </p:nvSpPr>
          <p:spPr>
            <a:xfrm>
              <a:off x="6365047" y="3984222"/>
              <a:ext cx="239399" cy="131775"/>
            </a:xfrm>
            <a:prstGeom prst="rect">
              <a:avLst/>
            </a:prstGeom>
            <a:solidFill>
              <a:srgbClr val="1CABE2">
                <a:alpha val="85098"/>
              </a:srgbClr>
            </a:solidFill>
          </p:spPr>
          <p:txBody>
            <a:bodyPr/>
            <a:lstStyle/>
            <a:p/>
          </p:txBody>
        </p:sp>
        <p:sp>
          <p:nvSpPr>
            <p:cNvPr id="44" name="rc44"/>
            <p:cNvSpPr/>
            <p:nvPr/>
          </p:nvSpPr>
          <p:spPr>
            <a:xfrm>
              <a:off x="6631046" y="3828480"/>
              <a:ext cx="239399" cy="287517"/>
            </a:xfrm>
            <a:prstGeom prst="rect">
              <a:avLst/>
            </a:prstGeom>
            <a:solidFill>
              <a:srgbClr val="1CABE2">
                <a:alpha val="85098"/>
              </a:srgbClr>
            </a:solidFill>
          </p:spPr>
          <p:txBody>
            <a:bodyPr/>
            <a:lstStyle/>
            <a:p/>
          </p:txBody>
        </p:sp>
        <p:sp>
          <p:nvSpPr>
            <p:cNvPr id="45" name="rc45"/>
            <p:cNvSpPr/>
            <p:nvPr/>
          </p:nvSpPr>
          <p:spPr>
            <a:xfrm>
              <a:off x="6897046" y="3781378"/>
              <a:ext cx="239399" cy="334619"/>
            </a:xfrm>
            <a:prstGeom prst="rect">
              <a:avLst/>
            </a:prstGeom>
            <a:solidFill>
              <a:srgbClr val="1CABE2">
                <a:alpha val="85098"/>
              </a:srgbClr>
            </a:solidFill>
          </p:spPr>
          <p:txBody>
            <a:bodyPr/>
            <a:lstStyle/>
            <a:p/>
          </p:txBody>
        </p:sp>
        <p:sp>
          <p:nvSpPr>
            <p:cNvPr id="46" name="rc46"/>
            <p:cNvSpPr/>
            <p:nvPr/>
          </p:nvSpPr>
          <p:spPr>
            <a:xfrm>
              <a:off x="7163045" y="3733568"/>
              <a:ext cx="239399" cy="382429"/>
            </a:xfrm>
            <a:prstGeom prst="rect">
              <a:avLst/>
            </a:prstGeom>
            <a:solidFill>
              <a:srgbClr val="1CABE2">
                <a:alpha val="85098"/>
              </a:srgbClr>
            </a:solidFill>
          </p:spPr>
          <p:txBody>
            <a:bodyPr/>
            <a:lstStyle/>
            <a:p/>
          </p:txBody>
        </p:sp>
        <p:sp>
          <p:nvSpPr>
            <p:cNvPr id="47" name="rc47"/>
            <p:cNvSpPr/>
            <p:nvPr/>
          </p:nvSpPr>
          <p:spPr>
            <a:xfrm>
              <a:off x="7429045" y="3706926"/>
              <a:ext cx="239399" cy="409070"/>
            </a:xfrm>
            <a:prstGeom prst="rect">
              <a:avLst/>
            </a:prstGeom>
            <a:solidFill>
              <a:srgbClr val="1CABE2">
                <a:alpha val="85098"/>
              </a:srgbClr>
            </a:solidFill>
          </p:spPr>
          <p:txBody>
            <a:bodyPr/>
            <a:lstStyle/>
            <a:p/>
          </p:txBody>
        </p:sp>
        <p:sp>
          <p:nvSpPr>
            <p:cNvPr id="48" name="rc48"/>
            <p:cNvSpPr/>
            <p:nvPr/>
          </p:nvSpPr>
          <p:spPr>
            <a:xfrm>
              <a:off x="7695045" y="3679218"/>
              <a:ext cx="239399" cy="436779"/>
            </a:xfrm>
            <a:prstGeom prst="rect">
              <a:avLst/>
            </a:prstGeom>
            <a:solidFill>
              <a:srgbClr val="1CABE2">
                <a:alpha val="85098"/>
              </a:srgbClr>
            </a:solidFill>
          </p:spPr>
          <p:txBody>
            <a:bodyPr/>
            <a:lstStyle/>
            <a:p/>
          </p:txBody>
        </p:sp>
        <p:sp>
          <p:nvSpPr>
            <p:cNvPr id="49" name="rc49"/>
            <p:cNvSpPr/>
            <p:nvPr/>
          </p:nvSpPr>
          <p:spPr>
            <a:xfrm>
              <a:off x="7961044" y="3744507"/>
              <a:ext cx="239399" cy="371489"/>
            </a:xfrm>
            <a:prstGeom prst="rect">
              <a:avLst/>
            </a:prstGeom>
            <a:solidFill>
              <a:srgbClr val="1CABE2">
                <a:alpha val="85098"/>
              </a:srgbClr>
            </a:solidFill>
          </p:spPr>
          <p:txBody>
            <a:bodyPr/>
            <a:lstStyle/>
            <a:p/>
          </p:txBody>
        </p:sp>
        <p:sp>
          <p:nvSpPr>
            <p:cNvPr id="50" name="rc50"/>
            <p:cNvSpPr/>
            <p:nvPr/>
          </p:nvSpPr>
          <p:spPr>
            <a:xfrm>
              <a:off x="1311054" y="3508699"/>
              <a:ext cx="239399" cy="347028"/>
            </a:xfrm>
            <a:prstGeom prst="rect">
              <a:avLst/>
            </a:prstGeom>
            <a:solidFill>
              <a:srgbClr val="B3B3B3">
                <a:alpha val="85098"/>
              </a:srgbClr>
            </a:solidFill>
          </p:spPr>
          <p:txBody>
            <a:bodyPr/>
            <a:lstStyle/>
            <a:p/>
          </p:txBody>
        </p:sp>
        <p:sp>
          <p:nvSpPr>
            <p:cNvPr id="51" name="rc51"/>
            <p:cNvSpPr/>
            <p:nvPr/>
          </p:nvSpPr>
          <p:spPr>
            <a:xfrm>
              <a:off x="1577053" y="3514340"/>
              <a:ext cx="239399" cy="265438"/>
            </a:xfrm>
            <a:prstGeom prst="rect">
              <a:avLst/>
            </a:prstGeom>
            <a:solidFill>
              <a:srgbClr val="B3B3B3">
                <a:alpha val="85098"/>
              </a:srgbClr>
            </a:solidFill>
          </p:spPr>
          <p:txBody>
            <a:bodyPr/>
            <a:lstStyle/>
            <a:p/>
          </p:txBody>
        </p:sp>
        <p:sp>
          <p:nvSpPr>
            <p:cNvPr id="52" name="rc52"/>
            <p:cNvSpPr/>
            <p:nvPr/>
          </p:nvSpPr>
          <p:spPr>
            <a:xfrm>
              <a:off x="1843053" y="3486729"/>
              <a:ext cx="239399" cy="197771"/>
            </a:xfrm>
            <a:prstGeom prst="rect">
              <a:avLst/>
            </a:prstGeom>
            <a:solidFill>
              <a:srgbClr val="B3B3B3">
                <a:alpha val="85098"/>
              </a:srgbClr>
            </a:solidFill>
          </p:spPr>
          <p:txBody>
            <a:bodyPr/>
            <a:lstStyle/>
            <a:p/>
          </p:txBody>
        </p:sp>
        <p:sp>
          <p:nvSpPr>
            <p:cNvPr id="53" name="rc53"/>
            <p:cNvSpPr/>
            <p:nvPr/>
          </p:nvSpPr>
          <p:spPr>
            <a:xfrm>
              <a:off x="2109053" y="3424104"/>
              <a:ext cx="239399" cy="163869"/>
            </a:xfrm>
            <a:prstGeom prst="rect">
              <a:avLst/>
            </a:prstGeom>
            <a:solidFill>
              <a:srgbClr val="B3B3B3">
                <a:alpha val="85098"/>
              </a:srgbClr>
            </a:solidFill>
          </p:spPr>
          <p:txBody>
            <a:bodyPr/>
            <a:lstStyle/>
            <a:p/>
          </p:txBody>
        </p:sp>
        <p:sp>
          <p:nvSpPr>
            <p:cNvPr id="54" name="rc54"/>
            <p:cNvSpPr/>
            <p:nvPr/>
          </p:nvSpPr>
          <p:spPr>
            <a:xfrm>
              <a:off x="2375052" y="3525358"/>
              <a:ext cx="239399" cy="92287"/>
            </a:xfrm>
            <a:prstGeom prst="rect">
              <a:avLst/>
            </a:prstGeom>
            <a:solidFill>
              <a:srgbClr val="B3B3B3">
                <a:alpha val="85098"/>
              </a:srgbClr>
            </a:solidFill>
          </p:spPr>
          <p:txBody>
            <a:bodyPr/>
            <a:lstStyle/>
            <a:p/>
          </p:txBody>
        </p:sp>
        <p:sp>
          <p:nvSpPr>
            <p:cNvPr id="55" name="rc55"/>
            <p:cNvSpPr/>
            <p:nvPr/>
          </p:nvSpPr>
          <p:spPr>
            <a:xfrm>
              <a:off x="2641052" y="3684046"/>
              <a:ext cx="239399" cy="112681"/>
            </a:xfrm>
            <a:prstGeom prst="rect">
              <a:avLst/>
            </a:prstGeom>
            <a:solidFill>
              <a:srgbClr val="B3B3B3">
                <a:alpha val="85098"/>
              </a:srgbClr>
            </a:solidFill>
          </p:spPr>
          <p:txBody>
            <a:bodyPr/>
            <a:lstStyle/>
            <a:p/>
          </p:txBody>
        </p:sp>
        <p:sp>
          <p:nvSpPr>
            <p:cNvPr id="56" name="rc56"/>
            <p:cNvSpPr/>
            <p:nvPr/>
          </p:nvSpPr>
          <p:spPr>
            <a:xfrm>
              <a:off x="2907052" y="3678100"/>
              <a:ext cx="239399" cy="342701"/>
            </a:xfrm>
            <a:prstGeom prst="rect">
              <a:avLst/>
            </a:prstGeom>
            <a:solidFill>
              <a:srgbClr val="B3B3B3">
                <a:alpha val="85098"/>
              </a:srgbClr>
            </a:solidFill>
          </p:spPr>
          <p:txBody>
            <a:bodyPr/>
            <a:lstStyle/>
            <a:p/>
          </p:txBody>
        </p:sp>
        <p:sp>
          <p:nvSpPr>
            <p:cNvPr id="57" name="rc57"/>
            <p:cNvSpPr/>
            <p:nvPr/>
          </p:nvSpPr>
          <p:spPr>
            <a:xfrm>
              <a:off x="3173051" y="3652888"/>
              <a:ext cx="239399" cy="328036"/>
            </a:xfrm>
            <a:prstGeom prst="rect">
              <a:avLst/>
            </a:prstGeom>
            <a:solidFill>
              <a:srgbClr val="B3B3B3">
                <a:alpha val="85098"/>
              </a:srgbClr>
            </a:solidFill>
          </p:spPr>
          <p:txBody>
            <a:bodyPr/>
            <a:lstStyle/>
            <a:p/>
          </p:txBody>
        </p:sp>
        <p:sp>
          <p:nvSpPr>
            <p:cNvPr id="58" name="rc58"/>
            <p:cNvSpPr/>
            <p:nvPr/>
          </p:nvSpPr>
          <p:spPr>
            <a:xfrm>
              <a:off x="3439051" y="3607949"/>
              <a:ext cx="239399" cy="293103"/>
            </a:xfrm>
            <a:prstGeom prst="rect">
              <a:avLst/>
            </a:prstGeom>
            <a:solidFill>
              <a:srgbClr val="B3B3B3">
                <a:alpha val="85098"/>
              </a:srgbClr>
            </a:solidFill>
          </p:spPr>
          <p:txBody>
            <a:bodyPr/>
            <a:lstStyle/>
            <a:p/>
          </p:txBody>
        </p:sp>
        <p:sp>
          <p:nvSpPr>
            <p:cNvPr id="59" name="rc59"/>
            <p:cNvSpPr/>
            <p:nvPr/>
          </p:nvSpPr>
          <p:spPr>
            <a:xfrm>
              <a:off x="3705050" y="3733285"/>
              <a:ext cx="239399" cy="281997"/>
            </a:xfrm>
            <a:prstGeom prst="rect">
              <a:avLst/>
            </a:prstGeom>
            <a:solidFill>
              <a:srgbClr val="B3B3B3">
                <a:alpha val="85098"/>
              </a:srgbClr>
            </a:solidFill>
          </p:spPr>
          <p:txBody>
            <a:bodyPr/>
            <a:lstStyle/>
            <a:p/>
          </p:txBody>
        </p:sp>
        <p:sp>
          <p:nvSpPr>
            <p:cNvPr id="60" name="rc60"/>
            <p:cNvSpPr/>
            <p:nvPr/>
          </p:nvSpPr>
          <p:spPr>
            <a:xfrm>
              <a:off x="3971050" y="3660378"/>
              <a:ext cx="239399" cy="186389"/>
            </a:xfrm>
            <a:prstGeom prst="rect">
              <a:avLst/>
            </a:prstGeom>
            <a:solidFill>
              <a:srgbClr val="B3B3B3">
                <a:alpha val="85098"/>
              </a:srgbClr>
            </a:solidFill>
          </p:spPr>
          <p:txBody>
            <a:bodyPr/>
            <a:lstStyle/>
            <a:p/>
          </p:txBody>
        </p:sp>
        <p:sp>
          <p:nvSpPr>
            <p:cNvPr id="61" name="rc61"/>
            <p:cNvSpPr/>
            <p:nvPr/>
          </p:nvSpPr>
          <p:spPr>
            <a:xfrm>
              <a:off x="4237050" y="3291525"/>
              <a:ext cx="239399" cy="274823"/>
            </a:xfrm>
            <a:prstGeom prst="rect">
              <a:avLst/>
            </a:prstGeom>
            <a:solidFill>
              <a:srgbClr val="B3B3B3">
                <a:alpha val="85098"/>
              </a:srgbClr>
            </a:solidFill>
          </p:spPr>
          <p:txBody>
            <a:bodyPr/>
            <a:lstStyle/>
            <a:p/>
          </p:txBody>
        </p:sp>
        <p:sp>
          <p:nvSpPr>
            <p:cNvPr id="62" name="rc62"/>
            <p:cNvSpPr/>
            <p:nvPr/>
          </p:nvSpPr>
          <p:spPr>
            <a:xfrm>
              <a:off x="4503049" y="3728516"/>
              <a:ext cx="239399" cy="236795"/>
            </a:xfrm>
            <a:prstGeom prst="rect">
              <a:avLst/>
            </a:prstGeom>
            <a:solidFill>
              <a:srgbClr val="B3B3B3">
                <a:alpha val="85098"/>
              </a:srgbClr>
            </a:solidFill>
          </p:spPr>
          <p:txBody>
            <a:bodyPr/>
            <a:lstStyle/>
            <a:p/>
          </p:txBody>
        </p:sp>
        <p:sp>
          <p:nvSpPr>
            <p:cNvPr id="63" name="rc63"/>
            <p:cNvSpPr/>
            <p:nvPr/>
          </p:nvSpPr>
          <p:spPr>
            <a:xfrm>
              <a:off x="4769049" y="3569605"/>
              <a:ext cx="239399" cy="174845"/>
            </a:xfrm>
            <a:prstGeom prst="rect">
              <a:avLst/>
            </a:prstGeom>
            <a:solidFill>
              <a:srgbClr val="B3B3B3">
                <a:alpha val="85098"/>
              </a:srgbClr>
            </a:solidFill>
          </p:spPr>
          <p:txBody>
            <a:bodyPr/>
            <a:lstStyle/>
            <a:p/>
          </p:txBody>
        </p:sp>
        <p:sp>
          <p:nvSpPr>
            <p:cNvPr id="64" name="rc64"/>
            <p:cNvSpPr/>
            <p:nvPr/>
          </p:nvSpPr>
          <p:spPr>
            <a:xfrm>
              <a:off x="5035049" y="3519898"/>
              <a:ext cx="239399" cy="419478"/>
            </a:xfrm>
            <a:prstGeom prst="rect">
              <a:avLst/>
            </a:prstGeom>
            <a:solidFill>
              <a:srgbClr val="B3B3B3">
                <a:alpha val="85098"/>
              </a:srgbClr>
            </a:solidFill>
          </p:spPr>
          <p:txBody>
            <a:bodyPr/>
            <a:lstStyle/>
            <a:p/>
          </p:txBody>
        </p:sp>
        <p:sp>
          <p:nvSpPr>
            <p:cNvPr id="65" name="rc65"/>
            <p:cNvSpPr/>
            <p:nvPr/>
          </p:nvSpPr>
          <p:spPr>
            <a:xfrm>
              <a:off x="5301048" y="3651138"/>
              <a:ext cx="239399" cy="376315"/>
            </a:xfrm>
            <a:prstGeom prst="rect">
              <a:avLst/>
            </a:prstGeom>
            <a:solidFill>
              <a:srgbClr val="B3B3B3">
                <a:alpha val="85098"/>
              </a:srgbClr>
            </a:solidFill>
          </p:spPr>
          <p:txBody>
            <a:bodyPr/>
            <a:lstStyle/>
            <a:p/>
          </p:txBody>
        </p:sp>
        <p:sp>
          <p:nvSpPr>
            <p:cNvPr id="66" name="rc66"/>
            <p:cNvSpPr/>
            <p:nvPr/>
          </p:nvSpPr>
          <p:spPr>
            <a:xfrm>
              <a:off x="5567048" y="3827303"/>
              <a:ext cx="239399" cy="244281"/>
            </a:xfrm>
            <a:prstGeom prst="rect">
              <a:avLst/>
            </a:prstGeom>
            <a:solidFill>
              <a:srgbClr val="B3B3B3">
                <a:alpha val="85098"/>
              </a:srgbClr>
            </a:solidFill>
          </p:spPr>
          <p:txBody>
            <a:bodyPr/>
            <a:lstStyle/>
            <a:p/>
          </p:txBody>
        </p:sp>
        <p:sp>
          <p:nvSpPr>
            <p:cNvPr id="67" name="rc67"/>
            <p:cNvSpPr/>
            <p:nvPr/>
          </p:nvSpPr>
          <p:spPr>
            <a:xfrm>
              <a:off x="5833047" y="3739244"/>
              <a:ext cx="239399" cy="221619"/>
            </a:xfrm>
            <a:prstGeom prst="rect">
              <a:avLst/>
            </a:prstGeom>
            <a:solidFill>
              <a:srgbClr val="B3B3B3">
                <a:alpha val="85098"/>
              </a:srgbClr>
            </a:solidFill>
          </p:spPr>
          <p:txBody>
            <a:bodyPr/>
            <a:lstStyle/>
            <a:p/>
          </p:txBody>
        </p:sp>
        <p:sp>
          <p:nvSpPr>
            <p:cNvPr id="68" name="rc68"/>
            <p:cNvSpPr/>
            <p:nvPr/>
          </p:nvSpPr>
          <p:spPr>
            <a:xfrm>
              <a:off x="6099047" y="3766287"/>
              <a:ext cx="239399" cy="262281"/>
            </a:xfrm>
            <a:prstGeom prst="rect">
              <a:avLst/>
            </a:prstGeom>
            <a:solidFill>
              <a:srgbClr val="B3B3B3">
                <a:alpha val="85098"/>
              </a:srgbClr>
            </a:solidFill>
          </p:spPr>
          <p:txBody>
            <a:bodyPr/>
            <a:lstStyle/>
            <a:p/>
          </p:txBody>
        </p:sp>
        <p:sp>
          <p:nvSpPr>
            <p:cNvPr id="69" name="rc69"/>
            <p:cNvSpPr/>
            <p:nvPr/>
          </p:nvSpPr>
          <p:spPr>
            <a:xfrm>
              <a:off x="6365047" y="3654785"/>
              <a:ext cx="239399" cy="329437"/>
            </a:xfrm>
            <a:prstGeom prst="rect">
              <a:avLst/>
            </a:prstGeom>
            <a:solidFill>
              <a:srgbClr val="B3B3B3">
                <a:alpha val="85098"/>
              </a:srgbClr>
            </a:solidFill>
          </p:spPr>
          <p:txBody>
            <a:bodyPr/>
            <a:lstStyle/>
            <a:p/>
          </p:txBody>
        </p:sp>
        <p:sp>
          <p:nvSpPr>
            <p:cNvPr id="70" name="rc70"/>
            <p:cNvSpPr/>
            <p:nvPr/>
          </p:nvSpPr>
          <p:spPr>
            <a:xfrm>
              <a:off x="6631046" y="3518842"/>
              <a:ext cx="239399" cy="309637"/>
            </a:xfrm>
            <a:prstGeom prst="rect">
              <a:avLst/>
            </a:prstGeom>
            <a:solidFill>
              <a:srgbClr val="B3B3B3">
                <a:alpha val="85098"/>
              </a:srgbClr>
            </a:solidFill>
          </p:spPr>
          <p:txBody>
            <a:bodyPr/>
            <a:lstStyle/>
            <a:p/>
          </p:txBody>
        </p:sp>
        <p:sp>
          <p:nvSpPr>
            <p:cNvPr id="71" name="rc71"/>
            <p:cNvSpPr/>
            <p:nvPr/>
          </p:nvSpPr>
          <p:spPr>
            <a:xfrm>
              <a:off x="6897046" y="3469066"/>
              <a:ext cx="239399" cy="312311"/>
            </a:xfrm>
            <a:prstGeom prst="rect">
              <a:avLst/>
            </a:prstGeom>
            <a:solidFill>
              <a:srgbClr val="B3B3B3">
                <a:alpha val="85098"/>
              </a:srgbClr>
            </a:solidFill>
          </p:spPr>
          <p:txBody>
            <a:bodyPr/>
            <a:lstStyle/>
            <a:p/>
          </p:txBody>
        </p:sp>
        <p:sp>
          <p:nvSpPr>
            <p:cNvPr id="72" name="rc72"/>
            <p:cNvSpPr/>
            <p:nvPr/>
          </p:nvSpPr>
          <p:spPr>
            <a:xfrm>
              <a:off x="7163045" y="3418627"/>
              <a:ext cx="239399" cy="314940"/>
            </a:xfrm>
            <a:prstGeom prst="rect">
              <a:avLst/>
            </a:prstGeom>
            <a:solidFill>
              <a:srgbClr val="B3B3B3">
                <a:alpha val="85098"/>
              </a:srgbClr>
            </a:solidFill>
          </p:spPr>
          <p:txBody>
            <a:bodyPr/>
            <a:lstStyle/>
            <a:p/>
          </p:txBody>
        </p:sp>
        <p:sp>
          <p:nvSpPr>
            <p:cNvPr id="73" name="rc73"/>
            <p:cNvSpPr/>
            <p:nvPr/>
          </p:nvSpPr>
          <p:spPr>
            <a:xfrm>
              <a:off x="7429045" y="3479664"/>
              <a:ext cx="239399" cy="227262"/>
            </a:xfrm>
            <a:prstGeom prst="rect">
              <a:avLst/>
            </a:prstGeom>
            <a:solidFill>
              <a:srgbClr val="B3B3B3">
                <a:alpha val="85098"/>
              </a:srgbClr>
            </a:solidFill>
          </p:spPr>
          <p:txBody>
            <a:bodyPr/>
            <a:lstStyle/>
            <a:p/>
          </p:txBody>
        </p:sp>
        <p:sp>
          <p:nvSpPr>
            <p:cNvPr id="74" name="rc74"/>
            <p:cNvSpPr/>
            <p:nvPr/>
          </p:nvSpPr>
          <p:spPr>
            <a:xfrm>
              <a:off x="7695045" y="3380368"/>
              <a:ext cx="239399" cy="298849"/>
            </a:xfrm>
            <a:prstGeom prst="rect">
              <a:avLst/>
            </a:prstGeom>
            <a:solidFill>
              <a:srgbClr val="B3B3B3">
                <a:alpha val="85098"/>
              </a:srgbClr>
            </a:solidFill>
          </p:spPr>
          <p:txBody>
            <a:bodyPr/>
            <a:lstStyle/>
            <a:p/>
          </p:txBody>
        </p:sp>
        <p:sp>
          <p:nvSpPr>
            <p:cNvPr id="75" name="rc75"/>
            <p:cNvSpPr/>
            <p:nvPr/>
          </p:nvSpPr>
          <p:spPr>
            <a:xfrm>
              <a:off x="7961044" y="3419452"/>
              <a:ext cx="239399" cy="325055"/>
            </a:xfrm>
            <a:prstGeom prst="rect">
              <a:avLst/>
            </a:prstGeom>
            <a:solidFill>
              <a:srgbClr val="B3B3B3">
                <a:alpha val="85098"/>
              </a:srgbClr>
            </a:solidFill>
          </p:spPr>
          <p:txBody>
            <a:bodyPr/>
            <a:lstStyle/>
            <a:p/>
          </p:txBody>
        </p:sp>
        <p:sp>
          <p:nvSpPr>
            <p:cNvPr id="76" name="pl76"/>
            <p:cNvSpPr/>
            <p:nvPr/>
          </p:nvSpPr>
          <p:spPr>
            <a:xfrm>
              <a:off x="1430754" y="2096040"/>
              <a:ext cx="6649990" cy="556518"/>
            </a:xfrm>
            <a:custGeom>
              <a:avLst/>
              <a:pathLst>
                <a:path w="6649990" h="556518">
                  <a:moveTo>
                    <a:pt x="0" y="267953"/>
                  </a:moveTo>
                  <a:lnTo>
                    <a:pt x="265999" y="350400"/>
                  </a:lnTo>
                  <a:lnTo>
                    <a:pt x="531999" y="453459"/>
                  </a:lnTo>
                  <a:lnTo>
                    <a:pt x="797998" y="556518"/>
                  </a:lnTo>
                  <a:lnTo>
                    <a:pt x="1063998" y="515295"/>
                  </a:lnTo>
                  <a:lnTo>
                    <a:pt x="1329998" y="309177"/>
                  </a:lnTo>
                  <a:lnTo>
                    <a:pt x="1595997" y="61835"/>
                  </a:lnTo>
                  <a:lnTo>
                    <a:pt x="1861997" y="103059"/>
                  </a:lnTo>
                  <a:lnTo>
                    <a:pt x="2127996" y="185506"/>
                  </a:lnTo>
                  <a:lnTo>
                    <a:pt x="2393996" y="61835"/>
                  </a:lnTo>
                  <a:lnTo>
                    <a:pt x="2659996" y="226729"/>
                  </a:lnTo>
                  <a:lnTo>
                    <a:pt x="2925995" y="494683"/>
                  </a:lnTo>
                  <a:lnTo>
                    <a:pt x="3191995" y="103059"/>
                  </a:lnTo>
                  <a:lnTo>
                    <a:pt x="3457995" y="309177"/>
                  </a:lnTo>
                  <a:lnTo>
                    <a:pt x="3723994" y="123670"/>
                  </a:lnTo>
                  <a:lnTo>
                    <a:pt x="3989994" y="41223"/>
                  </a:lnTo>
                  <a:lnTo>
                    <a:pt x="4255993" y="0"/>
                  </a:lnTo>
                  <a:lnTo>
                    <a:pt x="4521993" y="103059"/>
                  </a:lnTo>
                  <a:lnTo>
                    <a:pt x="4787993" y="41223"/>
                  </a:lnTo>
                  <a:lnTo>
                    <a:pt x="5053992" y="82447"/>
                  </a:lnTo>
                  <a:lnTo>
                    <a:pt x="5319992" y="226729"/>
                  </a:lnTo>
                  <a:lnTo>
                    <a:pt x="5585991" y="267953"/>
                  </a:lnTo>
                  <a:lnTo>
                    <a:pt x="5851991" y="309177"/>
                  </a:lnTo>
                  <a:lnTo>
                    <a:pt x="6117991" y="329788"/>
                  </a:lnTo>
                  <a:lnTo>
                    <a:pt x="6383990" y="350400"/>
                  </a:lnTo>
                  <a:lnTo>
                    <a:pt x="6649990" y="288565"/>
                  </a:lnTo>
                </a:path>
              </a:pathLst>
            </a:custGeom>
            <a:ln w="27101" cap="flat">
              <a:solidFill>
                <a:srgbClr val="0058AB">
                  <a:alpha val="100000"/>
                </a:srgbClr>
              </a:solidFill>
              <a:prstDash val="solid"/>
              <a:round/>
            </a:ln>
          </p:spPr>
          <p:txBody>
            <a:bodyPr/>
            <a:lstStyle/>
            <a:p/>
          </p:txBody>
        </p:sp>
        <p:sp>
          <p:nvSpPr>
            <p:cNvPr id="77" name="pl77"/>
            <p:cNvSpPr/>
            <p:nvPr/>
          </p:nvSpPr>
          <p:spPr>
            <a:xfrm>
              <a:off x="1430754" y="2322770"/>
              <a:ext cx="6649990" cy="535906"/>
            </a:xfrm>
            <a:custGeom>
              <a:avLst/>
              <a:pathLst>
                <a:path w="6649990" h="535906">
                  <a:moveTo>
                    <a:pt x="0" y="453459"/>
                  </a:moveTo>
                  <a:lnTo>
                    <a:pt x="265999" y="432847"/>
                  </a:lnTo>
                  <a:lnTo>
                    <a:pt x="531999" y="453459"/>
                  </a:lnTo>
                  <a:lnTo>
                    <a:pt x="797998" y="515295"/>
                  </a:lnTo>
                  <a:lnTo>
                    <a:pt x="1063998" y="391624"/>
                  </a:lnTo>
                  <a:lnTo>
                    <a:pt x="1329998" y="206118"/>
                  </a:lnTo>
                  <a:lnTo>
                    <a:pt x="1595997" y="206118"/>
                  </a:lnTo>
                  <a:lnTo>
                    <a:pt x="1861997" y="226729"/>
                  </a:lnTo>
                  <a:lnTo>
                    <a:pt x="2127996" y="267953"/>
                  </a:lnTo>
                  <a:lnTo>
                    <a:pt x="2393996" y="123670"/>
                  </a:lnTo>
                  <a:lnTo>
                    <a:pt x="2659996" y="185506"/>
                  </a:lnTo>
                  <a:lnTo>
                    <a:pt x="2925995" y="535906"/>
                  </a:lnTo>
                  <a:lnTo>
                    <a:pt x="3191995" y="103059"/>
                  </a:lnTo>
                  <a:lnTo>
                    <a:pt x="3457995" y="247341"/>
                  </a:lnTo>
                  <a:lnTo>
                    <a:pt x="3723994" y="288565"/>
                  </a:lnTo>
                  <a:lnTo>
                    <a:pt x="3989994" y="164894"/>
                  </a:lnTo>
                  <a:lnTo>
                    <a:pt x="4255993" y="0"/>
                  </a:lnTo>
                  <a:lnTo>
                    <a:pt x="4521993" y="82447"/>
                  </a:lnTo>
                  <a:lnTo>
                    <a:pt x="4787993" y="61835"/>
                  </a:lnTo>
                  <a:lnTo>
                    <a:pt x="5053992" y="164894"/>
                  </a:lnTo>
                  <a:lnTo>
                    <a:pt x="5319992" y="288565"/>
                  </a:lnTo>
                  <a:lnTo>
                    <a:pt x="5585991" y="329788"/>
                  </a:lnTo>
                  <a:lnTo>
                    <a:pt x="5851991" y="371012"/>
                  </a:lnTo>
                  <a:lnTo>
                    <a:pt x="6117991" y="309177"/>
                  </a:lnTo>
                  <a:lnTo>
                    <a:pt x="6383990" y="391624"/>
                  </a:lnTo>
                  <a:lnTo>
                    <a:pt x="6649990" y="350400"/>
                  </a:lnTo>
                </a:path>
              </a:pathLst>
            </a:custGeom>
            <a:ln w="27101" cap="flat">
              <a:solidFill>
                <a:srgbClr val="F26A21">
                  <a:alpha val="100000"/>
                </a:srgbClr>
              </a:solidFill>
              <a:prstDash val="solid"/>
              <a:round/>
            </a:ln>
          </p:spPr>
          <p:txBody>
            <a:bodyPr/>
            <a:lstStyle/>
            <a:p/>
          </p:txBody>
        </p:sp>
        <p:sp>
          <p:nvSpPr>
            <p:cNvPr id="78" name="tx78"/>
            <p:cNvSpPr/>
            <p:nvPr/>
          </p:nvSpPr>
          <p:spPr>
            <a:xfrm>
              <a:off x="137046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2700462"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403046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536045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445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9045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956456"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222456"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488455"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7754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802045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9" name="tx89"/>
            <p:cNvSpPr/>
            <p:nvPr/>
          </p:nvSpPr>
          <p:spPr>
            <a:xfrm>
              <a:off x="1370464"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0" name="tx90"/>
            <p:cNvSpPr/>
            <p:nvPr/>
          </p:nvSpPr>
          <p:spPr>
            <a:xfrm>
              <a:off x="2700462"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1" name="tx91"/>
            <p:cNvSpPr/>
            <p:nvPr/>
          </p:nvSpPr>
          <p:spPr>
            <a:xfrm>
              <a:off x="403046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2" name="tx92"/>
            <p:cNvSpPr/>
            <p:nvPr/>
          </p:nvSpPr>
          <p:spPr>
            <a:xfrm>
              <a:off x="5360458"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3" name="tx93"/>
            <p:cNvSpPr/>
            <p:nvPr/>
          </p:nvSpPr>
          <p:spPr>
            <a:xfrm>
              <a:off x="6424457"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4" name="tx94"/>
            <p:cNvSpPr/>
            <p:nvPr/>
          </p:nvSpPr>
          <p:spPr>
            <a:xfrm>
              <a:off x="6690456"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5" name="tx95"/>
            <p:cNvSpPr/>
            <p:nvPr/>
          </p:nvSpPr>
          <p:spPr>
            <a:xfrm>
              <a:off x="6956456"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6" name="tx96"/>
            <p:cNvSpPr/>
            <p:nvPr/>
          </p:nvSpPr>
          <p:spPr>
            <a:xfrm>
              <a:off x="7222456"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7" name="tx97"/>
            <p:cNvSpPr/>
            <p:nvPr/>
          </p:nvSpPr>
          <p:spPr>
            <a:xfrm>
              <a:off x="7488455"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8" name="tx98"/>
            <p:cNvSpPr/>
            <p:nvPr/>
          </p:nvSpPr>
          <p:spPr>
            <a:xfrm>
              <a:off x="7754455"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9" name="tx99"/>
            <p:cNvSpPr/>
            <p:nvPr/>
          </p:nvSpPr>
          <p:spPr>
            <a:xfrm>
              <a:off x="8020454"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100" name="tx100"/>
            <p:cNvSpPr/>
            <p:nvPr/>
          </p:nvSpPr>
          <p:spPr>
            <a:xfrm>
              <a:off x="1340319" y="39454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1" name="tx101"/>
            <p:cNvSpPr/>
            <p:nvPr/>
          </p:nvSpPr>
          <p:spPr>
            <a:xfrm>
              <a:off x="2670317" y="39158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2" name="tx102"/>
            <p:cNvSpPr/>
            <p:nvPr/>
          </p:nvSpPr>
          <p:spPr>
            <a:xfrm>
              <a:off x="4000315" y="39408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3" name="tx103"/>
            <p:cNvSpPr/>
            <p:nvPr/>
          </p:nvSpPr>
          <p:spPr>
            <a:xfrm>
              <a:off x="5360458" y="40312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4" name="tx104"/>
            <p:cNvSpPr/>
            <p:nvPr/>
          </p:nvSpPr>
          <p:spPr>
            <a:xfrm>
              <a:off x="6424457" y="401104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5" name="tx105"/>
            <p:cNvSpPr/>
            <p:nvPr/>
          </p:nvSpPr>
          <p:spPr>
            <a:xfrm>
              <a:off x="6660311" y="393312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6" name="tx106"/>
            <p:cNvSpPr/>
            <p:nvPr/>
          </p:nvSpPr>
          <p:spPr>
            <a:xfrm>
              <a:off x="6926311" y="390957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7" name="tx107"/>
            <p:cNvSpPr/>
            <p:nvPr/>
          </p:nvSpPr>
          <p:spPr>
            <a:xfrm>
              <a:off x="7192311" y="38843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8" name="tx108"/>
            <p:cNvSpPr/>
            <p:nvPr/>
          </p:nvSpPr>
          <p:spPr>
            <a:xfrm>
              <a:off x="7458310" y="387234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9" name="tx109"/>
            <p:cNvSpPr/>
            <p:nvPr/>
          </p:nvSpPr>
          <p:spPr>
            <a:xfrm>
              <a:off x="7724310" y="38571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10" name="tx110"/>
            <p:cNvSpPr/>
            <p:nvPr/>
          </p:nvSpPr>
          <p:spPr>
            <a:xfrm>
              <a:off x="7990310" y="38898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11" name="tx111"/>
            <p:cNvSpPr/>
            <p:nvPr/>
          </p:nvSpPr>
          <p:spPr>
            <a:xfrm>
              <a:off x="1340319" y="36417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12" name="tx112"/>
            <p:cNvSpPr/>
            <p:nvPr/>
          </p:nvSpPr>
          <p:spPr>
            <a:xfrm>
              <a:off x="2700462" y="370158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3" name="tx113"/>
            <p:cNvSpPr/>
            <p:nvPr/>
          </p:nvSpPr>
          <p:spPr>
            <a:xfrm>
              <a:off x="4030460" y="37131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4" name="tx114"/>
            <p:cNvSpPr/>
            <p:nvPr/>
          </p:nvSpPr>
          <p:spPr>
            <a:xfrm>
              <a:off x="5330313" y="37988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15" name="tx115"/>
            <p:cNvSpPr/>
            <p:nvPr/>
          </p:nvSpPr>
          <p:spPr>
            <a:xfrm>
              <a:off x="6394312" y="37790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16" name="tx116"/>
            <p:cNvSpPr/>
            <p:nvPr/>
          </p:nvSpPr>
          <p:spPr>
            <a:xfrm>
              <a:off x="6660311" y="36331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130</a:t>
              </a:r>
            </a:p>
          </p:txBody>
        </p:sp>
        <p:sp>
          <p:nvSpPr>
            <p:cNvPr id="117" name="tx117"/>
            <p:cNvSpPr/>
            <p:nvPr/>
          </p:nvSpPr>
          <p:spPr>
            <a:xfrm>
              <a:off x="6926311" y="358472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18" name="tx118"/>
            <p:cNvSpPr/>
            <p:nvPr/>
          </p:nvSpPr>
          <p:spPr>
            <a:xfrm>
              <a:off x="7192311" y="35356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19" name="tx119"/>
            <p:cNvSpPr/>
            <p:nvPr/>
          </p:nvSpPr>
          <p:spPr>
            <a:xfrm>
              <a:off x="7488455" y="3552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20" name="tx120"/>
            <p:cNvSpPr/>
            <p:nvPr/>
          </p:nvSpPr>
          <p:spPr>
            <a:xfrm>
              <a:off x="7724310" y="34893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21" name="tx121"/>
            <p:cNvSpPr/>
            <p:nvPr/>
          </p:nvSpPr>
          <p:spPr>
            <a:xfrm>
              <a:off x="7990310" y="35414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22" name="tx122"/>
            <p:cNvSpPr/>
            <p:nvPr/>
          </p:nvSpPr>
          <p:spPr>
            <a:xfrm>
              <a:off x="1340319" y="33906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23" name="tx123"/>
            <p:cNvSpPr/>
            <p:nvPr/>
          </p:nvSpPr>
          <p:spPr>
            <a:xfrm>
              <a:off x="2670317" y="35660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24" name="tx124"/>
            <p:cNvSpPr/>
            <p:nvPr/>
          </p:nvSpPr>
          <p:spPr>
            <a:xfrm>
              <a:off x="4000315" y="35423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25" name="tx125"/>
            <p:cNvSpPr/>
            <p:nvPr/>
          </p:nvSpPr>
          <p:spPr>
            <a:xfrm>
              <a:off x="5330313" y="35331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26" name="tx126"/>
            <p:cNvSpPr/>
            <p:nvPr/>
          </p:nvSpPr>
          <p:spPr>
            <a:xfrm>
              <a:off x="6394312" y="3536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27" name="tx127"/>
            <p:cNvSpPr/>
            <p:nvPr/>
          </p:nvSpPr>
          <p:spPr>
            <a:xfrm>
              <a:off x="6660311" y="34008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251</a:t>
              </a:r>
            </a:p>
          </p:txBody>
        </p:sp>
        <p:sp>
          <p:nvSpPr>
            <p:cNvPr id="128" name="tx128"/>
            <p:cNvSpPr/>
            <p:nvPr/>
          </p:nvSpPr>
          <p:spPr>
            <a:xfrm>
              <a:off x="6926311" y="335235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272</a:t>
              </a:r>
            </a:p>
          </p:txBody>
        </p:sp>
        <p:sp>
          <p:nvSpPr>
            <p:cNvPr id="129" name="tx129"/>
            <p:cNvSpPr/>
            <p:nvPr/>
          </p:nvSpPr>
          <p:spPr>
            <a:xfrm>
              <a:off x="7192311" y="33005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30" name="tx130"/>
            <p:cNvSpPr/>
            <p:nvPr/>
          </p:nvSpPr>
          <p:spPr>
            <a:xfrm>
              <a:off x="7458310" y="33616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31" name="tx131"/>
            <p:cNvSpPr/>
            <p:nvPr/>
          </p:nvSpPr>
          <p:spPr>
            <a:xfrm>
              <a:off x="7724310" y="32622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309</a:t>
              </a:r>
            </a:p>
          </p:txBody>
        </p:sp>
        <p:sp>
          <p:nvSpPr>
            <p:cNvPr id="132" name="tx132"/>
            <p:cNvSpPr/>
            <p:nvPr/>
          </p:nvSpPr>
          <p:spPr>
            <a:xfrm>
              <a:off x="7990310" y="33013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695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5" name="tx135"/>
            <p:cNvSpPr/>
            <p:nvPr/>
          </p:nvSpPr>
          <p:spPr>
            <a:xfrm>
              <a:off x="577692" y="28752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6" name="tx136"/>
            <p:cNvSpPr/>
            <p:nvPr/>
          </p:nvSpPr>
          <p:spPr>
            <a:xfrm>
              <a:off x="577692" y="22809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4" name="tx154"/>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4" name="tx164"/>
            <p:cNvSpPr/>
            <p:nvPr/>
          </p:nvSpPr>
          <p:spPr>
            <a:xfrm>
              <a:off x="966584"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65" name="pl165"/>
            <p:cNvSpPr/>
            <p:nvPr/>
          </p:nvSpPr>
          <p:spPr>
            <a:xfrm>
              <a:off x="24242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505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768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373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636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9900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1234115" cy="119033"/>
            </a:xfrm>
            <a:prstGeom prst="rect">
              <a:avLst/>
            </a:prstGeom>
            <a:solidFill>
              <a:srgbClr val="1CABE2">
                <a:alpha val="85098"/>
              </a:srgbClr>
            </a:solidFill>
          </p:spPr>
          <p:txBody>
            <a:bodyPr/>
            <a:lstStyle/>
            <a:p/>
          </p:txBody>
        </p:sp>
        <p:sp>
          <p:nvSpPr>
            <p:cNvPr id="176" name="rc176"/>
            <p:cNvSpPr/>
            <p:nvPr/>
          </p:nvSpPr>
          <p:spPr>
            <a:xfrm>
              <a:off x="1311054" y="5577352"/>
              <a:ext cx="4090572" cy="119033"/>
            </a:xfrm>
            <a:prstGeom prst="rect">
              <a:avLst/>
            </a:prstGeom>
            <a:solidFill>
              <a:srgbClr val="1CABE2">
                <a:alpha val="85098"/>
              </a:srgbClr>
            </a:solidFill>
          </p:spPr>
          <p:txBody>
            <a:bodyPr/>
            <a:lstStyle/>
            <a:p/>
          </p:txBody>
        </p:sp>
        <p:sp>
          <p:nvSpPr>
            <p:cNvPr id="177" name="rc177"/>
            <p:cNvSpPr/>
            <p:nvPr/>
          </p:nvSpPr>
          <p:spPr>
            <a:xfrm>
              <a:off x="1311054" y="5428560"/>
              <a:ext cx="3479113" cy="119033"/>
            </a:xfrm>
            <a:prstGeom prst="rect">
              <a:avLst/>
            </a:prstGeom>
            <a:solidFill>
              <a:srgbClr val="1CABE2">
                <a:alpha val="85098"/>
              </a:srgbClr>
            </a:solidFill>
          </p:spPr>
          <p:txBody>
            <a:bodyPr/>
            <a:lstStyle/>
            <a:p/>
          </p:txBody>
        </p:sp>
        <p:sp>
          <p:nvSpPr>
            <p:cNvPr id="178" name="rc178"/>
            <p:cNvSpPr/>
            <p:nvPr/>
          </p:nvSpPr>
          <p:spPr>
            <a:xfrm>
              <a:off x="2545170" y="5726143"/>
              <a:ext cx="3085278" cy="119033"/>
            </a:xfrm>
            <a:prstGeom prst="rect">
              <a:avLst/>
            </a:prstGeom>
            <a:solidFill>
              <a:srgbClr val="B3B3B3">
                <a:alpha val="85098"/>
              </a:srgbClr>
            </a:solidFill>
          </p:spPr>
          <p:txBody>
            <a:bodyPr/>
            <a:lstStyle/>
            <a:p/>
          </p:txBody>
        </p:sp>
        <p:sp>
          <p:nvSpPr>
            <p:cNvPr id="179" name="rc179"/>
            <p:cNvSpPr/>
            <p:nvPr/>
          </p:nvSpPr>
          <p:spPr>
            <a:xfrm>
              <a:off x="5401626" y="5577352"/>
              <a:ext cx="2798817" cy="119033"/>
            </a:xfrm>
            <a:prstGeom prst="rect">
              <a:avLst/>
            </a:prstGeom>
            <a:solidFill>
              <a:srgbClr val="B3B3B3">
                <a:alpha val="85098"/>
              </a:srgbClr>
            </a:solidFill>
          </p:spPr>
          <p:txBody>
            <a:bodyPr/>
            <a:lstStyle/>
            <a:p/>
          </p:txBody>
        </p:sp>
        <p:sp>
          <p:nvSpPr>
            <p:cNvPr id="180" name="rc180"/>
            <p:cNvSpPr/>
            <p:nvPr/>
          </p:nvSpPr>
          <p:spPr>
            <a:xfrm>
              <a:off x="4790168" y="5428560"/>
              <a:ext cx="3044246" cy="119033"/>
            </a:xfrm>
            <a:prstGeom prst="rect">
              <a:avLst/>
            </a:prstGeom>
            <a:solidFill>
              <a:srgbClr val="B3B3B3">
                <a:alpha val="85098"/>
              </a:srgbClr>
            </a:solidFill>
          </p:spPr>
          <p:txBody>
            <a:bodyPr/>
            <a:lstStyle/>
            <a:p/>
          </p:txBody>
        </p:sp>
        <p:sp>
          <p:nvSpPr>
            <p:cNvPr id="181" name="tx181"/>
            <p:cNvSpPr/>
            <p:nvPr/>
          </p:nvSpPr>
          <p:spPr>
            <a:xfrm>
              <a:off x="5726911"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a:t>
              </a:r>
            </a:p>
          </p:txBody>
        </p:sp>
        <p:sp>
          <p:nvSpPr>
            <p:cNvPr id="182" name="tx182"/>
            <p:cNvSpPr/>
            <p:nvPr/>
          </p:nvSpPr>
          <p:spPr>
            <a:xfrm>
              <a:off x="834512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309.4</a:t>
              </a:r>
            </a:p>
          </p:txBody>
        </p:sp>
        <p:sp>
          <p:nvSpPr>
            <p:cNvPr id="183" name="tx183"/>
            <p:cNvSpPr/>
            <p:nvPr/>
          </p:nvSpPr>
          <p:spPr>
            <a:xfrm>
              <a:off x="7930878" y="5444884"/>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293</a:t>
              </a:r>
            </a:p>
          </p:txBody>
        </p:sp>
        <p:sp>
          <p:nvSpPr>
            <p:cNvPr id="184" name="tx184"/>
            <p:cNvSpPr/>
            <p:nvPr/>
          </p:nvSpPr>
          <p:spPr>
            <a:xfrm>
              <a:off x="1815585" y="5742862"/>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55.4</a:t>
              </a:r>
            </a:p>
          </p:txBody>
        </p:sp>
        <p:sp>
          <p:nvSpPr>
            <p:cNvPr id="185" name="tx185"/>
            <p:cNvSpPr/>
            <p:nvPr/>
          </p:nvSpPr>
          <p:spPr>
            <a:xfrm>
              <a:off x="321165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183.7</a:t>
              </a:r>
            </a:p>
          </p:txBody>
        </p:sp>
        <p:sp>
          <p:nvSpPr>
            <p:cNvPr id="186" name="tx186"/>
            <p:cNvSpPr/>
            <p:nvPr/>
          </p:nvSpPr>
          <p:spPr>
            <a:xfrm>
              <a:off x="2905930"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156.3</a:t>
              </a:r>
            </a:p>
          </p:txBody>
        </p:sp>
        <p:sp>
          <p:nvSpPr>
            <p:cNvPr id="187" name="tx187"/>
            <p:cNvSpPr/>
            <p:nvPr/>
          </p:nvSpPr>
          <p:spPr>
            <a:xfrm>
              <a:off x="3943127"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138.6</a:t>
              </a:r>
            </a:p>
          </p:txBody>
        </p:sp>
        <p:sp>
          <p:nvSpPr>
            <p:cNvPr id="188" name="tx188"/>
            <p:cNvSpPr/>
            <p:nvPr/>
          </p:nvSpPr>
          <p:spPr>
            <a:xfrm>
              <a:off x="6656354"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125.7</a:t>
              </a:r>
            </a:p>
          </p:txBody>
        </p:sp>
        <p:sp>
          <p:nvSpPr>
            <p:cNvPr id="189" name="tx189"/>
            <p:cNvSpPr/>
            <p:nvPr/>
          </p:nvSpPr>
          <p:spPr>
            <a:xfrm>
              <a:off x="6167610"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37424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5" name="tx195"/>
            <p:cNvSpPr/>
            <p:nvPr/>
          </p:nvSpPr>
          <p:spPr>
            <a:xfrm>
              <a:off x="560056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6" name="tx196"/>
            <p:cNvSpPr/>
            <p:nvPr/>
          </p:nvSpPr>
          <p:spPr>
            <a:xfrm>
              <a:off x="7826881"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7" name="tx197"/>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8" name="tx198"/>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9" name="tx199"/>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0" name="tx200"/>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Cote d'Ivoire.
En 2025, la couverture vaccinale contre la diphtérie, le tétanos et la coqueluche (DTC1) en Côte d'Ivoire a atteint 84 %. Le nombre d'enfants n'ayant reçu aucune dose de vaccin DTC (enfants « zéro dose ») est passé de 184 000 en 2024 à 156 000 en 2025.
La couverture vaccinale DTC3 a atteint 70 % en 2025, laissant 293 000 enfants exposés à des maladies évitables par la vaccination.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84 % et celui pour le DTP3 de 70 %, ce qui signifie que 293 000 enfants n'étaient pas vaccinés ou l'étaient insuffisamment, dont 156 000 n'avaient reçu aucune dose et 137 000 ne bénéficiaient que d'une protection partielle.</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566651"/>
            </a:xfrm>
            <a:custGeom>
              <a:avLst/>
              <a:pathLst>
                <a:path w="3397293" h="566651">
                  <a:moveTo>
                    <a:pt x="0" y="272832"/>
                  </a:moveTo>
                  <a:lnTo>
                    <a:pt x="135891" y="356780"/>
                  </a:lnTo>
                  <a:lnTo>
                    <a:pt x="271783" y="461716"/>
                  </a:lnTo>
                  <a:lnTo>
                    <a:pt x="407675" y="566651"/>
                  </a:lnTo>
                  <a:lnTo>
                    <a:pt x="543566" y="524677"/>
                  </a:lnTo>
                  <a:lnTo>
                    <a:pt x="679458" y="314806"/>
                  </a:lnTo>
                  <a:lnTo>
                    <a:pt x="815350" y="62961"/>
                  </a:lnTo>
                  <a:lnTo>
                    <a:pt x="951242" y="104935"/>
                  </a:lnTo>
                  <a:lnTo>
                    <a:pt x="1087133" y="188883"/>
                  </a:lnTo>
                  <a:lnTo>
                    <a:pt x="1223025" y="62961"/>
                  </a:lnTo>
                  <a:lnTo>
                    <a:pt x="1358917" y="230858"/>
                  </a:lnTo>
                  <a:lnTo>
                    <a:pt x="1494809" y="503690"/>
                  </a:lnTo>
                  <a:lnTo>
                    <a:pt x="1630700" y="104935"/>
                  </a:lnTo>
                  <a:lnTo>
                    <a:pt x="1766592" y="314806"/>
                  </a:lnTo>
                  <a:lnTo>
                    <a:pt x="1902484" y="125922"/>
                  </a:lnTo>
                  <a:lnTo>
                    <a:pt x="2038375" y="41974"/>
                  </a:lnTo>
                  <a:lnTo>
                    <a:pt x="2174267" y="0"/>
                  </a:lnTo>
                  <a:lnTo>
                    <a:pt x="2310159" y="104935"/>
                  </a:lnTo>
                  <a:lnTo>
                    <a:pt x="2446051" y="41974"/>
                  </a:lnTo>
                  <a:lnTo>
                    <a:pt x="2581942" y="83948"/>
                  </a:lnTo>
                  <a:lnTo>
                    <a:pt x="2717834" y="230858"/>
                  </a:lnTo>
                  <a:lnTo>
                    <a:pt x="2853726" y="272832"/>
                  </a:lnTo>
                  <a:lnTo>
                    <a:pt x="2989618" y="314806"/>
                  </a:lnTo>
                  <a:lnTo>
                    <a:pt x="3125509" y="335793"/>
                  </a:lnTo>
                  <a:lnTo>
                    <a:pt x="3261401" y="356780"/>
                  </a:lnTo>
                  <a:lnTo>
                    <a:pt x="3397293" y="29381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566651"/>
            </a:xfrm>
            <a:custGeom>
              <a:avLst/>
              <a:pathLst>
                <a:path w="3397293" h="566651">
                  <a:moveTo>
                    <a:pt x="0" y="272832"/>
                  </a:moveTo>
                  <a:lnTo>
                    <a:pt x="135891" y="356780"/>
                  </a:lnTo>
                  <a:lnTo>
                    <a:pt x="271783" y="461716"/>
                  </a:lnTo>
                  <a:lnTo>
                    <a:pt x="407675" y="566651"/>
                  </a:lnTo>
                  <a:lnTo>
                    <a:pt x="543566" y="524677"/>
                  </a:lnTo>
                  <a:lnTo>
                    <a:pt x="679458" y="314806"/>
                  </a:lnTo>
                  <a:lnTo>
                    <a:pt x="815350" y="62961"/>
                  </a:lnTo>
                  <a:lnTo>
                    <a:pt x="951242" y="104935"/>
                  </a:lnTo>
                  <a:lnTo>
                    <a:pt x="1087133" y="188883"/>
                  </a:lnTo>
                  <a:lnTo>
                    <a:pt x="1223025" y="62961"/>
                  </a:lnTo>
                  <a:lnTo>
                    <a:pt x="1358917" y="230858"/>
                  </a:lnTo>
                  <a:lnTo>
                    <a:pt x="1494809" y="503690"/>
                  </a:lnTo>
                  <a:lnTo>
                    <a:pt x="1630700" y="104935"/>
                  </a:lnTo>
                  <a:lnTo>
                    <a:pt x="1766592" y="314806"/>
                  </a:lnTo>
                  <a:lnTo>
                    <a:pt x="1902484" y="125922"/>
                  </a:lnTo>
                  <a:lnTo>
                    <a:pt x="2038375" y="41974"/>
                  </a:lnTo>
                  <a:lnTo>
                    <a:pt x="2174267" y="0"/>
                  </a:lnTo>
                  <a:lnTo>
                    <a:pt x="2310159" y="104935"/>
                  </a:lnTo>
                  <a:lnTo>
                    <a:pt x="2446051" y="41974"/>
                  </a:lnTo>
                  <a:lnTo>
                    <a:pt x="2581942" y="83948"/>
                  </a:lnTo>
                  <a:lnTo>
                    <a:pt x="2717834" y="230858"/>
                  </a:lnTo>
                  <a:lnTo>
                    <a:pt x="2853726" y="272832"/>
                  </a:lnTo>
                  <a:lnTo>
                    <a:pt x="2989618" y="314806"/>
                  </a:lnTo>
                  <a:lnTo>
                    <a:pt x="3125509" y="335793"/>
                  </a:lnTo>
                  <a:lnTo>
                    <a:pt x="3261401" y="356780"/>
                  </a:lnTo>
                  <a:lnTo>
                    <a:pt x="3397293" y="29381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566651"/>
            </a:xfrm>
            <a:custGeom>
              <a:avLst/>
              <a:pathLst>
                <a:path w="3397293" h="566651">
                  <a:moveTo>
                    <a:pt x="0" y="272832"/>
                  </a:moveTo>
                  <a:lnTo>
                    <a:pt x="135891" y="356780"/>
                  </a:lnTo>
                  <a:lnTo>
                    <a:pt x="271783" y="461716"/>
                  </a:lnTo>
                  <a:lnTo>
                    <a:pt x="407675" y="566651"/>
                  </a:lnTo>
                  <a:lnTo>
                    <a:pt x="543566" y="524677"/>
                  </a:lnTo>
                  <a:lnTo>
                    <a:pt x="679458" y="314806"/>
                  </a:lnTo>
                  <a:lnTo>
                    <a:pt x="815350" y="62961"/>
                  </a:lnTo>
                  <a:lnTo>
                    <a:pt x="951242" y="104935"/>
                  </a:lnTo>
                  <a:lnTo>
                    <a:pt x="1087133" y="188883"/>
                  </a:lnTo>
                  <a:lnTo>
                    <a:pt x="1223025" y="62961"/>
                  </a:lnTo>
                  <a:lnTo>
                    <a:pt x="1358917" y="230858"/>
                  </a:lnTo>
                  <a:lnTo>
                    <a:pt x="1494809" y="503690"/>
                  </a:lnTo>
                  <a:lnTo>
                    <a:pt x="1630700" y="104935"/>
                  </a:lnTo>
                  <a:lnTo>
                    <a:pt x="1766592" y="314806"/>
                  </a:lnTo>
                  <a:lnTo>
                    <a:pt x="1902484" y="125922"/>
                  </a:lnTo>
                  <a:lnTo>
                    <a:pt x="2038375" y="41974"/>
                  </a:lnTo>
                  <a:lnTo>
                    <a:pt x="2174267" y="0"/>
                  </a:lnTo>
                  <a:lnTo>
                    <a:pt x="2310159" y="104935"/>
                  </a:lnTo>
                  <a:lnTo>
                    <a:pt x="2446051" y="41974"/>
                  </a:lnTo>
                  <a:lnTo>
                    <a:pt x="2581942" y="83948"/>
                  </a:lnTo>
                  <a:lnTo>
                    <a:pt x="2717834" y="230858"/>
                  </a:lnTo>
                  <a:lnTo>
                    <a:pt x="2853726" y="272832"/>
                  </a:lnTo>
                  <a:lnTo>
                    <a:pt x="2989618" y="314806"/>
                  </a:lnTo>
                  <a:lnTo>
                    <a:pt x="3125509" y="335793"/>
                  </a:lnTo>
                  <a:lnTo>
                    <a:pt x="3261401" y="356780"/>
                  </a:lnTo>
                  <a:lnTo>
                    <a:pt x="3397293" y="29381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331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886838"/>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69170" y="1414185"/>
              <a:ext cx="290088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Cote d'Ivoire, 2000-2025</a:t>
              </a:r>
            </a:p>
          </p:txBody>
        </p:sp>
        <p:sp>
          <p:nvSpPr>
            <p:cNvPr id="63" name="pl63"/>
            <p:cNvSpPr/>
            <p:nvPr/>
          </p:nvSpPr>
          <p:spPr>
            <a:xfrm>
              <a:off x="5267799" y="34857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0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45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90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835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87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923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96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4140"/>
              <a:ext cx="3397293" cy="1608065"/>
            </a:xfrm>
            <a:custGeom>
              <a:avLst/>
              <a:pathLst>
                <a:path w="3397293" h="1608065">
                  <a:moveTo>
                    <a:pt x="0" y="774253"/>
                  </a:moveTo>
                  <a:lnTo>
                    <a:pt x="135891" y="1012485"/>
                  </a:lnTo>
                  <a:lnTo>
                    <a:pt x="271783" y="1310275"/>
                  </a:lnTo>
                  <a:lnTo>
                    <a:pt x="407675" y="1608065"/>
                  </a:lnTo>
                  <a:lnTo>
                    <a:pt x="543566" y="1488949"/>
                  </a:lnTo>
                  <a:lnTo>
                    <a:pt x="679458" y="893369"/>
                  </a:lnTo>
                  <a:lnTo>
                    <a:pt x="815350" y="178673"/>
                  </a:lnTo>
                  <a:lnTo>
                    <a:pt x="951242" y="297789"/>
                  </a:lnTo>
                  <a:lnTo>
                    <a:pt x="1087133" y="536021"/>
                  </a:lnTo>
                  <a:lnTo>
                    <a:pt x="1223025" y="178673"/>
                  </a:lnTo>
                  <a:lnTo>
                    <a:pt x="1358917" y="655137"/>
                  </a:lnTo>
                  <a:lnTo>
                    <a:pt x="1494809" y="1429391"/>
                  </a:lnTo>
                  <a:lnTo>
                    <a:pt x="1630700" y="297789"/>
                  </a:lnTo>
                  <a:lnTo>
                    <a:pt x="1766592" y="893369"/>
                  </a:lnTo>
                  <a:lnTo>
                    <a:pt x="1902484" y="357347"/>
                  </a:lnTo>
                  <a:lnTo>
                    <a:pt x="2038375" y="119115"/>
                  </a:lnTo>
                  <a:lnTo>
                    <a:pt x="2174267" y="0"/>
                  </a:lnTo>
                  <a:lnTo>
                    <a:pt x="2310159" y="297789"/>
                  </a:lnTo>
                  <a:lnTo>
                    <a:pt x="2446051" y="119115"/>
                  </a:lnTo>
                  <a:lnTo>
                    <a:pt x="2581942" y="238231"/>
                  </a:lnTo>
                  <a:lnTo>
                    <a:pt x="2717834" y="655137"/>
                  </a:lnTo>
                  <a:lnTo>
                    <a:pt x="2853726" y="774253"/>
                  </a:lnTo>
                  <a:lnTo>
                    <a:pt x="2989618" y="893369"/>
                  </a:lnTo>
                  <a:lnTo>
                    <a:pt x="3125509" y="952927"/>
                  </a:lnTo>
                  <a:lnTo>
                    <a:pt x="3261401" y="1012485"/>
                  </a:lnTo>
                  <a:lnTo>
                    <a:pt x="3397293" y="83381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92372"/>
              <a:ext cx="3397293" cy="536021"/>
            </a:xfrm>
            <a:custGeom>
              <a:avLst/>
              <a:pathLst>
                <a:path w="3397293" h="536021">
                  <a:moveTo>
                    <a:pt x="0" y="536021"/>
                  </a:moveTo>
                  <a:lnTo>
                    <a:pt x="135891" y="476463"/>
                  </a:lnTo>
                  <a:lnTo>
                    <a:pt x="271783" y="476463"/>
                  </a:lnTo>
                  <a:lnTo>
                    <a:pt x="407675" y="416905"/>
                  </a:lnTo>
                  <a:lnTo>
                    <a:pt x="543566" y="357347"/>
                  </a:lnTo>
                  <a:lnTo>
                    <a:pt x="679458" y="297789"/>
                  </a:lnTo>
                  <a:lnTo>
                    <a:pt x="815350" y="238231"/>
                  </a:lnTo>
                  <a:lnTo>
                    <a:pt x="951242" y="238231"/>
                  </a:lnTo>
                  <a:lnTo>
                    <a:pt x="1087133" y="178673"/>
                  </a:lnTo>
                  <a:lnTo>
                    <a:pt x="1223025" y="119115"/>
                  </a:lnTo>
                  <a:lnTo>
                    <a:pt x="1358917" y="119115"/>
                  </a:lnTo>
                  <a:lnTo>
                    <a:pt x="1494809" y="59557"/>
                  </a:lnTo>
                  <a:lnTo>
                    <a:pt x="1630700" y="119115"/>
                  </a:lnTo>
                  <a:lnTo>
                    <a:pt x="1766592" y="119115"/>
                  </a:lnTo>
                  <a:lnTo>
                    <a:pt x="1902484" y="119115"/>
                  </a:lnTo>
                  <a:lnTo>
                    <a:pt x="2038375" y="119115"/>
                  </a:lnTo>
                  <a:lnTo>
                    <a:pt x="2174267" y="59557"/>
                  </a:lnTo>
                  <a:lnTo>
                    <a:pt x="2310159" y="59557"/>
                  </a:lnTo>
                  <a:lnTo>
                    <a:pt x="2446051" y="59557"/>
                  </a:lnTo>
                  <a:lnTo>
                    <a:pt x="2581942" y="0"/>
                  </a:lnTo>
                  <a:lnTo>
                    <a:pt x="2717834" y="178673"/>
                  </a:lnTo>
                  <a:lnTo>
                    <a:pt x="2853726" y="297789"/>
                  </a:lnTo>
                  <a:lnTo>
                    <a:pt x="2989618" y="119115"/>
                  </a:lnTo>
                  <a:lnTo>
                    <a:pt x="3125509" y="119115"/>
                  </a:lnTo>
                  <a:lnTo>
                    <a:pt x="3261401" y="119115"/>
                  </a:lnTo>
                  <a:lnTo>
                    <a:pt x="3397293" y="5955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32814"/>
              <a:ext cx="3397293" cy="1429391"/>
            </a:xfrm>
            <a:custGeom>
              <a:avLst/>
              <a:pathLst>
                <a:path w="3397293" h="1429391">
                  <a:moveTo>
                    <a:pt x="0" y="1429391"/>
                  </a:moveTo>
                  <a:lnTo>
                    <a:pt x="135891" y="1429391"/>
                  </a:lnTo>
                  <a:lnTo>
                    <a:pt x="271783" y="1369833"/>
                  </a:lnTo>
                  <a:lnTo>
                    <a:pt x="407675" y="1250717"/>
                  </a:lnTo>
                  <a:lnTo>
                    <a:pt x="543566" y="1072043"/>
                  </a:lnTo>
                  <a:lnTo>
                    <a:pt x="679458" y="893369"/>
                  </a:lnTo>
                  <a:lnTo>
                    <a:pt x="815350" y="774253"/>
                  </a:lnTo>
                  <a:lnTo>
                    <a:pt x="951242" y="655137"/>
                  </a:lnTo>
                  <a:lnTo>
                    <a:pt x="1087133" y="357347"/>
                  </a:lnTo>
                  <a:lnTo>
                    <a:pt x="1223025" y="119115"/>
                  </a:lnTo>
                  <a:lnTo>
                    <a:pt x="1358917" y="476463"/>
                  </a:lnTo>
                  <a:lnTo>
                    <a:pt x="1494809" y="536021"/>
                  </a:lnTo>
                  <a:lnTo>
                    <a:pt x="1630700" y="595579"/>
                  </a:lnTo>
                  <a:lnTo>
                    <a:pt x="1766592" y="714695"/>
                  </a:lnTo>
                  <a:lnTo>
                    <a:pt x="1902484" y="655137"/>
                  </a:lnTo>
                  <a:lnTo>
                    <a:pt x="2038375" y="595579"/>
                  </a:lnTo>
                  <a:lnTo>
                    <a:pt x="2174267" y="297789"/>
                  </a:lnTo>
                  <a:lnTo>
                    <a:pt x="2310159" y="238231"/>
                  </a:lnTo>
                  <a:lnTo>
                    <a:pt x="2446051" y="119115"/>
                  </a:lnTo>
                  <a:lnTo>
                    <a:pt x="2581942" y="59557"/>
                  </a:lnTo>
                  <a:lnTo>
                    <a:pt x="2717834" y="119115"/>
                  </a:lnTo>
                  <a:lnTo>
                    <a:pt x="2853726" y="416905"/>
                  </a:lnTo>
                  <a:lnTo>
                    <a:pt x="2989618" y="238231"/>
                  </a:lnTo>
                  <a:lnTo>
                    <a:pt x="3125509" y="59557"/>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9237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4140"/>
              <a:ext cx="3397293" cy="1608065"/>
            </a:xfrm>
            <a:custGeom>
              <a:avLst/>
              <a:pathLst>
                <a:path w="3397293" h="1608065">
                  <a:moveTo>
                    <a:pt x="0" y="774253"/>
                  </a:moveTo>
                  <a:lnTo>
                    <a:pt x="135891" y="1012485"/>
                  </a:lnTo>
                  <a:lnTo>
                    <a:pt x="271783" y="1310275"/>
                  </a:lnTo>
                  <a:lnTo>
                    <a:pt x="407675" y="1608065"/>
                  </a:lnTo>
                  <a:lnTo>
                    <a:pt x="543566" y="1488949"/>
                  </a:lnTo>
                  <a:lnTo>
                    <a:pt x="679458" y="893369"/>
                  </a:lnTo>
                  <a:lnTo>
                    <a:pt x="815350" y="178673"/>
                  </a:lnTo>
                  <a:lnTo>
                    <a:pt x="951242" y="297789"/>
                  </a:lnTo>
                  <a:lnTo>
                    <a:pt x="1087133" y="536021"/>
                  </a:lnTo>
                  <a:lnTo>
                    <a:pt x="1223025" y="178673"/>
                  </a:lnTo>
                  <a:lnTo>
                    <a:pt x="1358917" y="655137"/>
                  </a:lnTo>
                  <a:lnTo>
                    <a:pt x="1494809" y="1429391"/>
                  </a:lnTo>
                  <a:lnTo>
                    <a:pt x="1630700" y="297789"/>
                  </a:lnTo>
                  <a:lnTo>
                    <a:pt x="1766592" y="893369"/>
                  </a:lnTo>
                  <a:lnTo>
                    <a:pt x="1902484" y="357347"/>
                  </a:lnTo>
                  <a:lnTo>
                    <a:pt x="2038375" y="119115"/>
                  </a:lnTo>
                  <a:lnTo>
                    <a:pt x="2174267" y="0"/>
                  </a:lnTo>
                  <a:lnTo>
                    <a:pt x="2310159" y="297789"/>
                  </a:lnTo>
                  <a:lnTo>
                    <a:pt x="2446051" y="119115"/>
                  </a:lnTo>
                  <a:lnTo>
                    <a:pt x="2581942" y="238231"/>
                  </a:lnTo>
                  <a:lnTo>
                    <a:pt x="2717834" y="655137"/>
                  </a:lnTo>
                  <a:lnTo>
                    <a:pt x="2853726" y="774253"/>
                  </a:lnTo>
                  <a:lnTo>
                    <a:pt x="2989618" y="893369"/>
                  </a:lnTo>
                  <a:lnTo>
                    <a:pt x="3125509" y="952927"/>
                  </a:lnTo>
                  <a:lnTo>
                    <a:pt x="3261401" y="1012485"/>
                  </a:lnTo>
                  <a:lnTo>
                    <a:pt x="3397293" y="83381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82384"/>
              <a:ext cx="0" cy="1346010"/>
            </a:xfrm>
            <a:custGeom>
              <a:avLst/>
              <a:pathLst>
                <a:path w="0" h="1346010">
                  <a:moveTo>
                    <a:pt x="0" y="13460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782384"/>
              <a:ext cx="0" cy="1465126"/>
            </a:xfrm>
            <a:custGeom>
              <a:avLst/>
              <a:pathLst>
                <a:path w="0" h="1465126">
                  <a:moveTo>
                    <a:pt x="0" y="14651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782384"/>
              <a:ext cx="0" cy="1226894"/>
            </a:xfrm>
            <a:custGeom>
              <a:avLst/>
              <a:pathLst>
                <a:path w="0" h="1226894">
                  <a:moveTo>
                    <a:pt x="0" y="122689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782384"/>
              <a:ext cx="0" cy="690872"/>
            </a:xfrm>
            <a:custGeom>
              <a:avLst/>
              <a:pathLst>
                <a:path w="0" h="690872">
                  <a:moveTo>
                    <a:pt x="0" y="6908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782384"/>
              <a:ext cx="0" cy="809988"/>
            </a:xfrm>
            <a:custGeom>
              <a:avLst/>
              <a:pathLst>
                <a:path w="0" h="809988">
                  <a:moveTo>
                    <a:pt x="0" y="8099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782384"/>
              <a:ext cx="0" cy="1584242"/>
            </a:xfrm>
            <a:custGeom>
              <a:avLst/>
              <a:pathLst>
                <a:path w="0" h="1584242">
                  <a:moveTo>
                    <a:pt x="0" y="15842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782384"/>
              <a:ext cx="0" cy="1405568"/>
            </a:xfrm>
            <a:custGeom>
              <a:avLst/>
              <a:pathLst>
                <a:path w="0" h="1405568">
                  <a:moveTo>
                    <a:pt x="0" y="14055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4140"/>
              <a:ext cx="3397293" cy="1608065"/>
            </a:xfrm>
            <a:custGeom>
              <a:avLst/>
              <a:pathLst>
                <a:path w="3397293" h="1608065">
                  <a:moveTo>
                    <a:pt x="0" y="774253"/>
                  </a:moveTo>
                  <a:lnTo>
                    <a:pt x="135891" y="1012485"/>
                  </a:lnTo>
                  <a:lnTo>
                    <a:pt x="271783" y="1310275"/>
                  </a:lnTo>
                  <a:lnTo>
                    <a:pt x="407675" y="1608065"/>
                  </a:lnTo>
                  <a:lnTo>
                    <a:pt x="543566" y="1488949"/>
                  </a:lnTo>
                  <a:lnTo>
                    <a:pt x="679458" y="893369"/>
                  </a:lnTo>
                  <a:lnTo>
                    <a:pt x="815350" y="178673"/>
                  </a:lnTo>
                  <a:lnTo>
                    <a:pt x="951242" y="297789"/>
                  </a:lnTo>
                  <a:lnTo>
                    <a:pt x="1087133" y="536021"/>
                  </a:lnTo>
                  <a:lnTo>
                    <a:pt x="1223025" y="178673"/>
                  </a:lnTo>
                  <a:lnTo>
                    <a:pt x="1358917" y="655137"/>
                  </a:lnTo>
                  <a:lnTo>
                    <a:pt x="1494809" y="1429391"/>
                  </a:lnTo>
                  <a:lnTo>
                    <a:pt x="1630700" y="297789"/>
                  </a:lnTo>
                  <a:lnTo>
                    <a:pt x="1766592" y="893369"/>
                  </a:lnTo>
                  <a:lnTo>
                    <a:pt x="1902484" y="357347"/>
                  </a:lnTo>
                  <a:lnTo>
                    <a:pt x="2038375" y="119115"/>
                  </a:lnTo>
                  <a:lnTo>
                    <a:pt x="2174267" y="0"/>
                  </a:lnTo>
                  <a:lnTo>
                    <a:pt x="2310159" y="297789"/>
                  </a:lnTo>
                  <a:lnTo>
                    <a:pt x="2446051" y="119115"/>
                  </a:lnTo>
                  <a:lnTo>
                    <a:pt x="2581942" y="238231"/>
                  </a:lnTo>
                  <a:lnTo>
                    <a:pt x="2717834" y="655137"/>
                  </a:lnTo>
                  <a:lnTo>
                    <a:pt x="2853726" y="774253"/>
                  </a:lnTo>
                  <a:lnTo>
                    <a:pt x="2989618" y="893369"/>
                  </a:lnTo>
                  <a:lnTo>
                    <a:pt x="3125509" y="952927"/>
                  </a:lnTo>
                  <a:lnTo>
                    <a:pt x="3261401" y="1012485"/>
                  </a:lnTo>
                  <a:lnTo>
                    <a:pt x="3397293" y="833811"/>
                  </a:lnTo>
                </a:path>
              </a:pathLst>
            </a:custGeom>
            <a:ln w="27101" cap="flat">
              <a:solidFill>
                <a:srgbClr val="0058AB">
                  <a:alpha val="100000"/>
                </a:srgbClr>
              </a:solidFill>
              <a:prstDash val="solid"/>
              <a:round/>
            </a:ln>
          </p:spPr>
          <p:txBody>
            <a:bodyPr/>
            <a:lstStyle/>
            <a:p/>
          </p:txBody>
        </p:sp>
        <p:sp>
          <p:nvSpPr>
            <p:cNvPr id="91" name="tx91"/>
            <p:cNvSpPr/>
            <p:nvPr/>
          </p:nvSpPr>
          <p:spPr>
            <a:xfrm>
              <a:off x="5389469" y="1718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038783" y="171944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748386" y="172076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45895" y="17194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17181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171806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756617" y="171812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902429" y="26128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4936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314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358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402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44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8498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498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8835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5081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16945" y="4886838"/>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17" name="tx117"/>
            <p:cNvSpPr/>
            <p:nvPr/>
          </p:nvSpPr>
          <p:spPr>
            <a:xfrm>
              <a:off x="725545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1791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3133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0578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9818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9059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0958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0198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9438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2208898" cy="110182"/>
            </a:xfrm>
            <a:prstGeom prst="rect">
              <a:avLst/>
            </a:prstGeom>
            <a:solidFill>
              <a:srgbClr val="1CABE2">
                <a:alpha val="80000"/>
              </a:srgbClr>
            </a:solidFill>
          </p:spPr>
          <p:txBody>
            <a:bodyPr/>
            <a:lstStyle/>
            <a:p/>
          </p:txBody>
        </p:sp>
        <p:sp>
          <p:nvSpPr>
            <p:cNvPr id="132" name="rc132"/>
            <p:cNvSpPr/>
            <p:nvPr/>
          </p:nvSpPr>
          <p:spPr>
            <a:xfrm>
              <a:off x="1317178" y="5634770"/>
              <a:ext cx="7321564" cy="110182"/>
            </a:xfrm>
            <a:prstGeom prst="rect">
              <a:avLst/>
            </a:prstGeom>
            <a:solidFill>
              <a:srgbClr val="1CABE2">
                <a:alpha val="80000"/>
              </a:srgbClr>
            </a:solidFill>
          </p:spPr>
          <p:txBody>
            <a:bodyPr/>
            <a:lstStyle/>
            <a:p/>
          </p:txBody>
        </p:sp>
        <p:sp>
          <p:nvSpPr>
            <p:cNvPr id="133" name="rc133"/>
            <p:cNvSpPr/>
            <p:nvPr/>
          </p:nvSpPr>
          <p:spPr>
            <a:xfrm>
              <a:off x="1317178" y="5497042"/>
              <a:ext cx="6227137" cy="110182"/>
            </a:xfrm>
            <a:prstGeom prst="rect">
              <a:avLst/>
            </a:prstGeom>
            <a:solidFill>
              <a:srgbClr val="1CABE2">
                <a:alpha val="80000"/>
              </a:srgbClr>
            </a:solidFill>
          </p:spPr>
          <p:txBody>
            <a:bodyPr/>
            <a:lstStyle/>
            <a:p/>
          </p:txBody>
        </p:sp>
        <p:sp>
          <p:nvSpPr>
            <p:cNvPr id="134" name="tx134"/>
            <p:cNvSpPr/>
            <p:nvPr/>
          </p:nvSpPr>
          <p:spPr>
            <a:xfrm>
              <a:off x="3095039"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5" name="tx135"/>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184,000</a:t>
              </a:r>
            </a:p>
          </p:txBody>
        </p:sp>
        <p:sp>
          <p:nvSpPr>
            <p:cNvPr id="136" name="tx136"/>
            <p:cNvSpPr/>
            <p:nvPr/>
          </p:nvSpPr>
          <p:spPr>
            <a:xfrm>
              <a:off x="7034902"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8229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2" name="tx142"/>
            <p:cNvSpPr/>
            <p:nvPr/>
          </p:nvSpPr>
          <p:spPr>
            <a:xfrm>
              <a:off x="479700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678940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4" name="tx144"/>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5" name="tx145"/>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6" name="tx146"/>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en Côte d’Ivoire (84 %) était inférieure de 6 points de pourcentage à la moyenne mondiale (90 %) et supérieure de 3 points de pourcentage à la moyenne de l’ensemble des pays de l’ WCAR e (81 %).
La couverture nationale du DTP1 était inférieure de 10 points de pourcentage à celle de 2019 (94 %).
Cela correspond à 156 000 enfants n'ayant reçu aucune dose en 2025, contre 55 000 en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DTP1 en Côte d'Ivoire s'élevait à 84 %, soit 10 points de pourcentage de moins qu'en 2019 et 6 points de pourcentage de moins que la moyenne mondiale (90 %).</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la Côte d'Ivoire se classait au 7e rang sur 24 pays pour la couverture la plus faible en matière de DTP1 (sur la base d'ex æquo).
La Côte d'Ivoire figurait parmi les 10 pays comptant le plus grand nombre d'enfants n'ayant reçu aucune dose (3e rang).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Côte d'Ivoire figurait parmi les pays affichant la couverture la plus élevée, mais elle comptait également parmi les trois pays de la région comptant le plus grand nombre d'enfants n'ayant reçu aucune dose, contribuant ainsi de manière significative au fardeau lié aux enfants n'ayant reçu aucune dose.</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la Côte d'Ivoire se classait au 6e rang sur 24 pays, avec 141 000 enfants n'ayant reçu aucune dose de vaccin.
En 2025, la Côte d'Ivoire se classait au 3e rang sur 24 pays, avec 156 000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6392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9057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11723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44388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12725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45390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78055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1072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161674"/>
              <a:ext cx="200644" cy="638926"/>
            </a:xfrm>
            <a:prstGeom prst="rect">
              <a:avLst/>
            </a:prstGeom>
            <a:solidFill>
              <a:srgbClr val="80BD41">
                <a:alpha val="100000"/>
              </a:srgbClr>
            </a:solidFill>
          </p:spPr>
          <p:txBody>
            <a:bodyPr/>
            <a:lstStyle/>
            <a:p/>
          </p:txBody>
        </p:sp>
        <p:sp>
          <p:nvSpPr>
            <p:cNvPr id="28" name="rc28"/>
            <p:cNvSpPr/>
            <p:nvPr/>
          </p:nvSpPr>
          <p:spPr>
            <a:xfrm>
              <a:off x="1423662" y="3817637"/>
              <a:ext cx="200644" cy="147444"/>
            </a:xfrm>
            <a:prstGeom prst="rect">
              <a:avLst/>
            </a:prstGeom>
            <a:solidFill>
              <a:srgbClr val="0058AB">
                <a:alpha val="100000"/>
              </a:srgbClr>
            </a:solidFill>
          </p:spPr>
          <p:txBody>
            <a:bodyPr/>
            <a:lstStyle/>
            <a:p/>
          </p:txBody>
        </p:sp>
        <p:sp>
          <p:nvSpPr>
            <p:cNvPr id="29" name="rc29"/>
            <p:cNvSpPr/>
            <p:nvPr/>
          </p:nvSpPr>
          <p:spPr>
            <a:xfrm>
              <a:off x="1423662" y="3965081"/>
              <a:ext cx="200644" cy="196593"/>
            </a:xfrm>
            <a:prstGeom prst="rect">
              <a:avLst/>
            </a:prstGeom>
            <a:solidFill>
              <a:srgbClr val="1CABE2">
                <a:alpha val="100000"/>
              </a:srgbClr>
            </a:solidFill>
          </p:spPr>
          <p:txBody>
            <a:bodyPr/>
            <a:lstStyle/>
            <a:p/>
          </p:txBody>
        </p:sp>
        <p:sp>
          <p:nvSpPr>
            <p:cNvPr id="30" name="rc30"/>
            <p:cNvSpPr/>
            <p:nvPr/>
          </p:nvSpPr>
          <p:spPr>
            <a:xfrm>
              <a:off x="1646600" y="4138966"/>
              <a:ext cx="200644" cy="661634"/>
            </a:xfrm>
            <a:prstGeom prst="rect">
              <a:avLst/>
            </a:prstGeom>
            <a:solidFill>
              <a:srgbClr val="80BD41">
                <a:alpha val="100000"/>
              </a:srgbClr>
            </a:solidFill>
          </p:spPr>
          <p:txBody>
            <a:bodyPr/>
            <a:lstStyle/>
            <a:p/>
          </p:txBody>
        </p:sp>
        <p:sp>
          <p:nvSpPr>
            <p:cNvPr id="31" name="rc31"/>
            <p:cNvSpPr/>
            <p:nvPr/>
          </p:nvSpPr>
          <p:spPr>
            <a:xfrm>
              <a:off x="1646600" y="3798124"/>
              <a:ext cx="200644" cy="190470"/>
            </a:xfrm>
            <a:prstGeom prst="rect">
              <a:avLst/>
            </a:prstGeom>
            <a:solidFill>
              <a:srgbClr val="0058AB">
                <a:alpha val="100000"/>
              </a:srgbClr>
            </a:solidFill>
          </p:spPr>
          <p:txBody>
            <a:bodyPr/>
            <a:lstStyle/>
            <a:p/>
          </p:txBody>
        </p:sp>
        <p:sp>
          <p:nvSpPr>
            <p:cNvPr id="32" name="rc32"/>
            <p:cNvSpPr/>
            <p:nvPr/>
          </p:nvSpPr>
          <p:spPr>
            <a:xfrm>
              <a:off x="1646600" y="3988594"/>
              <a:ext cx="200644" cy="150372"/>
            </a:xfrm>
            <a:prstGeom prst="rect">
              <a:avLst/>
            </a:prstGeom>
            <a:solidFill>
              <a:srgbClr val="1CABE2">
                <a:alpha val="100000"/>
              </a:srgbClr>
            </a:solidFill>
          </p:spPr>
          <p:txBody>
            <a:bodyPr/>
            <a:lstStyle/>
            <a:p/>
          </p:txBody>
        </p:sp>
        <p:sp>
          <p:nvSpPr>
            <p:cNvPr id="33" name="rc33"/>
            <p:cNvSpPr/>
            <p:nvPr/>
          </p:nvSpPr>
          <p:spPr>
            <a:xfrm>
              <a:off x="1869538" y="4138561"/>
              <a:ext cx="200644" cy="662040"/>
            </a:xfrm>
            <a:prstGeom prst="rect">
              <a:avLst/>
            </a:prstGeom>
            <a:solidFill>
              <a:srgbClr val="80BD41">
                <a:alpha val="100000"/>
              </a:srgbClr>
            </a:solidFill>
          </p:spPr>
          <p:txBody>
            <a:bodyPr/>
            <a:lstStyle/>
            <a:p/>
          </p:txBody>
        </p:sp>
        <p:sp>
          <p:nvSpPr>
            <p:cNvPr id="34" name="rc34"/>
            <p:cNvSpPr/>
            <p:nvPr/>
          </p:nvSpPr>
          <p:spPr>
            <a:xfrm>
              <a:off x="1869538" y="3782077"/>
              <a:ext cx="200644" cy="244445"/>
            </a:xfrm>
            <a:prstGeom prst="rect">
              <a:avLst/>
            </a:prstGeom>
            <a:solidFill>
              <a:srgbClr val="0058AB">
                <a:alpha val="100000"/>
              </a:srgbClr>
            </a:solidFill>
          </p:spPr>
          <p:txBody>
            <a:bodyPr/>
            <a:lstStyle/>
            <a:p/>
          </p:txBody>
        </p:sp>
        <p:sp>
          <p:nvSpPr>
            <p:cNvPr id="35" name="rc35"/>
            <p:cNvSpPr/>
            <p:nvPr/>
          </p:nvSpPr>
          <p:spPr>
            <a:xfrm>
              <a:off x="1869538" y="4026523"/>
              <a:ext cx="200644" cy="112038"/>
            </a:xfrm>
            <a:prstGeom prst="rect">
              <a:avLst/>
            </a:prstGeom>
            <a:solidFill>
              <a:srgbClr val="1CABE2">
                <a:alpha val="100000"/>
              </a:srgbClr>
            </a:solidFill>
          </p:spPr>
          <p:txBody>
            <a:bodyPr/>
            <a:lstStyle/>
            <a:p/>
          </p:txBody>
        </p:sp>
        <p:sp>
          <p:nvSpPr>
            <p:cNvPr id="36" name="rc36"/>
            <p:cNvSpPr/>
            <p:nvPr/>
          </p:nvSpPr>
          <p:spPr>
            <a:xfrm>
              <a:off x="2092476" y="4161086"/>
              <a:ext cx="200644" cy="639515"/>
            </a:xfrm>
            <a:prstGeom prst="rect">
              <a:avLst/>
            </a:prstGeom>
            <a:solidFill>
              <a:srgbClr val="80BD41">
                <a:alpha val="100000"/>
              </a:srgbClr>
            </a:solidFill>
          </p:spPr>
          <p:txBody>
            <a:bodyPr/>
            <a:lstStyle/>
            <a:p/>
          </p:txBody>
        </p:sp>
        <p:sp>
          <p:nvSpPr>
            <p:cNvPr id="37" name="rc37"/>
            <p:cNvSpPr/>
            <p:nvPr/>
          </p:nvSpPr>
          <p:spPr>
            <a:xfrm>
              <a:off x="2092476" y="3769124"/>
              <a:ext cx="200644" cy="299128"/>
            </a:xfrm>
            <a:prstGeom prst="rect">
              <a:avLst/>
            </a:prstGeom>
            <a:solidFill>
              <a:srgbClr val="0058AB">
                <a:alpha val="100000"/>
              </a:srgbClr>
            </a:solidFill>
          </p:spPr>
          <p:txBody>
            <a:bodyPr/>
            <a:lstStyle/>
            <a:p/>
          </p:txBody>
        </p:sp>
        <p:sp>
          <p:nvSpPr>
            <p:cNvPr id="38" name="rc38"/>
            <p:cNvSpPr/>
            <p:nvPr/>
          </p:nvSpPr>
          <p:spPr>
            <a:xfrm>
              <a:off x="2092476" y="4068253"/>
              <a:ext cx="200644" cy="92833"/>
            </a:xfrm>
            <a:prstGeom prst="rect">
              <a:avLst/>
            </a:prstGeom>
            <a:solidFill>
              <a:srgbClr val="1CABE2">
                <a:alpha val="100000"/>
              </a:srgbClr>
            </a:solidFill>
          </p:spPr>
          <p:txBody>
            <a:bodyPr/>
            <a:lstStyle/>
            <a:p/>
          </p:txBody>
        </p:sp>
        <p:sp>
          <p:nvSpPr>
            <p:cNvPr id="39" name="rc39"/>
            <p:cNvSpPr/>
            <p:nvPr/>
          </p:nvSpPr>
          <p:spPr>
            <a:xfrm>
              <a:off x="2315413" y="4089575"/>
              <a:ext cx="200644" cy="711026"/>
            </a:xfrm>
            <a:prstGeom prst="rect">
              <a:avLst/>
            </a:prstGeom>
            <a:solidFill>
              <a:srgbClr val="80BD41">
                <a:alpha val="100000"/>
              </a:srgbClr>
            </a:solidFill>
          </p:spPr>
          <p:txBody>
            <a:bodyPr/>
            <a:lstStyle/>
            <a:p/>
          </p:txBody>
        </p:sp>
        <p:sp>
          <p:nvSpPr>
            <p:cNvPr id="40" name="rc40"/>
            <p:cNvSpPr/>
            <p:nvPr/>
          </p:nvSpPr>
          <p:spPr>
            <a:xfrm>
              <a:off x="2315413" y="3754975"/>
              <a:ext cx="200644" cy="282318"/>
            </a:xfrm>
            <a:prstGeom prst="rect">
              <a:avLst/>
            </a:prstGeom>
            <a:solidFill>
              <a:srgbClr val="0058AB">
                <a:alpha val="100000"/>
              </a:srgbClr>
            </a:solidFill>
          </p:spPr>
          <p:txBody>
            <a:bodyPr/>
            <a:lstStyle/>
            <a:p/>
          </p:txBody>
        </p:sp>
        <p:sp>
          <p:nvSpPr>
            <p:cNvPr id="41" name="rc41"/>
            <p:cNvSpPr/>
            <p:nvPr/>
          </p:nvSpPr>
          <p:spPr>
            <a:xfrm>
              <a:off x="2315413" y="4037293"/>
              <a:ext cx="200644" cy="52281"/>
            </a:xfrm>
            <a:prstGeom prst="rect">
              <a:avLst/>
            </a:prstGeom>
            <a:solidFill>
              <a:srgbClr val="1CABE2">
                <a:alpha val="100000"/>
              </a:srgbClr>
            </a:solidFill>
          </p:spPr>
          <p:txBody>
            <a:bodyPr/>
            <a:lstStyle/>
            <a:p/>
          </p:txBody>
        </p:sp>
        <p:sp>
          <p:nvSpPr>
            <p:cNvPr id="42" name="rc42"/>
            <p:cNvSpPr/>
            <p:nvPr/>
          </p:nvSpPr>
          <p:spPr>
            <a:xfrm>
              <a:off x="2538351" y="3981377"/>
              <a:ext cx="200644" cy="819223"/>
            </a:xfrm>
            <a:prstGeom prst="rect">
              <a:avLst/>
            </a:prstGeom>
            <a:solidFill>
              <a:srgbClr val="80BD41">
                <a:alpha val="100000"/>
              </a:srgbClr>
            </a:solidFill>
          </p:spPr>
          <p:txBody>
            <a:bodyPr/>
            <a:lstStyle/>
            <a:p/>
          </p:txBody>
        </p:sp>
        <p:sp>
          <p:nvSpPr>
            <p:cNvPr id="43" name="rc43"/>
            <p:cNvSpPr/>
            <p:nvPr/>
          </p:nvSpPr>
          <p:spPr>
            <a:xfrm>
              <a:off x="2538351" y="3736674"/>
              <a:ext cx="200644" cy="180868"/>
            </a:xfrm>
            <a:prstGeom prst="rect">
              <a:avLst/>
            </a:prstGeom>
            <a:solidFill>
              <a:srgbClr val="0058AB">
                <a:alpha val="100000"/>
              </a:srgbClr>
            </a:solidFill>
          </p:spPr>
          <p:txBody>
            <a:bodyPr/>
            <a:lstStyle/>
            <a:p/>
          </p:txBody>
        </p:sp>
        <p:sp>
          <p:nvSpPr>
            <p:cNvPr id="44" name="rc44"/>
            <p:cNvSpPr/>
            <p:nvPr/>
          </p:nvSpPr>
          <p:spPr>
            <a:xfrm>
              <a:off x="2538351" y="3917543"/>
              <a:ext cx="200644" cy="63834"/>
            </a:xfrm>
            <a:prstGeom prst="rect">
              <a:avLst/>
            </a:prstGeom>
            <a:solidFill>
              <a:srgbClr val="1CABE2">
                <a:alpha val="100000"/>
              </a:srgbClr>
            </a:solidFill>
          </p:spPr>
          <p:txBody>
            <a:bodyPr/>
            <a:lstStyle/>
            <a:p/>
          </p:txBody>
        </p:sp>
        <p:sp>
          <p:nvSpPr>
            <p:cNvPr id="45" name="rc45"/>
            <p:cNvSpPr/>
            <p:nvPr/>
          </p:nvSpPr>
          <p:spPr>
            <a:xfrm>
              <a:off x="2761289" y="3970100"/>
              <a:ext cx="200644" cy="830501"/>
            </a:xfrm>
            <a:prstGeom prst="rect">
              <a:avLst/>
            </a:prstGeom>
            <a:solidFill>
              <a:srgbClr val="80BD41">
                <a:alpha val="100000"/>
              </a:srgbClr>
            </a:solidFill>
          </p:spPr>
          <p:txBody>
            <a:bodyPr/>
            <a:lstStyle/>
            <a:p/>
          </p:txBody>
        </p:sp>
        <p:sp>
          <p:nvSpPr>
            <p:cNvPr id="46" name="rc46"/>
            <p:cNvSpPr/>
            <p:nvPr/>
          </p:nvSpPr>
          <p:spPr>
            <a:xfrm>
              <a:off x="2761289" y="3722029"/>
              <a:ext cx="200644" cy="53928"/>
            </a:xfrm>
            <a:prstGeom prst="rect">
              <a:avLst/>
            </a:prstGeom>
            <a:solidFill>
              <a:srgbClr val="0058AB">
                <a:alpha val="100000"/>
              </a:srgbClr>
            </a:solidFill>
          </p:spPr>
          <p:txBody>
            <a:bodyPr/>
            <a:lstStyle/>
            <a:p/>
          </p:txBody>
        </p:sp>
        <p:sp>
          <p:nvSpPr>
            <p:cNvPr id="47" name="rc47"/>
            <p:cNvSpPr/>
            <p:nvPr/>
          </p:nvSpPr>
          <p:spPr>
            <a:xfrm>
              <a:off x="2761289" y="3775958"/>
              <a:ext cx="200644" cy="194142"/>
            </a:xfrm>
            <a:prstGeom prst="rect">
              <a:avLst/>
            </a:prstGeom>
            <a:solidFill>
              <a:srgbClr val="1CABE2">
                <a:alpha val="100000"/>
              </a:srgbClr>
            </a:solidFill>
          </p:spPr>
          <p:txBody>
            <a:bodyPr/>
            <a:lstStyle/>
            <a:p/>
          </p:txBody>
        </p:sp>
        <p:sp>
          <p:nvSpPr>
            <p:cNvPr id="48" name="rc48"/>
            <p:cNvSpPr/>
            <p:nvPr/>
          </p:nvSpPr>
          <p:spPr>
            <a:xfrm>
              <a:off x="2984227" y="3969815"/>
              <a:ext cx="200644" cy="830786"/>
            </a:xfrm>
            <a:prstGeom prst="rect">
              <a:avLst/>
            </a:prstGeom>
            <a:solidFill>
              <a:srgbClr val="80BD41">
                <a:alpha val="100000"/>
              </a:srgbClr>
            </a:solidFill>
          </p:spPr>
          <p:txBody>
            <a:bodyPr/>
            <a:lstStyle/>
            <a:p/>
          </p:txBody>
        </p:sp>
        <p:sp>
          <p:nvSpPr>
            <p:cNvPr id="49" name="rc49"/>
            <p:cNvSpPr/>
            <p:nvPr/>
          </p:nvSpPr>
          <p:spPr>
            <a:xfrm>
              <a:off x="2984227" y="3707461"/>
              <a:ext cx="200644" cy="76519"/>
            </a:xfrm>
            <a:prstGeom prst="rect">
              <a:avLst/>
            </a:prstGeom>
            <a:solidFill>
              <a:srgbClr val="0058AB">
                <a:alpha val="100000"/>
              </a:srgbClr>
            </a:solidFill>
          </p:spPr>
          <p:txBody>
            <a:bodyPr/>
            <a:lstStyle/>
            <a:p/>
          </p:txBody>
        </p:sp>
        <p:sp>
          <p:nvSpPr>
            <p:cNvPr id="50" name="rc50"/>
            <p:cNvSpPr/>
            <p:nvPr/>
          </p:nvSpPr>
          <p:spPr>
            <a:xfrm>
              <a:off x="2984227" y="3783980"/>
              <a:ext cx="200644" cy="185834"/>
            </a:xfrm>
            <a:prstGeom prst="rect">
              <a:avLst/>
            </a:prstGeom>
            <a:solidFill>
              <a:srgbClr val="1CABE2">
                <a:alpha val="100000"/>
              </a:srgbClr>
            </a:solidFill>
          </p:spPr>
          <p:txBody>
            <a:bodyPr/>
            <a:lstStyle/>
            <a:p/>
          </p:txBody>
        </p:sp>
        <p:sp>
          <p:nvSpPr>
            <p:cNvPr id="51" name="rc51"/>
            <p:cNvSpPr/>
            <p:nvPr/>
          </p:nvSpPr>
          <p:spPr>
            <a:xfrm>
              <a:off x="3207165" y="3981443"/>
              <a:ext cx="200644" cy="819157"/>
            </a:xfrm>
            <a:prstGeom prst="rect">
              <a:avLst/>
            </a:prstGeom>
            <a:solidFill>
              <a:srgbClr val="80BD41">
                <a:alpha val="100000"/>
              </a:srgbClr>
            </a:solidFill>
          </p:spPr>
          <p:txBody>
            <a:bodyPr/>
            <a:lstStyle/>
            <a:p/>
          </p:txBody>
        </p:sp>
        <p:sp>
          <p:nvSpPr>
            <p:cNvPr id="52" name="rc52"/>
            <p:cNvSpPr/>
            <p:nvPr/>
          </p:nvSpPr>
          <p:spPr>
            <a:xfrm>
              <a:off x="3207165" y="3693631"/>
              <a:ext cx="200644" cy="121766"/>
            </a:xfrm>
            <a:prstGeom prst="rect">
              <a:avLst/>
            </a:prstGeom>
            <a:solidFill>
              <a:srgbClr val="0058AB">
                <a:alpha val="100000"/>
              </a:srgbClr>
            </a:solidFill>
          </p:spPr>
          <p:txBody>
            <a:bodyPr/>
            <a:lstStyle/>
            <a:p/>
          </p:txBody>
        </p:sp>
        <p:sp>
          <p:nvSpPr>
            <p:cNvPr id="53" name="rc53"/>
            <p:cNvSpPr/>
            <p:nvPr/>
          </p:nvSpPr>
          <p:spPr>
            <a:xfrm>
              <a:off x="3207165" y="3815398"/>
              <a:ext cx="200644" cy="166044"/>
            </a:xfrm>
            <a:prstGeom prst="rect">
              <a:avLst/>
            </a:prstGeom>
            <a:solidFill>
              <a:srgbClr val="1CABE2">
                <a:alpha val="100000"/>
              </a:srgbClr>
            </a:solidFill>
          </p:spPr>
          <p:txBody>
            <a:bodyPr/>
            <a:lstStyle/>
            <a:p/>
          </p:txBody>
        </p:sp>
        <p:sp>
          <p:nvSpPr>
            <p:cNvPr id="54" name="rc54"/>
            <p:cNvSpPr/>
            <p:nvPr/>
          </p:nvSpPr>
          <p:spPr>
            <a:xfrm>
              <a:off x="3430103" y="3876309"/>
              <a:ext cx="200644" cy="924291"/>
            </a:xfrm>
            <a:prstGeom prst="rect">
              <a:avLst/>
            </a:prstGeom>
            <a:solidFill>
              <a:srgbClr val="80BD41">
                <a:alpha val="100000"/>
              </a:srgbClr>
            </a:solidFill>
          </p:spPr>
          <p:txBody>
            <a:bodyPr/>
            <a:lstStyle/>
            <a:p/>
          </p:txBody>
        </p:sp>
        <p:sp>
          <p:nvSpPr>
            <p:cNvPr id="55" name="rc55"/>
            <p:cNvSpPr/>
            <p:nvPr/>
          </p:nvSpPr>
          <p:spPr>
            <a:xfrm>
              <a:off x="3430103" y="3659501"/>
              <a:ext cx="200644" cy="57055"/>
            </a:xfrm>
            <a:prstGeom prst="rect">
              <a:avLst/>
            </a:prstGeom>
            <a:solidFill>
              <a:srgbClr val="0058AB">
                <a:alpha val="100000"/>
              </a:srgbClr>
            </a:solidFill>
          </p:spPr>
          <p:txBody>
            <a:bodyPr/>
            <a:lstStyle/>
            <a:p/>
          </p:txBody>
        </p:sp>
        <p:sp>
          <p:nvSpPr>
            <p:cNvPr id="56" name="rc56"/>
            <p:cNvSpPr/>
            <p:nvPr/>
          </p:nvSpPr>
          <p:spPr>
            <a:xfrm>
              <a:off x="3430103" y="3716556"/>
              <a:ext cx="200644" cy="159753"/>
            </a:xfrm>
            <a:prstGeom prst="rect">
              <a:avLst/>
            </a:prstGeom>
            <a:solidFill>
              <a:srgbClr val="1CABE2">
                <a:alpha val="100000"/>
              </a:srgbClr>
            </a:solidFill>
          </p:spPr>
          <p:txBody>
            <a:bodyPr/>
            <a:lstStyle/>
            <a:p/>
          </p:txBody>
        </p:sp>
        <p:sp>
          <p:nvSpPr>
            <p:cNvPr id="57" name="rc57"/>
            <p:cNvSpPr/>
            <p:nvPr/>
          </p:nvSpPr>
          <p:spPr>
            <a:xfrm>
              <a:off x="3653041" y="3885480"/>
              <a:ext cx="200644" cy="915120"/>
            </a:xfrm>
            <a:prstGeom prst="rect">
              <a:avLst/>
            </a:prstGeom>
            <a:solidFill>
              <a:srgbClr val="80BD41">
                <a:alpha val="100000"/>
              </a:srgbClr>
            </a:solidFill>
          </p:spPr>
          <p:txBody>
            <a:bodyPr/>
            <a:lstStyle/>
            <a:p/>
          </p:txBody>
        </p:sp>
        <p:sp>
          <p:nvSpPr>
            <p:cNvPr id="58" name="rc58"/>
            <p:cNvSpPr/>
            <p:nvPr/>
          </p:nvSpPr>
          <p:spPr>
            <a:xfrm>
              <a:off x="3653041" y="3627370"/>
              <a:ext cx="200644" cy="152520"/>
            </a:xfrm>
            <a:prstGeom prst="rect">
              <a:avLst/>
            </a:prstGeom>
            <a:solidFill>
              <a:srgbClr val="0058AB">
                <a:alpha val="100000"/>
              </a:srgbClr>
            </a:solidFill>
          </p:spPr>
          <p:txBody>
            <a:bodyPr/>
            <a:lstStyle/>
            <a:p/>
          </p:txBody>
        </p:sp>
        <p:sp>
          <p:nvSpPr>
            <p:cNvPr id="59" name="rc59"/>
            <p:cNvSpPr/>
            <p:nvPr/>
          </p:nvSpPr>
          <p:spPr>
            <a:xfrm>
              <a:off x="3653041" y="3779890"/>
              <a:ext cx="200644" cy="105590"/>
            </a:xfrm>
            <a:prstGeom prst="rect">
              <a:avLst/>
            </a:prstGeom>
            <a:solidFill>
              <a:srgbClr val="1CABE2">
                <a:alpha val="100000"/>
              </a:srgbClr>
            </a:solidFill>
          </p:spPr>
          <p:txBody>
            <a:bodyPr/>
            <a:lstStyle/>
            <a:p/>
          </p:txBody>
        </p:sp>
        <p:sp>
          <p:nvSpPr>
            <p:cNvPr id="60" name="rc60"/>
            <p:cNvSpPr/>
            <p:nvPr/>
          </p:nvSpPr>
          <p:spPr>
            <a:xfrm>
              <a:off x="3875979" y="4070057"/>
              <a:ext cx="200644" cy="730543"/>
            </a:xfrm>
            <a:prstGeom prst="rect">
              <a:avLst/>
            </a:prstGeom>
            <a:solidFill>
              <a:srgbClr val="80BD41">
                <a:alpha val="100000"/>
              </a:srgbClr>
            </a:solidFill>
          </p:spPr>
          <p:txBody>
            <a:bodyPr/>
            <a:lstStyle/>
            <a:p/>
          </p:txBody>
        </p:sp>
        <p:sp>
          <p:nvSpPr>
            <p:cNvPr id="61" name="rc61"/>
            <p:cNvSpPr/>
            <p:nvPr/>
          </p:nvSpPr>
          <p:spPr>
            <a:xfrm>
              <a:off x="3875979" y="3602989"/>
              <a:ext cx="200644" cy="311379"/>
            </a:xfrm>
            <a:prstGeom prst="rect">
              <a:avLst/>
            </a:prstGeom>
            <a:solidFill>
              <a:srgbClr val="0058AB">
                <a:alpha val="100000"/>
              </a:srgbClr>
            </a:solidFill>
          </p:spPr>
          <p:txBody>
            <a:bodyPr/>
            <a:lstStyle/>
            <a:p/>
          </p:txBody>
        </p:sp>
        <p:sp>
          <p:nvSpPr>
            <p:cNvPr id="62" name="rc62"/>
            <p:cNvSpPr/>
            <p:nvPr/>
          </p:nvSpPr>
          <p:spPr>
            <a:xfrm>
              <a:off x="3875979" y="3914368"/>
              <a:ext cx="200644" cy="155688"/>
            </a:xfrm>
            <a:prstGeom prst="rect">
              <a:avLst/>
            </a:prstGeom>
            <a:solidFill>
              <a:srgbClr val="1CABE2">
                <a:alpha val="100000"/>
              </a:srgbClr>
            </a:solidFill>
          </p:spPr>
          <p:txBody>
            <a:bodyPr/>
            <a:lstStyle/>
            <a:p/>
          </p:txBody>
        </p:sp>
        <p:sp>
          <p:nvSpPr>
            <p:cNvPr id="63" name="rc63"/>
            <p:cNvSpPr/>
            <p:nvPr/>
          </p:nvSpPr>
          <p:spPr>
            <a:xfrm>
              <a:off x="4098916" y="3800612"/>
              <a:ext cx="200644" cy="999989"/>
            </a:xfrm>
            <a:prstGeom prst="rect">
              <a:avLst/>
            </a:prstGeom>
            <a:solidFill>
              <a:srgbClr val="80BD41">
                <a:alpha val="100000"/>
              </a:srgbClr>
            </a:solidFill>
          </p:spPr>
          <p:txBody>
            <a:bodyPr/>
            <a:lstStyle/>
            <a:p/>
          </p:txBody>
        </p:sp>
        <p:sp>
          <p:nvSpPr>
            <p:cNvPr id="64" name="rc64"/>
            <p:cNvSpPr/>
            <p:nvPr/>
          </p:nvSpPr>
          <p:spPr>
            <a:xfrm>
              <a:off x="4098916" y="3581101"/>
              <a:ext cx="200644" cy="85364"/>
            </a:xfrm>
            <a:prstGeom prst="rect">
              <a:avLst/>
            </a:prstGeom>
            <a:solidFill>
              <a:srgbClr val="0058AB">
                <a:alpha val="100000"/>
              </a:srgbClr>
            </a:solidFill>
          </p:spPr>
          <p:txBody>
            <a:bodyPr/>
            <a:lstStyle/>
            <a:p/>
          </p:txBody>
        </p:sp>
        <p:sp>
          <p:nvSpPr>
            <p:cNvPr id="65" name="rc65"/>
            <p:cNvSpPr/>
            <p:nvPr/>
          </p:nvSpPr>
          <p:spPr>
            <a:xfrm>
              <a:off x="4098916" y="3666466"/>
              <a:ext cx="200644" cy="134145"/>
            </a:xfrm>
            <a:prstGeom prst="rect">
              <a:avLst/>
            </a:prstGeom>
            <a:solidFill>
              <a:srgbClr val="1CABE2">
                <a:alpha val="100000"/>
              </a:srgbClr>
            </a:solidFill>
          </p:spPr>
          <p:txBody>
            <a:bodyPr/>
            <a:lstStyle/>
            <a:p/>
          </p:txBody>
        </p:sp>
        <p:sp>
          <p:nvSpPr>
            <p:cNvPr id="66" name="rc66"/>
            <p:cNvSpPr/>
            <p:nvPr/>
          </p:nvSpPr>
          <p:spPr>
            <a:xfrm>
              <a:off x="4321854" y="3872000"/>
              <a:ext cx="200644" cy="928601"/>
            </a:xfrm>
            <a:prstGeom prst="rect">
              <a:avLst/>
            </a:prstGeom>
            <a:solidFill>
              <a:srgbClr val="80BD41">
                <a:alpha val="100000"/>
              </a:srgbClr>
            </a:solidFill>
          </p:spPr>
          <p:txBody>
            <a:bodyPr/>
            <a:lstStyle/>
            <a:p/>
          </p:txBody>
        </p:sp>
        <p:sp>
          <p:nvSpPr>
            <p:cNvPr id="67" name="rc67"/>
            <p:cNvSpPr/>
            <p:nvPr/>
          </p:nvSpPr>
          <p:spPr>
            <a:xfrm>
              <a:off x="4321854" y="3562466"/>
              <a:ext cx="200644" cy="210483"/>
            </a:xfrm>
            <a:prstGeom prst="rect">
              <a:avLst/>
            </a:prstGeom>
            <a:solidFill>
              <a:srgbClr val="0058AB">
                <a:alpha val="100000"/>
              </a:srgbClr>
            </a:solidFill>
          </p:spPr>
          <p:txBody>
            <a:bodyPr/>
            <a:lstStyle/>
            <a:p/>
          </p:txBody>
        </p:sp>
        <p:sp>
          <p:nvSpPr>
            <p:cNvPr id="68" name="rc68"/>
            <p:cNvSpPr/>
            <p:nvPr/>
          </p:nvSpPr>
          <p:spPr>
            <a:xfrm>
              <a:off x="4321854" y="3772949"/>
              <a:ext cx="200644" cy="99050"/>
            </a:xfrm>
            <a:prstGeom prst="rect">
              <a:avLst/>
            </a:prstGeom>
            <a:solidFill>
              <a:srgbClr val="1CABE2">
                <a:alpha val="100000"/>
              </a:srgbClr>
            </a:solidFill>
          </p:spPr>
          <p:txBody>
            <a:bodyPr/>
            <a:lstStyle/>
            <a:p/>
          </p:txBody>
        </p:sp>
        <p:sp>
          <p:nvSpPr>
            <p:cNvPr id="69" name="rc69"/>
            <p:cNvSpPr/>
            <p:nvPr/>
          </p:nvSpPr>
          <p:spPr>
            <a:xfrm>
              <a:off x="4544792" y="3887579"/>
              <a:ext cx="200644" cy="913022"/>
            </a:xfrm>
            <a:prstGeom prst="rect">
              <a:avLst/>
            </a:prstGeom>
            <a:solidFill>
              <a:srgbClr val="80BD41">
                <a:alpha val="100000"/>
              </a:srgbClr>
            </a:solidFill>
          </p:spPr>
          <p:txBody>
            <a:bodyPr/>
            <a:lstStyle/>
            <a:p/>
          </p:txBody>
        </p:sp>
        <p:sp>
          <p:nvSpPr>
            <p:cNvPr id="70" name="rc70"/>
            <p:cNvSpPr/>
            <p:nvPr/>
          </p:nvSpPr>
          <p:spPr>
            <a:xfrm>
              <a:off x="4544792" y="3549885"/>
              <a:ext cx="200644" cy="100056"/>
            </a:xfrm>
            <a:prstGeom prst="rect">
              <a:avLst/>
            </a:prstGeom>
            <a:solidFill>
              <a:srgbClr val="0058AB">
                <a:alpha val="100000"/>
              </a:srgbClr>
            </a:solidFill>
          </p:spPr>
          <p:txBody>
            <a:bodyPr/>
            <a:lstStyle/>
            <a:p/>
          </p:txBody>
        </p:sp>
        <p:sp>
          <p:nvSpPr>
            <p:cNvPr id="71" name="rc71"/>
            <p:cNvSpPr/>
            <p:nvPr/>
          </p:nvSpPr>
          <p:spPr>
            <a:xfrm>
              <a:off x="4544792" y="3649942"/>
              <a:ext cx="200644" cy="237636"/>
            </a:xfrm>
            <a:prstGeom prst="rect">
              <a:avLst/>
            </a:prstGeom>
            <a:solidFill>
              <a:srgbClr val="1CABE2">
                <a:alpha val="100000"/>
              </a:srgbClr>
            </a:solidFill>
          </p:spPr>
          <p:txBody>
            <a:bodyPr/>
            <a:lstStyle/>
            <a:p/>
          </p:txBody>
        </p:sp>
        <p:sp>
          <p:nvSpPr>
            <p:cNvPr id="72" name="rc72"/>
            <p:cNvSpPr/>
            <p:nvPr/>
          </p:nvSpPr>
          <p:spPr>
            <a:xfrm>
              <a:off x="4767730" y="3809920"/>
              <a:ext cx="200644" cy="990681"/>
            </a:xfrm>
            <a:prstGeom prst="rect">
              <a:avLst/>
            </a:prstGeom>
            <a:solidFill>
              <a:srgbClr val="80BD41">
                <a:alpha val="100000"/>
              </a:srgbClr>
            </a:solidFill>
          </p:spPr>
          <p:txBody>
            <a:bodyPr/>
            <a:lstStyle/>
            <a:p/>
          </p:txBody>
        </p:sp>
        <p:sp>
          <p:nvSpPr>
            <p:cNvPr id="73" name="rc73"/>
            <p:cNvSpPr/>
            <p:nvPr/>
          </p:nvSpPr>
          <p:spPr>
            <a:xfrm>
              <a:off x="4767730" y="3546575"/>
              <a:ext cx="200644" cy="50160"/>
            </a:xfrm>
            <a:prstGeom prst="rect">
              <a:avLst/>
            </a:prstGeom>
            <a:solidFill>
              <a:srgbClr val="0058AB">
                <a:alpha val="100000"/>
              </a:srgbClr>
            </a:solidFill>
          </p:spPr>
          <p:txBody>
            <a:bodyPr/>
            <a:lstStyle/>
            <a:p/>
          </p:txBody>
        </p:sp>
        <p:sp>
          <p:nvSpPr>
            <p:cNvPr id="74" name="rc74"/>
            <p:cNvSpPr/>
            <p:nvPr/>
          </p:nvSpPr>
          <p:spPr>
            <a:xfrm>
              <a:off x="4767730" y="3596735"/>
              <a:ext cx="200644" cy="213184"/>
            </a:xfrm>
            <a:prstGeom prst="rect">
              <a:avLst/>
            </a:prstGeom>
            <a:solidFill>
              <a:srgbClr val="1CABE2">
                <a:alpha val="100000"/>
              </a:srgbClr>
            </a:solidFill>
          </p:spPr>
          <p:txBody>
            <a:bodyPr/>
            <a:lstStyle/>
            <a:p/>
          </p:txBody>
        </p:sp>
        <p:sp>
          <p:nvSpPr>
            <p:cNvPr id="75" name="rc75"/>
            <p:cNvSpPr/>
            <p:nvPr/>
          </p:nvSpPr>
          <p:spPr>
            <a:xfrm>
              <a:off x="4990668" y="3706098"/>
              <a:ext cx="200644" cy="1094503"/>
            </a:xfrm>
            <a:prstGeom prst="rect">
              <a:avLst/>
            </a:prstGeom>
            <a:solidFill>
              <a:srgbClr val="80BD41">
                <a:alpha val="100000"/>
              </a:srgbClr>
            </a:solidFill>
          </p:spPr>
          <p:txBody>
            <a:bodyPr/>
            <a:lstStyle/>
            <a:p/>
          </p:txBody>
        </p:sp>
        <p:sp>
          <p:nvSpPr>
            <p:cNvPr id="76" name="rc76"/>
            <p:cNvSpPr/>
            <p:nvPr/>
          </p:nvSpPr>
          <p:spPr>
            <a:xfrm>
              <a:off x="4990668" y="3542551"/>
              <a:ext cx="200644" cy="25160"/>
            </a:xfrm>
            <a:prstGeom prst="rect">
              <a:avLst/>
            </a:prstGeom>
            <a:solidFill>
              <a:srgbClr val="0058AB">
                <a:alpha val="100000"/>
              </a:srgbClr>
            </a:solidFill>
          </p:spPr>
          <p:txBody>
            <a:bodyPr/>
            <a:lstStyle/>
            <a:p/>
          </p:txBody>
        </p:sp>
        <p:sp>
          <p:nvSpPr>
            <p:cNvPr id="77" name="rc77"/>
            <p:cNvSpPr/>
            <p:nvPr/>
          </p:nvSpPr>
          <p:spPr>
            <a:xfrm>
              <a:off x="4990668" y="3567711"/>
              <a:ext cx="200644" cy="138386"/>
            </a:xfrm>
            <a:prstGeom prst="rect">
              <a:avLst/>
            </a:prstGeom>
            <a:solidFill>
              <a:srgbClr val="1CABE2">
                <a:alpha val="100000"/>
              </a:srgbClr>
            </a:solidFill>
          </p:spPr>
          <p:txBody>
            <a:bodyPr/>
            <a:lstStyle/>
            <a:p/>
          </p:txBody>
        </p:sp>
        <p:sp>
          <p:nvSpPr>
            <p:cNvPr id="78" name="rc78"/>
            <p:cNvSpPr/>
            <p:nvPr/>
          </p:nvSpPr>
          <p:spPr>
            <a:xfrm>
              <a:off x="5213606" y="3758550"/>
              <a:ext cx="200644" cy="1042050"/>
            </a:xfrm>
            <a:prstGeom prst="rect">
              <a:avLst/>
            </a:prstGeom>
            <a:solidFill>
              <a:srgbClr val="80BD41">
                <a:alpha val="100000"/>
              </a:srgbClr>
            </a:solidFill>
          </p:spPr>
          <p:txBody>
            <a:bodyPr/>
            <a:lstStyle/>
            <a:p/>
          </p:txBody>
        </p:sp>
        <p:sp>
          <p:nvSpPr>
            <p:cNvPr id="79" name="rc79"/>
            <p:cNvSpPr/>
            <p:nvPr/>
          </p:nvSpPr>
          <p:spPr>
            <a:xfrm>
              <a:off x="5213606" y="3545118"/>
              <a:ext cx="200644" cy="87884"/>
            </a:xfrm>
            <a:prstGeom prst="rect">
              <a:avLst/>
            </a:prstGeom>
            <a:solidFill>
              <a:srgbClr val="0058AB">
                <a:alpha val="100000"/>
              </a:srgbClr>
            </a:solidFill>
          </p:spPr>
          <p:txBody>
            <a:bodyPr/>
            <a:lstStyle/>
            <a:p/>
          </p:txBody>
        </p:sp>
        <p:sp>
          <p:nvSpPr>
            <p:cNvPr id="80" name="rc80"/>
            <p:cNvSpPr/>
            <p:nvPr/>
          </p:nvSpPr>
          <p:spPr>
            <a:xfrm>
              <a:off x="5213606" y="3633002"/>
              <a:ext cx="200644" cy="125548"/>
            </a:xfrm>
            <a:prstGeom prst="rect">
              <a:avLst/>
            </a:prstGeom>
            <a:solidFill>
              <a:srgbClr val="1CABE2">
                <a:alpha val="100000"/>
              </a:srgbClr>
            </a:solidFill>
          </p:spPr>
          <p:txBody>
            <a:bodyPr/>
            <a:lstStyle/>
            <a:p/>
          </p:txBody>
        </p:sp>
        <p:sp>
          <p:nvSpPr>
            <p:cNvPr id="81" name="rc81"/>
            <p:cNvSpPr/>
            <p:nvPr/>
          </p:nvSpPr>
          <p:spPr>
            <a:xfrm>
              <a:off x="5436544" y="3760508"/>
              <a:ext cx="200644" cy="1040092"/>
            </a:xfrm>
            <a:prstGeom prst="rect">
              <a:avLst/>
            </a:prstGeom>
            <a:solidFill>
              <a:srgbClr val="80BD41">
                <a:alpha val="100000"/>
              </a:srgbClr>
            </a:solidFill>
          </p:spPr>
          <p:txBody>
            <a:bodyPr/>
            <a:lstStyle/>
            <a:p/>
          </p:txBody>
        </p:sp>
        <p:sp>
          <p:nvSpPr>
            <p:cNvPr id="82" name="rc82"/>
            <p:cNvSpPr/>
            <p:nvPr/>
          </p:nvSpPr>
          <p:spPr>
            <a:xfrm>
              <a:off x="5436544" y="3562396"/>
              <a:ext cx="200644" cy="49528"/>
            </a:xfrm>
            <a:prstGeom prst="rect">
              <a:avLst/>
            </a:prstGeom>
            <a:solidFill>
              <a:srgbClr val="0058AB">
                <a:alpha val="100000"/>
              </a:srgbClr>
            </a:solidFill>
          </p:spPr>
          <p:txBody>
            <a:bodyPr/>
            <a:lstStyle/>
            <a:p/>
          </p:txBody>
        </p:sp>
        <p:sp>
          <p:nvSpPr>
            <p:cNvPr id="83" name="rc83"/>
            <p:cNvSpPr/>
            <p:nvPr/>
          </p:nvSpPr>
          <p:spPr>
            <a:xfrm>
              <a:off x="5436544" y="3611925"/>
              <a:ext cx="200644" cy="148583"/>
            </a:xfrm>
            <a:prstGeom prst="rect">
              <a:avLst/>
            </a:prstGeom>
            <a:solidFill>
              <a:srgbClr val="1CABE2">
                <a:alpha val="100000"/>
              </a:srgbClr>
            </a:solidFill>
          </p:spPr>
          <p:txBody>
            <a:bodyPr/>
            <a:lstStyle/>
            <a:p/>
          </p:txBody>
        </p:sp>
        <p:sp>
          <p:nvSpPr>
            <p:cNvPr id="84" name="rc84"/>
            <p:cNvSpPr/>
            <p:nvPr/>
          </p:nvSpPr>
          <p:spPr>
            <a:xfrm>
              <a:off x="5659482" y="3817693"/>
              <a:ext cx="200644" cy="982908"/>
            </a:xfrm>
            <a:prstGeom prst="rect">
              <a:avLst/>
            </a:prstGeom>
            <a:solidFill>
              <a:srgbClr val="80BD41">
                <a:alpha val="100000"/>
              </a:srgbClr>
            </a:solidFill>
          </p:spPr>
          <p:txBody>
            <a:bodyPr/>
            <a:lstStyle/>
            <a:p/>
          </p:txBody>
        </p:sp>
        <p:sp>
          <p:nvSpPr>
            <p:cNvPr id="85" name="rc85"/>
            <p:cNvSpPr/>
            <p:nvPr/>
          </p:nvSpPr>
          <p:spPr>
            <a:xfrm>
              <a:off x="5659482" y="3556414"/>
              <a:ext cx="200644" cy="74651"/>
            </a:xfrm>
            <a:prstGeom prst="rect">
              <a:avLst/>
            </a:prstGeom>
            <a:solidFill>
              <a:srgbClr val="0058AB">
                <a:alpha val="100000"/>
              </a:srgbClr>
            </a:solidFill>
          </p:spPr>
          <p:txBody>
            <a:bodyPr/>
            <a:lstStyle/>
            <a:p/>
          </p:txBody>
        </p:sp>
        <p:sp>
          <p:nvSpPr>
            <p:cNvPr id="86" name="rc86"/>
            <p:cNvSpPr/>
            <p:nvPr/>
          </p:nvSpPr>
          <p:spPr>
            <a:xfrm>
              <a:off x="5659482" y="3631065"/>
              <a:ext cx="200644" cy="186627"/>
            </a:xfrm>
            <a:prstGeom prst="rect">
              <a:avLst/>
            </a:prstGeom>
            <a:solidFill>
              <a:srgbClr val="1CABE2">
                <a:alpha val="100000"/>
              </a:srgbClr>
            </a:solidFill>
          </p:spPr>
          <p:txBody>
            <a:bodyPr/>
            <a:lstStyle/>
            <a:p/>
          </p:txBody>
        </p:sp>
        <p:sp>
          <p:nvSpPr>
            <p:cNvPr id="87" name="rc87"/>
            <p:cNvSpPr/>
            <p:nvPr/>
          </p:nvSpPr>
          <p:spPr>
            <a:xfrm>
              <a:off x="5882419" y="3885963"/>
              <a:ext cx="200644" cy="914638"/>
            </a:xfrm>
            <a:prstGeom prst="rect">
              <a:avLst/>
            </a:prstGeom>
            <a:solidFill>
              <a:srgbClr val="80BD41">
                <a:alpha val="100000"/>
              </a:srgbClr>
            </a:solidFill>
          </p:spPr>
          <p:txBody>
            <a:bodyPr/>
            <a:lstStyle/>
            <a:p/>
          </p:txBody>
        </p:sp>
        <p:sp>
          <p:nvSpPr>
            <p:cNvPr id="88" name="rc88"/>
            <p:cNvSpPr/>
            <p:nvPr/>
          </p:nvSpPr>
          <p:spPr>
            <a:xfrm>
              <a:off x="5882419" y="3547671"/>
              <a:ext cx="200644" cy="162880"/>
            </a:xfrm>
            <a:prstGeom prst="rect">
              <a:avLst/>
            </a:prstGeom>
            <a:solidFill>
              <a:srgbClr val="0058AB">
                <a:alpha val="100000"/>
              </a:srgbClr>
            </a:solidFill>
          </p:spPr>
          <p:txBody>
            <a:bodyPr/>
            <a:lstStyle/>
            <a:p/>
          </p:txBody>
        </p:sp>
        <p:sp>
          <p:nvSpPr>
            <p:cNvPr id="89" name="rc89"/>
            <p:cNvSpPr/>
            <p:nvPr/>
          </p:nvSpPr>
          <p:spPr>
            <a:xfrm>
              <a:off x="5882419" y="3710551"/>
              <a:ext cx="200644" cy="175411"/>
            </a:xfrm>
            <a:prstGeom prst="rect">
              <a:avLst/>
            </a:prstGeom>
            <a:solidFill>
              <a:srgbClr val="1CABE2">
                <a:alpha val="100000"/>
              </a:srgbClr>
            </a:solidFill>
          </p:spPr>
          <p:txBody>
            <a:bodyPr/>
            <a:lstStyle/>
            <a:p/>
          </p:txBody>
        </p:sp>
        <p:sp>
          <p:nvSpPr>
            <p:cNvPr id="90" name="rc90"/>
            <p:cNvSpPr/>
            <p:nvPr/>
          </p:nvSpPr>
          <p:spPr>
            <a:xfrm>
              <a:off x="6105357" y="3903334"/>
              <a:ext cx="200644" cy="897267"/>
            </a:xfrm>
            <a:prstGeom prst="rect">
              <a:avLst/>
            </a:prstGeom>
            <a:solidFill>
              <a:srgbClr val="80BD41">
                <a:alpha val="100000"/>
              </a:srgbClr>
            </a:solidFill>
          </p:spPr>
          <p:txBody>
            <a:bodyPr/>
            <a:lstStyle/>
            <a:p/>
          </p:txBody>
        </p:sp>
        <p:sp>
          <p:nvSpPr>
            <p:cNvPr id="91" name="rc91"/>
            <p:cNvSpPr/>
            <p:nvPr/>
          </p:nvSpPr>
          <p:spPr>
            <a:xfrm>
              <a:off x="6105357" y="3536844"/>
              <a:ext cx="200644" cy="189563"/>
            </a:xfrm>
            <a:prstGeom prst="rect">
              <a:avLst/>
            </a:prstGeom>
            <a:solidFill>
              <a:srgbClr val="0058AB">
                <a:alpha val="100000"/>
              </a:srgbClr>
            </a:solidFill>
          </p:spPr>
          <p:txBody>
            <a:bodyPr/>
            <a:lstStyle/>
            <a:p/>
          </p:txBody>
        </p:sp>
        <p:sp>
          <p:nvSpPr>
            <p:cNvPr id="92" name="rc92"/>
            <p:cNvSpPr/>
            <p:nvPr/>
          </p:nvSpPr>
          <p:spPr>
            <a:xfrm>
              <a:off x="6105357" y="3726407"/>
              <a:ext cx="200644" cy="176926"/>
            </a:xfrm>
            <a:prstGeom prst="rect">
              <a:avLst/>
            </a:prstGeom>
            <a:solidFill>
              <a:srgbClr val="1CABE2">
                <a:alpha val="100000"/>
              </a:srgbClr>
            </a:solidFill>
          </p:spPr>
          <p:txBody>
            <a:bodyPr/>
            <a:lstStyle/>
            <a:p/>
          </p:txBody>
        </p:sp>
        <p:sp>
          <p:nvSpPr>
            <p:cNvPr id="93" name="rc93"/>
            <p:cNvSpPr/>
            <p:nvPr/>
          </p:nvSpPr>
          <p:spPr>
            <a:xfrm>
              <a:off x="6328295" y="3921265"/>
              <a:ext cx="200644" cy="879336"/>
            </a:xfrm>
            <a:prstGeom prst="rect">
              <a:avLst/>
            </a:prstGeom>
            <a:solidFill>
              <a:srgbClr val="80BD41">
                <a:alpha val="100000"/>
              </a:srgbClr>
            </a:solidFill>
          </p:spPr>
          <p:txBody>
            <a:bodyPr/>
            <a:lstStyle/>
            <a:p/>
          </p:txBody>
        </p:sp>
        <p:sp>
          <p:nvSpPr>
            <p:cNvPr id="94" name="rc94"/>
            <p:cNvSpPr/>
            <p:nvPr/>
          </p:nvSpPr>
          <p:spPr>
            <a:xfrm>
              <a:off x="6328295" y="3526201"/>
              <a:ext cx="200644" cy="216648"/>
            </a:xfrm>
            <a:prstGeom prst="rect">
              <a:avLst/>
            </a:prstGeom>
            <a:solidFill>
              <a:srgbClr val="0058AB">
                <a:alpha val="100000"/>
              </a:srgbClr>
            </a:solidFill>
          </p:spPr>
          <p:txBody>
            <a:bodyPr/>
            <a:lstStyle/>
            <a:p/>
          </p:txBody>
        </p:sp>
        <p:sp>
          <p:nvSpPr>
            <p:cNvPr id="95" name="rc95"/>
            <p:cNvSpPr/>
            <p:nvPr/>
          </p:nvSpPr>
          <p:spPr>
            <a:xfrm>
              <a:off x="6328295" y="3742849"/>
              <a:ext cx="200644" cy="178415"/>
            </a:xfrm>
            <a:prstGeom prst="rect">
              <a:avLst/>
            </a:prstGeom>
            <a:solidFill>
              <a:srgbClr val="1CABE2">
                <a:alpha val="100000"/>
              </a:srgbClr>
            </a:solidFill>
          </p:spPr>
          <p:txBody>
            <a:bodyPr/>
            <a:lstStyle/>
            <a:p/>
          </p:txBody>
        </p:sp>
        <p:sp>
          <p:nvSpPr>
            <p:cNvPr id="96" name="rc96"/>
            <p:cNvSpPr/>
            <p:nvPr/>
          </p:nvSpPr>
          <p:spPr>
            <a:xfrm>
              <a:off x="6551233" y="3873638"/>
              <a:ext cx="200644" cy="926963"/>
            </a:xfrm>
            <a:prstGeom prst="rect">
              <a:avLst/>
            </a:prstGeom>
            <a:solidFill>
              <a:srgbClr val="80BD41">
                <a:alpha val="100000"/>
              </a:srgbClr>
            </a:solidFill>
          </p:spPr>
          <p:txBody>
            <a:bodyPr/>
            <a:lstStyle/>
            <a:p/>
          </p:txBody>
        </p:sp>
        <p:sp>
          <p:nvSpPr>
            <p:cNvPr id="97" name="rc97"/>
            <p:cNvSpPr/>
            <p:nvPr/>
          </p:nvSpPr>
          <p:spPr>
            <a:xfrm>
              <a:off x="6551233" y="3513151"/>
              <a:ext cx="200644" cy="231740"/>
            </a:xfrm>
            <a:prstGeom prst="rect">
              <a:avLst/>
            </a:prstGeom>
            <a:solidFill>
              <a:srgbClr val="0058AB">
                <a:alpha val="100000"/>
              </a:srgbClr>
            </a:solidFill>
          </p:spPr>
          <p:txBody>
            <a:bodyPr/>
            <a:lstStyle/>
            <a:p/>
          </p:txBody>
        </p:sp>
        <p:sp>
          <p:nvSpPr>
            <p:cNvPr id="98" name="rc98"/>
            <p:cNvSpPr/>
            <p:nvPr/>
          </p:nvSpPr>
          <p:spPr>
            <a:xfrm>
              <a:off x="6551233" y="3744892"/>
              <a:ext cx="200644" cy="128745"/>
            </a:xfrm>
            <a:prstGeom prst="rect">
              <a:avLst/>
            </a:prstGeom>
            <a:solidFill>
              <a:srgbClr val="1CABE2">
                <a:alpha val="100000"/>
              </a:srgbClr>
            </a:solidFill>
          </p:spPr>
          <p:txBody>
            <a:bodyPr/>
            <a:lstStyle/>
            <a:p/>
          </p:txBody>
        </p:sp>
        <p:sp>
          <p:nvSpPr>
            <p:cNvPr id="99" name="rc99"/>
            <p:cNvSpPr/>
            <p:nvPr/>
          </p:nvSpPr>
          <p:spPr>
            <a:xfrm>
              <a:off x="6774171" y="3915034"/>
              <a:ext cx="200644" cy="885567"/>
            </a:xfrm>
            <a:prstGeom prst="rect">
              <a:avLst/>
            </a:prstGeom>
            <a:solidFill>
              <a:srgbClr val="80BD41">
                <a:alpha val="100000"/>
              </a:srgbClr>
            </a:solidFill>
          </p:spPr>
          <p:txBody>
            <a:bodyPr/>
            <a:lstStyle/>
            <a:p/>
          </p:txBody>
        </p:sp>
        <p:sp>
          <p:nvSpPr>
            <p:cNvPr id="100" name="rc100"/>
            <p:cNvSpPr/>
            <p:nvPr/>
          </p:nvSpPr>
          <p:spPr>
            <a:xfrm>
              <a:off x="6774171" y="3498296"/>
              <a:ext cx="200644" cy="247437"/>
            </a:xfrm>
            <a:prstGeom prst="rect">
              <a:avLst/>
            </a:prstGeom>
            <a:solidFill>
              <a:srgbClr val="0058AB">
                <a:alpha val="100000"/>
              </a:srgbClr>
            </a:solidFill>
          </p:spPr>
          <p:txBody>
            <a:bodyPr/>
            <a:lstStyle/>
            <a:p/>
          </p:txBody>
        </p:sp>
        <p:sp>
          <p:nvSpPr>
            <p:cNvPr id="101" name="rc101"/>
            <p:cNvSpPr/>
            <p:nvPr/>
          </p:nvSpPr>
          <p:spPr>
            <a:xfrm>
              <a:off x="6774171" y="3745734"/>
              <a:ext cx="200644" cy="169299"/>
            </a:xfrm>
            <a:prstGeom prst="rect">
              <a:avLst/>
            </a:prstGeom>
            <a:solidFill>
              <a:srgbClr val="1CABE2">
                <a:alpha val="100000"/>
              </a:srgbClr>
            </a:solidFill>
          </p:spPr>
          <p:txBody>
            <a:bodyPr/>
            <a:lstStyle/>
            <a:p/>
          </p:txBody>
        </p:sp>
        <p:sp>
          <p:nvSpPr>
            <p:cNvPr id="102" name="rc102"/>
            <p:cNvSpPr/>
            <p:nvPr/>
          </p:nvSpPr>
          <p:spPr>
            <a:xfrm>
              <a:off x="6997109" y="3879875"/>
              <a:ext cx="200644" cy="920725"/>
            </a:xfrm>
            <a:prstGeom prst="rect">
              <a:avLst/>
            </a:prstGeom>
            <a:solidFill>
              <a:srgbClr val="80BD41">
                <a:alpha val="100000"/>
              </a:srgbClr>
            </a:solidFill>
          </p:spPr>
          <p:txBody>
            <a:bodyPr/>
            <a:lstStyle/>
            <a:p/>
          </p:txBody>
        </p:sp>
        <p:sp>
          <p:nvSpPr>
            <p:cNvPr id="103" name="rc103"/>
            <p:cNvSpPr/>
            <p:nvPr/>
          </p:nvSpPr>
          <p:spPr>
            <a:xfrm>
              <a:off x="6997109" y="3485279"/>
              <a:ext cx="200644" cy="210450"/>
            </a:xfrm>
            <a:prstGeom prst="rect">
              <a:avLst/>
            </a:prstGeom>
            <a:solidFill>
              <a:srgbClr val="0058AB">
                <a:alpha val="100000"/>
              </a:srgbClr>
            </a:solidFill>
          </p:spPr>
          <p:txBody>
            <a:bodyPr/>
            <a:lstStyle/>
            <a:p/>
          </p:txBody>
        </p:sp>
        <p:sp>
          <p:nvSpPr>
            <p:cNvPr id="104" name="rc104"/>
            <p:cNvSpPr/>
            <p:nvPr/>
          </p:nvSpPr>
          <p:spPr>
            <a:xfrm>
              <a:off x="6997109" y="3695729"/>
              <a:ext cx="200644" cy="184145"/>
            </a:xfrm>
            <a:prstGeom prst="rect">
              <a:avLst/>
            </a:prstGeom>
            <a:solidFill>
              <a:srgbClr val="1CABE2">
                <a:alpha val="100000"/>
              </a:srgbClr>
            </a:solidFill>
          </p:spPr>
          <p:txBody>
            <a:bodyPr/>
            <a:lstStyle/>
            <a:p/>
          </p:txBody>
        </p:sp>
        <p:sp>
          <p:nvSpPr>
            <p:cNvPr id="105" name="rc105"/>
            <p:cNvSpPr/>
            <p:nvPr/>
          </p:nvSpPr>
          <p:spPr>
            <a:xfrm>
              <a:off x="7220047" y="3469880"/>
              <a:ext cx="200644" cy="148909"/>
            </a:xfrm>
            <a:prstGeom prst="rect">
              <a:avLst/>
            </a:prstGeom>
            <a:solidFill>
              <a:srgbClr val="F26A21">
                <a:alpha val="100000"/>
              </a:srgbClr>
            </a:solidFill>
          </p:spPr>
          <p:txBody>
            <a:bodyPr/>
            <a:lstStyle/>
            <a:p/>
          </p:txBody>
        </p:sp>
        <p:sp>
          <p:nvSpPr>
            <p:cNvPr id="106" name="rc106"/>
            <p:cNvSpPr/>
            <p:nvPr/>
          </p:nvSpPr>
          <p:spPr>
            <a:xfrm>
              <a:off x="7220047" y="3618790"/>
              <a:ext cx="200644" cy="1181811"/>
            </a:xfrm>
            <a:prstGeom prst="rect">
              <a:avLst/>
            </a:prstGeom>
            <a:solidFill>
              <a:srgbClr val="FFC20E">
                <a:alpha val="100000"/>
              </a:srgbClr>
            </a:solidFill>
          </p:spPr>
          <p:txBody>
            <a:bodyPr/>
            <a:lstStyle/>
            <a:p/>
          </p:txBody>
        </p:sp>
        <p:sp>
          <p:nvSpPr>
            <p:cNvPr id="107" name="rc107"/>
            <p:cNvSpPr/>
            <p:nvPr/>
          </p:nvSpPr>
          <p:spPr>
            <a:xfrm>
              <a:off x="7442985" y="3452643"/>
              <a:ext cx="200644" cy="105364"/>
            </a:xfrm>
            <a:prstGeom prst="rect">
              <a:avLst/>
            </a:prstGeom>
            <a:solidFill>
              <a:srgbClr val="F26A21">
                <a:alpha val="100000"/>
              </a:srgbClr>
            </a:solidFill>
          </p:spPr>
          <p:txBody>
            <a:bodyPr/>
            <a:lstStyle/>
            <a:p/>
          </p:txBody>
        </p:sp>
        <p:sp>
          <p:nvSpPr>
            <p:cNvPr id="108" name="rc108"/>
            <p:cNvSpPr/>
            <p:nvPr/>
          </p:nvSpPr>
          <p:spPr>
            <a:xfrm>
              <a:off x="7442985" y="3558007"/>
              <a:ext cx="200644" cy="1242594"/>
            </a:xfrm>
            <a:prstGeom prst="rect">
              <a:avLst/>
            </a:prstGeom>
            <a:solidFill>
              <a:srgbClr val="FFC20E">
                <a:alpha val="100000"/>
              </a:srgbClr>
            </a:solidFill>
          </p:spPr>
          <p:txBody>
            <a:bodyPr/>
            <a:lstStyle/>
            <a:p/>
          </p:txBody>
        </p:sp>
        <p:sp>
          <p:nvSpPr>
            <p:cNvPr id="109" name="rc109"/>
            <p:cNvSpPr/>
            <p:nvPr/>
          </p:nvSpPr>
          <p:spPr>
            <a:xfrm>
              <a:off x="7665922" y="3434816"/>
              <a:ext cx="200644" cy="74553"/>
            </a:xfrm>
            <a:prstGeom prst="rect">
              <a:avLst/>
            </a:prstGeom>
            <a:solidFill>
              <a:srgbClr val="F26A21">
                <a:alpha val="100000"/>
              </a:srgbClr>
            </a:solidFill>
          </p:spPr>
          <p:txBody>
            <a:bodyPr/>
            <a:lstStyle/>
            <a:p/>
          </p:txBody>
        </p:sp>
        <p:sp>
          <p:nvSpPr>
            <p:cNvPr id="110" name="rc110"/>
            <p:cNvSpPr/>
            <p:nvPr/>
          </p:nvSpPr>
          <p:spPr>
            <a:xfrm>
              <a:off x="7665922" y="3509369"/>
              <a:ext cx="200644" cy="1291231"/>
            </a:xfrm>
            <a:prstGeom prst="rect">
              <a:avLst/>
            </a:prstGeom>
            <a:solidFill>
              <a:srgbClr val="FFC20E">
                <a:alpha val="100000"/>
              </a:srgbClr>
            </a:solidFill>
          </p:spPr>
          <p:txBody>
            <a:bodyPr/>
            <a:lstStyle/>
            <a:p/>
          </p:txBody>
        </p:sp>
        <p:sp>
          <p:nvSpPr>
            <p:cNvPr id="111" name="rc111"/>
            <p:cNvSpPr/>
            <p:nvPr/>
          </p:nvSpPr>
          <p:spPr>
            <a:xfrm>
              <a:off x="7888860" y="3414981"/>
              <a:ext cx="200644" cy="52751"/>
            </a:xfrm>
            <a:prstGeom prst="rect">
              <a:avLst/>
            </a:prstGeom>
            <a:solidFill>
              <a:srgbClr val="F26A21">
                <a:alpha val="100000"/>
              </a:srgbClr>
            </a:solidFill>
          </p:spPr>
          <p:txBody>
            <a:bodyPr/>
            <a:lstStyle/>
            <a:p/>
          </p:txBody>
        </p:sp>
        <p:sp>
          <p:nvSpPr>
            <p:cNvPr id="112" name="rc112"/>
            <p:cNvSpPr/>
            <p:nvPr/>
          </p:nvSpPr>
          <p:spPr>
            <a:xfrm>
              <a:off x="7888860" y="3467733"/>
              <a:ext cx="200644" cy="1332868"/>
            </a:xfrm>
            <a:prstGeom prst="rect">
              <a:avLst/>
            </a:prstGeom>
            <a:solidFill>
              <a:srgbClr val="FFC20E">
                <a:alpha val="100000"/>
              </a:srgbClr>
            </a:solidFill>
          </p:spPr>
          <p:txBody>
            <a:bodyPr/>
            <a:lstStyle/>
            <a:p/>
          </p:txBody>
        </p:sp>
        <p:sp>
          <p:nvSpPr>
            <p:cNvPr id="113" name="rc113"/>
            <p:cNvSpPr/>
            <p:nvPr/>
          </p:nvSpPr>
          <p:spPr>
            <a:xfrm>
              <a:off x="8111798" y="3390648"/>
              <a:ext cx="200644" cy="37325"/>
            </a:xfrm>
            <a:prstGeom prst="rect">
              <a:avLst/>
            </a:prstGeom>
            <a:solidFill>
              <a:srgbClr val="F26A21">
                <a:alpha val="100000"/>
              </a:srgbClr>
            </a:solidFill>
          </p:spPr>
          <p:txBody>
            <a:bodyPr/>
            <a:lstStyle/>
            <a:p/>
          </p:txBody>
        </p:sp>
        <p:sp>
          <p:nvSpPr>
            <p:cNvPr id="114" name="rc114"/>
            <p:cNvSpPr/>
            <p:nvPr/>
          </p:nvSpPr>
          <p:spPr>
            <a:xfrm>
              <a:off x="8111798" y="3427973"/>
              <a:ext cx="200644" cy="1372627"/>
            </a:xfrm>
            <a:prstGeom prst="rect">
              <a:avLst/>
            </a:prstGeom>
            <a:solidFill>
              <a:srgbClr val="FFC20E">
                <a:alpha val="100000"/>
              </a:srgbClr>
            </a:solidFill>
          </p:spPr>
          <p:txBody>
            <a:bodyPr/>
            <a:lstStyle/>
            <a:p/>
          </p:txBody>
        </p:sp>
        <p:sp>
          <p:nvSpPr>
            <p:cNvPr id="115" name="pl115"/>
            <p:cNvSpPr/>
            <p:nvPr/>
          </p:nvSpPr>
          <p:spPr>
            <a:xfrm>
              <a:off x="1523984" y="2110250"/>
              <a:ext cx="5573446" cy="741219"/>
            </a:xfrm>
            <a:custGeom>
              <a:avLst/>
              <a:pathLst>
                <a:path w="5573446" h="741219">
                  <a:moveTo>
                    <a:pt x="0" y="356883"/>
                  </a:moveTo>
                  <a:lnTo>
                    <a:pt x="222937" y="466693"/>
                  </a:lnTo>
                  <a:lnTo>
                    <a:pt x="445875" y="603956"/>
                  </a:lnTo>
                  <a:lnTo>
                    <a:pt x="668813" y="741219"/>
                  </a:lnTo>
                  <a:lnTo>
                    <a:pt x="891751" y="686313"/>
                  </a:lnTo>
                  <a:lnTo>
                    <a:pt x="1114689" y="411788"/>
                  </a:lnTo>
                  <a:lnTo>
                    <a:pt x="1337627" y="82357"/>
                  </a:lnTo>
                  <a:lnTo>
                    <a:pt x="1560565" y="137262"/>
                  </a:lnTo>
                  <a:lnTo>
                    <a:pt x="1783502" y="247073"/>
                  </a:lnTo>
                  <a:lnTo>
                    <a:pt x="2006440" y="82357"/>
                  </a:lnTo>
                  <a:lnTo>
                    <a:pt x="2229378" y="301978"/>
                  </a:lnTo>
                  <a:lnTo>
                    <a:pt x="2452316" y="658861"/>
                  </a:lnTo>
                  <a:lnTo>
                    <a:pt x="2675254" y="137262"/>
                  </a:lnTo>
                  <a:lnTo>
                    <a:pt x="2898192" y="411788"/>
                  </a:lnTo>
                  <a:lnTo>
                    <a:pt x="3121130" y="164715"/>
                  </a:lnTo>
                  <a:lnTo>
                    <a:pt x="3344068" y="54905"/>
                  </a:lnTo>
                  <a:lnTo>
                    <a:pt x="3567005" y="0"/>
                  </a:lnTo>
                  <a:lnTo>
                    <a:pt x="3789943" y="137262"/>
                  </a:lnTo>
                  <a:lnTo>
                    <a:pt x="4012881" y="54905"/>
                  </a:lnTo>
                  <a:lnTo>
                    <a:pt x="4235819" y="109810"/>
                  </a:lnTo>
                  <a:lnTo>
                    <a:pt x="4458757" y="301978"/>
                  </a:lnTo>
                  <a:lnTo>
                    <a:pt x="4681695" y="356883"/>
                  </a:lnTo>
                  <a:lnTo>
                    <a:pt x="4904633" y="411788"/>
                  </a:lnTo>
                  <a:lnTo>
                    <a:pt x="5127571" y="439240"/>
                  </a:lnTo>
                  <a:lnTo>
                    <a:pt x="5350508" y="466693"/>
                  </a:lnTo>
                  <a:lnTo>
                    <a:pt x="5573446" y="384335"/>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412229"/>
              <a:ext cx="5573446" cy="713766"/>
            </a:xfrm>
            <a:custGeom>
              <a:avLst/>
              <a:pathLst>
                <a:path w="5573446" h="713766">
                  <a:moveTo>
                    <a:pt x="0" y="603956"/>
                  </a:moveTo>
                  <a:lnTo>
                    <a:pt x="222937" y="576503"/>
                  </a:lnTo>
                  <a:lnTo>
                    <a:pt x="445875" y="603956"/>
                  </a:lnTo>
                  <a:lnTo>
                    <a:pt x="668813" y="686313"/>
                  </a:lnTo>
                  <a:lnTo>
                    <a:pt x="891751" y="521598"/>
                  </a:lnTo>
                  <a:lnTo>
                    <a:pt x="1114689" y="274525"/>
                  </a:lnTo>
                  <a:lnTo>
                    <a:pt x="1337627" y="274525"/>
                  </a:lnTo>
                  <a:lnTo>
                    <a:pt x="1560565" y="301978"/>
                  </a:lnTo>
                  <a:lnTo>
                    <a:pt x="1783502" y="356883"/>
                  </a:lnTo>
                  <a:lnTo>
                    <a:pt x="2006440" y="164715"/>
                  </a:lnTo>
                  <a:lnTo>
                    <a:pt x="2229378" y="247073"/>
                  </a:lnTo>
                  <a:lnTo>
                    <a:pt x="2452316" y="713766"/>
                  </a:lnTo>
                  <a:lnTo>
                    <a:pt x="2675254" y="137262"/>
                  </a:lnTo>
                  <a:lnTo>
                    <a:pt x="2898192" y="329430"/>
                  </a:lnTo>
                  <a:lnTo>
                    <a:pt x="3121130" y="384335"/>
                  </a:lnTo>
                  <a:lnTo>
                    <a:pt x="3344068" y="219620"/>
                  </a:lnTo>
                  <a:lnTo>
                    <a:pt x="3567005" y="0"/>
                  </a:lnTo>
                  <a:lnTo>
                    <a:pt x="3789943" y="109810"/>
                  </a:lnTo>
                  <a:lnTo>
                    <a:pt x="4012881" y="82357"/>
                  </a:lnTo>
                  <a:lnTo>
                    <a:pt x="4235819" y="219620"/>
                  </a:lnTo>
                  <a:lnTo>
                    <a:pt x="4458757" y="384335"/>
                  </a:lnTo>
                  <a:lnTo>
                    <a:pt x="4681695" y="439240"/>
                  </a:lnTo>
                  <a:lnTo>
                    <a:pt x="4904633" y="494146"/>
                  </a:lnTo>
                  <a:lnTo>
                    <a:pt x="5127571" y="411788"/>
                  </a:lnTo>
                  <a:lnTo>
                    <a:pt x="5350508" y="521598"/>
                  </a:lnTo>
                  <a:lnTo>
                    <a:pt x="5573446" y="466693"/>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2570345" y="231784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9" name="tx119"/>
            <p:cNvSpPr/>
            <p:nvPr/>
          </p:nvSpPr>
          <p:spPr>
            <a:xfrm>
              <a:off x="3685034" y="220809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4799724" y="19610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691475" y="20159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5914413" y="220809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137351" y="22630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360289" y="231784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5" name="tx125"/>
            <p:cNvSpPr/>
            <p:nvPr/>
          </p:nvSpPr>
          <p:spPr>
            <a:xfrm>
              <a:off x="6583227"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6806165" y="23728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7" name="tx127"/>
            <p:cNvSpPr/>
            <p:nvPr/>
          </p:nvSpPr>
          <p:spPr>
            <a:xfrm>
              <a:off x="7029103" y="22904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8" name="tx128"/>
            <p:cNvSpPr/>
            <p:nvPr/>
          </p:nvSpPr>
          <p:spPr>
            <a:xfrm>
              <a:off x="1455656" y="30846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9" name="tx129"/>
            <p:cNvSpPr/>
            <p:nvPr/>
          </p:nvSpPr>
          <p:spPr>
            <a:xfrm>
              <a:off x="2570345" y="2758250"/>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3685034" y="2727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4799724" y="27003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5691475" y="27003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3" name="tx133"/>
            <p:cNvSpPr/>
            <p:nvPr/>
          </p:nvSpPr>
          <p:spPr>
            <a:xfrm>
              <a:off x="5914413" y="28650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4" name="tx134"/>
            <p:cNvSpPr/>
            <p:nvPr/>
          </p:nvSpPr>
          <p:spPr>
            <a:xfrm>
              <a:off x="6137351" y="292146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360289" y="29748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6" name="tx136"/>
            <p:cNvSpPr/>
            <p:nvPr/>
          </p:nvSpPr>
          <p:spPr>
            <a:xfrm>
              <a:off x="6583227" y="289401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7" name="tx137"/>
            <p:cNvSpPr/>
            <p:nvPr/>
          </p:nvSpPr>
          <p:spPr>
            <a:xfrm>
              <a:off x="6806165" y="30023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8" name="tx138"/>
            <p:cNvSpPr/>
            <p:nvPr/>
          </p:nvSpPr>
          <p:spPr>
            <a:xfrm>
              <a:off x="7029103"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9" name="tx139"/>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40698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39647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72312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20497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4" name="tx164"/>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5" name="rc165"/>
            <p:cNvSpPr/>
            <p:nvPr/>
          </p:nvSpPr>
          <p:spPr>
            <a:xfrm>
              <a:off x="1351923" y="5643592"/>
              <a:ext cx="201455" cy="201456"/>
            </a:xfrm>
            <a:prstGeom prst="rect">
              <a:avLst/>
            </a:prstGeom>
            <a:solidFill>
              <a:srgbClr val="80BD41">
                <a:alpha val="100000"/>
              </a:srgbClr>
            </a:solidFill>
          </p:spPr>
          <p:txBody>
            <a:bodyPr/>
            <a:lstStyle/>
            <a:p/>
          </p:txBody>
        </p:sp>
        <p:sp>
          <p:nvSpPr>
            <p:cNvPr id="166" name="rc166"/>
            <p:cNvSpPr/>
            <p:nvPr/>
          </p:nvSpPr>
          <p:spPr>
            <a:xfrm>
              <a:off x="3325498" y="5643592"/>
              <a:ext cx="201456" cy="201456"/>
            </a:xfrm>
            <a:prstGeom prst="rect">
              <a:avLst/>
            </a:prstGeom>
            <a:solidFill>
              <a:srgbClr val="1CABE2">
                <a:alpha val="100000"/>
              </a:srgbClr>
            </a:solidFill>
          </p:spPr>
          <p:txBody>
            <a:bodyPr/>
            <a:lstStyle/>
            <a:p/>
          </p:txBody>
        </p:sp>
        <p:sp>
          <p:nvSpPr>
            <p:cNvPr id="167" name="rc167"/>
            <p:cNvSpPr/>
            <p:nvPr/>
          </p:nvSpPr>
          <p:spPr>
            <a:xfrm>
              <a:off x="4382836" y="5643592"/>
              <a:ext cx="201456" cy="201456"/>
            </a:xfrm>
            <a:prstGeom prst="rect">
              <a:avLst/>
            </a:prstGeom>
            <a:solidFill>
              <a:srgbClr val="0058AB">
                <a:alpha val="100000"/>
              </a:srgbClr>
            </a:solidFill>
          </p:spPr>
          <p:txBody>
            <a:bodyPr/>
            <a:lstStyle/>
            <a:p/>
          </p:txBody>
        </p:sp>
        <p:sp>
          <p:nvSpPr>
            <p:cNvPr id="168" name="rc168"/>
            <p:cNvSpPr/>
            <p:nvPr/>
          </p:nvSpPr>
          <p:spPr>
            <a:xfrm>
              <a:off x="5370461" y="5643592"/>
              <a:ext cx="201456" cy="201456"/>
            </a:xfrm>
            <a:prstGeom prst="rect">
              <a:avLst/>
            </a:prstGeom>
            <a:solidFill>
              <a:srgbClr val="FFC20E">
                <a:alpha val="100000"/>
              </a:srgbClr>
            </a:solidFill>
          </p:spPr>
          <p:txBody>
            <a:bodyPr/>
            <a:lstStyle/>
            <a:p/>
          </p:txBody>
        </p:sp>
        <p:sp>
          <p:nvSpPr>
            <p:cNvPr id="169" name="rc169"/>
            <p:cNvSpPr/>
            <p:nvPr/>
          </p:nvSpPr>
          <p:spPr>
            <a:xfrm>
              <a:off x="7119206" y="5643592"/>
              <a:ext cx="201455" cy="201456"/>
            </a:xfrm>
            <a:prstGeom prst="rect">
              <a:avLst/>
            </a:prstGeom>
            <a:solidFill>
              <a:srgbClr val="F26A21">
                <a:alpha val="100000"/>
              </a:srgbClr>
            </a:solidFill>
          </p:spPr>
          <p:txBody>
            <a:bodyPr/>
            <a:lstStyle/>
            <a:p/>
          </p:txBody>
        </p:sp>
        <p:sp>
          <p:nvSpPr>
            <p:cNvPr id="170" name="tx170"/>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1" name="tx171"/>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2" name="tx172"/>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3" name="tx173"/>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4" name="tx174"/>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5" name="pl175"/>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8" name="tx178"/>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9" name="tx179"/>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0" name="tx180"/>
            <p:cNvSpPr/>
            <p:nvPr/>
          </p:nvSpPr>
          <p:spPr>
            <a:xfrm>
              <a:off x="1079223" y="1511762"/>
              <a:ext cx="66528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Cote d'Ivoire</a:t>
              </a:r>
            </a:p>
          </p:txBody>
        </p:sp>
        <p:sp>
          <p:nvSpPr>
            <p:cNvPr id="181" name="tx181"/>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2" name="tx182"/>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en 2019. Ce graphique indique le nombre annuel d'enfants devant être vaccinés pour atteindre l'objectif fixé concernant les enfants n'ayant reçu aucune dose.
La Côte d’Ivoire devrait connaître une forte augmentation (&gt;= 50 000) du nombre de nourrissons survivants d’ici 2030. Le maintien de la couverture vaccinale actuelle nécessite de vacciner un nombre croissant d’enfants.
Pour atteindre l’objectif « zéro dose » de l’IA2030, il faudra vacciner chaque année davantage d’enfants (~4,44 %) avec le DTP1.
L’amélioration de la couverture vaccinale et la réalisation de l’objectif « zéro dose » pour 2030 nécessiteront un renforcement substantiel des capacités du programme de vaccination et du système de santé.
</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compte tenu de l'augmentation importante prévue du nombre de nourrissons qui survivent.</a:t>
            </a:r>
          </a:p>
        </p:txBody>
      </p:sp>
      <p:grpSp xmlns:pic="http://schemas.openxmlformats.org/drawingml/2006/picture">
        <p:nvGrpSpPr>
          <p:cNvPr id="185" name=""/>
          <p:cNvGrpSpPr/>
          <p:nvPr/>
        </p:nvGrpSpPr>
        <p:grpSpPr>
          <a:xfrm>
            <a:off x="292608" y="1051560"/>
            <a:ext cx="8595360" cy="28575"/>
            <a:chOff x="292608" y="1051560"/>
            <a:chExt cx="8595360" cy="28575"/>
          </a:xfrm>
        </p:grpSpPr>
        <p:sp>
          <p:nvSpPr>
            <p:cNvPr id="18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9120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0282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21443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52605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83766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24701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5862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7024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18185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3428027"/>
              <a:ext cx="214223" cy="1507369"/>
            </a:xfrm>
            <a:prstGeom prst="rect">
              <a:avLst/>
            </a:prstGeom>
            <a:solidFill>
              <a:srgbClr val="0058AB">
                <a:alpha val="100000"/>
              </a:srgbClr>
            </a:solidFill>
          </p:spPr>
          <p:txBody>
            <a:bodyPr/>
            <a:lstStyle/>
            <a:p/>
          </p:txBody>
        </p:sp>
        <p:sp>
          <p:nvSpPr>
            <p:cNvPr id="43" name="rc43"/>
            <p:cNvSpPr/>
            <p:nvPr/>
          </p:nvSpPr>
          <p:spPr>
            <a:xfrm>
              <a:off x="1589675" y="2988163"/>
              <a:ext cx="214223" cy="1947233"/>
            </a:xfrm>
            <a:prstGeom prst="rect">
              <a:avLst/>
            </a:prstGeom>
            <a:solidFill>
              <a:srgbClr val="0058AB">
                <a:alpha val="100000"/>
              </a:srgbClr>
            </a:solidFill>
          </p:spPr>
          <p:txBody>
            <a:bodyPr/>
            <a:lstStyle/>
            <a:p/>
          </p:txBody>
        </p:sp>
        <p:sp>
          <p:nvSpPr>
            <p:cNvPr id="44" name="rc44"/>
            <p:cNvSpPr/>
            <p:nvPr/>
          </p:nvSpPr>
          <p:spPr>
            <a:xfrm>
              <a:off x="1827702" y="2436354"/>
              <a:ext cx="214223" cy="2499043"/>
            </a:xfrm>
            <a:prstGeom prst="rect">
              <a:avLst/>
            </a:prstGeom>
            <a:solidFill>
              <a:srgbClr val="0058AB">
                <a:alpha val="100000"/>
              </a:srgbClr>
            </a:solidFill>
          </p:spPr>
          <p:txBody>
            <a:bodyPr/>
            <a:lstStyle/>
            <a:p/>
          </p:txBody>
        </p:sp>
        <p:sp>
          <p:nvSpPr>
            <p:cNvPr id="45" name="rc45"/>
            <p:cNvSpPr/>
            <p:nvPr/>
          </p:nvSpPr>
          <p:spPr>
            <a:xfrm>
              <a:off x="2065728" y="1877316"/>
              <a:ext cx="214223" cy="3058080"/>
            </a:xfrm>
            <a:prstGeom prst="rect">
              <a:avLst/>
            </a:prstGeom>
            <a:solidFill>
              <a:srgbClr val="0058AB">
                <a:alpha val="100000"/>
              </a:srgbClr>
            </a:solidFill>
          </p:spPr>
          <p:txBody>
            <a:bodyPr/>
            <a:lstStyle/>
            <a:p/>
          </p:txBody>
        </p:sp>
        <p:sp>
          <p:nvSpPr>
            <p:cNvPr id="46" name="rc46"/>
            <p:cNvSpPr/>
            <p:nvPr/>
          </p:nvSpPr>
          <p:spPr>
            <a:xfrm>
              <a:off x="2303754" y="2049165"/>
              <a:ext cx="214223" cy="2886232"/>
            </a:xfrm>
            <a:prstGeom prst="rect">
              <a:avLst/>
            </a:prstGeom>
            <a:solidFill>
              <a:srgbClr val="0058AB">
                <a:alpha val="100000"/>
              </a:srgbClr>
            </a:solidFill>
          </p:spPr>
          <p:txBody>
            <a:bodyPr/>
            <a:lstStyle/>
            <a:p/>
          </p:txBody>
        </p:sp>
        <p:sp>
          <p:nvSpPr>
            <p:cNvPr id="47" name="rc47"/>
            <p:cNvSpPr/>
            <p:nvPr/>
          </p:nvSpPr>
          <p:spPr>
            <a:xfrm>
              <a:off x="2541780" y="3086327"/>
              <a:ext cx="214223" cy="1849070"/>
            </a:xfrm>
            <a:prstGeom prst="rect">
              <a:avLst/>
            </a:prstGeom>
            <a:solidFill>
              <a:srgbClr val="0058AB">
                <a:alpha val="100000"/>
              </a:srgbClr>
            </a:solidFill>
          </p:spPr>
          <p:txBody>
            <a:bodyPr/>
            <a:lstStyle/>
            <a:p/>
          </p:txBody>
        </p:sp>
        <p:sp>
          <p:nvSpPr>
            <p:cNvPr id="48" name="rc48"/>
            <p:cNvSpPr/>
            <p:nvPr/>
          </p:nvSpPr>
          <p:spPr>
            <a:xfrm>
              <a:off x="2779807" y="4384069"/>
              <a:ext cx="214223" cy="551327"/>
            </a:xfrm>
            <a:prstGeom prst="rect">
              <a:avLst/>
            </a:prstGeom>
            <a:solidFill>
              <a:srgbClr val="0058AB">
                <a:alpha val="100000"/>
              </a:srgbClr>
            </a:solidFill>
          </p:spPr>
          <p:txBody>
            <a:bodyPr/>
            <a:lstStyle/>
            <a:p/>
          </p:txBody>
        </p:sp>
        <p:sp>
          <p:nvSpPr>
            <p:cNvPr id="49" name="rc49"/>
            <p:cNvSpPr/>
            <p:nvPr/>
          </p:nvSpPr>
          <p:spPr>
            <a:xfrm>
              <a:off x="3017833" y="4153116"/>
              <a:ext cx="214223" cy="782280"/>
            </a:xfrm>
            <a:prstGeom prst="rect">
              <a:avLst/>
            </a:prstGeom>
            <a:solidFill>
              <a:srgbClr val="0058AB">
                <a:alpha val="100000"/>
              </a:srgbClr>
            </a:solidFill>
          </p:spPr>
          <p:txBody>
            <a:bodyPr/>
            <a:lstStyle/>
            <a:p/>
          </p:txBody>
        </p:sp>
        <p:sp>
          <p:nvSpPr>
            <p:cNvPr id="50" name="rc50"/>
            <p:cNvSpPr/>
            <p:nvPr/>
          </p:nvSpPr>
          <p:spPr>
            <a:xfrm>
              <a:off x="3255859" y="3690536"/>
              <a:ext cx="214223" cy="1244861"/>
            </a:xfrm>
            <a:prstGeom prst="rect">
              <a:avLst/>
            </a:prstGeom>
            <a:solidFill>
              <a:srgbClr val="0058AB">
                <a:alpha val="100000"/>
              </a:srgbClr>
            </a:solidFill>
          </p:spPr>
          <p:txBody>
            <a:bodyPr/>
            <a:lstStyle/>
            <a:p/>
          </p:txBody>
        </p:sp>
        <p:sp>
          <p:nvSpPr>
            <p:cNvPr id="51" name="rc51"/>
            <p:cNvSpPr/>
            <p:nvPr/>
          </p:nvSpPr>
          <p:spPr>
            <a:xfrm>
              <a:off x="3493885" y="4352101"/>
              <a:ext cx="214223" cy="583295"/>
            </a:xfrm>
            <a:prstGeom prst="rect">
              <a:avLst/>
            </a:prstGeom>
            <a:solidFill>
              <a:srgbClr val="0058AB">
                <a:alpha val="100000"/>
              </a:srgbClr>
            </a:solidFill>
          </p:spPr>
          <p:txBody>
            <a:bodyPr/>
            <a:lstStyle/>
            <a:p/>
          </p:txBody>
        </p:sp>
        <p:sp>
          <p:nvSpPr>
            <p:cNvPr id="52" name="rc52"/>
            <p:cNvSpPr/>
            <p:nvPr/>
          </p:nvSpPr>
          <p:spPr>
            <a:xfrm>
              <a:off x="3731911" y="3376137"/>
              <a:ext cx="214223" cy="1559260"/>
            </a:xfrm>
            <a:prstGeom prst="rect">
              <a:avLst/>
            </a:prstGeom>
            <a:solidFill>
              <a:srgbClr val="0058AB">
                <a:alpha val="100000"/>
              </a:srgbClr>
            </a:solidFill>
          </p:spPr>
          <p:txBody>
            <a:bodyPr/>
            <a:lstStyle/>
            <a:p/>
          </p:txBody>
        </p:sp>
        <p:sp>
          <p:nvSpPr>
            <p:cNvPr id="53" name="rc53"/>
            <p:cNvSpPr/>
            <p:nvPr/>
          </p:nvSpPr>
          <p:spPr>
            <a:xfrm>
              <a:off x="3969938" y="1752072"/>
              <a:ext cx="214223" cy="3183325"/>
            </a:xfrm>
            <a:prstGeom prst="rect">
              <a:avLst/>
            </a:prstGeom>
            <a:solidFill>
              <a:srgbClr val="0058AB">
                <a:alpha val="100000"/>
              </a:srgbClr>
            </a:solidFill>
          </p:spPr>
          <p:txBody>
            <a:bodyPr/>
            <a:lstStyle/>
            <a:p/>
          </p:txBody>
        </p:sp>
        <p:sp>
          <p:nvSpPr>
            <p:cNvPr id="54" name="rc54"/>
            <p:cNvSpPr/>
            <p:nvPr/>
          </p:nvSpPr>
          <p:spPr>
            <a:xfrm>
              <a:off x="4207964" y="4062690"/>
              <a:ext cx="214223" cy="872706"/>
            </a:xfrm>
            <a:prstGeom prst="rect">
              <a:avLst/>
            </a:prstGeom>
            <a:solidFill>
              <a:srgbClr val="0058AB">
                <a:alpha val="100000"/>
              </a:srgbClr>
            </a:solidFill>
          </p:spPr>
          <p:txBody>
            <a:bodyPr/>
            <a:lstStyle/>
            <a:p/>
          </p:txBody>
        </p:sp>
        <p:sp>
          <p:nvSpPr>
            <p:cNvPr id="55" name="rc55"/>
            <p:cNvSpPr/>
            <p:nvPr/>
          </p:nvSpPr>
          <p:spPr>
            <a:xfrm>
              <a:off x="4445990" y="2783561"/>
              <a:ext cx="214223" cy="2151835"/>
            </a:xfrm>
            <a:prstGeom prst="rect">
              <a:avLst/>
            </a:prstGeom>
            <a:solidFill>
              <a:srgbClr val="0058AB">
                <a:alpha val="100000"/>
              </a:srgbClr>
            </a:solidFill>
          </p:spPr>
          <p:txBody>
            <a:bodyPr/>
            <a:lstStyle/>
            <a:p/>
          </p:txBody>
        </p:sp>
        <p:sp>
          <p:nvSpPr>
            <p:cNvPr id="56" name="rc56"/>
            <p:cNvSpPr/>
            <p:nvPr/>
          </p:nvSpPr>
          <p:spPr>
            <a:xfrm>
              <a:off x="4684016" y="3912485"/>
              <a:ext cx="214223" cy="1022912"/>
            </a:xfrm>
            <a:prstGeom prst="rect">
              <a:avLst/>
            </a:prstGeom>
            <a:solidFill>
              <a:srgbClr val="0058AB">
                <a:alpha val="100000"/>
              </a:srgbClr>
            </a:solidFill>
          </p:spPr>
          <p:txBody>
            <a:bodyPr/>
            <a:lstStyle/>
            <a:p/>
          </p:txBody>
        </p:sp>
        <p:sp>
          <p:nvSpPr>
            <p:cNvPr id="57" name="rc57"/>
            <p:cNvSpPr/>
            <p:nvPr/>
          </p:nvSpPr>
          <p:spPr>
            <a:xfrm>
              <a:off x="4922043" y="4422591"/>
              <a:ext cx="214223" cy="512805"/>
            </a:xfrm>
            <a:prstGeom prst="rect">
              <a:avLst/>
            </a:prstGeom>
            <a:solidFill>
              <a:srgbClr val="0058AB">
                <a:alpha val="100000"/>
              </a:srgbClr>
            </a:solidFill>
          </p:spPr>
          <p:txBody>
            <a:bodyPr/>
            <a:lstStyle/>
            <a:p/>
          </p:txBody>
        </p:sp>
        <p:sp>
          <p:nvSpPr>
            <p:cNvPr id="58" name="rc58"/>
            <p:cNvSpPr/>
            <p:nvPr/>
          </p:nvSpPr>
          <p:spPr>
            <a:xfrm>
              <a:off x="5160069" y="4678175"/>
              <a:ext cx="214223" cy="257221"/>
            </a:xfrm>
            <a:prstGeom prst="rect">
              <a:avLst/>
            </a:prstGeom>
            <a:solidFill>
              <a:srgbClr val="0058AB">
                <a:alpha val="100000"/>
              </a:srgbClr>
            </a:solidFill>
          </p:spPr>
          <p:txBody>
            <a:bodyPr/>
            <a:lstStyle/>
            <a:p/>
          </p:txBody>
        </p:sp>
        <p:sp>
          <p:nvSpPr>
            <p:cNvPr id="59" name="rc59"/>
            <p:cNvSpPr/>
            <p:nvPr/>
          </p:nvSpPr>
          <p:spPr>
            <a:xfrm>
              <a:off x="5398095" y="4036931"/>
              <a:ext cx="214223" cy="898466"/>
            </a:xfrm>
            <a:prstGeom prst="rect">
              <a:avLst/>
            </a:prstGeom>
            <a:solidFill>
              <a:srgbClr val="0058AB">
                <a:alpha val="100000"/>
              </a:srgbClr>
            </a:solidFill>
          </p:spPr>
          <p:txBody>
            <a:bodyPr/>
            <a:lstStyle/>
            <a:p/>
          </p:txBody>
        </p:sp>
        <p:sp>
          <p:nvSpPr>
            <p:cNvPr id="60" name="rc60"/>
            <p:cNvSpPr/>
            <p:nvPr/>
          </p:nvSpPr>
          <p:spPr>
            <a:xfrm>
              <a:off x="5636121" y="4429049"/>
              <a:ext cx="214223" cy="506348"/>
            </a:xfrm>
            <a:prstGeom prst="rect">
              <a:avLst/>
            </a:prstGeom>
            <a:solidFill>
              <a:srgbClr val="0058AB">
                <a:alpha val="100000"/>
              </a:srgbClr>
            </a:solidFill>
          </p:spPr>
          <p:txBody>
            <a:bodyPr/>
            <a:lstStyle/>
            <a:p/>
          </p:txBody>
        </p:sp>
        <p:sp>
          <p:nvSpPr>
            <p:cNvPr id="61" name="rc61"/>
            <p:cNvSpPr/>
            <p:nvPr/>
          </p:nvSpPr>
          <p:spPr>
            <a:xfrm>
              <a:off x="5874148" y="4172212"/>
              <a:ext cx="214223" cy="763184"/>
            </a:xfrm>
            <a:prstGeom prst="rect">
              <a:avLst/>
            </a:prstGeom>
            <a:solidFill>
              <a:srgbClr val="0058AB">
                <a:alpha val="100000"/>
              </a:srgbClr>
            </a:solidFill>
          </p:spPr>
          <p:txBody>
            <a:bodyPr/>
            <a:lstStyle/>
            <a:p/>
          </p:txBody>
        </p:sp>
        <p:sp>
          <p:nvSpPr>
            <p:cNvPr id="62" name="rc62"/>
            <p:cNvSpPr/>
            <p:nvPr/>
          </p:nvSpPr>
          <p:spPr>
            <a:xfrm>
              <a:off x="6112174" y="3270222"/>
              <a:ext cx="214223" cy="1665175"/>
            </a:xfrm>
            <a:prstGeom prst="rect">
              <a:avLst/>
            </a:prstGeom>
            <a:solidFill>
              <a:srgbClr val="0058AB">
                <a:alpha val="100000"/>
              </a:srgbClr>
            </a:solidFill>
          </p:spPr>
          <p:txBody>
            <a:bodyPr/>
            <a:lstStyle/>
            <a:p/>
          </p:txBody>
        </p:sp>
        <p:sp>
          <p:nvSpPr>
            <p:cNvPr id="63" name="rc63"/>
            <p:cNvSpPr/>
            <p:nvPr/>
          </p:nvSpPr>
          <p:spPr>
            <a:xfrm>
              <a:off x="6350200" y="2997429"/>
              <a:ext cx="214223" cy="1937968"/>
            </a:xfrm>
            <a:prstGeom prst="rect">
              <a:avLst/>
            </a:prstGeom>
            <a:solidFill>
              <a:srgbClr val="0058AB">
                <a:alpha val="100000"/>
              </a:srgbClr>
            </a:solidFill>
          </p:spPr>
          <p:txBody>
            <a:bodyPr/>
            <a:lstStyle/>
            <a:p/>
          </p:txBody>
        </p:sp>
        <p:sp>
          <p:nvSpPr>
            <p:cNvPr id="64" name="rc64"/>
            <p:cNvSpPr/>
            <p:nvPr/>
          </p:nvSpPr>
          <p:spPr>
            <a:xfrm>
              <a:off x="6588226" y="2720533"/>
              <a:ext cx="214223" cy="2214864"/>
            </a:xfrm>
            <a:prstGeom prst="rect">
              <a:avLst/>
            </a:prstGeom>
            <a:solidFill>
              <a:srgbClr val="0058AB">
                <a:alpha val="100000"/>
              </a:srgbClr>
            </a:solidFill>
          </p:spPr>
          <p:txBody>
            <a:bodyPr/>
            <a:lstStyle/>
            <a:p/>
          </p:txBody>
        </p:sp>
        <p:sp>
          <p:nvSpPr>
            <p:cNvPr id="65" name="rc65"/>
            <p:cNvSpPr/>
            <p:nvPr/>
          </p:nvSpPr>
          <p:spPr>
            <a:xfrm>
              <a:off x="6826253" y="2566238"/>
              <a:ext cx="214223" cy="2369158"/>
            </a:xfrm>
            <a:prstGeom prst="rect">
              <a:avLst/>
            </a:prstGeom>
            <a:solidFill>
              <a:srgbClr val="0058AB">
                <a:alpha val="100000"/>
              </a:srgbClr>
            </a:solidFill>
          </p:spPr>
          <p:txBody>
            <a:bodyPr/>
            <a:lstStyle/>
            <a:p/>
          </p:txBody>
        </p:sp>
        <p:sp>
          <p:nvSpPr>
            <p:cNvPr id="66" name="rc66"/>
            <p:cNvSpPr/>
            <p:nvPr/>
          </p:nvSpPr>
          <p:spPr>
            <a:xfrm>
              <a:off x="7064279" y="2405762"/>
              <a:ext cx="214223" cy="2529634"/>
            </a:xfrm>
            <a:prstGeom prst="rect">
              <a:avLst/>
            </a:prstGeom>
            <a:solidFill>
              <a:srgbClr val="0058AB">
                <a:alpha val="100000"/>
              </a:srgbClr>
            </a:solidFill>
          </p:spPr>
          <p:txBody>
            <a:bodyPr/>
            <a:lstStyle/>
            <a:p/>
          </p:txBody>
        </p:sp>
        <p:sp>
          <p:nvSpPr>
            <p:cNvPr id="67" name="rc67"/>
            <p:cNvSpPr/>
            <p:nvPr/>
          </p:nvSpPr>
          <p:spPr>
            <a:xfrm>
              <a:off x="7302305" y="2783892"/>
              <a:ext cx="214223" cy="2151505"/>
            </a:xfrm>
            <a:prstGeom prst="rect">
              <a:avLst/>
            </a:prstGeom>
            <a:solidFill>
              <a:srgbClr val="0058AB">
                <a:alpha val="100000"/>
              </a:srgbClr>
            </a:solidFill>
          </p:spPr>
          <p:txBody>
            <a:bodyPr/>
            <a:lstStyle/>
            <a:p/>
          </p:txBody>
        </p:sp>
        <p:sp>
          <p:nvSpPr>
            <p:cNvPr id="68" name="rc68"/>
            <p:cNvSpPr/>
            <p:nvPr/>
          </p:nvSpPr>
          <p:spPr>
            <a:xfrm>
              <a:off x="8492436" y="4553811"/>
              <a:ext cx="214223" cy="381585"/>
            </a:xfrm>
            <a:prstGeom prst="rect">
              <a:avLst/>
            </a:prstGeom>
            <a:solidFill>
              <a:srgbClr val="69DBFF">
                <a:alpha val="100000"/>
              </a:srgbClr>
            </a:solidFill>
          </p:spPr>
          <p:txBody>
            <a:bodyPr/>
            <a:lstStyle/>
            <a:p/>
          </p:txBody>
        </p:sp>
        <p:sp>
          <p:nvSpPr>
            <p:cNvPr id="69" name="pl69"/>
            <p:cNvSpPr/>
            <p:nvPr/>
          </p:nvSpPr>
          <p:spPr>
            <a:xfrm>
              <a:off x="6219286" y="4172212"/>
              <a:ext cx="2380262" cy="381592"/>
            </a:xfrm>
            <a:custGeom>
              <a:avLst/>
              <a:pathLst>
                <a:path w="2380262" h="381592">
                  <a:moveTo>
                    <a:pt x="0" y="0"/>
                  </a:moveTo>
                  <a:lnTo>
                    <a:pt x="238026" y="38159"/>
                  </a:lnTo>
                  <a:lnTo>
                    <a:pt x="476052" y="76318"/>
                  </a:lnTo>
                  <a:lnTo>
                    <a:pt x="714078" y="114477"/>
                  </a:lnTo>
                  <a:lnTo>
                    <a:pt x="952104" y="152636"/>
                  </a:lnTo>
                  <a:lnTo>
                    <a:pt x="1190131" y="190796"/>
                  </a:lnTo>
                  <a:lnTo>
                    <a:pt x="1428157" y="228955"/>
                  </a:lnTo>
                  <a:lnTo>
                    <a:pt x="1666183" y="267114"/>
                  </a:lnTo>
                  <a:lnTo>
                    <a:pt x="1904209" y="305273"/>
                  </a:lnTo>
                  <a:lnTo>
                    <a:pt x="2142236" y="343433"/>
                  </a:lnTo>
                  <a:lnTo>
                    <a:pt x="2380262" y="381592"/>
                  </a:lnTo>
                </a:path>
              </a:pathLst>
            </a:custGeom>
            <a:ln w="13550" cap="flat">
              <a:solidFill>
                <a:srgbClr val="000000">
                  <a:alpha val="100000"/>
                </a:srgbClr>
              </a:solidFill>
              <a:prstDash val="solid"/>
              <a:round/>
            </a:ln>
          </p:spPr>
          <p:txBody>
            <a:bodyPr/>
            <a:lstStyle/>
            <a:p/>
          </p:txBody>
        </p:sp>
        <p:sp>
          <p:nvSpPr>
            <p:cNvPr id="70" name="pt70"/>
            <p:cNvSpPr/>
            <p:nvPr/>
          </p:nvSpPr>
          <p:spPr>
            <a:xfrm>
              <a:off x="6194460" y="41473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32486" y="41855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70512" y="42237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08538" y="42618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46565" y="43000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84591" y="43381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22617" y="43763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60643" y="44145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8670" y="4452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6696" y="44908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4722" y="45289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18958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08103" y="350119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28128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5" name="tx85"/>
            <p:cNvSpPr/>
            <p:nvPr/>
          </p:nvSpPr>
          <p:spPr>
            <a:xfrm>
              <a:off x="508103" y="21244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6" name="tx86"/>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5" name="rc115"/>
            <p:cNvSpPr/>
            <p:nvPr/>
          </p:nvSpPr>
          <p:spPr>
            <a:xfrm>
              <a:off x="3693168" y="5779301"/>
              <a:ext cx="201456" cy="201456"/>
            </a:xfrm>
            <a:prstGeom prst="rect">
              <a:avLst/>
            </a:prstGeom>
            <a:solidFill>
              <a:srgbClr val="0058AB">
                <a:alpha val="100000"/>
              </a:srgbClr>
            </a:solidFill>
          </p:spPr>
          <p:txBody>
            <a:bodyPr/>
            <a:lstStyle/>
            <a:p/>
          </p:txBody>
        </p:sp>
        <p:sp>
          <p:nvSpPr>
            <p:cNvPr id="116" name="rc116"/>
            <p:cNvSpPr/>
            <p:nvPr/>
          </p:nvSpPr>
          <p:spPr>
            <a:xfrm>
              <a:off x="4595254" y="5779301"/>
              <a:ext cx="201456" cy="201456"/>
            </a:xfrm>
            <a:prstGeom prst="rect">
              <a:avLst/>
            </a:prstGeom>
            <a:solidFill>
              <a:srgbClr val="69DBFF">
                <a:alpha val="100000"/>
              </a:srgbClr>
            </a:solidFill>
          </p:spPr>
          <p:txBody>
            <a:bodyPr/>
            <a:lstStyle/>
            <a:p/>
          </p:txBody>
        </p:sp>
        <p:sp>
          <p:nvSpPr>
            <p:cNvPr id="117" name="tx117"/>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127555" y="1330710"/>
              <a:ext cx="78031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Cote d'Ivoire</a:t>
              </a:r>
            </a:p>
          </p:txBody>
        </p:sp>
        <p:sp>
          <p:nvSpPr>
            <p:cNvPr id="120" name="tx120"/>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1" name="tx121"/>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2" name="tx122"/>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3" name="tx123"/>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4" name="tx124"/>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276 % au nombre annuel prévu pour atteindre l'objectif, sur la base d'une trajectoire linéaire de diminution.</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276 % l'objectif annuel fixé par l'IA2030, ce qui compromettait sérieusement la réalisation de l'objectif de 2030 si des mesures n'étaient pas prises de toute urgence.</a:t>
            </a:r>
          </a:p>
        </p:txBody>
      </p:sp>
      <p:grpSp xmlns:pic="http://schemas.openxmlformats.org/drawingml/2006/picture">
        <p:nvGrpSpPr>
          <p:cNvPr id="127" name=""/>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Côte d’Ivoire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502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48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193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925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770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740046"/>
              <a:ext cx="238662" cy="567974"/>
            </a:xfrm>
            <a:prstGeom prst="rect">
              <a:avLst/>
            </a:prstGeom>
            <a:solidFill>
              <a:srgbClr val="80BD41">
                <a:alpha val="100000"/>
              </a:srgbClr>
            </a:solidFill>
          </p:spPr>
          <p:txBody>
            <a:bodyPr/>
            <a:lstStyle/>
            <a:p/>
          </p:txBody>
        </p:sp>
        <p:sp>
          <p:nvSpPr>
            <p:cNvPr id="23" name="rc23"/>
            <p:cNvSpPr/>
            <p:nvPr/>
          </p:nvSpPr>
          <p:spPr>
            <a:xfrm>
              <a:off x="1333322" y="3639812"/>
              <a:ext cx="238662" cy="100234"/>
            </a:xfrm>
            <a:prstGeom prst="rect">
              <a:avLst/>
            </a:prstGeom>
            <a:solidFill>
              <a:srgbClr val="1CABE2">
                <a:alpha val="100000"/>
              </a:srgbClr>
            </a:solidFill>
          </p:spPr>
          <p:txBody>
            <a:bodyPr/>
            <a:lstStyle/>
            <a:p/>
          </p:txBody>
        </p:sp>
        <p:sp>
          <p:nvSpPr>
            <p:cNvPr id="24" name="rc24"/>
            <p:cNvSpPr/>
            <p:nvPr/>
          </p:nvSpPr>
          <p:spPr>
            <a:xfrm>
              <a:off x="1598503" y="3756030"/>
              <a:ext cx="238662" cy="551990"/>
            </a:xfrm>
            <a:prstGeom prst="rect">
              <a:avLst/>
            </a:prstGeom>
            <a:solidFill>
              <a:srgbClr val="80BD41">
                <a:alpha val="100000"/>
              </a:srgbClr>
            </a:solidFill>
          </p:spPr>
          <p:txBody>
            <a:bodyPr/>
            <a:lstStyle/>
            <a:p/>
          </p:txBody>
        </p:sp>
        <p:sp>
          <p:nvSpPr>
            <p:cNvPr id="25" name="rc25"/>
            <p:cNvSpPr/>
            <p:nvPr/>
          </p:nvSpPr>
          <p:spPr>
            <a:xfrm>
              <a:off x="1598503" y="3626546"/>
              <a:ext cx="238662" cy="129483"/>
            </a:xfrm>
            <a:prstGeom prst="rect">
              <a:avLst/>
            </a:prstGeom>
            <a:solidFill>
              <a:srgbClr val="1CABE2">
                <a:alpha val="100000"/>
              </a:srgbClr>
            </a:solidFill>
          </p:spPr>
          <p:txBody>
            <a:bodyPr/>
            <a:lstStyle/>
            <a:p/>
          </p:txBody>
        </p:sp>
        <p:sp>
          <p:nvSpPr>
            <p:cNvPr id="26" name="rc26"/>
            <p:cNvSpPr/>
            <p:nvPr/>
          </p:nvSpPr>
          <p:spPr>
            <a:xfrm>
              <a:off x="1863684" y="3781810"/>
              <a:ext cx="238662" cy="526211"/>
            </a:xfrm>
            <a:prstGeom prst="rect">
              <a:avLst/>
            </a:prstGeom>
            <a:solidFill>
              <a:srgbClr val="80BD41">
                <a:alpha val="100000"/>
              </a:srgbClr>
            </a:solidFill>
          </p:spPr>
          <p:txBody>
            <a:bodyPr/>
            <a:lstStyle/>
            <a:p/>
          </p:txBody>
        </p:sp>
        <p:sp>
          <p:nvSpPr>
            <p:cNvPr id="27" name="rc27"/>
            <p:cNvSpPr/>
            <p:nvPr/>
          </p:nvSpPr>
          <p:spPr>
            <a:xfrm>
              <a:off x="1863684" y="3615643"/>
              <a:ext cx="238662" cy="166166"/>
            </a:xfrm>
            <a:prstGeom prst="rect">
              <a:avLst/>
            </a:prstGeom>
            <a:solidFill>
              <a:srgbClr val="1CABE2">
                <a:alpha val="100000"/>
              </a:srgbClr>
            </a:solidFill>
          </p:spPr>
          <p:txBody>
            <a:bodyPr/>
            <a:lstStyle/>
            <a:p/>
          </p:txBody>
        </p:sp>
        <p:sp>
          <p:nvSpPr>
            <p:cNvPr id="28" name="rc28"/>
            <p:cNvSpPr/>
            <p:nvPr/>
          </p:nvSpPr>
          <p:spPr>
            <a:xfrm>
              <a:off x="2128865" y="3810180"/>
              <a:ext cx="238662" cy="497840"/>
            </a:xfrm>
            <a:prstGeom prst="rect">
              <a:avLst/>
            </a:prstGeom>
            <a:solidFill>
              <a:srgbClr val="80BD41">
                <a:alpha val="100000"/>
              </a:srgbClr>
            </a:solidFill>
          </p:spPr>
          <p:txBody>
            <a:bodyPr/>
            <a:lstStyle/>
            <a:p/>
          </p:txBody>
        </p:sp>
        <p:sp>
          <p:nvSpPr>
            <p:cNvPr id="29" name="rc29"/>
            <p:cNvSpPr/>
            <p:nvPr/>
          </p:nvSpPr>
          <p:spPr>
            <a:xfrm>
              <a:off x="2128865" y="3606836"/>
              <a:ext cx="238662" cy="203343"/>
            </a:xfrm>
            <a:prstGeom prst="rect">
              <a:avLst/>
            </a:prstGeom>
            <a:solidFill>
              <a:srgbClr val="1CABE2">
                <a:alpha val="100000"/>
              </a:srgbClr>
            </a:solidFill>
          </p:spPr>
          <p:txBody>
            <a:bodyPr/>
            <a:lstStyle/>
            <a:p/>
          </p:txBody>
        </p:sp>
        <p:sp>
          <p:nvSpPr>
            <p:cNvPr id="30" name="rc30"/>
            <p:cNvSpPr/>
            <p:nvPr/>
          </p:nvSpPr>
          <p:spPr>
            <a:xfrm>
              <a:off x="2394045" y="3789134"/>
              <a:ext cx="238662" cy="518887"/>
            </a:xfrm>
            <a:prstGeom prst="rect">
              <a:avLst/>
            </a:prstGeom>
            <a:solidFill>
              <a:srgbClr val="80BD41">
                <a:alpha val="100000"/>
              </a:srgbClr>
            </a:solidFill>
          </p:spPr>
          <p:txBody>
            <a:bodyPr/>
            <a:lstStyle/>
            <a:p/>
          </p:txBody>
        </p:sp>
        <p:sp>
          <p:nvSpPr>
            <p:cNvPr id="31" name="rc31"/>
            <p:cNvSpPr/>
            <p:nvPr/>
          </p:nvSpPr>
          <p:spPr>
            <a:xfrm>
              <a:off x="2394045" y="3597215"/>
              <a:ext cx="238662" cy="191918"/>
            </a:xfrm>
            <a:prstGeom prst="rect">
              <a:avLst/>
            </a:prstGeom>
            <a:solidFill>
              <a:srgbClr val="1CABE2">
                <a:alpha val="100000"/>
              </a:srgbClr>
            </a:solidFill>
          </p:spPr>
          <p:txBody>
            <a:bodyPr/>
            <a:lstStyle/>
            <a:p/>
          </p:txBody>
        </p:sp>
        <p:sp>
          <p:nvSpPr>
            <p:cNvPr id="32" name="rc32"/>
            <p:cNvSpPr/>
            <p:nvPr/>
          </p:nvSpPr>
          <p:spPr>
            <a:xfrm>
              <a:off x="2659226" y="3707730"/>
              <a:ext cx="238662" cy="600290"/>
            </a:xfrm>
            <a:prstGeom prst="rect">
              <a:avLst/>
            </a:prstGeom>
            <a:solidFill>
              <a:srgbClr val="80BD41">
                <a:alpha val="100000"/>
              </a:srgbClr>
            </a:solidFill>
          </p:spPr>
          <p:txBody>
            <a:bodyPr/>
            <a:lstStyle/>
            <a:p/>
          </p:txBody>
        </p:sp>
        <p:sp>
          <p:nvSpPr>
            <p:cNvPr id="33" name="rc33"/>
            <p:cNvSpPr/>
            <p:nvPr/>
          </p:nvSpPr>
          <p:spPr>
            <a:xfrm>
              <a:off x="2659226" y="3584783"/>
              <a:ext cx="238662" cy="122947"/>
            </a:xfrm>
            <a:prstGeom prst="rect">
              <a:avLst/>
            </a:prstGeom>
            <a:solidFill>
              <a:srgbClr val="1CABE2">
                <a:alpha val="100000"/>
              </a:srgbClr>
            </a:solidFill>
          </p:spPr>
          <p:txBody>
            <a:bodyPr/>
            <a:lstStyle/>
            <a:p/>
          </p:txBody>
        </p:sp>
        <p:sp>
          <p:nvSpPr>
            <p:cNvPr id="34" name="rc34"/>
            <p:cNvSpPr/>
            <p:nvPr/>
          </p:nvSpPr>
          <p:spPr>
            <a:xfrm>
              <a:off x="2924407" y="3611478"/>
              <a:ext cx="238662" cy="696543"/>
            </a:xfrm>
            <a:prstGeom prst="rect">
              <a:avLst/>
            </a:prstGeom>
            <a:solidFill>
              <a:srgbClr val="80BD41">
                <a:alpha val="100000"/>
              </a:srgbClr>
            </a:solidFill>
          </p:spPr>
          <p:txBody>
            <a:bodyPr/>
            <a:lstStyle/>
            <a:p/>
          </p:txBody>
        </p:sp>
        <p:sp>
          <p:nvSpPr>
            <p:cNvPr id="35" name="rc35"/>
            <p:cNvSpPr/>
            <p:nvPr/>
          </p:nvSpPr>
          <p:spPr>
            <a:xfrm>
              <a:off x="2924407" y="3574813"/>
              <a:ext cx="238662" cy="36664"/>
            </a:xfrm>
            <a:prstGeom prst="rect">
              <a:avLst/>
            </a:prstGeom>
            <a:solidFill>
              <a:srgbClr val="1CABE2">
                <a:alpha val="100000"/>
              </a:srgbClr>
            </a:solidFill>
          </p:spPr>
          <p:txBody>
            <a:bodyPr/>
            <a:lstStyle/>
            <a:p/>
          </p:txBody>
        </p:sp>
        <p:sp>
          <p:nvSpPr>
            <p:cNvPr id="36" name="rc36"/>
            <p:cNvSpPr/>
            <p:nvPr/>
          </p:nvSpPr>
          <p:spPr>
            <a:xfrm>
              <a:off x="3189588" y="3616934"/>
              <a:ext cx="238662" cy="691087"/>
            </a:xfrm>
            <a:prstGeom prst="rect">
              <a:avLst/>
            </a:prstGeom>
            <a:solidFill>
              <a:srgbClr val="80BD41">
                <a:alpha val="100000"/>
              </a:srgbClr>
            </a:solidFill>
          </p:spPr>
          <p:txBody>
            <a:bodyPr/>
            <a:lstStyle/>
            <a:p/>
          </p:txBody>
        </p:sp>
        <p:sp>
          <p:nvSpPr>
            <p:cNvPr id="37" name="rc37"/>
            <p:cNvSpPr/>
            <p:nvPr/>
          </p:nvSpPr>
          <p:spPr>
            <a:xfrm>
              <a:off x="3189588" y="3564917"/>
              <a:ext cx="238662" cy="52016"/>
            </a:xfrm>
            <a:prstGeom prst="rect">
              <a:avLst/>
            </a:prstGeom>
            <a:solidFill>
              <a:srgbClr val="1CABE2">
                <a:alpha val="100000"/>
              </a:srgbClr>
            </a:solidFill>
          </p:spPr>
          <p:txBody>
            <a:bodyPr/>
            <a:lstStyle/>
            <a:p/>
          </p:txBody>
        </p:sp>
        <p:sp>
          <p:nvSpPr>
            <p:cNvPr id="38" name="rc38"/>
            <p:cNvSpPr/>
            <p:nvPr/>
          </p:nvSpPr>
          <p:spPr>
            <a:xfrm>
              <a:off x="3454768" y="3638292"/>
              <a:ext cx="238662" cy="669729"/>
            </a:xfrm>
            <a:prstGeom prst="rect">
              <a:avLst/>
            </a:prstGeom>
            <a:solidFill>
              <a:srgbClr val="80BD41">
                <a:alpha val="100000"/>
              </a:srgbClr>
            </a:solidFill>
          </p:spPr>
          <p:txBody>
            <a:bodyPr/>
            <a:lstStyle/>
            <a:p/>
          </p:txBody>
        </p:sp>
        <p:sp>
          <p:nvSpPr>
            <p:cNvPr id="39" name="rc39"/>
            <p:cNvSpPr/>
            <p:nvPr/>
          </p:nvSpPr>
          <p:spPr>
            <a:xfrm>
              <a:off x="3454768" y="3555515"/>
              <a:ext cx="238662" cy="82776"/>
            </a:xfrm>
            <a:prstGeom prst="rect">
              <a:avLst/>
            </a:prstGeom>
            <a:solidFill>
              <a:srgbClr val="1CABE2">
                <a:alpha val="100000"/>
              </a:srgbClr>
            </a:solidFill>
          </p:spPr>
          <p:txBody>
            <a:bodyPr/>
            <a:lstStyle/>
            <a:p/>
          </p:txBody>
        </p:sp>
        <p:sp>
          <p:nvSpPr>
            <p:cNvPr id="40" name="rc40"/>
            <p:cNvSpPr/>
            <p:nvPr/>
          </p:nvSpPr>
          <p:spPr>
            <a:xfrm>
              <a:off x="3719949" y="3571097"/>
              <a:ext cx="238662" cy="736924"/>
            </a:xfrm>
            <a:prstGeom prst="rect">
              <a:avLst/>
            </a:prstGeom>
            <a:solidFill>
              <a:srgbClr val="80BD41">
                <a:alpha val="100000"/>
              </a:srgbClr>
            </a:solidFill>
          </p:spPr>
          <p:txBody>
            <a:bodyPr/>
            <a:lstStyle/>
            <a:p/>
          </p:txBody>
        </p:sp>
        <p:sp>
          <p:nvSpPr>
            <p:cNvPr id="41" name="rc41"/>
            <p:cNvSpPr/>
            <p:nvPr/>
          </p:nvSpPr>
          <p:spPr>
            <a:xfrm>
              <a:off x="3719949" y="3532308"/>
              <a:ext cx="238662" cy="38788"/>
            </a:xfrm>
            <a:prstGeom prst="rect">
              <a:avLst/>
            </a:prstGeom>
            <a:solidFill>
              <a:srgbClr val="1CABE2">
                <a:alpha val="100000"/>
              </a:srgbClr>
            </a:solidFill>
          </p:spPr>
          <p:txBody>
            <a:bodyPr/>
            <a:lstStyle/>
            <a:p/>
          </p:txBody>
        </p:sp>
        <p:sp>
          <p:nvSpPr>
            <p:cNvPr id="42" name="rc42"/>
            <p:cNvSpPr/>
            <p:nvPr/>
          </p:nvSpPr>
          <p:spPr>
            <a:xfrm>
              <a:off x="3985130" y="3614151"/>
              <a:ext cx="238662" cy="693870"/>
            </a:xfrm>
            <a:prstGeom prst="rect">
              <a:avLst/>
            </a:prstGeom>
            <a:solidFill>
              <a:srgbClr val="80BD41">
                <a:alpha val="100000"/>
              </a:srgbClr>
            </a:solidFill>
          </p:spPr>
          <p:txBody>
            <a:bodyPr/>
            <a:lstStyle/>
            <a:p/>
          </p:txBody>
        </p:sp>
        <p:sp>
          <p:nvSpPr>
            <p:cNvPr id="43" name="rc43"/>
            <p:cNvSpPr/>
            <p:nvPr/>
          </p:nvSpPr>
          <p:spPr>
            <a:xfrm>
              <a:off x="3985130" y="3510474"/>
              <a:ext cx="238662" cy="103676"/>
            </a:xfrm>
            <a:prstGeom prst="rect">
              <a:avLst/>
            </a:prstGeom>
            <a:solidFill>
              <a:srgbClr val="1CABE2">
                <a:alpha val="100000"/>
              </a:srgbClr>
            </a:solidFill>
          </p:spPr>
          <p:txBody>
            <a:bodyPr/>
            <a:lstStyle/>
            <a:p/>
          </p:txBody>
        </p:sp>
        <p:sp>
          <p:nvSpPr>
            <p:cNvPr id="44" name="rc44"/>
            <p:cNvSpPr/>
            <p:nvPr/>
          </p:nvSpPr>
          <p:spPr>
            <a:xfrm>
              <a:off x="4250311" y="3705570"/>
              <a:ext cx="238662" cy="602451"/>
            </a:xfrm>
            <a:prstGeom prst="rect">
              <a:avLst/>
            </a:prstGeom>
            <a:solidFill>
              <a:srgbClr val="80BD41">
                <a:alpha val="100000"/>
              </a:srgbClr>
            </a:solidFill>
          </p:spPr>
          <p:txBody>
            <a:bodyPr/>
            <a:lstStyle/>
            <a:p/>
          </p:txBody>
        </p:sp>
        <p:sp>
          <p:nvSpPr>
            <p:cNvPr id="45" name="rc45"/>
            <p:cNvSpPr/>
            <p:nvPr/>
          </p:nvSpPr>
          <p:spPr>
            <a:xfrm>
              <a:off x="4250311" y="3493895"/>
              <a:ext cx="238662" cy="211674"/>
            </a:xfrm>
            <a:prstGeom prst="rect">
              <a:avLst/>
            </a:prstGeom>
            <a:solidFill>
              <a:srgbClr val="1CABE2">
                <a:alpha val="100000"/>
              </a:srgbClr>
            </a:solidFill>
          </p:spPr>
          <p:txBody>
            <a:bodyPr/>
            <a:lstStyle/>
            <a:p/>
          </p:txBody>
        </p:sp>
        <p:sp>
          <p:nvSpPr>
            <p:cNvPr id="46" name="rc46"/>
            <p:cNvSpPr/>
            <p:nvPr/>
          </p:nvSpPr>
          <p:spPr>
            <a:xfrm>
              <a:off x="4515492" y="3537050"/>
              <a:ext cx="238662" cy="770970"/>
            </a:xfrm>
            <a:prstGeom prst="rect">
              <a:avLst/>
            </a:prstGeom>
            <a:solidFill>
              <a:srgbClr val="80BD41">
                <a:alpha val="100000"/>
              </a:srgbClr>
            </a:solidFill>
          </p:spPr>
          <p:txBody>
            <a:bodyPr/>
            <a:lstStyle/>
            <a:p/>
          </p:txBody>
        </p:sp>
        <p:sp>
          <p:nvSpPr>
            <p:cNvPr id="47" name="rc47"/>
            <p:cNvSpPr/>
            <p:nvPr/>
          </p:nvSpPr>
          <p:spPr>
            <a:xfrm>
              <a:off x="4515492" y="3479019"/>
              <a:ext cx="238662" cy="58031"/>
            </a:xfrm>
            <a:prstGeom prst="rect">
              <a:avLst/>
            </a:prstGeom>
            <a:solidFill>
              <a:srgbClr val="1CABE2">
                <a:alpha val="100000"/>
              </a:srgbClr>
            </a:solidFill>
          </p:spPr>
          <p:txBody>
            <a:bodyPr/>
            <a:lstStyle/>
            <a:p/>
          </p:txBody>
        </p:sp>
        <p:sp>
          <p:nvSpPr>
            <p:cNvPr id="48" name="rc48"/>
            <p:cNvSpPr/>
            <p:nvPr/>
          </p:nvSpPr>
          <p:spPr>
            <a:xfrm>
              <a:off x="4780672" y="3609436"/>
              <a:ext cx="238662" cy="698584"/>
            </a:xfrm>
            <a:prstGeom prst="rect">
              <a:avLst/>
            </a:prstGeom>
            <a:solidFill>
              <a:srgbClr val="80BD41">
                <a:alpha val="100000"/>
              </a:srgbClr>
            </a:solidFill>
          </p:spPr>
          <p:txBody>
            <a:bodyPr/>
            <a:lstStyle/>
            <a:p/>
          </p:txBody>
        </p:sp>
        <p:sp>
          <p:nvSpPr>
            <p:cNvPr id="49" name="rc49"/>
            <p:cNvSpPr/>
            <p:nvPr/>
          </p:nvSpPr>
          <p:spPr>
            <a:xfrm>
              <a:off x="4780672" y="3466349"/>
              <a:ext cx="238662" cy="143087"/>
            </a:xfrm>
            <a:prstGeom prst="rect">
              <a:avLst/>
            </a:prstGeom>
            <a:solidFill>
              <a:srgbClr val="1CABE2">
                <a:alpha val="100000"/>
              </a:srgbClr>
            </a:solidFill>
          </p:spPr>
          <p:txBody>
            <a:bodyPr/>
            <a:lstStyle/>
            <a:p/>
          </p:txBody>
        </p:sp>
        <p:sp>
          <p:nvSpPr>
            <p:cNvPr id="50" name="rc50"/>
            <p:cNvSpPr/>
            <p:nvPr/>
          </p:nvSpPr>
          <p:spPr>
            <a:xfrm>
              <a:off x="5045853" y="3525817"/>
              <a:ext cx="238662" cy="782203"/>
            </a:xfrm>
            <a:prstGeom prst="rect">
              <a:avLst/>
            </a:prstGeom>
            <a:solidFill>
              <a:srgbClr val="80BD41">
                <a:alpha val="100000"/>
              </a:srgbClr>
            </a:solidFill>
          </p:spPr>
          <p:txBody>
            <a:bodyPr/>
            <a:lstStyle/>
            <a:p/>
          </p:txBody>
        </p:sp>
        <p:sp>
          <p:nvSpPr>
            <p:cNvPr id="51" name="rc51"/>
            <p:cNvSpPr/>
            <p:nvPr/>
          </p:nvSpPr>
          <p:spPr>
            <a:xfrm>
              <a:off x="5045853" y="3457798"/>
              <a:ext cx="238662" cy="68019"/>
            </a:xfrm>
            <a:prstGeom prst="rect">
              <a:avLst/>
            </a:prstGeom>
            <a:solidFill>
              <a:srgbClr val="1CABE2">
                <a:alpha val="100000"/>
              </a:srgbClr>
            </a:solidFill>
          </p:spPr>
          <p:txBody>
            <a:bodyPr/>
            <a:lstStyle/>
            <a:p/>
          </p:txBody>
        </p:sp>
        <p:sp>
          <p:nvSpPr>
            <p:cNvPr id="52" name="rc52"/>
            <p:cNvSpPr/>
            <p:nvPr/>
          </p:nvSpPr>
          <p:spPr>
            <a:xfrm>
              <a:off x="5311034" y="3489647"/>
              <a:ext cx="238662" cy="818373"/>
            </a:xfrm>
            <a:prstGeom prst="rect">
              <a:avLst/>
            </a:prstGeom>
            <a:solidFill>
              <a:srgbClr val="80BD41">
                <a:alpha val="100000"/>
              </a:srgbClr>
            </a:solidFill>
          </p:spPr>
          <p:txBody>
            <a:bodyPr/>
            <a:lstStyle/>
            <a:p/>
          </p:txBody>
        </p:sp>
        <p:sp>
          <p:nvSpPr>
            <p:cNvPr id="53" name="rc53"/>
            <p:cNvSpPr/>
            <p:nvPr/>
          </p:nvSpPr>
          <p:spPr>
            <a:xfrm>
              <a:off x="5311034" y="3455546"/>
              <a:ext cx="238662" cy="34101"/>
            </a:xfrm>
            <a:prstGeom prst="rect">
              <a:avLst/>
            </a:prstGeom>
            <a:solidFill>
              <a:srgbClr val="1CABE2">
                <a:alpha val="100000"/>
              </a:srgbClr>
            </a:solidFill>
          </p:spPr>
          <p:txBody>
            <a:bodyPr/>
            <a:lstStyle/>
            <a:p/>
          </p:txBody>
        </p:sp>
        <p:sp>
          <p:nvSpPr>
            <p:cNvPr id="54" name="rc54"/>
            <p:cNvSpPr/>
            <p:nvPr/>
          </p:nvSpPr>
          <p:spPr>
            <a:xfrm>
              <a:off x="5576215" y="3469919"/>
              <a:ext cx="238662" cy="838102"/>
            </a:xfrm>
            <a:prstGeom prst="rect">
              <a:avLst/>
            </a:prstGeom>
            <a:solidFill>
              <a:srgbClr val="80BD41">
                <a:alpha val="100000"/>
              </a:srgbClr>
            </a:solidFill>
          </p:spPr>
          <p:txBody>
            <a:bodyPr/>
            <a:lstStyle/>
            <a:p/>
          </p:txBody>
        </p:sp>
        <p:sp>
          <p:nvSpPr>
            <p:cNvPr id="55" name="rc55"/>
            <p:cNvSpPr/>
            <p:nvPr/>
          </p:nvSpPr>
          <p:spPr>
            <a:xfrm>
              <a:off x="5576215" y="3452818"/>
              <a:ext cx="238662" cy="17100"/>
            </a:xfrm>
            <a:prstGeom prst="rect">
              <a:avLst/>
            </a:prstGeom>
            <a:solidFill>
              <a:srgbClr val="1CABE2">
                <a:alpha val="100000"/>
              </a:srgbClr>
            </a:solidFill>
          </p:spPr>
          <p:txBody>
            <a:bodyPr/>
            <a:lstStyle/>
            <a:p/>
          </p:txBody>
        </p:sp>
        <p:sp>
          <p:nvSpPr>
            <p:cNvPr id="56" name="rc56"/>
            <p:cNvSpPr/>
            <p:nvPr/>
          </p:nvSpPr>
          <p:spPr>
            <a:xfrm>
              <a:off x="5841395" y="3514301"/>
              <a:ext cx="238662" cy="793720"/>
            </a:xfrm>
            <a:prstGeom prst="rect">
              <a:avLst/>
            </a:prstGeom>
            <a:solidFill>
              <a:srgbClr val="80BD41">
                <a:alpha val="100000"/>
              </a:srgbClr>
            </a:solidFill>
          </p:spPr>
          <p:txBody>
            <a:bodyPr/>
            <a:lstStyle/>
            <a:p/>
          </p:txBody>
        </p:sp>
        <p:sp>
          <p:nvSpPr>
            <p:cNvPr id="57" name="rc57"/>
            <p:cNvSpPr/>
            <p:nvPr/>
          </p:nvSpPr>
          <p:spPr>
            <a:xfrm>
              <a:off x="5841395" y="3454557"/>
              <a:ext cx="238662" cy="59743"/>
            </a:xfrm>
            <a:prstGeom prst="rect">
              <a:avLst/>
            </a:prstGeom>
            <a:solidFill>
              <a:srgbClr val="1CABE2">
                <a:alpha val="100000"/>
              </a:srgbClr>
            </a:solidFill>
          </p:spPr>
          <p:txBody>
            <a:bodyPr/>
            <a:lstStyle/>
            <a:p/>
          </p:txBody>
        </p:sp>
        <p:sp>
          <p:nvSpPr>
            <p:cNvPr id="58" name="rc58"/>
            <p:cNvSpPr/>
            <p:nvPr/>
          </p:nvSpPr>
          <p:spPr>
            <a:xfrm>
              <a:off x="6106576" y="3499974"/>
              <a:ext cx="238662" cy="808047"/>
            </a:xfrm>
            <a:prstGeom prst="rect">
              <a:avLst/>
            </a:prstGeom>
            <a:solidFill>
              <a:srgbClr val="80BD41">
                <a:alpha val="100000"/>
              </a:srgbClr>
            </a:solidFill>
          </p:spPr>
          <p:txBody>
            <a:bodyPr/>
            <a:lstStyle/>
            <a:p/>
          </p:txBody>
        </p:sp>
        <p:sp>
          <p:nvSpPr>
            <p:cNvPr id="59" name="rc59"/>
            <p:cNvSpPr/>
            <p:nvPr/>
          </p:nvSpPr>
          <p:spPr>
            <a:xfrm>
              <a:off x="6106576" y="3466303"/>
              <a:ext cx="238662" cy="33670"/>
            </a:xfrm>
            <a:prstGeom prst="rect">
              <a:avLst/>
            </a:prstGeom>
            <a:solidFill>
              <a:srgbClr val="1CABE2">
                <a:alpha val="100000"/>
              </a:srgbClr>
            </a:solidFill>
          </p:spPr>
          <p:txBody>
            <a:bodyPr/>
            <a:lstStyle/>
            <a:p/>
          </p:txBody>
        </p:sp>
        <p:sp>
          <p:nvSpPr>
            <p:cNvPr id="60" name="rc60"/>
            <p:cNvSpPr/>
            <p:nvPr/>
          </p:nvSpPr>
          <p:spPr>
            <a:xfrm>
              <a:off x="6371757" y="3512983"/>
              <a:ext cx="238662" cy="795038"/>
            </a:xfrm>
            <a:prstGeom prst="rect">
              <a:avLst/>
            </a:prstGeom>
            <a:solidFill>
              <a:srgbClr val="80BD41">
                <a:alpha val="100000"/>
              </a:srgbClr>
            </a:solidFill>
          </p:spPr>
          <p:txBody>
            <a:bodyPr/>
            <a:lstStyle/>
            <a:p/>
          </p:txBody>
        </p:sp>
        <p:sp>
          <p:nvSpPr>
            <p:cNvPr id="61" name="rc61"/>
            <p:cNvSpPr/>
            <p:nvPr/>
          </p:nvSpPr>
          <p:spPr>
            <a:xfrm>
              <a:off x="6371757" y="3462238"/>
              <a:ext cx="238662" cy="50744"/>
            </a:xfrm>
            <a:prstGeom prst="rect">
              <a:avLst/>
            </a:prstGeom>
            <a:solidFill>
              <a:srgbClr val="1CABE2">
                <a:alpha val="100000"/>
              </a:srgbClr>
            </a:solidFill>
          </p:spPr>
          <p:txBody>
            <a:bodyPr/>
            <a:lstStyle/>
            <a:p/>
          </p:txBody>
        </p:sp>
        <p:sp>
          <p:nvSpPr>
            <p:cNvPr id="62" name="rc62"/>
            <p:cNvSpPr/>
            <p:nvPr/>
          </p:nvSpPr>
          <p:spPr>
            <a:xfrm>
              <a:off x="6636938" y="3567023"/>
              <a:ext cx="238662" cy="740998"/>
            </a:xfrm>
            <a:prstGeom prst="rect">
              <a:avLst/>
            </a:prstGeom>
            <a:solidFill>
              <a:srgbClr val="80BD41">
                <a:alpha val="100000"/>
              </a:srgbClr>
            </a:solidFill>
          </p:spPr>
          <p:txBody>
            <a:bodyPr/>
            <a:lstStyle/>
            <a:p/>
          </p:txBody>
        </p:sp>
        <p:sp>
          <p:nvSpPr>
            <p:cNvPr id="63" name="rc63"/>
            <p:cNvSpPr/>
            <p:nvPr/>
          </p:nvSpPr>
          <p:spPr>
            <a:xfrm>
              <a:off x="6636938" y="3456297"/>
              <a:ext cx="238662" cy="110725"/>
            </a:xfrm>
            <a:prstGeom prst="rect">
              <a:avLst/>
            </a:prstGeom>
            <a:solidFill>
              <a:srgbClr val="1CABE2">
                <a:alpha val="100000"/>
              </a:srgbClr>
            </a:solidFill>
          </p:spPr>
          <p:txBody>
            <a:bodyPr/>
            <a:lstStyle/>
            <a:p/>
          </p:txBody>
        </p:sp>
        <p:sp>
          <p:nvSpPr>
            <p:cNvPr id="64" name="rc64"/>
            <p:cNvSpPr/>
            <p:nvPr/>
          </p:nvSpPr>
          <p:spPr>
            <a:xfrm>
              <a:off x="6902119" y="3577798"/>
              <a:ext cx="238662" cy="730223"/>
            </a:xfrm>
            <a:prstGeom prst="rect">
              <a:avLst/>
            </a:prstGeom>
            <a:solidFill>
              <a:srgbClr val="80BD41">
                <a:alpha val="100000"/>
              </a:srgbClr>
            </a:solidFill>
          </p:spPr>
          <p:txBody>
            <a:bodyPr/>
            <a:lstStyle/>
            <a:p/>
          </p:txBody>
        </p:sp>
        <p:sp>
          <p:nvSpPr>
            <p:cNvPr id="65" name="rc65"/>
            <p:cNvSpPr/>
            <p:nvPr/>
          </p:nvSpPr>
          <p:spPr>
            <a:xfrm>
              <a:off x="6902119" y="3448936"/>
              <a:ext cx="238662" cy="128861"/>
            </a:xfrm>
            <a:prstGeom prst="rect">
              <a:avLst/>
            </a:prstGeom>
            <a:solidFill>
              <a:srgbClr val="1CABE2">
                <a:alpha val="100000"/>
              </a:srgbClr>
            </a:solidFill>
          </p:spPr>
          <p:txBody>
            <a:bodyPr/>
            <a:lstStyle/>
            <a:p/>
          </p:txBody>
        </p:sp>
        <p:sp>
          <p:nvSpPr>
            <p:cNvPr id="66" name="rc66"/>
            <p:cNvSpPr/>
            <p:nvPr/>
          </p:nvSpPr>
          <p:spPr>
            <a:xfrm>
              <a:off x="7167299" y="3588976"/>
              <a:ext cx="238662" cy="719045"/>
            </a:xfrm>
            <a:prstGeom prst="rect">
              <a:avLst/>
            </a:prstGeom>
            <a:solidFill>
              <a:srgbClr val="80BD41">
                <a:alpha val="100000"/>
              </a:srgbClr>
            </a:solidFill>
          </p:spPr>
          <p:txBody>
            <a:bodyPr/>
            <a:lstStyle/>
            <a:p/>
          </p:txBody>
        </p:sp>
        <p:sp>
          <p:nvSpPr>
            <p:cNvPr id="67" name="rc67"/>
            <p:cNvSpPr/>
            <p:nvPr/>
          </p:nvSpPr>
          <p:spPr>
            <a:xfrm>
              <a:off x="7167299" y="3441704"/>
              <a:ext cx="238662" cy="147271"/>
            </a:xfrm>
            <a:prstGeom prst="rect">
              <a:avLst/>
            </a:prstGeom>
            <a:solidFill>
              <a:srgbClr val="1CABE2">
                <a:alpha val="100000"/>
              </a:srgbClr>
            </a:solidFill>
          </p:spPr>
          <p:txBody>
            <a:bodyPr/>
            <a:lstStyle/>
            <a:p/>
          </p:txBody>
        </p:sp>
        <p:sp>
          <p:nvSpPr>
            <p:cNvPr id="68" name="rc68"/>
            <p:cNvSpPr/>
            <p:nvPr/>
          </p:nvSpPr>
          <p:spPr>
            <a:xfrm>
              <a:off x="7432480" y="3590367"/>
              <a:ext cx="238662" cy="717654"/>
            </a:xfrm>
            <a:prstGeom prst="rect">
              <a:avLst/>
            </a:prstGeom>
            <a:solidFill>
              <a:srgbClr val="80BD41">
                <a:alpha val="100000"/>
              </a:srgbClr>
            </a:solidFill>
          </p:spPr>
          <p:txBody>
            <a:bodyPr/>
            <a:lstStyle/>
            <a:p/>
          </p:txBody>
        </p:sp>
        <p:sp>
          <p:nvSpPr>
            <p:cNvPr id="69" name="rc69"/>
            <p:cNvSpPr/>
            <p:nvPr/>
          </p:nvSpPr>
          <p:spPr>
            <a:xfrm>
              <a:off x="7432480" y="3432833"/>
              <a:ext cx="238662" cy="157533"/>
            </a:xfrm>
            <a:prstGeom prst="rect">
              <a:avLst/>
            </a:prstGeom>
            <a:solidFill>
              <a:srgbClr val="1CABE2">
                <a:alpha val="100000"/>
              </a:srgbClr>
            </a:solidFill>
          </p:spPr>
          <p:txBody>
            <a:bodyPr/>
            <a:lstStyle/>
            <a:p/>
          </p:txBody>
        </p:sp>
        <p:sp>
          <p:nvSpPr>
            <p:cNvPr id="70" name="rc70"/>
            <p:cNvSpPr/>
            <p:nvPr/>
          </p:nvSpPr>
          <p:spPr>
            <a:xfrm>
              <a:off x="7697661" y="3590935"/>
              <a:ext cx="238662" cy="717086"/>
            </a:xfrm>
            <a:prstGeom prst="rect">
              <a:avLst/>
            </a:prstGeom>
            <a:solidFill>
              <a:srgbClr val="80BD41">
                <a:alpha val="100000"/>
              </a:srgbClr>
            </a:solidFill>
          </p:spPr>
          <p:txBody>
            <a:bodyPr/>
            <a:lstStyle/>
            <a:p/>
          </p:txBody>
        </p:sp>
        <p:sp>
          <p:nvSpPr>
            <p:cNvPr id="71" name="rc71"/>
            <p:cNvSpPr/>
            <p:nvPr/>
          </p:nvSpPr>
          <p:spPr>
            <a:xfrm>
              <a:off x="7697661" y="3422727"/>
              <a:ext cx="238662" cy="168208"/>
            </a:xfrm>
            <a:prstGeom prst="rect">
              <a:avLst/>
            </a:prstGeom>
            <a:solidFill>
              <a:srgbClr val="1CABE2">
                <a:alpha val="100000"/>
              </a:srgbClr>
            </a:solidFill>
          </p:spPr>
          <p:txBody>
            <a:bodyPr/>
            <a:lstStyle/>
            <a:p/>
          </p:txBody>
        </p:sp>
        <p:sp>
          <p:nvSpPr>
            <p:cNvPr id="72" name="rc72"/>
            <p:cNvSpPr/>
            <p:nvPr/>
          </p:nvSpPr>
          <p:spPr>
            <a:xfrm>
              <a:off x="7962842" y="3556943"/>
              <a:ext cx="238662" cy="751077"/>
            </a:xfrm>
            <a:prstGeom prst="rect">
              <a:avLst/>
            </a:prstGeom>
            <a:solidFill>
              <a:srgbClr val="80BD41">
                <a:alpha val="100000"/>
              </a:srgbClr>
            </a:solidFill>
          </p:spPr>
          <p:txBody>
            <a:bodyPr/>
            <a:lstStyle/>
            <a:p/>
          </p:txBody>
        </p:sp>
        <p:sp>
          <p:nvSpPr>
            <p:cNvPr id="73" name="rc73"/>
            <p:cNvSpPr/>
            <p:nvPr/>
          </p:nvSpPr>
          <p:spPr>
            <a:xfrm>
              <a:off x="7962842" y="3413883"/>
              <a:ext cx="238662" cy="143060"/>
            </a:xfrm>
            <a:prstGeom prst="rect">
              <a:avLst/>
            </a:prstGeom>
            <a:solidFill>
              <a:srgbClr val="1CABE2">
                <a:alpha val="100000"/>
              </a:srgbClr>
            </a:solidFill>
          </p:spPr>
          <p:txBody>
            <a:bodyPr/>
            <a:lstStyle/>
            <a:p/>
          </p:txBody>
        </p:sp>
        <p:sp>
          <p:nvSpPr>
            <p:cNvPr id="74" name="pl74"/>
            <p:cNvSpPr/>
            <p:nvPr/>
          </p:nvSpPr>
          <p:spPr>
            <a:xfrm>
              <a:off x="1452654" y="2117376"/>
              <a:ext cx="6629519" cy="603545"/>
            </a:xfrm>
            <a:custGeom>
              <a:avLst/>
              <a:pathLst>
                <a:path w="6629519" h="603545">
                  <a:moveTo>
                    <a:pt x="0" y="290595"/>
                  </a:moveTo>
                  <a:lnTo>
                    <a:pt x="265180" y="380009"/>
                  </a:lnTo>
                  <a:lnTo>
                    <a:pt x="530361" y="491777"/>
                  </a:lnTo>
                  <a:lnTo>
                    <a:pt x="795542" y="603545"/>
                  </a:lnTo>
                  <a:lnTo>
                    <a:pt x="1060723" y="558837"/>
                  </a:lnTo>
                  <a:lnTo>
                    <a:pt x="1325903" y="335302"/>
                  </a:lnTo>
                  <a:lnTo>
                    <a:pt x="1591084" y="67060"/>
                  </a:lnTo>
                  <a:lnTo>
                    <a:pt x="1856265" y="111767"/>
                  </a:lnTo>
                  <a:lnTo>
                    <a:pt x="2121446" y="201181"/>
                  </a:lnTo>
                  <a:lnTo>
                    <a:pt x="2386626" y="67060"/>
                  </a:lnTo>
                  <a:lnTo>
                    <a:pt x="2651807" y="245888"/>
                  </a:lnTo>
                  <a:lnTo>
                    <a:pt x="2916988" y="536484"/>
                  </a:lnTo>
                  <a:lnTo>
                    <a:pt x="3182169" y="111767"/>
                  </a:lnTo>
                  <a:lnTo>
                    <a:pt x="3447350" y="335302"/>
                  </a:lnTo>
                  <a:lnTo>
                    <a:pt x="3712530" y="134121"/>
                  </a:lnTo>
                  <a:lnTo>
                    <a:pt x="3977711" y="44707"/>
                  </a:lnTo>
                  <a:lnTo>
                    <a:pt x="4242892" y="0"/>
                  </a:lnTo>
                  <a:lnTo>
                    <a:pt x="4508073" y="111767"/>
                  </a:lnTo>
                  <a:lnTo>
                    <a:pt x="4773253" y="44707"/>
                  </a:lnTo>
                  <a:lnTo>
                    <a:pt x="5038434" y="89414"/>
                  </a:lnTo>
                  <a:lnTo>
                    <a:pt x="5303615" y="245888"/>
                  </a:lnTo>
                  <a:lnTo>
                    <a:pt x="5568796" y="290595"/>
                  </a:lnTo>
                  <a:lnTo>
                    <a:pt x="5833977" y="335302"/>
                  </a:lnTo>
                  <a:lnTo>
                    <a:pt x="6099157" y="357656"/>
                  </a:lnTo>
                  <a:lnTo>
                    <a:pt x="6364338" y="380009"/>
                  </a:lnTo>
                  <a:lnTo>
                    <a:pt x="6629519" y="312949"/>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271826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226341"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1335100" y="3503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7" name="tx87"/>
            <p:cNvSpPr/>
            <p:nvPr/>
          </p:nvSpPr>
          <p:spPr>
            <a:xfrm>
              <a:off x="2700181" y="344884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8" name="tx88"/>
            <p:cNvSpPr/>
            <p:nvPr/>
          </p:nvSpPr>
          <p:spPr>
            <a:xfrm>
              <a:off x="3986908" y="33745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89" name="tx89"/>
            <p:cNvSpPr/>
            <p:nvPr/>
          </p:nvSpPr>
          <p:spPr>
            <a:xfrm>
              <a:off x="5312812" y="33195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0" name="tx90"/>
            <p:cNvSpPr/>
            <p:nvPr/>
          </p:nvSpPr>
          <p:spPr>
            <a:xfrm>
              <a:off x="6373535" y="33262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1" name="tx91"/>
            <p:cNvSpPr/>
            <p:nvPr/>
          </p:nvSpPr>
          <p:spPr>
            <a:xfrm>
              <a:off x="6638716" y="332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2" name="tx92"/>
            <p:cNvSpPr/>
            <p:nvPr/>
          </p:nvSpPr>
          <p:spPr>
            <a:xfrm>
              <a:off x="6903896" y="3312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3" name="tx93"/>
            <p:cNvSpPr/>
            <p:nvPr/>
          </p:nvSpPr>
          <p:spPr>
            <a:xfrm>
              <a:off x="7169077" y="33057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4" name="tx94"/>
            <p:cNvSpPr/>
            <p:nvPr/>
          </p:nvSpPr>
          <p:spPr>
            <a:xfrm>
              <a:off x="7473435" y="32968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5" name="tx95"/>
            <p:cNvSpPr/>
            <p:nvPr/>
          </p:nvSpPr>
          <p:spPr>
            <a:xfrm>
              <a:off x="7738616" y="32868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6" name="tx96"/>
            <p:cNvSpPr/>
            <p:nvPr/>
          </p:nvSpPr>
          <p:spPr>
            <a:xfrm>
              <a:off x="7964620" y="3277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976.7</a:t>
              </a:r>
            </a:p>
          </p:txBody>
        </p:sp>
        <p:sp>
          <p:nvSpPr>
            <p:cNvPr id="97" name="pl97"/>
            <p:cNvSpPr/>
            <p:nvPr/>
          </p:nvSpPr>
          <p:spPr>
            <a:xfrm>
              <a:off x="1452654"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988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620.4</a:t>
              </a:r>
            </a:p>
          </p:txBody>
        </p:sp>
        <p:sp>
          <p:nvSpPr>
            <p:cNvPr id="109" name="tx109"/>
            <p:cNvSpPr/>
            <p:nvPr/>
          </p:nvSpPr>
          <p:spPr>
            <a:xfrm>
              <a:off x="1335100" y="3654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109.5</a:t>
              </a:r>
            </a:p>
          </p:txBody>
        </p:sp>
        <p:sp>
          <p:nvSpPr>
            <p:cNvPr id="110" name="tx110"/>
            <p:cNvSpPr/>
            <p:nvPr/>
          </p:nvSpPr>
          <p:spPr>
            <a:xfrm>
              <a:off x="2661004" y="3972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655.7</a:t>
              </a:r>
            </a:p>
          </p:txBody>
        </p:sp>
        <p:sp>
          <p:nvSpPr>
            <p:cNvPr id="111" name="tx111"/>
            <p:cNvSpPr/>
            <p:nvPr/>
          </p:nvSpPr>
          <p:spPr>
            <a:xfrm>
              <a:off x="2661004" y="36111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134.3</a:t>
              </a:r>
            </a:p>
          </p:txBody>
        </p:sp>
        <p:sp>
          <p:nvSpPr>
            <p:cNvPr id="112" name="tx112"/>
            <p:cNvSpPr/>
            <p:nvPr/>
          </p:nvSpPr>
          <p:spPr>
            <a:xfrm>
              <a:off x="3986908" y="3926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757.9</a:t>
              </a:r>
            </a:p>
          </p:txBody>
        </p:sp>
        <p:sp>
          <p:nvSpPr>
            <p:cNvPr id="113" name="tx113"/>
            <p:cNvSpPr/>
            <p:nvPr/>
          </p:nvSpPr>
          <p:spPr>
            <a:xfrm>
              <a:off x="3986908" y="35272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113.2</a:t>
              </a:r>
            </a:p>
          </p:txBody>
        </p:sp>
        <p:sp>
          <p:nvSpPr>
            <p:cNvPr id="114" name="tx114"/>
            <p:cNvSpPr/>
            <p:nvPr/>
          </p:nvSpPr>
          <p:spPr>
            <a:xfrm>
              <a:off x="5312812" y="38637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893.9</a:t>
              </a:r>
            </a:p>
          </p:txBody>
        </p:sp>
        <p:sp>
          <p:nvSpPr>
            <p:cNvPr id="115" name="tx115"/>
            <p:cNvSpPr/>
            <p:nvPr/>
          </p:nvSpPr>
          <p:spPr>
            <a:xfrm>
              <a:off x="5338937" y="34375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16" name="tx116"/>
            <p:cNvSpPr/>
            <p:nvPr/>
          </p:nvSpPr>
          <p:spPr>
            <a:xfrm>
              <a:off x="6373535" y="3875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868.5</a:t>
              </a:r>
            </a:p>
          </p:txBody>
        </p:sp>
        <p:sp>
          <p:nvSpPr>
            <p:cNvPr id="117" name="tx117"/>
            <p:cNvSpPr/>
            <p:nvPr/>
          </p:nvSpPr>
          <p:spPr>
            <a:xfrm>
              <a:off x="6399660" y="345283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8" name="tx118"/>
            <p:cNvSpPr/>
            <p:nvPr/>
          </p:nvSpPr>
          <p:spPr>
            <a:xfrm>
              <a:off x="6638716" y="390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809.4</a:t>
              </a:r>
            </a:p>
          </p:txBody>
        </p:sp>
        <p:sp>
          <p:nvSpPr>
            <p:cNvPr id="119" name="tx119"/>
            <p:cNvSpPr/>
            <p:nvPr/>
          </p:nvSpPr>
          <p:spPr>
            <a:xfrm>
              <a:off x="6677893" y="347775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20" name="tx120"/>
            <p:cNvSpPr/>
            <p:nvPr/>
          </p:nvSpPr>
          <p:spPr>
            <a:xfrm>
              <a:off x="6903896" y="3907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797.6</a:t>
              </a:r>
            </a:p>
          </p:txBody>
        </p:sp>
        <p:sp>
          <p:nvSpPr>
            <p:cNvPr id="121" name="tx121"/>
            <p:cNvSpPr/>
            <p:nvPr/>
          </p:nvSpPr>
          <p:spPr>
            <a:xfrm>
              <a:off x="6903896" y="34783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140.8</a:t>
              </a:r>
            </a:p>
          </p:txBody>
        </p:sp>
        <p:sp>
          <p:nvSpPr>
            <p:cNvPr id="122" name="tx122"/>
            <p:cNvSpPr/>
            <p:nvPr/>
          </p:nvSpPr>
          <p:spPr>
            <a:xfrm>
              <a:off x="7169077" y="39134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785.4</a:t>
              </a:r>
            </a:p>
          </p:txBody>
        </p:sp>
        <p:sp>
          <p:nvSpPr>
            <p:cNvPr id="123" name="tx123"/>
            <p:cNvSpPr/>
            <p:nvPr/>
          </p:nvSpPr>
          <p:spPr>
            <a:xfrm>
              <a:off x="7169077" y="34802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160.9</a:t>
              </a:r>
            </a:p>
          </p:txBody>
        </p:sp>
        <p:sp>
          <p:nvSpPr>
            <p:cNvPr id="124" name="tx124"/>
            <p:cNvSpPr/>
            <p:nvPr/>
          </p:nvSpPr>
          <p:spPr>
            <a:xfrm>
              <a:off x="7434258" y="39141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783.9</a:t>
              </a:r>
            </a:p>
          </p:txBody>
        </p:sp>
        <p:sp>
          <p:nvSpPr>
            <p:cNvPr id="125" name="tx125"/>
            <p:cNvSpPr/>
            <p:nvPr/>
          </p:nvSpPr>
          <p:spPr>
            <a:xfrm>
              <a:off x="7434258" y="347769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26" name="tx126"/>
            <p:cNvSpPr/>
            <p:nvPr/>
          </p:nvSpPr>
          <p:spPr>
            <a:xfrm>
              <a:off x="7699439" y="39143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783.3</a:t>
              </a:r>
            </a:p>
          </p:txBody>
        </p:sp>
        <p:sp>
          <p:nvSpPr>
            <p:cNvPr id="127" name="tx127"/>
            <p:cNvSpPr/>
            <p:nvPr/>
          </p:nvSpPr>
          <p:spPr>
            <a:xfrm>
              <a:off x="7699439" y="34717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183.7</a:t>
              </a:r>
            </a:p>
          </p:txBody>
        </p:sp>
        <p:sp>
          <p:nvSpPr>
            <p:cNvPr id="128" name="tx128"/>
            <p:cNvSpPr/>
            <p:nvPr/>
          </p:nvSpPr>
          <p:spPr>
            <a:xfrm>
              <a:off x="7964620" y="38974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820.4</a:t>
              </a:r>
            </a:p>
          </p:txBody>
        </p:sp>
        <p:sp>
          <p:nvSpPr>
            <p:cNvPr id="129" name="tx129"/>
            <p:cNvSpPr/>
            <p:nvPr/>
          </p:nvSpPr>
          <p:spPr>
            <a:xfrm>
              <a:off x="7964620" y="34503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156.3</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577692" y="33223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24068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0" name="tx150"/>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56677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33876"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3" name="rc153"/>
            <p:cNvSpPr/>
            <p:nvPr/>
          </p:nvSpPr>
          <p:spPr>
            <a:xfrm>
              <a:off x="4177167" y="5180747"/>
              <a:ext cx="201456" cy="201456"/>
            </a:xfrm>
            <a:prstGeom prst="rect">
              <a:avLst/>
            </a:prstGeom>
            <a:solidFill>
              <a:srgbClr val="1CABE2">
                <a:alpha val="100000"/>
              </a:srgbClr>
            </a:solidFill>
          </p:spPr>
          <p:txBody>
            <a:bodyPr/>
            <a:lstStyle/>
            <a:p/>
          </p:txBody>
        </p:sp>
        <p:sp>
          <p:nvSpPr>
            <p:cNvPr id="154" name="rc154"/>
            <p:cNvSpPr/>
            <p:nvPr/>
          </p:nvSpPr>
          <p:spPr>
            <a:xfrm>
              <a:off x="6143102" y="5180747"/>
              <a:ext cx="201456" cy="201456"/>
            </a:xfrm>
            <a:prstGeom prst="rect">
              <a:avLst/>
            </a:prstGeom>
            <a:solidFill>
              <a:srgbClr val="80BD41">
                <a:alpha val="100000"/>
              </a:srgbClr>
            </a:solidFill>
          </p:spPr>
          <p:txBody>
            <a:bodyPr/>
            <a:lstStyle/>
            <a:p/>
          </p:txBody>
        </p:sp>
        <p:sp>
          <p:nvSpPr>
            <p:cNvPr id="155" name="tx155"/>
            <p:cNvSpPr/>
            <p:nvPr/>
          </p:nvSpPr>
          <p:spPr>
            <a:xfrm>
              <a:off x="4457212"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6" name="tx156"/>
            <p:cNvSpPr/>
            <p:nvPr/>
          </p:nvSpPr>
          <p:spPr>
            <a:xfrm>
              <a:off x="6423147"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8" name="tx158"/>
            <p:cNvSpPr/>
            <p:nvPr/>
          </p:nvSpPr>
          <p:spPr>
            <a:xfrm>
              <a:off x="989913"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59" name="pl159"/>
            <p:cNvSpPr/>
            <p:nvPr/>
          </p:nvSpPr>
          <p:spPr>
            <a:xfrm>
              <a:off x="2170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447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19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1933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6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6819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562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30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954972"/>
              <a:ext cx="5816157" cy="129091"/>
            </a:xfrm>
            <a:prstGeom prst="rect">
              <a:avLst/>
            </a:prstGeom>
            <a:solidFill>
              <a:srgbClr val="80BD41">
                <a:alpha val="100000"/>
              </a:srgbClr>
            </a:solidFill>
          </p:spPr>
          <p:txBody>
            <a:bodyPr/>
            <a:lstStyle/>
            <a:p/>
          </p:txBody>
        </p:sp>
        <p:sp>
          <p:nvSpPr>
            <p:cNvPr id="172" name="rc172"/>
            <p:cNvSpPr/>
            <p:nvPr/>
          </p:nvSpPr>
          <p:spPr>
            <a:xfrm>
              <a:off x="7149479" y="5954972"/>
              <a:ext cx="371224" cy="129091"/>
            </a:xfrm>
            <a:prstGeom prst="rect">
              <a:avLst/>
            </a:prstGeom>
            <a:solidFill>
              <a:srgbClr val="1CABE2">
                <a:alpha val="100000"/>
              </a:srgbClr>
            </a:solidFill>
          </p:spPr>
          <p:txBody>
            <a:bodyPr/>
            <a:lstStyle/>
            <a:p/>
          </p:txBody>
        </p:sp>
        <p:sp>
          <p:nvSpPr>
            <p:cNvPr id="173" name="rc173"/>
            <p:cNvSpPr/>
            <p:nvPr/>
          </p:nvSpPr>
          <p:spPr>
            <a:xfrm>
              <a:off x="1333322" y="5793607"/>
              <a:ext cx="5245893" cy="129091"/>
            </a:xfrm>
            <a:prstGeom prst="rect">
              <a:avLst/>
            </a:prstGeom>
            <a:solidFill>
              <a:srgbClr val="80BD41">
                <a:alpha val="100000"/>
              </a:srgbClr>
            </a:solidFill>
          </p:spPr>
          <p:txBody>
            <a:bodyPr/>
            <a:lstStyle/>
            <a:p/>
          </p:txBody>
        </p:sp>
        <p:sp>
          <p:nvSpPr>
            <p:cNvPr id="174" name="rc174"/>
            <p:cNvSpPr/>
            <p:nvPr/>
          </p:nvSpPr>
          <p:spPr>
            <a:xfrm>
              <a:off x="6579215" y="5793607"/>
              <a:ext cx="1230537" cy="129091"/>
            </a:xfrm>
            <a:prstGeom prst="rect">
              <a:avLst/>
            </a:prstGeom>
            <a:solidFill>
              <a:srgbClr val="1CABE2">
                <a:alpha val="100000"/>
              </a:srgbClr>
            </a:solidFill>
          </p:spPr>
          <p:txBody>
            <a:bodyPr/>
            <a:lstStyle/>
            <a:p/>
          </p:txBody>
        </p:sp>
        <p:sp>
          <p:nvSpPr>
            <p:cNvPr id="175" name="rc175"/>
            <p:cNvSpPr/>
            <p:nvPr/>
          </p:nvSpPr>
          <p:spPr>
            <a:xfrm>
              <a:off x="1333322" y="5632243"/>
              <a:ext cx="5494559" cy="129091"/>
            </a:xfrm>
            <a:prstGeom prst="rect">
              <a:avLst/>
            </a:prstGeom>
            <a:solidFill>
              <a:srgbClr val="80BD41">
                <a:alpha val="100000"/>
              </a:srgbClr>
            </a:solidFill>
          </p:spPr>
          <p:txBody>
            <a:bodyPr/>
            <a:lstStyle/>
            <a:p/>
          </p:txBody>
        </p:sp>
        <p:sp>
          <p:nvSpPr>
            <p:cNvPr id="176" name="rc176"/>
            <p:cNvSpPr/>
            <p:nvPr/>
          </p:nvSpPr>
          <p:spPr>
            <a:xfrm>
              <a:off x="6827881" y="5632243"/>
              <a:ext cx="1046566" cy="129091"/>
            </a:xfrm>
            <a:prstGeom prst="rect">
              <a:avLst/>
            </a:prstGeom>
            <a:solidFill>
              <a:srgbClr val="1CABE2">
                <a:alpha val="100000"/>
              </a:srgbClr>
            </a:solidFill>
          </p:spPr>
          <p:txBody>
            <a:bodyPr/>
            <a:lstStyle/>
            <a:p/>
          </p:txBody>
        </p:sp>
        <p:sp>
          <p:nvSpPr>
            <p:cNvPr id="177" name="tx177"/>
            <p:cNvSpPr/>
            <p:nvPr/>
          </p:nvSpPr>
          <p:spPr>
            <a:xfrm>
              <a:off x="7685391"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8" name="tx178"/>
            <p:cNvSpPr/>
            <p:nvPr/>
          </p:nvSpPr>
          <p:spPr>
            <a:xfrm>
              <a:off x="8037111"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976.7</a:t>
              </a:r>
            </a:p>
          </p:txBody>
        </p:sp>
        <p:sp>
          <p:nvSpPr>
            <p:cNvPr id="180" name="tx180"/>
            <p:cNvSpPr/>
            <p:nvPr/>
          </p:nvSpPr>
          <p:spPr>
            <a:xfrm>
              <a:off x="410576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868.5</a:t>
              </a:r>
            </a:p>
          </p:txBody>
        </p:sp>
        <p:sp>
          <p:nvSpPr>
            <p:cNvPr id="181" name="tx181"/>
            <p:cNvSpPr/>
            <p:nvPr/>
          </p:nvSpPr>
          <p:spPr>
            <a:xfrm>
              <a:off x="7229598" y="5979395"/>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55.4</a:t>
              </a:r>
            </a:p>
          </p:txBody>
        </p:sp>
        <p:sp>
          <p:nvSpPr>
            <p:cNvPr id="182" name="tx182"/>
            <p:cNvSpPr/>
            <p:nvPr/>
          </p:nvSpPr>
          <p:spPr>
            <a:xfrm>
              <a:off x="382063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783.3</a:t>
              </a:r>
            </a:p>
          </p:txBody>
        </p:sp>
        <p:sp>
          <p:nvSpPr>
            <p:cNvPr id="183" name="tx183"/>
            <p:cNvSpPr/>
            <p:nvPr/>
          </p:nvSpPr>
          <p:spPr>
            <a:xfrm>
              <a:off x="7058846"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183.7</a:t>
              </a:r>
            </a:p>
          </p:txBody>
        </p:sp>
        <p:sp>
          <p:nvSpPr>
            <p:cNvPr id="184" name="tx184"/>
            <p:cNvSpPr/>
            <p:nvPr/>
          </p:nvSpPr>
          <p:spPr>
            <a:xfrm>
              <a:off x="394496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820.4</a:t>
              </a:r>
            </a:p>
          </p:txBody>
        </p:sp>
        <p:sp>
          <p:nvSpPr>
            <p:cNvPr id="185" name="tx185"/>
            <p:cNvSpPr/>
            <p:nvPr/>
          </p:nvSpPr>
          <p:spPr>
            <a:xfrm>
              <a:off x="721552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156.3</a:t>
              </a:r>
            </a:p>
          </p:txBody>
        </p:sp>
        <p:sp>
          <p:nvSpPr>
            <p:cNvPr id="186" name="tx18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9107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1" name="tx191"/>
            <p:cNvSpPr/>
            <p:nvPr/>
          </p:nvSpPr>
          <p:spPr>
            <a:xfrm>
              <a:off x="45653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2" name="tx192"/>
            <p:cNvSpPr/>
            <p:nvPr/>
          </p:nvSpPr>
          <p:spPr>
            <a:xfrm>
              <a:off x="623965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3" name="tx193"/>
            <p:cNvSpPr/>
            <p:nvPr/>
          </p:nvSpPr>
          <p:spPr>
            <a:xfrm>
              <a:off x="7855697"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4" name="tx194"/>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5" name="tx195"/>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(84 %) était inférieur à celui de 2019 (94 %).
Le nombre d’enfants vaccinés par le DTP1 a diminué de 6 % par rapport à 2019.
Le nombre de nourrissons survivants a augmenté d’environ 6 % par rapport à 2019.
En 2025, le nombre d’enfants vaccinés était inférieur à celui de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36328"/>
              <a:ext cx="3397293" cy="545664"/>
            </a:xfrm>
            <a:custGeom>
              <a:avLst/>
              <a:pathLst>
                <a:path w="3397293" h="545664">
                  <a:moveTo>
                    <a:pt x="0" y="461716"/>
                  </a:moveTo>
                  <a:lnTo>
                    <a:pt x="135891" y="440728"/>
                  </a:lnTo>
                  <a:lnTo>
                    <a:pt x="271783" y="461716"/>
                  </a:lnTo>
                  <a:lnTo>
                    <a:pt x="407675" y="524677"/>
                  </a:lnTo>
                  <a:lnTo>
                    <a:pt x="543566" y="398754"/>
                  </a:lnTo>
                  <a:lnTo>
                    <a:pt x="679458" y="209870"/>
                  </a:lnTo>
                  <a:lnTo>
                    <a:pt x="815350" y="209870"/>
                  </a:lnTo>
                  <a:lnTo>
                    <a:pt x="951242" y="230858"/>
                  </a:lnTo>
                  <a:lnTo>
                    <a:pt x="1087133" y="272832"/>
                  </a:lnTo>
                  <a:lnTo>
                    <a:pt x="1223025" y="125922"/>
                  </a:lnTo>
                  <a:lnTo>
                    <a:pt x="1358917" y="188883"/>
                  </a:lnTo>
                  <a:lnTo>
                    <a:pt x="1494809" y="545664"/>
                  </a:lnTo>
                  <a:lnTo>
                    <a:pt x="1630700" y="104935"/>
                  </a:lnTo>
                  <a:lnTo>
                    <a:pt x="1766592" y="251845"/>
                  </a:lnTo>
                  <a:lnTo>
                    <a:pt x="1902484" y="293819"/>
                  </a:lnTo>
                  <a:lnTo>
                    <a:pt x="2038375" y="167896"/>
                  </a:lnTo>
                  <a:lnTo>
                    <a:pt x="2174267" y="0"/>
                  </a:lnTo>
                  <a:lnTo>
                    <a:pt x="2310159" y="83948"/>
                  </a:lnTo>
                  <a:lnTo>
                    <a:pt x="2446051" y="62961"/>
                  </a:lnTo>
                  <a:lnTo>
                    <a:pt x="2581942" y="167896"/>
                  </a:lnTo>
                  <a:lnTo>
                    <a:pt x="2717834" y="293819"/>
                  </a:lnTo>
                  <a:lnTo>
                    <a:pt x="2853726" y="335793"/>
                  </a:lnTo>
                  <a:lnTo>
                    <a:pt x="2989618" y="377767"/>
                  </a:lnTo>
                  <a:lnTo>
                    <a:pt x="3125509" y="314806"/>
                  </a:lnTo>
                  <a:lnTo>
                    <a:pt x="3261401" y="398754"/>
                  </a:lnTo>
                  <a:lnTo>
                    <a:pt x="3397293" y="35678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36328"/>
              <a:ext cx="3397293" cy="545664"/>
            </a:xfrm>
            <a:custGeom>
              <a:avLst/>
              <a:pathLst>
                <a:path w="3397293" h="545664">
                  <a:moveTo>
                    <a:pt x="0" y="461716"/>
                  </a:moveTo>
                  <a:lnTo>
                    <a:pt x="135891" y="440728"/>
                  </a:lnTo>
                  <a:lnTo>
                    <a:pt x="271783" y="461716"/>
                  </a:lnTo>
                  <a:lnTo>
                    <a:pt x="407675" y="524677"/>
                  </a:lnTo>
                  <a:lnTo>
                    <a:pt x="543566" y="398754"/>
                  </a:lnTo>
                  <a:lnTo>
                    <a:pt x="679458" y="209870"/>
                  </a:lnTo>
                  <a:lnTo>
                    <a:pt x="815350" y="209870"/>
                  </a:lnTo>
                  <a:lnTo>
                    <a:pt x="951242" y="230858"/>
                  </a:lnTo>
                  <a:lnTo>
                    <a:pt x="1087133" y="272832"/>
                  </a:lnTo>
                  <a:lnTo>
                    <a:pt x="1223025" y="125922"/>
                  </a:lnTo>
                  <a:lnTo>
                    <a:pt x="1358917" y="188883"/>
                  </a:lnTo>
                  <a:lnTo>
                    <a:pt x="1494809" y="545664"/>
                  </a:lnTo>
                  <a:lnTo>
                    <a:pt x="1630700" y="104935"/>
                  </a:lnTo>
                  <a:lnTo>
                    <a:pt x="1766592" y="251845"/>
                  </a:lnTo>
                  <a:lnTo>
                    <a:pt x="1902484" y="293819"/>
                  </a:lnTo>
                  <a:lnTo>
                    <a:pt x="2038375" y="167896"/>
                  </a:lnTo>
                  <a:lnTo>
                    <a:pt x="2174267" y="0"/>
                  </a:lnTo>
                  <a:lnTo>
                    <a:pt x="2310159" y="83948"/>
                  </a:lnTo>
                  <a:lnTo>
                    <a:pt x="2446051" y="62961"/>
                  </a:lnTo>
                  <a:lnTo>
                    <a:pt x="2581942" y="167896"/>
                  </a:lnTo>
                  <a:lnTo>
                    <a:pt x="2717834" y="293819"/>
                  </a:lnTo>
                  <a:lnTo>
                    <a:pt x="2853726" y="335793"/>
                  </a:lnTo>
                  <a:lnTo>
                    <a:pt x="2989618" y="377767"/>
                  </a:lnTo>
                  <a:lnTo>
                    <a:pt x="3125509" y="314806"/>
                  </a:lnTo>
                  <a:lnTo>
                    <a:pt x="3261401" y="398754"/>
                  </a:lnTo>
                  <a:lnTo>
                    <a:pt x="3397293" y="35678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32" name="pl32"/>
            <p:cNvSpPr/>
            <p:nvPr/>
          </p:nvSpPr>
          <p:spPr>
            <a:xfrm>
              <a:off x="1120965" y="2136328"/>
              <a:ext cx="3397293" cy="545664"/>
            </a:xfrm>
            <a:custGeom>
              <a:avLst/>
              <a:pathLst>
                <a:path w="3397293" h="545664">
                  <a:moveTo>
                    <a:pt x="0" y="461716"/>
                  </a:moveTo>
                  <a:lnTo>
                    <a:pt x="135891" y="440728"/>
                  </a:lnTo>
                  <a:lnTo>
                    <a:pt x="271783" y="461716"/>
                  </a:lnTo>
                  <a:lnTo>
                    <a:pt x="407675" y="524677"/>
                  </a:lnTo>
                  <a:lnTo>
                    <a:pt x="543566" y="398754"/>
                  </a:lnTo>
                  <a:lnTo>
                    <a:pt x="679458" y="209870"/>
                  </a:lnTo>
                  <a:lnTo>
                    <a:pt x="815350" y="209870"/>
                  </a:lnTo>
                  <a:lnTo>
                    <a:pt x="951242" y="230858"/>
                  </a:lnTo>
                  <a:lnTo>
                    <a:pt x="1087133" y="272832"/>
                  </a:lnTo>
                  <a:lnTo>
                    <a:pt x="1223025" y="125922"/>
                  </a:lnTo>
                  <a:lnTo>
                    <a:pt x="1358917" y="188883"/>
                  </a:lnTo>
                  <a:lnTo>
                    <a:pt x="1494809" y="545664"/>
                  </a:lnTo>
                  <a:lnTo>
                    <a:pt x="1630700" y="104935"/>
                  </a:lnTo>
                  <a:lnTo>
                    <a:pt x="1766592" y="251845"/>
                  </a:lnTo>
                  <a:lnTo>
                    <a:pt x="1902484" y="293819"/>
                  </a:lnTo>
                  <a:lnTo>
                    <a:pt x="2038375" y="167896"/>
                  </a:lnTo>
                  <a:lnTo>
                    <a:pt x="2174267" y="0"/>
                  </a:lnTo>
                  <a:lnTo>
                    <a:pt x="2310159" y="83948"/>
                  </a:lnTo>
                  <a:lnTo>
                    <a:pt x="2446051" y="62961"/>
                  </a:lnTo>
                  <a:lnTo>
                    <a:pt x="2581942" y="167896"/>
                  </a:lnTo>
                  <a:lnTo>
                    <a:pt x="2717834" y="293819"/>
                  </a:lnTo>
                  <a:lnTo>
                    <a:pt x="2853726" y="335793"/>
                  </a:lnTo>
                  <a:lnTo>
                    <a:pt x="2989618" y="377767"/>
                  </a:lnTo>
                  <a:lnTo>
                    <a:pt x="3125509" y="314806"/>
                  </a:lnTo>
                  <a:lnTo>
                    <a:pt x="3261401" y="398754"/>
                  </a:lnTo>
                  <a:lnTo>
                    <a:pt x="3397293" y="35678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4" name="tx34"/>
            <p:cNvSpPr/>
            <p:nvPr/>
          </p:nvSpPr>
          <p:spPr>
            <a:xfrm>
              <a:off x="1740134"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331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886838"/>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69170" y="1414185"/>
              <a:ext cx="290088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Cote d'Ivoire, 2000-2025</a:t>
              </a:r>
            </a:p>
          </p:txBody>
        </p:sp>
        <p:sp>
          <p:nvSpPr>
            <p:cNvPr id="63" name="pl63"/>
            <p:cNvSpPr/>
            <p:nvPr/>
          </p:nvSpPr>
          <p:spPr>
            <a:xfrm>
              <a:off x="5267799" y="36536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2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2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15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907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740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333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926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518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111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04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99289"/>
              <a:ext cx="3397293" cy="1145895"/>
            </a:xfrm>
            <a:custGeom>
              <a:avLst/>
              <a:pathLst>
                <a:path w="3397293" h="1145895">
                  <a:moveTo>
                    <a:pt x="0" y="969603"/>
                  </a:moveTo>
                  <a:lnTo>
                    <a:pt x="135891" y="925530"/>
                  </a:lnTo>
                  <a:lnTo>
                    <a:pt x="271783" y="969603"/>
                  </a:lnTo>
                  <a:lnTo>
                    <a:pt x="407675" y="1101822"/>
                  </a:lnTo>
                  <a:lnTo>
                    <a:pt x="543566" y="837385"/>
                  </a:lnTo>
                  <a:lnTo>
                    <a:pt x="679458" y="440728"/>
                  </a:lnTo>
                  <a:lnTo>
                    <a:pt x="815350" y="440728"/>
                  </a:lnTo>
                  <a:lnTo>
                    <a:pt x="951242" y="484801"/>
                  </a:lnTo>
                  <a:lnTo>
                    <a:pt x="1087133" y="572947"/>
                  </a:lnTo>
                  <a:lnTo>
                    <a:pt x="1223025" y="264437"/>
                  </a:lnTo>
                  <a:lnTo>
                    <a:pt x="1358917" y="396656"/>
                  </a:lnTo>
                  <a:lnTo>
                    <a:pt x="1494809" y="1145895"/>
                  </a:lnTo>
                  <a:lnTo>
                    <a:pt x="1630700" y="220364"/>
                  </a:lnTo>
                  <a:lnTo>
                    <a:pt x="1766592" y="528874"/>
                  </a:lnTo>
                  <a:lnTo>
                    <a:pt x="1902484" y="617020"/>
                  </a:lnTo>
                  <a:lnTo>
                    <a:pt x="2038375" y="352583"/>
                  </a:lnTo>
                  <a:lnTo>
                    <a:pt x="2174267" y="0"/>
                  </a:lnTo>
                  <a:lnTo>
                    <a:pt x="2310159" y="176291"/>
                  </a:lnTo>
                  <a:lnTo>
                    <a:pt x="2446051" y="132218"/>
                  </a:lnTo>
                  <a:lnTo>
                    <a:pt x="2581942" y="352583"/>
                  </a:lnTo>
                  <a:lnTo>
                    <a:pt x="2717834" y="617020"/>
                  </a:lnTo>
                  <a:lnTo>
                    <a:pt x="2853726" y="705166"/>
                  </a:lnTo>
                  <a:lnTo>
                    <a:pt x="2989618" y="793312"/>
                  </a:lnTo>
                  <a:lnTo>
                    <a:pt x="3125509" y="661093"/>
                  </a:lnTo>
                  <a:lnTo>
                    <a:pt x="3261401" y="837385"/>
                  </a:lnTo>
                  <a:lnTo>
                    <a:pt x="3397293" y="74923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551873"/>
              <a:ext cx="3397293" cy="617020"/>
            </a:xfrm>
            <a:custGeom>
              <a:avLst/>
              <a:pathLst>
                <a:path w="3397293" h="617020">
                  <a:moveTo>
                    <a:pt x="0" y="617020"/>
                  </a:moveTo>
                  <a:lnTo>
                    <a:pt x="135891" y="617020"/>
                  </a:lnTo>
                  <a:lnTo>
                    <a:pt x="271783" y="617020"/>
                  </a:lnTo>
                  <a:lnTo>
                    <a:pt x="407675" y="528874"/>
                  </a:lnTo>
                  <a:lnTo>
                    <a:pt x="543566" y="440728"/>
                  </a:lnTo>
                  <a:lnTo>
                    <a:pt x="679458" y="396656"/>
                  </a:lnTo>
                  <a:lnTo>
                    <a:pt x="815350" y="352583"/>
                  </a:lnTo>
                  <a:lnTo>
                    <a:pt x="951242" y="352583"/>
                  </a:lnTo>
                  <a:lnTo>
                    <a:pt x="1087133" y="220364"/>
                  </a:lnTo>
                  <a:lnTo>
                    <a:pt x="1223025" y="132218"/>
                  </a:lnTo>
                  <a:lnTo>
                    <a:pt x="1358917" y="132218"/>
                  </a:lnTo>
                  <a:lnTo>
                    <a:pt x="1494809" y="88145"/>
                  </a:lnTo>
                  <a:lnTo>
                    <a:pt x="1630700" y="88145"/>
                  </a:lnTo>
                  <a:lnTo>
                    <a:pt x="1766592" y="88145"/>
                  </a:lnTo>
                  <a:lnTo>
                    <a:pt x="1902484" y="88145"/>
                  </a:lnTo>
                  <a:lnTo>
                    <a:pt x="2038375" y="44072"/>
                  </a:lnTo>
                  <a:lnTo>
                    <a:pt x="2174267" y="0"/>
                  </a:lnTo>
                  <a:lnTo>
                    <a:pt x="2310159" y="0"/>
                  </a:lnTo>
                  <a:lnTo>
                    <a:pt x="2446051" y="0"/>
                  </a:lnTo>
                  <a:lnTo>
                    <a:pt x="2581942" y="0"/>
                  </a:lnTo>
                  <a:lnTo>
                    <a:pt x="2717834" y="132218"/>
                  </a:lnTo>
                  <a:lnTo>
                    <a:pt x="2853726" y="220364"/>
                  </a:lnTo>
                  <a:lnTo>
                    <a:pt x="2989618" y="44072"/>
                  </a:lnTo>
                  <a:lnTo>
                    <a:pt x="3125509" y="88145"/>
                  </a:lnTo>
                  <a:lnTo>
                    <a:pt x="3261401" y="88145"/>
                  </a:lnTo>
                  <a:lnTo>
                    <a:pt x="3397293" y="44072"/>
                  </a:lnTo>
                </a:path>
              </a:pathLst>
            </a:custGeom>
            <a:ln w="27101" cap="flat">
              <a:solidFill>
                <a:srgbClr val="80BD41">
                  <a:alpha val="100000"/>
                </a:srgbClr>
              </a:solidFill>
              <a:prstDash val="solid"/>
              <a:round/>
            </a:ln>
          </p:spPr>
          <p:txBody>
            <a:bodyPr/>
            <a:lstStyle/>
            <a:p/>
          </p:txBody>
        </p:sp>
        <p:sp>
          <p:nvSpPr>
            <p:cNvPr id="83" name="pl83"/>
            <p:cNvSpPr/>
            <p:nvPr/>
          </p:nvSpPr>
          <p:spPr>
            <a:xfrm>
              <a:off x="5437664" y="2551873"/>
              <a:ext cx="3397293" cy="1410332"/>
            </a:xfrm>
            <a:custGeom>
              <a:avLst/>
              <a:pathLst>
                <a:path w="3397293" h="1410332">
                  <a:moveTo>
                    <a:pt x="0" y="1366259"/>
                  </a:moveTo>
                  <a:lnTo>
                    <a:pt x="135891" y="1410332"/>
                  </a:lnTo>
                  <a:lnTo>
                    <a:pt x="271783" y="1322186"/>
                  </a:lnTo>
                  <a:lnTo>
                    <a:pt x="407675" y="1145895"/>
                  </a:lnTo>
                  <a:lnTo>
                    <a:pt x="543566" y="925530"/>
                  </a:lnTo>
                  <a:lnTo>
                    <a:pt x="679458" y="749239"/>
                  </a:lnTo>
                  <a:lnTo>
                    <a:pt x="815350" y="617020"/>
                  </a:lnTo>
                  <a:lnTo>
                    <a:pt x="951242" y="528874"/>
                  </a:lnTo>
                  <a:lnTo>
                    <a:pt x="1087133" y="308510"/>
                  </a:lnTo>
                  <a:lnTo>
                    <a:pt x="1223025" y="88145"/>
                  </a:lnTo>
                  <a:lnTo>
                    <a:pt x="1358917" y="264437"/>
                  </a:lnTo>
                  <a:lnTo>
                    <a:pt x="1494809" y="352583"/>
                  </a:lnTo>
                  <a:lnTo>
                    <a:pt x="1630700" y="440728"/>
                  </a:lnTo>
                  <a:lnTo>
                    <a:pt x="1766592" y="440728"/>
                  </a:lnTo>
                  <a:lnTo>
                    <a:pt x="1902484" y="396656"/>
                  </a:lnTo>
                  <a:lnTo>
                    <a:pt x="2038375" y="440728"/>
                  </a:lnTo>
                  <a:lnTo>
                    <a:pt x="2174267" y="220364"/>
                  </a:lnTo>
                  <a:lnTo>
                    <a:pt x="2310159" y="176291"/>
                  </a:lnTo>
                  <a:lnTo>
                    <a:pt x="2446051" y="88145"/>
                  </a:lnTo>
                  <a:lnTo>
                    <a:pt x="2581942" y="0"/>
                  </a:lnTo>
                  <a:lnTo>
                    <a:pt x="2717834" y="132218"/>
                  </a:lnTo>
                  <a:lnTo>
                    <a:pt x="2853726" y="308510"/>
                  </a:lnTo>
                  <a:lnTo>
                    <a:pt x="2989618" y="220364"/>
                  </a:lnTo>
                  <a:lnTo>
                    <a:pt x="3125509" y="88145"/>
                  </a:lnTo>
                  <a:lnTo>
                    <a:pt x="3261401" y="44072"/>
                  </a:lnTo>
                  <a:lnTo>
                    <a:pt x="3397293" y="44072"/>
                  </a:lnTo>
                </a:path>
              </a:pathLst>
            </a:custGeom>
            <a:ln w="27101" cap="flat">
              <a:solidFill>
                <a:srgbClr val="961A49">
                  <a:alpha val="100000"/>
                </a:srgbClr>
              </a:solidFill>
              <a:prstDash val="solid"/>
              <a:round/>
            </a:ln>
          </p:spPr>
          <p:txBody>
            <a:bodyPr/>
            <a:lstStyle/>
            <a:p/>
          </p:txBody>
        </p:sp>
        <p:sp>
          <p:nvSpPr>
            <p:cNvPr id="84" name="pl84"/>
            <p:cNvSpPr/>
            <p:nvPr/>
          </p:nvSpPr>
          <p:spPr>
            <a:xfrm>
              <a:off x="5437664" y="25518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99289"/>
              <a:ext cx="3397293" cy="1145895"/>
            </a:xfrm>
            <a:custGeom>
              <a:avLst/>
              <a:pathLst>
                <a:path w="3397293" h="1145895">
                  <a:moveTo>
                    <a:pt x="0" y="969603"/>
                  </a:moveTo>
                  <a:lnTo>
                    <a:pt x="135891" y="925530"/>
                  </a:lnTo>
                  <a:lnTo>
                    <a:pt x="271783" y="969603"/>
                  </a:lnTo>
                  <a:lnTo>
                    <a:pt x="407675" y="1101822"/>
                  </a:lnTo>
                  <a:lnTo>
                    <a:pt x="543566" y="837385"/>
                  </a:lnTo>
                  <a:lnTo>
                    <a:pt x="679458" y="440728"/>
                  </a:lnTo>
                  <a:lnTo>
                    <a:pt x="815350" y="440728"/>
                  </a:lnTo>
                  <a:lnTo>
                    <a:pt x="951242" y="484801"/>
                  </a:lnTo>
                  <a:lnTo>
                    <a:pt x="1087133" y="572947"/>
                  </a:lnTo>
                  <a:lnTo>
                    <a:pt x="1223025" y="264437"/>
                  </a:lnTo>
                  <a:lnTo>
                    <a:pt x="1358917" y="396656"/>
                  </a:lnTo>
                  <a:lnTo>
                    <a:pt x="1494809" y="1145895"/>
                  </a:lnTo>
                  <a:lnTo>
                    <a:pt x="1630700" y="220364"/>
                  </a:lnTo>
                  <a:lnTo>
                    <a:pt x="1766592" y="528874"/>
                  </a:lnTo>
                  <a:lnTo>
                    <a:pt x="1902484" y="617020"/>
                  </a:lnTo>
                  <a:lnTo>
                    <a:pt x="2038375" y="352583"/>
                  </a:lnTo>
                  <a:lnTo>
                    <a:pt x="2174267" y="0"/>
                  </a:lnTo>
                  <a:lnTo>
                    <a:pt x="2310159" y="176291"/>
                  </a:lnTo>
                  <a:lnTo>
                    <a:pt x="2446051" y="132218"/>
                  </a:lnTo>
                  <a:lnTo>
                    <a:pt x="2581942" y="352583"/>
                  </a:lnTo>
                  <a:lnTo>
                    <a:pt x="2717834" y="617020"/>
                  </a:lnTo>
                  <a:lnTo>
                    <a:pt x="2853726" y="705166"/>
                  </a:lnTo>
                  <a:lnTo>
                    <a:pt x="2989618" y="793312"/>
                  </a:lnTo>
                  <a:lnTo>
                    <a:pt x="3125509" y="661093"/>
                  </a:lnTo>
                  <a:lnTo>
                    <a:pt x="3261401" y="837385"/>
                  </a:lnTo>
                  <a:lnTo>
                    <a:pt x="3397293" y="74923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52481"/>
              <a:ext cx="0" cy="1216412"/>
            </a:xfrm>
            <a:custGeom>
              <a:avLst/>
              <a:pathLst>
                <a:path w="0" h="1216412">
                  <a:moveTo>
                    <a:pt x="0" y="12164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1952481"/>
              <a:ext cx="0" cy="687537"/>
            </a:xfrm>
            <a:custGeom>
              <a:avLst/>
              <a:pathLst>
                <a:path w="0" h="687537">
                  <a:moveTo>
                    <a:pt x="0" y="6875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1952481"/>
              <a:ext cx="0" cy="643464"/>
            </a:xfrm>
            <a:custGeom>
              <a:avLst/>
              <a:pathLst>
                <a:path w="0" h="643464">
                  <a:moveTo>
                    <a:pt x="0" y="6434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1952481"/>
              <a:ext cx="0" cy="599391"/>
            </a:xfrm>
            <a:custGeom>
              <a:avLst/>
              <a:pathLst>
                <a:path w="0" h="599391">
                  <a:moveTo>
                    <a:pt x="0" y="5993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1952481"/>
              <a:ext cx="0" cy="599391"/>
            </a:xfrm>
            <a:custGeom>
              <a:avLst/>
              <a:pathLst>
                <a:path w="0" h="599391">
                  <a:moveTo>
                    <a:pt x="0" y="59939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1952481"/>
              <a:ext cx="0" cy="1084193"/>
            </a:xfrm>
            <a:custGeom>
              <a:avLst/>
              <a:pathLst>
                <a:path w="0" h="1084193">
                  <a:moveTo>
                    <a:pt x="0" y="10841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52481"/>
              <a:ext cx="0" cy="996047"/>
            </a:xfrm>
            <a:custGeom>
              <a:avLst/>
              <a:pathLst>
                <a:path w="0" h="996047">
                  <a:moveTo>
                    <a:pt x="0" y="9960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99289"/>
              <a:ext cx="3397293" cy="1145895"/>
            </a:xfrm>
            <a:custGeom>
              <a:avLst/>
              <a:pathLst>
                <a:path w="3397293" h="1145895">
                  <a:moveTo>
                    <a:pt x="0" y="969603"/>
                  </a:moveTo>
                  <a:lnTo>
                    <a:pt x="135891" y="925530"/>
                  </a:lnTo>
                  <a:lnTo>
                    <a:pt x="271783" y="969603"/>
                  </a:lnTo>
                  <a:lnTo>
                    <a:pt x="407675" y="1101822"/>
                  </a:lnTo>
                  <a:lnTo>
                    <a:pt x="543566" y="837385"/>
                  </a:lnTo>
                  <a:lnTo>
                    <a:pt x="679458" y="440728"/>
                  </a:lnTo>
                  <a:lnTo>
                    <a:pt x="815350" y="440728"/>
                  </a:lnTo>
                  <a:lnTo>
                    <a:pt x="951242" y="484801"/>
                  </a:lnTo>
                  <a:lnTo>
                    <a:pt x="1087133" y="572947"/>
                  </a:lnTo>
                  <a:lnTo>
                    <a:pt x="1223025" y="264437"/>
                  </a:lnTo>
                  <a:lnTo>
                    <a:pt x="1358917" y="396656"/>
                  </a:lnTo>
                  <a:lnTo>
                    <a:pt x="1494809" y="1145895"/>
                  </a:lnTo>
                  <a:lnTo>
                    <a:pt x="1630700" y="220364"/>
                  </a:lnTo>
                  <a:lnTo>
                    <a:pt x="1766592" y="528874"/>
                  </a:lnTo>
                  <a:lnTo>
                    <a:pt x="1902484" y="617020"/>
                  </a:lnTo>
                  <a:lnTo>
                    <a:pt x="2038375" y="352583"/>
                  </a:lnTo>
                  <a:lnTo>
                    <a:pt x="2174267" y="0"/>
                  </a:lnTo>
                  <a:lnTo>
                    <a:pt x="2310159" y="176291"/>
                  </a:lnTo>
                  <a:lnTo>
                    <a:pt x="2446051" y="132218"/>
                  </a:lnTo>
                  <a:lnTo>
                    <a:pt x="2581942" y="352583"/>
                  </a:lnTo>
                  <a:lnTo>
                    <a:pt x="2717834" y="617020"/>
                  </a:lnTo>
                  <a:lnTo>
                    <a:pt x="2853726" y="705166"/>
                  </a:lnTo>
                  <a:lnTo>
                    <a:pt x="2989618" y="793312"/>
                  </a:lnTo>
                  <a:lnTo>
                    <a:pt x="3125509" y="661093"/>
                  </a:lnTo>
                  <a:lnTo>
                    <a:pt x="3261401" y="837385"/>
                  </a:lnTo>
                  <a:lnTo>
                    <a:pt x="3397293" y="749239"/>
                  </a:lnTo>
                </a:path>
              </a:pathLst>
            </a:custGeom>
            <a:ln w="27101" cap="flat">
              <a:solidFill>
                <a:srgbClr val="0058AB">
                  <a:alpha val="100000"/>
                </a:srgbClr>
              </a:solidFill>
              <a:prstDash val="solid"/>
              <a:round/>
            </a:ln>
          </p:spPr>
          <p:txBody>
            <a:bodyPr/>
            <a:lstStyle/>
            <a:p/>
          </p:txBody>
        </p:sp>
        <p:sp>
          <p:nvSpPr>
            <p:cNvPr id="94" name="tx94"/>
            <p:cNvSpPr/>
            <p:nvPr/>
          </p:nvSpPr>
          <p:spPr>
            <a:xfrm>
              <a:off x="5359324" y="189573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68928" y="18957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48386" y="18957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1894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1894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189573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0" name="tx100"/>
            <p:cNvSpPr/>
            <p:nvPr/>
          </p:nvSpPr>
          <p:spPr>
            <a:xfrm>
              <a:off x="8786762" y="189441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902429" y="25568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5568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82187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812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40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997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0590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6183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58498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498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8835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5081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16945" y="4886838"/>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22" name="tx122"/>
            <p:cNvSpPr/>
            <p:nvPr/>
          </p:nvSpPr>
          <p:spPr>
            <a:xfrm>
              <a:off x="725545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1791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50016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6614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23212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8315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04913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1511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4590351" cy="110182"/>
            </a:xfrm>
            <a:prstGeom prst="rect">
              <a:avLst/>
            </a:prstGeom>
            <a:solidFill>
              <a:srgbClr val="1CABE2">
                <a:alpha val="80000"/>
              </a:srgbClr>
            </a:solidFill>
          </p:spPr>
          <p:txBody>
            <a:bodyPr/>
            <a:lstStyle/>
            <a:p/>
          </p:txBody>
        </p:sp>
        <p:sp>
          <p:nvSpPr>
            <p:cNvPr id="136" name="rc136"/>
            <p:cNvSpPr/>
            <p:nvPr/>
          </p:nvSpPr>
          <p:spPr>
            <a:xfrm>
              <a:off x="1317178" y="5634770"/>
              <a:ext cx="7321564" cy="110182"/>
            </a:xfrm>
            <a:prstGeom prst="rect">
              <a:avLst/>
            </a:prstGeom>
            <a:solidFill>
              <a:srgbClr val="1CABE2">
                <a:alpha val="80000"/>
              </a:srgbClr>
            </a:solidFill>
          </p:spPr>
          <p:txBody>
            <a:bodyPr/>
            <a:lstStyle/>
            <a:p/>
          </p:txBody>
        </p:sp>
        <p:sp>
          <p:nvSpPr>
            <p:cNvPr id="137" name="rc137"/>
            <p:cNvSpPr/>
            <p:nvPr/>
          </p:nvSpPr>
          <p:spPr>
            <a:xfrm>
              <a:off x="1317178" y="5497042"/>
              <a:ext cx="6932574" cy="110182"/>
            </a:xfrm>
            <a:prstGeom prst="rect">
              <a:avLst/>
            </a:prstGeom>
            <a:solidFill>
              <a:srgbClr val="1CABE2">
                <a:alpha val="80000"/>
              </a:srgbClr>
            </a:solidFill>
          </p:spPr>
          <p:txBody>
            <a:bodyPr/>
            <a:lstStyle/>
            <a:p/>
          </p:txBody>
        </p:sp>
        <p:sp>
          <p:nvSpPr>
            <p:cNvPr id="138" name="tx138"/>
            <p:cNvSpPr/>
            <p:nvPr/>
          </p:nvSpPr>
          <p:spPr>
            <a:xfrm>
              <a:off x="5398116"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194,000</a:t>
              </a:r>
            </a:p>
          </p:txBody>
        </p:sp>
        <p:sp>
          <p:nvSpPr>
            <p:cNvPr id="139" name="tx139"/>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309,000</a:t>
              </a:r>
            </a:p>
          </p:txBody>
        </p:sp>
        <p:sp>
          <p:nvSpPr>
            <p:cNvPr id="140" name="tx140"/>
            <p:cNvSpPr/>
            <p:nvPr/>
          </p:nvSpPr>
          <p:spPr>
            <a:xfrm>
              <a:off x="7740339"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293,000</a:t>
              </a:r>
            </a:p>
          </p:txBody>
        </p:sp>
        <p:sp>
          <p:nvSpPr>
            <p:cNvPr id="141" name="tx141"/>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17817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554415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791013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9" name="tx149"/>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0" name="tx150"/>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1" name="tx151"/>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du DTP3 en Côte d'Ivoire (70 %) était inférieure de 15 points de pourcentage à la moyenne mondiale (85 %) et de 1 point de pourcentage à la moyenne de l'ensemble des pays de l'WCAR e (71 %).
La couverture nationale du DTP3 était inférieure de 9 points de pourcentage à celle de 2019 (79 %).
Cela correspond à 293 000 enfants non vaccinés ou sous-vaccinés en 2025, contre 194 000 enfants non vaccinés ou sous-vaccinés en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DTP3 en Côte d'Ivoire s'élevait à 70 %, soit 9 points de pourcentage de moins qu'en 2019 et un niveau inférieur aux moyennes mondiales et régionales.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la Côte d'Ivoire se classait au 7e rang sur 24 pays pour la couverture vaccinale la plus faible contre la rougeole, les oreillons et la rubéole (DTP3) (sur la base de classements ex æquo).
La Côte d'Ivoire figurait parmi les 10 pays comptant le plus grand nombre d'enfants non vaccinés ou sous-vaccinés (3e rang).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Côte d'Ivoire figurait parmi les pays présentant la couverture vaccinale la plus élevée, mais elle comptait également parmi les trois pays de la région comptant le plus grand nombre d'enfants non vaccinés ou sous-vaccinés, contribuant ainsi de manière significative au fardeau que représentent ces cas.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721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9230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125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322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524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794595"/>
              <a:ext cx="238662" cy="417413"/>
            </a:xfrm>
            <a:prstGeom prst="rect">
              <a:avLst/>
            </a:prstGeom>
            <a:solidFill>
              <a:srgbClr val="80BD41">
                <a:alpha val="100000"/>
              </a:srgbClr>
            </a:solidFill>
          </p:spPr>
          <p:txBody>
            <a:bodyPr/>
            <a:lstStyle/>
            <a:p/>
          </p:txBody>
        </p:sp>
        <p:sp>
          <p:nvSpPr>
            <p:cNvPr id="23" name="rc23"/>
            <p:cNvSpPr/>
            <p:nvPr/>
          </p:nvSpPr>
          <p:spPr>
            <a:xfrm>
              <a:off x="1333322" y="3569832"/>
              <a:ext cx="238662" cy="224763"/>
            </a:xfrm>
            <a:prstGeom prst="rect">
              <a:avLst/>
            </a:prstGeom>
            <a:solidFill>
              <a:srgbClr val="1CABE2">
                <a:alpha val="100000"/>
              </a:srgbClr>
            </a:solidFill>
          </p:spPr>
          <p:txBody>
            <a:bodyPr/>
            <a:lstStyle/>
            <a:p/>
          </p:txBody>
        </p:sp>
        <p:sp>
          <p:nvSpPr>
            <p:cNvPr id="24" name="rc24"/>
            <p:cNvSpPr/>
            <p:nvPr/>
          </p:nvSpPr>
          <p:spPr>
            <a:xfrm>
              <a:off x="1598503" y="3779762"/>
              <a:ext cx="238662" cy="432247"/>
            </a:xfrm>
            <a:prstGeom prst="rect">
              <a:avLst/>
            </a:prstGeom>
            <a:solidFill>
              <a:srgbClr val="80BD41">
                <a:alpha val="100000"/>
              </a:srgbClr>
            </a:solidFill>
          </p:spPr>
          <p:txBody>
            <a:bodyPr/>
            <a:lstStyle/>
            <a:p/>
          </p:txBody>
        </p:sp>
        <p:sp>
          <p:nvSpPr>
            <p:cNvPr id="25" name="rc25"/>
            <p:cNvSpPr/>
            <p:nvPr/>
          </p:nvSpPr>
          <p:spPr>
            <a:xfrm>
              <a:off x="1598503" y="3557084"/>
              <a:ext cx="238662" cy="222678"/>
            </a:xfrm>
            <a:prstGeom prst="rect">
              <a:avLst/>
            </a:prstGeom>
            <a:solidFill>
              <a:srgbClr val="1CABE2">
                <a:alpha val="100000"/>
              </a:srgbClr>
            </a:solidFill>
          </p:spPr>
          <p:txBody>
            <a:bodyPr/>
            <a:lstStyle/>
            <a:p/>
          </p:txBody>
        </p:sp>
        <p:sp>
          <p:nvSpPr>
            <p:cNvPr id="26" name="rc26"/>
            <p:cNvSpPr/>
            <p:nvPr/>
          </p:nvSpPr>
          <p:spPr>
            <a:xfrm>
              <a:off x="1863684" y="3779498"/>
              <a:ext cx="238662" cy="432511"/>
            </a:xfrm>
            <a:prstGeom prst="rect">
              <a:avLst/>
            </a:prstGeom>
            <a:solidFill>
              <a:srgbClr val="80BD41">
                <a:alpha val="100000"/>
              </a:srgbClr>
            </a:solidFill>
          </p:spPr>
          <p:txBody>
            <a:bodyPr/>
            <a:lstStyle/>
            <a:p/>
          </p:txBody>
        </p:sp>
        <p:sp>
          <p:nvSpPr>
            <p:cNvPr id="27" name="rc27"/>
            <p:cNvSpPr/>
            <p:nvPr/>
          </p:nvSpPr>
          <p:spPr>
            <a:xfrm>
              <a:off x="1863684" y="3546605"/>
              <a:ext cx="238662" cy="232892"/>
            </a:xfrm>
            <a:prstGeom prst="rect">
              <a:avLst/>
            </a:prstGeom>
            <a:solidFill>
              <a:srgbClr val="1CABE2">
                <a:alpha val="100000"/>
              </a:srgbClr>
            </a:solidFill>
          </p:spPr>
          <p:txBody>
            <a:bodyPr/>
            <a:lstStyle/>
            <a:p/>
          </p:txBody>
        </p:sp>
        <p:sp>
          <p:nvSpPr>
            <p:cNvPr id="28" name="rc28"/>
            <p:cNvSpPr/>
            <p:nvPr/>
          </p:nvSpPr>
          <p:spPr>
            <a:xfrm>
              <a:off x="2128865" y="3794208"/>
              <a:ext cx="238662" cy="417800"/>
            </a:xfrm>
            <a:prstGeom prst="rect">
              <a:avLst/>
            </a:prstGeom>
            <a:solidFill>
              <a:srgbClr val="80BD41">
                <a:alpha val="100000"/>
              </a:srgbClr>
            </a:solidFill>
          </p:spPr>
          <p:txBody>
            <a:bodyPr/>
            <a:lstStyle/>
            <a:p/>
          </p:txBody>
        </p:sp>
        <p:sp>
          <p:nvSpPr>
            <p:cNvPr id="29" name="rc29"/>
            <p:cNvSpPr/>
            <p:nvPr/>
          </p:nvSpPr>
          <p:spPr>
            <a:xfrm>
              <a:off x="2128865" y="3538141"/>
              <a:ext cx="238662" cy="256066"/>
            </a:xfrm>
            <a:prstGeom prst="rect">
              <a:avLst/>
            </a:prstGeom>
            <a:solidFill>
              <a:srgbClr val="1CABE2">
                <a:alpha val="100000"/>
              </a:srgbClr>
            </a:solidFill>
          </p:spPr>
          <p:txBody>
            <a:bodyPr/>
            <a:lstStyle/>
            <a:p/>
          </p:txBody>
        </p:sp>
        <p:sp>
          <p:nvSpPr>
            <p:cNvPr id="30" name="rc30"/>
            <p:cNvSpPr/>
            <p:nvPr/>
          </p:nvSpPr>
          <p:spPr>
            <a:xfrm>
              <a:off x="2394045" y="3747491"/>
              <a:ext cx="238662" cy="464518"/>
            </a:xfrm>
            <a:prstGeom prst="rect">
              <a:avLst/>
            </a:prstGeom>
            <a:solidFill>
              <a:srgbClr val="80BD41">
                <a:alpha val="100000"/>
              </a:srgbClr>
            </a:solidFill>
          </p:spPr>
          <p:txBody>
            <a:bodyPr/>
            <a:lstStyle/>
            <a:p/>
          </p:txBody>
        </p:sp>
        <p:sp>
          <p:nvSpPr>
            <p:cNvPr id="31" name="rc31"/>
            <p:cNvSpPr/>
            <p:nvPr/>
          </p:nvSpPr>
          <p:spPr>
            <a:xfrm>
              <a:off x="2394045" y="3528895"/>
              <a:ext cx="238662" cy="218595"/>
            </a:xfrm>
            <a:prstGeom prst="rect">
              <a:avLst/>
            </a:prstGeom>
            <a:solidFill>
              <a:srgbClr val="1CABE2">
                <a:alpha val="100000"/>
              </a:srgbClr>
            </a:solidFill>
          </p:spPr>
          <p:txBody>
            <a:bodyPr/>
            <a:lstStyle/>
            <a:p/>
          </p:txBody>
        </p:sp>
        <p:sp>
          <p:nvSpPr>
            <p:cNvPr id="32" name="rc32"/>
            <p:cNvSpPr/>
            <p:nvPr/>
          </p:nvSpPr>
          <p:spPr>
            <a:xfrm>
              <a:off x="2659226" y="3676807"/>
              <a:ext cx="238662" cy="535201"/>
            </a:xfrm>
            <a:prstGeom prst="rect">
              <a:avLst/>
            </a:prstGeom>
            <a:solidFill>
              <a:srgbClr val="80BD41">
                <a:alpha val="100000"/>
              </a:srgbClr>
            </a:solidFill>
          </p:spPr>
          <p:txBody>
            <a:bodyPr/>
            <a:lstStyle/>
            <a:p/>
          </p:txBody>
        </p:sp>
        <p:sp>
          <p:nvSpPr>
            <p:cNvPr id="33" name="rc33"/>
            <p:cNvSpPr/>
            <p:nvPr/>
          </p:nvSpPr>
          <p:spPr>
            <a:xfrm>
              <a:off x="2659226" y="3516938"/>
              <a:ext cx="238662" cy="159869"/>
            </a:xfrm>
            <a:prstGeom prst="rect">
              <a:avLst/>
            </a:prstGeom>
            <a:solidFill>
              <a:srgbClr val="1CABE2">
                <a:alpha val="100000"/>
              </a:srgbClr>
            </a:solidFill>
          </p:spPr>
          <p:txBody>
            <a:bodyPr/>
            <a:lstStyle/>
            <a:p/>
          </p:txBody>
        </p:sp>
        <p:sp>
          <p:nvSpPr>
            <p:cNvPr id="34" name="rc34"/>
            <p:cNvSpPr/>
            <p:nvPr/>
          </p:nvSpPr>
          <p:spPr>
            <a:xfrm>
              <a:off x="2924407" y="3669434"/>
              <a:ext cx="238662" cy="542574"/>
            </a:xfrm>
            <a:prstGeom prst="rect">
              <a:avLst/>
            </a:prstGeom>
            <a:solidFill>
              <a:srgbClr val="80BD41">
                <a:alpha val="100000"/>
              </a:srgbClr>
            </a:solidFill>
          </p:spPr>
          <p:txBody>
            <a:bodyPr/>
            <a:lstStyle/>
            <a:p/>
          </p:txBody>
        </p:sp>
        <p:sp>
          <p:nvSpPr>
            <p:cNvPr id="35" name="rc35"/>
            <p:cNvSpPr/>
            <p:nvPr/>
          </p:nvSpPr>
          <p:spPr>
            <a:xfrm>
              <a:off x="2924407" y="3507366"/>
              <a:ext cx="238662" cy="162068"/>
            </a:xfrm>
            <a:prstGeom prst="rect">
              <a:avLst/>
            </a:prstGeom>
            <a:solidFill>
              <a:srgbClr val="1CABE2">
                <a:alpha val="100000"/>
              </a:srgbClr>
            </a:solidFill>
          </p:spPr>
          <p:txBody>
            <a:bodyPr/>
            <a:lstStyle/>
            <a:p/>
          </p:txBody>
        </p:sp>
        <p:sp>
          <p:nvSpPr>
            <p:cNvPr id="36" name="rc36"/>
            <p:cNvSpPr/>
            <p:nvPr/>
          </p:nvSpPr>
          <p:spPr>
            <a:xfrm>
              <a:off x="3189588" y="3669250"/>
              <a:ext cx="238662" cy="542759"/>
            </a:xfrm>
            <a:prstGeom prst="rect">
              <a:avLst/>
            </a:prstGeom>
            <a:solidFill>
              <a:srgbClr val="80BD41">
                <a:alpha val="100000"/>
              </a:srgbClr>
            </a:solidFill>
          </p:spPr>
          <p:txBody>
            <a:bodyPr/>
            <a:lstStyle/>
            <a:p/>
          </p:txBody>
        </p:sp>
        <p:sp>
          <p:nvSpPr>
            <p:cNvPr id="37" name="rc37"/>
            <p:cNvSpPr/>
            <p:nvPr/>
          </p:nvSpPr>
          <p:spPr>
            <a:xfrm>
              <a:off x="3189588" y="3497855"/>
              <a:ext cx="238662" cy="171394"/>
            </a:xfrm>
            <a:prstGeom prst="rect">
              <a:avLst/>
            </a:prstGeom>
            <a:solidFill>
              <a:srgbClr val="1CABE2">
                <a:alpha val="100000"/>
              </a:srgbClr>
            </a:solidFill>
          </p:spPr>
          <p:txBody>
            <a:bodyPr/>
            <a:lstStyle/>
            <a:p/>
          </p:txBody>
        </p:sp>
        <p:sp>
          <p:nvSpPr>
            <p:cNvPr id="38" name="rc38"/>
            <p:cNvSpPr/>
            <p:nvPr/>
          </p:nvSpPr>
          <p:spPr>
            <a:xfrm>
              <a:off x="3454768" y="3676851"/>
              <a:ext cx="238662" cy="535157"/>
            </a:xfrm>
            <a:prstGeom prst="rect">
              <a:avLst/>
            </a:prstGeom>
            <a:solidFill>
              <a:srgbClr val="80BD41">
                <a:alpha val="100000"/>
              </a:srgbClr>
            </a:solidFill>
          </p:spPr>
          <p:txBody>
            <a:bodyPr/>
            <a:lstStyle/>
            <a:p/>
          </p:txBody>
        </p:sp>
        <p:sp>
          <p:nvSpPr>
            <p:cNvPr id="39" name="rc39"/>
            <p:cNvSpPr/>
            <p:nvPr/>
          </p:nvSpPr>
          <p:spPr>
            <a:xfrm>
              <a:off x="3454768" y="3488820"/>
              <a:ext cx="238662" cy="188031"/>
            </a:xfrm>
            <a:prstGeom prst="rect">
              <a:avLst/>
            </a:prstGeom>
            <a:solidFill>
              <a:srgbClr val="1CABE2">
                <a:alpha val="100000"/>
              </a:srgbClr>
            </a:solidFill>
          </p:spPr>
          <p:txBody>
            <a:bodyPr/>
            <a:lstStyle/>
            <a:p/>
          </p:txBody>
        </p:sp>
        <p:sp>
          <p:nvSpPr>
            <p:cNvPr id="40" name="rc40"/>
            <p:cNvSpPr/>
            <p:nvPr/>
          </p:nvSpPr>
          <p:spPr>
            <a:xfrm>
              <a:off x="3719949" y="3608165"/>
              <a:ext cx="238662" cy="603844"/>
            </a:xfrm>
            <a:prstGeom prst="rect">
              <a:avLst/>
            </a:prstGeom>
            <a:solidFill>
              <a:srgbClr val="80BD41">
                <a:alpha val="100000"/>
              </a:srgbClr>
            </a:solidFill>
          </p:spPr>
          <p:txBody>
            <a:bodyPr/>
            <a:lstStyle/>
            <a:p/>
          </p:txBody>
        </p:sp>
        <p:sp>
          <p:nvSpPr>
            <p:cNvPr id="41" name="rc41"/>
            <p:cNvSpPr/>
            <p:nvPr/>
          </p:nvSpPr>
          <p:spPr>
            <a:xfrm>
              <a:off x="3719949" y="3466525"/>
              <a:ext cx="238662" cy="141639"/>
            </a:xfrm>
            <a:prstGeom prst="rect">
              <a:avLst/>
            </a:prstGeom>
            <a:solidFill>
              <a:srgbClr val="1CABE2">
                <a:alpha val="100000"/>
              </a:srgbClr>
            </a:solidFill>
          </p:spPr>
          <p:txBody>
            <a:bodyPr/>
            <a:lstStyle/>
            <a:p/>
          </p:txBody>
        </p:sp>
        <p:sp>
          <p:nvSpPr>
            <p:cNvPr id="42" name="rc42"/>
            <p:cNvSpPr/>
            <p:nvPr/>
          </p:nvSpPr>
          <p:spPr>
            <a:xfrm>
              <a:off x="3985130" y="3614156"/>
              <a:ext cx="238662" cy="597852"/>
            </a:xfrm>
            <a:prstGeom prst="rect">
              <a:avLst/>
            </a:prstGeom>
            <a:solidFill>
              <a:srgbClr val="80BD41">
                <a:alpha val="100000"/>
              </a:srgbClr>
            </a:solidFill>
          </p:spPr>
          <p:txBody>
            <a:bodyPr/>
            <a:lstStyle/>
            <a:p/>
          </p:txBody>
        </p:sp>
        <p:sp>
          <p:nvSpPr>
            <p:cNvPr id="43" name="rc43"/>
            <p:cNvSpPr/>
            <p:nvPr/>
          </p:nvSpPr>
          <p:spPr>
            <a:xfrm>
              <a:off x="3985130" y="3445533"/>
              <a:ext cx="238662" cy="168623"/>
            </a:xfrm>
            <a:prstGeom prst="rect">
              <a:avLst/>
            </a:prstGeom>
            <a:solidFill>
              <a:srgbClr val="1CABE2">
                <a:alpha val="100000"/>
              </a:srgbClr>
            </a:solidFill>
          </p:spPr>
          <p:txBody>
            <a:bodyPr/>
            <a:lstStyle/>
            <a:p/>
          </p:txBody>
        </p:sp>
        <p:sp>
          <p:nvSpPr>
            <p:cNvPr id="44" name="rc44"/>
            <p:cNvSpPr/>
            <p:nvPr/>
          </p:nvSpPr>
          <p:spPr>
            <a:xfrm>
              <a:off x="4250311" y="3734742"/>
              <a:ext cx="238662" cy="477266"/>
            </a:xfrm>
            <a:prstGeom prst="rect">
              <a:avLst/>
            </a:prstGeom>
            <a:solidFill>
              <a:srgbClr val="80BD41">
                <a:alpha val="100000"/>
              </a:srgbClr>
            </a:solidFill>
          </p:spPr>
          <p:txBody>
            <a:bodyPr/>
            <a:lstStyle/>
            <a:p/>
          </p:txBody>
        </p:sp>
        <p:sp>
          <p:nvSpPr>
            <p:cNvPr id="45" name="rc45"/>
            <p:cNvSpPr/>
            <p:nvPr/>
          </p:nvSpPr>
          <p:spPr>
            <a:xfrm>
              <a:off x="4250311" y="3429609"/>
              <a:ext cx="238662" cy="305133"/>
            </a:xfrm>
            <a:prstGeom prst="rect">
              <a:avLst/>
            </a:prstGeom>
            <a:solidFill>
              <a:srgbClr val="1CABE2">
                <a:alpha val="100000"/>
              </a:srgbClr>
            </a:solidFill>
          </p:spPr>
          <p:txBody>
            <a:bodyPr/>
            <a:lstStyle/>
            <a:p/>
          </p:txBody>
        </p:sp>
        <p:sp>
          <p:nvSpPr>
            <p:cNvPr id="46" name="rc46"/>
            <p:cNvSpPr/>
            <p:nvPr/>
          </p:nvSpPr>
          <p:spPr>
            <a:xfrm>
              <a:off x="4515492" y="3558711"/>
              <a:ext cx="238662" cy="653297"/>
            </a:xfrm>
            <a:prstGeom prst="rect">
              <a:avLst/>
            </a:prstGeom>
            <a:solidFill>
              <a:srgbClr val="80BD41">
                <a:alpha val="100000"/>
              </a:srgbClr>
            </a:solidFill>
          </p:spPr>
          <p:txBody>
            <a:bodyPr/>
            <a:lstStyle/>
            <a:p/>
          </p:txBody>
        </p:sp>
        <p:sp>
          <p:nvSpPr>
            <p:cNvPr id="47" name="rc47"/>
            <p:cNvSpPr/>
            <p:nvPr/>
          </p:nvSpPr>
          <p:spPr>
            <a:xfrm>
              <a:off x="4515492" y="3415303"/>
              <a:ext cx="238662" cy="143407"/>
            </a:xfrm>
            <a:prstGeom prst="rect">
              <a:avLst/>
            </a:prstGeom>
            <a:solidFill>
              <a:srgbClr val="1CABE2">
                <a:alpha val="100000"/>
              </a:srgbClr>
            </a:solidFill>
          </p:spPr>
          <p:txBody>
            <a:bodyPr/>
            <a:lstStyle/>
            <a:p/>
          </p:txBody>
        </p:sp>
        <p:sp>
          <p:nvSpPr>
            <p:cNvPr id="48" name="rc48"/>
            <p:cNvSpPr/>
            <p:nvPr/>
          </p:nvSpPr>
          <p:spPr>
            <a:xfrm>
              <a:off x="4780672" y="3605350"/>
              <a:ext cx="238662" cy="606659"/>
            </a:xfrm>
            <a:prstGeom prst="rect">
              <a:avLst/>
            </a:prstGeom>
            <a:solidFill>
              <a:srgbClr val="80BD41">
                <a:alpha val="100000"/>
              </a:srgbClr>
            </a:solidFill>
          </p:spPr>
          <p:txBody>
            <a:bodyPr/>
            <a:lstStyle/>
            <a:p/>
          </p:txBody>
        </p:sp>
        <p:sp>
          <p:nvSpPr>
            <p:cNvPr id="49" name="rc49"/>
            <p:cNvSpPr/>
            <p:nvPr/>
          </p:nvSpPr>
          <p:spPr>
            <a:xfrm>
              <a:off x="4780672" y="3403127"/>
              <a:ext cx="238662" cy="202222"/>
            </a:xfrm>
            <a:prstGeom prst="rect">
              <a:avLst/>
            </a:prstGeom>
            <a:solidFill>
              <a:srgbClr val="1CABE2">
                <a:alpha val="100000"/>
              </a:srgbClr>
            </a:solidFill>
          </p:spPr>
          <p:txBody>
            <a:bodyPr/>
            <a:lstStyle/>
            <a:p/>
          </p:txBody>
        </p:sp>
        <p:sp>
          <p:nvSpPr>
            <p:cNvPr id="50" name="rc50"/>
            <p:cNvSpPr/>
            <p:nvPr/>
          </p:nvSpPr>
          <p:spPr>
            <a:xfrm>
              <a:off x="5045853" y="3615529"/>
              <a:ext cx="238662" cy="596480"/>
            </a:xfrm>
            <a:prstGeom prst="rect">
              <a:avLst/>
            </a:prstGeom>
            <a:solidFill>
              <a:srgbClr val="80BD41">
                <a:alpha val="100000"/>
              </a:srgbClr>
            </a:solidFill>
          </p:spPr>
          <p:txBody>
            <a:bodyPr/>
            <a:lstStyle/>
            <a:p/>
          </p:txBody>
        </p:sp>
        <p:sp>
          <p:nvSpPr>
            <p:cNvPr id="51" name="rc51"/>
            <p:cNvSpPr/>
            <p:nvPr/>
          </p:nvSpPr>
          <p:spPr>
            <a:xfrm>
              <a:off x="5045853" y="3394909"/>
              <a:ext cx="238662" cy="220619"/>
            </a:xfrm>
            <a:prstGeom prst="rect">
              <a:avLst/>
            </a:prstGeom>
            <a:solidFill>
              <a:srgbClr val="1CABE2">
                <a:alpha val="100000"/>
              </a:srgbClr>
            </a:solidFill>
          </p:spPr>
          <p:txBody>
            <a:bodyPr/>
            <a:lstStyle/>
            <a:p/>
          </p:txBody>
        </p:sp>
        <p:sp>
          <p:nvSpPr>
            <p:cNvPr id="52" name="rc52"/>
            <p:cNvSpPr/>
            <p:nvPr/>
          </p:nvSpPr>
          <p:spPr>
            <a:xfrm>
              <a:off x="5311034" y="3564791"/>
              <a:ext cx="238662" cy="647218"/>
            </a:xfrm>
            <a:prstGeom prst="rect">
              <a:avLst/>
            </a:prstGeom>
            <a:solidFill>
              <a:srgbClr val="80BD41">
                <a:alpha val="100000"/>
              </a:srgbClr>
            </a:solidFill>
          </p:spPr>
          <p:txBody>
            <a:bodyPr/>
            <a:lstStyle/>
            <a:p/>
          </p:txBody>
        </p:sp>
        <p:sp>
          <p:nvSpPr>
            <p:cNvPr id="53" name="rc53"/>
            <p:cNvSpPr/>
            <p:nvPr/>
          </p:nvSpPr>
          <p:spPr>
            <a:xfrm>
              <a:off x="5311034" y="3392745"/>
              <a:ext cx="238662" cy="172045"/>
            </a:xfrm>
            <a:prstGeom prst="rect">
              <a:avLst/>
            </a:prstGeom>
            <a:solidFill>
              <a:srgbClr val="1CABE2">
                <a:alpha val="100000"/>
              </a:srgbClr>
            </a:solidFill>
          </p:spPr>
          <p:txBody>
            <a:bodyPr/>
            <a:lstStyle/>
            <a:p/>
          </p:txBody>
        </p:sp>
        <p:sp>
          <p:nvSpPr>
            <p:cNvPr id="54" name="rc54"/>
            <p:cNvSpPr/>
            <p:nvPr/>
          </p:nvSpPr>
          <p:spPr>
            <a:xfrm>
              <a:off x="5576215" y="3496967"/>
              <a:ext cx="238662" cy="715042"/>
            </a:xfrm>
            <a:prstGeom prst="rect">
              <a:avLst/>
            </a:prstGeom>
            <a:solidFill>
              <a:srgbClr val="80BD41">
                <a:alpha val="100000"/>
              </a:srgbClr>
            </a:solidFill>
          </p:spPr>
          <p:txBody>
            <a:bodyPr/>
            <a:lstStyle/>
            <a:p/>
          </p:txBody>
        </p:sp>
        <p:sp>
          <p:nvSpPr>
            <p:cNvPr id="55" name="rc55"/>
            <p:cNvSpPr/>
            <p:nvPr/>
          </p:nvSpPr>
          <p:spPr>
            <a:xfrm>
              <a:off x="5576215" y="3390123"/>
              <a:ext cx="238662" cy="106843"/>
            </a:xfrm>
            <a:prstGeom prst="rect">
              <a:avLst/>
            </a:prstGeom>
            <a:solidFill>
              <a:srgbClr val="1CABE2">
                <a:alpha val="100000"/>
              </a:srgbClr>
            </a:solidFill>
          </p:spPr>
          <p:txBody>
            <a:bodyPr/>
            <a:lstStyle/>
            <a:p/>
          </p:txBody>
        </p:sp>
        <p:sp>
          <p:nvSpPr>
            <p:cNvPr id="56" name="rc56"/>
            <p:cNvSpPr/>
            <p:nvPr/>
          </p:nvSpPr>
          <p:spPr>
            <a:xfrm>
              <a:off x="5841395" y="3531235"/>
              <a:ext cx="238662" cy="680774"/>
            </a:xfrm>
            <a:prstGeom prst="rect">
              <a:avLst/>
            </a:prstGeom>
            <a:solidFill>
              <a:srgbClr val="80BD41">
                <a:alpha val="100000"/>
              </a:srgbClr>
            </a:solidFill>
          </p:spPr>
          <p:txBody>
            <a:bodyPr/>
            <a:lstStyle/>
            <a:p/>
          </p:txBody>
        </p:sp>
        <p:sp>
          <p:nvSpPr>
            <p:cNvPr id="57" name="rc57"/>
            <p:cNvSpPr/>
            <p:nvPr/>
          </p:nvSpPr>
          <p:spPr>
            <a:xfrm>
              <a:off x="5841395" y="3391795"/>
              <a:ext cx="238662" cy="139440"/>
            </a:xfrm>
            <a:prstGeom prst="rect">
              <a:avLst/>
            </a:prstGeom>
            <a:solidFill>
              <a:srgbClr val="1CABE2">
                <a:alpha val="100000"/>
              </a:srgbClr>
            </a:solidFill>
          </p:spPr>
          <p:txBody>
            <a:bodyPr/>
            <a:lstStyle/>
            <a:p/>
          </p:txBody>
        </p:sp>
        <p:sp>
          <p:nvSpPr>
            <p:cNvPr id="58" name="rc58"/>
            <p:cNvSpPr/>
            <p:nvPr/>
          </p:nvSpPr>
          <p:spPr>
            <a:xfrm>
              <a:off x="6106576" y="3532511"/>
              <a:ext cx="238662" cy="679498"/>
            </a:xfrm>
            <a:prstGeom prst="rect">
              <a:avLst/>
            </a:prstGeom>
            <a:solidFill>
              <a:srgbClr val="80BD41">
                <a:alpha val="100000"/>
              </a:srgbClr>
            </a:solidFill>
          </p:spPr>
          <p:txBody>
            <a:bodyPr/>
            <a:lstStyle/>
            <a:p/>
          </p:txBody>
        </p:sp>
        <p:sp>
          <p:nvSpPr>
            <p:cNvPr id="59" name="rc59"/>
            <p:cNvSpPr/>
            <p:nvPr/>
          </p:nvSpPr>
          <p:spPr>
            <a:xfrm>
              <a:off x="6106576" y="3403083"/>
              <a:ext cx="238662" cy="129427"/>
            </a:xfrm>
            <a:prstGeom prst="rect">
              <a:avLst/>
            </a:prstGeom>
            <a:solidFill>
              <a:srgbClr val="1CABE2">
                <a:alpha val="100000"/>
              </a:srgbClr>
            </a:solidFill>
          </p:spPr>
          <p:txBody>
            <a:bodyPr/>
            <a:lstStyle/>
            <a:p/>
          </p:txBody>
        </p:sp>
        <p:sp>
          <p:nvSpPr>
            <p:cNvPr id="60" name="rc60"/>
            <p:cNvSpPr/>
            <p:nvPr/>
          </p:nvSpPr>
          <p:spPr>
            <a:xfrm>
              <a:off x="6371757" y="3569867"/>
              <a:ext cx="238662" cy="642142"/>
            </a:xfrm>
            <a:prstGeom prst="rect">
              <a:avLst/>
            </a:prstGeom>
            <a:solidFill>
              <a:srgbClr val="80BD41">
                <a:alpha val="100000"/>
              </a:srgbClr>
            </a:solidFill>
          </p:spPr>
          <p:txBody>
            <a:bodyPr/>
            <a:lstStyle/>
            <a:p/>
          </p:txBody>
        </p:sp>
        <p:sp>
          <p:nvSpPr>
            <p:cNvPr id="61" name="rc61"/>
            <p:cNvSpPr/>
            <p:nvPr/>
          </p:nvSpPr>
          <p:spPr>
            <a:xfrm>
              <a:off x="6371757" y="3399177"/>
              <a:ext cx="238662" cy="170690"/>
            </a:xfrm>
            <a:prstGeom prst="rect">
              <a:avLst/>
            </a:prstGeom>
            <a:solidFill>
              <a:srgbClr val="1CABE2">
                <a:alpha val="100000"/>
              </a:srgbClr>
            </a:solidFill>
          </p:spPr>
          <p:txBody>
            <a:bodyPr/>
            <a:lstStyle/>
            <a:p/>
          </p:txBody>
        </p:sp>
        <p:sp>
          <p:nvSpPr>
            <p:cNvPr id="62" name="rc62"/>
            <p:cNvSpPr/>
            <p:nvPr/>
          </p:nvSpPr>
          <p:spPr>
            <a:xfrm>
              <a:off x="6636938" y="3614473"/>
              <a:ext cx="238662" cy="597535"/>
            </a:xfrm>
            <a:prstGeom prst="rect">
              <a:avLst/>
            </a:prstGeom>
            <a:solidFill>
              <a:srgbClr val="80BD41">
                <a:alpha val="100000"/>
              </a:srgbClr>
            </a:solidFill>
          </p:spPr>
          <p:txBody>
            <a:bodyPr/>
            <a:lstStyle/>
            <a:p/>
          </p:txBody>
        </p:sp>
        <p:sp>
          <p:nvSpPr>
            <p:cNvPr id="63" name="rc63"/>
            <p:cNvSpPr/>
            <p:nvPr/>
          </p:nvSpPr>
          <p:spPr>
            <a:xfrm>
              <a:off x="6636938" y="3393467"/>
              <a:ext cx="238662" cy="221006"/>
            </a:xfrm>
            <a:prstGeom prst="rect">
              <a:avLst/>
            </a:prstGeom>
            <a:solidFill>
              <a:srgbClr val="1CABE2">
                <a:alpha val="100000"/>
              </a:srgbClr>
            </a:solidFill>
          </p:spPr>
          <p:txBody>
            <a:bodyPr/>
            <a:lstStyle/>
            <a:p/>
          </p:txBody>
        </p:sp>
        <p:sp>
          <p:nvSpPr>
            <p:cNvPr id="64" name="rc64"/>
            <p:cNvSpPr/>
            <p:nvPr/>
          </p:nvSpPr>
          <p:spPr>
            <a:xfrm>
              <a:off x="6902119" y="3625823"/>
              <a:ext cx="238662" cy="586186"/>
            </a:xfrm>
            <a:prstGeom prst="rect">
              <a:avLst/>
            </a:prstGeom>
            <a:solidFill>
              <a:srgbClr val="80BD41">
                <a:alpha val="100000"/>
              </a:srgbClr>
            </a:solidFill>
          </p:spPr>
          <p:txBody>
            <a:bodyPr/>
            <a:lstStyle/>
            <a:p/>
          </p:txBody>
        </p:sp>
        <p:sp>
          <p:nvSpPr>
            <p:cNvPr id="65" name="rc65"/>
            <p:cNvSpPr/>
            <p:nvPr/>
          </p:nvSpPr>
          <p:spPr>
            <a:xfrm>
              <a:off x="6902119" y="3386393"/>
              <a:ext cx="238662" cy="239429"/>
            </a:xfrm>
            <a:prstGeom prst="rect">
              <a:avLst/>
            </a:prstGeom>
            <a:solidFill>
              <a:srgbClr val="1CABE2">
                <a:alpha val="100000"/>
              </a:srgbClr>
            </a:solidFill>
          </p:spPr>
          <p:txBody>
            <a:bodyPr/>
            <a:lstStyle/>
            <a:p/>
          </p:txBody>
        </p:sp>
        <p:sp>
          <p:nvSpPr>
            <p:cNvPr id="66" name="rc66"/>
            <p:cNvSpPr/>
            <p:nvPr/>
          </p:nvSpPr>
          <p:spPr>
            <a:xfrm>
              <a:off x="7167299" y="3637533"/>
              <a:ext cx="238662" cy="574476"/>
            </a:xfrm>
            <a:prstGeom prst="rect">
              <a:avLst/>
            </a:prstGeom>
            <a:solidFill>
              <a:srgbClr val="80BD41">
                <a:alpha val="100000"/>
              </a:srgbClr>
            </a:solidFill>
          </p:spPr>
          <p:txBody>
            <a:bodyPr/>
            <a:lstStyle/>
            <a:p/>
          </p:txBody>
        </p:sp>
        <p:sp>
          <p:nvSpPr>
            <p:cNvPr id="67" name="rc67"/>
            <p:cNvSpPr/>
            <p:nvPr/>
          </p:nvSpPr>
          <p:spPr>
            <a:xfrm>
              <a:off x="7167299" y="3379434"/>
              <a:ext cx="238662" cy="258099"/>
            </a:xfrm>
            <a:prstGeom prst="rect">
              <a:avLst/>
            </a:prstGeom>
            <a:solidFill>
              <a:srgbClr val="1CABE2">
                <a:alpha val="100000"/>
              </a:srgbClr>
            </a:solidFill>
          </p:spPr>
          <p:txBody>
            <a:bodyPr/>
            <a:lstStyle/>
            <a:p/>
          </p:txBody>
        </p:sp>
        <p:sp>
          <p:nvSpPr>
            <p:cNvPr id="68" name="rc68"/>
            <p:cNvSpPr/>
            <p:nvPr/>
          </p:nvSpPr>
          <p:spPr>
            <a:xfrm>
              <a:off x="7432480" y="3606423"/>
              <a:ext cx="238662" cy="605586"/>
            </a:xfrm>
            <a:prstGeom prst="rect">
              <a:avLst/>
            </a:prstGeom>
            <a:solidFill>
              <a:srgbClr val="80BD41">
                <a:alpha val="100000"/>
              </a:srgbClr>
            </a:solidFill>
          </p:spPr>
          <p:txBody>
            <a:bodyPr/>
            <a:lstStyle/>
            <a:p/>
          </p:txBody>
        </p:sp>
        <p:sp>
          <p:nvSpPr>
            <p:cNvPr id="69" name="rc69"/>
            <p:cNvSpPr/>
            <p:nvPr/>
          </p:nvSpPr>
          <p:spPr>
            <a:xfrm>
              <a:off x="7432480" y="3370917"/>
              <a:ext cx="238662" cy="235505"/>
            </a:xfrm>
            <a:prstGeom prst="rect">
              <a:avLst/>
            </a:prstGeom>
            <a:solidFill>
              <a:srgbClr val="1CABE2">
                <a:alpha val="100000"/>
              </a:srgbClr>
            </a:solidFill>
          </p:spPr>
          <p:txBody>
            <a:bodyPr/>
            <a:lstStyle/>
            <a:p/>
          </p:txBody>
        </p:sp>
        <p:sp>
          <p:nvSpPr>
            <p:cNvPr id="70" name="rc70"/>
            <p:cNvSpPr/>
            <p:nvPr/>
          </p:nvSpPr>
          <p:spPr>
            <a:xfrm>
              <a:off x="7697661" y="3633468"/>
              <a:ext cx="238662" cy="578541"/>
            </a:xfrm>
            <a:prstGeom prst="rect">
              <a:avLst/>
            </a:prstGeom>
            <a:solidFill>
              <a:srgbClr val="80BD41">
                <a:alpha val="100000"/>
              </a:srgbClr>
            </a:solidFill>
          </p:spPr>
          <p:txBody>
            <a:bodyPr/>
            <a:lstStyle/>
            <a:p/>
          </p:txBody>
        </p:sp>
        <p:sp>
          <p:nvSpPr>
            <p:cNvPr id="71" name="rc71"/>
            <p:cNvSpPr/>
            <p:nvPr/>
          </p:nvSpPr>
          <p:spPr>
            <a:xfrm>
              <a:off x="7697661" y="3361213"/>
              <a:ext cx="238662" cy="272255"/>
            </a:xfrm>
            <a:prstGeom prst="rect">
              <a:avLst/>
            </a:prstGeom>
            <a:solidFill>
              <a:srgbClr val="1CABE2">
                <a:alpha val="100000"/>
              </a:srgbClr>
            </a:solidFill>
          </p:spPr>
          <p:txBody>
            <a:bodyPr/>
            <a:lstStyle/>
            <a:p/>
          </p:txBody>
        </p:sp>
        <p:sp>
          <p:nvSpPr>
            <p:cNvPr id="72" name="rc72"/>
            <p:cNvSpPr/>
            <p:nvPr/>
          </p:nvSpPr>
          <p:spPr>
            <a:xfrm>
              <a:off x="7962842" y="3610496"/>
              <a:ext cx="238662" cy="601512"/>
            </a:xfrm>
            <a:prstGeom prst="rect">
              <a:avLst/>
            </a:prstGeom>
            <a:solidFill>
              <a:srgbClr val="80BD41">
                <a:alpha val="100000"/>
              </a:srgbClr>
            </a:solidFill>
          </p:spPr>
          <p:txBody>
            <a:bodyPr/>
            <a:lstStyle/>
            <a:p/>
          </p:txBody>
        </p:sp>
        <p:sp>
          <p:nvSpPr>
            <p:cNvPr id="73" name="rc73"/>
            <p:cNvSpPr/>
            <p:nvPr/>
          </p:nvSpPr>
          <p:spPr>
            <a:xfrm>
              <a:off x="7962842" y="3352705"/>
              <a:ext cx="238662" cy="257791"/>
            </a:xfrm>
            <a:prstGeom prst="rect">
              <a:avLst/>
            </a:prstGeom>
            <a:solidFill>
              <a:srgbClr val="1CABE2">
                <a:alpha val="100000"/>
              </a:srgbClr>
            </a:solidFill>
          </p:spPr>
          <p:txBody>
            <a:bodyPr/>
            <a:lstStyle/>
            <a:p/>
          </p:txBody>
        </p:sp>
        <p:sp>
          <p:nvSpPr>
            <p:cNvPr id="74" name="pl74"/>
            <p:cNvSpPr/>
            <p:nvPr/>
          </p:nvSpPr>
          <p:spPr>
            <a:xfrm>
              <a:off x="1452654" y="2343018"/>
              <a:ext cx="6629519" cy="558549"/>
            </a:xfrm>
            <a:custGeom>
              <a:avLst/>
              <a:pathLst>
                <a:path w="6629519" h="558549">
                  <a:moveTo>
                    <a:pt x="0" y="472618"/>
                  </a:moveTo>
                  <a:lnTo>
                    <a:pt x="265180" y="451135"/>
                  </a:lnTo>
                  <a:lnTo>
                    <a:pt x="530361" y="472618"/>
                  </a:lnTo>
                  <a:lnTo>
                    <a:pt x="795542" y="537066"/>
                  </a:lnTo>
                  <a:lnTo>
                    <a:pt x="1060723" y="408170"/>
                  </a:lnTo>
                  <a:lnTo>
                    <a:pt x="1325903" y="214826"/>
                  </a:lnTo>
                  <a:lnTo>
                    <a:pt x="1591084" y="214826"/>
                  </a:lnTo>
                  <a:lnTo>
                    <a:pt x="1856265" y="236309"/>
                  </a:lnTo>
                  <a:lnTo>
                    <a:pt x="2121446" y="279274"/>
                  </a:lnTo>
                  <a:lnTo>
                    <a:pt x="2386626" y="128895"/>
                  </a:lnTo>
                  <a:lnTo>
                    <a:pt x="2651807" y="193343"/>
                  </a:lnTo>
                  <a:lnTo>
                    <a:pt x="2916988" y="558549"/>
                  </a:lnTo>
                  <a:lnTo>
                    <a:pt x="3182169" y="107413"/>
                  </a:lnTo>
                  <a:lnTo>
                    <a:pt x="3447350" y="257791"/>
                  </a:lnTo>
                  <a:lnTo>
                    <a:pt x="3712530" y="300757"/>
                  </a:lnTo>
                  <a:lnTo>
                    <a:pt x="3977711" y="171861"/>
                  </a:lnTo>
                  <a:lnTo>
                    <a:pt x="4242892" y="0"/>
                  </a:lnTo>
                  <a:lnTo>
                    <a:pt x="4508073" y="85930"/>
                  </a:lnTo>
                  <a:lnTo>
                    <a:pt x="4773253" y="64447"/>
                  </a:lnTo>
                  <a:lnTo>
                    <a:pt x="5038434" y="171861"/>
                  </a:lnTo>
                  <a:lnTo>
                    <a:pt x="5303615" y="300757"/>
                  </a:lnTo>
                  <a:lnTo>
                    <a:pt x="5568796" y="343722"/>
                  </a:lnTo>
                  <a:lnTo>
                    <a:pt x="5833977" y="386687"/>
                  </a:lnTo>
                  <a:lnTo>
                    <a:pt x="6099157" y="322239"/>
                  </a:lnTo>
                  <a:lnTo>
                    <a:pt x="6364338" y="408170"/>
                  </a:lnTo>
                  <a:lnTo>
                    <a:pt x="6629519" y="365205"/>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6" name="tx76"/>
            <p:cNvSpPr/>
            <p:nvPr/>
          </p:nvSpPr>
          <p:spPr>
            <a:xfrm>
              <a:off x="2718268"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669597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696116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7491522"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1335100" y="3433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7" name="tx87"/>
            <p:cNvSpPr/>
            <p:nvPr/>
          </p:nvSpPr>
          <p:spPr>
            <a:xfrm>
              <a:off x="2700181" y="338101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8" name="tx88"/>
            <p:cNvSpPr/>
            <p:nvPr/>
          </p:nvSpPr>
          <p:spPr>
            <a:xfrm>
              <a:off x="3986908" y="3309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89" name="tx89"/>
            <p:cNvSpPr/>
            <p:nvPr/>
          </p:nvSpPr>
          <p:spPr>
            <a:xfrm>
              <a:off x="5312812" y="32567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0" name="tx90"/>
            <p:cNvSpPr/>
            <p:nvPr/>
          </p:nvSpPr>
          <p:spPr>
            <a:xfrm>
              <a:off x="6373535" y="3263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1" name="tx91"/>
            <p:cNvSpPr/>
            <p:nvPr/>
          </p:nvSpPr>
          <p:spPr>
            <a:xfrm>
              <a:off x="6638716" y="32574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2" name="tx92"/>
            <p:cNvSpPr/>
            <p:nvPr/>
          </p:nvSpPr>
          <p:spPr>
            <a:xfrm>
              <a:off x="6903896" y="32504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3" name="tx93"/>
            <p:cNvSpPr/>
            <p:nvPr/>
          </p:nvSpPr>
          <p:spPr>
            <a:xfrm>
              <a:off x="7169077" y="32434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4" name="tx94"/>
            <p:cNvSpPr/>
            <p:nvPr/>
          </p:nvSpPr>
          <p:spPr>
            <a:xfrm>
              <a:off x="7473435" y="32349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5" name="tx95"/>
            <p:cNvSpPr/>
            <p:nvPr/>
          </p:nvSpPr>
          <p:spPr>
            <a:xfrm>
              <a:off x="7738616" y="32252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6" name="tx96"/>
            <p:cNvSpPr/>
            <p:nvPr/>
          </p:nvSpPr>
          <p:spPr>
            <a:xfrm>
              <a:off x="7964620" y="3216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976.7</a:t>
              </a:r>
            </a:p>
          </p:txBody>
        </p:sp>
        <p:sp>
          <p:nvSpPr>
            <p:cNvPr id="97" name="pl97"/>
            <p:cNvSpPr/>
            <p:nvPr/>
          </p:nvSpPr>
          <p:spPr>
            <a:xfrm>
              <a:off x="1452654"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969676"/>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474.4</a:t>
              </a:r>
            </a:p>
          </p:txBody>
        </p:sp>
        <p:sp>
          <p:nvSpPr>
            <p:cNvPr id="109" name="tx109"/>
            <p:cNvSpPr/>
            <p:nvPr/>
          </p:nvSpPr>
          <p:spPr>
            <a:xfrm>
              <a:off x="1335100" y="36471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255.5</a:t>
              </a:r>
            </a:p>
          </p:txBody>
        </p:sp>
        <p:sp>
          <p:nvSpPr>
            <p:cNvPr id="110" name="tx110"/>
            <p:cNvSpPr/>
            <p:nvPr/>
          </p:nvSpPr>
          <p:spPr>
            <a:xfrm>
              <a:off x="2661004" y="39093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608.3</a:t>
              </a:r>
            </a:p>
          </p:txBody>
        </p:sp>
        <p:sp>
          <p:nvSpPr>
            <p:cNvPr id="111" name="tx111"/>
            <p:cNvSpPr/>
            <p:nvPr/>
          </p:nvSpPr>
          <p:spPr>
            <a:xfrm>
              <a:off x="2661004" y="35618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181.7</a:t>
              </a:r>
            </a:p>
          </p:txBody>
        </p:sp>
        <p:sp>
          <p:nvSpPr>
            <p:cNvPr id="112" name="tx112"/>
            <p:cNvSpPr/>
            <p:nvPr/>
          </p:nvSpPr>
          <p:spPr>
            <a:xfrm>
              <a:off x="3986908" y="3878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679.5</a:t>
              </a:r>
            </a:p>
          </p:txBody>
        </p:sp>
        <p:sp>
          <p:nvSpPr>
            <p:cNvPr id="113" name="tx113"/>
            <p:cNvSpPr/>
            <p:nvPr/>
          </p:nvSpPr>
          <p:spPr>
            <a:xfrm>
              <a:off x="3986908" y="3494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191.7</a:t>
              </a:r>
            </a:p>
          </p:txBody>
        </p:sp>
        <p:sp>
          <p:nvSpPr>
            <p:cNvPr id="114" name="tx114"/>
            <p:cNvSpPr/>
            <p:nvPr/>
          </p:nvSpPr>
          <p:spPr>
            <a:xfrm>
              <a:off x="5312812" y="38533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735.6</a:t>
              </a:r>
            </a:p>
          </p:txBody>
        </p:sp>
        <p:sp>
          <p:nvSpPr>
            <p:cNvPr id="115" name="tx115"/>
            <p:cNvSpPr/>
            <p:nvPr/>
          </p:nvSpPr>
          <p:spPr>
            <a:xfrm>
              <a:off x="5312812" y="34437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195.6</a:t>
              </a:r>
            </a:p>
          </p:txBody>
        </p:sp>
        <p:sp>
          <p:nvSpPr>
            <p:cNvPr id="116" name="tx116"/>
            <p:cNvSpPr/>
            <p:nvPr/>
          </p:nvSpPr>
          <p:spPr>
            <a:xfrm>
              <a:off x="6373535" y="3855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729.9</a:t>
              </a:r>
            </a:p>
          </p:txBody>
        </p:sp>
        <p:sp>
          <p:nvSpPr>
            <p:cNvPr id="117" name="tx117"/>
            <p:cNvSpPr/>
            <p:nvPr/>
          </p:nvSpPr>
          <p:spPr>
            <a:xfrm>
              <a:off x="6412712" y="34494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8" name="tx118"/>
            <p:cNvSpPr/>
            <p:nvPr/>
          </p:nvSpPr>
          <p:spPr>
            <a:xfrm>
              <a:off x="6638716" y="3878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679.2</a:t>
              </a:r>
            </a:p>
          </p:txBody>
        </p:sp>
        <p:sp>
          <p:nvSpPr>
            <p:cNvPr id="119" name="tx119"/>
            <p:cNvSpPr/>
            <p:nvPr/>
          </p:nvSpPr>
          <p:spPr>
            <a:xfrm>
              <a:off x="6638716" y="34689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251.2</a:t>
              </a:r>
            </a:p>
          </p:txBody>
        </p:sp>
        <p:sp>
          <p:nvSpPr>
            <p:cNvPr id="120" name="tx120"/>
            <p:cNvSpPr/>
            <p:nvPr/>
          </p:nvSpPr>
          <p:spPr>
            <a:xfrm>
              <a:off x="6903896" y="38838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666.3</a:t>
              </a:r>
            </a:p>
          </p:txBody>
        </p:sp>
        <p:sp>
          <p:nvSpPr>
            <p:cNvPr id="121" name="tx121"/>
            <p:cNvSpPr/>
            <p:nvPr/>
          </p:nvSpPr>
          <p:spPr>
            <a:xfrm>
              <a:off x="6903896" y="347220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272.1</a:t>
              </a:r>
            </a:p>
          </p:txBody>
        </p:sp>
        <p:sp>
          <p:nvSpPr>
            <p:cNvPr id="122" name="tx122"/>
            <p:cNvSpPr/>
            <p:nvPr/>
          </p:nvSpPr>
          <p:spPr>
            <a:xfrm>
              <a:off x="7208254" y="38896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23" name="tx123"/>
            <p:cNvSpPr/>
            <p:nvPr/>
          </p:nvSpPr>
          <p:spPr>
            <a:xfrm>
              <a:off x="7169077" y="34733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293.4</a:t>
              </a:r>
            </a:p>
          </p:txBody>
        </p:sp>
        <p:sp>
          <p:nvSpPr>
            <p:cNvPr id="124" name="tx124"/>
            <p:cNvSpPr/>
            <p:nvPr/>
          </p:nvSpPr>
          <p:spPr>
            <a:xfrm>
              <a:off x="7434258" y="3874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688.3</a:t>
              </a:r>
            </a:p>
          </p:txBody>
        </p:sp>
        <p:sp>
          <p:nvSpPr>
            <p:cNvPr id="125" name="tx125"/>
            <p:cNvSpPr/>
            <p:nvPr/>
          </p:nvSpPr>
          <p:spPr>
            <a:xfrm>
              <a:off x="7434258" y="3453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267.7</a:t>
              </a:r>
            </a:p>
          </p:txBody>
        </p:sp>
        <p:sp>
          <p:nvSpPr>
            <p:cNvPr id="126" name="tx126"/>
            <p:cNvSpPr/>
            <p:nvPr/>
          </p:nvSpPr>
          <p:spPr>
            <a:xfrm>
              <a:off x="7699439" y="38876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657.6</a:t>
              </a:r>
            </a:p>
          </p:txBody>
        </p:sp>
        <p:sp>
          <p:nvSpPr>
            <p:cNvPr id="127" name="tx127"/>
            <p:cNvSpPr/>
            <p:nvPr/>
          </p:nvSpPr>
          <p:spPr>
            <a:xfrm>
              <a:off x="7699439" y="3462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309.4</a:t>
              </a:r>
            </a:p>
          </p:txBody>
        </p:sp>
        <p:sp>
          <p:nvSpPr>
            <p:cNvPr id="128" name="tx128"/>
            <p:cNvSpPr/>
            <p:nvPr/>
          </p:nvSpPr>
          <p:spPr>
            <a:xfrm>
              <a:off x="7964620" y="38761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683.7</a:t>
              </a:r>
            </a:p>
          </p:txBody>
        </p:sp>
        <p:sp>
          <p:nvSpPr>
            <p:cNvPr id="129" name="tx129"/>
            <p:cNvSpPr/>
            <p:nvPr/>
          </p:nvSpPr>
          <p:spPr>
            <a:xfrm>
              <a:off x="8003796" y="344650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30" name="tx130"/>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577692" y="32620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23822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0" name="tx150"/>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939457"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206557"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3" name="rc153"/>
            <p:cNvSpPr/>
            <p:nvPr/>
          </p:nvSpPr>
          <p:spPr>
            <a:xfrm>
              <a:off x="4549849" y="5080163"/>
              <a:ext cx="201456" cy="201456"/>
            </a:xfrm>
            <a:prstGeom prst="rect">
              <a:avLst/>
            </a:prstGeom>
            <a:solidFill>
              <a:srgbClr val="1CABE2">
                <a:alpha val="100000"/>
              </a:srgbClr>
            </a:solidFill>
          </p:spPr>
          <p:txBody>
            <a:bodyPr/>
            <a:lstStyle/>
            <a:p/>
          </p:txBody>
        </p:sp>
        <p:sp>
          <p:nvSpPr>
            <p:cNvPr id="154" name="rc154"/>
            <p:cNvSpPr/>
            <p:nvPr/>
          </p:nvSpPr>
          <p:spPr>
            <a:xfrm>
              <a:off x="5770421" y="5080163"/>
              <a:ext cx="201456" cy="201456"/>
            </a:xfrm>
            <a:prstGeom prst="rect">
              <a:avLst/>
            </a:prstGeom>
            <a:solidFill>
              <a:srgbClr val="80BD41">
                <a:alpha val="100000"/>
              </a:srgbClr>
            </a:solidFill>
          </p:spPr>
          <p:txBody>
            <a:bodyPr/>
            <a:lstStyle/>
            <a:p/>
          </p:txBody>
        </p:sp>
        <p:sp>
          <p:nvSpPr>
            <p:cNvPr id="155" name="tx155"/>
            <p:cNvSpPr/>
            <p:nvPr/>
          </p:nvSpPr>
          <p:spPr>
            <a:xfrm>
              <a:off x="4829894"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6" name="tx156"/>
            <p:cNvSpPr/>
            <p:nvPr/>
          </p:nvSpPr>
          <p:spPr>
            <a:xfrm>
              <a:off x="6050466"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8" name="tx158"/>
            <p:cNvSpPr/>
            <p:nvPr/>
          </p:nvSpPr>
          <p:spPr>
            <a:xfrm>
              <a:off x="989913"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59" name="pl159"/>
            <p:cNvSpPr/>
            <p:nvPr/>
          </p:nvSpPr>
          <p:spPr>
            <a:xfrm>
              <a:off x="21704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447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190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1933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6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6819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562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304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840557"/>
              <a:ext cx="4888063" cy="124062"/>
            </a:xfrm>
            <a:prstGeom prst="rect">
              <a:avLst/>
            </a:prstGeom>
            <a:solidFill>
              <a:srgbClr val="80BD41">
                <a:alpha val="100000"/>
              </a:srgbClr>
            </a:solidFill>
          </p:spPr>
          <p:txBody>
            <a:bodyPr/>
            <a:lstStyle/>
            <a:p/>
          </p:txBody>
        </p:sp>
        <p:sp>
          <p:nvSpPr>
            <p:cNvPr id="172" name="rc172"/>
            <p:cNvSpPr/>
            <p:nvPr/>
          </p:nvSpPr>
          <p:spPr>
            <a:xfrm>
              <a:off x="6221386" y="5840557"/>
              <a:ext cx="1299317" cy="124062"/>
            </a:xfrm>
            <a:prstGeom prst="rect">
              <a:avLst/>
            </a:prstGeom>
            <a:solidFill>
              <a:srgbClr val="1CABE2">
                <a:alpha val="100000"/>
              </a:srgbClr>
            </a:solidFill>
          </p:spPr>
          <p:txBody>
            <a:bodyPr/>
            <a:lstStyle/>
            <a:p/>
          </p:txBody>
        </p:sp>
        <p:sp>
          <p:nvSpPr>
            <p:cNvPr id="173" name="rc173"/>
            <p:cNvSpPr/>
            <p:nvPr/>
          </p:nvSpPr>
          <p:spPr>
            <a:xfrm>
              <a:off x="1333322" y="5685479"/>
              <a:ext cx="4403924" cy="124062"/>
            </a:xfrm>
            <a:prstGeom prst="rect">
              <a:avLst/>
            </a:prstGeom>
            <a:solidFill>
              <a:srgbClr val="80BD41">
                <a:alpha val="100000"/>
              </a:srgbClr>
            </a:solidFill>
          </p:spPr>
          <p:txBody>
            <a:bodyPr/>
            <a:lstStyle/>
            <a:p/>
          </p:txBody>
        </p:sp>
        <p:sp>
          <p:nvSpPr>
            <p:cNvPr id="174" name="rc174"/>
            <p:cNvSpPr/>
            <p:nvPr/>
          </p:nvSpPr>
          <p:spPr>
            <a:xfrm>
              <a:off x="5737247" y="5685479"/>
              <a:ext cx="2072439" cy="124062"/>
            </a:xfrm>
            <a:prstGeom prst="rect">
              <a:avLst/>
            </a:prstGeom>
            <a:solidFill>
              <a:srgbClr val="1CABE2">
                <a:alpha val="100000"/>
              </a:srgbClr>
            </a:solidFill>
          </p:spPr>
          <p:txBody>
            <a:bodyPr/>
            <a:lstStyle/>
            <a:p/>
          </p:txBody>
        </p:sp>
        <p:sp>
          <p:nvSpPr>
            <p:cNvPr id="175" name="rc175"/>
            <p:cNvSpPr/>
            <p:nvPr/>
          </p:nvSpPr>
          <p:spPr>
            <a:xfrm>
              <a:off x="1333322" y="5530401"/>
              <a:ext cx="4578788" cy="124062"/>
            </a:xfrm>
            <a:prstGeom prst="rect">
              <a:avLst/>
            </a:prstGeom>
            <a:solidFill>
              <a:srgbClr val="80BD41">
                <a:alpha val="100000"/>
              </a:srgbClr>
            </a:solidFill>
          </p:spPr>
          <p:txBody>
            <a:bodyPr/>
            <a:lstStyle/>
            <a:p/>
          </p:txBody>
        </p:sp>
        <p:sp>
          <p:nvSpPr>
            <p:cNvPr id="176" name="rc176"/>
            <p:cNvSpPr/>
            <p:nvPr/>
          </p:nvSpPr>
          <p:spPr>
            <a:xfrm>
              <a:off x="5912110" y="5530401"/>
              <a:ext cx="1962337" cy="124062"/>
            </a:xfrm>
            <a:prstGeom prst="rect">
              <a:avLst/>
            </a:prstGeom>
            <a:solidFill>
              <a:srgbClr val="1CABE2">
                <a:alpha val="100000"/>
              </a:srgbClr>
            </a:solidFill>
          </p:spPr>
          <p:txBody>
            <a:bodyPr/>
            <a:lstStyle/>
            <a:p/>
          </p:txBody>
        </p:sp>
        <p:sp>
          <p:nvSpPr>
            <p:cNvPr id="177" name="tx177"/>
            <p:cNvSpPr/>
            <p:nvPr/>
          </p:nvSpPr>
          <p:spPr>
            <a:xfrm>
              <a:off x="768539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8" name="tx178"/>
            <p:cNvSpPr/>
            <p:nvPr/>
          </p:nvSpPr>
          <p:spPr>
            <a:xfrm>
              <a:off x="8037111"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976.7</a:t>
              </a:r>
            </a:p>
          </p:txBody>
        </p:sp>
        <p:sp>
          <p:nvSpPr>
            <p:cNvPr id="180" name="tx180"/>
            <p:cNvSpPr/>
            <p:nvPr/>
          </p:nvSpPr>
          <p:spPr>
            <a:xfrm>
              <a:off x="364171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729.9</a:t>
              </a:r>
            </a:p>
          </p:txBody>
        </p:sp>
        <p:sp>
          <p:nvSpPr>
            <p:cNvPr id="181" name="tx181"/>
            <p:cNvSpPr/>
            <p:nvPr/>
          </p:nvSpPr>
          <p:spPr>
            <a:xfrm>
              <a:off x="6780610" y="58621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82" name="tx182"/>
            <p:cNvSpPr/>
            <p:nvPr/>
          </p:nvSpPr>
          <p:spPr>
            <a:xfrm>
              <a:off x="3399646"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657.6</a:t>
              </a:r>
            </a:p>
          </p:txBody>
        </p:sp>
        <p:sp>
          <p:nvSpPr>
            <p:cNvPr id="183" name="tx183"/>
            <p:cNvSpPr/>
            <p:nvPr/>
          </p:nvSpPr>
          <p:spPr>
            <a:xfrm>
              <a:off x="6637828"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309.4</a:t>
              </a:r>
            </a:p>
          </p:txBody>
        </p:sp>
        <p:sp>
          <p:nvSpPr>
            <p:cNvPr id="184" name="tx184"/>
            <p:cNvSpPr/>
            <p:nvPr/>
          </p:nvSpPr>
          <p:spPr>
            <a:xfrm>
              <a:off x="348707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683.7</a:t>
              </a:r>
            </a:p>
          </p:txBody>
        </p:sp>
        <p:sp>
          <p:nvSpPr>
            <p:cNvPr id="185" name="tx185"/>
            <p:cNvSpPr/>
            <p:nvPr/>
          </p:nvSpPr>
          <p:spPr>
            <a:xfrm>
              <a:off x="6802845" y="555194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86" name="tx186"/>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9107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1" name="tx191"/>
            <p:cNvSpPr/>
            <p:nvPr/>
          </p:nvSpPr>
          <p:spPr>
            <a:xfrm>
              <a:off x="45653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2" name="tx192"/>
            <p:cNvSpPr/>
            <p:nvPr/>
          </p:nvSpPr>
          <p:spPr>
            <a:xfrm>
              <a:off x="623965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3" name="tx193"/>
            <p:cNvSpPr/>
            <p:nvPr/>
          </p:nvSpPr>
          <p:spPr>
            <a:xfrm>
              <a:off x="7855697"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4" name="tx194"/>
            <p:cNvSpPr/>
            <p:nvPr/>
          </p:nvSpPr>
          <p:spPr>
            <a:xfrm>
              <a:off x="4025973"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5" name="tx195"/>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6" name="tx196"/>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(70 %) était inférieur à celui de 2019 (79 %).
Le nombre d’enfants vaccinés par le DTP3 a diminué de 6 % par rapport à 2019.
Le nombre de nourrissons survivants a augmenté d’environ 6 % par rapport à 2019.
En 2025, le nombre d’enfants vaccinés était inférieur à celui de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5033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2698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40363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88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76531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0419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4043056"/>
              <a:ext cx="235719" cy="168953"/>
            </a:xfrm>
            <a:prstGeom prst="rect">
              <a:avLst/>
            </a:prstGeom>
            <a:solidFill>
              <a:srgbClr val="E2231A">
                <a:alpha val="90196"/>
              </a:srgbClr>
            </a:solidFill>
          </p:spPr>
          <p:txBody>
            <a:bodyPr/>
            <a:lstStyle/>
            <a:p/>
          </p:txBody>
        </p:sp>
        <p:sp>
          <p:nvSpPr>
            <p:cNvPr id="24" name="rc24"/>
            <p:cNvSpPr/>
            <p:nvPr/>
          </p:nvSpPr>
          <p:spPr>
            <a:xfrm>
              <a:off x="1684176" y="4055856"/>
              <a:ext cx="235719" cy="156153"/>
            </a:xfrm>
            <a:prstGeom prst="rect">
              <a:avLst/>
            </a:prstGeom>
            <a:solidFill>
              <a:srgbClr val="E2231A">
                <a:alpha val="90196"/>
              </a:srgbClr>
            </a:solidFill>
          </p:spPr>
          <p:txBody>
            <a:bodyPr/>
            <a:lstStyle/>
            <a:p/>
          </p:txBody>
        </p:sp>
        <p:sp>
          <p:nvSpPr>
            <p:cNvPr id="25" name="rc25"/>
            <p:cNvSpPr/>
            <p:nvPr/>
          </p:nvSpPr>
          <p:spPr>
            <a:xfrm>
              <a:off x="1946086" y="4053356"/>
              <a:ext cx="235719" cy="158652"/>
            </a:xfrm>
            <a:prstGeom prst="rect">
              <a:avLst/>
            </a:prstGeom>
            <a:solidFill>
              <a:srgbClr val="E2231A">
                <a:alpha val="90196"/>
              </a:srgbClr>
            </a:solidFill>
          </p:spPr>
          <p:txBody>
            <a:bodyPr/>
            <a:lstStyle/>
            <a:p/>
          </p:txBody>
        </p:sp>
        <p:sp>
          <p:nvSpPr>
            <p:cNvPr id="26" name="rc26"/>
            <p:cNvSpPr/>
            <p:nvPr/>
          </p:nvSpPr>
          <p:spPr>
            <a:xfrm>
              <a:off x="2207996" y="4045799"/>
              <a:ext cx="235719" cy="166210"/>
            </a:xfrm>
            <a:prstGeom prst="rect">
              <a:avLst/>
            </a:prstGeom>
            <a:solidFill>
              <a:srgbClr val="E2231A">
                <a:alpha val="90196"/>
              </a:srgbClr>
            </a:solidFill>
          </p:spPr>
          <p:txBody>
            <a:bodyPr/>
            <a:lstStyle/>
            <a:p/>
          </p:txBody>
        </p:sp>
        <p:sp>
          <p:nvSpPr>
            <p:cNvPr id="27" name="rc27"/>
            <p:cNvSpPr/>
            <p:nvPr/>
          </p:nvSpPr>
          <p:spPr>
            <a:xfrm>
              <a:off x="2469906" y="4088449"/>
              <a:ext cx="235719" cy="123559"/>
            </a:xfrm>
            <a:prstGeom prst="rect">
              <a:avLst/>
            </a:prstGeom>
            <a:solidFill>
              <a:srgbClr val="E2231A">
                <a:alpha val="90196"/>
              </a:srgbClr>
            </a:solidFill>
          </p:spPr>
          <p:txBody>
            <a:bodyPr/>
            <a:lstStyle/>
            <a:p/>
          </p:txBody>
        </p:sp>
        <p:sp>
          <p:nvSpPr>
            <p:cNvPr id="28" name="rc28"/>
            <p:cNvSpPr/>
            <p:nvPr/>
          </p:nvSpPr>
          <p:spPr>
            <a:xfrm>
              <a:off x="2731817" y="4120575"/>
              <a:ext cx="235719" cy="91434"/>
            </a:xfrm>
            <a:prstGeom prst="rect">
              <a:avLst/>
            </a:prstGeom>
            <a:solidFill>
              <a:srgbClr val="E2231A">
                <a:alpha val="90196"/>
              </a:srgbClr>
            </a:solidFill>
          </p:spPr>
          <p:txBody>
            <a:bodyPr/>
            <a:lstStyle/>
            <a:p/>
          </p:txBody>
        </p:sp>
        <p:sp>
          <p:nvSpPr>
            <p:cNvPr id="29" name="rc29"/>
            <p:cNvSpPr/>
            <p:nvPr/>
          </p:nvSpPr>
          <p:spPr>
            <a:xfrm>
              <a:off x="2993727" y="4055589"/>
              <a:ext cx="235719" cy="156420"/>
            </a:xfrm>
            <a:prstGeom prst="rect">
              <a:avLst/>
            </a:prstGeom>
            <a:solidFill>
              <a:srgbClr val="E2231A">
                <a:alpha val="90196"/>
              </a:srgbClr>
            </a:solidFill>
          </p:spPr>
          <p:txBody>
            <a:bodyPr/>
            <a:lstStyle/>
            <a:p/>
          </p:txBody>
        </p:sp>
        <p:sp>
          <p:nvSpPr>
            <p:cNvPr id="30" name="rc30"/>
            <p:cNvSpPr/>
            <p:nvPr/>
          </p:nvSpPr>
          <p:spPr>
            <a:xfrm>
              <a:off x="3255637" y="4018247"/>
              <a:ext cx="235719" cy="193762"/>
            </a:xfrm>
            <a:prstGeom prst="rect">
              <a:avLst/>
            </a:prstGeom>
            <a:solidFill>
              <a:srgbClr val="E2231A">
                <a:alpha val="90196"/>
              </a:srgbClr>
            </a:solidFill>
          </p:spPr>
          <p:txBody>
            <a:bodyPr/>
            <a:lstStyle/>
            <a:p/>
          </p:txBody>
        </p:sp>
        <p:sp>
          <p:nvSpPr>
            <p:cNvPr id="31" name="rc31"/>
            <p:cNvSpPr/>
            <p:nvPr/>
          </p:nvSpPr>
          <p:spPr>
            <a:xfrm>
              <a:off x="3517547" y="3992013"/>
              <a:ext cx="235719" cy="219996"/>
            </a:xfrm>
            <a:prstGeom prst="rect">
              <a:avLst/>
            </a:prstGeom>
            <a:solidFill>
              <a:srgbClr val="E2231A">
                <a:alpha val="90196"/>
              </a:srgbClr>
            </a:solidFill>
          </p:spPr>
          <p:txBody>
            <a:bodyPr/>
            <a:lstStyle/>
            <a:p/>
          </p:txBody>
        </p:sp>
        <p:sp>
          <p:nvSpPr>
            <p:cNvPr id="32" name="rc32"/>
            <p:cNvSpPr/>
            <p:nvPr/>
          </p:nvSpPr>
          <p:spPr>
            <a:xfrm>
              <a:off x="3779457" y="4009746"/>
              <a:ext cx="235719" cy="202263"/>
            </a:xfrm>
            <a:prstGeom prst="rect">
              <a:avLst/>
            </a:prstGeom>
            <a:solidFill>
              <a:srgbClr val="E2231A">
                <a:alpha val="90196"/>
              </a:srgbClr>
            </a:solidFill>
          </p:spPr>
          <p:txBody>
            <a:bodyPr/>
            <a:lstStyle/>
            <a:p/>
          </p:txBody>
        </p:sp>
        <p:sp>
          <p:nvSpPr>
            <p:cNvPr id="33" name="rc33"/>
            <p:cNvSpPr/>
            <p:nvPr/>
          </p:nvSpPr>
          <p:spPr>
            <a:xfrm>
              <a:off x="4041368" y="3985146"/>
              <a:ext cx="235719" cy="226863"/>
            </a:xfrm>
            <a:prstGeom prst="rect">
              <a:avLst/>
            </a:prstGeom>
            <a:solidFill>
              <a:srgbClr val="E2231A">
                <a:alpha val="90196"/>
              </a:srgbClr>
            </a:solidFill>
          </p:spPr>
          <p:txBody>
            <a:bodyPr/>
            <a:lstStyle/>
            <a:p/>
          </p:txBody>
        </p:sp>
        <p:sp>
          <p:nvSpPr>
            <p:cNvPr id="34" name="rc34"/>
            <p:cNvSpPr/>
            <p:nvPr/>
          </p:nvSpPr>
          <p:spPr>
            <a:xfrm>
              <a:off x="4303278" y="3883940"/>
              <a:ext cx="235719" cy="328068"/>
            </a:xfrm>
            <a:prstGeom prst="rect">
              <a:avLst/>
            </a:prstGeom>
            <a:solidFill>
              <a:srgbClr val="E2231A">
                <a:alpha val="90196"/>
              </a:srgbClr>
            </a:solidFill>
          </p:spPr>
          <p:txBody>
            <a:bodyPr/>
            <a:lstStyle/>
            <a:p/>
          </p:txBody>
        </p:sp>
        <p:sp>
          <p:nvSpPr>
            <p:cNvPr id="35" name="rc35"/>
            <p:cNvSpPr/>
            <p:nvPr/>
          </p:nvSpPr>
          <p:spPr>
            <a:xfrm>
              <a:off x="4565188" y="4041702"/>
              <a:ext cx="235719" cy="170307"/>
            </a:xfrm>
            <a:prstGeom prst="rect">
              <a:avLst/>
            </a:prstGeom>
            <a:solidFill>
              <a:srgbClr val="E2231A">
                <a:alpha val="90196"/>
              </a:srgbClr>
            </a:solidFill>
          </p:spPr>
          <p:txBody>
            <a:bodyPr/>
            <a:lstStyle/>
            <a:p/>
          </p:txBody>
        </p:sp>
        <p:sp>
          <p:nvSpPr>
            <p:cNvPr id="36" name="rc36"/>
            <p:cNvSpPr/>
            <p:nvPr/>
          </p:nvSpPr>
          <p:spPr>
            <a:xfrm>
              <a:off x="4827098" y="4012498"/>
              <a:ext cx="235719" cy="199511"/>
            </a:xfrm>
            <a:prstGeom prst="rect">
              <a:avLst/>
            </a:prstGeom>
            <a:solidFill>
              <a:srgbClr val="E2231A">
                <a:alpha val="90196"/>
              </a:srgbClr>
            </a:solidFill>
          </p:spPr>
          <p:txBody>
            <a:bodyPr/>
            <a:lstStyle/>
            <a:p/>
          </p:txBody>
        </p:sp>
        <p:sp>
          <p:nvSpPr>
            <p:cNvPr id="37" name="rc37"/>
            <p:cNvSpPr/>
            <p:nvPr/>
          </p:nvSpPr>
          <p:spPr>
            <a:xfrm>
              <a:off x="5089008" y="3936573"/>
              <a:ext cx="235719" cy="275436"/>
            </a:xfrm>
            <a:prstGeom prst="rect">
              <a:avLst/>
            </a:prstGeom>
            <a:solidFill>
              <a:srgbClr val="E2231A">
                <a:alpha val="90196"/>
              </a:srgbClr>
            </a:solidFill>
          </p:spPr>
          <p:txBody>
            <a:bodyPr/>
            <a:lstStyle/>
            <a:p/>
          </p:txBody>
        </p:sp>
        <p:sp>
          <p:nvSpPr>
            <p:cNvPr id="38" name="rc38"/>
            <p:cNvSpPr/>
            <p:nvPr/>
          </p:nvSpPr>
          <p:spPr>
            <a:xfrm>
              <a:off x="5350919" y="3989730"/>
              <a:ext cx="235719" cy="222279"/>
            </a:xfrm>
            <a:prstGeom prst="rect">
              <a:avLst/>
            </a:prstGeom>
            <a:solidFill>
              <a:srgbClr val="E2231A">
                <a:alpha val="90196"/>
              </a:srgbClr>
            </a:solidFill>
          </p:spPr>
          <p:txBody>
            <a:bodyPr/>
            <a:lstStyle/>
            <a:p/>
          </p:txBody>
        </p:sp>
        <p:sp>
          <p:nvSpPr>
            <p:cNvPr id="39" name="rc39"/>
            <p:cNvSpPr/>
            <p:nvPr/>
          </p:nvSpPr>
          <p:spPr>
            <a:xfrm>
              <a:off x="5612829" y="4029561"/>
              <a:ext cx="235719" cy="182448"/>
            </a:xfrm>
            <a:prstGeom prst="rect">
              <a:avLst/>
            </a:prstGeom>
            <a:solidFill>
              <a:srgbClr val="E2231A">
                <a:alpha val="90196"/>
              </a:srgbClr>
            </a:solidFill>
          </p:spPr>
          <p:txBody>
            <a:bodyPr/>
            <a:lstStyle/>
            <a:p/>
          </p:txBody>
        </p:sp>
        <p:sp>
          <p:nvSpPr>
            <p:cNvPr id="40" name="rc40"/>
            <p:cNvSpPr/>
            <p:nvPr/>
          </p:nvSpPr>
          <p:spPr>
            <a:xfrm>
              <a:off x="5874739" y="4009702"/>
              <a:ext cx="235719" cy="202307"/>
            </a:xfrm>
            <a:prstGeom prst="rect">
              <a:avLst/>
            </a:prstGeom>
            <a:solidFill>
              <a:srgbClr val="E2231A">
                <a:alpha val="90196"/>
              </a:srgbClr>
            </a:solidFill>
          </p:spPr>
          <p:txBody>
            <a:bodyPr/>
            <a:lstStyle/>
            <a:p/>
          </p:txBody>
        </p:sp>
        <p:sp>
          <p:nvSpPr>
            <p:cNvPr id="41" name="rc41"/>
            <p:cNvSpPr/>
            <p:nvPr/>
          </p:nvSpPr>
          <p:spPr>
            <a:xfrm>
              <a:off x="6136649" y="4032438"/>
              <a:ext cx="235719" cy="179570"/>
            </a:xfrm>
            <a:prstGeom prst="rect">
              <a:avLst/>
            </a:prstGeom>
            <a:solidFill>
              <a:srgbClr val="E2231A">
                <a:alpha val="90196"/>
              </a:srgbClr>
            </a:solidFill>
          </p:spPr>
          <p:txBody>
            <a:bodyPr/>
            <a:lstStyle/>
            <a:p/>
          </p:txBody>
        </p:sp>
        <p:sp>
          <p:nvSpPr>
            <p:cNvPr id="42" name="rc42"/>
            <p:cNvSpPr/>
            <p:nvPr/>
          </p:nvSpPr>
          <p:spPr>
            <a:xfrm>
              <a:off x="6398559" y="4024888"/>
              <a:ext cx="235719" cy="187121"/>
            </a:xfrm>
            <a:prstGeom prst="rect">
              <a:avLst/>
            </a:prstGeom>
            <a:solidFill>
              <a:srgbClr val="E2231A">
                <a:alpha val="90196"/>
              </a:srgbClr>
            </a:solidFill>
          </p:spPr>
          <p:txBody>
            <a:bodyPr/>
            <a:lstStyle/>
            <a:p/>
          </p:txBody>
        </p:sp>
        <p:sp>
          <p:nvSpPr>
            <p:cNvPr id="43" name="rc43"/>
            <p:cNvSpPr/>
            <p:nvPr/>
          </p:nvSpPr>
          <p:spPr>
            <a:xfrm>
              <a:off x="6660470" y="3963005"/>
              <a:ext cx="235719" cy="249004"/>
            </a:xfrm>
            <a:prstGeom prst="rect">
              <a:avLst/>
            </a:prstGeom>
            <a:solidFill>
              <a:srgbClr val="E2231A">
                <a:alpha val="90196"/>
              </a:srgbClr>
            </a:solidFill>
          </p:spPr>
          <p:txBody>
            <a:bodyPr/>
            <a:lstStyle/>
            <a:p/>
          </p:txBody>
        </p:sp>
        <p:sp>
          <p:nvSpPr>
            <p:cNvPr id="44" name="rc44"/>
            <p:cNvSpPr/>
            <p:nvPr/>
          </p:nvSpPr>
          <p:spPr>
            <a:xfrm>
              <a:off x="6922380" y="3954065"/>
              <a:ext cx="235719" cy="257944"/>
            </a:xfrm>
            <a:prstGeom prst="rect">
              <a:avLst/>
            </a:prstGeom>
            <a:solidFill>
              <a:srgbClr val="E2231A">
                <a:alpha val="90196"/>
              </a:srgbClr>
            </a:solidFill>
          </p:spPr>
          <p:txBody>
            <a:bodyPr/>
            <a:lstStyle/>
            <a:p/>
          </p:txBody>
        </p:sp>
        <p:sp>
          <p:nvSpPr>
            <p:cNvPr id="45" name="rc45"/>
            <p:cNvSpPr/>
            <p:nvPr/>
          </p:nvSpPr>
          <p:spPr>
            <a:xfrm>
              <a:off x="7184290" y="3910822"/>
              <a:ext cx="235719" cy="301187"/>
            </a:xfrm>
            <a:prstGeom prst="rect">
              <a:avLst/>
            </a:prstGeom>
            <a:solidFill>
              <a:srgbClr val="E2231A">
                <a:alpha val="90196"/>
              </a:srgbClr>
            </a:solidFill>
          </p:spPr>
          <p:txBody>
            <a:bodyPr/>
            <a:lstStyle/>
            <a:p/>
          </p:txBody>
        </p:sp>
        <p:sp>
          <p:nvSpPr>
            <p:cNvPr id="46" name="rc46"/>
            <p:cNvSpPr/>
            <p:nvPr/>
          </p:nvSpPr>
          <p:spPr>
            <a:xfrm>
              <a:off x="7446200" y="3956145"/>
              <a:ext cx="235719" cy="255864"/>
            </a:xfrm>
            <a:prstGeom prst="rect">
              <a:avLst/>
            </a:prstGeom>
            <a:solidFill>
              <a:srgbClr val="E2231A">
                <a:alpha val="90196"/>
              </a:srgbClr>
            </a:solidFill>
          </p:spPr>
          <p:txBody>
            <a:bodyPr/>
            <a:lstStyle/>
            <a:p/>
          </p:txBody>
        </p:sp>
        <p:sp>
          <p:nvSpPr>
            <p:cNvPr id="47" name="rc47"/>
            <p:cNvSpPr/>
            <p:nvPr/>
          </p:nvSpPr>
          <p:spPr>
            <a:xfrm>
              <a:off x="7708110" y="3967182"/>
              <a:ext cx="235719" cy="244827"/>
            </a:xfrm>
            <a:prstGeom prst="rect">
              <a:avLst/>
            </a:prstGeom>
            <a:solidFill>
              <a:srgbClr val="E2231A">
                <a:alpha val="90196"/>
              </a:srgbClr>
            </a:solidFill>
          </p:spPr>
          <p:txBody>
            <a:bodyPr/>
            <a:lstStyle/>
            <a:p/>
          </p:txBody>
        </p:sp>
        <p:sp>
          <p:nvSpPr>
            <p:cNvPr id="48" name="rc48"/>
            <p:cNvSpPr/>
            <p:nvPr/>
          </p:nvSpPr>
          <p:spPr>
            <a:xfrm>
              <a:off x="7970021" y="3915280"/>
              <a:ext cx="235719" cy="296728"/>
            </a:xfrm>
            <a:prstGeom prst="rect">
              <a:avLst/>
            </a:prstGeom>
            <a:solidFill>
              <a:srgbClr val="E2231A">
                <a:alpha val="90196"/>
              </a:srgbClr>
            </a:solidFill>
          </p:spPr>
          <p:txBody>
            <a:bodyPr/>
            <a:lstStyle/>
            <a:p/>
          </p:txBody>
        </p:sp>
        <p:sp>
          <p:nvSpPr>
            <p:cNvPr id="49" name="rc49"/>
            <p:cNvSpPr/>
            <p:nvPr/>
          </p:nvSpPr>
          <p:spPr>
            <a:xfrm>
              <a:off x="6922380" y="3567529"/>
              <a:ext cx="235719" cy="386535"/>
            </a:xfrm>
            <a:prstGeom prst="rect">
              <a:avLst/>
            </a:prstGeom>
            <a:solidFill>
              <a:srgbClr val="B3B3B3">
                <a:alpha val="90196"/>
              </a:srgbClr>
            </a:solidFill>
          </p:spPr>
          <p:txBody>
            <a:bodyPr/>
            <a:lstStyle/>
            <a:p/>
          </p:txBody>
        </p:sp>
        <p:sp>
          <p:nvSpPr>
            <p:cNvPr id="50" name="rc50"/>
            <p:cNvSpPr/>
            <p:nvPr/>
          </p:nvSpPr>
          <p:spPr>
            <a:xfrm>
              <a:off x="7184290" y="3654667"/>
              <a:ext cx="235719" cy="256154"/>
            </a:xfrm>
            <a:prstGeom prst="rect">
              <a:avLst/>
            </a:prstGeom>
            <a:solidFill>
              <a:srgbClr val="B3B3B3">
                <a:alpha val="90196"/>
              </a:srgbClr>
            </a:solidFill>
          </p:spPr>
          <p:txBody>
            <a:bodyPr/>
            <a:lstStyle/>
            <a:p/>
          </p:txBody>
        </p:sp>
        <p:sp>
          <p:nvSpPr>
            <p:cNvPr id="51" name="rc51"/>
            <p:cNvSpPr/>
            <p:nvPr/>
          </p:nvSpPr>
          <p:spPr>
            <a:xfrm>
              <a:off x="7446200" y="3762031"/>
              <a:ext cx="235719" cy="194113"/>
            </a:xfrm>
            <a:prstGeom prst="rect">
              <a:avLst/>
            </a:prstGeom>
            <a:solidFill>
              <a:srgbClr val="B3B3B3">
                <a:alpha val="90196"/>
              </a:srgbClr>
            </a:solidFill>
          </p:spPr>
          <p:txBody>
            <a:bodyPr/>
            <a:lstStyle/>
            <a:p/>
          </p:txBody>
        </p:sp>
        <p:sp>
          <p:nvSpPr>
            <p:cNvPr id="52" name="rc52"/>
            <p:cNvSpPr/>
            <p:nvPr/>
          </p:nvSpPr>
          <p:spPr>
            <a:xfrm>
              <a:off x="7708110" y="3864564"/>
              <a:ext cx="235719" cy="102617"/>
            </a:xfrm>
            <a:prstGeom prst="rect">
              <a:avLst/>
            </a:prstGeom>
            <a:solidFill>
              <a:srgbClr val="B3B3B3">
                <a:alpha val="90196"/>
              </a:srgbClr>
            </a:solidFill>
          </p:spPr>
          <p:txBody>
            <a:bodyPr/>
            <a:lstStyle/>
            <a:p/>
          </p:txBody>
        </p:sp>
        <p:sp>
          <p:nvSpPr>
            <p:cNvPr id="53" name="rc53"/>
            <p:cNvSpPr/>
            <p:nvPr/>
          </p:nvSpPr>
          <p:spPr>
            <a:xfrm>
              <a:off x="7970021" y="3867845"/>
              <a:ext cx="235719" cy="47435"/>
            </a:xfrm>
            <a:prstGeom prst="rect">
              <a:avLst/>
            </a:prstGeom>
            <a:solidFill>
              <a:srgbClr val="B3B3B3">
                <a:alpha val="90196"/>
              </a:srgbClr>
            </a:solidFill>
          </p:spPr>
          <p:txBody>
            <a:bodyPr/>
            <a:lstStyle/>
            <a:p/>
          </p:txBody>
        </p:sp>
        <p:sp>
          <p:nvSpPr>
            <p:cNvPr id="54" name="pl54"/>
            <p:cNvSpPr/>
            <p:nvPr/>
          </p:nvSpPr>
          <p:spPr>
            <a:xfrm>
              <a:off x="1540125" y="2407466"/>
              <a:ext cx="6547754" cy="751893"/>
            </a:xfrm>
            <a:custGeom>
              <a:avLst/>
              <a:pathLst>
                <a:path w="6547754" h="751893">
                  <a:moveTo>
                    <a:pt x="0" y="343722"/>
                  </a:moveTo>
                  <a:lnTo>
                    <a:pt x="261910" y="279274"/>
                  </a:lnTo>
                  <a:lnTo>
                    <a:pt x="523820" y="279274"/>
                  </a:lnTo>
                  <a:lnTo>
                    <a:pt x="785730" y="300757"/>
                  </a:lnTo>
                  <a:lnTo>
                    <a:pt x="1047640" y="128895"/>
                  </a:lnTo>
                  <a:lnTo>
                    <a:pt x="1309550" y="0"/>
                  </a:lnTo>
                  <a:lnTo>
                    <a:pt x="1571461" y="236309"/>
                  </a:lnTo>
                  <a:lnTo>
                    <a:pt x="1833371" y="365205"/>
                  </a:lnTo>
                  <a:lnTo>
                    <a:pt x="2095281" y="451135"/>
                  </a:lnTo>
                  <a:lnTo>
                    <a:pt x="2357191" y="365205"/>
                  </a:lnTo>
                  <a:lnTo>
                    <a:pt x="2619101" y="429653"/>
                  </a:lnTo>
                  <a:lnTo>
                    <a:pt x="2881012" y="751893"/>
                  </a:lnTo>
                  <a:lnTo>
                    <a:pt x="3142922" y="214826"/>
                  </a:lnTo>
                  <a:lnTo>
                    <a:pt x="3404832" y="300757"/>
                  </a:lnTo>
                  <a:lnTo>
                    <a:pt x="3666742" y="537066"/>
                  </a:lnTo>
                  <a:lnTo>
                    <a:pt x="3928652" y="365205"/>
                  </a:lnTo>
                  <a:lnTo>
                    <a:pt x="4190563" y="236309"/>
                  </a:lnTo>
                  <a:lnTo>
                    <a:pt x="4452473" y="300757"/>
                  </a:lnTo>
                  <a:lnTo>
                    <a:pt x="4714383" y="236309"/>
                  </a:lnTo>
                  <a:lnTo>
                    <a:pt x="4976293" y="257791"/>
                  </a:lnTo>
                  <a:lnTo>
                    <a:pt x="5238203" y="451135"/>
                  </a:lnTo>
                  <a:lnTo>
                    <a:pt x="5500114" y="472618"/>
                  </a:lnTo>
                  <a:lnTo>
                    <a:pt x="5762024" y="601514"/>
                  </a:lnTo>
                  <a:lnTo>
                    <a:pt x="6023934" y="451135"/>
                  </a:lnTo>
                  <a:lnTo>
                    <a:pt x="6285844" y="408170"/>
                  </a:lnTo>
                  <a:lnTo>
                    <a:pt x="6547754" y="558549"/>
                  </a:lnTo>
                </a:path>
              </a:pathLst>
            </a:custGeom>
            <a:ln w="27101" cap="flat">
              <a:solidFill>
                <a:srgbClr val="3283FE">
                  <a:alpha val="100000"/>
                </a:srgbClr>
              </a:solidFill>
              <a:prstDash val="solid"/>
              <a:round/>
            </a:ln>
          </p:spPr>
          <p:txBody>
            <a:bodyPr/>
            <a:lstStyle/>
            <a:p/>
          </p:txBody>
        </p:sp>
        <p:sp>
          <p:nvSpPr>
            <p:cNvPr id="55" name="pl55"/>
            <p:cNvSpPr/>
            <p:nvPr/>
          </p:nvSpPr>
          <p:spPr>
            <a:xfrm>
              <a:off x="7040239" y="3159359"/>
              <a:ext cx="1047640" cy="1031167"/>
            </a:xfrm>
            <a:custGeom>
              <a:avLst/>
              <a:pathLst>
                <a:path w="1047640" h="1031167">
                  <a:moveTo>
                    <a:pt x="0" y="1031167"/>
                  </a:moveTo>
                  <a:lnTo>
                    <a:pt x="261910" y="730410"/>
                  </a:lnTo>
                  <a:lnTo>
                    <a:pt x="523820" y="365205"/>
                  </a:lnTo>
                  <a:lnTo>
                    <a:pt x="785730" y="21482"/>
                  </a:lnTo>
                  <a:lnTo>
                    <a:pt x="1047640" y="0"/>
                  </a:lnTo>
                </a:path>
              </a:pathLst>
            </a:custGeom>
            <a:ln w="27101" cap="flat">
              <a:solidFill>
                <a:srgbClr val="FFA500">
                  <a:alpha val="100000"/>
                </a:srgbClr>
              </a:solidFill>
              <a:prstDash val="solid"/>
              <a:round/>
            </a:ln>
          </p:spPr>
          <p:txBody>
            <a:bodyPr/>
            <a:lstStyle/>
            <a:p/>
          </p:txBody>
        </p:sp>
        <p:sp>
          <p:nvSpPr>
            <p:cNvPr id="56" name="tx56"/>
            <p:cNvSpPr/>
            <p:nvPr/>
          </p:nvSpPr>
          <p:spPr>
            <a:xfrm>
              <a:off x="1469787"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57" name="tx57"/>
            <p:cNvSpPr/>
            <p:nvPr/>
          </p:nvSpPr>
          <p:spPr>
            <a:xfrm>
              <a:off x="277933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58" name="tx58"/>
            <p:cNvSpPr/>
            <p:nvPr/>
          </p:nvSpPr>
          <p:spPr>
            <a:xfrm>
              <a:off x="4088889"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59" name="tx59"/>
            <p:cNvSpPr/>
            <p:nvPr/>
          </p:nvSpPr>
          <p:spPr>
            <a:xfrm>
              <a:off x="5398440"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60" name="tx60"/>
            <p:cNvSpPr/>
            <p:nvPr/>
          </p:nvSpPr>
          <p:spPr>
            <a:xfrm>
              <a:off x="6446081"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61" name="tx61"/>
            <p:cNvSpPr/>
            <p:nvPr/>
          </p:nvSpPr>
          <p:spPr>
            <a:xfrm>
              <a:off x="6707991"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2" name="tx62"/>
            <p:cNvSpPr/>
            <p:nvPr/>
          </p:nvSpPr>
          <p:spPr>
            <a:xfrm>
              <a:off x="696990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3" name="tx63"/>
            <p:cNvSpPr/>
            <p:nvPr/>
          </p:nvSpPr>
          <p:spPr>
            <a:xfrm>
              <a:off x="7005070" y="4253528"/>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a:t>
              </a:r>
            </a:p>
          </p:txBody>
        </p:sp>
        <p:sp>
          <p:nvSpPr>
            <p:cNvPr id="64" name="tx64"/>
            <p:cNvSpPr/>
            <p:nvPr/>
          </p:nvSpPr>
          <p:spPr>
            <a:xfrm>
              <a:off x="7231812"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65" name="tx65"/>
            <p:cNvSpPr/>
            <p:nvPr/>
          </p:nvSpPr>
          <p:spPr>
            <a:xfrm>
              <a:off x="7231812" y="39512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15</a:t>
              </a:r>
            </a:p>
          </p:txBody>
        </p:sp>
        <p:sp>
          <p:nvSpPr>
            <p:cNvPr id="66" name="tx66"/>
            <p:cNvSpPr/>
            <p:nvPr/>
          </p:nvSpPr>
          <p:spPr>
            <a:xfrm>
              <a:off x="749372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7" name="tx67"/>
            <p:cNvSpPr/>
            <p:nvPr/>
          </p:nvSpPr>
          <p:spPr>
            <a:xfrm>
              <a:off x="7493722" y="35859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32</a:t>
              </a:r>
            </a:p>
          </p:txBody>
        </p:sp>
        <p:sp>
          <p:nvSpPr>
            <p:cNvPr id="68" name="tx68"/>
            <p:cNvSpPr/>
            <p:nvPr/>
          </p:nvSpPr>
          <p:spPr>
            <a:xfrm>
              <a:off x="775563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9" name="tx69"/>
            <p:cNvSpPr/>
            <p:nvPr/>
          </p:nvSpPr>
          <p:spPr>
            <a:xfrm>
              <a:off x="7755632"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0" name="tx70"/>
            <p:cNvSpPr/>
            <p:nvPr/>
          </p:nvSpPr>
          <p:spPr>
            <a:xfrm>
              <a:off x="8017542"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71" name="tx71"/>
            <p:cNvSpPr/>
            <p:nvPr/>
          </p:nvSpPr>
          <p:spPr>
            <a:xfrm>
              <a:off x="8017542"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72" name="tx72"/>
            <p:cNvSpPr/>
            <p:nvPr/>
          </p:nvSpPr>
          <p:spPr>
            <a:xfrm>
              <a:off x="1449691" y="40870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73" name="tx73"/>
            <p:cNvSpPr/>
            <p:nvPr/>
          </p:nvSpPr>
          <p:spPr>
            <a:xfrm>
              <a:off x="2759242" y="41258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74" name="tx74"/>
            <p:cNvSpPr/>
            <p:nvPr/>
          </p:nvSpPr>
          <p:spPr>
            <a:xfrm>
              <a:off x="4068793" y="40580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75" name="tx75"/>
            <p:cNvSpPr/>
            <p:nvPr/>
          </p:nvSpPr>
          <p:spPr>
            <a:xfrm>
              <a:off x="5378344" y="40603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76" name="tx76"/>
            <p:cNvSpPr/>
            <p:nvPr/>
          </p:nvSpPr>
          <p:spPr>
            <a:xfrm>
              <a:off x="6425984" y="40780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77" name="tx77"/>
            <p:cNvSpPr/>
            <p:nvPr/>
          </p:nvSpPr>
          <p:spPr>
            <a:xfrm>
              <a:off x="6687895" y="40470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78" name="tx78"/>
            <p:cNvSpPr/>
            <p:nvPr/>
          </p:nvSpPr>
          <p:spPr>
            <a:xfrm>
              <a:off x="6949805" y="40425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357</a:t>
              </a:r>
            </a:p>
          </p:txBody>
        </p:sp>
        <p:sp>
          <p:nvSpPr>
            <p:cNvPr id="79" name="tx79"/>
            <p:cNvSpPr/>
            <p:nvPr/>
          </p:nvSpPr>
          <p:spPr>
            <a:xfrm>
              <a:off x="7211715" y="40209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80" name="tx80"/>
            <p:cNvSpPr/>
            <p:nvPr/>
          </p:nvSpPr>
          <p:spPr>
            <a:xfrm>
              <a:off x="7473625" y="40435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81" name="tx81"/>
            <p:cNvSpPr/>
            <p:nvPr/>
          </p:nvSpPr>
          <p:spPr>
            <a:xfrm>
              <a:off x="7735535" y="404910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82" name="tx82"/>
            <p:cNvSpPr/>
            <p:nvPr/>
          </p:nvSpPr>
          <p:spPr>
            <a:xfrm>
              <a:off x="7997446" y="40232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a:t>
              </a:r>
            </a:p>
          </p:txBody>
        </p:sp>
        <p:sp>
          <p:nvSpPr>
            <p:cNvPr id="83" name="tx83"/>
            <p:cNvSpPr/>
            <p:nvPr/>
          </p:nvSpPr>
          <p:spPr>
            <a:xfrm>
              <a:off x="6949805" y="37203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534</a:t>
              </a:r>
            </a:p>
          </p:txBody>
        </p:sp>
        <p:sp>
          <p:nvSpPr>
            <p:cNvPr id="84" name="tx84"/>
            <p:cNvSpPr/>
            <p:nvPr/>
          </p:nvSpPr>
          <p:spPr>
            <a:xfrm>
              <a:off x="7211715" y="37422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85" name="tx85"/>
            <p:cNvSpPr/>
            <p:nvPr/>
          </p:nvSpPr>
          <p:spPr>
            <a:xfrm>
              <a:off x="7473625" y="38186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86" name="tx86"/>
            <p:cNvSpPr/>
            <p:nvPr/>
          </p:nvSpPr>
          <p:spPr>
            <a:xfrm>
              <a:off x="7735535" y="387675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7" name="tx87"/>
            <p:cNvSpPr/>
            <p:nvPr/>
          </p:nvSpPr>
          <p:spPr>
            <a:xfrm>
              <a:off x="8027590" y="3851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8" name="tx88"/>
            <p:cNvSpPr/>
            <p:nvPr/>
          </p:nvSpPr>
          <p:spPr>
            <a:xfrm>
              <a:off x="695884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891</a:t>
              </a:r>
            </a:p>
          </p:txBody>
        </p:sp>
        <p:sp>
          <p:nvSpPr>
            <p:cNvPr id="89" name="tx89"/>
            <p:cNvSpPr/>
            <p:nvPr/>
          </p:nvSpPr>
          <p:spPr>
            <a:xfrm>
              <a:off x="7220758" y="354843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770</a:t>
              </a:r>
            </a:p>
          </p:txBody>
        </p:sp>
        <p:sp>
          <p:nvSpPr>
            <p:cNvPr id="90" name="tx90"/>
            <p:cNvSpPr/>
            <p:nvPr/>
          </p:nvSpPr>
          <p:spPr>
            <a:xfrm>
              <a:off x="7482669" y="36557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622</a:t>
              </a:r>
            </a:p>
          </p:txBody>
        </p:sp>
        <p:sp>
          <p:nvSpPr>
            <p:cNvPr id="91" name="tx91"/>
            <p:cNvSpPr/>
            <p:nvPr/>
          </p:nvSpPr>
          <p:spPr>
            <a:xfrm>
              <a:off x="7744579" y="375832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480</a:t>
              </a:r>
            </a:p>
          </p:txBody>
        </p:sp>
        <p:sp>
          <p:nvSpPr>
            <p:cNvPr id="92" name="tx92"/>
            <p:cNvSpPr/>
            <p:nvPr/>
          </p:nvSpPr>
          <p:spPr>
            <a:xfrm>
              <a:off x="8006489" y="376161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476</a:t>
              </a:r>
            </a:p>
          </p:txBody>
        </p:sp>
        <p:sp>
          <p:nvSpPr>
            <p:cNvPr id="93" name="tx93"/>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43654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5" name="tx95"/>
            <p:cNvSpPr/>
            <p:nvPr/>
          </p:nvSpPr>
          <p:spPr>
            <a:xfrm>
              <a:off x="577692" y="271319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6" name="tx96"/>
            <p:cNvSpPr/>
            <p:nvPr/>
          </p:nvSpPr>
          <p:spPr>
            <a:xfrm>
              <a:off x="577692" y="1989778"/>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4" name="tx114"/>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5" name="pl115"/>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744786" y="5080163"/>
              <a:ext cx="201456" cy="201456"/>
            </a:xfrm>
            <a:prstGeom prst="rect">
              <a:avLst/>
            </a:prstGeom>
            <a:solidFill>
              <a:srgbClr val="E2231A">
                <a:alpha val="90196"/>
              </a:srgbClr>
            </a:solidFill>
          </p:spPr>
          <p:txBody>
            <a:bodyPr/>
            <a:lstStyle/>
            <a:p/>
          </p:txBody>
        </p:sp>
        <p:sp>
          <p:nvSpPr>
            <p:cNvPr id="120" name="rc120"/>
            <p:cNvSpPr/>
            <p:nvPr/>
          </p:nvSpPr>
          <p:spPr>
            <a:xfrm>
              <a:off x="5708946" y="5080163"/>
              <a:ext cx="201456" cy="201456"/>
            </a:xfrm>
            <a:prstGeom prst="rect">
              <a:avLst/>
            </a:prstGeom>
            <a:solidFill>
              <a:srgbClr val="B3B3B3">
                <a:alpha val="90196"/>
              </a:srgbClr>
            </a:solidFill>
          </p:spPr>
          <p:txBody>
            <a:bodyPr/>
            <a:lstStyle/>
            <a:p/>
          </p:txBody>
        </p:sp>
        <p:sp>
          <p:nvSpPr>
            <p:cNvPr id="121" name="tx121"/>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4" name="tx124"/>
            <p:cNvSpPr/>
            <p:nvPr/>
          </p:nvSpPr>
          <p:spPr>
            <a:xfrm>
              <a:off x="1083092"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25" name="pl125"/>
            <p:cNvSpPr/>
            <p:nvPr/>
          </p:nvSpPr>
          <p:spPr>
            <a:xfrm>
              <a:off x="21283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406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529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651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7774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1" name="pl131"/>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2" name="pl132"/>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3" name="pl133"/>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345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467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659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713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4835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422266" y="5840557"/>
              <a:ext cx="3653329" cy="124062"/>
            </a:xfrm>
            <a:prstGeom prst="rect">
              <a:avLst/>
            </a:prstGeom>
            <a:solidFill>
              <a:srgbClr val="E2231A">
                <a:alpha val="90196"/>
              </a:srgbClr>
            </a:solidFill>
          </p:spPr>
          <p:txBody>
            <a:bodyPr/>
            <a:lstStyle/>
            <a:p/>
          </p:txBody>
        </p:sp>
        <p:sp>
          <p:nvSpPr>
            <p:cNvPr id="140" name="rc140"/>
            <p:cNvSpPr/>
            <p:nvPr/>
          </p:nvSpPr>
          <p:spPr>
            <a:xfrm>
              <a:off x="1422266" y="5685479"/>
              <a:ext cx="4779973" cy="124062"/>
            </a:xfrm>
            <a:prstGeom prst="rect">
              <a:avLst/>
            </a:prstGeom>
            <a:solidFill>
              <a:srgbClr val="E2231A">
                <a:alpha val="90196"/>
              </a:srgbClr>
            </a:solidFill>
          </p:spPr>
          <p:txBody>
            <a:bodyPr/>
            <a:lstStyle/>
            <a:p/>
          </p:txBody>
        </p:sp>
        <p:sp>
          <p:nvSpPr>
            <p:cNvPr id="141" name="rc141"/>
            <p:cNvSpPr/>
            <p:nvPr/>
          </p:nvSpPr>
          <p:spPr>
            <a:xfrm>
              <a:off x="1422266" y="5530401"/>
              <a:ext cx="5793297" cy="124062"/>
            </a:xfrm>
            <a:prstGeom prst="rect">
              <a:avLst/>
            </a:prstGeom>
            <a:solidFill>
              <a:srgbClr val="E2231A">
                <a:alpha val="90196"/>
              </a:srgbClr>
            </a:solidFill>
          </p:spPr>
          <p:txBody>
            <a:bodyPr/>
            <a:lstStyle/>
            <a:p/>
          </p:txBody>
        </p:sp>
        <p:sp>
          <p:nvSpPr>
            <p:cNvPr id="142" name="rc142"/>
            <p:cNvSpPr/>
            <p:nvPr/>
          </p:nvSpPr>
          <p:spPr>
            <a:xfrm>
              <a:off x="6202239" y="5685479"/>
              <a:ext cx="2003500" cy="124062"/>
            </a:xfrm>
            <a:prstGeom prst="rect">
              <a:avLst/>
            </a:prstGeom>
            <a:solidFill>
              <a:srgbClr val="B3B3B3">
                <a:alpha val="90196"/>
              </a:srgbClr>
            </a:solidFill>
          </p:spPr>
          <p:txBody>
            <a:bodyPr/>
            <a:lstStyle/>
            <a:p/>
          </p:txBody>
        </p:sp>
        <p:sp>
          <p:nvSpPr>
            <p:cNvPr id="143" name="rc143"/>
            <p:cNvSpPr/>
            <p:nvPr/>
          </p:nvSpPr>
          <p:spPr>
            <a:xfrm>
              <a:off x="7215563" y="5530401"/>
              <a:ext cx="926131" cy="124062"/>
            </a:xfrm>
            <a:prstGeom prst="rect">
              <a:avLst/>
            </a:prstGeom>
            <a:solidFill>
              <a:srgbClr val="B3B3B3">
                <a:alpha val="90196"/>
              </a:srgbClr>
            </a:solidFill>
          </p:spPr>
          <p:txBody>
            <a:bodyPr/>
            <a:lstStyle/>
            <a:p/>
          </p:txBody>
        </p:sp>
        <p:sp>
          <p:nvSpPr>
            <p:cNvPr id="144" name="tx144"/>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480.3</a:t>
              </a:r>
            </a:p>
          </p:txBody>
        </p:sp>
        <p:sp>
          <p:nvSpPr>
            <p:cNvPr id="145" name="tx145"/>
            <p:cNvSpPr/>
            <p:nvPr/>
          </p:nvSpPr>
          <p:spPr>
            <a:xfrm>
              <a:off x="828637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475.8</a:t>
              </a:r>
            </a:p>
          </p:txBody>
        </p:sp>
        <p:sp>
          <p:nvSpPr>
            <p:cNvPr id="146" name="tx146"/>
            <p:cNvSpPr/>
            <p:nvPr/>
          </p:nvSpPr>
          <p:spPr>
            <a:xfrm>
              <a:off x="310424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258.7</a:t>
              </a:r>
            </a:p>
          </p:txBody>
        </p:sp>
        <p:sp>
          <p:nvSpPr>
            <p:cNvPr id="147" name="tx147"/>
            <p:cNvSpPr/>
            <p:nvPr/>
          </p:nvSpPr>
          <p:spPr>
            <a:xfrm>
              <a:off x="366757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338.5</a:t>
              </a:r>
            </a:p>
          </p:txBody>
        </p:sp>
        <p:sp>
          <p:nvSpPr>
            <p:cNvPr id="148" name="tx148"/>
            <p:cNvSpPr/>
            <p:nvPr/>
          </p:nvSpPr>
          <p:spPr>
            <a:xfrm>
              <a:off x="417423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410.2</a:t>
              </a:r>
            </a:p>
          </p:txBody>
        </p:sp>
        <p:sp>
          <p:nvSpPr>
            <p:cNvPr id="149" name="tx149"/>
            <p:cNvSpPr/>
            <p:nvPr/>
          </p:nvSpPr>
          <p:spPr>
            <a:xfrm>
              <a:off x="7059308"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141.9</a:t>
              </a:r>
            </a:p>
          </p:txBody>
        </p:sp>
        <p:sp>
          <p:nvSpPr>
            <p:cNvPr id="150" name="tx150"/>
            <p:cNvSpPr/>
            <p:nvPr/>
          </p:nvSpPr>
          <p:spPr>
            <a:xfrm>
              <a:off x="756610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65.6</a:t>
              </a:r>
            </a:p>
          </p:txBody>
        </p:sp>
        <p:sp>
          <p:nvSpPr>
            <p:cNvPr id="151" name="tx151"/>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267139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6" name="tx156"/>
            <p:cNvSpPr/>
            <p:nvPr/>
          </p:nvSpPr>
          <p:spPr>
            <a:xfrm>
              <a:off x="408365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7" name="tx157"/>
            <p:cNvSpPr/>
            <p:nvPr/>
          </p:nvSpPr>
          <p:spPr>
            <a:xfrm>
              <a:off x="5495911"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58" name="tx158"/>
            <p:cNvSpPr/>
            <p:nvPr/>
          </p:nvSpPr>
          <p:spPr>
            <a:xfrm>
              <a:off x="690816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9" name="tx159"/>
            <p:cNvSpPr/>
            <p:nvPr/>
          </p:nvSpPr>
          <p:spPr>
            <a:xfrm>
              <a:off x="832042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60" name="tx160"/>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1" name="tx161"/>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2" name="tx162"/>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baissé à 58 %. Ce chiffre est inférieur à celui de 2019, où la couverture vaccinale était de 72 %.
410 000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est restée relativement stable (à moins de 1 % près), s'établissant à 49 % en 2025.</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le MCV1 a baissé, passant de 65 % en 2024 à 58 % en 2025, soit un niveau inférieur aux 95 % nécessaires pour prévenir les épidémies, laissant ainsi 410 000 enfants sans aucune protection contre la rougeole. La couverture vaccinale de la deuxième campagne de vaccination contre la rougeole (MCV2) est restée relativement stable (à moins de 1 % près) à 48 %, soit un niveau inférieur à l’objectif de 90 % fixé par l’IA2030.</a:t>
            </a:r>
          </a:p>
        </p:txBody>
      </p:sp>
      <p:grpSp xmlns:pic="http://schemas.openxmlformats.org/drawingml/2006/picture">
        <p:nvGrpSpPr>
          <p:cNvPr id="165" name=""/>
          <p:cNvGrpSpPr/>
          <p:nvPr/>
        </p:nvGrpSpPr>
        <p:grpSpPr>
          <a:xfrm>
            <a:off x="292608" y="1097280"/>
            <a:ext cx="8595360" cy="28575"/>
            <a:chOff x="292608" y="1097280"/>
            <a:chExt cx="8595360" cy="28575"/>
          </a:xfrm>
        </p:grpSpPr>
        <p:sp>
          <p:nvSpPr>
            <p:cNvPr id="1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99289"/>
              <a:ext cx="3397293" cy="734548"/>
            </a:xfrm>
            <a:custGeom>
              <a:avLst/>
              <a:pathLst>
                <a:path w="3397293" h="734548">
                  <a:moveTo>
                    <a:pt x="0" y="335793"/>
                  </a:moveTo>
                  <a:lnTo>
                    <a:pt x="135891" y="272832"/>
                  </a:lnTo>
                  <a:lnTo>
                    <a:pt x="271783" y="272832"/>
                  </a:lnTo>
                  <a:lnTo>
                    <a:pt x="407675" y="293819"/>
                  </a:lnTo>
                  <a:lnTo>
                    <a:pt x="543566" y="125922"/>
                  </a:lnTo>
                  <a:lnTo>
                    <a:pt x="679458" y="0"/>
                  </a:lnTo>
                  <a:lnTo>
                    <a:pt x="815350" y="230858"/>
                  </a:lnTo>
                  <a:lnTo>
                    <a:pt x="951242" y="356780"/>
                  </a:lnTo>
                  <a:lnTo>
                    <a:pt x="1087133" y="440728"/>
                  </a:lnTo>
                  <a:lnTo>
                    <a:pt x="1223025" y="356780"/>
                  </a:lnTo>
                  <a:lnTo>
                    <a:pt x="1358917" y="419741"/>
                  </a:lnTo>
                  <a:lnTo>
                    <a:pt x="1494809" y="734548"/>
                  </a:lnTo>
                  <a:lnTo>
                    <a:pt x="1630700" y="209870"/>
                  </a:lnTo>
                  <a:lnTo>
                    <a:pt x="1766592" y="293819"/>
                  </a:lnTo>
                  <a:lnTo>
                    <a:pt x="1902484" y="524677"/>
                  </a:lnTo>
                  <a:lnTo>
                    <a:pt x="2038375" y="356780"/>
                  </a:lnTo>
                  <a:lnTo>
                    <a:pt x="2174267" y="230858"/>
                  </a:lnTo>
                  <a:lnTo>
                    <a:pt x="2310159" y="293819"/>
                  </a:lnTo>
                  <a:lnTo>
                    <a:pt x="2446051" y="230858"/>
                  </a:lnTo>
                  <a:lnTo>
                    <a:pt x="2581942" y="251845"/>
                  </a:lnTo>
                  <a:lnTo>
                    <a:pt x="2717834" y="440728"/>
                  </a:lnTo>
                  <a:lnTo>
                    <a:pt x="2853726" y="461716"/>
                  </a:lnTo>
                  <a:lnTo>
                    <a:pt x="2989618" y="587638"/>
                  </a:lnTo>
                  <a:lnTo>
                    <a:pt x="3125509" y="440728"/>
                  </a:lnTo>
                  <a:lnTo>
                    <a:pt x="3261401" y="398754"/>
                  </a:lnTo>
                  <a:lnTo>
                    <a:pt x="3397293" y="5456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99289"/>
              <a:ext cx="3397293" cy="734548"/>
            </a:xfrm>
            <a:custGeom>
              <a:avLst/>
              <a:pathLst>
                <a:path w="3397293" h="734548">
                  <a:moveTo>
                    <a:pt x="0" y="335793"/>
                  </a:moveTo>
                  <a:lnTo>
                    <a:pt x="135891" y="272832"/>
                  </a:lnTo>
                  <a:lnTo>
                    <a:pt x="271783" y="272832"/>
                  </a:lnTo>
                  <a:lnTo>
                    <a:pt x="407675" y="293819"/>
                  </a:lnTo>
                  <a:lnTo>
                    <a:pt x="543566" y="125922"/>
                  </a:lnTo>
                  <a:lnTo>
                    <a:pt x="679458" y="0"/>
                  </a:lnTo>
                  <a:lnTo>
                    <a:pt x="815350" y="230858"/>
                  </a:lnTo>
                  <a:lnTo>
                    <a:pt x="951242" y="356780"/>
                  </a:lnTo>
                  <a:lnTo>
                    <a:pt x="1087133" y="440728"/>
                  </a:lnTo>
                  <a:lnTo>
                    <a:pt x="1223025" y="356780"/>
                  </a:lnTo>
                  <a:lnTo>
                    <a:pt x="1358917" y="419741"/>
                  </a:lnTo>
                  <a:lnTo>
                    <a:pt x="1494809" y="734548"/>
                  </a:lnTo>
                  <a:lnTo>
                    <a:pt x="1630700" y="209870"/>
                  </a:lnTo>
                  <a:lnTo>
                    <a:pt x="1766592" y="293819"/>
                  </a:lnTo>
                  <a:lnTo>
                    <a:pt x="1902484" y="524677"/>
                  </a:lnTo>
                  <a:lnTo>
                    <a:pt x="2038375" y="356780"/>
                  </a:lnTo>
                  <a:lnTo>
                    <a:pt x="2174267" y="230858"/>
                  </a:lnTo>
                  <a:lnTo>
                    <a:pt x="2310159" y="293819"/>
                  </a:lnTo>
                  <a:lnTo>
                    <a:pt x="2446051" y="230858"/>
                  </a:lnTo>
                  <a:lnTo>
                    <a:pt x="2581942" y="251845"/>
                  </a:lnTo>
                  <a:lnTo>
                    <a:pt x="2717834" y="440728"/>
                  </a:lnTo>
                  <a:lnTo>
                    <a:pt x="2853726" y="461716"/>
                  </a:lnTo>
                  <a:lnTo>
                    <a:pt x="2989618" y="587638"/>
                  </a:lnTo>
                  <a:lnTo>
                    <a:pt x="3125509" y="440728"/>
                  </a:lnTo>
                  <a:lnTo>
                    <a:pt x="3261401" y="398754"/>
                  </a:lnTo>
                  <a:lnTo>
                    <a:pt x="3397293" y="5456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2"/>
            </a:xfrm>
            <a:custGeom>
              <a:avLst/>
              <a:pathLst>
                <a:path w="0" h="629612">
                  <a:moveTo>
                    <a:pt x="0" y="0"/>
                  </a:moveTo>
                  <a:lnTo>
                    <a:pt x="0" y="6296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923432"/>
            </a:xfrm>
            <a:custGeom>
              <a:avLst/>
              <a:pathLst>
                <a:path w="0" h="923432">
                  <a:moveTo>
                    <a:pt x="0" y="0"/>
                  </a:moveTo>
                  <a:lnTo>
                    <a:pt x="0" y="923432"/>
                  </a:lnTo>
                </a:path>
              </a:pathLst>
            </a:custGeom>
            <a:ln w="13550" cap="flat">
              <a:solidFill>
                <a:srgbClr val="0058AB">
                  <a:alpha val="100000"/>
                </a:srgbClr>
              </a:solidFill>
              <a:prstDash val="dot"/>
              <a:round/>
            </a:ln>
          </p:spPr>
          <p:txBody>
            <a:bodyPr/>
            <a:lstStyle/>
            <a:p/>
          </p:txBody>
        </p:sp>
        <p:sp>
          <p:nvSpPr>
            <p:cNvPr id="32" name="pl32"/>
            <p:cNvSpPr/>
            <p:nvPr/>
          </p:nvSpPr>
          <p:spPr>
            <a:xfrm>
              <a:off x="1120965" y="2199289"/>
              <a:ext cx="3397293" cy="734548"/>
            </a:xfrm>
            <a:custGeom>
              <a:avLst/>
              <a:pathLst>
                <a:path w="3397293" h="734548">
                  <a:moveTo>
                    <a:pt x="0" y="335793"/>
                  </a:moveTo>
                  <a:lnTo>
                    <a:pt x="135891" y="272832"/>
                  </a:lnTo>
                  <a:lnTo>
                    <a:pt x="271783" y="272832"/>
                  </a:lnTo>
                  <a:lnTo>
                    <a:pt x="407675" y="293819"/>
                  </a:lnTo>
                  <a:lnTo>
                    <a:pt x="543566" y="125922"/>
                  </a:lnTo>
                  <a:lnTo>
                    <a:pt x="679458" y="0"/>
                  </a:lnTo>
                  <a:lnTo>
                    <a:pt x="815350" y="230858"/>
                  </a:lnTo>
                  <a:lnTo>
                    <a:pt x="951242" y="356780"/>
                  </a:lnTo>
                  <a:lnTo>
                    <a:pt x="1087133" y="440728"/>
                  </a:lnTo>
                  <a:lnTo>
                    <a:pt x="1223025" y="356780"/>
                  </a:lnTo>
                  <a:lnTo>
                    <a:pt x="1358917" y="419741"/>
                  </a:lnTo>
                  <a:lnTo>
                    <a:pt x="1494809" y="734548"/>
                  </a:lnTo>
                  <a:lnTo>
                    <a:pt x="1630700" y="209870"/>
                  </a:lnTo>
                  <a:lnTo>
                    <a:pt x="1766592" y="293819"/>
                  </a:lnTo>
                  <a:lnTo>
                    <a:pt x="1902484" y="524677"/>
                  </a:lnTo>
                  <a:lnTo>
                    <a:pt x="2038375" y="356780"/>
                  </a:lnTo>
                  <a:lnTo>
                    <a:pt x="2174267" y="230858"/>
                  </a:lnTo>
                  <a:lnTo>
                    <a:pt x="2310159" y="293819"/>
                  </a:lnTo>
                  <a:lnTo>
                    <a:pt x="2446051" y="230858"/>
                  </a:lnTo>
                  <a:lnTo>
                    <a:pt x="2581942" y="251845"/>
                  </a:lnTo>
                  <a:lnTo>
                    <a:pt x="2717834" y="440728"/>
                  </a:lnTo>
                  <a:lnTo>
                    <a:pt x="2853726" y="461716"/>
                  </a:lnTo>
                  <a:lnTo>
                    <a:pt x="2989618" y="587638"/>
                  </a:lnTo>
                  <a:lnTo>
                    <a:pt x="3125509" y="440728"/>
                  </a:lnTo>
                  <a:lnTo>
                    <a:pt x="3261401" y="398754"/>
                  </a:lnTo>
                  <a:lnTo>
                    <a:pt x="3397293" y="5456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64261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331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886838"/>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52240" y="1414185"/>
              <a:ext cx="293474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Cote d'Ivoire, 2000-2025</a:t>
              </a:r>
            </a:p>
          </p:txBody>
        </p:sp>
        <p:sp>
          <p:nvSpPr>
            <p:cNvPr id="63" name="pl63"/>
            <p:cNvSpPr/>
            <p:nvPr/>
          </p:nvSpPr>
          <p:spPr>
            <a:xfrm>
              <a:off x="5267799" y="4010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31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52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72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93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705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15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124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334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54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37614"/>
              <a:ext cx="3397293" cy="1676686"/>
            </a:xfrm>
            <a:custGeom>
              <a:avLst/>
              <a:pathLst>
                <a:path w="3397293" h="1676686">
                  <a:moveTo>
                    <a:pt x="0" y="766485"/>
                  </a:moveTo>
                  <a:lnTo>
                    <a:pt x="135891" y="622769"/>
                  </a:lnTo>
                  <a:lnTo>
                    <a:pt x="271783" y="622769"/>
                  </a:lnTo>
                  <a:lnTo>
                    <a:pt x="407675" y="670674"/>
                  </a:lnTo>
                  <a:lnTo>
                    <a:pt x="543566" y="287431"/>
                  </a:lnTo>
                  <a:lnTo>
                    <a:pt x="679458" y="0"/>
                  </a:lnTo>
                  <a:lnTo>
                    <a:pt x="815350" y="526958"/>
                  </a:lnTo>
                  <a:lnTo>
                    <a:pt x="951242" y="814390"/>
                  </a:lnTo>
                  <a:lnTo>
                    <a:pt x="1087133" y="1006011"/>
                  </a:lnTo>
                  <a:lnTo>
                    <a:pt x="1223025" y="814390"/>
                  </a:lnTo>
                  <a:lnTo>
                    <a:pt x="1358917" y="958106"/>
                  </a:lnTo>
                  <a:lnTo>
                    <a:pt x="1494809" y="1676686"/>
                  </a:lnTo>
                  <a:lnTo>
                    <a:pt x="1630700" y="479053"/>
                  </a:lnTo>
                  <a:lnTo>
                    <a:pt x="1766592" y="670674"/>
                  </a:lnTo>
                  <a:lnTo>
                    <a:pt x="1902484" y="1197633"/>
                  </a:lnTo>
                  <a:lnTo>
                    <a:pt x="2038375" y="814390"/>
                  </a:lnTo>
                  <a:lnTo>
                    <a:pt x="2174267" y="526958"/>
                  </a:lnTo>
                  <a:lnTo>
                    <a:pt x="2310159" y="670674"/>
                  </a:lnTo>
                  <a:lnTo>
                    <a:pt x="2446051" y="526958"/>
                  </a:lnTo>
                  <a:lnTo>
                    <a:pt x="2581942" y="574863"/>
                  </a:lnTo>
                  <a:lnTo>
                    <a:pt x="2717834" y="1006011"/>
                  </a:lnTo>
                  <a:lnTo>
                    <a:pt x="2853726" y="1053917"/>
                  </a:lnTo>
                  <a:lnTo>
                    <a:pt x="2989618" y="1341349"/>
                  </a:lnTo>
                  <a:lnTo>
                    <a:pt x="3125509" y="1006011"/>
                  </a:lnTo>
                  <a:lnTo>
                    <a:pt x="3261401" y="910201"/>
                  </a:lnTo>
                  <a:lnTo>
                    <a:pt x="3397293" y="124553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12478"/>
              <a:ext cx="3397293" cy="718579"/>
            </a:xfrm>
            <a:custGeom>
              <a:avLst/>
              <a:pathLst>
                <a:path w="3397293" h="718579">
                  <a:moveTo>
                    <a:pt x="0" y="718579"/>
                  </a:moveTo>
                  <a:lnTo>
                    <a:pt x="135891" y="670674"/>
                  </a:lnTo>
                  <a:lnTo>
                    <a:pt x="271783" y="670674"/>
                  </a:lnTo>
                  <a:lnTo>
                    <a:pt x="407675" y="622769"/>
                  </a:lnTo>
                  <a:lnTo>
                    <a:pt x="543566" y="526958"/>
                  </a:lnTo>
                  <a:lnTo>
                    <a:pt x="679458" y="431147"/>
                  </a:lnTo>
                  <a:lnTo>
                    <a:pt x="815350" y="335337"/>
                  </a:lnTo>
                  <a:lnTo>
                    <a:pt x="951242" y="335337"/>
                  </a:lnTo>
                  <a:lnTo>
                    <a:pt x="1087133" y="239526"/>
                  </a:lnTo>
                  <a:lnTo>
                    <a:pt x="1223025" y="143715"/>
                  </a:lnTo>
                  <a:lnTo>
                    <a:pt x="1358917" y="95810"/>
                  </a:lnTo>
                  <a:lnTo>
                    <a:pt x="1494809" y="95810"/>
                  </a:lnTo>
                  <a:lnTo>
                    <a:pt x="1630700" y="95810"/>
                  </a:lnTo>
                  <a:lnTo>
                    <a:pt x="1766592" y="95810"/>
                  </a:lnTo>
                  <a:lnTo>
                    <a:pt x="1902484" y="95810"/>
                  </a:lnTo>
                  <a:lnTo>
                    <a:pt x="2038375" y="95810"/>
                  </a:lnTo>
                  <a:lnTo>
                    <a:pt x="2174267" y="47905"/>
                  </a:lnTo>
                  <a:lnTo>
                    <a:pt x="2310159" y="47905"/>
                  </a:lnTo>
                  <a:lnTo>
                    <a:pt x="2446051" y="0"/>
                  </a:lnTo>
                  <a:lnTo>
                    <a:pt x="2581942" y="0"/>
                  </a:lnTo>
                  <a:lnTo>
                    <a:pt x="2717834" y="143715"/>
                  </a:lnTo>
                  <a:lnTo>
                    <a:pt x="2853726" y="239526"/>
                  </a:lnTo>
                  <a:lnTo>
                    <a:pt x="2989618" y="143715"/>
                  </a:lnTo>
                  <a:lnTo>
                    <a:pt x="3125509" y="143715"/>
                  </a:lnTo>
                  <a:lnTo>
                    <a:pt x="3261401" y="95810"/>
                  </a:lnTo>
                  <a:lnTo>
                    <a:pt x="3397293" y="95810"/>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68762"/>
              <a:ext cx="3397293" cy="1293443"/>
            </a:xfrm>
            <a:custGeom>
              <a:avLst/>
              <a:pathLst>
                <a:path w="3397293" h="1293443">
                  <a:moveTo>
                    <a:pt x="0" y="1293443"/>
                  </a:moveTo>
                  <a:lnTo>
                    <a:pt x="135891" y="1197633"/>
                  </a:lnTo>
                  <a:lnTo>
                    <a:pt x="271783" y="1149727"/>
                  </a:lnTo>
                  <a:lnTo>
                    <a:pt x="407675" y="958106"/>
                  </a:lnTo>
                  <a:lnTo>
                    <a:pt x="543566" y="766485"/>
                  </a:lnTo>
                  <a:lnTo>
                    <a:pt x="679458" y="574863"/>
                  </a:lnTo>
                  <a:lnTo>
                    <a:pt x="815350" y="479053"/>
                  </a:lnTo>
                  <a:lnTo>
                    <a:pt x="951242" y="479053"/>
                  </a:lnTo>
                  <a:lnTo>
                    <a:pt x="1087133" y="287431"/>
                  </a:lnTo>
                  <a:lnTo>
                    <a:pt x="1223025" y="0"/>
                  </a:lnTo>
                  <a:lnTo>
                    <a:pt x="1358917" y="143715"/>
                  </a:lnTo>
                  <a:lnTo>
                    <a:pt x="1494809" y="287431"/>
                  </a:lnTo>
                  <a:lnTo>
                    <a:pt x="1630700" y="335337"/>
                  </a:lnTo>
                  <a:lnTo>
                    <a:pt x="1766592" y="335337"/>
                  </a:lnTo>
                  <a:lnTo>
                    <a:pt x="1902484" y="383242"/>
                  </a:lnTo>
                  <a:lnTo>
                    <a:pt x="2038375" y="383242"/>
                  </a:lnTo>
                  <a:lnTo>
                    <a:pt x="2174267" y="287431"/>
                  </a:lnTo>
                  <a:lnTo>
                    <a:pt x="2310159" y="191621"/>
                  </a:lnTo>
                  <a:lnTo>
                    <a:pt x="2446051" y="191621"/>
                  </a:lnTo>
                  <a:lnTo>
                    <a:pt x="2581942" y="143715"/>
                  </a:lnTo>
                  <a:lnTo>
                    <a:pt x="2717834" y="191621"/>
                  </a:lnTo>
                  <a:lnTo>
                    <a:pt x="2853726" y="383242"/>
                  </a:lnTo>
                  <a:lnTo>
                    <a:pt x="2989618" y="383242"/>
                  </a:lnTo>
                  <a:lnTo>
                    <a:pt x="3125509" y="287431"/>
                  </a:lnTo>
                  <a:lnTo>
                    <a:pt x="3261401" y="143715"/>
                  </a:lnTo>
                  <a:lnTo>
                    <a:pt x="3397293" y="19162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124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37614"/>
              <a:ext cx="3397293" cy="1676686"/>
            </a:xfrm>
            <a:custGeom>
              <a:avLst/>
              <a:pathLst>
                <a:path w="3397293" h="1676686">
                  <a:moveTo>
                    <a:pt x="0" y="766485"/>
                  </a:moveTo>
                  <a:lnTo>
                    <a:pt x="135891" y="622769"/>
                  </a:lnTo>
                  <a:lnTo>
                    <a:pt x="271783" y="622769"/>
                  </a:lnTo>
                  <a:lnTo>
                    <a:pt x="407675" y="670674"/>
                  </a:lnTo>
                  <a:lnTo>
                    <a:pt x="543566" y="287431"/>
                  </a:lnTo>
                  <a:lnTo>
                    <a:pt x="679458" y="0"/>
                  </a:lnTo>
                  <a:lnTo>
                    <a:pt x="815350" y="526958"/>
                  </a:lnTo>
                  <a:lnTo>
                    <a:pt x="951242" y="814390"/>
                  </a:lnTo>
                  <a:lnTo>
                    <a:pt x="1087133" y="1006011"/>
                  </a:lnTo>
                  <a:lnTo>
                    <a:pt x="1223025" y="814390"/>
                  </a:lnTo>
                  <a:lnTo>
                    <a:pt x="1358917" y="958106"/>
                  </a:lnTo>
                  <a:lnTo>
                    <a:pt x="1494809" y="1676686"/>
                  </a:lnTo>
                  <a:lnTo>
                    <a:pt x="1630700" y="479053"/>
                  </a:lnTo>
                  <a:lnTo>
                    <a:pt x="1766592" y="670674"/>
                  </a:lnTo>
                  <a:lnTo>
                    <a:pt x="1902484" y="1197633"/>
                  </a:lnTo>
                  <a:lnTo>
                    <a:pt x="2038375" y="814390"/>
                  </a:lnTo>
                  <a:lnTo>
                    <a:pt x="2174267" y="526958"/>
                  </a:lnTo>
                  <a:lnTo>
                    <a:pt x="2310159" y="670674"/>
                  </a:lnTo>
                  <a:lnTo>
                    <a:pt x="2446051" y="526958"/>
                  </a:lnTo>
                  <a:lnTo>
                    <a:pt x="2581942" y="574863"/>
                  </a:lnTo>
                  <a:lnTo>
                    <a:pt x="2717834" y="1006011"/>
                  </a:lnTo>
                  <a:lnTo>
                    <a:pt x="2853726" y="1053917"/>
                  </a:lnTo>
                  <a:lnTo>
                    <a:pt x="2989618" y="1341349"/>
                  </a:lnTo>
                  <a:lnTo>
                    <a:pt x="3125509" y="1006011"/>
                  </a:lnTo>
                  <a:lnTo>
                    <a:pt x="3261401" y="910201"/>
                  </a:lnTo>
                  <a:lnTo>
                    <a:pt x="3397293" y="124553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60965"/>
              <a:ext cx="0" cy="843133"/>
            </a:xfrm>
            <a:custGeom>
              <a:avLst/>
              <a:pathLst>
                <a:path w="0" h="843133">
                  <a:moveTo>
                    <a:pt x="0" y="8431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60965"/>
              <a:ext cx="0" cy="76648"/>
            </a:xfrm>
            <a:custGeom>
              <a:avLst/>
              <a:pathLst>
                <a:path w="0" h="76648">
                  <a:moveTo>
                    <a:pt x="0" y="766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60965"/>
              <a:ext cx="0" cy="1034755"/>
            </a:xfrm>
            <a:custGeom>
              <a:avLst/>
              <a:pathLst>
                <a:path w="0" h="1034755">
                  <a:moveTo>
                    <a:pt x="0" y="10347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60965"/>
              <a:ext cx="0" cy="891039"/>
            </a:xfrm>
            <a:custGeom>
              <a:avLst/>
              <a:pathLst>
                <a:path w="0" h="891039">
                  <a:moveTo>
                    <a:pt x="0" y="8910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60965"/>
              <a:ext cx="0" cy="651512"/>
            </a:xfrm>
            <a:custGeom>
              <a:avLst/>
              <a:pathLst>
                <a:path w="0" h="651512">
                  <a:moveTo>
                    <a:pt x="0" y="65151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60965"/>
              <a:ext cx="0" cy="986849"/>
            </a:xfrm>
            <a:custGeom>
              <a:avLst/>
              <a:pathLst>
                <a:path w="0" h="986849">
                  <a:moveTo>
                    <a:pt x="0" y="9868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60965"/>
              <a:ext cx="0" cy="1322186"/>
            </a:xfrm>
            <a:custGeom>
              <a:avLst/>
              <a:pathLst>
                <a:path w="0" h="1322186">
                  <a:moveTo>
                    <a:pt x="0" y="13221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37614"/>
              <a:ext cx="3397293" cy="1676686"/>
            </a:xfrm>
            <a:custGeom>
              <a:avLst/>
              <a:pathLst>
                <a:path w="3397293" h="1676686">
                  <a:moveTo>
                    <a:pt x="0" y="766485"/>
                  </a:moveTo>
                  <a:lnTo>
                    <a:pt x="135891" y="622769"/>
                  </a:lnTo>
                  <a:lnTo>
                    <a:pt x="271783" y="622769"/>
                  </a:lnTo>
                  <a:lnTo>
                    <a:pt x="407675" y="670674"/>
                  </a:lnTo>
                  <a:lnTo>
                    <a:pt x="543566" y="287431"/>
                  </a:lnTo>
                  <a:lnTo>
                    <a:pt x="679458" y="0"/>
                  </a:lnTo>
                  <a:lnTo>
                    <a:pt x="815350" y="526958"/>
                  </a:lnTo>
                  <a:lnTo>
                    <a:pt x="951242" y="814390"/>
                  </a:lnTo>
                  <a:lnTo>
                    <a:pt x="1087133" y="1006011"/>
                  </a:lnTo>
                  <a:lnTo>
                    <a:pt x="1223025" y="814390"/>
                  </a:lnTo>
                  <a:lnTo>
                    <a:pt x="1358917" y="958106"/>
                  </a:lnTo>
                  <a:lnTo>
                    <a:pt x="1494809" y="1676686"/>
                  </a:lnTo>
                  <a:lnTo>
                    <a:pt x="1630700" y="479053"/>
                  </a:lnTo>
                  <a:lnTo>
                    <a:pt x="1766592" y="670674"/>
                  </a:lnTo>
                  <a:lnTo>
                    <a:pt x="1902484" y="1197633"/>
                  </a:lnTo>
                  <a:lnTo>
                    <a:pt x="2038375" y="814390"/>
                  </a:lnTo>
                  <a:lnTo>
                    <a:pt x="2174267" y="526958"/>
                  </a:lnTo>
                  <a:lnTo>
                    <a:pt x="2310159" y="670674"/>
                  </a:lnTo>
                  <a:lnTo>
                    <a:pt x="2446051" y="526958"/>
                  </a:lnTo>
                  <a:lnTo>
                    <a:pt x="2581942" y="574863"/>
                  </a:lnTo>
                  <a:lnTo>
                    <a:pt x="2717834" y="1006011"/>
                  </a:lnTo>
                  <a:lnTo>
                    <a:pt x="2853726" y="1053917"/>
                  </a:lnTo>
                  <a:lnTo>
                    <a:pt x="2989618" y="1341349"/>
                  </a:lnTo>
                  <a:lnTo>
                    <a:pt x="3125509" y="1006011"/>
                  </a:lnTo>
                  <a:lnTo>
                    <a:pt x="3261401" y="910201"/>
                  </a:lnTo>
                  <a:lnTo>
                    <a:pt x="3397293" y="1245538"/>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030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56833" y="2102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748386" y="21013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427845" y="210273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989462" y="2101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0400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756617" y="21026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902429" y="28691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8212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184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394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603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81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802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58498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498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835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5081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16945" y="4886838"/>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20" name="tx120"/>
            <p:cNvSpPr/>
            <p:nvPr/>
          </p:nvSpPr>
          <p:spPr>
            <a:xfrm>
              <a:off x="725545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791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0958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9439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7920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6401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0199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8680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7161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564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4617075" cy="110182"/>
            </a:xfrm>
            <a:prstGeom prst="rect">
              <a:avLst/>
            </a:prstGeom>
            <a:solidFill>
              <a:srgbClr val="E2231A">
                <a:alpha val="80000"/>
              </a:srgbClr>
            </a:solidFill>
          </p:spPr>
          <p:txBody>
            <a:bodyPr/>
            <a:lstStyle/>
            <a:p/>
          </p:txBody>
        </p:sp>
        <p:sp>
          <p:nvSpPr>
            <p:cNvPr id="136" name="rc136"/>
            <p:cNvSpPr/>
            <p:nvPr/>
          </p:nvSpPr>
          <p:spPr>
            <a:xfrm>
              <a:off x="1317178" y="5634770"/>
              <a:ext cx="6040926" cy="110182"/>
            </a:xfrm>
            <a:prstGeom prst="rect">
              <a:avLst/>
            </a:prstGeom>
            <a:solidFill>
              <a:srgbClr val="E2231A">
                <a:alpha val="80000"/>
              </a:srgbClr>
            </a:solidFill>
          </p:spPr>
          <p:txBody>
            <a:bodyPr/>
            <a:lstStyle/>
            <a:p/>
          </p:txBody>
        </p:sp>
        <p:sp>
          <p:nvSpPr>
            <p:cNvPr id="137" name="rc137"/>
            <p:cNvSpPr/>
            <p:nvPr/>
          </p:nvSpPr>
          <p:spPr>
            <a:xfrm>
              <a:off x="1317178" y="5497042"/>
              <a:ext cx="7321564" cy="110182"/>
            </a:xfrm>
            <a:prstGeom prst="rect">
              <a:avLst/>
            </a:prstGeom>
            <a:solidFill>
              <a:srgbClr val="E2231A">
                <a:alpha val="80000"/>
              </a:srgbClr>
            </a:solidFill>
          </p:spPr>
          <p:txBody>
            <a:bodyPr/>
            <a:lstStyle/>
            <a:p/>
          </p:txBody>
        </p:sp>
        <p:sp>
          <p:nvSpPr>
            <p:cNvPr id="138" name="tx138"/>
            <p:cNvSpPr/>
            <p:nvPr/>
          </p:nvSpPr>
          <p:spPr>
            <a:xfrm>
              <a:off x="542484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259,000</a:t>
              </a:r>
            </a:p>
          </p:txBody>
        </p:sp>
        <p:sp>
          <p:nvSpPr>
            <p:cNvPr id="139" name="tx139"/>
            <p:cNvSpPr/>
            <p:nvPr/>
          </p:nvSpPr>
          <p:spPr>
            <a:xfrm>
              <a:off x="6848692"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338,000</a:t>
              </a:r>
            </a:p>
          </p:txBody>
        </p:sp>
        <p:sp>
          <p:nvSpPr>
            <p:cNvPr id="140" name="tx140"/>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410,000</a:t>
              </a:r>
            </a:p>
          </p:txBody>
        </p:sp>
        <p:sp>
          <p:nvSpPr>
            <p:cNvPr id="141" name="tx141"/>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9701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381821"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16663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7951445"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50" name="tx150"/>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en Côte d’Ivoire (58 %) était inférieure de 26 points de pourcentage à la moyenne mondiale (84 %) et de 6 points de pourcentage à la moyenne de l’ensemble des pays de l’ WCAR e (64 %).
La couverture nationale du MCV1 était inférieure de 14 points de pourcentage à celle de 2019 (72 %).
Cela correspond à 410 000 enfants non vaccinés en 2025, contre 259 000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vaccin MCV1 en Côte d'Ivoire s'élevait à 58 %, soit 14 points de pourcentage de moins qu'en 2019 et un niveau inférieur aux moyennes mondiales et régionales.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la Côte d'Ivoire se classait au 6e rang sur 24 pays pour la couverture vaccinale la plus faible contre le MCV1 (sur la base de classements ex æquo).
La Côte d'Ivoire figurait parmi les 10 pays comptant le plus grand nombre d'enfants non vaccinés (3e rang).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Côte d'Ivoire figurait parmi les pays affichant la couverture vaccinale la plus élevée, mais elle comptait également parmi les trois pays de la région comptant le plus grand nombre d'enfants non vaccinés, contribuant ainsi de manière significative au fardeau lié à la non-vaccination.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502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48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193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925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770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853638"/>
              <a:ext cx="238662" cy="454383"/>
            </a:xfrm>
            <a:prstGeom prst="rect">
              <a:avLst/>
            </a:prstGeom>
            <a:solidFill>
              <a:srgbClr val="80BD41">
                <a:alpha val="100000"/>
              </a:srgbClr>
            </a:solidFill>
          </p:spPr>
          <p:txBody>
            <a:bodyPr/>
            <a:lstStyle/>
            <a:p/>
          </p:txBody>
        </p:sp>
        <p:sp>
          <p:nvSpPr>
            <p:cNvPr id="23" name="rc23"/>
            <p:cNvSpPr/>
            <p:nvPr/>
          </p:nvSpPr>
          <p:spPr>
            <a:xfrm>
              <a:off x="1333322" y="3639812"/>
              <a:ext cx="238662" cy="213825"/>
            </a:xfrm>
            <a:prstGeom prst="rect">
              <a:avLst/>
            </a:prstGeom>
            <a:solidFill>
              <a:srgbClr val="E2231A">
                <a:alpha val="100000"/>
              </a:srgbClr>
            </a:solidFill>
          </p:spPr>
          <p:txBody>
            <a:bodyPr/>
            <a:lstStyle/>
            <a:p/>
          </p:txBody>
        </p:sp>
        <p:sp>
          <p:nvSpPr>
            <p:cNvPr id="24" name="rc24"/>
            <p:cNvSpPr/>
            <p:nvPr/>
          </p:nvSpPr>
          <p:spPr>
            <a:xfrm>
              <a:off x="1598503" y="3824178"/>
              <a:ext cx="238662" cy="483843"/>
            </a:xfrm>
            <a:prstGeom prst="rect">
              <a:avLst/>
            </a:prstGeom>
            <a:solidFill>
              <a:srgbClr val="80BD41">
                <a:alpha val="100000"/>
              </a:srgbClr>
            </a:solidFill>
          </p:spPr>
          <p:txBody>
            <a:bodyPr/>
            <a:lstStyle/>
            <a:p/>
          </p:txBody>
        </p:sp>
        <p:sp>
          <p:nvSpPr>
            <p:cNvPr id="25" name="rc25"/>
            <p:cNvSpPr/>
            <p:nvPr/>
          </p:nvSpPr>
          <p:spPr>
            <a:xfrm>
              <a:off x="1598503" y="3626546"/>
              <a:ext cx="238662" cy="197631"/>
            </a:xfrm>
            <a:prstGeom prst="rect">
              <a:avLst/>
            </a:prstGeom>
            <a:solidFill>
              <a:srgbClr val="E2231A">
                <a:alpha val="100000"/>
              </a:srgbClr>
            </a:solidFill>
          </p:spPr>
          <p:txBody>
            <a:bodyPr/>
            <a:lstStyle/>
            <a:p/>
          </p:txBody>
        </p:sp>
        <p:sp>
          <p:nvSpPr>
            <p:cNvPr id="26" name="rc26"/>
            <p:cNvSpPr/>
            <p:nvPr/>
          </p:nvSpPr>
          <p:spPr>
            <a:xfrm>
              <a:off x="1863684" y="3816433"/>
              <a:ext cx="238662" cy="491588"/>
            </a:xfrm>
            <a:prstGeom prst="rect">
              <a:avLst/>
            </a:prstGeom>
            <a:solidFill>
              <a:srgbClr val="80BD41">
                <a:alpha val="100000"/>
              </a:srgbClr>
            </a:solidFill>
          </p:spPr>
          <p:txBody>
            <a:bodyPr/>
            <a:lstStyle/>
            <a:p/>
          </p:txBody>
        </p:sp>
        <p:sp>
          <p:nvSpPr>
            <p:cNvPr id="27" name="rc27"/>
            <p:cNvSpPr/>
            <p:nvPr/>
          </p:nvSpPr>
          <p:spPr>
            <a:xfrm>
              <a:off x="1863684" y="3615643"/>
              <a:ext cx="238662" cy="200789"/>
            </a:xfrm>
            <a:prstGeom prst="rect">
              <a:avLst/>
            </a:prstGeom>
            <a:solidFill>
              <a:srgbClr val="E2231A">
                <a:alpha val="100000"/>
              </a:srgbClr>
            </a:solidFill>
          </p:spPr>
          <p:txBody>
            <a:bodyPr/>
            <a:lstStyle/>
            <a:p/>
          </p:txBody>
        </p:sp>
        <p:sp>
          <p:nvSpPr>
            <p:cNvPr id="28" name="rc28"/>
            <p:cNvSpPr/>
            <p:nvPr/>
          </p:nvSpPr>
          <p:spPr>
            <a:xfrm>
              <a:off x="2128865" y="3817193"/>
              <a:ext cx="238662" cy="490828"/>
            </a:xfrm>
            <a:prstGeom prst="rect">
              <a:avLst/>
            </a:prstGeom>
            <a:solidFill>
              <a:srgbClr val="80BD41">
                <a:alpha val="100000"/>
              </a:srgbClr>
            </a:solidFill>
          </p:spPr>
          <p:txBody>
            <a:bodyPr/>
            <a:lstStyle/>
            <a:p/>
          </p:txBody>
        </p:sp>
        <p:sp>
          <p:nvSpPr>
            <p:cNvPr id="29" name="rc29"/>
            <p:cNvSpPr/>
            <p:nvPr/>
          </p:nvSpPr>
          <p:spPr>
            <a:xfrm>
              <a:off x="2128865" y="3606836"/>
              <a:ext cx="238662" cy="210356"/>
            </a:xfrm>
            <a:prstGeom prst="rect">
              <a:avLst/>
            </a:prstGeom>
            <a:solidFill>
              <a:srgbClr val="E2231A">
                <a:alpha val="100000"/>
              </a:srgbClr>
            </a:solidFill>
          </p:spPr>
          <p:txBody>
            <a:bodyPr/>
            <a:lstStyle/>
            <a:p/>
          </p:txBody>
        </p:sp>
        <p:sp>
          <p:nvSpPr>
            <p:cNvPr id="30" name="rc30"/>
            <p:cNvSpPr/>
            <p:nvPr/>
          </p:nvSpPr>
          <p:spPr>
            <a:xfrm>
              <a:off x="2394045" y="3753595"/>
              <a:ext cx="238662" cy="554426"/>
            </a:xfrm>
            <a:prstGeom prst="rect">
              <a:avLst/>
            </a:prstGeom>
            <a:solidFill>
              <a:srgbClr val="80BD41">
                <a:alpha val="100000"/>
              </a:srgbClr>
            </a:solidFill>
          </p:spPr>
          <p:txBody>
            <a:bodyPr/>
            <a:lstStyle/>
            <a:p/>
          </p:txBody>
        </p:sp>
        <p:sp>
          <p:nvSpPr>
            <p:cNvPr id="31" name="rc31"/>
            <p:cNvSpPr/>
            <p:nvPr/>
          </p:nvSpPr>
          <p:spPr>
            <a:xfrm>
              <a:off x="2394045" y="3597215"/>
              <a:ext cx="238662" cy="156380"/>
            </a:xfrm>
            <a:prstGeom prst="rect">
              <a:avLst/>
            </a:prstGeom>
            <a:solidFill>
              <a:srgbClr val="E2231A">
                <a:alpha val="100000"/>
              </a:srgbClr>
            </a:solidFill>
          </p:spPr>
          <p:txBody>
            <a:bodyPr/>
            <a:lstStyle/>
            <a:p/>
          </p:txBody>
        </p:sp>
        <p:sp>
          <p:nvSpPr>
            <p:cNvPr id="32" name="rc32"/>
            <p:cNvSpPr/>
            <p:nvPr/>
          </p:nvSpPr>
          <p:spPr>
            <a:xfrm>
              <a:off x="2659226" y="3700498"/>
              <a:ext cx="238662" cy="607523"/>
            </a:xfrm>
            <a:prstGeom prst="rect">
              <a:avLst/>
            </a:prstGeom>
            <a:solidFill>
              <a:srgbClr val="80BD41">
                <a:alpha val="100000"/>
              </a:srgbClr>
            </a:solidFill>
          </p:spPr>
          <p:txBody>
            <a:bodyPr/>
            <a:lstStyle/>
            <a:p/>
          </p:txBody>
        </p:sp>
        <p:sp>
          <p:nvSpPr>
            <p:cNvPr id="33" name="rc33"/>
            <p:cNvSpPr/>
            <p:nvPr/>
          </p:nvSpPr>
          <p:spPr>
            <a:xfrm>
              <a:off x="2659226" y="3584783"/>
              <a:ext cx="238662" cy="115715"/>
            </a:xfrm>
            <a:prstGeom prst="rect">
              <a:avLst/>
            </a:prstGeom>
            <a:solidFill>
              <a:srgbClr val="E2231A">
                <a:alpha val="100000"/>
              </a:srgbClr>
            </a:solidFill>
          </p:spPr>
          <p:txBody>
            <a:bodyPr/>
            <a:lstStyle/>
            <a:p/>
          </p:txBody>
        </p:sp>
        <p:sp>
          <p:nvSpPr>
            <p:cNvPr id="34" name="rc34"/>
            <p:cNvSpPr/>
            <p:nvPr/>
          </p:nvSpPr>
          <p:spPr>
            <a:xfrm>
              <a:off x="2924407" y="3772783"/>
              <a:ext cx="238662" cy="535237"/>
            </a:xfrm>
            <a:prstGeom prst="rect">
              <a:avLst/>
            </a:prstGeom>
            <a:solidFill>
              <a:srgbClr val="80BD41">
                <a:alpha val="100000"/>
              </a:srgbClr>
            </a:solidFill>
          </p:spPr>
          <p:txBody>
            <a:bodyPr/>
            <a:lstStyle/>
            <a:p/>
          </p:txBody>
        </p:sp>
        <p:sp>
          <p:nvSpPr>
            <p:cNvPr id="35" name="rc35"/>
            <p:cNvSpPr/>
            <p:nvPr/>
          </p:nvSpPr>
          <p:spPr>
            <a:xfrm>
              <a:off x="2924407" y="3574822"/>
              <a:ext cx="238662" cy="197960"/>
            </a:xfrm>
            <a:prstGeom prst="rect">
              <a:avLst/>
            </a:prstGeom>
            <a:solidFill>
              <a:srgbClr val="E2231A">
                <a:alpha val="100000"/>
              </a:srgbClr>
            </a:solidFill>
          </p:spPr>
          <p:txBody>
            <a:bodyPr/>
            <a:lstStyle/>
            <a:p/>
          </p:txBody>
        </p:sp>
        <p:sp>
          <p:nvSpPr>
            <p:cNvPr id="36" name="rc36"/>
            <p:cNvSpPr/>
            <p:nvPr/>
          </p:nvSpPr>
          <p:spPr>
            <a:xfrm>
              <a:off x="3189588" y="3810144"/>
              <a:ext cx="238662" cy="497877"/>
            </a:xfrm>
            <a:prstGeom prst="rect">
              <a:avLst/>
            </a:prstGeom>
            <a:solidFill>
              <a:srgbClr val="80BD41">
                <a:alpha val="100000"/>
              </a:srgbClr>
            </a:solidFill>
          </p:spPr>
          <p:txBody>
            <a:bodyPr/>
            <a:lstStyle/>
            <a:p/>
          </p:txBody>
        </p:sp>
        <p:sp>
          <p:nvSpPr>
            <p:cNvPr id="37" name="rc37"/>
            <p:cNvSpPr/>
            <p:nvPr/>
          </p:nvSpPr>
          <p:spPr>
            <a:xfrm>
              <a:off x="3189588" y="3564917"/>
              <a:ext cx="238662" cy="245226"/>
            </a:xfrm>
            <a:prstGeom prst="rect">
              <a:avLst/>
            </a:prstGeom>
            <a:solidFill>
              <a:srgbClr val="E2231A">
                <a:alpha val="100000"/>
              </a:srgbClr>
            </a:solidFill>
          </p:spPr>
          <p:txBody>
            <a:bodyPr/>
            <a:lstStyle/>
            <a:p/>
          </p:txBody>
        </p:sp>
        <p:sp>
          <p:nvSpPr>
            <p:cNvPr id="38" name="rc38"/>
            <p:cNvSpPr/>
            <p:nvPr/>
          </p:nvSpPr>
          <p:spPr>
            <a:xfrm>
              <a:off x="3454768" y="3833946"/>
              <a:ext cx="238662" cy="474075"/>
            </a:xfrm>
            <a:prstGeom prst="rect">
              <a:avLst/>
            </a:prstGeom>
            <a:solidFill>
              <a:srgbClr val="80BD41">
                <a:alpha val="100000"/>
              </a:srgbClr>
            </a:solidFill>
          </p:spPr>
          <p:txBody>
            <a:bodyPr/>
            <a:lstStyle/>
            <a:p/>
          </p:txBody>
        </p:sp>
        <p:sp>
          <p:nvSpPr>
            <p:cNvPr id="39" name="rc39"/>
            <p:cNvSpPr/>
            <p:nvPr/>
          </p:nvSpPr>
          <p:spPr>
            <a:xfrm>
              <a:off x="3454768" y="3555515"/>
              <a:ext cx="238662" cy="278430"/>
            </a:xfrm>
            <a:prstGeom prst="rect">
              <a:avLst/>
            </a:prstGeom>
            <a:solidFill>
              <a:srgbClr val="E2231A">
                <a:alpha val="100000"/>
              </a:srgbClr>
            </a:solidFill>
          </p:spPr>
          <p:txBody>
            <a:bodyPr/>
            <a:lstStyle/>
            <a:p/>
          </p:txBody>
        </p:sp>
        <p:sp>
          <p:nvSpPr>
            <p:cNvPr id="40" name="rc40"/>
            <p:cNvSpPr/>
            <p:nvPr/>
          </p:nvSpPr>
          <p:spPr>
            <a:xfrm>
              <a:off x="3719949" y="3788301"/>
              <a:ext cx="238662" cy="519720"/>
            </a:xfrm>
            <a:prstGeom prst="rect">
              <a:avLst/>
            </a:prstGeom>
            <a:solidFill>
              <a:srgbClr val="80BD41">
                <a:alpha val="100000"/>
              </a:srgbClr>
            </a:solidFill>
          </p:spPr>
          <p:txBody>
            <a:bodyPr/>
            <a:lstStyle/>
            <a:p/>
          </p:txBody>
        </p:sp>
        <p:sp>
          <p:nvSpPr>
            <p:cNvPr id="41" name="rc41"/>
            <p:cNvSpPr/>
            <p:nvPr/>
          </p:nvSpPr>
          <p:spPr>
            <a:xfrm>
              <a:off x="3719949" y="3532317"/>
              <a:ext cx="238662" cy="255983"/>
            </a:xfrm>
            <a:prstGeom prst="rect">
              <a:avLst/>
            </a:prstGeom>
            <a:solidFill>
              <a:srgbClr val="E2231A">
                <a:alpha val="100000"/>
              </a:srgbClr>
            </a:solidFill>
          </p:spPr>
          <p:txBody>
            <a:bodyPr/>
            <a:lstStyle/>
            <a:p/>
          </p:txBody>
        </p:sp>
        <p:sp>
          <p:nvSpPr>
            <p:cNvPr id="42" name="rc42"/>
            <p:cNvSpPr/>
            <p:nvPr/>
          </p:nvSpPr>
          <p:spPr>
            <a:xfrm>
              <a:off x="3985130" y="3797593"/>
              <a:ext cx="238662" cy="510428"/>
            </a:xfrm>
            <a:prstGeom prst="rect">
              <a:avLst/>
            </a:prstGeom>
            <a:solidFill>
              <a:srgbClr val="80BD41">
                <a:alpha val="100000"/>
              </a:srgbClr>
            </a:solidFill>
          </p:spPr>
          <p:txBody>
            <a:bodyPr/>
            <a:lstStyle/>
            <a:p/>
          </p:txBody>
        </p:sp>
        <p:sp>
          <p:nvSpPr>
            <p:cNvPr id="43" name="rc43"/>
            <p:cNvSpPr/>
            <p:nvPr/>
          </p:nvSpPr>
          <p:spPr>
            <a:xfrm>
              <a:off x="3985130" y="3510474"/>
              <a:ext cx="238662" cy="287118"/>
            </a:xfrm>
            <a:prstGeom prst="rect">
              <a:avLst/>
            </a:prstGeom>
            <a:solidFill>
              <a:srgbClr val="E2231A">
                <a:alpha val="100000"/>
              </a:srgbClr>
            </a:solidFill>
          </p:spPr>
          <p:txBody>
            <a:bodyPr/>
            <a:lstStyle/>
            <a:p/>
          </p:txBody>
        </p:sp>
        <p:sp>
          <p:nvSpPr>
            <p:cNvPr id="44" name="rc44"/>
            <p:cNvSpPr/>
            <p:nvPr/>
          </p:nvSpPr>
          <p:spPr>
            <a:xfrm>
              <a:off x="4250311" y="3909097"/>
              <a:ext cx="238662" cy="398924"/>
            </a:xfrm>
            <a:prstGeom prst="rect">
              <a:avLst/>
            </a:prstGeom>
            <a:solidFill>
              <a:srgbClr val="80BD41">
                <a:alpha val="100000"/>
              </a:srgbClr>
            </a:solidFill>
          </p:spPr>
          <p:txBody>
            <a:bodyPr/>
            <a:lstStyle/>
            <a:p/>
          </p:txBody>
        </p:sp>
        <p:sp>
          <p:nvSpPr>
            <p:cNvPr id="45" name="rc45"/>
            <p:cNvSpPr/>
            <p:nvPr/>
          </p:nvSpPr>
          <p:spPr>
            <a:xfrm>
              <a:off x="4250311" y="3493895"/>
              <a:ext cx="238662" cy="415201"/>
            </a:xfrm>
            <a:prstGeom prst="rect">
              <a:avLst/>
            </a:prstGeom>
            <a:solidFill>
              <a:srgbClr val="E2231A">
                <a:alpha val="100000"/>
              </a:srgbClr>
            </a:solidFill>
          </p:spPr>
          <p:txBody>
            <a:bodyPr/>
            <a:lstStyle/>
            <a:p/>
          </p:txBody>
        </p:sp>
        <p:sp>
          <p:nvSpPr>
            <p:cNvPr id="46" name="rc46"/>
            <p:cNvSpPr/>
            <p:nvPr/>
          </p:nvSpPr>
          <p:spPr>
            <a:xfrm>
              <a:off x="4515492" y="3694557"/>
              <a:ext cx="238662" cy="613464"/>
            </a:xfrm>
            <a:prstGeom prst="rect">
              <a:avLst/>
            </a:prstGeom>
            <a:solidFill>
              <a:srgbClr val="80BD41">
                <a:alpha val="100000"/>
              </a:srgbClr>
            </a:solidFill>
          </p:spPr>
          <p:txBody>
            <a:bodyPr/>
            <a:lstStyle/>
            <a:p/>
          </p:txBody>
        </p:sp>
        <p:sp>
          <p:nvSpPr>
            <p:cNvPr id="47" name="rc47"/>
            <p:cNvSpPr/>
            <p:nvPr/>
          </p:nvSpPr>
          <p:spPr>
            <a:xfrm>
              <a:off x="4515492" y="3479019"/>
              <a:ext cx="238662" cy="215537"/>
            </a:xfrm>
            <a:prstGeom prst="rect">
              <a:avLst/>
            </a:prstGeom>
            <a:solidFill>
              <a:srgbClr val="E2231A">
                <a:alpha val="100000"/>
              </a:srgbClr>
            </a:solidFill>
          </p:spPr>
          <p:txBody>
            <a:bodyPr/>
            <a:lstStyle/>
            <a:p/>
          </p:txBody>
        </p:sp>
        <p:sp>
          <p:nvSpPr>
            <p:cNvPr id="48" name="rc48"/>
            <p:cNvSpPr/>
            <p:nvPr/>
          </p:nvSpPr>
          <p:spPr>
            <a:xfrm>
              <a:off x="4780672" y="3718853"/>
              <a:ext cx="238662" cy="589168"/>
            </a:xfrm>
            <a:prstGeom prst="rect">
              <a:avLst/>
            </a:prstGeom>
            <a:solidFill>
              <a:srgbClr val="80BD41">
                <a:alpha val="100000"/>
              </a:srgbClr>
            </a:solidFill>
          </p:spPr>
          <p:txBody>
            <a:bodyPr/>
            <a:lstStyle/>
            <a:p/>
          </p:txBody>
        </p:sp>
        <p:sp>
          <p:nvSpPr>
            <p:cNvPr id="49" name="rc49"/>
            <p:cNvSpPr/>
            <p:nvPr/>
          </p:nvSpPr>
          <p:spPr>
            <a:xfrm>
              <a:off x="4780672" y="3466349"/>
              <a:ext cx="238662" cy="252504"/>
            </a:xfrm>
            <a:prstGeom prst="rect">
              <a:avLst/>
            </a:prstGeom>
            <a:solidFill>
              <a:srgbClr val="E2231A">
                <a:alpha val="100000"/>
              </a:srgbClr>
            </a:solidFill>
          </p:spPr>
          <p:txBody>
            <a:bodyPr/>
            <a:lstStyle/>
            <a:p/>
          </p:txBody>
        </p:sp>
        <p:sp>
          <p:nvSpPr>
            <p:cNvPr id="50" name="rc50"/>
            <p:cNvSpPr/>
            <p:nvPr/>
          </p:nvSpPr>
          <p:spPr>
            <a:xfrm>
              <a:off x="5045853" y="3806390"/>
              <a:ext cx="238662" cy="501630"/>
            </a:xfrm>
            <a:prstGeom prst="rect">
              <a:avLst/>
            </a:prstGeom>
            <a:solidFill>
              <a:srgbClr val="80BD41">
                <a:alpha val="100000"/>
              </a:srgbClr>
            </a:solidFill>
          </p:spPr>
          <p:txBody>
            <a:bodyPr/>
            <a:lstStyle/>
            <a:p/>
          </p:txBody>
        </p:sp>
        <p:sp>
          <p:nvSpPr>
            <p:cNvPr id="51" name="rc51"/>
            <p:cNvSpPr/>
            <p:nvPr/>
          </p:nvSpPr>
          <p:spPr>
            <a:xfrm>
              <a:off x="5045853" y="3457798"/>
              <a:ext cx="238662" cy="348592"/>
            </a:xfrm>
            <a:prstGeom prst="rect">
              <a:avLst/>
            </a:prstGeom>
            <a:solidFill>
              <a:srgbClr val="E2231A">
                <a:alpha val="100000"/>
              </a:srgbClr>
            </a:solidFill>
          </p:spPr>
          <p:txBody>
            <a:bodyPr/>
            <a:lstStyle/>
            <a:p/>
          </p:txBody>
        </p:sp>
        <p:sp>
          <p:nvSpPr>
            <p:cNvPr id="52" name="rc52"/>
            <p:cNvSpPr/>
            <p:nvPr/>
          </p:nvSpPr>
          <p:spPr>
            <a:xfrm>
              <a:off x="5311034" y="3736860"/>
              <a:ext cx="238662" cy="571160"/>
            </a:xfrm>
            <a:prstGeom prst="rect">
              <a:avLst/>
            </a:prstGeom>
            <a:solidFill>
              <a:srgbClr val="80BD41">
                <a:alpha val="100000"/>
              </a:srgbClr>
            </a:solidFill>
          </p:spPr>
          <p:txBody>
            <a:bodyPr/>
            <a:lstStyle/>
            <a:p/>
          </p:txBody>
        </p:sp>
        <p:sp>
          <p:nvSpPr>
            <p:cNvPr id="53" name="rc53"/>
            <p:cNvSpPr/>
            <p:nvPr/>
          </p:nvSpPr>
          <p:spPr>
            <a:xfrm>
              <a:off x="5311034" y="3455546"/>
              <a:ext cx="238662" cy="281314"/>
            </a:xfrm>
            <a:prstGeom prst="rect">
              <a:avLst/>
            </a:prstGeom>
            <a:solidFill>
              <a:srgbClr val="E2231A">
                <a:alpha val="100000"/>
              </a:srgbClr>
            </a:solidFill>
          </p:spPr>
          <p:txBody>
            <a:bodyPr/>
            <a:lstStyle/>
            <a:p/>
          </p:txBody>
        </p:sp>
        <p:sp>
          <p:nvSpPr>
            <p:cNvPr id="54" name="rc54"/>
            <p:cNvSpPr/>
            <p:nvPr/>
          </p:nvSpPr>
          <p:spPr>
            <a:xfrm>
              <a:off x="5576215" y="3683717"/>
              <a:ext cx="238662" cy="624303"/>
            </a:xfrm>
            <a:prstGeom prst="rect">
              <a:avLst/>
            </a:prstGeom>
            <a:solidFill>
              <a:srgbClr val="80BD41">
                <a:alpha val="100000"/>
              </a:srgbClr>
            </a:solidFill>
          </p:spPr>
          <p:txBody>
            <a:bodyPr/>
            <a:lstStyle/>
            <a:p/>
          </p:txBody>
        </p:sp>
        <p:sp>
          <p:nvSpPr>
            <p:cNvPr id="55" name="rc55"/>
            <p:cNvSpPr/>
            <p:nvPr/>
          </p:nvSpPr>
          <p:spPr>
            <a:xfrm>
              <a:off x="5576215" y="3452809"/>
              <a:ext cx="238662" cy="230908"/>
            </a:xfrm>
            <a:prstGeom prst="rect">
              <a:avLst/>
            </a:prstGeom>
            <a:solidFill>
              <a:srgbClr val="E2231A">
                <a:alpha val="100000"/>
              </a:srgbClr>
            </a:solidFill>
          </p:spPr>
          <p:txBody>
            <a:bodyPr/>
            <a:lstStyle/>
            <a:p/>
          </p:txBody>
        </p:sp>
        <p:sp>
          <p:nvSpPr>
            <p:cNvPr id="56" name="rc56"/>
            <p:cNvSpPr/>
            <p:nvPr/>
          </p:nvSpPr>
          <p:spPr>
            <a:xfrm>
              <a:off x="5841395" y="3710596"/>
              <a:ext cx="238662" cy="597425"/>
            </a:xfrm>
            <a:prstGeom prst="rect">
              <a:avLst/>
            </a:prstGeom>
            <a:solidFill>
              <a:srgbClr val="80BD41">
                <a:alpha val="100000"/>
              </a:srgbClr>
            </a:solidFill>
          </p:spPr>
          <p:txBody>
            <a:bodyPr/>
            <a:lstStyle/>
            <a:p/>
          </p:txBody>
        </p:sp>
        <p:sp>
          <p:nvSpPr>
            <p:cNvPr id="57" name="rc57"/>
            <p:cNvSpPr/>
            <p:nvPr/>
          </p:nvSpPr>
          <p:spPr>
            <a:xfrm>
              <a:off x="5841395" y="3454557"/>
              <a:ext cx="238662" cy="256038"/>
            </a:xfrm>
            <a:prstGeom prst="rect">
              <a:avLst/>
            </a:prstGeom>
            <a:solidFill>
              <a:srgbClr val="E2231A">
                <a:alpha val="100000"/>
              </a:srgbClr>
            </a:solidFill>
          </p:spPr>
          <p:txBody>
            <a:bodyPr/>
            <a:lstStyle/>
            <a:p/>
          </p:txBody>
        </p:sp>
        <p:sp>
          <p:nvSpPr>
            <p:cNvPr id="58" name="rc58"/>
            <p:cNvSpPr/>
            <p:nvPr/>
          </p:nvSpPr>
          <p:spPr>
            <a:xfrm>
              <a:off x="6106576" y="3693568"/>
              <a:ext cx="238662" cy="614453"/>
            </a:xfrm>
            <a:prstGeom prst="rect">
              <a:avLst/>
            </a:prstGeom>
            <a:solidFill>
              <a:srgbClr val="80BD41">
                <a:alpha val="100000"/>
              </a:srgbClr>
            </a:solidFill>
          </p:spPr>
          <p:txBody>
            <a:bodyPr/>
            <a:lstStyle/>
            <a:p/>
          </p:txBody>
        </p:sp>
        <p:sp>
          <p:nvSpPr>
            <p:cNvPr id="59" name="rc59"/>
            <p:cNvSpPr/>
            <p:nvPr/>
          </p:nvSpPr>
          <p:spPr>
            <a:xfrm>
              <a:off x="6106576" y="3466303"/>
              <a:ext cx="238662" cy="227265"/>
            </a:xfrm>
            <a:prstGeom prst="rect">
              <a:avLst/>
            </a:prstGeom>
            <a:solidFill>
              <a:srgbClr val="E2231A">
                <a:alpha val="100000"/>
              </a:srgbClr>
            </a:solidFill>
          </p:spPr>
          <p:txBody>
            <a:bodyPr/>
            <a:lstStyle/>
            <a:p/>
          </p:txBody>
        </p:sp>
        <p:sp>
          <p:nvSpPr>
            <p:cNvPr id="60" name="rc60"/>
            <p:cNvSpPr/>
            <p:nvPr/>
          </p:nvSpPr>
          <p:spPr>
            <a:xfrm>
              <a:off x="6371757" y="3699061"/>
              <a:ext cx="238662" cy="608960"/>
            </a:xfrm>
            <a:prstGeom prst="rect">
              <a:avLst/>
            </a:prstGeom>
            <a:solidFill>
              <a:srgbClr val="80BD41">
                <a:alpha val="100000"/>
              </a:srgbClr>
            </a:solidFill>
          </p:spPr>
          <p:txBody>
            <a:bodyPr/>
            <a:lstStyle/>
            <a:p/>
          </p:txBody>
        </p:sp>
        <p:sp>
          <p:nvSpPr>
            <p:cNvPr id="61" name="rc61"/>
            <p:cNvSpPr/>
            <p:nvPr/>
          </p:nvSpPr>
          <p:spPr>
            <a:xfrm>
              <a:off x="6371757" y="3462238"/>
              <a:ext cx="238662" cy="236822"/>
            </a:xfrm>
            <a:prstGeom prst="rect">
              <a:avLst/>
            </a:prstGeom>
            <a:solidFill>
              <a:srgbClr val="E2231A">
                <a:alpha val="100000"/>
              </a:srgbClr>
            </a:solidFill>
          </p:spPr>
          <p:txBody>
            <a:bodyPr/>
            <a:lstStyle/>
            <a:p/>
          </p:txBody>
        </p:sp>
        <p:sp>
          <p:nvSpPr>
            <p:cNvPr id="62" name="rc62"/>
            <p:cNvSpPr/>
            <p:nvPr/>
          </p:nvSpPr>
          <p:spPr>
            <a:xfrm>
              <a:off x="6636938" y="3771428"/>
              <a:ext cx="238662" cy="536592"/>
            </a:xfrm>
            <a:prstGeom prst="rect">
              <a:avLst/>
            </a:prstGeom>
            <a:solidFill>
              <a:srgbClr val="80BD41">
                <a:alpha val="100000"/>
              </a:srgbClr>
            </a:solidFill>
          </p:spPr>
          <p:txBody>
            <a:bodyPr/>
            <a:lstStyle/>
            <a:p/>
          </p:txBody>
        </p:sp>
        <p:sp>
          <p:nvSpPr>
            <p:cNvPr id="63" name="rc63"/>
            <p:cNvSpPr/>
            <p:nvPr/>
          </p:nvSpPr>
          <p:spPr>
            <a:xfrm>
              <a:off x="6636938" y="3456288"/>
              <a:ext cx="238662" cy="315140"/>
            </a:xfrm>
            <a:prstGeom prst="rect">
              <a:avLst/>
            </a:prstGeom>
            <a:solidFill>
              <a:srgbClr val="E2231A">
                <a:alpha val="100000"/>
              </a:srgbClr>
            </a:solidFill>
          </p:spPr>
          <p:txBody>
            <a:bodyPr/>
            <a:lstStyle/>
            <a:p/>
          </p:txBody>
        </p:sp>
        <p:sp>
          <p:nvSpPr>
            <p:cNvPr id="64" name="rc64"/>
            <p:cNvSpPr/>
            <p:nvPr/>
          </p:nvSpPr>
          <p:spPr>
            <a:xfrm>
              <a:off x="6902119" y="3775383"/>
              <a:ext cx="238662" cy="532637"/>
            </a:xfrm>
            <a:prstGeom prst="rect">
              <a:avLst/>
            </a:prstGeom>
            <a:solidFill>
              <a:srgbClr val="80BD41">
                <a:alpha val="100000"/>
              </a:srgbClr>
            </a:solidFill>
          </p:spPr>
          <p:txBody>
            <a:bodyPr/>
            <a:lstStyle/>
            <a:p/>
          </p:txBody>
        </p:sp>
        <p:sp>
          <p:nvSpPr>
            <p:cNvPr id="65" name="rc65"/>
            <p:cNvSpPr/>
            <p:nvPr/>
          </p:nvSpPr>
          <p:spPr>
            <a:xfrm>
              <a:off x="6902119" y="3448927"/>
              <a:ext cx="238662" cy="326456"/>
            </a:xfrm>
            <a:prstGeom prst="rect">
              <a:avLst/>
            </a:prstGeom>
            <a:solidFill>
              <a:srgbClr val="E2231A">
                <a:alpha val="100000"/>
              </a:srgbClr>
            </a:solidFill>
          </p:spPr>
          <p:txBody>
            <a:bodyPr/>
            <a:lstStyle/>
            <a:p/>
          </p:txBody>
        </p:sp>
        <p:sp>
          <p:nvSpPr>
            <p:cNvPr id="66" name="rc66"/>
            <p:cNvSpPr/>
            <p:nvPr/>
          </p:nvSpPr>
          <p:spPr>
            <a:xfrm>
              <a:off x="7167299" y="3822878"/>
              <a:ext cx="238662" cy="485143"/>
            </a:xfrm>
            <a:prstGeom prst="rect">
              <a:avLst/>
            </a:prstGeom>
            <a:solidFill>
              <a:srgbClr val="80BD41">
                <a:alpha val="100000"/>
              </a:srgbClr>
            </a:solidFill>
          </p:spPr>
          <p:txBody>
            <a:bodyPr/>
            <a:lstStyle/>
            <a:p/>
          </p:txBody>
        </p:sp>
        <p:sp>
          <p:nvSpPr>
            <p:cNvPr id="67" name="rc67"/>
            <p:cNvSpPr/>
            <p:nvPr/>
          </p:nvSpPr>
          <p:spPr>
            <a:xfrm>
              <a:off x="7167299" y="3441695"/>
              <a:ext cx="238662" cy="381182"/>
            </a:xfrm>
            <a:prstGeom prst="rect">
              <a:avLst/>
            </a:prstGeom>
            <a:solidFill>
              <a:srgbClr val="E2231A">
                <a:alpha val="100000"/>
              </a:srgbClr>
            </a:solidFill>
          </p:spPr>
          <p:txBody>
            <a:bodyPr/>
            <a:lstStyle/>
            <a:p/>
          </p:txBody>
        </p:sp>
        <p:sp>
          <p:nvSpPr>
            <p:cNvPr id="68" name="rc68"/>
            <p:cNvSpPr/>
            <p:nvPr/>
          </p:nvSpPr>
          <p:spPr>
            <a:xfrm>
              <a:off x="7432480" y="3756653"/>
              <a:ext cx="238662" cy="551368"/>
            </a:xfrm>
            <a:prstGeom prst="rect">
              <a:avLst/>
            </a:prstGeom>
            <a:solidFill>
              <a:srgbClr val="80BD41">
                <a:alpha val="100000"/>
              </a:srgbClr>
            </a:solidFill>
          </p:spPr>
          <p:txBody>
            <a:bodyPr/>
            <a:lstStyle/>
            <a:p/>
          </p:txBody>
        </p:sp>
        <p:sp>
          <p:nvSpPr>
            <p:cNvPr id="69" name="rc69"/>
            <p:cNvSpPr/>
            <p:nvPr/>
          </p:nvSpPr>
          <p:spPr>
            <a:xfrm>
              <a:off x="7432480" y="3432833"/>
              <a:ext cx="238662" cy="323819"/>
            </a:xfrm>
            <a:prstGeom prst="rect">
              <a:avLst/>
            </a:prstGeom>
            <a:solidFill>
              <a:srgbClr val="E2231A">
                <a:alpha val="100000"/>
              </a:srgbClr>
            </a:solidFill>
          </p:spPr>
          <p:txBody>
            <a:bodyPr/>
            <a:lstStyle/>
            <a:p/>
          </p:txBody>
        </p:sp>
        <p:sp>
          <p:nvSpPr>
            <p:cNvPr id="70" name="rc70"/>
            <p:cNvSpPr/>
            <p:nvPr/>
          </p:nvSpPr>
          <p:spPr>
            <a:xfrm>
              <a:off x="7697661" y="3732585"/>
              <a:ext cx="238662" cy="575436"/>
            </a:xfrm>
            <a:prstGeom prst="rect">
              <a:avLst/>
            </a:prstGeom>
            <a:solidFill>
              <a:srgbClr val="80BD41">
                <a:alpha val="100000"/>
              </a:srgbClr>
            </a:solidFill>
          </p:spPr>
          <p:txBody>
            <a:bodyPr/>
            <a:lstStyle/>
            <a:p/>
          </p:txBody>
        </p:sp>
        <p:sp>
          <p:nvSpPr>
            <p:cNvPr id="71" name="rc71"/>
            <p:cNvSpPr/>
            <p:nvPr/>
          </p:nvSpPr>
          <p:spPr>
            <a:xfrm>
              <a:off x="7697661" y="3422736"/>
              <a:ext cx="238662" cy="309849"/>
            </a:xfrm>
            <a:prstGeom prst="rect">
              <a:avLst/>
            </a:prstGeom>
            <a:solidFill>
              <a:srgbClr val="E2231A">
                <a:alpha val="100000"/>
              </a:srgbClr>
            </a:solidFill>
          </p:spPr>
          <p:txBody>
            <a:bodyPr/>
            <a:lstStyle/>
            <a:p/>
          </p:txBody>
        </p:sp>
        <p:sp>
          <p:nvSpPr>
            <p:cNvPr id="72" name="rc72"/>
            <p:cNvSpPr/>
            <p:nvPr/>
          </p:nvSpPr>
          <p:spPr>
            <a:xfrm>
              <a:off x="7962842" y="3789417"/>
              <a:ext cx="238662" cy="518603"/>
            </a:xfrm>
            <a:prstGeom prst="rect">
              <a:avLst/>
            </a:prstGeom>
            <a:solidFill>
              <a:srgbClr val="80BD41">
                <a:alpha val="100000"/>
              </a:srgbClr>
            </a:solidFill>
          </p:spPr>
          <p:txBody>
            <a:bodyPr/>
            <a:lstStyle/>
            <a:p/>
          </p:txBody>
        </p:sp>
        <p:sp>
          <p:nvSpPr>
            <p:cNvPr id="73" name="rc73"/>
            <p:cNvSpPr/>
            <p:nvPr/>
          </p:nvSpPr>
          <p:spPr>
            <a:xfrm>
              <a:off x="7962842" y="3413883"/>
              <a:ext cx="238662" cy="375534"/>
            </a:xfrm>
            <a:prstGeom prst="rect">
              <a:avLst/>
            </a:prstGeom>
            <a:solidFill>
              <a:srgbClr val="E2231A">
                <a:alpha val="100000"/>
              </a:srgbClr>
            </a:solidFill>
          </p:spPr>
          <p:txBody>
            <a:bodyPr/>
            <a:lstStyle/>
            <a:p/>
          </p:txBody>
        </p:sp>
        <p:sp>
          <p:nvSpPr>
            <p:cNvPr id="74" name="pl74"/>
            <p:cNvSpPr/>
            <p:nvPr/>
          </p:nvSpPr>
          <p:spPr>
            <a:xfrm>
              <a:off x="1452654" y="2430326"/>
              <a:ext cx="6629519" cy="782373"/>
            </a:xfrm>
            <a:custGeom>
              <a:avLst/>
              <a:pathLst>
                <a:path w="6629519" h="782373">
                  <a:moveTo>
                    <a:pt x="0" y="357656"/>
                  </a:moveTo>
                  <a:lnTo>
                    <a:pt x="265180" y="290595"/>
                  </a:lnTo>
                  <a:lnTo>
                    <a:pt x="530361" y="290595"/>
                  </a:lnTo>
                  <a:lnTo>
                    <a:pt x="795542" y="312949"/>
                  </a:lnTo>
                  <a:lnTo>
                    <a:pt x="1060723" y="134121"/>
                  </a:lnTo>
                  <a:lnTo>
                    <a:pt x="1325903" y="0"/>
                  </a:lnTo>
                  <a:lnTo>
                    <a:pt x="1591084" y="245888"/>
                  </a:lnTo>
                  <a:lnTo>
                    <a:pt x="1856265" y="380009"/>
                  </a:lnTo>
                  <a:lnTo>
                    <a:pt x="2121446" y="469423"/>
                  </a:lnTo>
                  <a:lnTo>
                    <a:pt x="2386626" y="380009"/>
                  </a:lnTo>
                  <a:lnTo>
                    <a:pt x="2651807" y="447070"/>
                  </a:lnTo>
                  <a:lnTo>
                    <a:pt x="2916988" y="782373"/>
                  </a:lnTo>
                  <a:lnTo>
                    <a:pt x="3182169" y="223535"/>
                  </a:lnTo>
                  <a:lnTo>
                    <a:pt x="3447350" y="312949"/>
                  </a:lnTo>
                  <a:lnTo>
                    <a:pt x="3712530" y="558837"/>
                  </a:lnTo>
                  <a:lnTo>
                    <a:pt x="3977711" y="380009"/>
                  </a:lnTo>
                  <a:lnTo>
                    <a:pt x="4242892" y="245888"/>
                  </a:lnTo>
                  <a:lnTo>
                    <a:pt x="4508073" y="312949"/>
                  </a:lnTo>
                  <a:lnTo>
                    <a:pt x="4773253" y="245888"/>
                  </a:lnTo>
                  <a:lnTo>
                    <a:pt x="5038434" y="268242"/>
                  </a:lnTo>
                  <a:lnTo>
                    <a:pt x="5303615" y="469423"/>
                  </a:lnTo>
                  <a:lnTo>
                    <a:pt x="5568796" y="491777"/>
                  </a:lnTo>
                  <a:lnTo>
                    <a:pt x="5833977" y="625898"/>
                  </a:lnTo>
                  <a:lnTo>
                    <a:pt x="6099157" y="469423"/>
                  </a:lnTo>
                  <a:lnTo>
                    <a:pt x="6364338" y="424716"/>
                  </a:lnTo>
                  <a:lnTo>
                    <a:pt x="6629519" y="581191"/>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643079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669597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3" name="tx83"/>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1335100" y="3503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7" name="tx87"/>
            <p:cNvSpPr/>
            <p:nvPr/>
          </p:nvSpPr>
          <p:spPr>
            <a:xfrm>
              <a:off x="2700181" y="344884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8" name="tx88"/>
            <p:cNvSpPr/>
            <p:nvPr/>
          </p:nvSpPr>
          <p:spPr>
            <a:xfrm>
              <a:off x="3986908" y="33745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89" name="tx89"/>
            <p:cNvSpPr/>
            <p:nvPr/>
          </p:nvSpPr>
          <p:spPr>
            <a:xfrm>
              <a:off x="5312812" y="33195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0" name="tx90"/>
            <p:cNvSpPr/>
            <p:nvPr/>
          </p:nvSpPr>
          <p:spPr>
            <a:xfrm>
              <a:off x="6373535" y="33262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1" name="tx91"/>
            <p:cNvSpPr/>
            <p:nvPr/>
          </p:nvSpPr>
          <p:spPr>
            <a:xfrm>
              <a:off x="6638716" y="332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2" name="tx92"/>
            <p:cNvSpPr/>
            <p:nvPr/>
          </p:nvSpPr>
          <p:spPr>
            <a:xfrm>
              <a:off x="6903896" y="3312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3" name="tx93"/>
            <p:cNvSpPr/>
            <p:nvPr/>
          </p:nvSpPr>
          <p:spPr>
            <a:xfrm>
              <a:off x="7169077" y="33057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4" name="tx94"/>
            <p:cNvSpPr/>
            <p:nvPr/>
          </p:nvSpPr>
          <p:spPr>
            <a:xfrm>
              <a:off x="7473435" y="32968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5" name="tx95"/>
            <p:cNvSpPr/>
            <p:nvPr/>
          </p:nvSpPr>
          <p:spPr>
            <a:xfrm>
              <a:off x="7738616" y="32868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6" name="tx96"/>
            <p:cNvSpPr/>
            <p:nvPr/>
          </p:nvSpPr>
          <p:spPr>
            <a:xfrm>
              <a:off x="7964620" y="3277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976.7</a:t>
              </a:r>
            </a:p>
          </p:txBody>
        </p:sp>
        <p:sp>
          <p:nvSpPr>
            <p:cNvPr id="97" name="pl97"/>
            <p:cNvSpPr/>
            <p:nvPr/>
          </p:nvSpPr>
          <p:spPr>
            <a:xfrm>
              <a:off x="1452654"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40457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496.3</a:t>
              </a:r>
            </a:p>
          </p:txBody>
        </p:sp>
        <p:sp>
          <p:nvSpPr>
            <p:cNvPr id="109" name="tx109"/>
            <p:cNvSpPr/>
            <p:nvPr/>
          </p:nvSpPr>
          <p:spPr>
            <a:xfrm>
              <a:off x="1335100" y="37116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233.6</a:t>
              </a:r>
            </a:p>
          </p:txBody>
        </p:sp>
        <p:sp>
          <p:nvSpPr>
            <p:cNvPr id="110" name="tx110"/>
            <p:cNvSpPr/>
            <p:nvPr/>
          </p:nvSpPr>
          <p:spPr>
            <a:xfrm>
              <a:off x="2661004" y="39691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663.6</a:t>
              </a:r>
            </a:p>
          </p:txBody>
        </p:sp>
        <p:sp>
          <p:nvSpPr>
            <p:cNvPr id="111" name="tx111"/>
            <p:cNvSpPr/>
            <p:nvPr/>
          </p:nvSpPr>
          <p:spPr>
            <a:xfrm>
              <a:off x="2661004" y="3607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126.4</a:t>
              </a:r>
            </a:p>
          </p:txBody>
        </p:sp>
        <p:sp>
          <p:nvSpPr>
            <p:cNvPr id="112" name="tx112"/>
            <p:cNvSpPr/>
            <p:nvPr/>
          </p:nvSpPr>
          <p:spPr>
            <a:xfrm>
              <a:off x="3986908" y="4017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557.6</a:t>
              </a:r>
            </a:p>
          </p:txBody>
        </p:sp>
        <p:sp>
          <p:nvSpPr>
            <p:cNvPr id="113" name="tx113"/>
            <p:cNvSpPr/>
            <p:nvPr/>
          </p:nvSpPr>
          <p:spPr>
            <a:xfrm>
              <a:off x="3986908" y="36189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313.6</a:t>
              </a:r>
            </a:p>
          </p:txBody>
        </p:sp>
        <p:sp>
          <p:nvSpPr>
            <p:cNvPr id="114" name="tx114"/>
            <p:cNvSpPr/>
            <p:nvPr/>
          </p:nvSpPr>
          <p:spPr>
            <a:xfrm>
              <a:off x="5312812" y="3987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623.9</a:t>
              </a:r>
            </a:p>
          </p:txBody>
        </p:sp>
        <p:sp>
          <p:nvSpPr>
            <p:cNvPr id="115" name="tx115"/>
            <p:cNvSpPr/>
            <p:nvPr/>
          </p:nvSpPr>
          <p:spPr>
            <a:xfrm>
              <a:off x="5312812" y="35611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307.3</a:t>
              </a:r>
            </a:p>
          </p:txBody>
        </p:sp>
        <p:sp>
          <p:nvSpPr>
            <p:cNvPr id="116" name="tx116"/>
            <p:cNvSpPr/>
            <p:nvPr/>
          </p:nvSpPr>
          <p:spPr>
            <a:xfrm>
              <a:off x="6373535" y="3968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665.2</a:t>
              </a:r>
            </a:p>
          </p:txBody>
        </p:sp>
        <p:sp>
          <p:nvSpPr>
            <p:cNvPr id="117" name="tx117"/>
            <p:cNvSpPr/>
            <p:nvPr/>
          </p:nvSpPr>
          <p:spPr>
            <a:xfrm>
              <a:off x="6373535" y="3545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258.7</a:t>
              </a:r>
            </a:p>
          </p:txBody>
        </p:sp>
        <p:sp>
          <p:nvSpPr>
            <p:cNvPr id="118" name="tx118"/>
            <p:cNvSpPr/>
            <p:nvPr/>
          </p:nvSpPr>
          <p:spPr>
            <a:xfrm>
              <a:off x="6638716" y="4004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586.1</a:t>
              </a:r>
            </a:p>
          </p:txBody>
        </p:sp>
        <p:sp>
          <p:nvSpPr>
            <p:cNvPr id="119" name="tx119"/>
            <p:cNvSpPr/>
            <p:nvPr/>
          </p:nvSpPr>
          <p:spPr>
            <a:xfrm>
              <a:off x="6638716" y="3578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344.2</a:t>
              </a:r>
            </a:p>
          </p:txBody>
        </p:sp>
        <p:sp>
          <p:nvSpPr>
            <p:cNvPr id="120" name="tx120"/>
            <p:cNvSpPr/>
            <p:nvPr/>
          </p:nvSpPr>
          <p:spPr>
            <a:xfrm>
              <a:off x="6903896" y="4006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581.8</a:t>
              </a:r>
            </a:p>
          </p:txBody>
        </p:sp>
        <p:sp>
          <p:nvSpPr>
            <p:cNvPr id="121" name="tx121"/>
            <p:cNvSpPr/>
            <p:nvPr/>
          </p:nvSpPr>
          <p:spPr>
            <a:xfrm>
              <a:off x="6903896" y="35770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356.6</a:t>
              </a:r>
            </a:p>
          </p:txBody>
        </p:sp>
        <p:sp>
          <p:nvSpPr>
            <p:cNvPr id="122" name="tx122"/>
            <p:cNvSpPr/>
            <p:nvPr/>
          </p:nvSpPr>
          <p:spPr>
            <a:xfrm>
              <a:off x="7169077" y="4030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529.9</a:t>
              </a:r>
            </a:p>
          </p:txBody>
        </p:sp>
        <p:sp>
          <p:nvSpPr>
            <p:cNvPr id="123" name="tx123"/>
            <p:cNvSpPr/>
            <p:nvPr/>
          </p:nvSpPr>
          <p:spPr>
            <a:xfrm>
              <a:off x="7169077" y="35972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416.4</a:t>
              </a:r>
            </a:p>
          </p:txBody>
        </p:sp>
        <p:sp>
          <p:nvSpPr>
            <p:cNvPr id="124" name="tx124"/>
            <p:cNvSpPr/>
            <p:nvPr/>
          </p:nvSpPr>
          <p:spPr>
            <a:xfrm>
              <a:off x="7434258" y="3997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602.3</a:t>
              </a:r>
            </a:p>
          </p:txBody>
        </p:sp>
        <p:sp>
          <p:nvSpPr>
            <p:cNvPr id="125" name="tx125"/>
            <p:cNvSpPr/>
            <p:nvPr/>
          </p:nvSpPr>
          <p:spPr>
            <a:xfrm>
              <a:off x="7434258" y="35596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353.7</a:t>
              </a:r>
            </a:p>
          </p:txBody>
        </p:sp>
        <p:sp>
          <p:nvSpPr>
            <p:cNvPr id="126" name="tx126"/>
            <p:cNvSpPr/>
            <p:nvPr/>
          </p:nvSpPr>
          <p:spPr>
            <a:xfrm>
              <a:off x="7699439" y="39852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628.6</a:t>
              </a:r>
            </a:p>
          </p:txBody>
        </p:sp>
        <p:sp>
          <p:nvSpPr>
            <p:cNvPr id="127" name="tx127"/>
            <p:cNvSpPr/>
            <p:nvPr/>
          </p:nvSpPr>
          <p:spPr>
            <a:xfrm>
              <a:off x="7699439" y="35425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338.5</a:t>
              </a:r>
            </a:p>
          </p:txBody>
        </p:sp>
        <p:sp>
          <p:nvSpPr>
            <p:cNvPr id="128" name="tx128"/>
            <p:cNvSpPr/>
            <p:nvPr/>
          </p:nvSpPr>
          <p:spPr>
            <a:xfrm>
              <a:off x="7964620" y="4013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566.5</a:t>
              </a:r>
            </a:p>
          </p:txBody>
        </p:sp>
        <p:sp>
          <p:nvSpPr>
            <p:cNvPr id="129" name="tx129"/>
            <p:cNvSpPr/>
            <p:nvPr/>
          </p:nvSpPr>
          <p:spPr>
            <a:xfrm>
              <a:off x="7964620" y="35666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410.2</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577692" y="33223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24068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0" name="tx150"/>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1" name="pl151"/>
            <p:cNvSpPr/>
            <p:nvPr/>
          </p:nvSpPr>
          <p:spPr>
            <a:xfrm>
              <a:off x="292393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91038"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3" name="rc153"/>
            <p:cNvSpPr/>
            <p:nvPr/>
          </p:nvSpPr>
          <p:spPr>
            <a:xfrm>
              <a:off x="4565367" y="5180747"/>
              <a:ext cx="201456" cy="201456"/>
            </a:xfrm>
            <a:prstGeom prst="rect">
              <a:avLst/>
            </a:prstGeom>
            <a:solidFill>
              <a:srgbClr val="E2231A">
                <a:alpha val="100000"/>
              </a:srgbClr>
            </a:solidFill>
          </p:spPr>
          <p:txBody>
            <a:bodyPr/>
            <a:lstStyle/>
            <a:p/>
          </p:txBody>
        </p:sp>
        <p:sp>
          <p:nvSpPr>
            <p:cNvPr id="154" name="rc154"/>
            <p:cNvSpPr/>
            <p:nvPr/>
          </p:nvSpPr>
          <p:spPr>
            <a:xfrm>
              <a:off x="5785939" y="5180747"/>
              <a:ext cx="201456" cy="201456"/>
            </a:xfrm>
            <a:prstGeom prst="rect">
              <a:avLst/>
            </a:prstGeom>
            <a:solidFill>
              <a:srgbClr val="80BD41">
                <a:alpha val="100000"/>
              </a:srgbClr>
            </a:solidFill>
          </p:spPr>
          <p:txBody>
            <a:bodyPr/>
            <a:lstStyle/>
            <a:p/>
          </p:txBody>
        </p:sp>
        <p:sp>
          <p:nvSpPr>
            <p:cNvPr id="155" name="tx155"/>
            <p:cNvSpPr/>
            <p:nvPr/>
          </p:nvSpPr>
          <p:spPr>
            <a:xfrm>
              <a:off x="4845412"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6" name="tx156"/>
            <p:cNvSpPr/>
            <p:nvPr/>
          </p:nvSpPr>
          <p:spPr>
            <a:xfrm>
              <a:off x="6065984"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7" name="tx157"/>
            <p:cNvSpPr/>
            <p:nvPr/>
          </p:nvSpPr>
          <p:spPr>
            <a:xfrm>
              <a:off x="989913"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8" name="tx158"/>
            <p:cNvSpPr/>
            <p:nvPr/>
          </p:nvSpPr>
          <p:spPr>
            <a:xfrm>
              <a:off x="989913"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59" name="pl159"/>
            <p:cNvSpPr/>
            <p:nvPr/>
          </p:nvSpPr>
          <p:spPr>
            <a:xfrm>
              <a:off x="2170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447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19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1933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6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6819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562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30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954972"/>
              <a:ext cx="4454890" cy="129091"/>
            </a:xfrm>
            <a:prstGeom prst="rect">
              <a:avLst/>
            </a:prstGeom>
            <a:solidFill>
              <a:srgbClr val="80BD41">
                <a:alpha val="100000"/>
              </a:srgbClr>
            </a:solidFill>
          </p:spPr>
          <p:txBody>
            <a:bodyPr/>
            <a:lstStyle/>
            <a:p/>
          </p:txBody>
        </p:sp>
        <p:sp>
          <p:nvSpPr>
            <p:cNvPr id="172" name="rc172"/>
            <p:cNvSpPr/>
            <p:nvPr/>
          </p:nvSpPr>
          <p:spPr>
            <a:xfrm>
              <a:off x="5788213" y="5954972"/>
              <a:ext cx="1732490" cy="129091"/>
            </a:xfrm>
            <a:prstGeom prst="rect">
              <a:avLst/>
            </a:prstGeom>
            <a:solidFill>
              <a:srgbClr val="E2231A">
                <a:alpha val="100000"/>
              </a:srgbClr>
            </a:solidFill>
          </p:spPr>
          <p:txBody>
            <a:bodyPr/>
            <a:lstStyle/>
            <a:p/>
          </p:txBody>
        </p:sp>
        <p:sp>
          <p:nvSpPr>
            <p:cNvPr id="173" name="rc173"/>
            <p:cNvSpPr/>
            <p:nvPr/>
          </p:nvSpPr>
          <p:spPr>
            <a:xfrm>
              <a:off x="1333322" y="5793607"/>
              <a:ext cx="4209640" cy="129091"/>
            </a:xfrm>
            <a:prstGeom prst="rect">
              <a:avLst/>
            </a:prstGeom>
            <a:solidFill>
              <a:srgbClr val="80BD41">
                <a:alpha val="100000"/>
              </a:srgbClr>
            </a:solidFill>
          </p:spPr>
          <p:txBody>
            <a:bodyPr/>
            <a:lstStyle/>
            <a:p/>
          </p:txBody>
        </p:sp>
        <p:sp>
          <p:nvSpPr>
            <p:cNvPr id="174" name="rc174"/>
            <p:cNvSpPr/>
            <p:nvPr/>
          </p:nvSpPr>
          <p:spPr>
            <a:xfrm>
              <a:off x="5542962" y="5793607"/>
              <a:ext cx="2266724" cy="129091"/>
            </a:xfrm>
            <a:prstGeom prst="rect">
              <a:avLst/>
            </a:prstGeom>
            <a:solidFill>
              <a:srgbClr val="E2231A">
                <a:alpha val="100000"/>
              </a:srgbClr>
            </a:solidFill>
          </p:spPr>
          <p:txBody>
            <a:bodyPr/>
            <a:lstStyle/>
            <a:p/>
          </p:txBody>
        </p:sp>
        <p:sp>
          <p:nvSpPr>
            <p:cNvPr id="175" name="rc175"/>
            <p:cNvSpPr/>
            <p:nvPr/>
          </p:nvSpPr>
          <p:spPr>
            <a:xfrm>
              <a:off x="1333322" y="5632243"/>
              <a:ext cx="3793879" cy="129091"/>
            </a:xfrm>
            <a:prstGeom prst="rect">
              <a:avLst/>
            </a:prstGeom>
            <a:solidFill>
              <a:srgbClr val="80BD41">
                <a:alpha val="100000"/>
              </a:srgbClr>
            </a:solidFill>
          </p:spPr>
          <p:txBody>
            <a:bodyPr/>
            <a:lstStyle/>
            <a:p/>
          </p:txBody>
        </p:sp>
        <p:sp>
          <p:nvSpPr>
            <p:cNvPr id="176" name="rc176"/>
            <p:cNvSpPr/>
            <p:nvPr/>
          </p:nvSpPr>
          <p:spPr>
            <a:xfrm>
              <a:off x="5127202" y="5632243"/>
              <a:ext cx="2747246" cy="129091"/>
            </a:xfrm>
            <a:prstGeom prst="rect">
              <a:avLst/>
            </a:prstGeom>
            <a:solidFill>
              <a:srgbClr val="E2231A">
                <a:alpha val="100000"/>
              </a:srgbClr>
            </a:solidFill>
          </p:spPr>
          <p:txBody>
            <a:bodyPr/>
            <a:lstStyle/>
            <a:p/>
          </p:txBody>
        </p:sp>
        <p:sp>
          <p:nvSpPr>
            <p:cNvPr id="177" name="tx177"/>
            <p:cNvSpPr/>
            <p:nvPr/>
          </p:nvSpPr>
          <p:spPr>
            <a:xfrm>
              <a:off x="7685391"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8" name="tx178"/>
            <p:cNvSpPr/>
            <p:nvPr/>
          </p:nvSpPr>
          <p:spPr>
            <a:xfrm>
              <a:off x="8037111"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976.7</a:t>
              </a:r>
            </a:p>
          </p:txBody>
        </p:sp>
        <p:sp>
          <p:nvSpPr>
            <p:cNvPr id="180" name="tx180"/>
            <p:cNvSpPr/>
            <p:nvPr/>
          </p:nvSpPr>
          <p:spPr>
            <a:xfrm>
              <a:off x="3425129"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665.2</a:t>
              </a:r>
            </a:p>
          </p:txBody>
        </p:sp>
        <p:sp>
          <p:nvSpPr>
            <p:cNvPr id="181" name="tx181"/>
            <p:cNvSpPr/>
            <p:nvPr/>
          </p:nvSpPr>
          <p:spPr>
            <a:xfrm>
              <a:off x="651882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258.7</a:t>
              </a:r>
            </a:p>
          </p:txBody>
        </p:sp>
        <p:sp>
          <p:nvSpPr>
            <p:cNvPr id="182" name="tx182"/>
            <p:cNvSpPr/>
            <p:nvPr/>
          </p:nvSpPr>
          <p:spPr>
            <a:xfrm>
              <a:off x="330250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628.6</a:t>
              </a:r>
            </a:p>
          </p:txBody>
        </p:sp>
        <p:sp>
          <p:nvSpPr>
            <p:cNvPr id="183" name="tx183"/>
            <p:cNvSpPr/>
            <p:nvPr/>
          </p:nvSpPr>
          <p:spPr>
            <a:xfrm>
              <a:off x="6540686"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338.5</a:t>
              </a:r>
            </a:p>
          </p:txBody>
        </p:sp>
        <p:sp>
          <p:nvSpPr>
            <p:cNvPr id="184" name="tx184"/>
            <p:cNvSpPr/>
            <p:nvPr/>
          </p:nvSpPr>
          <p:spPr>
            <a:xfrm>
              <a:off x="309462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566.5</a:t>
              </a:r>
            </a:p>
          </p:txBody>
        </p:sp>
        <p:sp>
          <p:nvSpPr>
            <p:cNvPr id="185" name="tx185"/>
            <p:cNvSpPr/>
            <p:nvPr/>
          </p:nvSpPr>
          <p:spPr>
            <a:xfrm>
              <a:off x="636518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410.2</a:t>
              </a:r>
            </a:p>
          </p:txBody>
        </p:sp>
        <p:sp>
          <p:nvSpPr>
            <p:cNvPr id="186" name="tx18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9107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1" name="tx191"/>
            <p:cNvSpPr/>
            <p:nvPr/>
          </p:nvSpPr>
          <p:spPr>
            <a:xfrm>
              <a:off x="45653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2" name="tx192"/>
            <p:cNvSpPr/>
            <p:nvPr/>
          </p:nvSpPr>
          <p:spPr>
            <a:xfrm>
              <a:off x="623965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3" name="tx193"/>
            <p:cNvSpPr/>
            <p:nvPr/>
          </p:nvSpPr>
          <p:spPr>
            <a:xfrm>
              <a:off x="7855697"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4" name="tx194"/>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5" name="tx195"/>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(58 %) était inférieure à celle de 2019 (72 %).
Le nombre d’enfants vaccinés par le MCV1 a diminué de 15 % par rapport à 2019.
Le nombre de nourrissons survivants a augmenté d’environ 6 % par rapport à 2019.
En 2025, 100 000 enfants de moins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9652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81473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13293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45114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176935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483741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15562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47383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79204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211025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12366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9080"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6152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239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8640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488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011284"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7372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3616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9860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61047"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2348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8592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4836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028541" y="4816146"/>
              <a:ext cx="416196" cy="21271"/>
            </a:xfrm>
            <a:prstGeom prst="rect">
              <a:avLst/>
            </a:prstGeom>
            <a:solidFill>
              <a:srgbClr val="1CABE2">
                <a:alpha val="100000"/>
              </a:srgbClr>
            </a:solidFill>
          </p:spPr>
          <p:txBody>
            <a:bodyPr/>
            <a:lstStyle/>
            <a:p/>
          </p:txBody>
        </p:sp>
        <p:sp>
          <p:nvSpPr>
            <p:cNvPr id="29" name="rc29"/>
            <p:cNvSpPr/>
            <p:nvPr/>
          </p:nvSpPr>
          <p:spPr>
            <a:xfrm>
              <a:off x="1490981" y="4831009"/>
              <a:ext cx="416196" cy="6408"/>
            </a:xfrm>
            <a:prstGeom prst="rect">
              <a:avLst/>
            </a:prstGeom>
            <a:solidFill>
              <a:srgbClr val="1CABE2">
                <a:alpha val="100000"/>
              </a:srgbClr>
            </a:solidFill>
          </p:spPr>
          <p:txBody>
            <a:bodyPr/>
            <a:lstStyle/>
            <a:p/>
          </p:txBody>
        </p:sp>
        <p:sp>
          <p:nvSpPr>
            <p:cNvPr id="30" name="rc30"/>
            <p:cNvSpPr/>
            <p:nvPr/>
          </p:nvSpPr>
          <p:spPr>
            <a:xfrm>
              <a:off x="1953422" y="4830873"/>
              <a:ext cx="416196" cy="6545"/>
            </a:xfrm>
            <a:prstGeom prst="rect">
              <a:avLst/>
            </a:prstGeom>
            <a:solidFill>
              <a:srgbClr val="1CABE2">
                <a:alpha val="100000"/>
              </a:srgbClr>
            </a:solidFill>
          </p:spPr>
          <p:txBody>
            <a:bodyPr/>
            <a:lstStyle/>
            <a:p/>
          </p:txBody>
        </p:sp>
        <p:sp>
          <p:nvSpPr>
            <p:cNvPr id="31" name="rc31"/>
            <p:cNvSpPr/>
            <p:nvPr/>
          </p:nvSpPr>
          <p:spPr>
            <a:xfrm>
              <a:off x="2415863" y="4831282"/>
              <a:ext cx="416196" cy="6136"/>
            </a:xfrm>
            <a:prstGeom prst="rect">
              <a:avLst/>
            </a:prstGeom>
            <a:solidFill>
              <a:srgbClr val="1CABE2">
                <a:alpha val="100000"/>
              </a:srgbClr>
            </a:solidFill>
          </p:spPr>
          <p:txBody>
            <a:bodyPr/>
            <a:lstStyle/>
            <a:p/>
          </p:txBody>
        </p:sp>
        <p:sp>
          <p:nvSpPr>
            <p:cNvPr id="32" name="rc32"/>
            <p:cNvSpPr/>
            <p:nvPr/>
          </p:nvSpPr>
          <p:spPr>
            <a:xfrm>
              <a:off x="2878304" y="4830055"/>
              <a:ext cx="416196" cy="7363"/>
            </a:xfrm>
            <a:prstGeom prst="rect">
              <a:avLst/>
            </a:prstGeom>
            <a:solidFill>
              <a:srgbClr val="1CABE2">
                <a:alpha val="100000"/>
              </a:srgbClr>
            </a:solidFill>
          </p:spPr>
          <p:txBody>
            <a:bodyPr/>
            <a:lstStyle/>
            <a:p/>
          </p:txBody>
        </p:sp>
        <p:sp>
          <p:nvSpPr>
            <p:cNvPr id="33" name="rc33"/>
            <p:cNvSpPr/>
            <p:nvPr/>
          </p:nvSpPr>
          <p:spPr>
            <a:xfrm>
              <a:off x="3340745" y="4815055"/>
              <a:ext cx="416196" cy="22362"/>
            </a:xfrm>
            <a:prstGeom prst="rect">
              <a:avLst/>
            </a:prstGeom>
            <a:solidFill>
              <a:srgbClr val="1CABE2">
                <a:alpha val="100000"/>
              </a:srgbClr>
            </a:solidFill>
          </p:spPr>
          <p:txBody>
            <a:bodyPr/>
            <a:lstStyle/>
            <a:p/>
          </p:txBody>
        </p:sp>
        <p:sp>
          <p:nvSpPr>
            <p:cNvPr id="34" name="rc34"/>
            <p:cNvSpPr/>
            <p:nvPr/>
          </p:nvSpPr>
          <p:spPr>
            <a:xfrm>
              <a:off x="3803185" y="4735286"/>
              <a:ext cx="416196" cy="102132"/>
            </a:xfrm>
            <a:prstGeom prst="rect">
              <a:avLst/>
            </a:prstGeom>
            <a:solidFill>
              <a:srgbClr val="1CABE2">
                <a:alpha val="100000"/>
              </a:srgbClr>
            </a:solidFill>
          </p:spPr>
          <p:txBody>
            <a:bodyPr/>
            <a:lstStyle/>
            <a:p/>
          </p:txBody>
        </p:sp>
        <p:sp>
          <p:nvSpPr>
            <p:cNvPr id="35" name="rc35"/>
            <p:cNvSpPr/>
            <p:nvPr/>
          </p:nvSpPr>
          <p:spPr>
            <a:xfrm>
              <a:off x="4265626" y="4783966"/>
              <a:ext cx="416196" cy="53452"/>
            </a:xfrm>
            <a:prstGeom prst="rect">
              <a:avLst/>
            </a:prstGeom>
            <a:solidFill>
              <a:srgbClr val="1CABE2">
                <a:alpha val="100000"/>
              </a:srgbClr>
            </a:solidFill>
          </p:spPr>
          <p:txBody>
            <a:bodyPr/>
            <a:lstStyle/>
            <a:p/>
          </p:txBody>
        </p:sp>
        <p:sp>
          <p:nvSpPr>
            <p:cNvPr id="36" name="rc36"/>
            <p:cNvSpPr/>
            <p:nvPr/>
          </p:nvSpPr>
          <p:spPr>
            <a:xfrm>
              <a:off x="4728067" y="4757239"/>
              <a:ext cx="416196" cy="80178"/>
            </a:xfrm>
            <a:prstGeom prst="rect">
              <a:avLst/>
            </a:prstGeom>
            <a:solidFill>
              <a:srgbClr val="1CABE2">
                <a:alpha val="100000"/>
              </a:srgbClr>
            </a:solidFill>
          </p:spPr>
          <p:txBody>
            <a:bodyPr/>
            <a:lstStyle/>
            <a:p/>
          </p:txBody>
        </p:sp>
        <p:sp>
          <p:nvSpPr>
            <p:cNvPr id="37" name="rc37"/>
            <p:cNvSpPr/>
            <p:nvPr/>
          </p:nvSpPr>
          <p:spPr>
            <a:xfrm>
              <a:off x="5190508" y="4635335"/>
              <a:ext cx="416196" cy="202083"/>
            </a:xfrm>
            <a:prstGeom prst="rect">
              <a:avLst/>
            </a:prstGeom>
            <a:solidFill>
              <a:srgbClr val="1CABE2">
                <a:alpha val="100000"/>
              </a:srgbClr>
            </a:solidFill>
          </p:spPr>
          <p:txBody>
            <a:bodyPr/>
            <a:lstStyle/>
            <a:p/>
          </p:txBody>
        </p:sp>
        <p:sp>
          <p:nvSpPr>
            <p:cNvPr id="38" name="rc38"/>
            <p:cNvSpPr/>
            <p:nvPr/>
          </p:nvSpPr>
          <p:spPr>
            <a:xfrm>
              <a:off x="5652949" y="4622654"/>
              <a:ext cx="416196" cy="214764"/>
            </a:xfrm>
            <a:prstGeom prst="rect">
              <a:avLst/>
            </a:prstGeom>
            <a:solidFill>
              <a:srgbClr val="1CABE2">
                <a:alpha val="100000"/>
              </a:srgbClr>
            </a:solidFill>
          </p:spPr>
          <p:txBody>
            <a:bodyPr/>
            <a:lstStyle/>
            <a:p/>
          </p:txBody>
        </p:sp>
        <p:sp>
          <p:nvSpPr>
            <p:cNvPr id="39" name="rc39"/>
            <p:cNvSpPr/>
            <p:nvPr/>
          </p:nvSpPr>
          <p:spPr>
            <a:xfrm>
              <a:off x="6115389" y="4654971"/>
              <a:ext cx="416196" cy="182447"/>
            </a:xfrm>
            <a:prstGeom prst="rect">
              <a:avLst/>
            </a:prstGeom>
            <a:solidFill>
              <a:srgbClr val="1CABE2">
                <a:alpha val="100000"/>
              </a:srgbClr>
            </a:solidFill>
          </p:spPr>
          <p:txBody>
            <a:bodyPr/>
            <a:lstStyle/>
            <a:p/>
          </p:txBody>
        </p:sp>
        <p:sp>
          <p:nvSpPr>
            <p:cNvPr id="40" name="rc40"/>
            <p:cNvSpPr/>
            <p:nvPr/>
          </p:nvSpPr>
          <p:spPr>
            <a:xfrm>
              <a:off x="6577830" y="3933499"/>
              <a:ext cx="416196" cy="903919"/>
            </a:xfrm>
            <a:prstGeom prst="rect">
              <a:avLst/>
            </a:prstGeom>
            <a:solidFill>
              <a:srgbClr val="1CABE2">
                <a:alpha val="100000"/>
              </a:srgbClr>
            </a:solidFill>
          </p:spPr>
          <p:txBody>
            <a:bodyPr/>
            <a:lstStyle/>
            <a:p/>
          </p:txBody>
        </p:sp>
        <p:sp>
          <p:nvSpPr>
            <p:cNvPr id="41" name="rc41"/>
            <p:cNvSpPr/>
            <p:nvPr/>
          </p:nvSpPr>
          <p:spPr>
            <a:xfrm>
              <a:off x="7040271" y="4699287"/>
              <a:ext cx="416196" cy="138130"/>
            </a:xfrm>
            <a:prstGeom prst="rect">
              <a:avLst/>
            </a:prstGeom>
            <a:solidFill>
              <a:srgbClr val="1CABE2">
                <a:alpha val="100000"/>
              </a:srgbClr>
            </a:solidFill>
          </p:spPr>
          <p:txBody>
            <a:bodyPr/>
            <a:lstStyle/>
            <a:p/>
          </p:txBody>
        </p:sp>
        <p:sp>
          <p:nvSpPr>
            <p:cNvPr id="42" name="pl42"/>
            <p:cNvSpPr/>
            <p:nvPr/>
          </p:nvSpPr>
          <p:spPr>
            <a:xfrm>
              <a:off x="1236639" y="2607751"/>
              <a:ext cx="6011730" cy="542351"/>
            </a:xfrm>
            <a:custGeom>
              <a:avLst/>
              <a:pathLst>
                <a:path w="6011730" h="542351">
                  <a:moveTo>
                    <a:pt x="0" y="0"/>
                  </a:moveTo>
                  <a:lnTo>
                    <a:pt x="462440" y="120522"/>
                  </a:lnTo>
                  <a:lnTo>
                    <a:pt x="924881" y="451959"/>
                  </a:lnTo>
                  <a:lnTo>
                    <a:pt x="1387322" y="210914"/>
                  </a:lnTo>
                  <a:lnTo>
                    <a:pt x="1849763" y="30130"/>
                  </a:lnTo>
                  <a:lnTo>
                    <a:pt x="2312204" y="120522"/>
                  </a:lnTo>
                  <a:lnTo>
                    <a:pt x="2774644" y="30130"/>
                  </a:lnTo>
                  <a:lnTo>
                    <a:pt x="3237085" y="60261"/>
                  </a:lnTo>
                  <a:lnTo>
                    <a:pt x="3699526" y="331437"/>
                  </a:lnTo>
                  <a:lnTo>
                    <a:pt x="4161967" y="361567"/>
                  </a:lnTo>
                  <a:lnTo>
                    <a:pt x="4624408" y="542351"/>
                  </a:lnTo>
                  <a:lnTo>
                    <a:pt x="5086848" y="331437"/>
                  </a:lnTo>
                  <a:lnTo>
                    <a:pt x="5549289" y="271175"/>
                  </a:lnTo>
                  <a:lnTo>
                    <a:pt x="6011730" y="482090"/>
                  </a:lnTo>
                </a:path>
              </a:pathLst>
            </a:custGeom>
            <a:ln w="27101" cap="flat">
              <a:solidFill>
                <a:srgbClr val="00833D">
                  <a:alpha val="100000"/>
                </a:srgbClr>
              </a:solidFill>
              <a:prstDash val="solid"/>
              <a:round/>
            </a:ln>
          </p:spPr>
          <p:txBody>
            <a:bodyPr/>
            <a:lstStyle/>
            <a:p/>
          </p:txBody>
        </p:sp>
        <p:sp>
          <p:nvSpPr>
            <p:cNvPr id="43" name="pl43"/>
            <p:cNvSpPr/>
            <p:nvPr/>
          </p:nvSpPr>
          <p:spPr>
            <a:xfrm>
              <a:off x="5398606" y="3361017"/>
              <a:ext cx="1849763" cy="1446270"/>
            </a:xfrm>
            <a:custGeom>
              <a:avLst/>
              <a:pathLst>
                <a:path w="1849763" h="1446270">
                  <a:moveTo>
                    <a:pt x="0" y="1446270"/>
                  </a:moveTo>
                  <a:lnTo>
                    <a:pt x="462440" y="1024441"/>
                  </a:lnTo>
                  <a:lnTo>
                    <a:pt x="924881" y="512220"/>
                  </a:lnTo>
                  <a:lnTo>
                    <a:pt x="1387322" y="30130"/>
                  </a:lnTo>
                  <a:lnTo>
                    <a:pt x="1849763" y="0"/>
                  </a:lnTo>
                </a:path>
              </a:pathLst>
            </a:custGeom>
            <a:ln w="27101" cap="flat">
              <a:solidFill>
                <a:srgbClr val="002759">
                  <a:alpha val="100000"/>
                </a:srgbClr>
              </a:solidFill>
              <a:prstDash val="solid"/>
              <a:round/>
            </a:ln>
          </p:spPr>
          <p:txBody>
            <a:bodyPr/>
            <a:lstStyle/>
            <a:p/>
          </p:txBody>
        </p:sp>
        <p:sp>
          <p:nvSpPr>
            <p:cNvPr id="44" name="pt44"/>
            <p:cNvSpPr/>
            <p:nvPr/>
          </p:nvSpPr>
          <p:spPr>
            <a:xfrm>
              <a:off x="1205038" y="2576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67479"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129919" y="30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92360" y="2787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54801" y="2606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517242"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79683" y="26062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42123" y="26364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904564" y="2907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67005" y="2937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29446" y="311850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91887" y="2907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54327" y="28473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16768" y="30582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5367005" y="477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29446" y="43538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291887" y="38416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54327" y="33595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16768" y="3329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37161" y="46863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156</a:t>
              </a:r>
            </a:p>
          </p:txBody>
        </p:sp>
        <p:sp>
          <p:nvSpPr>
            <p:cNvPr id="64" name="tx64"/>
            <p:cNvSpPr/>
            <p:nvPr/>
          </p:nvSpPr>
          <p:spPr>
            <a:xfrm>
              <a:off x="1632761" y="4702972"/>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5" name="tx65"/>
            <p:cNvSpPr/>
            <p:nvPr/>
          </p:nvSpPr>
          <p:spPr>
            <a:xfrm>
              <a:off x="2095202" y="470103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66" name="tx66"/>
            <p:cNvSpPr/>
            <p:nvPr/>
          </p:nvSpPr>
          <p:spPr>
            <a:xfrm>
              <a:off x="2557643" y="4701789"/>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67" name="tx67"/>
            <p:cNvSpPr/>
            <p:nvPr/>
          </p:nvSpPr>
          <p:spPr>
            <a:xfrm>
              <a:off x="3020084" y="4700562"/>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68" name="tx68"/>
            <p:cNvSpPr/>
            <p:nvPr/>
          </p:nvSpPr>
          <p:spPr>
            <a:xfrm>
              <a:off x="3449365" y="46852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a:t>
              </a:r>
            </a:p>
          </p:txBody>
        </p:sp>
        <p:sp>
          <p:nvSpPr>
            <p:cNvPr id="69" name="tx69"/>
            <p:cNvSpPr/>
            <p:nvPr/>
          </p:nvSpPr>
          <p:spPr>
            <a:xfrm>
              <a:off x="3911806" y="460544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749</a:t>
              </a:r>
            </a:p>
          </p:txBody>
        </p:sp>
        <p:sp>
          <p:nvSpPr>
            <p:cNvPr id="70" name="tx70"/>
            <p:cNvSpPr/>
            <p:nvPr/>
          </p:nvSpPr>
          <p:spPr>
            <a:xfrm>
              <a:off x="4374247" y="465406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1" name="tx71"/>
            <p:cNvSpPr/>
            <p:nvPr/>
          </p:nvSpPr>
          <p:spPr>
            <a:xfrm>
              <a:off x="4836687" y="46273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588</a:t>
              </a:r>
            </a:p>
          </p:txBody>
        </p:sp>
        <p:sp>
          <p:nvSpPr>
            <p:cNvPr id="72" name="tx72"/>
            <p:cNvSpPr/>
            <p:nvPr/>
          </p:nvSpPr>
          <p:spPr>
            <a:xfrm>
              <a:off x="5249404" y="449006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1,482</a:t>
              </a:r>
            </a:p>
          </p:txBody>
        </p:sp>
        <p:sp>
          <p:nvSpPr>
            <p:cNvPr id="73" name="tx73"/>
            <p:cNvSpPr/>
            <p:nvPr/>
          </p:nvSpPr>
          <p:spPr>
            <a:xfrm>
              <a:off x="5711845" y="44773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1,575</a:t>
              </a:r>
            </a:p>
          </p:txBody>
        </p:sp>
        <p:sp>
          <p:nvSpPr>
            <p:cNvPr id="74" name="tx74"/>
            <p:cNvSpPr/>
            <p:nvPr/>
          </p:nvSpPr>
          <p:spPr>
            <a:xfrm>
              <a:off x="6174285" y="450969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1,338</a:t>
              </a:r>
            </a:p>
          </p:txBody>
        </p:sp>
        <p:sp>
          <p:nvSpPr>
            <p:cNvPr id="75" name="tx75"/>
            <p:cNvSpPr/>
            <p:nvPr/>
          </p:nvSpPr>
          <p:spPr>
            <a:xfrm>
              <a:off x="6636726"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6,629</a:t>
              </a:r>
            </a:p>
          </p:txBody>
        </p:sp>
        <p:sp>
          <p:nvSpPr>
            <p:cNvPr id="76" name="tx76"/>
            <p:cNvSpPr/>
            <p:nvPr/>
          </p:nvSpPr>
          <p:spPr>
            <a:xfrm>
              <a:off x="7099167" y="455401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1,013</a:t>
              </a:r>
            </a:p>
          </p:txBody>
        </p:sp>
        <p:sp>
          <p:nvSpPr>
            <p:cNvPr id="77" name="pl77"/>
            <p:cNvSpPr/>
            <p:nvPr/>
          </p:nvSpPr>
          <p:spPr>
            <a:xfrm>
              <a:off x="7267614" y="3089849"/>
              <a:ext cx="594689" cy="261"/>
            </a:xfrm>
            <a:custGeom>
              <a:avLst/>
              <a:pathLst>
                <a:path w="594689" h="261">
                  <a:moveTo>
                    <a:pt x="594689" y="261"/>
                  </a:moveTo>
                  <a:lnTo>
                    <a:pt x="0" y="0"/>
                  </a:lnTo>
                </a:path>
              </a:pathLst>
            </a:custGeom>
          </p:spPr>
          <p:txBody>
            <a:bodyPr/>
            <a:lstStyle/>
            <a:p/>
          </p:txBody>
        </p:sp>
        <p:sp>
          <p:nvSpPr>
            <p:cNvPr id="78" name="pl78"/>
            <p:cNvSpPr/>
            <p:nvPr/>
          </p:nvSpPr>
          <p:spPr>
            <a:xfrm>
              <a:off x="7267614" y="3361029"/>
              <a:ext cx="594689" cy="388"/>
            </a:xfrm>
            <a:custGeom>
              <a:avLst/>
              <a:pathLst>
                <a:path w="594689" h="388">
                  <a:moveTo>
                    <a:pt x="594689" y="388"/>
                  </a:moveTo>
                  <a:lnTo>
                    <a:pt x="0" y="0"/>
                  </a:lnTo>
                </a:path>
              </a:pathLst>
            </a:custGeom>
          </p:spPr>
          <p:txBody>
            <a:bodyPr/>
            <a:lstStyle/>
            <a:p/>
          </p:txBody>
        </p:sp>
        <p:sp>
          <p:nvSpPr>
            <p:cNvPr id="79" name="pg79"/>
            <p:cNvSpPr/>
            <p:nvPr/>
          </p:nvSpPr>
          <p:spPr>
            <a:xfrm>
              <a:off x="7793724" y="30017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30428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58%</a:t>
              </a:r>
            </a:p>
          </p:txBody>
        </p:sp>
        <p:sp>
          <p:nvSpPr>
            <p:cNvPr id="81" name="pg81"/>
            <p:cNvSpPr/>
            <p:nvPr/>
          </p:nvSpPr>
          <p:spPr>
            <a:xfrm>
              <a:off x="7793724" y="32730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33141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49%</a:t>
              </a:r>
            </a:p>
          </p:txBody>
        </p:sp>
        <p:sp>
          <p:nvSpPr>
            <p:cNvPr id="83" name="rc83"/>
            <p:cNvSpPr/>
            <p:nvPr/>
          </p:nvSpPr>
          <p:spPr>
            <a:xfrm>
              <a:off x="959174" y="1578789"/>
              <a:ext cx="7676517" cy="3413801"/>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409181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6" name="tx86"/>
            <p:cNvSpPr/>
            <p:nvPr/>
          </p:nvSpPr>
          <p:spPr>
            <a:xfrm>
              <a:off x="508103" y="341002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508103" y="272823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8" name="tx88"/>
            <p:cNvSpPr/>
            <p:nvPr/>
          </p:nvSpPr>
          <p:spPr>
            <a:xfrm>
              <a:off x="508103" y="204644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9" name="tx89"/>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944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31524" y="51741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1993996"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48173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294417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406619"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386906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33150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479394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225997"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5718823"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6181233"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6613319"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7106146"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4" name="tx114"/>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5" name="tx115"/>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6" name="pl116"/>
            <p:cNvSpPr/>
            <p:nvPr/>
          </p:nvSpPr>
          <p:spPr>
            <a:xfrm>
              <a:off x="2748229"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t117"/>
            <p:cNvSpPr/>
            <p:nvPr/>
          </p:nvSpPr>
          <p:spPr>
            <a:xfrm>
              <a:off x="2804410"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8" name="pl118"/>
            <p:cNvSpPr/>
            <p:nvPr/>
          </p:nvSpPr>
          <p:spPr>
            <a:xfrm>
              <a:off x="4108501"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9" name="pt119"/>
            <p:cNvSpPr/>
            <p:nvPr/>
          </p:nvSpPr>
          <p:spPr>
            <a:xfrm>
              <a:off x="4164682"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0" name="tx120"/>
            <p:cNvSpPr/>
            <p:nvPr/>
          </p:nvSpPr>
          <p:spPr>
            <a:xfrm>
              <a:off x="3015328"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1" name="tx121"/>
            <p:cNvSpPr/>
            <p:nvPr/>
          </p:nvSpPr>
          <p:spPr>
            <a:xfrm>
              <a:off x="4375600"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2" name="rc122"/>
            <p:cNvSpPr/>
            <p:nvPr/>
          </p:nvSpPr>
          <p:spPr>
            <a:xfrm>
              <a:off x="5664595" y="5779301"/>
              <a:ext cx="201456" cy="201456"/>
            </a:xfrm>
            <a:prstGeom prst="rect">
              <a:avLst/>
            </a:prstGeom>
            <a:solidFill>
              <a:srgbClr val="1CABE2">
                <a:alpha val="100000"/>
              </a:srgbClr>
            </a:solidFill>
          </p:spPr>
          <p:txBody>
            <a:bodyPr/>
            <a:lstStyle/>
            <a:p/>
          </p:txBody>
        </p:sp>
        <p:sp>
          <p:nvSpPr>
            <p:cNvPr id="123" name="tx123"/>
            <p:cNvSpPr/>
            <p:nvPr/>
          </p:nvSpPr>
          <p:spPr>
            <a:xfrm>
              <a:off x="5944640"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4" name="tx124"/>
            <p:cNvSpPr/>
            <p:nvPr/>
          </p:nvSpPr>
          <p:spPr>
            <a:xfrm>
              <a:off x="1309460" y="1334104"/>
              <a:ext cx="69759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Cote d'Ivoire, 2012-2025</a:t>
              </a:r>
            </a:p>
          </p:txBody>
        </p:sp>
        <p:sp>
          <p:nvSpPr>
            <p:cNvPr id="125" name="tx125"/>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6" name="tx126"/>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7" name="tx127"/>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28" name="tx128"/>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9" name="tx129"/>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1 013 cas confirmés de rougeole en Côte d'Ivoire. La même année, le taux de couverture vaccinale pour la première dose de vaccin contre la rougeole (MCV1) était de 58 % et celui pour la deuxième dose (MCV2) de 49 %.
Le nombre de cas en 2025 était inférieur de 85 % à celui de 2024 (n = 6 629).
C'est en 2024 que le plus grand nombre de cas de rougeole a été signalé (n = 6 629). Cette année-là, la couverture vaccinale pour la première dose (MCV1) était de 65 %.
La Côte d’Ivoire a signalé des ruptures de stock de vaccins contre la rougeole en 2005, 2010, 2011, 2013 et 2014.
Des activités ou campagnes de vaccination d’appoint à base de vaccins contenant le virus de la rougeole ont été menées en 2021 et 2024.</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Côte d'Ivoire a enregistré une baisse du nombre de cas de rougeole par rapport à 2024, tandis que la couverture vaccinale pour la première dose de vaccin contre la rougeole (MCV1) s'élevait à 58 % et celle pour la deuxième dose (MCV2) à 49 %.</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138361"/>
              <a:ext cx="3520101" cy="1108605"/>
            </a:xfrm>
            <a:custGeom>
              <a:avLst/>
              <a:pathLst>
                <a:path w="3520101" h="1108605">
                  <a:moveTo>
                    <a:pt x="0" y="0"/>
                  </a:moveTo>
                  <a:lnTo>
                    <a:pt x="140804" y="326060"/>
                  </a:lnTo>
                  <a:lnTo>
                    <a:pt x="281608" y="652120"/>
                  </a:lnTo>
                  <a:lnTo>
                    <a:pt x="422412" y="717332"/>
                  </a:lnTo>
                  <a:lnTo>
                    <a:pt x="563216" y="1108605"/>
                  </a:lnTo>
                  <a:lnTo>
                    <a:pt x="704020" y="1108605"/>
                  </a:lnTo>
                  <a:lnTo>
                    <a:pt x="844824" y="326060"/>
                  </a:lnTo>
                  <a:lnTo>
                    <a:pt x="985628" y="391272"/>
                  </a:lnTo>
                  <a:lnTo>
                    <a:pt x="1126432" y="456484"/>
                  </a:lnTo>
                  <a:lnTo>
                    <a:pt x="1267236" y="586908"/>
                  </a:lnTo>
                  <a:lnTo>
                    <a:pt x="1408040" y="912969"/>
                  </a:lnTo>
                  <a:lnTo>
                    <a:pt x="1548844" y="391272"/>
                  </a:lnTo>
                  <a:lnTo>
                    <a:pt x="1689648" y="782545"/>
                  </a:lnTo>
                  <a:lnTo>
                    <a:pt x="1830452" y="912969"/>
                  </a:lnTo>
                  <a:lnTo>
                    <a:pt x="1971256" y="195636"/>
                  </a:lnTo>
                  <a:lnTo>
                    <a:pt x="2112061" y="391272"/>
                  </a:lnTo>
                  <a:lnTo>
                    <a:pt x="2252865" y="847757"/>
                  </a:lnTo>
                  <a:lnTo>
                    <a:pt x="2393669" y="847757"/>
                  </a:lnTo>
                  <a:lnTo>
                    <a:pt x="2534473" y="782545"/>
                  </a:lnTo>
                  <a:lnTo>
                    <a:pt x="2675277" y="521696"/>
                  </a:lnTo>
                  <a:lnTo>
                    <a:pt x="2816081" y="521696"/>
                  </a:lnTo>
                  <a:lnTo>
                    <a:pt x="2956885" y="521696"/>
                  </a:lnTo>
                  <a:lnTo>
                    <a:pt x="3097689" y="456484"/>
                  </a:lnTo>
                  <a:lnTo>
                    <a:pt x="3238493" y="782545"/>
                  </a:lnTo>
                  <a:lnTo>
                    <a:pt x="3379297" y="521696"/>
                  </a:lnTo>
                  <a:lnTo>
                    <a:pt x="3520101" y="456484"/>
                  </a:lnTo>
                </a:path>
              </a:pathLst>
            </a:custGeom>
            <a:ln w="27101" cap="flat">
              <a:solidFill>
                <a:srgbClr val="0058AB">
                  <a:alpha val="80000"/>
                </a:srgbClr>
              </a:solidFill>
              <a:prstDash val="solid"/>
              <a:round/>
            </a:ln>
          </p:spPr>
          <p:txBody>
            <a:bodyPr/>
            <a:lstStyle/>
            <a:p/>
          </p:txBody>
        </p:sp>
        <p:sp>
          <p:nvSpPr>
            <p:cNvPr id="23" name="pl23"/>
            <p:cNvSpPr/>
            <p:nvPr/>
          </p:nvSpPr>
          <p:spPr>
            <a:xfrm>
              <a:off x="943464" y="3855694"/>
              <a:ext cx="3520101" cy="586908"/>
            </a:xfrm>
            <a:custGeom>
              <a:avLst/>
              <a:pathLst>
                <a:path w="3520101" h="586908">
                  <a:moveTo>
                    <a:pt x="0" y="0"/>
                  </a:moveTo>
                  <a:lnTo>
                    <a:pt x="140804" y="65212"/>
                  </a:lnTo>
                  <a:lnTo>
                    <a:pt x="281608" y="0"/>
                  </a:lnTo>
                  <a:lnTo>
                    <a:pt x="422412" y="130424"/>
                  </a:lnTo>
                  <a:lnTo>
                    <a:pt x="563216" y="195636"/>
                  </a:lnTo>
                  <a:lnTo>
                    <a:pt x="704020" y="130424"/>
                  </a:lnTo>
                  <a:lnTo>
                    <a:pt x="844824" y="195636"/>
                  </a:lnTo>
                  <a:lnTo>
                    <a:pt x="985628" y="195636"/>
                  </a:lnTo>
                  <a:lnTo>
                    <a:pt x="1126432" y="326060"/>
                  </a:lnTo>
                  <a:lnTo>
                    <a:pt x="1267236" y="391272"/>
                  </a:lnTo>
                  <a:lnTo>
                    <a:pt x="1408040" y="456484"/>
                  </a:lnTo>
                  <a:lnTo>
                    <a:pt x="1548844" y="456484"/>
                  </a:lnTo>
                  <a:lnTo>
                    <a:pt x="1689648" y="456484"/>
                  </a:lnTo>
                  <a:lnTo>
                    <a:pt x="1830452" y="456484"/>
                  </a:lnTo>
                  <a:lnTo>
                    <a:pt x="1971256" y="521696"/>
                  </a:lnTo>
                  <a:lnTo>
                    <a:pt x="2112061" y="521696"/>
                  </a:lnTo>
                  <a:lnTo>
                    <a:pt x="2252865" y="521696"/>
                  </a:lnTo>
                  <a:lnTo>
                    <a:pt x="2393669" y="521696"/>
                  </a:lnTo>
                  <a:lnTo>
                    <a:pt x="2534473" y="586908"/>
                  </a:lnTo>
                  <a:lnTo>
                    <a:pt x="2675277" y="586908"/>
                  </a:lnTo>
                  <a:lnTo>
                    <a:pt x="2816081" y="521696"/>
                  </a:lnTo>
                  <a:lnTo>
                    <a:pt x="2956885" y="456484"/>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24" name="pl24"/>
            <p:cNvSpPr/>
            <p:nvPr/>
          </p:nvSpPr>
          <p:spPr>
            <a:xfrm>
              <a:off x="943464" y="2812301"/>
              <a:ext cx="3520101" cy="1239029"/>
            </a:xfrm>
            <a:custGeom>
              <a:avLst/>
              <a:pathLst>
                <a:path w="3520101" h="1239029">
                  <a:moveTo>
                    <a:pt x="0" y="65212"/>
                  </a:moveTo>
                  <a:lnTo>
                    <a:pt x="140804" y="0"/>
                  </a:lnTo>
                  <a:lnTo>
                    <a:pt x="281608" y="195636"/>
                  </a:lnTo>
                  <a:lnTo>
                    <a:pt x="422412" y="391272"/>
                  </a:lnTo>
                  <a:lnTo>
                    <a:pt x="563216" y="586908"/>
                  </a:lnTo>
                  <a:lnTo>
                    <a:pt x="704020" y="847757"/>
                  </a:lnTo>
                  <a:lnTo>
                    <a:pt x="844824" y="912969"/>
                  </a:lnTo>
                  <a:lnTo>
                    <a:pt x="985628" y="978181"/>
                  </a:lnTo>
                  <a:lnTo>
                    <a:pt x="1126432" y="1043393"/>
                  </a:lnTo>
                  <a:lnTo>
                    <a:pt x="1267236" y="1108605"/>
                  </a:lnTo>
                  <a:lnTo>
                    <a:pt x="1408040" y="1239029"/>
                  </a:lnTo>
                  <a:lnTo>
                    <a:pt x="1548844" y="1108605"/>
                  </a:lnTo>
                  <a:lnTo>
                    <a:pt x="1689648" y="1108605"/>
                  </a:lnTo>
                  <a:lnTo>
                    <a:pt x="1830452" y="1173817"/>
                  </a:lnTo>
                  <a:lnTo>
                    <a:pt x="1971256" y="1173817"/>
                  </a:lnTo>
                  <a:lnTo>
                    <a:pt x="2112061" y="1043393"/>
                  </a:lnTo>
                  <a:lnTo>
                    <a:pt x="2252865" y="1108605"/>
                  </a:lnTo>
                  <a:lnTo>
                    <a:pt x="2393669" y="1108605"/>
                  </a:lnTo>
                  <a:lnTo>
                    <a:pt x="2534473" y="1173817"/>
                  </a:lnTo>
                  <a:lnTo>
                    <a:pt x="2675277" y="1239029"/>
                  </a:lnTo>
                  <a:lnTo>
                    <a:pt x="2816081" y="1108605"/>
                  </a:lnTo>
                  <a:lnTo>
                    <a:pt x="2956885" y="1043393"/>
                  </a:lnTo>
                  <a:lnTo>
                    <a:pt x="3097689" y="1043393"/>
                  </a:lnTo>
                  <a:lnTo>
                    <a:pt x="3238493" y="1043393"/>
                  </a:lnTo>
                  <a:lnTo>
                    <a:pt x="3379297" y="1108605"/>
                  </a:lnTo>
                  <a:lnTo>
                    <a:pt x="3520101" y="1108605"/>
                  </a:lnTo>
                </a:path>
              </a:pathLst>
            </a:custGeom>
            <a:ln w="27101" cap="flat">
              <a:solidFill>
                <a:srgbClr val="00833D">
                  <a:alpha val="80000"/>
                </a:srgbClr>
              </a:solidFill>
              <a:prstDash val="solid"/>
              <a:round/>
            </a:ln>
          </p:spPr>
          <p:txBody>
            <a:bodyPr/>
            <a:lstStyle/>
            <a:p/>
          </p:txBody>
        </p:sp>
        <p:sp>
          <p:nvSpPr>
            <p:cNvPr id="25" name="pl25"/>
            <p:cNvSpPr/>
            <p:nvPr/>
          </p:nvSpPr>
          <p:spPr>
            <a:xfrm>
              <a:off x="943464" y="3138361"/>
              <a:ext cx="3520101" cy="1108605"/>
            </a:xfrm>
            <a:custGeom>
              <a:avLst/>
              <a:pathLst>
                <a:path w="3520101" h="1108605">
                  <a:moveTo>
                    <a:pt x="0" y="0"/>
                  </a:moveTo>
                  <a:lnTo>
                    <a:pt x="140804" y="326060"/>
                  </a:lnTo>
                  <a:lnTo>
                    <a:pt x="281608" y="652120"/>
                  </a:lnTo>
                  <a:lnTo>
                    <a:pt x="422412" y="717332"/>
                  </a:lnTo>
                  <a:lnTo>
                    <a:pt x="563216" y="1108605"/>
                  </a:lnTo>
                  <a:lnTo>
                    <a:pt x="704020" y="1108605"/>
                  </a:lnTo>
                  <a:lnTo>
                    <a:pt x="844824" y="326060"/>
                  </a:lnTo>
                  <a:lnTo>
                    <a:pt x="985628" y="391272"/>
                  </a:lnTo>
                  <a:lnTo>
                    <a:pt x="1126432" y="456484"/>
                  </a:lnTo>
                  <a:lnTo>
                    <a:pt x="1267236" y="586908"/>
                  </a:lnTo>
                  <a:lnTo>
                    <a:pt x="1408040" y="912969"/>
                  </a:lnTo>
                  <a:lnTo>
                    <a:pt x="1548844" y="391272"/>
                  </a:lnTo>
                  <a:lnTo>
                    <a:pt x="1689648" y="782545"/>
                  </a:lnTo>
                  <a:lnTo>
                    <a:pt x="1830452" y="912969"/>
                  </a:lnTo>
                  <a:lnTo>
                    <a:pt x="1971256" y="195636"/>
                  </a:lnTo>
                  <a:lnTo>
                    <a:pt x="2112061" y="391272"/>
                  </a:lnTo>
                  <a:lnTo>
                    <a:pt x="2252865" y="847757"/>
                  </a:lnTo>
                  <a:lnTo>
                    <a:pt x="2393669" y="847757"/>
                  </a:lnTo>
                  <a:lnTo>
                    <a:pt x="2534473" y="782545"/>
                  </a:lnTo>
                  <a:lnTo>
                    <a:pt x="2675277" y="521696"/>
                  </a:lnTo>
                  <a:lnTo>
                    <a:pt x="2816081" y="521696"/>
                  </a:lnTo>
                  <a:lnTo>
                    <a:pt x="2956885" y="521696"/>
                  </a:lnTo>
                  <a:lnTo>
                    <a:pt x="3097689" y="456484"/>
                  </a:lnTo>
                  <a:lnTo>
                    <a:pt x="3238493" y="782545"/>
                  </a:lnTo>
                  <a:lnTo>
                    <a:pt x="3379297" y="521696"/>
                  </a:lnTo>
                  <a:lnTo>
                    <a:pt x="3520101" y="456484"/>
                  </a:lnTo>
                </a:path>
              </a:pathLst>
            </a:custGeom>
            <a:ln w="43362" cap="flat">
              <a:solidFill>
                <a:srgbClr val="000000">
                  <a:alpha val="100000"/>
                </a:srgbClr>
              </a:solidFill>
              <a:prstDash val="solid"/>
              <a:round/>
            </a:ln>
          </p:spPr>
          <p:txBody>
            <a:bodyPr/>
            <a:lstStyle/>
            <a:p/>
          </p:txBody>
        </p:sp>
        <p:sp>
          <p:nvSpPr>
            <p:cNvPr id="26" name="pl26"/>
            <p:cNvSpPr/>
            <p:nvPr/>
          </p:nvSpPr>
          <p:spPr>
            <a:xfrm>
              <a:off x="943464" y="3138361"/>
              <a:ext cx="3520101" cy="1108605"/>
            </a:xfrm>
            <a:custGeom>
              <a:avLst/>
              <a:pathLst>
                <a:path w="3520101" h="1108605">
                  <a:moveTo>
                    <a:pt x="0" y="0"/>
                  </a:moveTo>
                  <a:lnTo>
                    <a:pt x="140804" y="326060"/>
                  </a:lnTo>
                  <a:lnTo>
                    <a:pt x="281608" y="652120"/>
                  </a:lnTo>
                  <a:lnTo>
                    <a:pt x="422412" y="717332"/>
                  </a:lnTo>
                  <a:lnTo>
                    <a:pt x="563216" y="1108605"/>
                  </a:lnTo>
                  <a:lnTo>
                    <a:pt x="704020" y="1108605"/>
                  </a:lnTo>
                  <a:lnTo>
                    <a:pt x="844824" y="326060"/>
                  </a:lnTo>
                  <a:lnTo>
                    <a:pt x="985628" y="391272"/>
                  </a:lnTo>
                  <a:lnTo>
                    <a:pt x="1126432" y="456484"/>
                  </a:lnTo>
                  <a:lnTo>
                    <a:pt x="1267236" y="586908"/>
                  </a:lnTo>
                  <a:lnTo>
                    <a:pt x="1408040" y="912969"/>
                  </a:lnTo>
                  <a:lnTo>
                    <a:pt x="1548844" y="391272"/>
                  </a:lnTo>
                  <a:lnTo>
                    <a:pt x="1689648" y="782545"/>
                  </a:lnTo>
                  <a:lnTo>
                    <a:pt x="1830452" y="912969"/>
                  </a:lnTo>
                  <a:lnTo>
                    <a:pt x="1971256" y="195636"/>
                  </a:lnTo>
                  <a:lnTo>
                    <a:pt x="2112061" y="391272"/>
                  </a:lnTo>
                  <a:lnTo>
                    <a:pt x="2252865" y="847757"/>
                  </a:lnTo>
                  <a:lnTo>
                    <a:pt x="2393669" y="847757"/>
                  </a:lnTo>
                  <a:lnTo>
                    <a:pt x="2534473" y="782545"/>
                  </a:lnTo>
                  <a:lnTo>
                    <a:pt x="2675277" y="521696"/>
                  </a:lnTo>
                  <a:lnTo>
                    <a:pt x="2816081" y="521696"/>
                  </a:lnTo>
                  <a:lnTo>
                    <a:pt x="2956885" y="521696"/>
                  </a:lnTo>
                  <a:lnTo>
                    <a:pt x="3097689" y="456484"/>
                  </a:lnTo>
                  <a:lnTo>
                    <a:pt x="3238493" y="782545"/>
                  </a:lnTo>
                  <a:lnTo>
                    <a:pt x="3379297" y="521696"/>
                  </a:lnTo>
                  <a:lnTo>
                    <a:pt x="3520101" y="456484"/>
                  </a:lnTo>
                </a:path>
              </a:pathLst>
            </a:custGeom>
            <a:ln w="27101" cap="flat">
              <a:solidFill>
                <a:srgbClr val="0058AB">
                  <a:alpha val="100000"/>
                </a:srgbClr>
              </a:solidFill>
              <a:prstDash val="solid"/>
              <a:round/>
            </a:ln>
          </p:spPr>
          <p:txBody>
            <a:bodyPr/>
            <a:lstStyle/>
            <a:p/>
          </p:txBody>
        </p:sp>
        <p:sp>
          <p:nvSpPr>
            <p:cNvPr id="27" name="pl27"/>
            <p:cNvSpPr/>
            <p:nvPr/>
          </p:nvSpPr>
          <p:spPr>
            <a:xfrm>
              <a:off x="767459" y="470345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942725"/>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05133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85569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3333998"/>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346442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46442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399210"/>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8761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90621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37" name="pg37"/>
            <p:cNvSpPr/>
            <p:nvPr/>
          </p:nvSpPr>
          <p:spPr>
            <a:xfrm>
              <a:off x="1588995" y="3984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01605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9" name="pg39"/>
            <p:cNvSpPr/>
            <p:nvPr/>
          </p:nvSpPr>
          <p:spPr>
            <a:xfrm>
              <a:off x="2264881"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295234" y="38179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2968901" y="32674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999254" y="32962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3532117"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62471" y="34266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5" name="pg45"/>
            <p:cNvSpPr/>
            <p:nvPr/>
          </p:nvSpPr>
          <p:spPr>
            <a:xfrm>
              <a:off x="4236138"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6491" y="34266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7" name="pg47"/>
            <p:cNvSpPr/>
            <p:nvPr/>
          </p:nvSpPr>
          <p:spPr>
            <a:xfrm>
              <a:off x="4376942" y="33326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33627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9" name="tx49"/>
            <p:cNvSpPr/>
            <p:nvPr/>
          </p:nvSpPr>
          <p:spPr>
            <a:xfrm>
              <a:off x="4523855" y="43383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38817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1" name="tx51"/>
            <p:cNvSpPr/>
            <p:nvPr/>
          </p:nvSpPr>
          <p:spPr>
            <a:xfrm>
              <a:off x="641260" y="46608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3565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70439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4" name="pl64"/>
            <p:cNvSpPr/>
            <p:nvPr/>
          </p:nvSpPr>
          <p:spPr>
            <a:xfrm>
              <a:off x="141705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1705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5556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180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84150" y="6119132"/>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9" name="tx69"/>
            <p:cNvSpPr/>
            <p:nvPr/>
          </p:nvSpPr>
          <p:spPr>
            <a:xfrm>
              <a:off x="28226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8511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2" name="pl72"/>
            <p:cNvSpPr/>
            <p:nvPr/>
          </p:nvSpPr>
          <p:spPr>
            <a:xfrm>
              <a:off x="513270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355816"/>
              <a:ext cx="3520101" cy="2804119"/>
            </a:xfrm>
            <a:custGeom>
              <a:avLst/>
              <a:pathLst>
                <a:path w="3520101" h="2804119">
                  <a:moveTo>
                    <a:pt x="0" y="1043393"/>
                  </a:moveTo>
                  <a:lnTo>
                    <a:pt x="140804" y="1565090"/>
                  </a:lnTo>
                  <a:lnTo>
                    <a:pt x="281608" y="1891150"/>
                  </a:lnTo>
                  <a:lnTo>
                    <a:pt x="422412" y="2282422"/>
                  </a:lnTo>
                  <a:lnTo>
                    <a:pt x="563216" y="2804119"/>
                  </a:lnTo>
                  <a:lnTo>
                    <a:pt x="704020" y="2412847"/>
                  </a:lnTo>
                  <a:lnTo>
                    <a:pt x="844824" y="847757"/>
                  </a:lnTo>
                  <a:lnTo>
                    <a:pt x="985628" y="521696"/>
                  </a:lnTo>
                  <a:lnTo>
                    <a:pt x="1126432" y="456484"/>
                  </a:lnTo>
                  <a:lnTo>
                    <a:pt x="1267236" y="456484"/>
                  </a:lnTo>
                  <a:lnTo>
                    <a:pt x="1408040" y="652120"/>
                  </a:lnTo>
                  <a:lnTo>
                    <a:pt x="1548844" y="130424"/>
                  </a:lnTo>
                  <a:lnTo>
                    <a:pt x="1689648" y="1043393"/>
                  </a:lnTo>
                  <a:lnTo>
                    <a:pt x="1830452" y="1304241"/>
                  </a:lnTo>
                  <a:lnTo>
                    <a:pt x="1971256" y="0"/>
                  </a:lnTo>
                  <a:lnTo>
                    <a:pt x="2112061" y="391272"/>
                  </a:lnTo>
                  <a:lnTo>
                    <a:pt x="2252865" y="652120"/>
                  </a:lnTo>
                  <a:lnTo>
                    <a:pt x="2393669" y="717332"/>
                  </a:lnTo>
                  <a:lnTo>
                    <a:pt x="2534473" y="782545"/>
                  </a:lnTo>
                  <a:lnTo>
                    <a:pt x="2675277" y="847757"/>
                  </a:lnTo>
                  <a:lnTo>
                    <a:pt x="2816081" y="521696"/>
                  </a:lnTo>
                  <a:lnTo>
                    <a:pt x="2956885" y="586908"/>
                  </a:lnTo>
                  <a:lnTo>
                    <a:pt x="3097689" y="195636"/>
                  </a:lnTo>
                  <a:lnTo>
                    <a:pt x="3238493" y="847757"/>
                  </a:lnTo>
                  <a:lnTo>
                    <a:pt x="3379297" y="1043393"/>
                  </a:lnTo>
                  <a:lnTo>
                    <a:pt x="3520101" y="326060"/>
                  </a:lnTo>
                </a:path>
              </a:pathLst>
            </a:custGeom>
            <a:ln w="27101" cap="flat">
              <a:solidFill>
                <a:srgbClr val="0058AB">
                  <a:alpha val="80000"/>
                </a:srgbClr>
              </a:solidFill>
              <a:prstDash val="solid"/>
              <a:round/>
            </a:ln>
          </p:spPr>
          <p:txBody>
            <a:bodyPr/>
            <a:lstStyle/>
            <a:p/>
          </p:txBody>
        </p:sp>
        <p:sp>
          <p:nvSpPr>
            <p:cNvPr id="90" name="pl90"/>
            <p:cNvSpPr/>
            <p:nvPr/>
          </p:nvSpPr>
          <p:spPr>
            <a:xfrm>
              <a:off x="5308715" y="3790482"/>
              <a:ext cx="3520101" cy="586908"/>
            </a:xfrm>
            <a:custGeom>
              <a:avLst/>
              <a:pathLst>
                <a:path w="3520101" h="586908">
                  <a:moveTo>
                    <a:pt x="0" y="0"/>
                  </a:moveTo>
                  <a:lnTo>
                    <a:pt x="140804" y="65212"/>
                  </a:lnTo>
                  <a:lnTo>
                    <a:pt x="281608" y="65212"/>
                  </a:lnTo>
                  <a:lnTo>
                    <a:pt x="422412" y="130424"/>
                  </a:lnTo>
                  <a:lnTo>
                    <a:pt x="563216" y="195636"/>
                  </a:lnTo>
                  <a:lnTo>
                    <a:pt x="704020" y="195636"/>
                  </a:lnTo>
                  <a:lnTo>
                    <a:pt x="844824" y="260848"/>
                  </a:lnTo>
                  <a:lnTo>
                    <a:pt x="985628" y="326060"/>
                  </a:lnTo>
                  <a:lnTo>
                    <a:pt x="1126432" y="391272"/>
                  </a:lnTo>
                  <a:lnTo>
                    <a:pt x="1267236" y="456484"/>
                  </a:lnTo>
                  <a:lnTo>
                    <a:pt x="1408040" y="521696"/>
                  </a:lnTo>
                  <a:lnTo>
                    <a:pt x="1548844" y="521696"/>
                  </a:lnTo>
                  <a:lnTo>
                    <a:pt x="1689648" y="521696"/>
                  </a:lnTo>
                  <a:lnTo>
                    <a:pt x="1830452" y="521696"/>
                  </a:lnTo>
                  <a:lnTo>
                    <a:pt x="1971256" y="521696"/>
                  </a:lnTo>
                  <a:lnTo>
                    <a:pt x="2112061" y="586908"/>
                  </a:lnTo>
                  <a:lnTo>
                    <a:pt x="2252865" y="521696"/>
                  </a:lnTo>
                  <a:lnTo>
                    <a:pt x="2393669" y="521696"/>
                  </a:lnTo>
                  <a:lnTo>
                    <a:pt x="2534473" y="586908"/>
                  </a:lnTo>
                  <a:lnTo>
                    <a:pt x="2675277" y="586908"/>
                  </a:lnTo>
                  <a:lnTo>
                    <a:pt x="2816081" y="586908"/>
                  </a:lnTo>
                  <a:lnTo>
                    <a:pt x="2956885" y="521696"/>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91" name="pl91"/>
            <p:cNvSpPr/>
            <p:nvPr/>
          </p:nvSpPr>
          <p:spPr>
            <a:xfrm>
              <a:off x="5308715" y="2942725"/>
              <a:ext cx="3520101" cy="1043393"/>
            </a:xfrm>
            <a:custGeom>
              <a:avLst/>
              <a:pathLst>
                <a:path w="3520101" h="1043393">
                  <a:moveTo>
                    <a:pt x="0" y="0"/>
                  </a:moveTo>
                  <a:lnTo>
                    <a:pt x="140804" y="130424"/>
                  </a:lnTo>
                  <a:lnTo>
                    <a:pt x="281608" y="195636"/>
                  </a:lnTo>
                  <a:lnTo>
                    <a:pt x="422412" y="456484"/>
                  </a:lnTo>
                  <a:lnTo>
                    <a:pt x="563216" y="586908"/>
                  </a:lnTo>
                  <a:lnTo>
                    <a:pt x="704020" y="782545"/>
                  </a:lnTo>
                  <a:lnTo>
                    <a:pt x="844824" y="847757"/>
                  </a:lnTo>
                  <a:lnTo>
                    <a:pt x="985628" y="586908"/>
                  </a:lnTo>
                  <a:lnTo>
                    <a:pt x="1126432" y="652120"/>
                  </a:lnTo>
                  <a:lnTo>
                    <a:pt x="1267236" y="782545"/>
                  </a:lnTo>
                  <a:lnTo>
                    <a:pt x="1408040" y="1043393"/>
                  </a:lnTo>
                  <a:lnTo>
                    <a:pt x="1548844" y="847757"/>
                  </a:lnTo>
                  <a:lnTo>
                    <a:pt x="1689648" y="847757"/>
                  </a:lnTo>
                  <a:lnTo>
                    <a:pt x="1830452" y="978181"/>
                  </a:lnTo>
                  <a:lnTo>
                    <a:pt x="1971256" y="847757"/>
                  </a:lnTo>
                  <a:lnTo>
                    <a:pt x="2112061" y="717332"/>
                  </a:lnTo>
                  <a:lnTo>
                    <a:pt x="2252865" y="521696"/>
                  </a:lnTo>
                  <a:lnTo>
                    <a:pt x="2393669" y="652120"/>
                  </a:lnTo>
                  <a:lnTo>
                    <a:pt x="2534473" y="586908"/>
                  </a:lnTo>
                  <a:lnTo>
                    <a:pt x="2675277" y="586908"/>
                  </a:lnTo>
                  <a:lnTo>
                    <a:pt x="2816081" y="586908"/>
                  </a:lnTo>
                  <a:lnTo>
                    <a:pt x="2956885" y="456484"/>
                  </a:lnTo>
                  <a:lnTo>
                    <a:pt x="3097689" y="326060"/>
                  </a:lnTo>
                  <a:lnTo>
                    <a:pt x="3238493" y="326060"/>
                  </a:lnTo>
                  <a:lnTo>
                    <a:pt x="3379297" y="456484"/>
                  </a:lnTo>
                  <a:lnTo>
                    <a:pt x="3520101" y="391272"/>
                  </a:lnTo>
                </a:path>
              </a:pathLst>
            </a:custGeom>
            <a:ln w="27101" cap="flat">
              <a:solidFill>
                <a:srgbClr val="00833D">
                  <a:alpha val="80000"/>
                </a:srgbClr>
              </a:solidFill>
              <a:prstDash val="solid"/>
              <a:round/>
            </a:ln>
          </p:spPr>
          <p:txBody>
            <a:bodyPr/>
            <a:lstStyle/>
            <a:p/>
          </p:txBody>
        </p:sp>
        <p:sp>
          <p:nvSpPr>
            <p:cNvPr id="92" name="pl92"/>
            <p:cNvSpPr/>
            <p:nvPr/>
          </p:nvSpPr>
          <p:spPr>
            <a:xfrm>
              <a:off x="5308715" y="2355816"/>
              <a:ext cx="3520101" cy="2804119"/>
            </a:xfrm>
            <a:custGeom>
              <a:avLst/>
              <a:pathLst>
                <a:path w="3520101" h="2804119">
                  <a:moveTo>
                    <a:pt x="0" y="1043393"/>
                  </a:moveTo>
                  <a:lnTo>
                    <a:pt x="140804" y="1565090"/>
                  </a:lnTo>
                  <a:lnTo>
                    <a:pt x="281608" y="1891150"/>
                  </a:lnTo>
                  <a:lnTo>
                    <a:pt x="422412" y="2282422"/>
                  </a:lnTo>
                  <a:lnTo>
                    <a:pt x="563216" y="2804119"/>
                  </a:lnTo>
                  <a:lnTo>
                    <a:pt x="704020" y="2412847"/>
                  </a:lnTo>
                  <a:lnTo>
                    <a:pt x="844824" y="847757"/>
                  </a:lnTo>
                  <a:lnTo>
                    <a:pt x="985628" y="521696"/>
                  </a:lnTo>
                  <a:lnTo>
                    <a:pt x="1126432" y="456484"/>
                  </a:lnTo>
                  <a:lnTo>
                    <a:pt x="1267236" y="456484"/>
                  </a:lnTo>
                  <a:lnTo>
                    <a:pt x="1408040" y="652120"/>
                  </a:lnTo>
                  <a:lnTo>
                    <a:pt x="1548844" y="130424"/>
                  </a:lnTo>
                  <a:lnTo>
                    <a:pt x="1689648" y="1043393"/>
                  </a:lnTo>
                  <a:lnTo>
                    <a:pt x="1830452" y="1304241"/>
                  </a:lnTo>
                  <a:lnTo>
                    <a:pt x="1971256" y="0"/>
                  </a:lnTo>
                  <a:lnTo>
                    <a:pt x="2112061" y="391272"/>
                  </a:lnTo>
                  <a:lnTo>
                    <a:pt x="2252865" y="652120"/>
                  </a:lnTo>
                  <a:lnTo>
                    <a:pt x="2393669" y="717332"/>
                  </a:lnTo>
                  <a:lnTo>
                    <a:pt x="2534473" y="782545"/>
                  </a:lnTo>
                  <a:lnTo>
                    <a:pt x="2675277" y="847757"/>
                  </a:lnTo>
                  <a:lnTo>
                    <a:pt x="2816081" y="521696"/>
                  </a:lnTo>
                  <a:lnTo>
                    <a:pt x="2956885" y="586908"/>
                  </a:lnTo>
                  <a:lnTo>
                    <a:pt x="3097689" y="195636"/>
                  </a:lnTo>
                  <a:lnTo>
                    <a:pt x="3238493" y="847757"/>
                  </a:lnTo>
                  <a:lnTo>
                    <a:pt x="3379297" y="1043393"/>
                  </a:lnTo>
                  <a:lnTo>
                    <a:pt x="3520101" y="326060"/>
                  </a:lnTo>
                </a:path>
              </a:pathLst>
            </a:custGeom>
            <a:ln w="43362" cap="flat">
              <a:solidFill>
                <a:srgbClr val="000000">
                  <a:alpha val="100000"/>
                </a:srgbClr>
              </a:solidFill>
              <a:prstDash val="solid"/>
              <a:round/>
            </a:ln>
          </p:spPr>
          <p:txBody>
            <a:bodyPr/>
            <a:lstStyle/>
            <a:p/>
          </p:txBody>
        </p:sp>
        <p:sp>
          <p:nvSpPr>
            <p:cNvPr id="93" name="pl93"/>
            <p:cNvSpPr/>
            <p:nvPr/>
          </p:nvSpPr>
          <p:spPr>
            <a:xfrm>
              <a:off x="5308715" y="2355816"/>
              <a:ext cx="3520101" cy="2804119"/>
            </a:xfrm>
            <a:custGeom>
              <a:avLst/>
              <a:pathLst>
                <a:path w="3520101" h="2804119">
                  <a:moveTo>
                    <a:pt x="0" y="1043393"/>
                  </a:moveTo>
                  <a:lnTo>
                    <a:pt x="140804" y="1565090"/>
                  </a:lnTo>
                  <a:lnTo>
                    <a:pt x="281608" y="1891150"/>
                  </a:lnTo>
                  <a:lnTo>
                    <a:pt x="422412" y="2282422"/>
                  </a:lnTo>
                  <a:lnTo>
                    <a:pt x="563216" y="2804119"/>
                  </a:lnTo>
                  <a:lnTo>
                    <a:pt x="704020" y="2412847"/>
                  </a:lnTo>
                  <a:lnTo>
                    <a:pt x="844824" y="847757"/>
                  </a:lnTo>
                  <a:lnTo>
                    <a:pt x="985628" y="521696"/>
                  </a:lnTo>
                  <a:lnTo>
                    <a:pt x="1126432" y="456484"/>
                  </a:lnTo>
                  <a:lnTo>
                    <a:pt x="1267236" y="456484"/>
                  </a:lnTo>
                  <a:lnTo>
                    <a:pt x="1408040" y="652120"/>
                  </a:lnTo>
                  <a:lnTo>
                    <a:pt x="1548844" y="130424"/>
                  </a:lnTo>
                  <a:lnTo>
                    <a:pt x="1689648" y="1043393"/>
                  </a:lnTo>
                  <a:lnTo>
                    <a:pt x="1830452" y="1304241"/>
                  </a:lnTo>
                  <a:lnTo>
                    <a:pt x="1971256" y="0"/>
                  </a:lnTo>
                  <a:lnTo>
                    <a:pt x="2112061" y="391272"/>
                  </a:lnTo>
                  <a:lnTo>
                    <a:pt x="2252865" y="652120"/>
                  </a:lnTo>
                  <a:lnTo>
                    <a:pt x="2393669" y="717332"/>
                  </a:lnTo>
                  <a:lnTo>
                    <a:pt x="2534473" y="782545"/>
                  </a:lnTo>
                  <a:lnTo>
                    <a:pt x="2675277" y="847757"/>
                  </a:lnTo>
                  <a:lnTo>
                    <a:pt x="2816081" y="521696"/>
                  </a:lnTo>
                  <a:lnTo>
                    <a:pt x="2956885" y="586908"/>
                  </a:lnTo>
                  <a:lnTo>
                    <a:pt x="3097689" y="195636"/>
                  </a:lnTo>
                  <a:lnTo>
                    <a:pt x="3238493" y="847757"/>
                  </a:lnTo>
                  <a:lnTo>
                    <a:pt x="3379297" y="1043393"/>
                  </a:lnTo>
                  <a:lnTo>
                    <a:pt x="3520101" y="32606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0345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20357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57302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281230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255145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300793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320357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48624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1370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16582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5937400" y="450646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67753" y="453651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30131"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277455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08" name="pg108"/>
            <p:cNvSpPr/>
            <p:nvPr/>
          </p:nvSpPr>
          <p:spPr>
            <a:xfrm>
              <a:off x="7334152"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64505" y="251365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110" name="pg110"/>
            <p:cNvSpPr/>
            <p:nvPr/>
          </p:nvSpPr>
          <p:spPr>
            <a:xfrm>
              <a:off x="7897368" y="29413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27722" y="297014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12" name="pg112"/>
            <p:cNvSpPr/>
            <p:nvPr/>
          </p:nvSpPr>
          <p:spPr>
            <a:xfrm>
              <a:off x="8601388" y="31370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1742" y="316582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4" name="pg114"/>
            <p:cNvSpPr/>
            <p:nvPr/>
          </p:nvSpPr>
          <p:spPr>
            <a:xfrm>
              <a:off x="8742193" y="24196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244844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16" name="tx116"/>
            <p:cNvSpPr/>
            <p:nvPr/>
          </p:nvSpPr>
          <p:spPr>
            <a:xfrm>
              <a:off x="8889106" y="42717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2948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8" name="tx118"/>
            <p:cNvSpPr/>
            <p:nvPr/>
          </p:nvSpPr>
          <p:spPr>
            <a:xfrm>
              <a:off x="5006511" y="46608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3565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70439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1" name="pl131"/>
            <p:cNvSpPr/>
            <p:nvPr/>
          </p:nvSpPr>
          <p:spPr>
            <a:xfrm>
              <a:off x="578230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8230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2081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832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49401" y="6119132"/>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36" name="tx136"/>
            <p:cNvSpPr/>
            <p:nvPr/>
          </p:nvSpPr>
          <p:spPr>
            <a:xfrm>
              <a:off x="71879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5036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9" name="tx139"/>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1" name="tx141"/>
            <p:cNvSpPr/>
            <p:nvPr/>
          </p:nvSpPr>
          <p:spPr>
            <a:xfrm>
              <a:off x="2763946" y="1342252"/>
              <a:ext cx="389042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Cote d'Ivoire, 2000-2025</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17 % des enfants ayant reçu le DTC1 n’ont pas reçu le DTC3 (à gauche), et 31 % des enfants ayant reçu le DTC1 n’ont pas reçu le MCV1 (à droite).
Le taux élevé d'abandon du DTP témoigne d'une capacité insuffisante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de la DTP en Côte d'Ivoire était supérieur au taux mondial, tandis que le taux d'abandon de la combinaison DTP-MCV était supérieur au taux mondial.</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des vaccins DTP1 et DTP3/MCV1 était élevé en Côte d'Ivoire, ce qui témoigne d'une faible fidélisation des enfants aux programmes de vaccination et souligne la nécessité d'un suivi plus rigoureux des enfants initialement vaccinés.</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203636"/>
            </a:xfrm>
            <a:custGeom>
              <a:avLst/>
              <a:pathLst>
                <a:path w="2135265" h="203636">
                  <a:moveTo>
                    <a:pt x="0" y="127272"/>
                  </a:moveTo>
                  <a:lnTo>
                    <a:pt x="85410" y="127272"/>
                  </a:lnTo>
                  <a:lnTo>
                    <a:pt x="170821" y="135757"/>
                  </a:lnTo>
                  <a:lnTo>
                    <a:pt x="256231" y="144242"/>
                  </a:lnTo>
                  <a:lnTo>
                    <a:pt x="341642" y="203636"/>
                  </a:lnTo>
                  <a:lnTo>
                    <a:pt x="427053" y="84848"/>
                  </a:lnTo>
                  <a:lnTo>
                    <a:pt x="512463" y="152727"/>
                  </a:lnTo>
                  <a:lnTo>
                    <a:pt x="597874" y="8484"/>
                  </a:lnTo>
                  <a:lnTo>
                    <a:pt x="683284" y="33939"/>
                  </a:lnTo>
                  <a:lnTo>
                    <a:pt x="768695" y="0"/>
                  </a:lnTo>
                  <a:lnTo>
                    <a:pt x="854106" y="135757"/>
                  </a:lnTo>
                  <a:lnTo>
                    <a:pt x="939516" y="161211"/>
                  </a:lnTo>
                  <a:lnTo>
                    <a:pt x="1024927" y="16969"/>
                  </a:lnTo>
                  <a:lnTo>
                    <a:pt x="1110337" y="84848"/>
                  </a:lnTo>
                  <a:lnTo>
                    <a:pt x="1195748" y="84848"/>
                  </a:lnTo>
                  <a:lnTo>
                    <a:pt x="1281159" y="127272"/>
                  </a:lnTo>
                  <a:lnTo>
                    <a:pt x="1366569" y="0"/>
                  </a:lnTo>
                  <a:lnTo>
                    <a:pt x="1451980" y="16969"/>
                  </a:lnTo>
                  <a:lnTo>
                    <a:pt x="1537390" y="8484"/>
                  </a:lnTo>
                  <a:lnTo>
                    <a:pt x="1622801" y="16969"/>
                  </a:lnTo>
                  <a:lnTo>
                    <a:pt x="1708212" y="84848"/>
                  </a:lnTo>
                  <a:lnTo>
                    <a:pt x="1793622" y="67878"/>
                  </a:lnTo>
                  <a:lnTo>
                    <a:pt x="1879033" y="84848"/>
                  </a:lnTo>
                  <a:lnTo>
                    <a:pt x="1964443" y="59393"/>
                  </a:lnTo>
                  <a:lnTo>
                    <a:pt x="2049854" y="59393"/>
                  </a:lnTo>
                  <a:lnTo>
                    <a:pt x="2135265" y="4242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1" name="tx51"/>
            <p:cNvSpPr/>
            <p:nvPr/>
          </p:nvSpPr>
          <p:spPr>
            <a:xfrm>
              <a:off x="3223926"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94641"/>
              <a:ext cx="854106" cy="695756"/>
            </a:xfrm>
            <a:custGeom>
              <a:avLst/>
              <a:pathLst>
                <a:path w="854106" h="695756">
                  <a:moveTo>
                    <a:pt x="0" y="543029"/>
                  </a:moveTo>
                  <a:lnTo>
                    <a:pt x="85410" y="339393"/>
                  </a:lnTo>
                  <a:lnTo>
                    <a:pt x="170821" y="695756"/>
                  </a:lnTo>
                  <a:lnTo>
                    <a:pt x="256231" y="178181"/>
                  </a:lnTo>
                  <a:lnTo>
                    <a:pt x="341642" y="101818"/>
                  </a:lnTo>
                  <a:lnTo>
                    <a:pt x="427053" y="118787"/>
                  </a:lnTo>
                  <a:lnTo>
                    <a:pt x="512463" y="93333"/>
                  </a:lnTo>
                  <a:lnTo>
                    <a:pt x="597874" y="76363"/>
                  </a:lnTo>
                  <a:lnTo>
                    <a:pt x="683284" y="42424"/>
                  </a:lnTo>
                  <a:lnTo>
                    <a:pt x="768695" y="1696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1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71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723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84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86" name="tx86"/>
            <p:cNvSpPr/>
            <p:nvPr/>
          </p:nvSpPr>
          <p:spPr>
            <a:xfrm>
              <a:off x="3223926"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7" name="tx87"/>
            <p:cNvSpPr/>
            <p:nvPr/>
          </p:nvSpPr>
          <p:spPr>
            <a:xfrm>
              <a:off x="2624645"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88" name="tx88"/>
            <p:cNvSpPr/>
            <p:nvPr/>
          </p:nvSpPr>
          <p:spPr>
            <a:xfrm>
              <a:off x="3051698"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508085" y="4807576"/>
              <a:ext cx="683284" cy="161211"/>
            </a:xfrm>
            <a:custGeom>
              <a:avLst/>
              <a:pathLst>
                <a:path w="683284" h="161211">
                  <a:moveTo>
                    <a:pt x="0" y="161211"/>
                  </a:moveTo>
                  <a:lnTo>
                    <a:pt x="85410" y="25454"/>
                  </a:lnTo>
                  <a:lnTo>
                    <a:pt x="170821" y="0"/>
                  </a:lnTo>
                  <a:lnTo>
                    <a:pt x="256231" y="0"/>
                  </a:lnTo>
                  <a:lnTo>
                    <a:pt x="341642" y="93333"/>
                  </a:lnTo>
                  <a:lnTo>
                    <a:pt x="427053" y="76363"/>
                  </a:lnTo>
                  <a:lnTo>
                    <a:pt x="512463" y="59393"/>
                  </a:lnTo>
                  <a:lnTo>
                    <a:pt x="597874" y="118787"/>
                  </a:lnTo>
                  <a:lnTo>
                    <a:pt x="683284" y="101818"/>
                  </a:lnTo>
                </a:path>
              </a:pathLst>
            </a:custGeom>
            <a:ln w="27101" cap="flat">
              <a:solidFill>
                <a:srgbClr val="1CABE2">
                  <a:alpha val="100000"/>
                </a:srgbClr>
              </a:solidFill>
              <a:prstDash val="solid"/>
              <a:round/>
            </a:ln>
          </p:spPr>
          <p:txBody>
            <a:bodyPr/>
            <a:lstStyle/>
            <a:p/>
          </p:txBody>
        </p:sp>
        <p:sp>
          <p:nvSpPr>
            <p:cNvPr id="109" name="pt109"/>
            <p:cNvSpPr/>
            <p:nvPr/>
          </p:nvSpPr>
          <p:spPr>
            <a:xfrm>
              <a:off x="2490034"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66085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356154" y="487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19" name="tx119"/>
            <p:cNvSpPr/>
            <p:nvPr/>
          </p:nvSpPr>
          <p:spPr>
            <a:xfrm>
              <a:off x="3223926"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0" name="tx120"/>
            <p:cNvSpPr/>
            <p:nvPr/>
          </p:nvSpPr>
          <p:spPr>
            <a:xfrm>
              <a:off x="262464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1" name="tx121"/>
            <p:cNvSpPr/>
            <p:nvPr/>
          </p:nvSpPr>
          <p:spPr>
            <a:xfrm>
              <a:off x="3051698" y="47864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56252"/>
              <a:ext cx="2135265" cy="229090"/>
            </a:xfrm>
            <a:custGeom>
              <a:avLst/>
              <a:pathLst>
                <a:path w="2135265" h="229090">
                  <a:moveTo>
                    <a:pt x="0" y="110302"/>
                  </a:moveTo>
                  <a:lnTo>
                    <a:pt x="85410" y="144242"/>
                  </a:lnTo>
                  <a:lnTo>
                    <a:pt x="170821" y="186666"/>
                  </a:lnTo>
                  <a:lnTo>
                    <a:pt x="256231" y="229090"/>
                  </a:lnTo>
                  <a:lnTo>
                    <a:pt x="341642" y="212120"/>
                  </a:lnTo>
                  <a:lnTo>
                    <a:pt x="427053" y="127272"/>
                  </a:lnTo>
                  <a:lnTo>
                    <a:pt x="512463" y="25454"/>
                  </a:lnTo>
                  <a:lnTo>
                    <a:pt x="597874" y="42424"/>
                  </a:lnTo>
                  <a:lnTo>
                    <a:pt x="683284" y="76363"/>
                  </a:lnTo>
                  <a:lnTo>
                    <a:pt x="768695" y="25454"/>
                  </a:lnTo>
                  <a:lnTo>
                    <a:pt x="854106" y="93333"/>
                  </a:lnTo>
                  <a:lnTo>
                    <a:pt x="939516" y="203636"/>
                  </a:lnTo>
                  <a:lnTo>
                    <a:pt x="1024927" y="42424"/>
                  </a:lnTo>
                  <a:lnTo>
                    <a:pt x="1110337" y="127272"/>
                  </a:lnTo>
                  <a:lnTo>
                    <a:pt x="1195748" y="50909"/>
                  </a:lnTo>
                  <a:lnTo>
                    <a:pt x="1281159" y="16969"/>
                  </a:lnTo>
                  <a:lnTo>
                    <a:pt x="1366569" y="0"/>
                  </a:lnTo>
                  <a:lnTo>
                    <a:pt x="1451980" y="42424"/>
                  </a:lnTo>
                  <a:lnTo>
                    <a:pt x="1537390" y="16969"/>
                  </a:lnTo>
                  <a:lnTo>
                    <a:pt x="1622801" y="33939"/>
                  </a:lnTo>
                  <a:lnTo>
                    <a:pt x="1708212" y="93333"/>
                  </a:lnTo>
                  <a:lnTo>
                    <a:pt x="1793622" y="110302"/>
                  </a:lnTo>
                  <a:lnTo>
                    <a:pt x="1879033" y="127272"/>
                  </a:lnTo>
                  <a:lnTo>
                    <a:pt x="1964443" y="135757"/>
                  </a:lnTo>
                  <a:lnTo>
                    <a:pt x="2049854" y="144242"/>
                  </a:lnTo>
                  <a:lnTo>
                    <a:pt x="2135265" y="118787"/>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34470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85716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1340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71127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tx169"/>
            <p:cNvSpPr/>
            <p:nvPr/>
          </p:nvSpPr>
          <p:spPr>
            <a:xfrm>
              <a:off x="6018113"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0" name="tx170"/>
            <p:cNvSpPr/>
            <p:nvPr/>
          </p:nvSpPr>
          <p:spPr>
            <a:xfrm>
              <a:off x="5418832"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5845885"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386156"/>
              <a:ext cx="2135265" cy="296969"/>
            </a:xfrm>
            <a:custGeom>
              <a:avLst/>
              <a:pathLst>
                <a:path w="2135265" h="296969">
                  <a:moveTo>
                    <a:pt x="0" y="135757"/>
                  </a:moveTo>
                  <a:lnTo>
                    <a:pt x="85410" y="110302"/>
                  </a:lnTo>
                  <a:lnTo>
                    <a:pt x="170821" y="110302"/>
                  </a:lnTo>
                  <a:lnTo>
                    <a:pt x="256231" y="118787"/>
                  </a:lnTo>
                  <a:lnTo>
                    <a:pt x="341642" y="50909"/>
                  </a:lnTo>
                  <a:lnTo>
                    <a:pt x="427053" y="0"/>
                  </a:lnTo>
                  <a:lnTo>
                    <a:pt x="512463" y="93333"/>
                  </a:lnTo>
                  <a:lnTo>
                    <a:pt x="597874" y="144242"/>
                  </a:lnTo>
                  <a:lnTo>
                    <a:pt x="683284" y="178181"/>
                  </a:lnTo>
                  <a:lnTo>
                    <a:pt x="768695" y="144242"/>
                  </a:lnTo>
                  <a:lnTo>
                    <a:pt x="854106" y="169696"/>
                  </a:lnTo>
                  <a:lnTo>
                    <a:pt x="939516" y="296969"/>
                  </a:lnTo>
                  <a:lnTo>
                    <a:pt x="1024927" y="84848"/>
                  </a:lnTo>
                  <a:lnTo>
                    <a:pt x="1110337" y="118787"/>
                  </a:lnTo>
                  <a:lnTo>
                    <a:pt x="1195748" y="212120"/>
                  </a:lnTo>
                  <a:lnTo>
                    <a:pt x="1281159" y="144242"/>
                  </a:lnTo>
                  <a:lnTo>
                    <a:pt x="1366569" y="93333"/>
                  </a:lnTo>
                  <a:lnTo>
                    <a:pt x="1451980" y="118787"/>
                  </a:lnTo>
                  <a:lnTo>
                    <a:pt x="1537390" y="93333"/>
                  </a:lnTo>
                  <a:lnTo>
                    <a:pt x="1622801" y="101818"/>
                  </a:lnTo>
                  <a:lnTo>
                    <a:pt x="1708212" y="178181"/>
                  </a:lnTo>
                  <a:lnTo>
                    <a:pt x="1793622" y="186666"/>
                  </a:lnTo>
                  <a:lnTo>
                    <a:pt x="1879033" y="237575"/>
                  </a:lnTo>
                  <a:lnTo>
                    <a:pt x="1964443" y="178181"/>
                  </a:lnTo>
                  <a:lnTo>
                    <a:pt x="2049854" y="161211"/>
                  </a:lnTo>
                  <a:lnTo>
                    <a:pt x="2135265" y="220605"/>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53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771758" y="366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85716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5027989"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113400"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9" name="tx219"/>
            <p:cNvSpPr/>
            <p:nvPr/>
          </p:nvSpPr>
          <p:spPr>
            <a:xfrm>
              <a:off x="6018113"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20" name="tx220"/>
            <p:cNvSpPr/>
            <p:nvPr/>
          </p:nvSpPr>
          <p:spPr>
            <a:xfrm>
              <a:off x="5418832"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1" name="tx221"/>
            <p:cNvSpPr/>
            <p:nvPr/>
          </p:nvSpPr>
          <p:spPr>
            <a:xfrm>
              <a:off x="5845885" y="3406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3850292" y="4705758"/>
              <a:ext cx="2135265" cy="500605"/>
            </a:xfrm>
            <a:custGeom>
              <a:avLst/>
              <a:pathLst>
                <a:path w="2135265" h="500605">
                  <a:moveTo>
                    <a:pt x="0" y="195151"/>
                  </a:moveTo>
                  <a:lnTo>
                    <a:pt x="85410" y="135757"/>
                  </a:lnTo>
                  <a:lnTo>
                    <a:pt x="170821" y="135757"/>
                  </a:lnTo>
                  <a:lnTo>
                    <a:pt x="256231" y="152727"/>
                  </a:lnTo>
                  <a:lnTo>
                    <a:pt x="341642" y="84848"/>
                  </a:lnTo>
                  <a:lnTo>
                    <a:pt x="427053" y="0"/>
                  </a:lnTo>
                  <a:lnTo>
                    <a:pt x="512463" y="135757"/>
                  </a:lnTo>
                  <a:lnTo>
                    <a:pt x="597874" y="127272"/>
                  </a:lnTo>
                  <a:lnTo>
                    <a:pt x="683284" y="279999"/>
                  </a:lnTo>
                  <a:lnTo>
                    <a:pt x="768695" y="500605"/>
                  </a:lnTo>
                  <a:lnTo>
                    <a:pt x="854106" y="161211"/>
                  </a:lnTo>
                  <a:lnTo>
                    <a:pt x="939516" y="288484"/>
                  </a:lnTo>
                  <a:lnTo>
                    <a:pt x="1024927" y="84848"/>
                  </a:lnTo>
                  <a:lnTo>
                    <a:pt x="1110337" y="186666"/>
                  </a:lnTo>
                  <a:lnTo>
                    <a:pt x="1195748" y="263029"/>
                  </a:lnTo>
                  <a:lnTo>
                    <a:pt x="1281159" y="246060"/>
                  </a:lnTo>
                  <a:lnTo>
                    <a:pt x="1366569" y="178181"/>
                  </a:lnTo>
                  <a:lnTo>
                    <a:pt x="1451980" y="127272"/>
                  </a:lnTo>
                  <a:lnTo>
                    <a:pt x="1537390" y="93333"/>
                  </a:lnTo>
                  <a:lnTo>
                    <a:pt x="1622801" y="110302"/>
                  </a:lnTo>
                  <a:lnTo>
                    <a:pt x="1708212" y="169696"/>
                  </a:lnTo>
                  <a:lnTo>
                    <a:pt x="1793622" y="161211"/>
                  </a:lnTo>
                  <a:lnTo>
                    <a:pt x="1879033" y="220605"/>
                  </a:lnTo>
                  <a:lnTo>
                    <a:pt x="1964443" y="178181"/>
                  </a:lnTo>
                  <a:lnTo>
                    <a:pt x="2049854" y="178181"/>
                  </a:lnTo>
                  <a:lnTo>
                    <a:pt x="2135265" y="237575"/>
                  </a:lnTo>
                </a:path>
              </a:pathLst>
            </a:custGeom>
            <a:ln w="27101" cap="flat">
              <a:solidFill>
                <a:srgbClr val="1CABE2">
                  <a:alpha val="100000"/>
                </a:srgbClr>
              </a:solidFill>
              <a:prstDash val="solid"/>
              <a:round/>
            </a:ln>
          </p:spPr>
          <p:txBody>
            <a:bodyPr/>
            <a:lstStyle/>
            <a:p/>
          </p:txBody>
        </p:sp>
        <p:sp>
          <p:nvSpPr>
            <p:cNvPr id="242" name="pt242"/>
            <p:cNvSpPr/>
            <p:nvPr/>
          </p:nvSpPr>
          <p:spPr>
            <a:xfrm>
              <a:off x="3832241"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3917652"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003062"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088473"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173883"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259294"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4344705"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4430115"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515526"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4600936" y="51883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686347"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771758"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485716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942579" y="487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5027989"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113400" y="493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198811"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284221"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369632"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455042"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540453" y="485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625864"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711274"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796685"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5882095"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5967506"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tx268"/>
            <p:cNvSpPr/>
            <p:nvPr/>
          </p:nvSpPr>
          <p:spPr>
            <a:xfrm>
              <a:off x="3698362"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69" name="tx269"/>
            <p:cNvSpPr/>
            <p:nvPr/>
          </p:nvSpPr>
          <p:spPr>
            <a:xfrm>
              <a:off x="6018113" y="485230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70" name="tx270"/>
            <p:cNvSpPr/>
            <p:nvPr/>
          </p:nvSpPr>
          <p:spPr>
            <a:xfrm>
              <a:off x="5418832" y="46749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1" name="tx271"/>
            <p:cNvSpPr/>
            <p:nvPr/>
          </p:nvSpPr>
          <p:spPr>
            <a:xfrm>
              <a:off x="5845885" y="474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72" name="pl27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2049586"/>
              <a:ext cx="2135265" cy="220605"/>
            </a:xfrm>
            <a:custGeom>
              <a:avLst/>
              <a:pathLst>
                <a:path w="2135265" h="220605">
                  <a:moveTo>
                    <a:pt x="0" y="186666"/>
                  </a:moveTo>
                  <a:lnTo>
                    <a:pt x="85410" y="178181"/>
                  </a:lnTo>
                  <a:lnTo>
                    <a:pt x="170821" y="186666"/>
                  </a:lnTo>
                  <a:lnTo>
                    <a:pt x="256231" y="212120"/>
                  </a:lnTo>
                  <a:lnTo>
                    <a:pt x="341642" y="161211"/>
                  </a:lnTo>
                  <a:lnTo>
                    <a:pt x="427053" y="84848"/>
                  </a:lnTo>
                  <a:lnTo>
                    <a:pt x="512463" y="84848"/>
                  </a:lnTo>
                  <a:lnTo>
                    <a:pt x="597874" y="93333"/>
                  </a:lnTo>
                  <a:lnTo>
                    <a:pt x="683284" y="110302"/>
                  </a:lnTo>
                  <a:lnTo>
                    <a:pt x="768695" y="50909"/>
                  </a:lnTo>
                  <a:lnTo>
                    <a:pt x="854106" y="76363"/>
                  </a:lnTo>
                  <a:lnTo>
                    <a:pt x="939516" y="220605"/>
                  </a:lnTo>
                  <a:lnTo>
                    <a:pt x="1024927" y="42424"/>
                  </a:lnTo>
                  <a:lnTo>
                    <a:pt x="1110337" y="101818"/>
                  </a:lnTo>
                  <a:lnTo>
                    <a:pt x="1195748" y="118787"/>
                  </a:lnTo>
                  <a:lnTo>
                    <a:pt x="1281159" y="67878"/>
                  </a:lnTo>
                  <a:lnTo>
                    <a:pt x="1366569" y="0"/>
                  </a:lnTo>
                  <a:lnTo>
                    <a:pt x="1451980" y="33939"/>
                  </a:lnTo>
                  <a:lnTo>
                    <a:pt x="1537390" y="25454"/>
                  </a:lnTo>
                  <a:lnTo>
                    <a:pt x="1622801" y="67878"/>
                  </a:lnTo>
                  <a:lnTo>
                    <a:pt x="1708212" y="118787"/>
                  </a:lnTo>
                  <a:lnTo>
                    <a:pt x="1793622" y="135757"/>
                  </a:lnTo>
                  <a:lnTo>
                    <a:pt x="1879033" y="152727"/>
                  </a:lnTo>
                  <a:lnTo>
                    <a:pt x="1964443" y="127272"/>
                  </a:lnTo>
                  <a:lnTo>
                    <a:pt x="2049854" y="161211"/>
                  </a:lnTo>
                  <a:lnTo>
                    <a:pt x="2135265" y="144242"/>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05348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713889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65135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907587"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24923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33464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42005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214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319" name="tx319"/>
            <p:cNvSpPr/>
            <p:nvPr/>
          </p:nvSpPr>
          <p:spPr>
            <a:xfrm>
              <a:off x="8812300" y="21015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20" name="tx320"/>
            <p:cNvSpPr/>
            <p:nvPr/>
          </p:nvSpPr>
          <p:spPr>
            <a:xfrm>
              <a:off x="8213020"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21" name="tx321"/>
            <p:cNvSpPr/>
            <p:nvPr/>
          </p:nvSpPr>
          <p:spPr>
            <a:xfrm>
              <a:off x="8640073"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322" name="pl32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438101" y="3683126"/>
              <a:ext cx="341642" cy="407272"/>
            </a:xfrm>
            <a:custGeom>
              <a:avLst/>
              <a:pathLst>
                <a:path w="341642" h="407272">
                  <a:moveTo>
                    <a:pt x="0" y="407272"/>
                  </a:moveTo>
                  <a:lnTo>
                    <a:pt x="85410" y="288484"/>
                  </a:lnTo>
                  <a:lnTo>
                    <a:pt x="170821" y="144242"/>
                  </a:lnTo>
                  <a:lnTo>
                    <a:pt x="256231" y="8484"/>
                  </a:lnTo>
                  <a:lnTo>
                    <a:pt x="341642" y="0"/>
                  </a:lnTo>
                </a:path>
              </a:pathLst>
            </a:custGeom>
            <a:ln w="27101" cap="flat">
              <a:solidFill>
                <a:srgbClr val="1CABE2">
                  <a:alpha val="100000"/>
                </a:srgbClr>
              </a:solidFill>
              <a:prstDash val="solid"/>
              <a:round/>
            </a:ln>
          </p:spPr>
          <p:txBody>
            <a:bodyPr/>
            <a:lstStyle/>
            <a:p/>
          </p:txBody>
        </p:sp>
        <p:sp>
          <p:nvSpPr>
            <p:cNvPr id="342" name="pt342"/>
            <p:cNvSpPr/>
            <p:nvPr/>
          </p:nvSpPr>
          <p:spPr>
            <a:xfrm>
              <a:off x="8420051" y="40723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505461" y="39535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590872"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867628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761693"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tx347"/>
            <p:cNvSpPr/>
            <p:nvPr/>
          </p:nvSpPr>
          <p:spPr>
            <a:xfrm>
              <a:off x="8362136" y="3999322"/>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348" name="tx348"/>
            <p:cNvSpPr/>
            <p:nvPr/>
          </p:nvSpPr>
          <p:spPr>
            <a:xfrm>
              <a:off x="8812300"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349" name="tx349"/>
            <p:cNvSpPr/>
            <p:nvPr/>
          </p:nvSpPr>
          <p:spPr>
            <a:xfrm>
              <a:off x="8640073" y="3550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350" name="tx35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1" name="tx35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2" name="tx35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3" name="tx35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4" name="tx35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5" name="tx35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6" name="tx35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7" name="tx35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8" name="tx35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9" name="tx35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0" name="tx36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1" name="tx36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2" name="tx36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3" name="tx36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4" name="tx36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5" name="tx36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6" name="tx38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7" name="tx38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8" name="tx38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9" name="tx38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0" name="tx39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1" name="tx39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2" name="tx39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3" name="tx39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4" name="tx39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5" name="tx39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6" name="tx39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7" name="tx397"/>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8" name="pt39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9" name="pt39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0" name="tx40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1" name="tx40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2" name="tx402"/>
            <p:cNvSpPr/>
            <p:nvPr/>
          </p:nvSpPr>
          <p:spPr>
            <a:xfrm>
              <a:off x="1989831" y="1332675"/>
              <a:ext cx="585618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Cote d'Ivoire, 2000-2025</a:t>
              </a:r>
            </a:p>
          </p:txBody>
        </p:sp>
        <p:sp>
          <p:nvSpPr>
            <p:cNvPr id="403" name="tx403"/>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04" name="tx404"/>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4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(49 %), suivi du YFV (55 %).
Par rapport à 2019, la couverture vaccinale de six vaccins a diminué (BCG, DTP1, DTP3, MCV1, ROTAC et YFV) et celle d’un vaccin a augmenté (IPV1).
Par rapport à 2024, la couverture vaccinale de six vaccins a augmenté (BCG, DTP1, DTP3, IPV1, MCV2 et ROTAC) et celle de deux vaccins a diminué (MCV1 et YFV).</a:t>
            </a:r>
          </a:p>
        </p:txBody>
      </p:sp>
      <p:sp>
        <p:nvSpPr>
          <p:cNvPr id="4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Côte d'Ivoire affichait le taux de couverture le plus faible pour le vaccin MCV2 (49 %), tandis que la plupart des autres vaccins de routine se situaient entre 55 et 90 % ; six antigènes ont connu une baisse depuis 2019, et six autres ont connu une hausse depuis 2024.</a:t>
            </a:r>
          </a:p>
        </p:txBody>
      </p:sp>
      <p:grpSp xmlns:pic="http://schemas.openxmlformats.org/drawingml/2006/picture">
        <p:nvGrpSpPr>
          <p:cNvPr id="407" name=""/>
          <p:cNvGrpSpPr/>
          <p:nvPr/>
        </p:nvGrpSpPr>
        <p:grpSpPr>
          <a:xfrm>
            <a:off x="292608" y="1097280"/>
            <a:ext cx="8595360" cy="28575"/>
            <a:chOff x="292608" y="1097280"/>
            <a:chExt cx="8595360" cy="28575"/>
          </a:xfrm>
        </p:grpSpPr>
        <p:sp>
          <p:nvSpPr>
            <p:cNvPr id="40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00194"/>
              <a:ext cx="6518190" cy="1233689"/>
            </a:xfrm>
            <a:custGeom>
              <a:avLst/>
              <a:pathLst>
                <a:path w="6518190" h="1233689">
                  <a:moveTo>
                    <a:pt x="0" y="1043891"/>
                  </a:moveTo>
                  <a:lnTo>
                    <a:pt x="260727" y="996441"/>
                  </a:lnTo>
                  <a:lnTo>
                    <a:pt x="521455" y="1043891"/>
                  </a:lnTo>
                  <a:lnTo>
                    <a:pt x="782182" y="1186240"/>
                  </a:lnTo>
                  <a:lnTo>
                    <a:pt x="1042910" y="901542"/>
                  </a:lnTo>
                  <a:lnTo>
                    <a:pt x="1303638" y="474496"/>
                  </a:lnTo>
                  <a:lnTo>
                    <a:pt x="1564365" y="474496"/>
                  </a:lnTo>
                  <a:lnTo>
                    <a:pt x="1825093" y="521945"/>
                  </a:lnTo>
                  <a:lnTo>
                    <a:pt x="2085820" y="616844"/>
                  </a:lnTo>
                  <a:lnTo>
                    <a:pt x="2346548" y="284697"/>
                  </a:lnTo>
                  <a:lnTo>
                    <a:pt x="2607276" y="427046"/>
                  </a:lnTo>
                  <a:lnTo>
                    <a:pt x="2868003" y="1233689"/>
                  </a:lnTo>
                  <a:lnTo>
                    <a:pt x="3128731" y="237248"/>
                  </a:lnTo>
                  <a:lnTo>
                    <a:pt x="3389458" y="569395"/>
                  </a:lnTo>
                  <a:lnTo>
                    <a:pt x="3650186" y="664294"/>
                  </a:lnTo>
                  <a:lnTo>
                    <a:pt x="3910914" y="379596"/>
                  </a:lnTo>
                  <a:lnTo>
                    <a:pt x="4171641" y="0"/>
                  </a:lnTo>
                  <a:lnTo>
                    <a:pt x="4432369" y="189798"/>
                  </a:lnTo>
                  <a:lnTo>
                    <a:pt x="4693096" y="142348"/>
                  </a:lnTo>
                  <a:lnTo>
                    <a:pt x="4953824" y="379596"/>
                  </a:lnTo>
                  <a:lnTo>
                    <a:pt x="5214552" y="664294"/>
                  </a:lnTo>
                  <a:lnTo>
                    <a:pt x="5475279" y="759193"/>
                  </a:lnTo>
                  <a:lnTo>
                    <a:pt x="5736007" y="854093"/>
                  </a:lnTo>
                  <a:lnTo>
                    <a:pt x="5996734" y="711744"/>
                  </a:lnTo>
                  <a:lnTo>
                    <a:pt x="6257462" y="901542"/>
                  </a:lnTo>
                  <a:lnTo>
                    <a:pt x="6518190" y="806643"/>
                  </a:lnTo>
                </a:path>
              </a:pathLst>
            </a:custGeom>
            <a:ln w="27101" cap="flat">
              <a:solidFill>
                <a:srgbClr val="1C86EE">
                  <a:alpha val="100000"/>
                </a:srgbClr>
              </a:solidFill>
              <a:prstDash val="solid"/>
              <a:round/>
            </a:ln>
          </p:spPr>
          <p:txBody>
            <a:bodyPr/>
            <a:lstStyle/>
            <a:p/>
          </p:txBody>
        </p:sp>
        <p:sp>
          <p:nvSpPr>
            <p:cNvPr id="39" name="pl39"/>
            <p:cNvSpPr/>
            <p:nvPr/>
          </p:nvSpPr>
          <p:spPr>
            <a:xfrm>
              <a:off x="1395982" y="1500194"/>
              <a:ext cx="6257462" cy="3653620"/>
            </a:xfrm>
            <a:custGeom>
              <a:avLst/>
              <a:pathLst>
                <a:path w="6257462" h="3653620">
                  <a:moveTo>
                    <a:pt x="0" y="3653620"/>
                  </a:moveTo>
                  <a:lnTo>
                    <a:pt x="260727" y="1850534"/>
                  </a:lnTo>
                  <a:lnTo>
                    <a:pt x="521455" y="1138790"/>
                  </a:lnTo>
                  <a:lnTo>
                    <a:pt x="782182" y="948992"/>
                  </a:lnTo>
                  <a:lnTo>
                    <a:pt x="1042910" y="474496"/>
                  </a:lnTo>
                  <a:lnTo>
                    <a:pt x="1303638" y="474496"/>
                  </a:lnTo>
                  <a:lnTo>
                    <a:pt x="1564365" y="521945"/>
                  </a:lnTo>
                  <a:lnTo>
                    <a:pt x="1825093" y="616844"/>
                  </a:lnTo>
                  <a:lnTo>
                    <a:pt x="2085820" y="284697"/>
                  </a:lnTo>
                  <a:lnTo>
                    <a:pt x="2346548" y="379596"/>
                  </a:lnTo>
                  <a:lnTo>
                    <a:pt x="2607276" y="1186240"/>
                  </a:lnTo>
                  <a:lnTo>
                    <a:pt x="2868003" y="237248"/>
                  </a:lnTo>
                  <a:lnTo>
                    <a:pt x="3128731" y="569395"/>
                  </a:lnTo>
                  <a:lnTo>
                    <a:pt x="3389458" y="664294"/>
                  </a:lnTo>
                  <a:lnTo>
                    <a:pt x="3650186" y="379596"/>
                  </a:lnTo>
                  <a:lnTo>
                    <a:pt x="3910914" y="0"/>
                  </a:lnTo>
                  <a:lnTo>
                    <a:pt x="4171641" y="189798"/>
                  </a:lnTo>
                  <a:lnTo>
                    <a:pt x="4432369" y="142348"/>
                  </a:lnTo>
                  <a:lnTo>
                    <a:pt x="4693096" y="379596"/>
                  </a:lnTo>
                  <a:lnTo>
                    <a:pt x="4953824" y="664294"/>
                  </a:lnTo>
                  <a:lnTo>
                    <a:pt x="5214552" y="759193"/>
                  </a:lnTo>
                  <a:lnTo>
                    <a:pt x="5475279" y="854093"/>
                  </a:lnTo>
                  <a:lnTo>
                    <a:pt x="5736007" y="711744"/>
                  </a:lnTo>
                  <a:lnTo>
                    <a:pt x="5996734" y="901542"/>
                  </a:lnTo>
                  <a:lnTo>
                    <a:pt x="6257462" y="806643"/>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00194"/>
              <a:ext cx="4171641" cy="1186240"/>
            </a:xfrm>
            <a:custGeom>
              <a:avLst/>
              <a:pathLst>
                <a:path w="4171641" h="1186240">
                  <a:moveTo>
                    <a:pt x="0" y="284697"/>
                  </a:moveTo>
                  <a:lnTo>
                    <a:pt x="260727" y="379596"/>
                  </a:lnTo>
                  <a:lnTo>
                    <a:pt x="521455" y="1186240"/>
                  </a:lnTo>
                  <a:lnTo>
                    <a:pt x="782182" y="237248"/>
                  </a:lnTo>
                  <a:lnTo>
                    <a:pt x="1042910" y="569395"/>
                  </a:lnTo>
                  <a:lnTo>
                    <a:pt x="1303638" y="664294"/>
                  </a:lnTo>
                  <a:lnTo>
                    <a:pt x="1564365" y="379596"/>
                  </a:lnTo>
                  <a:lnTo>
                    <a:pt x="1825093" y="0"/>
                  </a:lnTo>
                  <a:lnTo>
                    <a:pt x="2085820" y="189798"/>
                  </a:lnTo>
                  <a:lnTo>
                    <a:pt x="2346548" y="142348"/>
                  </a:lnTo>
                  <a:lnTo>
                    <a:pt x="2607276" y="379596"/>
                  </a:lnTo>
                  <a:lnTo>
                    <a:pt x="2868003" y="664294"/>
                  </a:lnTo>
                  <a:lnTo>
                    <a:pt x="3128731" y="759193"/>
                  </a:lnTo>
                  <a:lnTo>
                    <a:pt x="3389458" y="854093"/>
                  </a:lnTo>
                  <a:lnTo>
                    <a:pt x="3650186" y="711744"/>
                  </a:lnTo>
                  <a:lnTo>
                    <a:pt x="3910914" y="901542"/>
                  </a:lnTo>
                  <a:lnTo>
                    <a:pt x="4171641" y="806643"/>
                  </a:lnTo>
                </a:path>
              </a:pathLst>
            </a:custGeom>
            <a:ln w="27101" cap="flat">
              <a:solidFill>
                <a:srgbClr val="EE00EE">
                  <a:alpha val="100000"/>
                </a:srgbClr>
              </a:solidFill>
              <a:prstDash val="solid"/>
              <a:round/>
            </a:ln>
          </p:spPr>
          <p:txBody>
            <a:bodyPr/>
            <a:lstStyle/>
            <a:p/>
          </p:txBody>
        </p:sp>
        <p:sp>
          <p:nvSpPr>
            <p:cNvPr id="41" name="pl41"/>
            <p:cNvSpPr/>
            <p:nvPr/>
          </p:nvSpPr>
          <p:spPr>
            <a:xfrm>
              <a:off x="6349807" y="1357845"/>
              <a:ext cx="1303638" cy="3701069"/>
            </a:xfrm>
            <a:custGeom>
              <a:avLst/>
              <a:pathLst>
                <a:path w="1303638" h="3701069">
                  <a:moveTo>
                    <a:pt x="0" y="3701069"/>
                  </a:moveTo>
                  <a:lnTo>
                    <a:pt x="260727" y="2514829"/>
                  </a:lnTo>
                  <a:lnTo>
                    <a:pt x="521455" y="2704627"/>
                  </a:lnTo>
                  <a:lnTo>
                    <a:pt x="782182" y="806643"/>
                  </a:lnTo>
                  <a:lnTo>
                    <a:pt x="1042910" y="1376038"/>
                  </a:lnTo>
                  <a:lnTo>
                    <a:pt x="130363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689993"/>
              <a:ext cx="2607276" cy="3890868"/>
            </a:xfrm>
            <a:custGeom>
              <a:avLst/>
              <a:pathLst>
                <a:path w="2607276" h="3890868">
                  <a:moveTo>
                    <a:pt x="0" y="3036775"/>
                  </a:moveTo>
                  <a:lnTo>
                    <a:pt x="260727" y="1897984"/>
                  </a:lnTo>
                  <a:lnTo>
                    <a:pt x="521455" y="3890868"/>
                  </a:lnTo>
                  <a:lnTo>
                    <a:pt x="782182" y="996441"/>
                  </a:lnTo>
                  <a:lnTo>
                    <a:pt x="1042910" y="569395"/>
                  </a:lnTo>
                  <a:lnTo>
                    <a:pt x="1303638" y="664294"/>
                  </a:lnTo>
                  <a:lnTo>
                    <a:pt x="1564365" y="521945"/>
                  </a:lnTo>
                  <a:lnTo>
                    <a:pt x="1825093" y="427046"/>
                  </a:lnTo>
                  <a:lnTo>
                    <a:pt x="2085820" y="237248"/>
                  </a:lnTo>
                  <a:lnTo>
                    <a:pt x="2346548" y="94899"/>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7131990" y="2306837"/>
              <a:ext cx="521455" cy="474496"/>
            </a:xfrm>
            <a:custGeom>
              <a:avLst/>
              <a:pathLst>
                <a:path w="521455" h="474496">
                  <a:moveTo>
                    <a:pt x="0" y="474496"/>
                  </a:moveTo>
                  <a:lnTo>
                    <a:pt x="260727" y="94899"/>
                  </a:lnTo>
                  <a:lnTo>
                    <a:pt x="521455"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642543"/>
              <a:ext cx="6518190" cy="1660736"/>
            </a:xfrm>
            <a:custGeom>
              <a:avLst/>
              <a:pathLst>
                <a:path w="6518190" h="1660736">
                  <a:moveTo>
                    <a:pt x="0" y="759193"/>
                  </a:moveTo>
                  <a:lnTo>
                    <a:pt x="260727" y="616844"/>
                  </a:lnTo>
                  <a:lnTo>
                    <a:pt x="521455" y="616844"/>
                  </a:lnTo>
                  <a:lnTo>
                    <a:pt x="782182" y="664294"/>
                  </a:lnTo>
                  <a:lnTo>
                    <a:pt x="1042910" y="284697"/>
                  </a:lnTo>
                  <a:lnTo>
                    <a:pt x="1303638" y="0"/>
                  </a:lnTo>
                  <a:lnTo>
                    <a:pt x="1564365" y="521945"/>
                  </a:lnTo>
                  <a:lnTo>
                    <a:pt x="1825093" y="806643"/>
                  </a:lnTo>
                  <a:lnTo>
                    <a:pt x="2085820" y="996441"/>
                  </a:lnTo>
                  <a:lnTo>
                    <a:pt x="2346548" y="806643"/>
                  </a:lnTo>
                  <a:lnTo>
                    <a:pt x="2607276" y="948992"/>
                  </a:lnTo>
                  <a:lnTo>
                    <a:pt x="2868003" y="1660736"/>
                  </a:lnTo>
                  <a:lnTo>
                    <a:pt x="3128731" y="474496"/>
                  </a:lnTo>
                  <a:lnTo>
                    <a:pt x="3389458" y="664294"/>
                  </a:lnTo>
                  <a:lnTo>
                    <a:pt x="3650186" y="1186240"/>
                  </a:lnTo>
                  <a:lnTo>
                    <a:pt x="3910914" y="806643"/>
                  </a:lnTo>
                  <a:lnTo>
                    <a:pt x="4171641" y="521945"/>
                  </a:lnTo>
                  <a:lnTo>
                    <a:pt x="4432369" y="664294"/>
                  </a:lnTo>
                  <a:lnTo>
                    <a:pt x="4693096" y="521945"/>
                  </a:lnTo>
                  <a:lnTo>
                    <a:pt x="4953824" y="569395"/>
                  </a:lnTo>
                  <a:lnTo>
                    <a:pt x="5214552" y="996441"/>
                  </a:lnTo>
                  <a:lnTo>
                    <a:pt x="5475279" y="1043891"/>
                  </a:lnTo>
                  <a:lnTo>
                    <a:pt x="5736007" y="1328589"/>
                  </a:lnTo>
                  <a:lnTo>
                    <a:pt x="5996734" y="996441"/>
                  </a:lnTo>
                  <a:lnTo>
                    <a:pt x="6257462" y="901542"/>
                  </a:lnTo>
                  <a:lnTo>
                    <a:pt x="6518190" y="1233689"/>
                  </a:lnTo>
                </a:path>
              </a:pathLst>
            </a:custGeom>
            <a:ln w="27101" cap="flat">
              <a:solidFill>
                <a:srgbClr val="FFC20E">
                  <a:alpha val="100000"/>
                </a:srgbClr>
              </a:solidFill>
              <a:prstDash val="solid"/>
              <a:round/>
            </a:ln>
          </p:spPr>
          <p:txBody>
            <a:bodyPr/>
            <a:lstStyle/>
            <a:p/>
          </p:txBody>
        </p:sp>
        <p:sp>
          <p:nvSpPr>
            <p:cNvPr id="45" name="pl45"/>
            <p:cNvSpPr/>
            <p:nvPr/>
          </p:nvSpPr>
          <p:spPr>
            <a:xfrm>
              <a:off x="6610535" y="3303279"/>
              <a:ext cx="1042910" cy="2277581"/>
            </a:xfrm>
            <a:custGeom>
              <a:avLst/>
              <a:pathLst>
                <a:path w="1042910" h="2277581">
                  <a:moveTo>
                    <a:pt x="0" y="2277581"/>
                  </a:moveTo>
                  <a:lnTo>
                    <a:pt x="260727" y="1613286"/>
                  </a:lnTo>
                  <a:lnTo>
                    <a:pt x="521455" y="806643"/>
                  </a:lnTo>
                  <a:lnTo>
                    <a:pt x="782182" y="47449"/>
                  </a:lnTo>
                  <a:lnTo>
                    <a:pt x="1042910"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737442"/>
              <a:ext cx="2868003" cy="3795968"/>
            </a:xfrm>
            <a:custGeom>
              <a:avLst/>
              <a:pathLst>
                <a:path w="2868003" h="3795968">
                  <a:moveTo>
                    <a:pt x="0" y="3795968"/>
                  </a:moveTo>
                  <a:lnTo>
                    <a:pt x="260727" y="569395"/>
                  </a:lnTo>
                  <a:lnTo>
                    <a:pt x="521455" y="94899"/>
                  </a:lnTo>
                  <a:lnTo>
                    <a:pt x="782182" y="47449"/>
                  </a:lnTo>
                  <a:lnTo>
                    <a:pt x="1042910" y="0"/>
                  </a:lnTo>
                  <a:lnTo>
                    <a:pt x="1303638" y="284697"/>
                  </a:lnTo>
                  <a:lnTo>
                    <a:pt x="1564365" y="664294"/>
                  </a:lnTo>
                  <a:lnTo>
                    <a:pt x="1825093" y="1186240"/>
                  </a:lnTo>
                  <a:lnTo>
                    <a:pt x="2085820" y="1138790"/>
                  </a:lnTo>
                  <a:lnTo>
                    <a:pt x="2346548" y="854093"/>
                  </a:lnTo>
                  <a:lnTo>
                    <a:pt x="2607276" y="1186240"/>
                  </a:lnTo>
                  <a:lnTo>
                    <a:pt x="2868003" y="1091341"/>
                  </a:lnTo>
                </a:path>
              </a:pathLst>
            </a:custGeom>
            <a:ln w="27101" cap="flat">
              <a:solidFill>
                <a:srgbClr val="9A32CD">
                  <a:alpha val="100000"/>
                </a:srgbClr>
              </a:solidFill>
              <a:prstDash val="solid"/>
              <a:round/>
            </a:ln>
          </p:spPr>
          <p:txBody>
            <a:bodyPr/>
            <a:lstStyle/>
            <a:p/>
          </p:txBody>
        </p:sp>
        <p:sp>
          <p:nvSpPr>
            <p:cNvPr id="47" name="pl47"/>
            <p:cNvSpPr/>
            <p:nvPr/>
          </p:nvSpPr>
          <p:spPr>
            <a:xfrm>
              <a:off x="5567624" y="2259388"/>
              <a:ext cx="2085820" cy="901542"/>
            </a:xfrm>
            <a:custGeom>
              <a:avLst/>
              <a:pathLst>
                <a:path w="2085820" h="901542">
                  <a:moveTo>
                    <a:pt x="0" y="901542"/>
                  </a:moveTo>
                  <a:lnTo>
                    <a:pt x="260727" y="142348"/>
                  </a:lnTo>
                  <a:lnTo>
                    <a:pt x="521455" y="0"/>
                  </a:lnTo>
                  <a:lnTo>
                    <a:pt x="782182" y="0"/>
                  </a:lnTo>
                  <a:lnTo>
                    <a:pt x="1042910" y="521945"/>
                  </a:lnTo>
                  <a:lnTo>
                    <a:pt x="1303638" y="427046"/>
                  </a:lnTo>
                  <a:lnTo>
                    <a:pt x="1564365" y="332147"/>
                  </a:lnTo>
                  <a:lnTo>
                    <a:pt x="1825093" y="664294"/>
                  </a:lnTo>
                  <a:lnTo>
                    <a:pt x="2085820" y="569395"/>
                  </a:lnTo>
                </a:path>
              </a:pathLst>
            </a:custGeom>
            <a:ln w="27101" cap="flat">
              <a:solidFill>
                <a:srgbClr val="836FFF">
                  <a:alpha val="100000"/>
                </a:srgbClr>
              </a:solidFill>
              <a:prstDash val="solid"/>
              <a:round/>
            </a:ln>
          </p:spPr>
          <p:txBody>
            <a:bodyPr/>
            <a:lstStyle/>
            <a:p/>
          </p:txBody>
        </p:sp>
        <p:sp>
          <p:nvSpPr>
            <p:cNvPr id="48" name="pl48"/>
            <p:cNvSpPr/>
            <p:nvPr/>
          </p:nvSpPr>
          <p:spPr>
            <a:xfrm>
              <a:off x="5828352" y="2164489"/>
              <a:ext cx="1825093" cy="806643"/>
            </a:xfrm>
            <a:custGeom>
              <a:avLst/>
              <a:pathLst>
                <a:path w="1825093" h="806643">
                  <a:moveTo>
                    <a:pt x="0" y="0"/>
                  </a:moveTo>
                  <a:lnTo>
                    <a:pt x="260727" y="47449"/>
                  </a:lnTo>
                  <a:lnTo>
                    <a:pt x="521455" y="474496"/>
                  </a:lnTo>
                  <a:lnTo>
                    <a:pt x="782182" y="521945"/>
                  </a:lnTo>
                  <a:lnTo>
                    <a:pt x="1042910" y="806643"/>
                  </a:lnTo>
                  <a:lnTo>
                    <a:pt x="1303638" y="474496"/>
                  </a:lnTo>
                  <a:lnTo>
                    <a:pt x="1564365" y="379596"/>
                  </a:lnTo>
                  <a:lnTo>
                    <a:pt x="1825093" y="711744"/>
                  </a:lnTo>
                </a:path>
              </a:pathLst>
            </a:custGeom>
            <a:ln w="27101" cap="flat">
              <a:solidFill>
                <a:srgbClr val="FB9A99">
                  <a:alpha val="100000"/>
                </a:srgbClr>
              </a:solidFill>
              <a:prstDash val="solid"/>
              <a:round/>
            </a:ln>
          </p:spPr>
          <p:txBody>
            <a:bodyPr/>
            <a:lstStyle/>
            <a:p/>
          </p:txBody>
        </p:sp>
        <p:sp>
          <p:nvSpPr>
            <p:cNvPr id="49" name="pl49"/>
            <p:cNvSpPr/>
            <p:nvPr/>
          </p:nvSpPr>
          <p:spPr>
            <a:xfrm>
              <a:off x="7669865" y="1142830"/>
              <a:ext cx="713080" cy="210175"/>
            </a:xfrm>
            <a:custGeom>
              <a:avLst/>
              <a:pathLst>
                <a:path w="713080" h="210175">
                  <a:moveTo>
                    <a:pt x="713080" y="0"/>
                  </a:moveTo>
                  <a:lnTo>
                    <a:pt x="0" y="210175"/>
                  </a:lnTo>
                </a:path>
              </a:pathLst>
            </a:custGeom>
          </p:spPr>
          <p:txBody>
            <a:bodyPr/>
            <a:lstStyle/>
            <a:p/>
          </p:txBody>
        </p:sp>
        <p:sp>
          <p:nvSpPr>
            <p:cNvPr id="50" name="pl50"/>
            <p:cNvSpPr/>
            <p:nvPr/>
          </p:nvSpPr>
          <p:spPr>
            <a:xfrm>
              <a:off x="7669127" y="1408472"/>
              <a:ext cx="755898" cy="275798"/>
            </a:xfrm>
            <a:custGeom>
              <a:avLst/>
              <a:pathLst>
                <a:path w="755898" h="275798">
                  <a:moveTo>
                    <a:pt x="755898" y="0"/>
                  </a:moveTo>
                  <a:lnTo>
                    <a:pt x="0" y="275798"/>
                  </a:lnTo>
                </a:path>
              </a:pathLst>
            </a:custGeom>
          </p:spPr>
          <p:txBody>
            <a:bodyPr/>
            <a:lstStyle/>
            <a:p/>
          </p:txBody>
        </p:sp>
        <p:sp>
          <p:nvSpPr>
            <p:cNvPr id="51" name="pl51"/>
            <p:cNvSpPr/>
            <p:nvPr/>
          </p:nvSpPr>
          <p:spPr>
            <a:xfrm>
              <a:off x="7664111" y="1677051"/>
              <a:ext cx="718834" cy="620578"/>
            </a:xfrm>
            <a:custGeom>
              <a:avLst/>
              <a:pathLst>
                <a:path w="718834" h="620578">
                  <a:moveTo>
                    <a:pt x="718834" y="0"/>
                  </a:moveTo>
                  <a:lnTo>
                    <a:pt x="0" y="620578"/>
                  </a:lnTo>
                </a:path>
              </a:pathLst>
            </a:custGeom>
          </p:spPr>
          <p:txBody>
            <a:bodyPr/>
            <a:lstStyle/>
            <a:p/>
          </p:txBody>
        </p:sp>
        <p:sp>
          <p:nvSpPr>
            <p:cNvPr id="52" name="pl52"/>
            <p:cNvSpPr/>
            <p:nvPr/>
          </p:nvSpPr>
          <p:spPr>
            <a:xfrm>
              <a:off x="7670645" y="2310455"/>
              <a:ext cx="657938" cy="138363"/>
            </a:xfrm>
            <a:custGeom>
              <a:avLst/>
              <a:pathLst>
                <a:path w="657938" h="138363">
                  <a:moveTo>
                    <a:pt x="657938" y="138363"/>
                  </a:moveTo>
                  <a:lnTo>
                    <a:pt x="0" y="0"/>
                  </a:lnTo>
                </a:path>
              </a:pathLst>
            </a:custGeom>
          </p:spPr>
          <p:txBody>
            <a:bodyPr/>
            <a:lstStyle/>
            <a:p/>
          </p:txBody>
        </p:sp>
        <p:sp>
          <p:nvSpPr>
            <p:cNvPr id="53" name="pl53"/>
            <p:cNvSpPr/>
            <p:nvPr/>
          </p:nvSpPr>
          <p:spPr>
            <a:xfrm>
              <a:off x="7667974" y="1939165"/>
              <a:ext cx="769120" cy="360855"/>
            </a:xfrm>
            <a:custGeom>
              <a:avLst/>
              <a:pathLst>
                <a:path w="769120" h="360855">
                  <a:moveTo>
                    <a:pt x="769120" y="0"/>
                  </a:moveTo>
                  <a:lnTo>
                    <a:pt x="0" y="360855"/>
                  </a:lnTo>
                </a:path>
              </a:pathLst>
            </a:custGeom>
          </p:spPr>
          <p:txBody>
            <a:bodyPr/>
            <a:lstStyle/>
            <a:p/>
          </p:txBody>
        </p:sp>
        <p:sp>
          <p:nvSpPr>
            <p:cNvPr id="54" name="pl54"/>
            <p:cNvSpPr/>
            <p:nvPr/>
          </p:nvSpPr>
          <p:spPr>
            <a:xfrm>
              <a:off x="7671088" y="2193705"/>
              <a:ext cx="735941" cy="110483"/>
            </a:xfrm>
            <a:custGeom>
              <a:avLst/>
              <a:pathLst>
                <a:path w="735941" h="110483">
                  <a:moveTo>
                    <a:pt x="735941" y="0"/>
                  </a:moveTo>
                  <a:lnTo>
                    <a:pt x="0" y="110483"/>
                  </a:lnTo>
                </a:path>
              </a:pathLst>
            </a:custGeom>
          </p:spPr>
          <p:txBody>
            <a:bodyPr/>
            <a:lstStyle/>
            <a:p/>
          </p:txBody>
        </p:sp>
        <p:sp>
          <p:nvSpPr>
            <p:cNvPr id="55" name="pl55"/>
            <p:cNvSpPr/>
            <p:nvPr/>
          </p:nvSpPr>
          <p:spPr>
            <a:xfrm>
              <a:off x="7671028" y="2712634"/>
              <a:ext cx="711916" cy="113349"/>
            </a:xfrm>
            <a:custGeom>
              <a:avLst/>
              <a:pathLst>
                <a:path w="711916" h="113349">
                  <a:moveTo>
                    <a:pt x="711916" y="0"/>
                  </a:moveTo>
                  <a:lnTo>
                    <a:pt x="0" y="113349"/>
                  </a:lnTo>
                </a:path>
              </a:pathLst>
            </a:custGeom>
          </p:spPr>
          <p:txBody>
            <a:bodyPr/>
            <a:lstStyle/>
            <a:p/>
          </p:txBody>
        </p:sp>
        <p:sp>
          <p:nvSpPr>
            <p:cNvPr id="56" name="pl56"/>
            <p:cNvSpPr/>
            <p:nvPr/>
          </p:nvSpPr>
          <p:spPr>
            <a:xfrm>
              <a:off x="7670707" y="2832282"/>
              <a:ext cx="682066" cy="138254"/>
            </a:xfrm>
            <a:custGeom>
              <a:avLst/>
              <a:pathLst>
                <a:path w="682066" h="138254">
                  <a:moveTo>
                    <a:pt x="682066" y="138254"/>
                  </a:moveTo>
                  <a:lnTo>
                    <a:pt x="0" y="0"/>
                  </a:lnTo>
                </a:path>
              </a:pathLst>
            </a:custGeom>
          </p:spPr>
          <p:txBody>
            <a:bodyPr/>
            <a:lstStyle/>
            <a:p/>
          </p:txBody>
        </p:sp>
        <p:sp>
          <p:nvSpPr>
            <p:cNvPr id="57" name="pl57"/>
            <p:cNvSpPr/>
            <p:nvPr/>
          </p:nvSpPr>
          <p:spPr>
            <a:xfrm>
              <a:off x="7664093" y="2885449"/>
              <a:ext cx="694768" cy="601395"/>
            </a:xfrm>
            <a:custGeom>
              <a:avLst/>
              <a:pathLst>
                <a:path w="694768" h="601395">
                  <a:moveTo>
                    <a:pt x="694768" y="601395"/>
                  </a:moveTo>
                  <a:lnTo>
                    <a:pt x="0" y="0"/>
                  </a:lnTo>
                </a:path>
              </a:pathLst>
            </a:custGeom>
          </p:spPr>
          <p:txBody>
            <a:bodyPr/>
            <a:lstStyle/>
            <a:p/>
          </p:txBody>
        </p:sp>
        <p:sp>
          <p:nvSpPr>
            <p:cNvPr id="58" name="pl58"/>
            <p:cNvSpPr/>
            <p:nvPr/>
          </p:nvSpPr>
          <p:spPr>
            <a:xfrm>
              <a:off x="7667074" y="2883746"/>
              <a:ext cx="625357" cy="344731"/>
            </a:xfrm>
            <a:custGeom>
              <a:avLst/>
              <a:pathLst>
                <a:path w="625357" h="344731">
                  <a:moveTo>
                    <a:pt x="625357" y="344731"/>
                  </a:moveTo>
                  <a:lnTo>
                    <a:pt x="0" y="0"/>
                  </a:lnTo>
                </a:path>
              </a:pathLst>
            </a:custGeom>
          </p:spPr>
          <p:txBody>
            <a:bodyPr/>
            <a:lstStyle/>
            <a:p/>
          </p:txBody>
        </p:sp>
        <p:sp>
          <p:nvSpPr>
            <p:cNvPr id="59" name="pl59"/>
            <p:cNvSpPr/>
            <p:nvPr/>
          </p:nvSpPr>
          <p:spPr>
            <a:xfrm>
              <a:off x="7666229" y="3311356"/>
              <a:ext cx="692632" cy="437624"/>
            </a:xfrm>
            <a:custGeom>
              <a:avLst/>
              <a:pathLst>
                <a:path w="692632" h="437624">
                  <a:moveTo>
                    <a:pt x="692632" y="437624"/>
                  </a:moveTo>
                  <a:lnTo>
                    <a:pt x="0" y="0"/>
                  </a:lnTo>
                </a:path>
              </a:pathLst>
            </a:custGeom>
          </p:spPr>
          <p:txBody>
            <a:bodyPr/>
            <a:lstStyle/>
            <a:p/>
          </p:txBody>
        </p:sp>
        <p:sp>
          <p:nvSpPr>
            <p:cNvPr id="60" name="pg60"/>
            <p:cNvSpPr/>
            <p:nvPr/>
          </p:nvSpPr>
          <p:spPr>
            <a:xfrm>
              <a:off x="8314365" y="105323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109477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90%</a:t>
              </a:r>
            </a:p>
          </p:txBody>
        </p:sp>
        <p:sp>
          <p:nvSpPr>
            <p:cNvPr id="62" name="pg62"/>
            <p:cNvSpPr/>
            <p:nvPr/>
          </p:nvSpPr>
          <p:spPr>
            <a:xfrm>
              <a:off x="8356446" y="131823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35977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64" name="pg64"/>
            <p:cNvSpPr/>
            <p:nvPr/>
          </p:nvSpPr>
          <p:spPr>
            <a:xfrm>
              <a:off x="8314365" y="15853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62685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66" name="pg66"/>
            <p:cNvSpPr/>
            <p:nvPr/>
          </p:nvSpPr>
          <p:spPr>
            <a:xfrm>
              <a:off x="8260004" y="236806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3909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68" name="pg68"/>
            <p:cNvSpPr/>
            <p:nvPr/>
          </p:nvSpPr>
          <p:spPr>
            <a:xfrm>
              <a:off x="8368515" y="184819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88972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70" name="pg70"/>
            <p:cNvSpPr/>
            <p:nvPr/>
          </p:nvSpPr>
          <p:spPr>
            <a:xfrm>
              <a:off x="8338449" y="210695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214849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70%</a:t>
              </a:r>
            </a:p>
          </p:txBody>
        </p:sp>
        <p:sp>
          <p:nvSpPr>
            <p:cNvPr id="72" name="pg72"/>
            <p:cNvSpPr/>
            <p:nvPr/>
          </p:nvSpPr>
          <p:spPr>
            <a:xfrm>
              <a:off x="8314365" y="26256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6671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59%</a:t>
              </a:r>
            </a:p>
          </p:txBody>
        </p:sp>
        <p:sp>
          <p:nvSpPr>
            <p:cNvPr id="74" name="pg74"/>
            <p:cNvSpPr/>
            <p:nvPr/>
          </p:nvSpPr>
          <p:spPr>
            <a:xfrm>
              <a:off x="8284194" y="288953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93107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59%</a:t>
              </a:r>
            </a:p>
          </p:txBody>
        </p:sp>
        <p:sp>
          <p:nvSpPr>
            <p:cNvPr id="76" name="pg76"/>
            <p:cNvSpPr/>
            <p:nvPr/>
          </p:nvSpPr>
          <p:spPr>
            <a:xfrm>
              <a:off x="8290281" y="34097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4513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58%</a:t>
              </a:r>
            </a:p>
          </p:txBody>
        </p:sp>
        <p:sp>
          <p:nvSpPr>
            <p:cNvPr id="78" name="pg78"/>
            <p:cNvSpPr/>
            <p:nvPr/>
          </p:nvSpPr>
          <p:spPr>
            <a:xfrm>
              <a:off x="8223851" y="315217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9" name="tx79"/>
            <p:cNvSpPr/>
            <p:nvPr/>
          </p:nvSpPr>
          <p:spPr>
            <a:xfrm>
              <a:off x="8246711" y="319371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58%</a:t>
              </a:r>
            </a:p>
          </p:txBody>
        </p:sp>
        <p:sp>
          <p:nvSpPr>
            <p:cNvPr id="80" name="pg80"/>
            <p:cNvSpPr/>
            <p:nvPr/>
          </p:nvSpPr>
          <p:spPr>
            <a:xfrm>
              <a:off x="8290281" y="36721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7136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7" name="tx107"/>
            <p:cNvSpPr/>
            <p:nvPr/>
          </p:nvSpPr>
          <p:spPr>
            <a:xfrm>
              <a:off x="3185864" y="401416"/>
              <a:ext cx="3459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Cote d'Ivoire, 2000-2025</a:t>
              </a:r>
            </a:p>
          </p:txBody>
        </p:sp>
        <p:sp>
          <p:nvSpPr>
            <p:cNvPr id="108" name="tx10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9" name="tx10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10 vaccins (série complète).
En 2025, le MCV2 affichait la couverture la plus faible de tous les vaccins (49 %), suivi du MCV1 et du vaccin contre la rubéole (58 %).
La couverture vaccinale de 6 vaccins a diminué (DTP3, HEPB3, HIB3, MCV1, ROTAC et rubéole) et celle d’un vaccin a augmenté (IPV1) par rapport à leur couverture respective en 2019.
La couverture vaccinale de 8 vaccins a augmenté (DTP3, HEPB3, HIB3, HPV, IPV1, IPVC, MCV2 et ROTAC) et celle de 2 vaccins a diminué (MCV1 et rubéole)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30082" y="870398"/>
              <a:ext cx="577731" cy="0"/>
            </a:xfrm>
            <a:custGeom>
              <a:avLst/>
              <a:pathLst>
                <a:path w="577731" h="0">
                  <a:moveTo>
                    <a:pt x="0" y="0"/>
                  </a:moveTo>
                  <a:lnTo>
                    <a:pt x="0" y="0"/>
                  </a:lnTo>
                  <a:lnTo>
                    <a:pt x="144432" y="0"/>
                  </a:lnTo>
                  <a:lnTo>
                    <a:pt x="216649" y="0"/>
                  </a:lnTo>
                  <a:lnTo>
                    <a:pt x="216649" y="0"/>
                  </a:lnTo>
                  <a:lnTo>
                    <a:pt x="361082"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341217" y="1220700"/>
              <a:ext cx="938813" cy="0"/>
            </a:xfrm>
            <a:custGeom>
              <a:avLst/>
              <a:pathLst>
                <a:path w="938813" h="0">
                  <a:moveTo>
                    <a:pt x="0" y="0"/>
                  </a:moveTo>
                  <a:lnTo>
                    <a:pt x="72216" y="0"/>
                  </a:lnTo>
                  <a:lnTo>
                    <a:pt x="144432" y="0"/>
                  </a:lnTo>
                  <a:lnTo>
                    <a:pt x="216649" y="0"/>
                  </a:lnTo>
                  <a:lnTo>
                    <a:pt x="288865" y="0"/>
                  </a:lnTo>
                  <a:lnTo>
                    <a:pt x="433298"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402403" y="1571001"/>
              <a:ext cx="794380" cy="0"/>
            </a:xfrm>
            <a:custGeom>
              <a:avLst/>
              <a:pathLst>
                <a:path w="794380" h="0">
                  <a:moveTo>
                    <a:pt x="0" y="0"/>
                  </a:moveTo>
                  <a:lnTo>
                    <a:pt x="72216" y="0"/>
                  </a:lnTo>
                  <a:lnTo>
                    <a:pt x="144432" y="0"/>
                  </a:lnTo>
                  <a:lnTo>
                    <a:pt x="216649" y="0"/>
                  </a:lnTo>
                  <a:lnTo>
                    <a:pt x="288865" y="0"/>
                  </a:lnTo>
                  <a:lnTo>
                    <a:pt x="361082"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1921302"/>
              <a:ext cx="794380" cy="0"/>
            </a:xfrm>
            <a:custGeom>
              <a:avLst/>
              <a:pathLst>
                <a:path w="794380" h="0">
                  <a:moveTo>
                    <a:pt x="0" y="0"/>
                  </a:moveTo>
                  <a:lnTo>
                    <a:pt x="72216" y="0"/>
                  </a:lnTo>
                  <a:lnTo>
                    <a:pt x="144432" y="0"/>
                  </a:lnTo>
                  <a:lnTo>
                    <a:pt x="216649" y="0"/>
                  </a:lnTo>
                  <a:lnTo>
                    <a:pt x="288865" y="0"/>
                  </a:lnTo>
                  <a:lnTo>
                    <a:pt x="361082"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2141636" y="2271604"/>
              <a:ext cx="4405200" cy="0"/>
            </a:xfrm>
            <a:custGeom>
              <a:avLst/>
              <a:pathLst>
                <a:path w="4405200" h="0">
                  <a:moveTo>
                    <a:pt x="0" y="0"/>
                  </a:moveTo>
                  <a:lnTo>
                    <a:pt x="3827469" y="0"/>
                  </a:lnTo>
                  <a:lnTo>
                    <a:pt x="4116335" y="0"/>
                  </a:lnTo>
                  <a:lnTo>
                    <a:pt x="4188551" y="0"/>
                  </a:lnTo>
                  <a:lnTo>
                    <a:pt x="4188551" y="0"/>
                  </a:lnTo>
                  <a:lnTo>
                    <a:pt x="4405200" y="0"/>
                  </a:lnTo>
                  <a:lnTo>
                    <a:pt x="4405200"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794380" cy="0"/>
            </a:xfrm>
            <a:custGeom>
              <a:avLst/>
              <a:pathLst>
                <a:path w="794380" h="0">
                  <a:moveTo>
                    <a:pt x="0" y="0"/>
                  </a:moveTo>
                  <a:lnTo>
                    <a:pt x="72216" y="0"/>
                  </a:lnTo>
                  <a:lnTo>
                    <a:pt x="144432" y="0"/>
                  </a:lnTo>
                  <a:lnTo>
                    <a:pt x="216649" y="0"/>
                  </a:lnTo>
                  <a:lnTo>
                    <a:pt x="288865" y="0"/>
                  </a:lnTo>
                  <a:lnTo>
                    <a:pt x="361082"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6474620" y="2972206"/>
              <a:ext cx="1011029" cy="0"/>
            </a:xfrm>
            <a:custGeom>
              <a:avLst/>
              <a:pathLst>
                <a:path w="1011029" h="0">
                  <a:moveTo>
                    <a:pt x="0" y="0"/>
                  </a:moveTo>
                  <a:lnTo>
                    <a:pt x="144432" y="0"/>
                  </a:lnTo>
                  <a:lnTo>
                    <a:pt x="216649" y="0"/>
                  </a:lnTo>
                  <a:lnTo>
                    <a:pt x="361082" y="0"/>
                  </a:lnTo>
                  <a:lnTo>
                    <a:pt x="649947" y="0"/>
                  </a:lnTo>
                  <a:lnTo>
                    <a:pt x="866596"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5535807" y="3322508"/>
              <a:ext cx="1155462" cy="0"/>
            </a:xfrm>
            <a:custGeom>
              <a:avLst/>
              <a:pathLst>
                <a:path w="1155462" h="0">
                  <a:moveTo>
                    <a:pt x="0" y="0"/>
                  </a:moveTo>
                  <a:lnTo>
                    <a:pt x="144432" y="0"/>
                  </a:lnTo>
                  <a:lnTo>
                    <a:pt x="433298" y="0"/>
                  </a:lnTo>
                  <a:lnTo>
                    <a:pt x="505514" y="0"/>
                  </a:lnTo>
                  <a:lnTo>
                    <a:pt x="505514" y="0"/>
                  </a:lnTo>
                  <a:lnTo>
                    <a:pt x="649947"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5174725" y="3672809"/>
              <a:ext cx="1372111" cy="0"/>
            </a:xfrm>
            <a:custGeom>
              <a:avLst/>
              <a:pathLst>
                <a:path w="1372111" h="0">
                  <a:moveTo>
                    <a:pt x="0" y="0"/>
                  </a:moveTo>
                  <a:lnTo>
                    <a:pt x="144432" y="0"/>
                  </a:lnTo>
                  <a:lnTo>
                    <a:pt x="216649" y="0"/>
                  </a:lnTo>
                  <a:lnTo>
                    <a:pt x="288865" y="0"/>
                  </a:lnTo>
                  <a:lnTo>
                    <a:pt x="505514" y="0"/>
                  </a:lnTo>
                  <a:lnTo>
                    <a:pt x="794380" y="0"/>
                  </a:lnTo>
                  <a:lnTo>
                    <a:pt x="1372111" y="0"/>
                  </a:lnTo>
                </a:path>
              </a:pathLst>
            </a:custGeom>
            <a:ln w="116535" cap="flat">
              <a:solidFill>
                <a:srgbClr val="E8E8E8">
                  <a:alpha val="100000"/>
                </a:srgbClr>
              </a:solidFill>
              <a:prstDash val="solid"/>
              <a:round/>
            </a:ln>
          </p:spPr>
          <p:txBody>
            <a:bodyPr/>
            <a:lstStyle/>
            <a:p/>
          </p:txBody>
        </p:sp>
        <p:sp>
          <p:nvSpPr>
            <p:cNvPr id="31" name="pl31"/>
            <p:cNvSpPr/>
            <p:nvPr/>
          </p:nvSpPr>
          <p:spPr>
            <a:xfrm>
              <a:off x="5608023" y="4023110"/>
              <a:ext cx="1372111" cy="0"/>
            </a:xfrm>
            <a:custGeom>
              <a:avLst/>
              <a:pathLst>
                <a:path w="1372111" h="0">
                  <a:moveTo>
                    <a:pt x="0" y="0"/>
                  </a:moveTo>
                  <a:lnTo>
                    <a:pt x="0" y="0"/>
                  </a:lnTo>
                  <a:lnTo>
                    <a:pt x="72216" y="0"/>
                  </a:lnTo>
                  <a:lnTo>
                    <a:pt x="144432" y="0"/>
                  </a:lnTo>
                  <a:lnTo>
                    <a:pt x="505514" y="0"/>
                  </a:lnTo>
                  <a:lnTo>
                    <a:pt x="794380" y="0"/>
                  </a:lnTo>
                  <a:lnTo>
                    <a:pt x="1372111" y="0"/>
                  </a:lnTo>
                </a:path>
              </a:pathLst>
            </a:custGeom>
            <a:ln w="116535" cap="flat">
              <a:solidFill>
                <a:srgbClr val="E8E8E8">
                  <a:alpha val="100000"/>
                </a:srgbClr>
              </a:solidFill>
              <a:prstDash val="solid"/>
              <a:round/>
            </a:ln>
          </p:spPr>
          <p:txBody>
            <a:bodyPr/>
            <a:lstStyle/>
            <a:p/>
          </p:txBody>
        </p:sp>
        <p:sp>
          <p:nvSpPr>
            <p:cNvPr id="32" name="pl32"/>
            <p:cNvSpPr/>
            <p:nvPr/>
          </p:nvSpPr>
          <p:spPr>
            <a:xfrm>
              <a:off x="5535807" y="4373412"/>
              <a:ext cx="1155462" cy="0"/>
            </a:xfrm>
            <a:custGeom>
              <a:avLst/>
              <a:pathLst>
                <a:path w="1155462" h="0">
                  <a:moveTo>
                    <a:pt x="0" y="0"/>
                  </a:moveTo>
                  <a:lnTo>
                    <a:pt x="144432" y="0"/>
                  </a:lnTo>
                  <a:lnTo>
                    <a:pt x="433298" y="0"/>
                  </a:lnTo>
                  <a:lnTo>
                    <a:pt x="505514" y="0"/>
                  </a:lnTo>
                  <a:lnTo>
                    <a:pt x="505514" y="0"/>
                  </a:lnTo>
                  <a:lnTo>
                    <a:pt x="649947" y="0"/>
                  </a:lnTo>
                  <a:lnTo>
                    <a:pt x="1155462" y="0"/>
                  </a:lnTo>
                </a:path>
              </a:pathLst>
            </a:custGeom>
            <a:ln w="116535" cap="flat">
              <a:solidFill>
                <a:srgbClr val="E8E8E8">
                  <a:alpha val="100000"/>
                </a:srgbClr>
              </a:solidFill>
              <a:prstDash val="solid"/>
              <a:round/>
            </a:ln>
          </p:spPr>
          <p:txBody>
            <a:bodyPr/>
            <a:lstStyle/>
            <a:p/>
          </p:txBody>
        </p:sp>
        <p:sp>
          <p:nvSpPr>
            <p:cNvPr id="33" name="pl33"/>
            <p:cNvSpPr/>
            <p:nvPr/>
          </p:nvSpPr>
          <p:spPr>
            <a:xfrm>
              <a:off x="5608023" y="4723713"/>
              <a:ext cx="1011029" cy="0"/>
            </a:xfrm>
            <a:custGeom>
              <a:avLst/>
              <a:pathLst>
                <a:path w="1011029" h="0">
                  <a:moveTo>
                    <a:pt x="0" y="0"/>
                  </a:moveTo>
                  <a:lnTo>
                    <a:pt x="144432" y="0"/>
                  </a:lnTo>
                  <a:lnTo>
                    <a:pt x="216649" y="0"/>
                  </a:lnTo>
                  <a:lnTo>
                    <a:pt x="361082" y="0"/>
                  </a:lnTo>
                  <a:lnTo>
                    <a:pt x="505514" y="0"/>
                  </a:lnTo>
                  <a:lnTo>
                    <a:pt x="1011029"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5463590" y="5074015"/>
              <a:ext cx="1083246" cy="0"/>
            </a:xfrm>
            <a:custGeom>
              <a:avLst/>
              <a:pathLst>
                <a:path w="1083246" h="0">
                  <a:moveTo>
                    <a:pt x="0" y="0"/>
                  </a:moveTo>
                  <a:lnTo>
                    <a:pt x="144432" y="0"/>
                  </a:lnTo>
                  <a:lnTo>
                    <a:pt x="505514" y="0"/>
                  </a:lnTo>
                  <a:lnTo>
                    <a:pt x="505514" y="0"/>
                  </a:lnTo>
                  <a:lnTo>
                    <a:pt x="577731" y="0"/>
                  </a:lnTo>
                  <a:lnTo>
                    <a:pt x="649947" y="0"/>
                  </a:lnTo>
                  <a:lnTo>
                    <a:pt x="1083246" y="0"/>
                  </a:lnTo>
                </a:path>
              </a:pathLst>
            </a:custGeom>
            <a:ln w="116535" cap="flat">
              <a:solidFill>
                <a:srgbClr val="E8E8E8">
                  <a:alpha val="100000"/>
                </a:srgbClr>
              </a:solidFill>
              <a:prstDash val="solid"/>
              <a:round/>
            </a:ln>
          </p:spPr>
          <p:txBody>
            <a:bodyPr/>
            <a:lstStyle/>
            <a:p/>
          </p:txBody>
        </p:sp>
        <p:sp>
          <p:nvSpPr>
            <p:cNvPr id="35" name="pt35"/>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75898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7012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8676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5898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1371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6460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5898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47012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54233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8676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3682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6460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53130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7573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757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5909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31465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17022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9790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60352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67573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10903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60352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74795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8676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03682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96460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53130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03682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7573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2017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6460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10903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60352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74795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03682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10903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6460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6460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45909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145046"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92839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1726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7844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49509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13401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339636"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48406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13401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339636"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48406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2078868"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484069"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26741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134016"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339636"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484069"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655628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42288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62850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612298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61747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48406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25639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511195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6917367"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554525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5689688"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6628501"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612298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5617472"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655628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54525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568968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6484069"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590633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540082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54486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MengA</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8058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Cote d'Ivoire, 2019-2025</a:t>
              </a:r>
            </a:p>
          </p:txBody>
        </p:sp>
        <p:sp>
          <p:nvSpPr>
            <p:cNvPr id="191" name="tx191"/>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2" name="tx192"/>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93" name="tx193"/>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94" name="tx194"/>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(94 %) et 2024 (81 %). En 2025, ce taux a augmenté (84 %) par rapport à 2024, mais restait inférieur à celui de 2019. Entre 2019 et 2025, le taux de couverture du DTP1 a atteint son niveau le plus bas en 2024 (81 %).
En 2024, 11 vaccins présentaient un taux de couverture inférieur à celui de 2019.
En 2025, 11 vaccins présentaient un taux de couverture inférieur à celui de 2019.
En 2025, 5 vaccins présentaient un taux de couverture inférieur à celui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544490"/>
              <a:ext cx="5670825" cy="2296567"/>
            </a:xfrm>
            <a:custGeom>
              <a:avLst/>
              <a:pathLst>
                <a:path w="5670825" h="2296567">
                  <a:moveTo>
                    <a:pt x="0" y="2296567"/>
                  </a:moveTo>
                  <a:lnTo>
                    <a:pt x="945137" y="792862"/>
                  </a:lnTo>
                  <a:lnTo>
                    <a:pt x="1890275" y="1695085"/>
                  </a:lnTo>
                  <a:lnTo>
                    <a:pt x="2835412" y="1257644"/>
                  </a:lnTo>
                  <a:lnTo>
                    <a:pt x="3780550" y="464781"/>
                  </a:lnTo>
                  <a:lnTo>
                    <a:pt x="4725687" y="792862"/>
                  </a:lnTo>
                  <a:lnTo>
                    <a:pt x="5670825" y="0"/>
                  </a:lnTo>
                </a:path>
              </a:pathLst>
            </a:custGeom>
            <a:ln w="29811" cap="flat">
              <a:solidFill>
                <a:srgbClr val="FF0000">
                  <a:alpha val="100000"/>
                </a:srgbClr>
              </a:solidFill>
              <a:prstDash val="solid"/>
              <a:round/>
            </a:ln>
          </p:spPr>
          <p:txBody>
            <a:bodyPr/>
            <a:lstStyle/>
            <a:p/>
          </p:txBody>
        </p:sp>
        <p:sp>
          <p:nvSpPr>
            <p:cNvPr id="25" name="pl25"/>
            <p:cNvSpPr/>
            <p:nvPr/>
          </p:nvSpPr>
          <p:spPr>
            <a:xfrm>
              <a:off x="3025530" y="2544490"/>
              <a:ext cx="4725687" cy="2132526"/>
            </a:xfrm>
            <a:custGeom>
              <a:avLst/>
              <a:pathLst>
                <a:path w="4725687" h="2132526">
                  <a:moveTo>
                    <a:pt x="0" y="2132526"/>
                  </a:moveTo>
                  <a:lnTo>
                    <a:pt x="945137" y="1449024"/>
                  </a:lnTo>
                  <a:lnTo>
                    <a:pt x="1890275" y="1558384"/>
                  </a:lnTo>
                  <a:lnTo>
                    <a:pt x="2835412" y="464781"/>
                  </a:lnTo>
                  <a:lnTo>
                    <a:pt x="3780550" y="792862"/>
                  </a:lnTo>
                  <a:lnTo>
                    <a:pt x="4725687"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40" name="tx40"/>
            <p:cNvSpPr/>
            <p:nvPr/>
          </p:nvSpPr>
          <p:spPr>
            <a:xfrm>
              <a:off x="3970668"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41" name="tx41"/>
            <p:cNvSpPr/>
            <p:nvPr/>
          </p:nvSpPr>
          <p:spPr>
            <a:xfrm>
              <a:off x="4915805"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2" name="tx42"/>
            <p:cNvSpPr/>
            <p:nvPr/>
          </p:nvSpPr>
          <p:spPr>
            <a:xfrm>
              <a:off x="5860943"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43" name="tx43"/>
            <p:cNvSpPr/>
            <p:nvPr/>
          </p:nvSpPr>
          <p:spPr>
            <a:xfrm>
              <a:off x="680608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4" name="tx44"/>
            <p:cNvSpPr/>
            <p:nvPr/>
          </p:nvSpPr>
          <p:spPr>
            <a:xfrm>
              <a:off x="7751218"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45" name="tx45"/>
            <p:cNvSpPr/>
            <p:nvPr/>
          </p:nvSpPr>
          <p:spPr>
            <a:xfrm>
              <a:off x="2080392"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46" name="tx46"/>
            <p:cNvSpPr/>
            <p:nvPr/>
          </p:nvSpPr>
          <p:spPr>
            <a:xfrm>
              <a:off x="3025530"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47" name="tx47"/>
            <p:cNvSpPr/>
            <p:nvPr/>
          </p:nvSpPr>
          <p:spPr>
            <a:xfrm>
              <a:off x="3970668"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48" name="tx48"/>
            <p:cNvSpPr/>
            <p:nvPr/>
          </p:nvSpPr>
          <p:spPr>
            <a:xfrm>
              <a:off x="491580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49" name="tx49"/>
            <p:cNvSpPr/>
            <p:nvPr/>
          </p:nvSpPr>
          <p:spPr>
            <a:xfrm>
              <a:off x="5860943"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50" name="tx50"/>
            <p:cNvSpPr/>
            <p:nvPr/>
          </p:nvSpPr>
          <p:spPr>
            <a:xfrm>
              <a:off x="6806080"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51" name="tx51"/>
            <p:cNvSpPr/>
            <p:nvPr/>
          </p:nvSpPr>
          <p:spPr>
            <a:xfrm>
              <a:off x="7751218"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5235219" y="1834252"/>
              <a:ext cx="1251447" cy="11764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Passage à un schéma</a:t>
              </a:r>
            </a:p>
          </p:txBody>
        </p:sp>
        <p:sp>
          <p:nvSpPr>
            <p:cNvPr id="54" name="tx54"/>
            <p:cNvSpPr/>
            <p:nvPr/>
          </p:nvSpPr>
          <p:spPr>
            <a:xfrm>
              <a:off x="5259704" y="2016373"/>
              <a:ext cx="1202476" cy="11764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posologique à 1 dose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67128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Cote d'Ivoire, 2019-2025</a:t>
              </a:r>
            </a:p>
          </p:txBody>
        </p:sp>
        <p:sp>
          <p:nvSpPr>
            <p:cNvPr id="76" name="tx76"/>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7" name="tx77"/>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première année pour laquelle des estimations de la couverture vaccinale contre le HPV ont été établies en Côte d'Ivoire était 2019.
En 2025, la couverture vaccinale pour la première dose (HPV1) chez les filles était de 90 %. En 2025, la couverture vaccinale pour la dernière dose (HPVc) chez les filles était de 90 %.</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dernière dose du vaccin contre le HPV chez les filles a atteint 90 %, suite au passage à une dose unique en 2023.</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45273"/>
              <a:ext cx="6481656" cy="825234"/>
            </a:xfrm>
            <a:custGeom>
              <a:avLst/>
              <a:pathLst>
                <a:path w="6481656" h="825234">
                  <a:moveTo>
                    <a:pt x="0" y="698275"/>
                  </a:moveTo>
                  <a:lnTo>
                    <a:pt x="259266" y="666535"/>
                  </a:lnTo>
                  <a:lnTo>
                    <a:pt x="518532" y="698275"/>
                  </a:lnTo>
                  <a:lnTo>
                    <a:pt x="777798" y="793494"/>
                  </a:lnTo>
                  <a:lnTo>
                    <a:pt x="1037065" y="603055"/>
                  </a:lnTo>
                  <a:lnTo>
                    <a:pt x="1296331" y="317397"/>
                  </a:lnTo>
                  <a:lnTo>
                    <a:pt x="1555597" y="317397"/>
                  </a:lnTo>
                  <a:lnTo>
                    <a:pt x="1814863" y="349137"/>
                  </a:lnTo>
                  <a:lnTo>
                    <a:pt x="2074130" y="412617"/>
                  </a:lnTo>
                  <a:lnTo>
                    <a:pt x="2333396" y="190438"/>
                  </a:lnTo>
                  <a:lnTo>
                    <a:pt x="2592662" y="285658"/>
                  </a:lnTo>
                  <a:lnTo>
                    <a:pt x="2851928" y="825234"/>
                  </a:lnTo>
                  <a:lnTo>
                    <a:pt x="3111195" y="158698"/>
                  </a:lnTo>
                  <a:lnTo>
                    <a:pt x="3370461" y="380877"/>
                  </a:lnTo>
                  <a:lnTo>
                    <a:pt x="3629727" y="444357"/>
                  </a:lnTo>
                  <a:lnTo>
                    <a:pt x="3888994" y="253918"/>
                  </a:lnTo>
                  <a:lnTo>
                    <a:pt x="4148260" y="0"/>
                  </a:lnTo>
                  <a:lnTo>
                    <a:pt x="4407526" y="126959"/>
                  </a:lnTo>
                  <a:lnTo>
                    <a:pt x="4666792" y="95219"/>
                  </a:lnTo>
                  <a:lnTo>
                    <a:pt x="4926059" y="253918"/>
                  </a:lnTo>
                  <a:lnTo>
                    <a:pt x="5185325" y="444357"/>
                  </a:lnTo>
                  <a:lnTo>
                    <a:pt x="5444591" y="507836"/>
                  </a:lnTo>
                  <a:lnTo>
                    <a:pt x="5703857" y="571316"/>
                  </a:lnTo>
                  <a:lnTo>
                    <a:pt x="5963124" y="476096"/>
                  </a:lnTo>
                  <a:lnTo>
                    <a:pt x="6222390" y="603055"/>
                  </a:lnTo>
                  <a:lnTo>
                    <a:pt x="6481656" y="539576"/>
                  </a:lnTo>
                </a:path>
              </a:pathLst>
            </a:custGeom>
            <a:ln w="27101" cap="flat">
              <a:solidFill>
                <a:srgbClr val="F8766D">
                  <a:alpha val="100000"/>
                </a:srgbClr>
              </a:solidFill>
              <a:prstDash val="solid"/>
              <a:round/>
            </a:ln>
          </p:spPr>
          <p:txBody>
            <a:bodyPr/>
            <a:lstStyle/>
            <a:p/>
          </p:txBody>
        </p:sp>
        <p:sp>
          <p:nvSpPr>
            <p:cNvPr id="28" name="pl28"/>
            <p:cNvSpPr/>
            <p:nvPr/>
          </p:nvSpPr>
          <p:spPr>
            <a:xfrm>
              <a:off x="6883610" y="3551385"/>
              <a:ext cx="1037065" cy="1523509"/>
            </a:xfrm>
            <a:custGeom>
              <a:avLst/>
              <a:pathLst>
                <a:path w="1037065" h="1523509">
                  <a:moveTo>
                    <a:pt x="0" y="1523509"/>
                  </a:moveTo>
                  <a:lnTo>
                    <a:pt x="259266" y="1079152"/>
                  </a:lnTo>
                  <a:lnTo>
                    <a:pt x="518532" y="539576"/>
                  </a:lnTo>
                  <a:lnTo>
                    <a:pt x="777798" y="31739"/>
                  </a:lnTo>
                  <a:lnTo>
                    <a:pt x="1037065"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503972"/>
              <a:ext cx="2851928" cy="2539183"/>
            </a:xfrm>
            <a:custGeom>
              <a:avLst/>
              <a:pathLst>
                <a:path w="2851928" h="2539183">
                  <a:moveTo>
                    <a:pt x="0" y="2539183"/>
                  </a:moveTo>
                  <a:lnTo>
                    <a:pt x="259266" y="380877"/>
                  </a:lnTo>
                  <a:lnTo>
                    <a:pt x="518532" y="63479"/>
                  </a:lnTo>
                  <a:lnTo>
                    <a:pt x="777798" y="31739"/>
                  </a:lnTo>
                  <a:lnTo>
                    <a:pt x="1037065" y="0"/>
                  </a:lnTo>
                  <a:lnTo>
                    <a:pt x="1296331" y="190438"/>
                  </a:lnTo>
                  <a:lnTo>
                    <a:pt x="1555597" y="444357"/>
                  </a:lnTo>
                  <a:lnTo>
                    <a:pt x="1814863" y="793494"/>
                  </a:lnTo>
                  <a:lnTo>
                    <a:pt x="2074130" y="761754"/>
                  </a:lnTo>
                  <a:lnTo>
                    <a:pt x="2333396" y="571316"/>
                  </a:lnTo>
                  <a:lnTo>
                    <a:pt x="2592662" y="793494"/>
                  </a:lnTo>
                  <a:lnTo>
                    <a:pt x="2851928" y="730015"/>
                  </a:lnTo>
                </a:path>
              </a:pathLst>
            </a:custGeom>
            <a:ln w="27101" cap="flat">
              <a:solidFill>
                <a:srgbClr val="00BFC4">
                  <a:alpha val="100000"/>
                </a:srgbClr>
              </a:solidFill>
              <a:prstDash val="solid"/>
              <a:round/>
            </a:ln>
          </p:spPr>
          <p:txBody>
            <a:bodyPr/>
            <a:lstStyle/>
            <a:p/>
          </p:txBody>
        </p:sp>
        <p:sp>
          <p:nvSpPr>
            <p:cNvPr id="30" name="pl30"/>
            <p:cNvSpPr/>
            <p:nvPr/>
          </p:nvSpPr>
          <p:spPr>
            <a:xfrm>
              <a:off x="6624344" y="2250053"/>
              <a:ext cx="1296331" cy="2475703"/>
            </a:xfrm>
            <a:custGeom>
              <a:avLst/>
              <a:pathLst>
                <a:path w="1296331" h="2475703">
                  <a:moveTo>
                    <a:pt x="0" y="2475703"/>
                  </a:moveTo>
                  <a:lnTo>
                    <a:pt x="259266" y="1682208"/>
                  </a:lnTo>
                  <a:lnTo>
                    <a:pt x="518532" y="1809167"/>
                  </a:lnTo>
                  <a:lnTo>
                    <a:pt x="777798" y="539576"/>
                  </a:lnTo>
                  <a:lnTo>
                    <a:pt x="1037065" y="920453"/>
                  </a:lnTo>
                  <a:lnTo>
                    <a:pt x="129633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8464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51300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19561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2116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0051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845234" y="503651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50047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46873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982" y="2250054"/>
              <a:ext cx="239959" cy="2"/>
            </a:xfrm>
            <a:custGeom>
              <a:avLst/>
              <a:pathLst>
                <a:path w="239959" h="2">
                  <a:moveTo>
                    <a:pt x="239959" y="2"/>
                  </a:moveTo>
                  <a:lnTo>
                    <a:pt x="0" y="0"/>
                  </a:lnTo>
                </a:path>
              </a:pathLst>
            </a:custGeom>
          </p:spPr>
          <p:txBody>
            <a:bodyPr/>
            <a:lstStyle/>
            <a:p/>
          </p:txBody>
        </p:sp>
        <p:sp>
          <p:nvSpPr>
            <p:cNvPr id="41" name="pl41"/>
            <p:cNvSpPr/>
            <p:nvPr/>
          </p:nvSpPr>
          <p:spPr>
            <a:xfrm>
              <a:off x="7939982" y="2884848"/>
              <a:ext cx="239959" cy="1"/>
            </a:xfrm>
            <a:custGeom>
              <a:avLst/>
              <a:pathLst>
                <a:path w="239959" h="1">
                  <a:moveTo>
                    <a:pt x="239959" y="0"/>
                  </a:moveTo>
                  <a:lnTo>
                    <a:pt x="0" y="1"/>
                  </a:lnTo>
                </a:path>
              </a:pathLst>
            </a:custGeom>
          </p:spPr>
          <p:txBody>
            <a:bodyPr/>
            <a:lstStyle/>
            <a:p/>
          </p:txBody>
        </p:sp>
        <p:sp>
          <p:nvSpPr>
            <p:cNvPr id="42" name="pl42"/>
            <p:cNvSpPr/>
            <p:nvPr/>
          </p:nvSpPr>
          <p:spPr>
            <a:xfrm>
              <a:off x="7939982" y="3233979"/>
              <a:ext cx="239959" cy="7"/>
            </a:xfrm>
            <a:custGeom>
              <a:avLst/>
              <a:pathLst>
                <a:path w="239959" h="7">
                  <a:moveTo>
                    <a:pt x="239959" y="0"/>
                  </a:moveTo>
                  <a:lnTo>
                    <a:pt x="0" y="7"/>
                  </a:lnTo>
                </a:path>
              </a:pathLst>
            </a:custGeom>
          </p:spPr>
          <p:txBody>
            <a:bodyPr/>
            <a:lstStyle/>
            <a:p/>
          </p:txBody>
        </p:sp>
        <p:sp>
          <p:nvSpPr>
            <p:cNvPr id="43" name="pl43"/>
            <p:cNvSpPr/>
            <p:nvPr/>
          </p:nvSpPr>
          <p:spPr>
            <a:xfrm>
              <a:off x="7939982" y="3551381"/>
              <a:ext cx="239959" cy="3"/>
            </a:xfrm>
            <a:custGeom>
              <a:avLst/>
              <a:pathLst>
                <a:path w="239959" h="3">
                  <a:moveTo>
                    <a:pt x="239959" y="0"/>
                  </a:moveTo>
                  <a:lnTo>
                    <a:pt x="0" y="3"/>
                  </a:lnTo>
                </a:path>
              </a:pathLst>
            </a:custGeom>
          </p:spPr>
          <p:txBody>
            <a:bodyPr/>
            <a:lstStyle/>
            <a:p/>
          </p:txBody>
        </p:sp>
        <p:sp>
          <p:nvSpPr>
            <p:cNvPr id="44" name="pg44"/>
            <p:cNvSpPr/>
            <p:nvPr/>
          </p:nvSpPr>
          <p:spPr>
            <a:xfrm>
              <a:off x="8111362" y="21590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1999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90%</a:t>
              </a:r>
            </a:p>
          </p:txBody>
        </p:sp>
        <p:sp>
          <p:nvSpPr>
            <p:cNvPr id="46" name="pg46"/>
            <p:cNvSpPr/>
            <p:nvPr/>
          </p:nvSpPr>
          <p:spPr>
            <a:xfrm>
              <a:off x="8111362" y="27938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8347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8" name="pg48"/>
            <p:cNvSpPr/>
            <p:nvPr/>
          </p:nvSpPr>
          <p:spPr>
            <a:xfrm>
              <a:off x="8111362" y="314299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18383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59%</a:t>
              </a:r>
            </a:p>
          </p:txBody>
        </p:sp>
        <p:sp>
          <p:nvSpPr>
            <p:cNvPr id="50" name="pg50"/>
            <p:cNvSpPr/>
            <p:nvPr/>
          </p:nvSpPr>
          <p:spPr>
            <a:xfrm>
              <a:off x="8111362" y="346039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50123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49%</a:t>
              </a:r>
            </a:p>
          </p:txBody>
        </p:sp>
        <p:sp>
          <p:nvSpPr>
            <p:cNvPr id="52" name="pg52"/>
            <p:cNvSpPr/>
            <p:nvPr/>
          </p:nvSpPr>
          <p:spPr>
            <a:xfrm>
              <a:off x="1142439" y="302904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159" y="3072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65</a:t>
              </a:r>
            </a:p>
          </p:txBody>
        </p:sp>
        <p:sp>
          <p:nvSpPr>
            <p:cNvPr id="54" name="pg54"/>
            <p:cNvSpPr/>
            <p:nvPr/>
          </p:nvSpPr>
          <p:spPr>
            <a:xfrm>
              <a:off x="6657016" y="503660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702736" y="508195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a:t>
              </a:r>
            </a:p>
          </p:txBody>
        </p:sp>
        <p:sp>
          <p:nvSpPr>
            <p:cNvPr id="56" name="pg56"/>
            <p:cNvSpPr/>
            <p:nvPr/>
          </p:nvSpPr>
          <p:spPr>
            <a:xfrm>
              <a:off x="5134397" y="4891015"/>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80117" y="493636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a:t>
              </a:r>
            </a:p>
          </p:txBody>
        </p:sp>
        <p:sp>
          <p:nvSpPr>
            <p:cNvPr id="58" name="pg58"/>
            <p:cNvSpPr/>
            <p:nvPr/>
          </p:nvSpPr>
          <p:spPr>
            <a:xfrm>
              <a:off x="6327532" y="471053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373252" y="47558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12</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8" name="tx88"/>
            <p:cNvSpPr/>
            <p:nvPr/>
          </p:nvSpPr>
          <p:spPr>
            <a:xfrm>
              <a:off x="2863627" y="1511762"/>
              <a:ext cx="41509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Cote d'Ivoire, 2000-2025</a:t>
              </a:r>
            </a:p>
          </p:txBody>
        </p:sp>
        <p:sp>
          <p:nvSpPr>
            <p:cNvPr id="89" name="tx89"/>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90" name="tx90"/>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91" name="tx91"/>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Côte d'Ivoire dispose des quatre vaccins relevant des ODD.
En 2025, la Côte d'Ivoire avait atteint une couverture d'au moins 90 % pour l'un des quatre vaccins.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Côte d'Ivoire a atteint l'objectif de couverture de 90 % fixé par les ODD pour le vaccin contre le HPVc, mais pas pour les autres vaccins.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3 points de pourcentage, passant de 81 % en 2024 à 84 % en 2025.
• La couverture vaccinale contre la DTP3 a augmenté de 2 points de pourcentage, passant de 68 % en 2024 à 70 % en 2025.
• On comptait 27 000 enfants de moins n’ayant reçu aucune dose en 2025. Il reste donc 156 000 enfants non vaccinés, exposés aux maladies évitables par la vaccination, et 137 000 autres dont la protection est incomplète.
• La Côte d’Ivoire représentait 3,9 % des enfants n’ayant reçu aucune dose en Afrique de l’Ouest et centrale (WCAR) et 1,2 % des enfants n’ayant reçu aucune dose à l’échelle mondiale.
• La couverture de la première dose de vaccin contre la rougeole (MCV1) a baissé de 7 points de pourcentage, passant de 65 % en 2024 à 58 % en 2025. 410 000 enfants n’ont pas reçu la première dose de vaccin contre la rougeole.
• La couverture de la deuxième dose de vaccin contre la rougeole (MCV2) a augmenté d’un point de pourcentage, passant de 48 % en 2024 à 49 % en 2025.
• La couverture de la dernière dose du vaccin contre le HPV (HPVc) chez les filles est passée de 61 % à 90 % en 2025 grâce à l’amélioration des performances du programme.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Cote d'Ivoire,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Cote d'Ivoire.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P7TF5XRZ5TZD-1674051314-8315</_dlc_DocId>
    <_dlc_DocIdUrl xmlns="5ce71423-0d49-4a04-8822-86064e799dcd">
      <Url>https://unicef.sharepoint.com/teams/DAPM-DataComm/_layouts/15/DocIdRedir.aspx?ID=P7TF5XRZ5TZD-1674051314-8315</Url>
      <Description>P7TF5XRZ5TZD-1674051314-8315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6BC2DD3-B378-4709-8A58-361D13CF279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2026-07-11T17:46:20Z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c1ad113b-268f-498e-a5c9-9bf59079c912</vt:lpwstr>
  </property>
</Properties>
</file>